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5"/>
  </p:notesMasterIdLst>
  <p:sldIdLst>
    <p:sldId id="256" r:id="rId2"/>
    <p:sldId id="257" r:id="rId3"/>
    <p:sldId id="258" r:id="rId4"/>
    <p:sldId id="260" r:id="rId5"/>
    <p:sldId id="261" r:id="rId6"/>
    <p:sldId id="262" r:id="rId7"/>
    <p:sldId id="263" r:id="rId8"/>
    <p:sldId id="264" r:id="rId9"/>
    <p:sldId id="265" r:id="rId10"/>
    <p:sldId id="267" r:id="rId11"/>
    <p:sldId id="269" r:id="rId12"/>
    <p:sldId id="271" r:id="rId13"/>
    <p:sldId id="272" r:id="rId14"/>
    <p:sldId id="270" r:id="rId15"/>
    <p:sldId id="273" r:id="rId16"/>
    <p:sldId id="280" r:id="rId17"/>
    <p:sldId id="274" r:id="rId18"/>
    <p:sldId id="277" r:id="rId19"/>
    <p:sldId id="301" r:id="rId20"/>
    <p:sldId id="300" r:id="rId21"/>
    <p:sldId id="293" r:id="rId22"/>
    <p:sldId id="279" r:id="rId23"/>
    <p:sldId id="282" r:id="rId24"/>
    <p:sldId id="278" r:id="rId25"/>
    <p:sldId id="281" r:id="rId26"/>
    <p:sldId id="283" r:id="rId27"/>
    <p:sldId id="317" r:id="rId28"/>
    <p:sldId id="284" r:id="rId29"/>
    <p:sldId id="285" r:id="rId30"/>
    <p:sldId id="286" r:id="rId31"/>
    <p:sldId id="287" r:id="rId32"/>
    <p:sldId id="296" r:id="rId33"/>
    <p:sldId id="350" r:id="rId34"/>
    <p:sldId id="288" r:id="rId35"/>
    <p:sldId id="289" r:id="rId36"/>
    <p:sldId id="291" r:id="rId37"/>
    <p:sldId id="290" r:id="rId38"/>
    <p:sldId id="292" r:id="rId39"/>
    <p:sldId id="295" r:id="rId40"/>
    <p:sldId id="297" r:id="rId41"/>
    <p:sldId id="298" r:id="rId42"/>
    <p:sldId id="299" r:id="rId43"/>
    <p:sldId id="294" r:id="rId44"/>
    <p:sldId id="303" r:id="rId45"/>
    <p:sldId id="304" r:id="rId46"/>
    <p:sldId id="305" r:id="rId47"/>
    <p:sldId id="306" r:id="rId48"/>
    <p:sldId id="302" r:id="rId49"/>
    <p:sldId id="308" r:id="rId50"/>
    <p:sldId id="307" r:id="rId51"/>
    <p:sldId id="314" r:id="rId52"/>
    <p:sldId id="352" r:id="rId53"/>
    <p:sldId id="309" r:id="rId54"/>
    <p:sldId id="310" r:id="rId55"/>
    <p:sldId id="311" r:id="rId56"/>
    <p:sldId id="312" r:id="rId57"/>
    <p:sldId id="313" r:id="rId58"/>
    <p:sldId id="315" r:id="rId59"/>
    <p:sldId id="318" r:id="rId60"/>
    <p:sldId id="316"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4" r:id="rId86"/>
    <p:sldId id="343" r:id="rId87"/>
    <p:sldId id="345" r:id="rId88"/>
    <p:sldId id="346" r:id="rId89"/>
    <p:sldId id="355" r:id="rId90"/>
    <p:sldId id="354" r:id="rId91"/>
    <p:sldId id="356" r:id="rId92"/>
    <p:sldId id="357" r:id="rId93"/>
    <p:sldId id="358" r:id="rId94"/>
    <p:sldId id="359" r:id="rId95"/>
    <p:sldId id="360" r:id="rId96"/>
    <p:sldId id="464" r:id="rId97"/>
    <p:sldId id="361" r:id="rId98"/>
    <p:sldId id="362" r:id="rId99"/>
    <p:sldId id="363" r:id="rId100"/>
    <p:sldId id="364" r:id="rId101"/>
    <p:sldId id="365" r:id="rId102"/>
    <p:sldId id="347" r:id="rId103"/>
    <p:sldId id="348" r:id="rId104"/>
    <p:sldId id="351" r:id="rId105"/>
    <p:sldId id="377" r:id="rId106"/>
    <p:sldId id="369" r:id="rId107"/>
    <p:sldId id="370" r:id="rId108"/>
    <p:sldId id="371" r:id="rId109"/>
    <p:sldId id="372" r:id="rId110"/>
    <p:sldId id="373" r:id="rId111"/>
    <p:sldId id="374" r:id="rId112"/>
    <p:sldId id="375" r:id="rId113"/>
    <p:sldId id="400" r:id="rId114"/>
    <p:sldId id="376" r:id="rId115"/>
    <p:sldId id="399" r:id="rId116"/>
    <p:sldId id="445" r:id="rId117"/>
    <p:sldId id="378" r:id="rId118"/>
    <p:sldId id="379" r:id="rId119"/>
    <p:sldId id="380" r:id="rId120"/>
    <p:sldId id="381" r:id="rId121"/>
    <p:sldId id="383" r:id="rId122"/>
    <p:sldId id="384" r:id="rId123"/>
    <p:sldId id="385" r:id="rId124"/>
    <p:sldId id="387" r:id="rId125"/>
    <p:sldId id="386" r:id="rId126"/>
    <p:sldId id="391" r:id="rId127"/>
    <p:sldId id="388" r:id="rId128"/>
    <p:sldId id="390" r:id="rId129"/>
    <p:sldId id="424" r:id="rId130"/>
    <p:sldId id="392" r:id="rId131"/>
    <p:sldId id="393" r:id="rId132"/>
    <p:sldId id="395" r:id="rId133"/>
    <p:sldId id="394" r:id="rId134"/>
    <p:sldId id="401" r:id="rId135"/>
    <p:sldId id="402" r:id="rId136"/>
    <p:sldId id="403" r:id="rId137"/>
    <p:sldId id="396" r:id="rId138"/>
    <p:sldId id="397" r:id="rId139"/>
    <p:sldId id="398" r:id="rId140"/>
    <p:sldId id="421" r:id="rId141"/>
    <p:sldId id="422" r:id="rId142"/>
    <p:sldId id="404" r:id="rId143"/>
    <p:sldId id="407" r:id="rId144"/>
    <p:sldId id="408" r:id="rId145"/>
    <p:sldId id="411" r:id="rId146"/>
    <p:sldId id="409" r:id="rId147"/>
    <p:sldId id="419" r:id="rId148"/>
    <p:sldId id="446" r:id="rId149"/>
    <p:sldId id="447" r:id="rId150"/>
    <p:sldId id="449" r:id="rId151"/>
    <p:sldId id="450" r:id="rId152"/>
    <p:sldId id="451" r:id="rId153"/>
    <p:sldId id="452" r:id="rId154"/>
    <p:sldId id="454" r:id="rId155"/>
    <p:sldId id="455" r:id="rId156"/>
    <p:sldId id="453" r:id="rId157"/>
    <p:sldId id="456" r:id="rId158"/>
    <p:sldId id="457" r:id="rId159"/>
    <p:sldId id="458" r:id="rId160"/>
    <p:sldId id="459" r:id="rId161"/>
    <p:sldId id="461" r:id="rId162"/>
    <p:sldId id="460" r:id="rId163"/>
    <p:sldId id="462" r:id="rId164"/>
    <p:sldId id="463" r:id="rId165"/>
    <p:sldId id="405" r:id="rId166"/>
    <p:sldId id="406" r:id="rId167"/>
    <p:sldId id="412" r:id="rId168"/>
    <p:sldId id="414" r:id="rId169"/>
    <p:sldId id="415" r:id="rId170"/>
    <p:sldId id="416" r:id="rId171"/>
    <p:sldId id="417" r:id="rId172"/>
    <p:sldId id="418" r:id="rId173"/>
    <p:sldId id="425" r:id="rId174"/>
    <p:sldId id="426" r:id="rId175"/>
    <p:sldId id="427" r:id="rId176"/>
    <p:sldId id="428" r:id="rId177"/>
    <p:sldId id="429" r:id="rId178"/>
    <p:sldId id="430" r:id="rId179"/>
    <p:sldId id="443" r:id="rId180"/>
    <p:sldId id="431" r:id="rId181"/>
    <p:sldId id="432" r:id="rId182"/>
    <p:sldId id="442" r:id="rId183"/>
    <p:sldId id="448" r:id="rId184"/>
    <p:sldId id="433" r:id="rId185"/>
    <p:sldId id="389" r:id="rId186"/>
    <p:sldId id="444" r:id="rId187"/>
    <p:sldId id="367" r:id="rId188"/>
    <p:sldId id="366" r:id="rId189"/>
    <p:sldId id="465" r:id="rId190"/>
    <p:sldId id="466" r:id="rId191"/>
    <p:sldId id="470" r:id="rId192"/>
    <p:sldId id="467" r:id="rId193"/>
    <p:sldId id="468" r:id="rId194"/>
    <p:sldId id="469" r:id="rId195"/>
    <p:sldId id="471" r:id="rId196"/>
    <p:sldId id="472" r:id="rId197"/>
    <p:sldId id="473" r:id="rId198"/>
    <p:sldId id="477" r:id="rId199"/>
    <p:sldId id="478" r:id="rId200"/>
    <p:sldId id="479" r:id="rId201"/>
    <p:sldId id="474" r:id="rId202"/>
    <p:sldId id="476" r:id="rId203"/>
    <p:sldId id="475" r:id="rId204"/>
  </p:sldIdLst>
  <p:sldSz cx="9144000" cy="6858000" type="screen4x3"/>
  <p:notesSz cx="7086600" cy="10221913"/>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0">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315" autoAdjust="0"/>
    <p:restoredTop sz="88968" autoAdjust="0"/>
  </p:normalViewPr>
  <p:slideViewPr>
    <p:cSldViewPr>
      <p:cViewPr varScale="1">
        <p:scale>
          <a:sx n="74" d="100"/>
          <a:sy n="74" d="100"/>
        </p:scale>
        <p:origin x="-1350" y="-90"/>
      </p:cViewPr>
      <p:guideLst>
        <p:guide orient="horz" pos="2160"/>
        <p:guide pos="2880"/>
      </p:guideLst>
    </p:cSldViewPr>
  </p:slideViewPr>
  <p:outlineViewPr>
    <p:cViewPr>
      <p:scale>
        <a:sx n="33" d="100"/>
        <a:sy n="33" d="100"/>
      </p:scale>
      <p:origin x="0" y="111906"/>
    </p:cViewPr>
  </p:outlineViewPr>
  <p:notesTextViewPr>
    <p:cViewPr>
      <p:scale>
        <a:sx n="100" d="100"/>
        <a:sy n="100" d="100"/>
      </p:scale>
      <p:origin x="0" y="0"/>
    </p:cViewPr>
  </p:notesTextViewPr>
  <p:sorterViewPr>
    <p:cViewPr>
      <p:scale>
        <a:sx n="66" d="100"/>
        <a:sy n="66" d="100"/>
      </p:scale>
      <p:origin x="0" y="10644"/>
    </p:cViewPr>
  </p:sorterViewPr>
  <p:notesViewPr>
    <p:cSldViewPr>
      <p:cViewPr varScale="1">
        <p:scale>
          <a:sx n="53" d="100"/>
          <a:sy n="53" d="100"/>
        </p:scale>
        <p:origin x="-1842" y="-102"/>
      </p:cViewPr>
      <p:guideLst>
        <p:guide orient="horz" pos="3220"/>
        <p:guide pos="2232"/>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B3A1E-E30A-44A9-BAAE-65D4934A8D9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pPr rtl="1"/>
          <a:endParaRPr lang="fa-IR"/>
        </a:p>
      </dgm:t>
    </dgm:pt>
    <dgm:pt modelId="{05F4BC82-6861-49DC-9761-34F0EA8C6D8F}">
      <dgm:prSet phldrT="[Text]"/>
      <dgm:spPr/>
      <dgm:t>
        <a:bodyPr/>
        <a:lstStyle/>
        <a:p>
          <a:pPr rtl="1"/>
          <a:r>
            <a:rPr lang="fa-IR" dirty="0" smtClean="0">
              <a:cs typeface="B Zar" pitchFamily="2" charset="-78"/>
            </a:rPr>
            <a:t>گردآوری و تحلیل صحیح داده‌ها</a:t>
          </a:r>
          <a:endParaRPr lang="fa-IR" dirty="0">
            <a:cs typeface="B Zar" pitchFamily="2" charset="-78"/>
          </a:endParaRPr>
        </a:p>
      </dgm:t>
    </dgm:pt>
    <dgm:pt modelId="{764E0046-9EFE-41EC-80FC-8EE6836F7D61}" type="parTrans" cxnId="{8327FB8F-3FDC-4097-BA58-F6E40FA81BF2}">
      <dgm:prSet/>
      <dgm:spPr/>
      <dgm:t>
        <a:bodyPr/>
        <a:lstStyle/>
        <a:p>
          <a:pPr rtl="1"/>
          <a:endParaRPr lang="fa-IR">
            <a:cs typeface="B Zar" pitchFamily="2" charset="-78"/>
          </a:endParaRPr>
        </a:p>
      </dgm:t>
    </dgm:pt>
    <dgm:pt modelId="{55EEA021-EBD9-44E0-A127-FAC973E696D1}" type="sibTrans" cxnId="{8327FB8F-3FDC-4097-BA58-F6E40FA81BF2}">
      <dgm:prSet/>
      <dgm:spPr/>
      <dgm:t>
        <a:bodyPr/>
        <a:lstStyle/>
        <a:p>
          <a:pPr rtl="1"/>
          <a:endParaRPr lang="fa-IR">
            <a:cs typeface="B Zar" pitchFamily="2" charset="-78"/>
          </a:endParaRPr>
        </a:p>
      </dgm:t>
    </dgm:pt>
    <dgm:pt modelId="{FA67388B-DD0B-4FA3-9CE5-3037B653F42C}">
      <dgm:prSet phldrT="[Text]"/>
      <dgm:spPr/>
      <dgm:t>
        <a:bodyPr/>
        <a:lstStyle/>
        <a:p>
          <a:pPr rtl="1"/>
          <a:r>
            <a:rPr lang="fa-IR" dirty="0" smtClean="0">
              <a:cs typeface="B Zar" pitchFamily="2" charset="-78"/>
            </a:rPr>
            <a:t>به کارگیری روش های تحلیلی</a:t>
          </a:r>
          <a:endParaRPr lang="fa-IR" dirty="0">
            <a:cs typeface="B Zar" pitchFamily="2" charset="-78"/>
          </a:endParaRPr>
        </a:p>
      </dgm:t>
    </dgm:pt>
    <dgm:pt modelId="{08FA1061-C88C-43CD-B665-9AB074350E03}" type="parTrans" cxnId="{2C3F1D54-5AB4-4601-966D-6E0743E17469}">
      <dgm:prSet/>
      <dgm:spPr/>
      <dgm:t>
        <a:bodyPr/>
        <a:lstStyle/>
        <a:p>
          <a:pPr rtl="1"/>
          <a:endParaRPr lang="fa-IR">
            <a:cs typeface="B Zar" pitchFamily="2" charset="-78"/>
          </a:endParaRPr>
        </a:p>
      </dgm:t>
    </dgm:pt>
    <dgm:pt modelId="{ED7F4483-3E6E-46B1-96F6-73605A9D8A09}" type="sibTrans" cxnId="{2C3F1D54-5AB4-4601-966D-6E0743E17469}">
      <dgm:prSet/>
      <dgm:spPr/>
      <dgm:t>
        <a:bodyPr/>
        <a:lstStyle/>
        <a:p>
          <a:pPr rtl="1"/>
          <a:endParaRPr lang="fa-IR">
            <a:cs typeface="B Zar" pitchFamily="2" charset="-78"/>
          </a:endParaRPr>
        </a:p>
      </dgm:t>
    </dgm:pt>
    <dgm:pt modelId="{72396391-42CE-4F29-9182-9CF502FA9415}">
      <dgm:prSet phldrT="[Text]"/>
      <dgm:spPr/>
      <dgm:t>
        <a:bodyPr/>
        <a:lstStyle/>
        <a:p>
          <a:pPr rtl="1"/>
          <a:r>
            <a:rPr lang="fa-IR" dirty="0" smtClean="0">
              <a:cs typeface="B Zar" pitchFamily="2" charset="-78"/>
            </a:rPr>
            <a:t>آزمایش و معتبرسازی مدل</a:t>
          </a:r>
          <a:endParaRPr lang="fa-IR" dirty="0">
            <a:cs typeface="B Zar" pitchFamily="2" charset="-78"/>
          </a:endParaRPr>
        </a:p>
      </dgm:t>
    </dgm:pt>
    <dgm:pt modelId="{11F31449-0E37-4156-81AC-71F42A42ACA9}" type="parTrans" cxnId="{01B67CF3-B48C-413D-8B27-330F994906BC}">
      <dgm:prSet/>
      <dgm:spPr/>
      <dgm:t>
        <a:bodyPr/>
        <a:lstStyle/>
        <a:p>
          <a:pPr rtl="1"/>
          <a:endParaRPr lang="fa-IR">
            <a:cs typeface="B Zar" pitchFamily="2" charset="-78"/>
          </a:endParaRPr>
        </a:p>
      </dgm:t>
    </dgm:pt>
    <dgm:pt modelId="{89D77C4D-4A78-4829-84B4-9392C25DB9C8}" type="sibTrans" cxnId="{01B67CF3-B48C-413D-8B27-330F994906BC}">
      <dgm:prSet/>
      <dgm:spPr/>
      <dgm:t>
        <a:bodyPr/>
        <a:lstStyle/>
        <a:p>
          <a:pPr rtl="1"/>
          <a:endParaRPr lang="fa-IR">
            <a:cs typeface="B Zar" pitchFamily="2" charset="-78"/>
          </a:endParaRPr>
        </a:p>
      </dgm:t>
    </dgm:pt>
    <dgm:pt modelId="{8ECDFB55-DCAC-4F2F-ACF3-CC39334A38C3}">
      <dgm:prSet phldrT="[Text]"/>
      <dgm:spPr/>
      <dgm:t>
        <a:bodyPr/>
        <a:lstStyle/>
        <a:p>
          <a:pPr rtl="1"/>
          <a:r>
            <a:rPr lang="fa-IR" dirty="0" smtClean="0">
              <a:cs typeface="B Zar" pitchFamily="2" charset="-78"/>
            </a:rPr>
            <a:t>طراحی مناسب تجربه‌های شبیه‌سازی</a:t>
          </a:r>
          <a:endParaRPr lang="fa-IR" dirty="0">
            <a:cs typeface="B Zar" pitchFamily="2" charset="-78"/>
          </a:endParaRPr>
        </a:p>
      </dgm:t>
    </dgm:pt>
    <dgm:pt modelId="{9B12D6EE-248C-469C-8ED6-7A24A919A701}" type="parTrans" cxnId="{98E914BE-71C8-4E21-8F50-119D970537C3}">
      <dgm:prSet/>
      <dgm:spPr/>
      <dgm:t>
        <a:bodyPr/>
        <a:lstStyle/>
        <a:p>
          <a:pPr rtl="1"/>
          <a:endParaRPr lang="fa-IR">
            <a:cs typeface="B Zar" pitchFamily="2" charset="-78"/>
          </a:endParaRPr>
        </a:p>
      </dgm:t>
    </dgm:pt>
    <dgm:pt modelId="{8A564486-B6CE-4F7B-AD00-8784F4495169}" type="sibTrans" cxnId="{98E914BE-71C8-4E21-8F50-119D970537C3}">
      <dgm:prSet/>
      <dgm:spPr/>
      <dgm:t>
        <a:bodyPr/>
        <a:lstStyle/>
        <a:p>
          <a:pPr rtl="1"/>
          <a:endParaRPr lang="fa-IR">
            <a:cs typeface="B Zar" pitchFamily="2" charset="-78"/>
          </a:endParaRPr>
        </a:p>
      </dgm:t>
    </dgm:pt>
    <dgm:pt modelId="{8E3A4F56-E3B3-4F5E-A5EF-99B6D692D2FC}" type="pres">
      <dgm:prSet presAssocID="{B46B3A1E-E30A-44A9-BAAE-65D4934A8D94}" presName="CompostProcess" presStyleCnt="0">
        <dgm:presLayoutVars>
          <dgm:dir/>
          <dgm:resizeHandles val="exact"/>
        </dgm:presLayoutVars>
      </dgm:prSet>
      <dgm:spPr/>
      <dgm:t>
        <a:bodyPr/>
        <a:lstStyle/>
        <a:p>
          <a:pPr rtl="1"/>
          <a:endParaRPr lang="fa-IR"/>
        </a:p>
      </dgm:t>
    </dgm:pt>
    <dgm:pt modelId="{6A48FB33-52BB-4A5D-A0C3-5FF393855F1B}" type="pres">
      <dgm:prSet presAssocID="{B46B3A1E-E30A-44A9-BAAE-65D4934A8D94}" presName="arrow" presStyleLbl="bgShp" presStyleIdx="0" presStyleCnt="1" custScaleX="117647" custLinFactNeighborX="-387"/>
      <dgm:spPr/>
    </dgm:pt>
    <dgm:pt modelId="{00296E6E-202E-430E-BAE3-2926C2D0DFB5}" type="pres">
      <dgm:prSet presAssocID="{B46B3A1E-E30A-44A9-BAAE-65D4934A8D94}" presName="linearProcess" presStyleCnt="0"/>
      <dgm:spPr/>
    </dgm:pt>
    <dgm:pt modelId="{BD5896A9-DC88-4200-BD7C-58830E97C747}" type="pres">
      <dgm:prSet presAssocID="{05F4BC82-6861-49DC-9761-34F0EA8C6D8F}" presName="textNode" presStyleLbl="node1" presStyleIdx="0" presStyleCnt="4" custScaleX="67350" custScaleY="88879" custLinFactX="-35823" custLinFactNeighborX="-100000">
        <dgm:presLayoutVars>
          <dgm:bulletEnabled val="1"/>
        </dgm:presLayoutVars>
      </dgm:prSet>
      <dgm:spPr/>
      <dgm:t>
        <a:bodyPr/>
        <a:lstStyle/>
        <a:p>
          <a:pPr rtl="1"/>
          <a:endParaRPr lang="fa-IR"/>
        </a:p>
      </dgm:t>
    </dgm:pt>
    <dgm:pt modelId="{70D2BBDB-720D-44EF-971E-AC2DB1B5D298}" type="pres">
      <dgm:prSet presAssocID="{55EEA021-EBD9-44E0-A127-FAC973E696D1}" presName="sibTrans" presStyleCnt="0"/>
      <dgm:spPr/>
    </dgm:pt>
    <dgm:pt modelId="{2BED56E0-83C4-45EE-9B92-1D002612C427}" type="pres">
      <dgm:prSet presAssocID="{FA67388B-DD0B-4FA3-9CE5-3037B653F42C}" presName="textNode" presStyleLbl="node1" presStyleIdx="1" presStyleCnt="4" custScaleX="75418" custScaleY="88879" custLinFactX="-7741" custLinFactNeighborX="-100000">
        <dgm:presLayoutVars>
          <dgm:bulletEnabled val="1"/>
        </dgm:presLayoutVars>
      </dgm:prSet>
      <dgm:spPr/>
      <dgm:t>
        <a:bodyPr/>
        <a:lstStyle/>
        <a:p>
          <a:pPr rtl="1"/>
          <a:endParaRPr lang="fa-IR"/>
        </a:p>
      </dgm:t>
    </dgm:pt>
    <dgm:pt modelId="{71BD3353-C8E8-45ED-B79A-A7DCA2F390C9}" type="pres">
      <dgm:prSet presAssocID="{ED7F4483-3E6E-46B1-96F6-73605A9D8A09}" presName="sibTrans" presStyleCnt="0"/>
      <dgm:spPr/>
    </dgm:pt>
    <dgm:pt modelId="{C5ADA874-FD42-428E-AC38-3D9A8CF8ECC5}" type="pres">
      <dgm:prSet presAssocID="{72396391-42CE-4F29-9182-9CF502FA9415}" presName="textNode" presStyleLbl="node1" presStyleIdx="2" presStyleCnt="4" custScaleX="63516" custScaleY="88879" custLinFactX="-7590" custLinFactNeighborX="-100000">
        <dgm:presLayoutVars>
          <dgm:bulletEnabled val="1"/>
        </dgm:presLayoutVars>
      </dgm:prSet>
      <dgm:spPr/>
      <dgm:t>
        <a:bodyPr/>
        <a:lstStyle/>
        <a:p>
          <a:pPr rtl="1"/>
          <a:endParaRPr lang="fa-IR"/>
        </a:p>
      </dgm:t>
    </dgm:pt>
    <dgm:pt modelId="{E73AE376-FA3B-4BEC-8851-50CD50D2C959}" type="pres">
      <dgm:prSet presAssocID="{89D77C4D-4A78-4829-84B4-9392C25DB9C8}" presName="sibTrans" presStyleCnt="0"/>
      <dgm:spPr/>
    </dgm:pt>
    <dgm:pt modelId="{91D0F867-21A8-4629-8F0F-F754EB2C526F}" type="pres">
      <dgm:prSet presAssocID="{8ECDFB55-DCAC-4F2F-ACF3-CC39334A38C3}" presName="textNode" presStyleLbl="node1" presStyleIdx="3" presStyleCnt="4" custScaleX="60782" custScaleY="88879" custLinFactX="-4797" custLinFactNeighborX="-100000">
        <dgm:presLayoutVars>
          <dgm:bulletEnabled val="1"/>
        </dgm:presLayoutVars>
      </dgm:prSet>
      <dgm:spPr/>
      <dgm:t>
        <a:bodyPr/>
        <a:lstStyle/>
        <a:p>
          <a:pPr rtl="1"/>
          <a:endParaRPr lang="fa-IR"/>
        </a:p>
      </dgm:t>
    </dgm:pt>
  </dgm:ptLst>
  <dgm:cxnLst>
    <dgm:cxn modelId="{08CB1721-0DA3-47B1-AA9F-E508C36ABBC1}" type="presOf" srcId="{FA67388B-DD0B-4FA3-9CE5-3037B653F42C}" destId="{2BED56E0-83C4-45EE-9B92-1D002612C427}" srcOrd="0" destOrd="0" presId="urn:microsoft.com/office/officeart/2005/8/layout/hProcess9"/>
    <dgm:cxn modelId="{2C3F1D54-5AB4-4601-966D-6E0743E17469}" srcId="{B46B3A1E-E30A-44A9-BAAE-65D4934A8D94}" destId="{FA67388B-DD0B-4FA3-9CE5-3037B653F42C}" srcOrd="1" destOrd="0" parTransId="{08FA1061-C88C-43CD-B665-9AB074350E03}" sibTransId="{ED7F4483-3E6E-46B1-96F6-73605A9D8A09}"/>
    <dgm:cxn modelId="{01B67CF3-B48C-413D-8B27-330F994906BC}" srcId="{B46B3A1E-E30A-44A9-BAAE-65D4934A8D94}" destId="{72396391-42CE-4F29-9182-9CF502FA9415}" srcOrd="2" destOrd="0" parTransId="{11F31449-0E37-4156-81AC-71F42A42ACA9}" sibTransId="{89D77C4D-4A78-4829-84B4-9392C25DB9C8}"/>
    <dgm:cxn modelId="{385FB217-C5E2-4B26-A65E-0EE3E574C17A}" type="presOf" srcId="{B46B3A1E-E30A-44A9-BAAE-65D4934A8D94}" destId="{8E3A4F56-E3B3-4F5E-A5EF-99B6D692D2FC}" srcOrd="0" destOrd="0" presId="urn:microsoft.com/office/officeart/2005/8/layout/hProcess9"/>
    <dgm:cxn modelId="{16A56D9D-E72F-471B-AF9F-31FDB68B73DB}" type="presOf" srcId="{05F4BC82-6861-49DC-9761-34F0EA8C6D8F}" destId="{BD5896A9-DC88-4200-BD7C-58830E97C747}" srcOrd="0" destOrd="0" presId="urn:microsoft.com/office/officeart/2005/8/layout/hProcess9"/>
    <dgm:cxn modelId="{9756B86B-0268-4E9E-9C73-57BA2A0CA1CD}" type="presOf" srcId="{72396391-42CE-4F29-9182-9CF502FA9415}" destId="{C5ADA874-FD42-428E-AC38-3D9A8CF8ECC5}" srcOrd="0" destOrd="0" presId="urn:microsoft.com/office/officeart/2005/8/layout/hProcess9"/>
    <dgm:cxn modelId="{98E914BE-71C8-4E21-8F50-119D970537C3}" srcId="{B46B3A1E-E30A-44A9-BAAE-65D4934A8D94}" destId="{8ECDFB55-DCAC-4F2F-ACF3-CC39334A38C3}" srcOrd="3" destOrd="0" parTransId="{9B12D6EE-248C-469C-8ED6-7A24A919A701}" sibTransId="{8A564486-B6CE-4F7B-AD00-8784F4495169}"/>
    <dgm:cxn modelId="{8327FB8F-3FDC-4097-BA58-F6E40FA81BF2}" srcId="{B46B3A1E-E30A-44A9-BAAE-65D4934A8D94}" destId="{05F4BC82-6861-49DC-9761-34F0EA8C6D8F}" srcOrd="0" destOrd="0" parTransId="{764E0046-9EFE-41EC-80FC-8EE6836F7D61}" sibTransId="{55EEA021-EBD9-44E0-A127-FAC973E696D1}"/>
    <dgm:cxn modelId="{F82ACE78-A4FE-4D99-81FE-CCC506FA4B5C}" type="presOf" srcId="{8ECDFB55-DCAC-4F2F-ACF3-CC39334A38C3}" destId="{91D0F867-21A8-4629-8F0F-F754EB2C526F}" srcOrd="0" destOrd="0" presId="urn:microsoft.com/office/officeart/2005/8/layout/hProcess9"/>
    <dgm:cxn modelId="{EA7A17FA-5907-4AD4-BAB8-A73DD699D5CD}" type="presParOf" srcId="{8E3A4F56-E3B3-4F5E-A5EF-99B6D692D2FC}" destId="{6A48FB33-52BB-4A5D-A0C3-5FF393855F1B}" srcOrd="0" destOrd="0" presId="urn:microsoft.com/office/officeart/2005/8/layout/hProcess9"/>
    <dgm:cxn modelId="{FEAE0D5E-23F6-4DDB-A1BE-89F4E546B678}" type="presParOf" srcId="{8E3A4F56-E3B3-4F5E-A5EF-99B6D692D2FC}" destId="{00296E6E-202E-430E-BAE3-2926C2D0DFB5}" srcOrd="1" destOrd="0" presId="urn:microsoft.com/office/officeart/2005/8/layout/hProcess9"/>
    <dgm:cxn modelId="{A1A8B8AE-374D-48A1-B62A-2BF6340333C8}" type="presParOf" srcId="{00296E6E-202E-430E-BAE3-2926C2D0DFB5}" destId="{BD5896A9-DC88-4200-BD7C-58830E97C747}" srcOrd="0" destOrd="0" presId="urn:microsoft.com/office/officeart/2005/8/layout/hProcess9"/>
    <dgm:cxn modelId="{1C14562F-4E4A-42E4-AB3D-5124E9DD2632}" type="presParOf" srcId="{00296E6E-202E-430E-BAE3-2926C2D0DFB5}" destId="{70D2BBDB-720D-44EF-971E-AC2DB1B5D298}" srcOrd="1" destOrd="0" presId="urn:microsoft.com/office/officeart/2005/8/layout/hProcess9"/>
    <dgm:cxn modelId="{F03B211B-B9D5-4618-A8E5-BE7BC2925EAF}" type="presParOf" srcId="{00296E6E-202E-430E-BAE3-2926C2D0DFB5}" destId="{2BED56E0-83C4-45EE-9B92-1D002612C427}" srcOrd="2" destOrd="0" presId="urn:microsoft.com/office/officeart/2005/8/layout/hProcess9"/>
    <dgm:cxn modelId="{8FA5BA82-560E-4974-96B0-E8F6E0973D22}" type="presParOf" srcId="{00296E6E-202E-430E-BAE3-2926C2D0DFB5}" destId="{71BD3353-C8E8-45ED-B79A-A7DCA2F390C9}" srcOrd="3" destOrd="0" presId="urn:microsoft.com/office/officeart/2005/8/layout/hProcess9"/>
    <dgm:cxn modelId="{EDD013A7-BC45-4DFA-8D24-A184D16EB364}" type="presParOf" srcId="{00296E6E-202E-430E-BAE3-2926C2D0DFB5}" destId="{C5ADA874-FD42-428E-AC38-3D9A8CF8ECC5}" srcOrd="4" destOrd="0" presId="urn:microsoft.com/office/officeart/2005/8/layout/hProcess9"/>
    <dgm:cxn modelId="{A67D5DA3-5CC0-47F2-A398-0DBDE910AB1A}" type="presParOf" srcId="{00296E6E-202E-430E-BAE3-2926C2D0DFB5}" destId="{E73AE376-FA3B-4BEC-8851-50CD50D2C959}" srcOrd="5" destOrd="0" presId="urn:microsoft.com/office/officeart/2005/8/layout/hProcess9"/>
    <dgm:cxn modelId="{B2EF8C86-E21B-44BA-B105-294E51666381}" type="presParOf" srcId="{00296E6E-202E-430E-BAE3-2926C2D0DFB5}" destId="{91D0F867-21A8-4629-8F0F-F754EB2C526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8FB33-52BB-4A5D-A0C3-5FF393855F1B}">
      <dsp:nvSpPr>
        <dsp:cNvPr id="0" name=""/>
        <dsp:cNvSpPr/>
      </dsp:nvSpPr>
      <dsp:spPr>
        <a:xfrm>
          <a:off x="0" y="0"/>
          <a:ext cx="8758233" cy="37687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896A9-DC88-4200-BD7C-58830E97C747}">
      <dsp:nvSpPr>
        <dsp:cNvPr id="0" name=""/>
        <dsp:cNvSpPr/>
      </dsp:nvSpPr>
      <dsp:spPr>
        <a:xfrm>
          <a:off x="0" y="1214444"/>
          <a:ext cx="1898635" cy="1339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گردآوری و تحلیل صحیح داده‌ها</a:t>
          </a:r>
          <a:endParaRPr lang="fa-IR" sz="1800" kern="1200" dirty="0">
            <a:cs typeface="B Zar" pitchFamily="2" charset="-78"/>
          </a:endParaRPr>
        </a:p>
      </dsp:txBody>
      <dsp:txXfrm>
        <a:off x="65406" y="1279850"/>
        <a:ext cx="1767823" cy="1209032"/>
      </dsp:txXfrm>
    </dsp:sp>
    <dsp:sp modelId="{2BED56E0-83C4-45EE-9B92-1D002612C427}">
      <dsp:nvSpPr>
        <dsp:cNvPr id="0" name=""/>
        <dsp:cNvSpPr/>
      </dsp:nvSpPr>
      <dsp:spPr>
        <a:xfrm>
          <a:off x="2062304" y="1214444"/>
          <a:ext cx="2126077" cy="1339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به کارگیری روش های تحلیلی</a:t>
          </a:r>
          <a:endParaRPr lang="fa-IR" sz="1800" kern="1200" dirty="0">
            <a:cs typeface="B Zar" pitchFamily="2" charset="-78"/>
          </a:endParaRPr>
        </a:p>
      </dsp:txBody>
      <dsp:txXfrm>
        <a:off x="2127710" y="1279850"/>
        <a:ext cx="1995265" cy="1209032"/>
      </dsp:txXfrm>
    </dsp:sp>
    <dsp:sp modelId="{C5ADA874-FD42-428E-AC38-3D9A8CF8ECC5}">
      <dsp:nvSpPr>
        <dsp:cNvPr id="0" name=""/>
        <dsp:cNvSpPr/>
      </dsp:nvSpPr>
      <dsp:spPr>
        <a:xfrm>
          <a:off x="4347874" y="1214444"/>
          <a:ext cx="1790552" cy="1339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آزمایش و معتبرسازی مدل</a:t>
          </a:r>
          <a:endParaRPr lang="fa-IR" sz="1800" kern="1200" dirty="0">
            <a:cs typeface="B Zar" pitchFamily="2" charset="-78"/>
          </a:endParaRPr>
        </a:p>
      </dsp:txBody>
      <dsp:txXfrm>
        <a:off x="4413280" y="1279850"/>
        <a:ext cx="1659740" cy="1209032"/>
      </dsp:txXfrm>
    </dsp:sp>
    <dsp:sp modelId="{91D0F867-21A8-4629-8F0F-F754EB2C526F}">
      <dsp:nvSpPr>
        <dsp:cNvPr id="0" name=""/>
        <dsp:cNvSpPr/>
      </dsp:nvSpPr>
      <dsp:spPr>
        <a:xfrm>
          <a:off x="6372399" y="1214444"/>
          <a:ext cx="1713479" cy="1339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طراحی مناسب تجربه‌های شبیه‌سازی</a:t>
          </a:r>
          <a:endParaRPr lang="fa-IR" sz="1800" kern="1200" dirty="0">
            <a:cs typeface="B Zar" pitchFamily="2" charset="-78"/>
          </a:endParaRPr>
        </a:p>
      </dsp:txBody>
      <dsp:txXfrm>
        <a:off x="6437805" y="1279850"/>
        <a:ext cx="1582667" cy="12090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69.wmf"/><Relationship Id="rId1" Type="http://schemas.openxmlformats.org/officeDocument/2006/relationships/image" Target="../media/image168.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72.wmf"/><Relationship Id="rId1" Type="http://schemas.openxmlformats.org/officeDocument/2006/relationships/image" Target="../media/image171.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16375" y="0"/>
            <a:ext cx="3070225" cy="511175"/>
          </a:xfrm>
          <a:prstGeom prst="rect">
            <a:avLst/>
          </a:prstGeom>
        </p:spPr>
        <p:txBody>
          <a:bodyPr vert="horz" lIns="98902" tIns="49451" rIns="98902" bIns="49451" rtlCol="1"/>
          <a:lstStyle>
            <a:lvl1pPr algn="r" fontAlgn="auto">
              <a:spcBef>
                <a:spcPts val="0"/>
              </a:spcBef>
              <a:spcAft>
                <a:spcPts val="0"/>
              </a:spcAft>
              <a:defRPr sz="1300">
                <a:latin typeface="+mn-lt"/>
                <a:cs typeface="+mn-cs"/>
              </a:defRPr>
            </a:lvl1pPr>
          </a:lstStyle>
          <a:p>
            <a:pPr>
              <a:defRPr/>
            </a:pPr>
            <a:endParaRPr lang="fa-IR"/>
          </a:p>
        </p:txBody>
      </p:sp>
      <p:sp>
        <p:nvSpPr>
          <p:cNvPr id="3" name="Date Placeholder 2"/>
          <p:cNvSpPr>
            <a:spLocks noGrp="1"/>
          </p:cNvSpPr>
          <p:nvPr>
            <p:ph type="dt" idx="1"/>
          </p:nvPr>
        </p:nvSpPr>
        <p:spPr>
          <a:xfrm>
            <a:off x="1588" y="0"/>
            <a:ext cx="3070225" cy="511175"/>
          </a:xfrm>
          <a:prstGeom prst="rect">
            <a:avLst/>
          </a:prstGeom>
        </p:spPr>
        <p:txBody>
          <a:bodyPr vert="horz" lIns="98902" tIns="49451" rIns="98902" bIns="49451" rtlCol="1"/>
          <a:lstStyle>
            <a:lvl1pPr algn="l" fontAlgn="auto">
              <a:spcBef>
                <a:spcPts val="0"/>
              </a:spcBef>
              <a:spcAft>
                <a:spcPts val="0"/>
              </a:spcAft>
              <a:defRPr sz="1300">
                <a:latin typeface="+mn-lt"/>
                <a:cs typeface="+mn-cs"/>
              </a:defRPr>
            </a:lvl1pPr>
          </a:lstStyle>
          <a:p>
            <a:pPr>
              <a:defRPr/>
            </a:pPr>
            <a:fld id="{91F250AD-E6BC-4969-B6C5-5F044298D516}" type="datetimeFigureOut">
              <a:rPr lang="fa-IR"/>
              <a:pPr>
                <a:defRPr/>
              </a:pPr>
              <a:t>06/02/1438</a:t>
            </a:fld>
            <a:endParaRPr lang="fa-IR"/>
          </a:p>
        </p:txBody>
      </p:sp>
      <p:sp>
        <p:nvSpPr>
          <p:cNvPr id="4" name="Slide Image Placeholder 3"/>
          <p:cNvSpPr>
            <a:spLocks noGrp="1" noRot="1" noChangeAspect="1"/>
          </p:cNvSpPr>
          <p:nvPr>
            <p:ph type="sldImg" idx="2"/>
          </p:nvPr>
        </p:nvSpPr>
        <p:spPr>
          <a:xfrm>
            <a:off x="987425" y="766763"/>
            <a:ext cx="5111750" cy="3833812"/>
          </a:xfrm>
          <a:prstGeom prst="rect">
            <a:avLst/>
          </a:prstGeom>
          <a:noFill/>
          <a:ln w="12700">
            <a:solidFill>
              <a:prstClr val="black"/>
            </a:solidFill>
          </a:ln>
        </p:spPr>
        <p:txBody>
          <a:bodyPr vert="horz" lIns="98902" tIns="49451" rIns="98902" bIns="49451" rtlCol="1" anchor="ctr"/>
          <a:lstStyle/>
          <a:p>
            <a:pPr lvl="0"/>
            <a:endParaRPr lang="fa-IR" noProof="0"/>
          </a:p>
        </p:txBody>
      </p:sp>
      <p:sp>
        <p:nvSpPr>
          <p:cNvPr id="6" name="Footer Placeholder 5"/>
          <p:cNvSpPr>
            <a:spLocks noGrp="1"/>
          </p:cNvSpPr>
          <p:nvPr>
            <p:ph type="ftr" sz="quarter" idx="4"/>
          </p:nvPr>
        </p:nvSpPr>
        <p:spPr>
          <a:xfrm>
            <a:off x="4016375" y="9709150"/>
            <a:ext cx="3070225" cy="511175"/>
          </a:xfrm>
          <a:prstGeom prst="rect">
            <a:avLst/>
          </a:prstGeom>
        </p:spPr>
        <p:txBody>
          <a:bodyPr vert="horz" lIns="98902" tIns="49451" rIns="98902" bIns="49451" rtlCol="1" anchor="b"/>
          <a:lstStyle>
            <a:lvl1pPr algn="r" fontAlgn="auto">
              <a:spcBef>
                <a:spcPts val="0"/>
              </a:spcBef>
              <a:spcAft>
                <a:spcPts val="0"/>
              </a:spcAft>
              <a:defRPr sz="13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9709150"/>
            <a:ext cx="3070225" cy="511175"/>
          </a:xfrm>
          <a:prstGeom prst="rect">
            <a:avLst/>
          </a:prstGeom>
        </p:spPr>
        <p:txBody>
          <a:bodyPr vert="horz" lIns="98902" tIns="49451" rIns="98902" bIns="49451" rtlCol="1" anchor="b"/>
          <a:lstStyle>
            <a:lvl1pPr algn="l" fontAlgn="auto">
              <a:spcBef>
                <a:spcPts val="0"/>
              </a:spcBef>
              <a:spcAft>
                <a:spcPts val="0"/>
              </a:spcAft>
              <a:defRPr sz="1300">
                <a:latin typeface="+mn-lt"/>
                <a:cs typeface="+mn-cs"/>
              </a:defRPr>
            </a:lvl1pPr>
          </a:lstStyle>
          <a:p>
            <a:pPr>
              <a:defRPr/>
            </a:pPr>
            <a:fld id="{D44A3E2C-91B7-4188-A4D5-B7572ECC0F02}" type="slidenum">
              <a:rPr lang="fa-IR"/>
              <a:pPr>
                <a:defRPr/>
              </a:pPr>
              <a:t>‹#›</a:t>
            </a:fld>
            <a:endParaRPr lang="fa-IR"/>
          </a:p>
        </p:txBody>
      </p:sp>
      <p:sp>
        <p:nvSpPr>
          <p:cNvPr id="8" name="Notes Placeholder 7"/>
          <p:cNvSpPr>
            <a:spLocks noGrp="1"/>
          </p:cNvSpPr>
          <p:nvPr>
            <p:ph type="body" sz="quarter" idx="3"/>
          </p:nvPr>
        </p:nvSpPr>
        <p:spPr>
          <a:xfrm>
            <a:off x="708025" y="4856163"/>
            <a:ext cx="5670550" cy="4598987"/>
          </a:xfrm>
          <a:prstGeom prst="rect">
            <a:avLst/>
          </a:prstGeom>
        </p:spPr>
        <p:txBody>
          <a:bodyPr vert="horz" wrap="square" lIns="98902" tIns="49451" rIns="98902" bIns="4945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412133970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55C884-ACD7-4F5A-9FE5-8A77321D0899}" type="slidenum">
              <a:rPr lang="fa-IR" smtClean="0"/>
              <a:pPr fontAlgn="base">
                <a:spcBef>
                  <a:spcPct val="0"/>
                </a:spcBef>
                <a:spcAft>
                  <a:spcPct val="0"/>
                </a:spcAft>
                <a:defRPr/>
              </a:pPr>
              <a:t>7</a:t>
            </a:fld>
            <a:endParaRPr lang="fa-IR" smtClean="0"/>
          </a:p>
        </p:txBody>
      </p:sp>
    </p:spTree>
    <p:extLst>
      <p:ext uri="{BB962C8B-B14F-4D97-AF65-F5344CB8AC3E}">
        <p14:creationId xmlns:p14="http://schemas.microsoft.com/office/powerpoint/2010/main" val="174073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r>
              <a:rPr lang="en-US" smtClean="0">
                <a:latin typeface="Times New Roman" pitchFamily="18" charset="0"/>
                <a:cs typeface="Arial" pitchFamily="34" charset="0"/>
              </a:rPr>
              <a:t>Variability </a:t>
            </a:r>
            <a:r>
              <a:rPr lang="fa-IR" smtClean="0">
                <a:latin typeface="Times New Roman" pitchFamily="18" charset="0"/>
              </a:rPr>
              <a:t> تغییرپذیری</a:t>
            </a:r>
          </a:p>
          <a:p>
            <a:r>
              <a:rPr lang="en-US" smtClean="0">
                <a:latin typeface="Times New Roman" pitchFamily="18" charset="0"/>
                <a:cs typeface="Arial" pitchFamily="34" charset="0"/>
              </a:rPr>
              <a:t>Traces</a:t>
            </a:r>
            <a:r>
              <a:rPr lang="fa-IR" smtClean="0">
                <a:latin typeface="Times New Roman" pitchFamily="18" charset="0"/>
              </a:rPr>
              <a:t> رسم کردن</a:t>
            </a:r>
          </a:p>
          <a:p>
            <a:pPr marL="0" lvl="1"/>
            <a:r>
              <a:rPr lang="en-US" sz="2000" smtClean="0">
                <a:latin typeface="Times New Roman" pitchFamily="18" charset="0"/>
                <a:cs typeface="Arial" pitchFamily="34" charset="0"/>
              </a:rPr>
              <a:t>Bootstrapping</a:t>
            </a:r>
            <a:r>
              <a:rPr lang="fa-IR" sz="2000" smtClean="0">
                <a:latin typeface="Times New Roman" pitchFamily="18" charset="0"/>
              </a:rPr>
              <a:t> اتوماتیک، کامپیوتری</a:t>
            </a:r>
            <a:endParaRPr lang="fa-IR" smtClean="0">
              <a:latin typeface="Times New Roman" pitchFamily="18" charset="0"/>
            </a:endParaRPr>
          </a:p>
          <a:p>
            <a:endParaRPr lang="fa-IR" smtClean="0"/>
          </a:p>
        </p:txBody>
      </p:sp>
      <p:sp>
        <p:nvSpPr>
          <p:cNvPr id="4" name="Slide Number Placeholder 3"/>
          <p:cNvSpPr>
            <a:spLocks noGrp="1"/>
          </p:cNvSpPr>
          <p:nvPr>
            <p:ph type="sldNum" sz="quarter" idx="5"/>
          </p:nvPr>
        </p:nvSpPr>
        <p:spPr/>
        <p:txBody>
          <a:bodyPr/>
          <a:lstStyle/>
          <a:p>
            <a:pPr>
              <a:defRPr/>
            </a:pPr>
            <a:fld id="{4F0BE8F2-0F14-435E-8008-630029F924BE}" type="slidenum">
              <a:rPr lang="fa-IR" smtClean="0"/>
              <a:pPr>
                <a:defRPr/>
              </a:pPr>
              <a:t>167</a:t>
            </a:fld>
            <a:endParaRPr lang="fa-IR"/>
          </a:p>
        </p:txBody>
      </p:sp>
    </p:spTree>
    <p:extLst>
      <p:ext uri="{BB962C8B-B14F-4D97-AF65-F5344CB8AC3E}">
        <p14:creationId xmlns:p14="http://schemas.microsoft.com/office/powerpoint/2010/main" val="346662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5F4CF0-AD41-410D-A088-2888C595D6FB}" type="slidenum">
              <a:rPr lang="fa-IR" smtClean="0"/>
              <a:pPr fontAlgn="base">
                <a:spcBef>
                  <a:spcPct val="0"/>
                </a:spcBef>
                <a:spcAft>
                  <a:spcPct val="0"/>
                </a:spcAft>
                <a:defRPr/>
              </a:pPr>
              <a:t>187</a:t>
            </a:fld>
            <a:endParaRPr lang="fa-IR" smtClean="0"/>
          </a:p>
        </p:txBody>
      </p:sp>
    </p:spTree>
    <p:extLst>
      <p:ext uri="{BB962C8B-B14F-4D97-AF65-F5344CB8AC3E}">
        <p14:creationId xmlns:p14="http://schemas.microsoft.com/office/powerpoint/2010/main" val="174682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5E357-C851-4BAC-A1AD-007EA9FD1D39}" type="slidenum">
              <a:rPr lang="fa-IR" smtClean="0"/>
              <a:pPr fontAlgn="base">
                <a:spcBef>
                  <a:spcPct val="0"/>
                </a:spcBef>
                <a:spcAft>
                  <a:spcPct val="0"/>
                </a:spcAft>
                <a:defRPr/>
              </a:pPr>
              <a:t>202</a:t>
            </a:fld>
            <a:endParaRPr lang="fa-IR" smtClean="0"/>
          </a:p>
        </p:txBody>
      </p:sp>
    </p:spTree>
    <p:extLst>
      <p:ext uri="{BB962C8B-B14F-4D97-AF65-F5344CB8AC3E}">
        <p14:creationId xmlns:p14="http://schemas.microsoft.com/office/powerpoint/2010/main" val="272302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1"/>
          <a:lstStyle/>
          <a:p>
            <a:pPr marL="0" lvl="3" eaLnBrk="1" fontAlgn="auto" hangingPunct="1">
              <a:spcBef>
                <a:spcPts val="0"/>
              </a:spcBef>
              <a:spcAft>
                <a:spcPts val="0"/>
              </a:spcAft>
              <a:defRPr/>
            </a:pPr>
            <a:r>
              <a:rPr lang="fa-IR" b="1" dirty="0" smtClean="0">
                <a:latin typeface="20"/>
                <a:cs typeface="B Zar" pitchFamily="2" charset="-78"/>
              </a:rPr>
              <a:t>ممیزی مدل </a:t>
            </a:r>
            <a:r>
              <a:rPr lang="fa-IR" dirty="0" smtClean="0">
                <a:latin typeface="20"/>
                <a:cs typeface="B Zar" pitchFamily="2" charset="-78"/>
              </a:rPr>
              <a:t>(هدف ممیزی مدل حصول اطمینان از ساخت صحیح مدل می باشد)</a:t>
            </a:r>
            <a:endParaRPr lang="en-US" dirty="0" smtClean="0">
              <a:latin typeface="20"/>
              <a:cs typeface="B Zar" pitchFamily="2" charset="-78"/>
            </a:endParaRPr>
          </a:p>
          <a:p>
            <a:pPr marL="0" lvl="4" eaLnBrk="1" fontAlgn="auto" hangingPunct="1">
              <a:spcBef>
                <a:spcPts val="0"/>
              </a:spcBef>
              <a:spcAft>
                <a:spcPts val="0"/>
              </a:spcAft>
              <a:defRPr/>
            </a:pPr>
            <a:r>
              <a:rPr lang="fa-IR" b="1" dirty="0" smtClean="0">
                <a:latin typeface="20"/>
                <a:cs typeface="B Zar" pitchFamily="2" charset="-78"/>
              </a:rPr>
              <a:t>معتبرسازی مدل</a:t>
            </a:r>
            <a:r>
              <a:rPr lang="fa-IR" dirty="0" smtClean="0">
                <a:latin typeface="20"/>
                <a:cs typeface="B Zar" pitchFamily="2" charset="-78"/>
              </a:rPr>
              <a:t> (بررسی تناسب مدل با داده های تجربی)</a:t>
            </a:r>
            <a:endParaRPr lang="en-US" dirty="0" smtClean="0">
              <a:latin typeface="20"/>
              <a:cs typeface="B Zar" pitchFamily="2" charset="-78"/>
            </a:endParaRPr>
          </a:p>
          <a:p>
            <a:pPr marL="0" lvl="6">
              <a:defRPr/>
            </a:pPr>
            <a:r>
              <a:rPr lang="fa-IR" b="1" dirty="0" smtClean="0">
                <a:latin typeface="20"/>
                <a:cs typeface="B Zar" pitchFamily="2" charset="-78"/>
              </a:rPr>
              <a:t>تحلیل خروجی </a:t>
            </a:r>
            <a:r>
              <a:rPr lang="fa-IR" dirty="0" smtClean="0">
                <a:latin typeface="20"/>
                <a:cs typeface="B Zar" pitchFamily="2" charset="-78"/>
              </a:rPr>
              <a:t>(تحلیل آماری و منطقی کامل انجام می گیرد)</a:t>
            </a:r>
            <a:endParaRPr lang="en-US" dirty="0" smtClean="0">
              <a:latin typeface="20"/>
              <a:cs typeface="B Zar" pitchFamily="2" charset="-78"/>
            </a:endParaRPr>
          </a:p>
          <a:p>
            <a:pPr eaLnBrk="1" fontAlgn="auto" hangingPunct="1">
              <a:spcBef>
                <a:spcPts val="0"/>
              </a:spcBef>
              <a:spcAft>
                <a:spcPts val="0"/>
              </a:spcAft>
              <a:defRPr/>
            </a:pPr>
            <a:endParaRPr lang="fa-IR"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7017B-5BAB-40BE-898D-6B8AA6DE099F}" type="slidenum">
              <a:rPr lang="fa-IR" smtClean="0"/>
              <a:pPr fontAlgn="base">
                <a:spcBef>
                  <a:spcPct val="0"/>
                </a:spcBef>
                <a:spcAft>
                  <a:spcPct val="0"/>
                </a:spcAft>
                <a:defRPr/>
              </a:pPr>
              <a:t>22</a:t>
            </a:fld>
            <a:endParaRPr lang="fa-IR" smtClean="0"/>
          </a:p>
        </p:txBody>
      </p:sp>
    </p:spTree>
    <p:extLst>
      <p:ext uri="{BB962C8B-B14F-4D97-AF65-F5344CB8AC3E}">
        <p14:creationId xmlns:p14="http://schemas.microsoft.com/office/powerpoint/2010/main" val="100994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4A3E2C-91B7-4188-A4D5-B7572ECC0F02}" type="slidenum">
              <a:rPr lang="fa-IR" smtClean="0"/>
              <a:pPr>
                <a:defRPr/>
              </a:pPr>
              <a:t>29</a:t>
            </a:fld>
            <a:endParaRPr lang="fa-IR"/>
          </a:p>
        </p:txBody>
      </p:sp>
    </p:spTree>
    <p:extLst>
      <p:ext uri="{BB962C8B-B14F-4D97-AF65-F5344CB8AC3E}">
        <p14:creationId xmlns:p14="http://schemas.microsoft.com/office/powerpoint/2010/main" val="28765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296B4-0B25-4081-AE67-CA841D4B6778}" type="slidenum">
              <a:rPr lang="fa-IR" smtClean="0"/>
              <a:pPr fontAlgn="base">
                <a:spcBef>
                  <a:spcPct val="0"/>
                </a:spcBef>
                <a:spcAft>
                  <a:spcPct val="0"/>
                </a:spcAft>
                <a:defRPr/>
              </a:pPr>
              <a:t>44</a:t>
            </a:fld>
            <a:endParaRPr lang="fa-IR" smtClean="0"/>
          </a:p>
        </p:txBody>
      </p:sp>
    </p:spTree>
    <p:extLst>
      <p:ext uri="{BB962C8B-B14F-4D97-AF65-F5344CB8AC3E}">
        <p14:creationId xmlns:p14="http://schemas.microsoft.com/office/powerpoint/2010/main" val="173860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a:lstStyle/>
          <a:p>
            <a:pPr algn="l" rtl="0" eaLnBrk="1" hangingPunct="1">
              <a:spcBef>
                <a:spcPct val="0"/>
              </a:spcBef>
            </a:pPr>
            <a:r>
              <a:rPr lang="en-US" smtClean="0">
                <a:latin typeface="Times New Roman" pitchFamily="18" charset="0"/>
                <a:cs typeface="B Zar" pitchFamily="2" charset="-78"/>
              </a:rPr>
              <a:t>In order to demonstrate the three-phase approach a slightly more complex call centre example is now introduced (asabove). Two types of customer (X, Y) make calls to the centre. Calls arrive from a customer type X every 5 minutes and from a customer type Y every 10 minutes. Arriving calls are placed in a queue (denoted by a circle) before the call router (a touch tone menu system) directs the call to the right operator; an activity that takes 1 minute. There are two operators, the first takes all customer X calls, the second all customer Y calls. Operator 1 takes exactly 4 minutes to deal with a call and operator 2 exactly 7 minutes. </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948AA-779D-49B2-9EEA-CD644CAA8E7E}" type="slidenum">
              <a:rPr lang="fa-IR" smtClean="0"/>
              <a:pPr fontAlgn="base">
                <a:spcBef>
                  <a:spcPct val="0"/>
                </a:spcBef>
                <a:spcAft>
                  <a:spcPct val="0"/>
                </a:spcAft>
                <a:defRPr/>
              </a:pPr>
              <a:t>50</a:t>
            </a:fld>
            <a:endParaRPr lang="fa-IR" smtClean="0"/>
          </a:p>
        </p:txBody>
      </p:sp>
    </p:spTree>
    <p:extLst>
      <p:ext uri="{BB962C8B-B14F-4D97-AF65-F5344CB8AC3E}">
        <p14:creationId xmlns:p14="http://schemas.microsoft.com/office/powerpoint/2010/main" val="244771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2BFE9441-D0E2-48F5-9B7B-B024A7E9C507}" type="slidenum">
              <a:rPr lang="fa-IR" smtClean="0"/>
              <a:pPr>
                <a:defRPr/>
              </a:pPr>
              <a:t>85</a:t>
            </a:fld>
            <a:endParaRPr lang="fa-IR"/>
          </a:p>
        </p:txBody>
      </p:sp>
    </p:spTree>
    <p:extLst>
      <p:ext uri="{BB962C8B-B14F-4D97-AF65-F5344CB8AC3E}">
        <p14:creationId xmlns:p14="http://schemas.microsoft.com/office/powerpoint/2010/main" val="289248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0950D322-18CA-4A3F-BD65-16CA618CD7D5}" type="slidenum">
              <a:rPr lang="fa-IR" smtClean="0"/>
              <a:pPr>
                <a:defRPr/>
              </a:pPr>
              <a:t>97</a:t>
            </a:fld>
            <a:endParaRPr lang="fa-IR"/>
          </a:p>
        </p:txBody>
      </p:sp>
    </p:spTree>
    <p:extLst>
      <p:ext uri="{BB962C8B-B14F-4D97-AF65-F5344CB8AC3E}">
        <p14:creationId xmlns:p14="http://schemas.microsoft.com/office/powerpoint/2010/main" val="392061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E8D0B9-1157-4FA2-BC02-BE8B0A5B6451}" type="slidenum">
              <a:rPr lang="fa-IR" smtClean="0"/>
              <a:pPr fontAlgn="base">
                <a:spcBef>
                  <a:spcPct val="0"/>
                </a:spcBef>
                <a:spcAft>
                  <a:spcPct val="0"/>
                </a:spcAft>
                <a:defRPr/>
              </a:pPr>
              <a:t>104</a:t>
            </a:fld>
            <a:endParaRPr lang="fa-IR" smtClean="0"/>
          </a:p>
        </p:txBody>
      </p:sp>
    </p:spTree>
    <p:extLst>
      <p:ext uri="{BB962C8B-B14F-4D97-AF65-F5344CB8AC3E}">
        <p14:creationId xmlns:p14="http://schemas.microsoft.com/office/powerpoint/2010/main" val="48021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97AF3882-37A9-4AEB-B2A1-05ECAA306669}" type="slidenum">
              <a:rPr lang="fa-IR" smtClean="0"/>
              <a:pPr>
                <a:defRPr/>
              </a:pPr>
              <a:t>110</a:t>
            </a:fld>
            <a:endParaRPr lang="fa-IR"/>
          </a:p>
        </p:txBody>
      </p:sp>
    </p:spTree>
    <p:extLst>
      <p:ext uri="{BB962C8B-B14F-4D97-AF65-F5344CB8AC3E}">
        <p14:creationId xmlns:p14="http://schemas.microsoft.com/office/powerpoint/2010/main" val="415677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EAC50981-0F2B-4869-B0C3-AFCBF0EB39C7}" type="datetime8">
              <a:rPr lang="fa-IR"/>
              <a:pPr>
                <a:defRPr/>
              </a:pPr>
              <a:t>06 نوامبر 16</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6" name="Slide Number Placeholder 5"/>
          <p:cNvSpPr>
            <a:spLocks noGrp="1"/>
          </p:cNvSpPr>
          <p:nvPr>
            <p:ph type="sldNum" sz="quarter" idx="12"/>
          </p:nvPr>
        </p:nvSpPr>
        <p:spPr/>
        <p:txBody>
          <a:bodyPr/>
          <a:lstStyle>
            <a:lvl1pPr>
              <a:defRPr/>
            </a:lvl1pPr>
          </a:lstStyle>
          <a:p>
            <a:pPr>
              <a:defRPr/>
            </a:pPr>
            <a:fld id="{5C099587-1B85-49B2-AD95-245708BD0E5A}"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E1FC7D83-891B-4BE9-9EBB-4B12B78F6460}" type="datetime8">
              <a:rPr lang="fa-IR"/>
              <a:pPr>
                <a:defRPr/>
              </a:pPr>
              <a:t>06 نوامبر 16</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6" name="Slide Number Placeholder 5"/>
          <p:cNvSpPr>
            <a:spLocks noGrp="1"/>
          </p:cNvSpPr>
          <p:nvPr>
            <p:ph type="sldNum" sz="quarter" idx="12"/>
          </p:nvPr>
        </p:nvSpPr>
        <p:spPr/>
        <p:txBody>
          <a:bodyPr/>
          <a:lstStyle>
            <a:lvl1pPr>
              <a:defRPr/>
            </a:lvl1pPr>
          </a:lstStyle>
          <a:p>
            <a:pPr>
              <a:defRPr/>
            </a:pPr>
            <a:fld id="{8631D007-D1C4-455F-81A7-BF2EB7E7A9F8}"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4B428F34-CC88-4738-A829-3DD89779AEFD}" type="datetime8">
              <a:rPr lang="fa-IR"/>
              <a:pPr>
                <a:defRPr/>
              </a:pPr>
              <a:t>06 نوامبر 16</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6" name="Slide Number Placeholder 5"/>
          <p:cNvSpPr>
            <a:spLocks noGrp="1"/>
          </p:cNvSpPr>
          <p:nvPr>
            <p:ph type="sldNum" sz="quarter" idx="12"/>
          </p:nvPr>
        </p:nvSpPr>
        <p:spPr/>
        <p:txBody>
          <a:bodyPr/>
          <a:lstStyle>
            <a:lvl1pPr>
              <a:defRPr/>
            </a:lvl1pPr>
          </a:lstStyle>
          <a:p>
            <a:pPr>
              <a:defRPr/>
            </a:pPr>
            <a:fld id="{0950EFFE-C2A5-479E-8052-D65ABF189B6D}"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31C62818-9500-457C-B8EC-0180A002FF13}" type="datetime8">
              <a:rPr lang="fa-IR"/>
              <a:pPr>
                <a:defRPr/>
              </a:pPr>
              <a:t>06 نوامبر 16</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6" name="Slide Number Placeholder 5"/>
          <p:cNvSpPr>
            <a:spLocks noGrp="1"/>
          </p:cNvSpPr>
          <p:nvPr>
            <p:ph type="sldNum" sz="quarter" idx="12"/>
          </p:nvPr>
        </p:nvSpPr>
        <p:spPr/>
        <p:txBody>
          <a:bodyPr/>
          <a:lstStyle>
            <a:lvl1pPr>
              <a:defRPr/>
            </a:lvl1pPr>
          </a:lstStyle>
          <a:p>
            <a:pPr>
              <a:defRPr/>
            </a:pPr>
            <a:fld id="{654E3D28-16EE-4C4C-AB02-386FADC34709}"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8F54D5-50E2-4870-9FBB-F97D88638651}" type="datetime8">
              <a:rPr lang="fa-IR"/>
              <a:pPr>
                <a:defRPr/>
              </a:pPr>
              <a:t>06 نوامبر 16</a:t>
            </a:fld>
            <a:endParaRPr lang="fa-IR"/>
          </a:p>
        </p:txBody>
      </p:sp>
      <p:sp>
        <p:nvSpPr>
          <p:cNvPr id="5"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6" name="Slide Number Placeholder 5"/>
          <p:cNvSpPr>
            <a:spLocks noGrp="1"/>
          </p:cNvSpPr>
          <p:nvPr>
            <p:ph type="sldNum" sz="quarter" idx="12"/>
          </p:nvPr>
        </p:nvSpPr>
        <p:spPr/>
        <p:txBody>
          <a:bodyPr/>
          <a:lstStyle>
            <a:lvl1pPr>
              <a:defRPr/>
            </a:lvl1pPr>
          </a:lstStyle>
          <a:p>
            <a:pPr>
              <a:defRPr/>
            </a:pPr>
            <a:fld id="{4EBE6771-3F92-4C67-BD4A-191646A5417D}"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9DAE2790-3ACA-4300-A611-6C557E87869B}" type="datetime8">
              <a:rPr lang="fa-IR"/>
              <a:pPr>
                <a:defRPr/>
              </a:pPr>
              <a:t>06 نوامبر 16</a:t>
            </a:fld>
            <a:endParaRPr lang="fa-IR"/>
          </a:p>
        </p:txBody>
      </p:sp>
      <p:sp>
        <p:nvSpPr>
          <p:cNvPr id="6"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7" name="Slide Number Placeholder 5"/>
          <p:cNvSpPr>
            <a:spLocks noGrp="1"/>
          </p:cNvSpPr>
          <p:nvPr>
            <p:ph type="sldNum" sz="quarter" idx="12"/>
          </p:nvPr>
        </p:nvSpPr>
        <p:spPr/>
        <p:txBody>
          <a:bodyPr/>
          <a:lstStyle>
            <a:lvl1pPr>
              <a:defRPr/>
            </a:lvl1pPr>
          </a:lstStyle>
          <a:p>
            <a:pPr>
              <a:defRPr/>
            </a:pPr>
            <a:fld id="{723B91A1-88D1-4BC0-BC23-762697BD992D}"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BA5B4101-62BE-4F93-B5F9-BEFF407C2749}" type="datetime8">
              <a:rPr lang="fa-IR"/>
              <a:pPr>
                <a:defRPr/>
              </a:pPr>
              <a:t>06 نوامبر 16</a:t>
            </a:fld>
            <a:endParaRPr lang="fa-IR"/>
          </a:p>
        </p:txBody>
      </p:sp>
      <p:sp>
        <p:nvSpPr>
          <p:cNvPr id="8"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9" name="Slide Number Placeholder 5"/>
          <p:cNvSpPr>
            <a:spLocks noGrp="1"/>
          </p:cNvSpPr>
          <p:nvPr>
            <p:ph type="sldNum" sz="quarter" idx="12"/>
          </p:nvPr>
        </p:nvSpPr>
        <p:spPr/>
        <p:txBody>
          <a:bodyPr/>
          <a:lstStyle>
            <a:lvl1pPr>
              <a:defRPr/>
            </a:lvl1pPr>
          </a:lstStyle>
          <a:p>
            <a:pPr>
              <a:defRPr/>
            </a:pPr>
            <a:fld id="{33B93882-9A96-4E89-B629-3C892DFE02BC}"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DDC90DDC-E991-439A-BD81-C3F4DE3D0AB3}" type="datetime8">
              <a:rPr lang="fa-IR"/>
              <a:pPr>
                <a:defRPr/>
              </a:pPr>
              <a:t>06 نوامبر 16</a:t>
            </a:fld>
            <a:endParaRPr lang="fa-IR"/>
          </a:p>
        </p:txBody>
      </p:sp>
      <p:sp>
        <p:nvSpPr>
          <p:cNvPr id="4"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5" name="Slide Number Placeholder 5"/>
          <p:cNvSpPr>
            <a:spLocks noGrp="1"/>
          </p:cNvSpPr>
          <p:nvPr>
            <p:ph type="sldNum" sz="quarter" idx="12"/>
          </p:nvPr>
        </p:nvSpPr>
        <p:spPr/>
        <p:txBody>
          <a:bodyPr/>
          <a:lstStyle>
            <a:lvl1pPr>
              <a:defRPr/>
            </a:lvl1pPr>
          </a:lstStyle>
          <a:p>
            <a:pPr>
              <a:defRPr/>
            </a:pPr>
            <a:fld id="{063ECDEA-2046-4F05-90E9-AEA7A0A8C011}"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236013-E8C5-4994-99C4-2ADDE5FB670B}" type="datetime8">
              <a:rPr lang="fa-IR"/>
              <a:pPr>
                <a:defRPr/>
              </a:pPr>
              <a:t>06 نوامبر 16</a:t>
            </a:fld>
            <a:endParaRPr lang="fa-IR"/>
          </a:p>
        </p:txBody>
      </p:sp>
      <p:sp>
        <p:nvSpPr>
          <p:cNvPr id="3"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4" name="Slide Number Placeholder 5"/>
          <p:cNvSpPr>
            <a:spLocks noGrp="1"/>
          </p:cNvSpPr>
          <p:nvPr>
            <p:ph type="sldNum" sz="quarter" idx="12"/>
          </p:nvPr>
        </p:nvSpPr>
        <p:spPr/>
        <p:txBody>
          <a:bodyPr/>
          <a:lstStyle>
            <a:lvl1pPr>
              <a:defRPr/>
            </a:lvl1pPr>
          </a:lstStyle>
          <a:p>
            <a:pPr>
              <a:defRPr/>
            </a:pPr>
            <a:fld id="{886171FF-7CCF-4EA6-8370-DC995CBEF66B}"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A3BB43-7DDF-40DC-AA68-DD04C95AAFF8}" type="datetime8">
              <a:rPr lang="fa-IR"/>
              <a:pPr>
                <a:defRPr/>
              </a:pPr>
              <a:t>06 نوامبر 16</a:t>
            </a:fld>
            <a:endParaRPr lang="fa-IR"/>
          </a:p>
        </p:txBody>
      </p:sp>
      <p:sp>
        <p:nvSpPr>
          <p:cNvPr id="6"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7" name="Slide Number Placeholder 5"/>
          <p:cNvSpPr>
            <a:spLocks noGrp="1"/>
          </p:cNvSpPr>
          <p:nvPr>
            <p:ph type="sldNum" sz="quarter" idx="12"/>
          </p:nvPr>
        </p:nvSpPr>
        <p:spPr/>
        <p:txBody>
          <a:bodyPr/>
          <a:lstStyle>
            <a:lvl1pPr>
              <a:defRPr/>
            </a:lvl1pPr>
          </a:lstStyle>
          <a:p>
            <a:pPr>
              <a:defRPr/>
            </a:pPr>
            <a:fld id="{1B6170FD-53CC-4510-BD06-471840E16E9A}"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90B462-7E16-42FB-A286-D4ABBBCBED2A}" type="datetime8">
              <a:rPr lang="fa-IR"/>
              <a:pPr>
                <a:defRPr/>
              </a:pPr>
              <a:t>06 نوامبر 16</a:t>
            </a:fld>
            <a:endParaRPr lang="fa-IR"/>
          </a:p>
        </p:txBody>
      </p:sp>
      <p:sp>
        <p:nvSpPr>
          <p:cNvPr id="6" name="Footer Placeholder 4"/>
          <p:cNvSpPr>
            <a:spLocks noGrp="1"/>
          </p:cNvSpPr>
          <p:nvPr>
            <p:ph type="ftr" sz="quarter" idx="11"/>
          </p:nvPr>
        </p:nvSpPr>
        <p:spPr/>
        <p:txBody>
          <a:bodyPr/>
          <a:lstStyle>
            <a:lvl1pPr>
              <a:defRPr/>
            </a:lvl1pPr>
          </a:lstStyle>
          <a:p>
            <a:pPr>
              <a:defRPr/>
            </a:pPr>
            <a:r>
              <a:rPr lang="en-US" dirty="0"/>
              <a:t>Prepared By </a:t>
            </a:r>
            <a:r>
              <a:rPr lang="en-US" dirty="0" smtClean="0"/>
              <a:t>. ketabomid.ir</a:t>
            </a:r>
            <a:endParaRPr lang="fa-IR" dirty="0"/>
          </a:p>
        </p:txBody>
      </p:sp>
      <p:sp>
        <p:nvSpPr>
          <p:cNvPr id="7" name="Slide Number Placeholder 5"/>
          <p:cNvSpPr>
            <a:spLocks noGrp="1"/>
          </p:cNvSpPr>
          <p:nvPr>
            <p:ph type="sldNum" sz="quarter" idx="12"/>
          </p:nvPr>
        </p:nvSpPr>
        <p:spPr/>
        <p:txBody>
          <a:bodyPr/>
          <a:lstStyle>
            <a:lvl1pPr>
              <a:defRPr/>
            </a:lvl1pPr>
          </a:lstStyle>
          <a:p>
            <a:pPr>
              <a:defRPr/>
            </a:pPr>
            <a:fld id="{9AC3E7BC-11AF-41D7-9ED4-2BB1DD7DF3CE}"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1BF1F1-4F5F-4900-B7D2-357755FB9396}" type="datetime8">
              <a:rPr lang="fa-IR"/>
              <a:pPr>
                <a:defRPr/>
              </a:pPr>
              <a:t>06 نوامبر 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Prepared By </a:t>
            </a:r>
            <a:r>
              <a:rPr lang="en-US" dirty="0" smtClean="0"/>
              <a:t>. ketabomid.ir</a:t>
            </a:r>
            <a:endParaRPr lang="fa-IR"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CEEB5C-2CD6-44C9-8849-3F58315DF2C1}"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2.png"/><Relationship Id="rId4" Type="http://schemas.openxmlformats.org/officeDocument/2006/relationships/image" Target="../media/image61.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4.wmf"/><Relationship Id="rId5" Type="http://schemas.openxmlformats.org/officeDocument/2006/relationships/oleObject" Target="../embeddings/oleObject28.bin"/><Relationship Id="rId4" Type="http://schemas.openxmlformats.org/officeDocument/2006/relationships/image" Target="../media/image63.w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6.wmf"/><Relationship Id="rId5" Type="http://schemas.openxmlformats.org/officeDocument/2006/relationships/oleObject" Target="../embeddings/oleObject30.bin"/><Relationship Id="rId4" Type="http://schemas.openxmlformats.org/officeDocument/2006/relationships/image" Target="../media/image65.wmf"/></Relationships>
</file>

<file path=ppt/slides/_rels/slide109.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8.wmf"/><Relationship Id="rId5" Type="http://schemas.openxmlformats.org/officeDocument/2006/relationships/oleObject" Target="../embeddings/oleObject32.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3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9.xml"/><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image" Target="../media/image71.wmf"/><Relationship Id="rId4" Type="http://schemas.openxmlformats.org/officeDocument/2006/relationships/oleObject" Target="../embeddings/oleObject35.bin"/><Relationship Id="rId9" Type="http://schemas.openxmlformats.org/officeDocument/2006/relationships/image" Target="../media/image73.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74.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6.wmf"/><Relationship Id="rId5" Type="http://schemas.openxmlformats.org/officeDocument/2006/relationships/oleObject" Target="../embeddings/oleObject40.bin"/><Relationship Id="rId4" Type="http://schemas.openxmlformats.org/officeDocument/2006/relationships/image" Target="../media/image75.wmf"/></Relationships>
</file>

<file path=ppt/slides/_rels/slide113.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8.wmf"/><Relationship Id="rId5" Type="http://schemas.openxmlformats.org/officeDocument/2006/relationships/oleObject" Target="../embeddings/oleObject42.bin"/><Relationship Id="rId4" Type="http://schemas.openxmlformats.org/officeDocument/2006/relationships/image" Target="../media/image77.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1.wmf"/><Relationship Id="rId5" Type="http://schemas.openxmlformats.org/officeDocument/2006/relationships/oleObject" Target="../embeddings/oleObject45.bin"/><Relationship Id="rId4" Type="http://schemas.openxmlformats.org/officeDocument/2006/relationships/image" Target="../media/image80.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82.wmf"/></Relationships>
</file>

<file path=ppt/slides/_rels/slide118.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4.wmf"/><Relationship Id="rId5" Type="http://schemas.openxmlformats.org/officeDocument/2006/relationships/oleObject" Target="../embeddings/oleObject48.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50.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8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88.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93.wmf"/><Relationship Id="rId2" Type="http://schemas.openxmlformats.org/officeDocument/2006/relationships/slideLayout" Target="../slideLayouts/slideLayout2.xml"/><Relationship Id="rId16" Type="http://schemas.openxmlformats.org/officeDocument/2006/relationships/image" Target="../media/image95.wmf"/><Relationship Id="rId1" Type="http://schemas.openxmlformats.org/officeDocument/2006/relationships/vmlDrawing" Target="../drawings/vmlDrawing23.vml"/><Relationship Id="rId6" Type="http://schemas.openxmlformats.org/officeDocument/2006/relationships/image" Target="../media/image90.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56.bin"/><Relationship Id="rId14" Type="http://schemas.openxmlformats.org/officeDocument/2006/relationships/image" Target="../media/image94.w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7.wmf"/><Relationship Id="rId5" Type="http://schemas.openxmlformats.org/officeDocument/2006/relationships/oleObject" Target="../embeddings/oleObject61.bin"/><Relationship Id="rId4" Type="http://schemas.openxmlformats.org/officeDocument/2006/relationships/image" Target="../media/image96.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9.wmf"/><Relationship Id="rId5" Type="http://schemas.openxmlformats.org/officeDocument/2006/relationships/oleObject" Target="../embeddings/oleObject63.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65.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3.wmf"/><Relationship Id="rId5" Type="http://schemas.openxmlformats.org/officeDocument/2006/relationships/oleObject" Target="../embeddings/oleObject67.bin"/><Relationship Id="rId4" Type="http://schemas.openxmlformats.org/officeDocument/2006/relationships/image" Target="../media/image102.wmf"/></Relationships>
</file>

<file path=ppt/slides/_rels/slide127.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5.w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71.bin"/></Relationships>
</file>

<file path=ppt/slides/_rels/slide128.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10.wmf"/><Relationship Id="rId5" Type="http://schemas.openxmlformats.org/officeDocument/2006/relationships/oleObject" Target="../embeddings/oleObject74.bin"/><Relationship Id="rId10" Type="http://schemas.openxmlformats.org/officeDocument/2006/relationships/image" Target="../media/image112.wmf"/><Relationship Id="rId4" Type="http://schemas.openxmlformats.org/officeDocument/2006/relationships/image" Target="../media/image109.wmf"/><Relationship Id="rId9" Type="http://schemas.openxmlformats.org/officeDocument/2006/relationships/oleObject" Target="../embeddings/oleObject76.bin"/></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4.wmf"/><Relationship Id="rId5" Type="http://schemas.openxmlformats.org/officeDocument/2006/relationships/oleObject" Target="../embeddings/oleObject78.bin"/><Relationship Id="rId4" Type="http://schemas.openxmlformats.org/officeDocument/2006/relationships/image" Target="../media/image11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16.wmf"/><Relationship Id="rId5" Type="http://schemas.openxmlformats.org/officeDocument/2006/relationships/oleObject" Target="../embeddings/oleObject80.bin"/><Relationship Id="rId4" Type="http://schemas.openxmlformats.org/officeDocument/2006/relationships/image" Target="../media/image115.wmf"/></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18.wmf"/></Relationships>
</file>

<file path=ppt/slides/_rels/slide132.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0.wmf"/><Relationship Id="rId5" Type="http://schemas.openxmlformats.org/officeDocument/2006/relationships/oleObject" Target="../embeddings/oleObject84.bin"/><Relationship Id="rId4" Type="http://schemas.openxmlformats.org/officeDocument/2006/relationships/image" Target="../media/image119.wmf"/></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122.w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23.wmf"/></Relationships>
</file>

<file path=ppt/slides/_rels/slide135.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25.wmf"/><Relationship Id="rId5" Type="http://schemas.openxmlformats.org/officeDocument/2006/relationships/oleObject" Target="../embeddings/oleObject89.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91.bin"/></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29.wmf"/><Relationship Id="rId5" Type="http://schemas.openxmlformats.org/officeDocument/2006/relationships/oleObject" Target="../embeddings/oleObject93.bin"/><Relationship Id="rId4" Type="http://schemas.openxmlformats.org/officeDocument/2006/relationships/image" Target="../media/image128.wmf"/></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31.wmf"/><Relationship Id="rId5" Type="http://schemas.openxmlformats.org/officeDocument/2006/relationships/oleObject" Target="../embeddings/oleObject95.bin"/><Relationship Id="rId4" Type="http://schemas.openxmlformats.org/officeDocument/2006/relationships/image" Target="../media/image130.wmf"/></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32.wmf"/></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34.wmf"/><Relationship Id="rId5" Type="http://schemas.openxmlformats.org/officeDocument/2006/relationships/oleObject" Target="../embeddings/oleObject98.bin"/><Relationship Id="rId4" Type="http://schemas.openxmlformats.org/officeDocument/2006/relationships/image" Target="../media/image13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7.png"/><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38.png"/><Relationship Id="rId5" Type="http://schemas.openxmlformats.org/officeDocument/2006/relationships/image" Target="../media/image135.wmf"/><Relationship Id="rId4" Type="http://schemas.openxmlformats.org/officeDocument/2006/relationships/oleObject" Target="../embeddings/oleObject99.bin"/></Relationships>
</file>

<file path=ppt/slides/_rels/slide141.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2.png"/><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39.wmf"/><Relationship Id="rId5" Type="http://schemas.openxmlformats.org/officeDocument/2006/relationships/oleObject" Target="../embeddings/oleObject101.bin"/><Relationship Id="rId4" Type="http://schemas.openxmlformats.org/officeDocument/2006/relationships/image" Target="../media/image141.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43.w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144.w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45.w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46.w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147.wmf"/></Relationships>
</file>

<file path=ppt/slides/_rels/slide155.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50.wmf"/><Relationship Id="rId5" Type="http://schemas.openxmlformats.org/officeDocument/2006/relationships/oleObject" Target="../embeddings/oleObject108.bin"/><Relationship Id="rId4" Type="http://schemas.openxmlformats.org/officeDocument/2006/relationships/image" Target="../media/image149.wmf"/></Relationships>
</file>

<file path=ppt/slides/_rels/slide159.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image" Target="../media/image154.jpeg"/><Relationship Id="rId7" Type="http://schemas.openxmlformats.org/officeDocument/2006/relationships/image" Target="../media/image152.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110.bin"/><Relationship Id="rId5" Type="http://schemas.openxmlformats.org/officeDocument/2006/relationships/image" Target="../media/image151.wmf"/><Relationship Id="rId4" Type="http://schemas.openxmlformats.org/officeDocument/2006/relationships/oleObject" Target="../embeddings/oleObject109.bin"/><Relationship Id="rId9" Type="http://schemas.openxmlformats.org/officeDocument/2006/relationships/image" Target="../media/image15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55.wmf"/><Relationship Id="rId5" Type="http://schemas.openxmlformats.org/officeDocument/2006/relationships/oleObject" Target="../embeddings/oleObject112.bin"/><Relationship Id="rId4" Type="http://schemas.openxmlformats.org/officeDocument/2006/relationships/image" Target="../media/image157.jpe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8" Type="http://schemas.openxmlformats.org/officeDocument/2006/relationships/image" Target="../media/image160.w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159.wmf"/><Relationship Id="rId5" Type="http://schemas.openxmlformats.org/officeDocument/2006/relationships/oleObject" Target="../embeddings/oleObject114.bin"/><Relationship Id="rId4" Type="http://schemas.openxmlformats.org/officeDocument/2006/relationships/image" Target="../media/image158.w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161.w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162.wmf"/></Relationships>
</file>

<file path=ppt/slides/_rels/slide171.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165.wmf"/><Relationship Id="rId5" Type="http://schemas.openxmlformats.org/officeDocument/2006/relationships/oleObject" Target="../embeddings/oleObject119.bin"/><Relationship Id="rId4" Type="http://schemas.openxmlformats.org/officeDocument/2006/relationships/image" Target="../media/image164.w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image" Target="../media/image167.w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169.wmf"/><Relationship Id="rId5" Type="http://schemas.openxmlformats.org/officeDocument/2006/relationships/oleObject" Target="../embeddings/oleObject123.bin"/><Relationship Id="rId4" Type="http://schemas.openxmlformats.org/officeDocument/2006/relationships/image" Target="../media/image168.w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172.wmf"/><Relationship Id="rId5" Type="http://schemas.openxmlformats.org/officeDocument/2006/relationships/oleObject" Target="../embeddings/oleObject125.bin"/><Relationship Id="rId4" Type="http://schemas.openxmlformats.org/officeDocument/2006/relationships/image" Target="../media/image171.wmf"/></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173.wmf"/></Relationships>
</file>

<file path=ppt/slides/_rels/slide182.xml.rels><?xml version="1.0" encoding="UTF-8" standalone="yes"?>
<Relationships xmlns="http://schemas.openxmlformats.org/package/2006/relationships"><Relationship Id="rId2" Type="http://schemas.openxmlformats.org/officeDocument/2006/relationships/image" Target="../media/image174.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175.wmf"/></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image" Target="../media/image9.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13.png"/><Relationship Id="rId10" Type="http://schemas.openxmlformats.org/officeDocument/2006/relationships/oleObject" Target="../embeddings/oleObject4.bin"/><Relationship Id="rId4" Type="http://schemas.openxmlformats.org/officeDocument/2006/relationships/image" Target="../media/image8.wmf"/><Relationship Id="rId9" Type="http://schemas.openxmlformats.org/officeDocument/2006/relationships/image" Target="../media/image1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oleObject" Target="../embeddings/Microsoft_Excel_97-2003_Worksheet2.xls"/><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oleObject14.bin"/><Relationship Id="rId4" Type="http://schemas.openxmlformats.org/officeDocument/2006/relationships/image" Target="../media/image37.wmf"/></Relationships>
</file>

<file path=ppt/slides/_rels/slide6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1.wmf"/><Relationship Id="rId5" Type="http://schemas.openxmlformats.org/officeDocument/2006/relationships/oleObject" Target="../embeddings/oleObject17.bin"/><Relationship Id="rId4" Type="http://schemas.openxmlformats.org/officeDocument/2006/relationships/image" Target="../media/image40.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5.wmf"/><Relationship Id="rId5" Type="http://schemas.openxmlformats.org/officeDocument/2006/relationships/oleObject" Target="../embeddings/oleObject20.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22.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49.wmf"/><Relationship Id="rId4" Type="http://schemas.openxmlformats.org/officeDocument/2006/relationships/oleObject" Target="../embeddings/oleObject23.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5.wmf"/></Relationships>
</file>

<file path=ppt/slides/_rels/slide8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Subtitle 2"/>
          <p:cNvSpPr>
            <a:spLocks noGrp="1"/>
          </p:cNvSpPr>
          <p:nvPr>
            <p:ph type="subTitle" idx="1"/>
          </p:nvPr>
        </p:nvSpPr>
        <p:spPr>
          <a:xfrm>
            <a:off x="285750" y="3714750"/>
            <a:ext cx="8429625" cy="2352675"/>
          </a:xfrm>
        </p:spPr>
        <p:txBody>
          <a:bodyPr anchor="ctr"/>
          <a:lstStyle/>
          <a:p>
            <a:pPr algn="r" eaLnBrk="1" hangingPunct="1">
              <a:lnSpc>
                <a:spcPct val="130000"/>
              </a:lnSpc>
              <a:spcBef>
                <a:spcPct val="0"/>
              </a:spcBef>
            </a:pPr>
            <a:r>
              <a:rPr lang="fa-IR" sz="3100" dirty="0" smtClean="0">
                <a:solidFill>
                  <a:schemeClr val="tx1"/>
                </a:solidFill>
                <a:cs typeface="B Zar" pitchFamily="2" charset="-78"/>
              </a:rPr>
              <a:t>دکتر كاظمي‌پور</a:t>
            </a:r>
          </a:p>
          <a:p>
            <a:pPr algn="r" eaLnBrk="1" hangingPunct="1">
              <a:lnSpc>
                <a:spcPct val="130000"/>
              </a:lnSpc>
              <a:spcBef>
                <a:spcPct val="0"/>
              </a:spcBef>
            </a:pPr>
            <a:r>
              <a:rPr lang="fa-IR" sz="3100" dirty="0" smtClean="0">
                <a:solidFill>
                  <a:schemeClr val="tx1"/>
                </a:solidFill>
                <a:cs typeface="B Zar" pitchFamily="2" charset="-78"/>
              </a:rPr>
              <a:t>عضو هيات علمي دانشگاه آزاد اسلامي</a:t>
            </a:r>
          </a:p>
          <a:p>
            <a:pPr algn="r" eaLnBrk="1" hangingPunct="1">
              <a:lnSpc>
                <a:spcPct val="130000"/>
              </a:lnSpc>
              <a:spcBef>
                <a:spcPct val="0"/>
              </a:spcBef>
            </a:pPr>
            <a:r>
              <a:rPr lang="fa-IR" sz="3100" dirty="0" smtClean="0">
                <a:solidFill>
                  <a:schemeClr val="tx1"/>
                </a:solidFill>
                <a:cs typeface="B Zar" pitchFamily="2" charset="-78"/>
              </a:rPr>
              <a:t>گروه مهندسي صنايع- برنامه‌ريزي و تحليل </a:t>
            </a:r>
            <a:r>
              <a:rPr lang="fa-IR" sz="3100" dirty="0" smtClean="0">
                <a:solidFill>
                  <a:schemeClr val="tx1"/>
                </a:solidFill>
                <a:cs typeface="B Zar" pitchFamily="2" charset="-78"/>
              </a:rPr>
              <a:t>سيستم‌ها</a:t>
            </a:r>
            <a:endParaRPr lang="fa-IR" sz="3100" dirty="0" smtClean="0">
              <a:solidFill>
                <a:schemeClr val="tx1"/>
              </a:solidFill>
              <a:cs typeface="B Zar" pitchFamily="2" charset="-78"/>
            </a:endParaRPr>
          </a:p>
        </p:txBody>
      </p:sp>
      <p:sp>
        <p:nvSpPr>
          <p:cNvPr id="61443" name="Title 1"/>
          <p:cNvSpPr>
            <a:spLocks noGrp="1"/>
          </p:cNvSpPr>
          <p:nvPr>
            <p:ph type="ctrTitle"/>
          </p:nvPr>
        </p:nvSpPr>
        <p:spPr>
          <a:xfrm>
            <a:off x="3203575" y="2133600"/>
            <a:ext cx="5357813" cy="1470025"/>
          </a:xfrm>
        </p:spPr>
        <p:txBody>
          <a:bodyPr/>
          <a:lstStyle/>
          <a:p>
            <a:pPr eaLnBrk="1" hangingPunct="1"/>
            <a:r>
              <a:rPr lang="fa-IR" b="1" dirty="0" smtClean="0">
                <a:cs typeface="B Zar" pitchFamily="2" charset="-78"/>
              </a:rPr>
              <a:t>شبيه‌سازي کامپیوتری</a:t>
            </a:r>
            <a:endParaRPr lang="fa-IR" dirty="0" smtClean="0">
              <a:cs typeface="B Zar" pitchFamily="2" charset="-78"/>
            </a:endParaRPr>
          </a:p>
        </p:txBody>
      </p:sp>
      <p:pic>
        <p:nvPicPr>
          <p:cNvPr id="61444" name="Picture 2"/>
          <p:cNvPicPr>
            <a:picLocks noChangeAspect="1" noChangeArrowheads="1"/>
          </p:cNvPicPr>
          <p:nvPr/>
        </p:nvPicPr>
        <p:blipFill>
          <a:blip r:embed="rId3"/>
          <a:srcRect/>
          <a:stretch>
            <a:fillRect/>
          </a:stretch>
        </p:blipFill>
        <p:spPr bwMode="auto">
          <a:xfrm>
            <a:off x="3929063" y="500063"/>
            <a:ext cx="1071562"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571500" y="357188"/>
            <a:ext cx="8229600" cy="1143000"/>
          </a:xfrm>
        </p:spPr>
        <p:txBody>
          <a:bodyPr rtlCol="1">
            <a:normAutofit/>
          </a:bodyPr>
          <a:lstStyle/>
          <a:p>
            <a:pPr eaLnBrk="1" fontAlgn="auto" hangingPunct="1">
              <a:spcAft>
                <a:spcPts val="0"/>
              </a:spcAft>
              <a:defRPr/>
            </a:pPr>
            <a:r>
              <a:rPr lang="fa-IR" b="1" dirty="0" smtClean="0">
                <a:cs typeface="B Zar" pitchFamily="2" charset="-78"/>
              </a:rPr>
              <a:t>ارکان سیستم</a:t>
            </a:r>
            <a:endParaRPr lang="fa-IR" dirty="0" smtClean="0">
              <a:solidFill>
                <a:schemeClr val="accent1">
                  <a:tint val="88000"/>
                  <a:satMod val="150000"/>
                </a:schemeClr>
              </a:solidFill>
            </a:endParaRPr>
          </a:p>
        </p:txBody>
      </p:sp>
      <p:sp>
        <p:nvSpPr>
          <p:cNvPr id="4" name="Rectangle 4"/>
          <p:cNvSpPr>
            <a:spLocks noChangeArrowheads="1"/>
          </p:cNvSpPr>
          <p:nvPr/>
        </p:nvSpPr>
        <p:spPr bwMode="auto">
          <a:xfrm>
            <a:off x="642910" y="2500306"/>
            <a:ext cx="1803400" cy="1193800"/>
          </a:xfrm>
          <a:prstGeom prst="rect">
            <a:avLst/>
          </a:prstGeom>
          <a:solidFill>
            <a:srgbClr val="FFFF66"/>
          </a:solidFill>
          <a:ln w="25400">
            <a:solidFill>
              <a:schemeClr val="tx1"/>
            </a:solidFill>
            <a:miter lim="800000"/>
            <a:headEnd/>
            <a:tailEnd/>
          </a:ln>
          <a:scene3d>
            <a:camera prst="orthographicFront"/>
            <a:lightRig rig="threePt" dir="t"/>
          </a:scene3d>
          <a:sp3d>
            <a:bevelT prst="convex"/>
          </a:sp3d>
        </p:spPr>
        <p:txBody>
          <a:bodyPr wrap="none" lIns="90488" tIns="44450" rIns="90488" bIns="44450" anchor="ctr"/>
          <a:lstStyle/>
          <a:p>
            <a:pPr algn="ctr" eaLnBrk="0" fontAlgn="auto" hangingPunct="0">
              <a:spcBef>
                <a:spcPts val="0"/>
              </a:spcBef>
              <a:spcAft>
                <a:spcPts val="0"/>
              </a:spcAft>
              <a:defRPr/>
            </a:pPr>
            <a:r>
              <a:rPr lang="en-US" sz="2400" b="1" dirty="0">
                <a:latin typeface="+mn-lt"/>
              </a:rPr>
              <a:t>INPUT</a:t>
            </a:r>
          </a:p>
        </p:txBody>
      </p:sp>
      <p:sp>
        <p:nvSpPr>
          <p:cNvPr id="5" name="Rectangle 5"/>
          <p:cNvSpPr>
            <a:spLocks noChangeArrowheads="1"/>
          </p:cNvSpPr>
          <p:nvPr/>
        </p:nvSpPr>
        <p:spPr bwMode="auto">
          <a:xfrm>
            <a:off x="6586510" y="2500306"/>
            <a:ext cx="1803400" cy="1193800"/>
          </a:xfrm>
          <a:prstGeom prst="rect">
            <a:avLst/>
          </a:prstGeom>
          <a:solidFill>
            <a:srgbClr val="FFFF66"/>
          </a:solidFill>
          <a:ln w="25400">
            <a:solidFill>
              <a:schemeClr val="tx1"/>
            </a:solidFill>
            <a:miter lim="800000"/>
            <a:headEnd/>
            <a:tailEnd/>
          </a:ln>
          <a:scene3d>
            <a:camera prst="orthographicFront"/>
            <a:lightRig rig="threePt" dir="t"/>
          </a:scene3d>
          <a:sp3d>
            <a:bevelT prst="relaxedInset"/>
          </a:sp3d>
        </p:spPr>
        <p:txBody>
          <a:bodyPr wrap="none" lIns="90488" tIns="44450" rIns="90488" bIns="44450" anchor="ctr"/>
          <a:lstStyle/>
          <a:p>
            <a:pPr algn="ctr" eaLnBrk="0" fontAlgn="auto" hangingPunct="0">
              <a:spcBef>
                <a:spcPts val="0"/>
              </a:spcBef>
              <a:spcAft>
                <a:spcPts val="0"/>
              </a:spcAft>
              <a:defRPr/>
            </a:pPr>
            <a:r>
              <a:rPr lang="en-US" sz="2400" b="1">
                <a:latin typeface="+mn-lt"/>
              </a:rPr>
              <a:t>OUTPUT</a:t>
            </a:r>
          </a:p>
        </p:txBody>
      </p:sp>
      <p:sp>
        <p:nvSpPr>
          <p:cNvPr id="6" name="Rectangle 6"/>
          <p:cNvSpPr>
            <a:spLocks noChangeArrowheads="1"/>
          </p:cNvSpPr>
          <p:nvPr/>
        </p:nvSpPr>
        <p:spPr bwMode="auto">
          <a:xfrm>
            <a:off x="3614710" y="2500306"/>
            <a:ext cx="1803400" cy="1193800"/>
          </a:xfrm>
          <a:prstGeom prst="rect">
            <a:avLst/>
          </a:prstGeom>
          <a:solidFill>
            <a:srgbClr val="FFFF66"/>
          </a:solidFill>
          <a:ln w="25400">
            <a:solidFill>
              <a:schemeClr val="tx1"/>
            </a:solidFill>
            <a:miter lim="800000"/>
            <a:headEnd/>
            <a:tailEnd/>
          </a:ln>
          <a:scene3d>
            <a:camera prst="orthographicFront"/>
            <a:lightRig rig="threePt" dir="t"/>
          </a:scene3d>
          <a:sp3d>
            <a:bevelT prst="relaxedInset"/>
          </a:sp3d>
        </p:spPr>
        <p:txBody>
          <a:bodyPr wrap="none" lIns="90488" tIns="44450" rIns="90488" bIns="44450" anchor="ctr"/>
          <a:lstStyle/>
          <a:p>
            <a:pPr algn="ctr" eaLnBrk="0" fontAlgn="auto" hangingPunct="0">
              <a:spcBef>
                <a:spcPts val="0"/>
              </a:spcBef>
              <a:spcAft>
                <a:spcPts val="0"/>
              </a:spcAft>
              <a:defRPr/>
            </a:pPr>
            <a:r>
              <a:rPr lang="en-US" sz="2400" b="1" dirty="0">
                <a:latin typeface="+mn-lt"/>
              </a:rPr>
              <a:t>PROCESS</a:t>
            </a:r>
          </a:p>
        </p:txBody>
      </p:sp>
      <p:grpSp>
        <p:nvGrpSpPr>
          <p:cNvPr id="2" name="Group 7"/>
          <p:cNvGrpSpPr>
            <a:grpSpLocks/>
          </p:cNvGrpSpPr>
          <p:nvPr/>
        </p:nvGrpSpPr>
        <p:grpSpPr bwMode="auto">
          <a:xfrm>
            <a:off x="1468410" y="2874956"/>
            <a:ext cx="6019800" cy="1941513"/>
            <a:chOff x="960" y="2020"/>
            <a:chExt cx="3792" cy="1223"/>
          </a:xfrm>
          <a:effectLst>
            <a:outerShdw blurRad="50800" dist="38100" dir="2700000" algn="tl" rotWithShape="0">
              <a:prstClr val="black">
                <a:alpha val="40000"/>
              </a:prstClr>
            </a:outerShdw>
          </a:effectLst>
        </p:grpSpPr>
        <p:sp>
          <p:nvSpPr>
            <p:cNvPr id="26631" name="AutoShape 8"/>
            <p:cNvSpPr>
              <a:spLocks noChangeArrowheads="1"/>
            </p:cNvSpPr>
            <p:nvPr/>
          </p:nvSpPr>
          <p:spPr bwMode="auto">
            <a:xfrm>
              <a:off x="1588" y="2020"/>
              <a:ext cx="712" cy="280"/>
            </a:xfrm>
            <a:prstGeom prst="rightArrow">
              <a:avLst>
                <a:gd name="adj1" fmla="val 50000"/>
                <a:gd name="adj2" fmla="val 127155"/>
              </a:avLst>
            </a:prstGeom>
            <a:solidFill>
              <a:schemeClr val="accent1"/>
            </a:solidFill>
            <a:ln w="12700">
              <a:solidFill>
                <a:schemeClr val="tx1"/>
              </a:solidFill>
              <a:miter lim="800000"/>
              <a:headEnd/>
              <a:tailEnd/>
            </a:ln>
          </p:spPr>
          <p:txBody>
            <a:bodyPr wrap="none" anchor="ctr"/>
            <a:lstStyle/>
            <a:p>
              <a:pPr fontAlgn="auto">
                <a:spcBef>
                  <a:spcPts val="0"/>
                </a:spcBef>
                <a:spcAft>
                  <a:spcPts val="0"/>
                </a:spcAft>
                <a:defRPr/>
              </a:pPr>
              <a:endParaRPr lang="fa-IR">
                <a:latin typeface="+mn-lt"/>
              </a:endParaRPr>
            </a:p>
          </p:txBody>
        </p:sp>
        <p:sp>
          <p:nvSpPr>
            <p:cNvPr id="26632" name="AutoShape 9"/>
            <p:cNvSpPr>
              <a:spLocks noChangeArrowheads="1"/>
            </p:cNvSpPr>
            <p:nvPr/>
          </p:nvSpPr>
          <p:spPr bwMode="auto">
            <a:xfrm>
              <a:off x="3460" y="2020"/>
              <a:ext cx="712" cy="280"/>
            </a:xfrm>
            <a:prstGeom prst="rightArrow">
              <a:avLst>
                <a:gd name="adj1" fmla="val 50000"/>
                <a:gd name="adj2" fmla="val 127155"/>
              </a:avLst>
            </a:prstGeom>
            <a:solidFill>
              <a:schemeClr val="accent1"/>
            </a:solidFill>
            <a:ln w="12700">
              <a:solidFill>
                <a:schemeClr val="tx1"/>
              </a:solidFill>
              <a:miter lim="800000"/>
              <a:headEnd/>
              <a:tailEnd/>
            </a:ln>
          </p:spPr>
          <p:txBody>
            <a:bodyPr wrap="none" anchor="ctr"/>
            <a:lstStyle/>
            <a:p>
              <a:pPr fontAlgn="auto">
                <a:spcBef>
                  <a:spcPts val="0"/>
                </a:spcBef>
                <a:spcAft>
                  <a:spcPts val="0"/>
                </a:spcAft>
                <a:defRPr/>
              </a:pPr>
              <a:endParaRPr lang="fa-IR">
                <a:latin typeface="+mn-lt"/>
              </a:endParaRPr>
            </a:p>
          </p:txBody>
        </p:sp>
        <p:sp>
          <p:nvSpPr>
            <p:cNvPr id="26633" name="Rectangle 10"/>
            <p:cNvSpPr>
              <a:spLocks noChangeArrowheads="1"/>
            </p:cNvSpPr>
            <p:nvPr/>
          </p:nvSpPr>
          <p:spPr bwMode="auto">
            <a:xfrm>
              <a:off x="2420" y="2954"/>
              <a:ext cx="947" cy="289"/>
            </a:xfrm>
            <a:prstGeom prst="rect">
              <a:avLst/>
            </a:prstGeom>
            <a:noFill/>
            <a:ln w="12700">
              <a:noFill/>
              <a:miter lim="800000"/>
              <a:headEnd/>
              <a:tailEnd/>
            </a:ln>
          </p:spPr>
          <p:txBody>
            <a:bodyPr wrap="none" lIns="90488" tIns="44450" rIns="90488" bIns="44450">
              <a:spAutoFit/>
            </a:bodyPr>
            <a:lstStyle/>
            <a:p>
              <a:pPr eaLnBrk="0" fontAlgn="auto" hangingPunct="0">
                <a:spcBef>
                  <a:spcPts val="0"/>
                </a:spcBef>
                <a:spcAft>
                  <a:spcPts val="0"/>
                </a:spcAft>
                <a:defRPr/>
              </a:pPr>
              <a:r>
                <a:rPr lang="en-US" sz="2400" b="1" dirty="0">
                  <a:latin typeface="+mn-lt"/>
                </a:rPr>
                <a:t>FEEDBACK</a:t>
              </a:r>
            </a:p>
          </p:txBody>
        </p:sp>
        <p:grpSp>
          <p:nvGrpSpPr>
            <p:cNvPr id="3" name="Group 11"/>
            <p:cNvGrpSpPr>
              <a:grpSpLocks/>
            </p:cNvGrpSpPr>
            <p:nvPr/>
          </p:nvGrpSpPr>
          <p:grpSpPr bwMode="auto">
            <a:xfrm>
              <a:off x="3472" y="2528"/>
              <a:ext cx="1280" cy="512"/>
              <a:chOff x="3472" y="2528"/>
              <a:chExt cx="1280" cy="512"/>
            </a:xfrm>
          </p:grpSpPr>
          <p:sp>
            <p:nvSpPr>
              <p:cNvPr id="26637" name="Line 12"/>
              <p:cNvSpPr>
                <a:spLocks noChangeShapeType="1"/>
              </p:cNvSpPr>
              <p:nvPr/>
            </p:nvSpPr>
            <p:spPr bwMode="auto">
              <a:xfrm>
                <a:off x="3472" y="3024"/>
                <a:ext cx="1264" cy="0"/>
              </a:xfrm>
              <a:prstGeom prst="line">
                <a:avLst/>
              </a:prstGeom>
              <a:noFill/>
              <a:ln w="50800">
                <a:solidFill>
                  <a:schemeClr val="tx1"/>
                </a:solidFill>
                <a:round/>
                <a:headEnd/>
                <a:tailEnd/>
              </a:ln>
            </p:spPr>
            <p:txBody>
              <a:bodyPr wrap="none" anchor="ctr"/>
              <a:lstStyle/>
              <a:p>
                <a:pPr fontAlgn="auto">
                  <a:spcBef>
                    <a:spcPts val="0"/>
                  </a:spcBef>
                  <a:spcAft>
                    <a:spcPts val="0"/>
                  </a:spcAft>
                  <a:defRPr/>
                </a:pPr>
                <a:endParaRPr lang="fa-IR">
                  <a:latin typeface="+mn-lt"/>
                  <a:cs typeface="+mn-cs"/>
                </a:endParaRPr>
              </a:p>
            </p:txBody>
          </p:sp>
          <p:sp>
            <p:nvSpPr>
              <p:cNvPr id="26638" name="Line 13"/>
              <p:cNvSpPr>
                <a:spLocks noChangeShapeType="1"/>
              </p:cNvSpPr>
              <p:nvPr/>
            </p:nvSpPr>
            <p:spPr bwMode="auto">
              <a:xfrm flipV="1">
                <a:off x="4752" y="2528"/>
                <a:ext cx="0" cy="512"/>
              </a:xfrm>
              <a:prstGeom prst="line">
                <a:avLst/>
              </a:prstGeom>
              <a:noFill/>
              <a:ln w="50800">
                <a:solidFill>
                  <a:schemeClr val="tx1"/>
                </a:solidFill>
                <a:round/>
                <a:headEnd/>
                <a:tailEnd/>
              </a:ln>
            </p:spPr>
            <p:txBody>
              <a:bodyPr wrap="none" anchor="ctr"/>
              <a:lstStyle/>
              <a:p>
                <a:pPr fontAlgn="auto">
                  <a:spcBef>
                    <a:spcPts val="0"/>
                  </a:spcBef>
                  <a:spcAft>
                    <a:spcPts val="0"/>
                  </a:spcAft>
                  <a:defRPr/>
                </a:pPr>
                <a:endParaRPr lang="fa-IR">
                  <a:latin typeface="+mn-lt"/>
                  <a:cs typeface="+mn-cs"/>
                </a:endParaRPr>
              </a:p>
            </p:txBody>
          </p:sp>
        </p:grpSp>
        <p:sp>
          <p:nvSpPr>
            <p:cNvPr id="26635" name="Line 14"/>
            <p:cNvSpPr>
              <a:spLocks noChangeShapeType="1"/>
            </p:cNvSpPr>
            <p:nvPr/>
          </p:nvSpPr>
          <p:spPr bwMode="auto">
            <a:xfrm>
              <a:off x="960" y="2544"/>
              <a:ext cx="0" cy="480"/>
            </a:xfrm>
            <a:prstGeom prst="line">
              <a:avLst/>
            </a:prstGeom>
            <a:noFill/>
            <a:ln w="50800">
              <a:solidFill>
                <a:schemeClr val="tx1"/>
              </a:solidFill>
              <a:round/>
              <a:headEnd type="triangle" w="med" len="med"/>
              <a:tailEnd/>
            </a:ln>
          </p:spPr>
          <p:txBody>
            <a:bodyPr wrap="none" anchor="ctr"/>
            <a:lstStyle/>
            <a:p>
              <a:pPr fontAlgn="auto">
                <a:spcBef>
                  <a:spcPts val="0"/>
                </a:spcBef>
                <a:spcAft>
                  <a:spcPts val="0"/>
                </a:spcAft>
                <a:defRPr/>
              </a:pPr>
              <a:endParaRPr lang="fa-IR">
                <a:latin typeface="+mn-lt"/>
                <a:cs typeface="+mn-cs"/>
              </a:endParaRPr>
            </a:p>
          </p:txBody>
        </p:sp>
        <p:sp>
          <p:nvSpPr>
            <p:cNvPr id="26636" name="Line 15"/>
            <p:cNvSpPr>
              <a:spLocks noChangeShapeType="1"/>
            </p:cNvSpPr>
            <p:nvPr/>
          </p:nvSpPr>
          <p:spPr bwMode="auto">
            <a:xfrm>
              <a:off x="960" y="3024"/>
              <a:ext cx="1264" cy="0"/>
            </a:xfrm>
            <a:prstGeom prst="line">
              <a:avLst/>
            </a:prstGeom>
            <a:noFill/>
            <a:ln w="50800">
              <a:solidFill>
                <a:schemeClr val="tx1"/>
              </a:solidFill>
              <a:round/>
              <a:headEnd/>
              <a:tailEnd/>
            </a:ln>
          </p:spPr>
          <p:txBody>
            <a:bodyPr wrap="none" anchor="ctr"/>
            <a:lstStyle/>
            <a:p>
              <a:pPr fontAlgn="auto">
                <a:spcBef>
                  <a:spcPts val="0"/>
                </a:spcBef>
                <a:spcAft>
                  <a:spcPts val="0"/>
                </a:spcAft>
                <a:defRPr/>
              </a:pPr>
              <a:endParaRPr lang="fa-IR">
                <a:latin typeface="+mn-lt"/>
                <a:cs typeface="+mn-cs"/>
              </a:endParaRPr>
            </a:p>
          </p:txBody>
        </p:sp>
      </p:grpSp>
      <p:sp>
        <p:nvSpPr>
          <p:cNvPr id="15" name="Footer Placeholder 1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28625" y="285750"/>
            <a:ext cx="8229600" cy="1143000"/>
          </a:xfrm>
        </p:spPr>
        <p:txBody>
          <a:bodyPr/>
          <a:lstStyle/>
          <a:p>
            <a:r>
              <a:rPr lang="fa-IR" b="1" smtClean="0">
                <a:cs typeface="B Zar" pitchFamily="2" charset="-78"/>
              </a:rPr>
              <a:t>سوال</a:t>
            </a:r>
          </a:p>
        </p:txBody>
      </p:sp>
      <p:sp>
        <p:nvSpPr>
          <p:cNvPr id="153603" name="Content Placeholder 2"/>
          <p:cNvSpPr>
            <a:spLocks noGrp="1"/>
          </p:cNvSpPr>
          <p:nvPr>
            <p:ph idx="1"/>
          </p:nvPr>
        </p:nvSpPr>
        <p:spPr/>
        <p:txBody>
          <a:bodyPr/>
          <a:lstStyle/>
          <a:p>
            <a:pPr marL="514350" indent="-514350" algn="just">
              <a:lnSpc>
                <a:spcPct val="150000"/>
              </a:lnSpc>
              <a:buFont typeface="Calibri" pitchFamily="34" charset="0"/>
              <a:buAutoNum type="arabicPeriod"/>
            </a:pPr>
            <a:r>
              <a:rPr lang="fa-IR" sz="2400" smtClean="0">
                <a:cs typeface="B Zar" pitchFamily="2" charset="-78"/>
              </a:rPr>
              <a:t>آیا نتایج به  دست آمده قابل اعتماد است؟ چرا؟ </a:t>
            </a:r>
          </a:p>
          <a:p>
            <a:pPr marL="514350" indent="-514350" algn="just">
              <a:lnSpc>
                <a:spcPct val="150000"/>
              </a:lnSpc>
              <a:buFont typeface="Calibri" pitchFamily="34" charset="0"/>
              <a:buAutoNum type="arabicPeriod"/>
            </a:pPr>
            <a:r>
              <a:rPr lang="fa-IR" sz="2400" smtClean="0">
                <a:cs typeface="B Zar" pitchFamily="2" charset="-78"/>
              </a:rPr>
              <a:t>چگونه نتایج این شبیه‌سازی را معتبر نماییم؟</a:t>
            </a:r>
          </a:p>
          <a:p>
            <a:pPr marL="514350" indent="-514350" algn="just">
              <a:lnSpc>
                <a:spcPct val="150000"/>
              </a:lnSpc>
              <a:buFont typeface="Calibri" pitchFamily="34" charset="0"/>
              <a:buAutoNum type="arabicPeriod"/>
            </a:pPr>
            <a:r>
              <a:rPr lang="fa-IR" sz="2400" smtClean="0">
                <a:cs typeface="B Zar" pitchFamily="2" charset="-78"/>
              </a:rPr>
              <a:t>آیا اضافه کردن یک دستگاه توزین دیگر وضعیت معدن را بهبود می‌دهد؟ برای جواب دقیق به این سوال به چه پارامترهای دیگری نیاز دارید؟</a:t>
            </a:r>
          </a:p>
          <a:p>
            <a:pPr marL="514350" indent="-514350" algn="just">
              <a:lnSpc>
                <a:spcPct val="150000"/>
              </a:lnSpc>
              <a:buFont typeface="Calibri" pitchFamily="34" charset="0"/>
              <a:buAutoNum type="arabicPeriod"/>
            </a:pPr>
            <a:r>
              <a:rPr lang="fa-IR" sz="2400" smtClean="0">
                <a:cs typeface="B Zar" pitchFamily="2" charset="-78"/>
              </a:rPr>
              <a:t>آیا می‌توانید شبیه سازی این مثال را آسان‌تر انجام دهید؟ چگونه؟</a:t>
            </a:r>
          </a:p>
          <a:p>
            <a:pPr marL="514350" indent="-514350" algn="just">
              <a:lnSpc>
                <a:spcPct val="150000"/>
              </a:lnSpc>
              <a:buFont typeface="Calibri" pitchFamily="34" charset="0"/>
              <a:buAutoNum type="arabicPeriod"/>
            </a:pPr>
            <a:r>
              <a:rPr lang="fa-IR" sz="2400" smtClean="0">
                <a:cs typeface="B Zar" pitchFamily="2" charset="-78"/>
              </a:rPr>
              <a:t>فلوچارتی برای توسعه یک مدل شبیه‌سازی این معدن ارائه کنید؟</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fa-IR" sz="4000" b="1" smtClean="0">
                <a:cs typeface="B Zar" pitchFamily="2" charset="-78"/>
              </a:rPr>
              <a:t>زبان‌های شبیه‌سازی سیستم‌های گسسته پیشامد</a:t>
            </a:r>
            <a:endParaRPr lang="fa-IR" sz="4000" smtClean="0"/>
          </a:p>
        </p:txBody>
      </p:sp>
      <p:sp>
        <p:nvSpPr>
          <p:cNvPr id="3" name="Content Placeholder 2"/>
          <p:cNvSpPr>
            <a:spLocks noGrp="1"/>
          </p:cNvSpPr>
          <p:nvPr>
            <p:ph idx="1"/>
          </p:nvPr>
        </p:nvSpPr>
        <p:spPr/>
        <p:txBody>
          <a:bodyPr/>
          <a:lstStyle/>
          <a:p>
            <a:pPr>
              <a:lnSpc>
                <a:spcPct val="150000"/>
              </a:lnSpc>
            </a:pPr>
            <a:r>
              <a:rPr lang="fa-IR" smtClean="0">
                <a:cs typeface="B Zar" pitchFamily="2" charset="-78"/>
              </a:rPr>
              <a:t>زبان‌های برنامه نویسی</a:t>
            </a:r>
          </a:p>
          <a:p>
            <a:pPr>
              <a:lnSpc>
                <a:spcPct val="150000"/>
              </a:lnSpc>
            </a:pPr>
            <a:r>
              <a:rPr lang="fa-IR" smtClean="0">
                <a:cs typeface="B Zar" pitchFamily="2" charset="-78"/>
              </a:rPr>
              <a:t>نرم</a:t>
            </a:r>
            <a:r>
              <a:rPr lang="fa-IR" b="1" smtClean="0">
                <a:cs typeface="B Zar" pitchFamily="2" charset="-78"/>
              </a:rPr>
              <a:t>‌</a:t>
            </a:r>
            <a:r>
              <a:rPr lang="fa-IR" smtClean="0">
                <a:cs typeface="B Zar" pitchFamily="2" charset="-78"/>
              </a:rPr>
              <a:t>افزارهای شبیه سازی</a:t>
            </a:r>
          </a:p>
          <a:p>
            <a:pPr marL="977900" lvl="2" indent="0" algn="just">
              <a:lnSpc>
                <a:spcPct val="150000"/>
              </a:lnSpc>
              <a:buFont typeface="Arial" pitchFamily="34" charset="0"/>
              <a:buNone/>
            </a:pPr>
            <a:r>
              <a:rPr lang="fa-IR" smtClean="0">
                <a:cs typeface="B Zar" pitchFamily="2" charset="-78"/>
              </a:rPr>
              <a:t>بزرگترین حسن برنامه‌های شبیه‌سازی ساختار مشخص و آماده آن‌ها برای شبیه‌سازی سیستم‌های گسسته پیشامد است</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928688"/>
            <a:ext cx="8229600" cy="5572125"/>
          </a:xfrm>
        </p:spPr>
        <p:txBody>
          <a:bodyPr/>
          <a:lstStyle/>
          <a:p>
            <a:pPr algn="just" rtl="0">
              <a:lnSpc>
                <a:spcPct val="150000"/>
              </a:lnSpc>
              <a:buFont typeface="+mj-lt"/>
              <a:buAutoNum type="arabicPeriod"/>
              <a:defRPr/>
            </a:pPr>
            <a:r>
              <a:rPr lang="en-US" sz="1800" dirty="0" smtClean="0">
                <a:latin typeface="Times New Roman" pitchFamily="18" charset="0"/>
                <a:ea typeface="+mj-ea"/>
                <a:cs typeface="B Zar" pitchFamily="2" charset="-78"/>
              </a:rPr>
              <a:t>Following a discussion with the airport’s operations manager, more accurate data on the take-off and landing of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have come to light.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are classified into two sizes: small and large. Small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only require a 1.5-minute slot on the runway, while large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require 2.5 minutes. It is expected that 70% of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will be small. The time between </a:t>
            </a:r>
            <a:r>
              <a:rPr lang="en-US" sz="1800" dirty="0" err="1" smtClean="0">
                <a:latin typeface="Times New Roman" pitchFamily="18" charset="0"/>
                <a:ea typeface="+mj-ea"/>
                <a:cs typeface="B Zar" pitchFamily="2" charset="-78"/>
              </a:rPr>
              <a:t>aeroplanes</a:t>
            </a:r>
            <a:r>
              <a:rPr lang="en-US" sz="1800" dirty="0" smtClean="0">
                <a:latin typeface="Times New Roman" pitchFamily="18" charset="0"/>
                <a:ea typeface="+mj-ea"/>
                <a:cs typeface="B Zar" pitchFamily="2" charset="-78"/>
              </a:rPr>
              <a:t> arriving for landing is expected to be as follows:</a:t>
            </a:r>
          </a:p>
          <a:p>
            <a:pPr marL="457200" indent="-457200" algn="just" rtl="0">
              <a:lnSpc>
                <a:spcPct val="150000"/>
              </a:lnSpc>
              <a:buFont typeface="+mj-lt"/>
              <a:buAutoNum type="arabicPeriod"/>
              <a:defRPr/>
            </a:pPr>
            <a:endParaRPr lang="en-US" sz="2000" dirty="0" smtClean="0">
              <a:latin typeface="Times New Roman" pitchFamily="18" charset="0"/>
              <a:ea typeface="+mj-ea"/>
              <a:cs typeface="B Zar" pitchFamily="2" charset="-78"/>
            </a:endParaRPr>
          </a:p>
          <a:p>
            <a:pPr marL="457200" indent="-457200" algn="just" rtl="0">
              <a:lnSpc>
                <a:spcPct val="150000"/>
              </a:lnSpc>
              <a:buFont typeface="+mj-lt"/>
              <a:buAutoNum type="arabicPeriod"/>
              <a:defRPr/>
            </a:pPr>
            <a:endParaRPr lang="en-US" sz="2000" dirty="0" smtClean="0">
              <a:latin typeface="Times New Roman" pitchFamily="18" charset="0"/>
              <a:ea typeface="+mj-ea"/>
              <a:cs typeface="B Zar" pitchFamily="2" charset="-78"/>
            </a:endParaRPr>
          </a:p>
          <a:p>
            <a:pPr indent="9525" algn="just" rtl="0">
              <a:lnSpc>
                <a:spcPct val="150000"/>
              </a:lnSpc>
              <a:buFont typeface="Arial" pitchFamily="34" charset="0"/>
              <a:buNone/>
              <a:defRPr/>
            </a:pPr>
            <a:r>
              <a:rPr lang="en-US" sz="1800" dirty="0" smtClean="0">
                <a:latin typeface="Times New Roman" pitchFamily="18" charset="0"/>
                <a:ea typeface="+mj-ea"/>
                <a:cs typeface="B Zar" pitchFamily="2" charset="-78"/>
              </a:rPr>
              <a:t>The time between arrivals for take-off is expected to be the same. Develop a three-phase discrete-event simulation of the problem.</a:t>
            </a:r>
          </a:p>
          <a:p>
            <a:pPr lvl="1" indent="-342900" algn="just" rtl="0">
              <a:lnSpc>
                <a:spcPct val="150000"/>
              </a:lnSpc>
              <a:buFont typeface="Arial" pitchFamily="34" charset="0"/>
              <a:buNone/>
              <a:defRPr/>
            </a:pPr>
            <a:r>
              <a:rPr lang="en-US" sz="1400" dirty="0" smtClean="0">
                <a:latin typeface="Times New Roman" pitchFamily="18" charset="0"/>
                <a:ea typeface="+mj-ea"/>
                <a:cs typeface="B Zar" pitchFamily="2" charset="-78"/>
              </a:rPr>
              <a:t>a) Define the B-events and C-events for the problem.</a:t>
            </a:r>
          </a:p>
          <a:p>
            <a:pPr lvl="1" indent="-342900" algn="just" rtl="0">
              <a:lnSpc>
                <a:spcPct val="150000"/>
              </a:lnSpc>
              <a:buFont typeface="Arial" pitchFamily="34" charset="0"/>
              <a:buNone/>
              <a:defRPr/>
            </a:pPr>
            <a:r>
              <a:rPr lang="en-US" sz="1400" dirty="0" smtClean="0">
                <a:latin typeface="Times New Roman" pitchFamily="18" charset="0"/>
                <a:ea typeface="+mj-ea"/>
                <a:cs typeface="B Zar" pitchFamily="2" charset="-78"/>
              </a:rPr>
              <a:t>b) Create samples from the distributions for inter-arrival time and </a:t>
            </a:r>
            <a:r>
              <a:rPr lang="en-US" sz="1400" dirty="0" err="1" smtClean="0">
                <a:latin typeface="Times New Roman" pitchFamily="18" charset="0"/>
                <a:ea typeface="+mj-ea"/>
                <a:cs typeface="B Zar" pitchFamily="2" charset="-78"/>
              </a:rPr>
              <a:t>aeroplane</a:t>
            </a:r>
            <a:r>
              <a:rPr lang="en-US" sz="1400" dirty="0" smtClean="0">
                <a:latin typeface="Times New Roman" pitchFamily="18" charset="0"/>
                <a:ea typeface="+mj-ea"/>
                <a:cs typeface="B Zar" pitchFamily="2" charset="-78"/>
              </a:rPr>
              <a:t> size.</a:t>
            </a:r>
          </a:p>
          <a:p>
            <a:pPr lvl="1" indent="-342900" algn="just" rtl="0">
              <a:lnSpc>
                <a:spcPct val="150000"/>
              </a:lnSpc>
              <a:buFont typeface="Arial" pitchFamily="34" charset="0"/>
              <a:buNone/>
              <a:defRPr/>
            </a:pPr>
            <a:r>
              <a:rPr lang="en-US" sz="1400" dirty="0" smtClean="0">
                <a:latin typeface="Times New Roman" pitchFamily="18" charset="0"/>
                <a:ea typeface="+mj-ea"/>
                <a:cs typeface="B Zar" pitchFamily="2" charset="-78"/>
              </a:rPr>
              <a:t>c) Simulate a period of operation at the airport.</a:t>
            </a:r>
            <a:endParaRPr lang="fa-IR" sz="1400" dirty="0" smtClean="0">
              <a:latin typeface="Times New Roman" pitchFamily="18" charset="0"/>
              <a:ea typeface="+mj-ea"/>
              <a:cs typeface="B Zar" pitchFamily="2" charset="-78"/>
            </a:endParaRPr>
          </a:p>
        </p:txBody>
      </p:sp>
      <p:sp>
        <p:nvSpPr>
          <p:cNvPr id="155651" name="Title 1"/>
          <p:cNvSpPr>
            <a:spLocks noGrp="1"/>
          </p:cNvSpPr>
          <p:nvPr>
            <p:ph type="title"/>
          </p:nvPr>
        </p:nvSpPr>
        <p:spPr>
          <a:xfrm>
            <a:off x="428625" y="142875"/>
            <a:ext cx="8229600" cy="785813"/>
          </a:xfrm>
        </p:spPr>
        <p:txBody>
          <a:bodyPr/>
          <a:lstStyle/>
          <a:p>
            <a:pPr rtl="0" eaLnBrk="1" hangingPunct="1"/>
            <a:r>
              <a:rPr lang="en-US" sz="4000" b="1" smtClean="0">
                <a:latin typeface="Times New Roman" pitchFamily="18" charset="0"/>
                <a:cs typeface="B Zar" pitchFamily="2" charset="-78"/>
              </a:rPr>
              <a:t>Exercises</a:t>
            </a:r>
            <a:endParaRPr lang="fa-IR" sz="4000" b="1" smtClean="0">
              <a:latin typeface="Times New Roman" pitchFamily="18" charset="0"/>
              <a:cs typeface="B Zar" pitchFamily="2" charset="-78"/>
            </a:endParaRPr>
          </a:p>
        </p:txBody>
      </p:sp>
      <p:pic>
        <p:nvPicPr>
          <p:cNvPr id="155652" name="Picture 3"/>
          <p:cNvPicPr>
            <a:picLocks noChangeAspect="1" noChangeArrowheads="1"/>
          </p:cNvPicPr>
          <p:nvPr/>
        </p:nvPicPr>
        <p:blipFill>
          <a:blip r:embed="rId2"/>
          <a:srcRect/>
          <a:stretch>
            <a:fillRect/>
          </a:stretch>
        </p:blipFill>
        <p:spPr bwMode="auto">
          <a:xfrm>
            <a:off x="3000375" y="3500438"/>
            <a:ext cx="3429000" cy="12287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p:txBody>
          <a:bodyPr/>
          <a:lstStyle/>
          <a:p>
            <a:pPr marL="352425" indent="-352425" algn="just">
              <a:lnSpc>
                <a:spcPct val="150000"/>
              </a:lnSpc>
              <a:buFont typeface="Arial" pitchFamily="34" charset="0"/>
              <a:buNone/>
              <a:defRPr/>
            </a:pPr>
            <a:r>
              <a:rPr lang="fa-IR" sz="2400" dirty="0" smtClean="0">
                <a:cs typeface="B Zar" pitchFamily="2" charset="-78"/>
              </a:rPr>
              <a:t>2. تمرین‌های 9 و10 و 11 و 14 فصل دوم، کتاب شبیه‌سازی سیستم‌های گسسته پیشامد</a:t>
            </a:r>
          </a:p>
          <a:p>
            <a:pPr marL="273050" indent="-273050" algn="just">
              <a:lnSpc>
                <a:spcPct val="150000"/>
              </a:lnSpc>
              <a:buFont typeface="Arial" pitchFamily="34" charset="0"/>
              <a:buNone/>
              <a:defRPr/>
            </a:pPr>
            <a:r>
              <a:rPr lang="fa-IR" sz="2400" dirty="0" smtClean="0">
                <a:cs typeface="B Zar" pitchFamily="2" charset="-78"/>
              </a:rPr>
              <a:t>3. تمرین‌های 30، 42 فصل سوم، کتاب شبیه‌سازی سیستم‌های گسسته پیشامد ترجمه دکتر محلوجی (رسم فوچارت و برنامه نویسی به زبان </a:t>
            </a:r>
            <a:r>
              <a:rPr lang="en-US" sz="2000" dirty="0" smtClean="0">
                <a:latin typeface="Times New Roman" pitchFamily="18" charset="0"/>
                <a:ea typeface="+mj-ea"/>
                <a:cs typeface="B Zar" pitchFamily="2" charset="-78"/>
              </a:rPr>
              <a:t>C</a:t>
            </a:r>
            <a:r>
              <a:rPr lang="fa-IR" sz="2400" dirty="0" smtClean="0">
                <a:latin typeface="Times New Roman" pitchFamily="18" charset="0"/>
                <a:ea typeface="+mj-ea"/>
                <a:cs typeface="B Zar" pitchFamily="2" charset="-78"/>
              </a:rPr>
              <a:t>)</a:t>
            </a:r>
            <a:endParaRPr lang="fa-IR" sz="3600" dirty="0" smtClean="0">
              <a:latin typeface="Times New Roman" pitchFamily="18" charset="0"/>
              <a:ea typeface="+mj-ea"/>
              <a:cs typeface="B Zar" pitchFamily="2" charset="-78"/>
            </a:endParaRPr>
          </a:p>
          <a:p>
            <a:pPr marL="273050" indent="-273050" algn="just">
              <a:lnSpc>
                <a:spcPct val="150000"/>
              </a:lnSpc>
              <a:buFont typeface="Arial" pitchFamily="34" charset="0"/>
              <a:buNone/>
              <a:defRPr/>
            </a:pPr>
            <a:r>
              <a:rPr lang="fa-IR" sz="2400" dirty="0" smtClean="0">
                <a:cs typeface="B Zar" pitchFamily="2" charset="-78"/>
              </a:rPr>
              <a:t>3. فلوچارتی برای مساله قدم زدن تصادفی به منظور مدل کردن این مساله با استفاده از تکنیک شبیه‌سازی ارائه کنید. (توضیح مساله)</a:t>
            </a:r>
          </a:p>
        </p:txBody>
      </p:sp>
      <p:sp>
        <p:nvSpPr>
          <p:cNvPr id="156675" name="Title 1"/>
          <p:cNvSpPr>
            <a:spLocks noGrp="1"/>
          </p:cNvSpPr>
          <p:nvPr>
            <p:ph type="title"/>
          </p:nvPr>
        </p:nvSpPr>
        <p:spPr>
          <a:xfrm>
            <a:off x="428625" y="285750"/>
            <a:ext cx="8229600" cy="1143000"/>
          </a:xfrm>
        </p:spPr>
        <p:txBody>
          <a:bodyPr/>
          <a:lstStyle/>
          <a:p>
            <a:pPr rtl="0" eaLnBrk="1" hangingPunct="1"/>
            <a:r>
              <a:rPr lang="en-US" sz="4000" b="1" smtClean="0">
                <a:latin typeface="Times New Roman" pitchFamily="18" charset="0"/>
                <a:cs typeface="B Zar" pitchFamily="2" charset="-78"/>
              </a:rPr>
              <a:t>Exercises</a:t>
            </a:r>
            <a:endParaRPr lang="fa-IR" sz="4000" b="1" smtClean="0">
              <a:latin typeface="Times New Roman" pitchFamily="18" charset="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203575" y="2565400"/>
            <a:ext cx="3527425"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سوم</a:t>
            </a:r>
            <a:endParaRPr lang="fa-IR" sz="4400" dirty="0">
              <a:latin typeface="+mj-lt"/>
              <a:ea typeface="+mj-ea"/>
              <a:cs typeface="B Zar" pitchFamily="2" charset="-78"/>
            </a:endParaRPr>
          </a:p>
        </p:txBody>
      </p:sp>
      <p:sp>
        <p:nvSpPr>
          <p:cNvPr id="5" name="Subtitle 2"/>
          <p:cNvSpPr txBox="1">
            <a:spLocks/>
          </p:cNvSpPr>
          <p:nvPr/>
        </p:nvSpPr>
        <p:spPr>
          <a:xfrm>
            <a:off x="2700338" y="3933825"/>
            <a:ext cx="6143625" cy="2066925"/>
          </a:xfrm>
          <a:prstGeom prst="rect">
            <a:avLst/>
          </a:prstGeom>
        </p:spPr>
        <p:txBody>
          <a:bodyPr rtlCol="1" anchor="ctr">
            <a:normAutofit/>
          </a:bodyPr>
          <a:lstStyle/>
          <a:p>
            <a:pPr marL="342900" indent="-342900" fontAlgn="auto">
              <a:spcAft>
                <a:spcPts val="0"/>
              </a:spcAft>
              <a:defRPr/>
            </a:pPr>
            <a:r>
              <a:rPr lang="fa-IR" sz="4000" b="1" dirty="0">
                <a:cs typeface="B Zar" pitchFamily="2" charset="-78"/>
              </a:rPr>
              <a:t>آمار در شبیه‌سازی</a:t>
            </a:r>
          </a:p>
          <a:p>
            <a:pPr marL="342900" indent="-342900" fontAlgn="auto">
              <a:spcAft>
                <a:spcPts val="0"/>
              </a:spcAft>
              <a:defRPr/>
            </a:pPr>
            <a:r>
              <a:rPr lang="fa-IR" sz="2000" b="1" dirty="0">
                <a:latin typeface="+mj-lt"/>
                <a:ea typeface="+mj-ea"/>
                <a:cs typeface="B Zar" pitchFamily="2" charset="-78"/>
              </a:rPr>
              <a:t>		مفاهیم و تعاریف</a:t>
            </a:r>
          </a:p>
          <a:p>
            <a:pPr marL="342900" indent="-342900" fontAlgn="auto">
              <a:spcAft>
                <a:spcPts val="0"/>
              </a:spcAft>
              <a:defRPr/>
            </a:pPr>
            <a:r>
              <a:rPr lang="fa-IR" sz="2000" b="1" dirty="0">
                <a:latin typeface="+mj-lt"/>
                <a:ea typeface="+mj-ea"/>
                <a:cs typeface="B Zar" pitchFamily="2" charset="-78"/>
              </a:rPr>
              <a:t>		توزیع های آماری گسسته و پیوسته و مقادیر تصادفی</a:t>
            </a:r>
          </a:p>
          <a:p>
            <a:pPr marL="342900" indent="-342900" fontAlgn="auto">
              <a:spcAft>
                <a:spcPts val="0"/>
              </a:spcAft>
              <a:defRPr/>
            </a:pPr>
            <a:r>
              <a:rPr lang="fa-IR" sz="2000" b="1" dirty="0">
                <a:latin typeface="+mj-lt"/>
                <a:ea typeface="+mj-ea"/>
                <a:cs typeface="B Zar" pitchFamily="2" charset="-78"/>
              </a:rPr>
              <a:t>		ساخت اعداد تصادفی</a:t>
            </a:r>
          </a:p>
          <a:p>
            <a:pPr marL="342900" indent="-342900" fontAlgn="auto">
              <a:spcAft>
                <a:spcPts val="0"/>
              </a:spcAft>
              <a:defRPr/>
            </a:pPr>
            <a:r>
              <a:rPr lang="fa-IR" sz="2000" b="1" dirty="0">
                <a:latin typeface="+mj-lt"/>
                <a:ea typeface="+mj-ea"/>
                <a:cs typeface="B Zar" pitchFamily="2" charset="-78"/>
              </a:rPr>
              <a:t>		تحلیل داده های ورودی</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3"/>
          <p:cNvSpPr>
            <a:spLocks noGrp="1"/>
          </p:cNvSpPr>
          <p:nvPr>
            <p:ph type="ctrTitle"/>
          </p:nvPr>
        </p:nvSpPr>
        <p:spPr>
          <a:xfrm>
            <a:off x="685800" y="2130425"/>
            <a:ext cx="7772400" cy="1470025"/>
          </a:xfrm>
        </p:spPr>
        <p:txBody>
          <a:bodyPr/>
          <a:lstStyle/>
          <a:p>
            <a:r>
              <a:rPr lang="fa-IR" sz="4000" b="1" smtClean="0">
                <a:cs typeface="B Zar" pitchFamily="2" charset="-78"/>
              </a:rPr>
              <a:t>مفاهیم تعاریف</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fa-IR" sz="4000" b="1" smtClean="0">
                <a:cs typeface="B Zar" pitchFamily="2" charset="-78"/>
              </a:rPr>
              <a:t>متغیر تصادفی</a:t>
            </a:r>
          </a:p>
        </p:txBody>
      </p:sp>
      <p:sp>
        <p:nvSpPr>
          <p:cNvPr id="10244" name="Content Placeholder 2"/>
          <p:cNvSpPr>
            <a:spLocks noGrp="1"/>
          </p:cNvSpPr>
          <p:nvPr>
            <p:ph idx="1"/>
          </p:nvPr>
        </p:nvSpPr>
        <p:spPr>
          <a:xfrm>
            <a:off x="457200" y="1600200"/>
            <a:ext cx="8229600" cy="1471613"/>
          </a:xfrm>
        </p:spPr>
        <p:txBody>
          <a:bodyPr/>
          <a:lstStyle/>
          <a:p>
            <a:pPr marL="0" indent="0" algn="just">
              <a:lnSpc>
                <a:spcPct val="150000"/>
              </a:lnSpc>
              <a:buFont typeface="Arial" pitchFamily="34" charset="0"/>
              <a:buNone/>
            </a:pPr>
            <a:r>
              <a:rPr lang="fa-IR" sz="2400" smtClean="0">
                <a:cs typeface="B Zar" pitchFamily="2" charset="-78"/>
              </a:rPr>
              <a:t>متغیر تصادفی تابعی حقیقی است از فضای نمونه به  مجموعۀ اعداد حقیقی که به هر پیشامد فضای نمونه عددی حقیقی نسبت می دهد.</a:t>
            </a:r>
          </a:p>
        </p:txBody>
      </p:sp>
      <p:graphicFrame>
        <p:nvGraphicFramePr>
          <p:cNvPr id="10242" name="Object 2"/>
          <p:cNvGraphicFramePr>
            <a:graphicFrameLocks noChangeAspect="1"/>
          </p:cNvGraphicFramePr>
          <p:nvPr/>
        </p:nvGraphicFramePr>
        <p:xfrm>
          <a:off x="604838" y="2857500"/>
          <a:ext cx="2276475" cy="460375"/>
        </p:xfrm>
        <a:graphic>
          <a:graphicData uri="http://schemas.openxmlformats.org/presentationml/2006/ole">
            <mc:AlternateContent xmlns:mc="http://schemas.openxmlformats.org/markup-compatibility/2006">
              <mc:Choice xmlns:v="urn:schemas-microsoft-com:vml" Requires="v">
                <p:oleObj spid="_x0000_s10246" name="Equation" r:id="rId3" imgW="850680" imgH="203040" progId="Equation.3">
                  <p:embed/>
                </p:oleObj>
              </mc:Choice>
              <mc:Fallback>
                <p:oleObj name="Equation" r:id="rId3" imgW="85068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2857500"/>
                        <a:ext cx="227647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5" name="Picture 3"/>
          <p:cNvPicPr>
            <a:picLocks noChangeAspect="1" noChangeArrowheads="1"/>
          </p:cNvPicPr>
          <p:nvPr/>
        </p:nvPicPr>
        <p:blipFill>
          <a:blip r:embed="rId5"/>
          <a:srcRect/>
          <a:stretch>
            <a:fillRect/>
          </a:stretch>
        </p:blipFill>
        <p:spPr bwMode="auto">
          <a:xfrm>
            <a:off x="1714500" y="3857625"/>
            <a:ext cx="5643563" cy="17224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457200" y="142875"/>
            <a:ext cx="8229600" cy="1143000"/>
          </a:xfrm>
        </p:spPr>
        <p:txBody>
          <a:bodyPr/>
          <a:lstStyle/>
          <a:p>
            <a:r>
              <a:rPr lang="fa-IR" sz="4000" b="1" smtClean="0">
                <a:cs typeface="B Zar" pitchFamily="2" charset="-78"/>
              </a:rPr>
              <a:t>انواع متغیر تصادفی</a:t>
            </a:r>
            <a:endParaRPr lang="fa-IR" sz="4000" smtClean="0"/>
          </a:p>
        </p:txBody>
      </p:sp>
      <p:sp>
        <p:nvSpPr>
          <p:cNvPr id="3" name="Content Placeholder 2"/>
          <p:cNvSpPr>
            <a:spLocks noGrp="1"/>
          </p:cNvSpPr>
          <p:nvPr>
            <p:ph idx="1"/>
          </p:nvPr>
        </p:nvSpPr>
        <p:spPr>
          <a:xfrm>
            <a:off x="457200" y="1341438"/>
            <a:ext cx="8229600" cy="4525962"/>
          </a:xfrm>
        </p:spPr>
        <p:txBody>
          <a:bodyPr/>
          <a:lstStyle/>
          <a:p>
            <a:pPr algn="just">
              <a:lnSpc>
                <a:spcPct val="120000"/>
              </a:lnSpc>
              <a:defRPr/>
            </a:pPr>
            <a:r>
              <a:rPr lang="fa-IR" sz="2800" dirty="0" smtClean="0">
                <a:cs typeface="B Zar" pitchFamily="2" charset="-78"/>
              </a:rPr>
              <a:t>متغیر تصادفی گسسته </a:t>
            </a:r>
          </a:p>
          <a:p>
            <a:pPr lvl="2" algn="just">
              <a:lnSpc>
                <a:spcPct val="120000"/>
              </a:lnSpc>
              <a:defRPr/>
            </a:pPr>
            <a:r>
              <a:rPr lang="en-US" sz="1400" dirty="0" smtClean="0">
                <a:latin typeface="Times New Roman" pitchFamily="18" charset="0"/>
                <a:cs typeface="B Zar" pitchFamily="2" charset="-78"/>
              </a:rPr>
              <a:t>X</a:t>
            </a:r>
            <a:r>
              <a:rPr lang="fa-IR" sz="1600" dirty="0" smtClean="0">
                <a:cs typeface="B Zar" pitchFamily="2" charset="-78"/>
              </a:rPr>
              <a:t> </a:t>
            </a:r>
            <a:r>
              <a:rPr lang="fa-IR" sz="1800" dirty="0" smtClean="0">
                <a:cs typeface="B Zar" pitchFamily="2" charset="-78"/>
              </a:rPr>
              <a:t>را متغیر تصادفی گسسته می‌نامند، اگر مقادیری که </a:t>
            </a:r>
            <a:r>
              <a:rPr lang="en-US" sz="1400" dirty="0" smtClean="0">
                <a:latin typeface="Times New Roman" pitchFamily="18" charset="0"/>
                <a:cs typeface="B Zar" pitchFamily="2" charset="-78"/>
              </a:rPr>
              <a:t>X</a:t>
            </a:r>
            <a:r>
              <a:rPr lang="fa-IR" sz="1800" dirty="0" smtClean="0">
                <a:cs typeface="B Zar" pitchFamily="2" charset="-78"/>
              </a:rPr>
              <a:t> می‌گیرد متناهی یا نامتناهی شمارا باشد.</a:t>
            </a:r>
          </a:p>
          <a:p>
            <a:pPr lvl="3">
              <a:lnSpc>
                <a:spcPct val="120000"/>
              </a:lnSpc>
              <a:defRPr/>
            </a:pPr>
            <a:r>
              <a:rPr lang="fa-IR" sz="1400" dirty="0" smtClean="0">
                <a:cs typeface="B Zar" pitchFamily="2" charset="-78"/>
              </a:rPr>
              <a:t>تعداد سفارش‌هایی که به کارگاه می‌رسد</a:t>
            </a:r>
            <a:endParaRPr lang="en-US" sz="1400" dirty="0" smtClean="0">
              <a:cs typeface="B Zar" pitchFamily="2" charset="-78"/>
            </a:endParaRPr>
          </a:p>
          <a:p>
            <a:pPr lvl="3">
              <a:lnSpc>
                <a:spcPct val="120000"/>
              </a:lnSpc>
              <a:defRPr/>
            </a:pPr>
            <a:r>
              <a:rPr lang="fa-IR" sz="1400" dirty="0" smtClean="0">
                <a:cs typeface="B Zar" pitchFamily="2" charset="-78"/>
              </a:rPr>
              <a:t>انداختن یک تاس و آمدن یک عدد خاص</a:t>
            </a:r>
            <a:endParaRPr lang="en-US" sz="1400" dirty="0" smtClean="0">
              <a:cs typeface="B Zar" pitchFamily="2" charset="-78"/>
            </a:endParaRPr>
          </a:p>
          <a:p>
            <a:pPr lvl="3">
              <a:lnSpc>
                <a:spcPct val="120000"/>
              </a:lnSpc>
              <a:defRPr/>
            </a:pPr>
            <a:r>
              <a:rPr lang="fa-IR" sz="1400" dirty="0" smtClean="0">
                <a:cs typeface="B Zar" pitchFamily="2" charset="-78"/>
              </a:rPr>
              <a:t>تاس ناسالم که احتمال آمدن هر وجه آن با عدد هر وجه متناسب است.</a:t>
            </a:r>
            <a:endParaRPr lang="en-US" sz="1400" dirty="0" smtClean="0">
              <a:cs typeface="B Zar" pitchFamily="2" charset="-78"/>
            </a:endParaRPr>
          </a:p>
          <a:p>
            <a:pPr algn="just">
              <a:lnSpc>
                <a:spcPct val="120000"/>
              </a:lnSpc>
              <a:defRPr/>
            </a:pPr>
            <a:r>
              <a:rPr lang="fa-IR" sz="2800" dirty="0" smtClean="0">
                <a:cs typeface="B Zar" pitchFamily="2" charset="-78"/>
              </a:rPr>
              <a:t>متغیر تصادفی پیوسته</a:t>
            </a:r>
          </a:p>
          <a:p>
            <a:pPr lvl="2" algn="just">
              <a:lnSpc>
                <a:spcPct val="120000"/>
              </a:lnSpc>
              <a:defRPr/>
            </a:pPr>
            <a:r>
              <a:rPr lang="en-US" sz="1400" dirty="0" smtClean="0">
                <a:latin typeface="Times New Roman" pitchFamily="18" charset="0"/>
                <a:ea typeface="+mj-ea"/>
                <a:cs typeface="B Zar" pitchFamily="2" charset="-78"/>
              </a:rPr>
              <a:t>X</a:t>
            </a:r>
            <a:r>
              <a:rPr lang="fa-IR" sz="1600" dirty="0" smtClean="0">
                <a:cs typeface="B Zar" pitchFamily="2" charset="-78"/>
              </a:rPr>
              <a:t> را </a:t>
            </a:r>
            <a:r>
              <a:rPr lang="fa-IR" sz="1800" dirty="0" smtClean="0">
                <a:cs typeface="B Zar" pitchFamily="2" charset="-78"/>
              </a:rPr>
              <a:t>متغیر تصادفی پیوسته می‌نامند، اگر مقادیری که </a:t>
            </a:r>
            <a:r>
              <a:rPr lang="en-US" sz="1400" dirty="0" smtClean="0">
                <a:latin typeface="Times New Roman" pitchFamily="18" charset="0"/>
                <a:cs typeface="B Zar" pitchFamily="2" charset="-78"/>
              </a:rPr>
              <a:t>X</a:t>
            </a:r>
            <a:r>
              <a:rPr lang="fa-IR" sz="1800" dirty="0" smtClean="0">
                <a:cs typeface="B Zar" pitchFamily="2" charset="-78"/>
              </a:rPr>
              <a:t> می‌گیرد فاصله‌ای از مجموعه فواصل باشد.</a:t>
            </a:r>
          </a:p>
          <a:p>
            <a:pPr lvl="3" algn="just">
              <a:lnSpc>
                <a:spcPct val="120000"/>
              </a:lnSpc>
              <a:defRPr/>
            </a:pPr>
            <a:r>
              <a:rPr lang="fa-IR" sz="1400" dirty="0" smtClean="0">
                <a:cs typeface="B Zar" pitchFamily="2" charset="-78"/>
              </a:rPr>
              <a:t>عمر یک لامپ</a:t>
            </a:r>
            <a:endParaRPr lang="en-US" sz="1400" dirty="0" smtClean="0">
              <a:cs typeface="B Zar" pitchFamily="2" charset="-78"/>
            </a:endParaRPr>
          </a:p>
        </p:txBody>
      </p:sp>
      <p:sp>
        <p:nvSpPr>
          <p:cNvPr id="112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127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1266" name="Object 5"/>
          <p:cNvGraphicFramePr>
            <a:graphicFrameLocks noChangeAspect="1"/>
          </p:cNvGraphicFramePr>
          <p:nvPr/>
        </p:nvGraphicFramePr>
        <p:xfrm>
          <a:off x="3814763" y="2214563"/>
          <a:ext cx="1370012" cy="1030287"/>
        </p:xfrm>
        <a:graphic>
          <a:graphicData uri="http://schemas.openxmlformats.org/presentationml/2006/ole">
            <mc:AlternateContent xmlns:mc="http://schemas.openxmlformats.org/markup-compatibility/2006">
              <mc:Choice xmlns:v="urn:schemas-microsoft-com:vml" Requires="v">
                <p:oleObj spid="_x0000_s11274" name="Equation" r:id="rId3" imgW="774360" imgH="583920" progId="Equation.3">
                  <p:embed/>
                </p:oleObj>
              </mc:Choice>
              <mc:Fallback>
                <p:oleObj name="Equation" r:id="rId3" imgW="774360" imgH="5839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763" y="2214563"/>
                        <a:ext cx="1370012" cy="103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10599" name="Object 7"/>
          <p:cNvGraphicFramePr>
            <a:graphicFrameLocks noChangeAspect="1"/>
          </p:cNvGraphicFramePr>
          <p:nvPr/>
        </p:nvGraphicFramePr>
        <p:xfrm>
          <a:off x="1692275" y="4437063"/>
          <a:ext cx="1243013" cy="2087562"/>
        </p:xfrm>
        <a:graphic>
          <a:graphicData uri="http://schemas.openxmlformats.org/presentationml/2006/ole">
            <mc:AlternateContent xmlns:mc="http://schemas.openxmlformats.org/markup-compatibility/2006">
              <mc:Choice xmlns:v="urn:schemas-microsoft-com:vml" Requires="v">
                <p:oleObj spid="_x0000_s11275" name="Equation" r:id="rId5" imgW="799920" imgH="1346040" progId="Equation.3">
                  <p:embed/>
                </p:oleObj>
              </mc:Choice>
              <mc:Fallback>
                <p:oleObj name="Equation" r:id="rId5" imgW="799920" imgH="13460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437063"/>
                        <a:ext cx="1243013" cy="208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ooter Placeholder 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xEl>
                                              <p:pRg st="1" end="1"/>
                                            </p:txEl>
                                          </p:spTgt>
                                        </p:tgtEl>
                                      </p:cBhvr>
                                    </p:animEffect>
                                    <p:set>
                                      <p:cBhvr>
                                        <p:cTn id="7" dur="1" fill="hold">
                                          <p:stCondLst>
                                            <p:cond delay="1999"/>
                                          </p:stCondLst>
                                        </p:cTn>
                                        <p:tgtEl>
                                          <p:spTgt spid="3">
                                            <p:txEl>
                                              <p:pRg st="1" end="1"/>
                                            </p:txEl>
                                          </p:spTgt>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3">
                                            <p:txEl>
                                              <p:pRg st="2" end="2"/>
                                            </p:txEl>
                                          </p:spTgt>
                                        </p:tgtEl>
                                      </p:cBhvr>
                                    </p:animEffect>
                                    <p:set>
                                      <p:cBhvr>
                                        <p:cTn id="10" dur="1" fill="hold">
                                          <p:stCondLst>
                                            <p:cond delay="1999"/>
                                          </p:stCondLst>
                                        </p:cTn>
                                        <p:tgtEl>
                                          <p:spTgt spid="3">
                                            <p:txEl>
                                              <p:pRg st="2" end="2"/>
                                            </p:txEl>
                                          </p:spTgt>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3">
                                            <p:txEl>
                                              <p:pRg st="3" end="3"/>
                                            </p:txEl>
                                          </p:spTgt>
                                        </p:tgtEl>
                                      </p:cBhvr>
                                    </p:animEffect>
                                    <p:set>
                                      <p:cBhvr>
                                        <p:cTn id="13" dur="1" fill="hold">
                                          <p:stCondLst>
                                            <p:cond delay="1999"/>
                                          </p:stCondLst>
                                        </p:cTn>
                                        <p:tgtEl>
                                          <p:spTgt spid="3">
                                            <p:txEl>
                                              <p:pRg st="3" end="3"/>
                                            </p:txEl>
                                          </p:spTgt>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2000"/>
                                        <p:tgtEl>
                                          <p:spTgt spid="3">
                                            <p:txEl>
                                              <p:pRg st="4" end="4"/>
                                            </p:txEl>
                                          </p:spTgt>
                                        </p:tgtEl>
                                      </p:cBhvr>
                                    </p:animEffect>
                                    <p:set>
                                      <p:cBhvr>
                                        <p:cTn id="16"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12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xit" presetSubtype="16" fill="hold" nodeType="clickEffect">
                                  <p:stCondLst>
                                    <p:cond delay="0"/>
                                  </p:stCondLst>
                                  <p:childTnLst>
                                    <p:animEffect transition="out" filter="diamond(in)">
                                      <p:cBhvr>
                                        <p:cTn id="24" dur="2000"/>
                                        <p:tgtEl>
                                          <p:spTgt spid="3">
                                            <p:txEl>
                                              <p:pRg st="6" end="6"/>
                                            </p:txEl>
                                          </p:spTgt>
                                        </p:tgtEl>
                                      </p:cBhvr>
                                    </p:animEffect>
                                    <p:set>
                                      <p:cBhvr>
                                        <p:cTn id="25" dur="1" fill="hold">
                                          <p:stCondLst>
                                            <p:cond delay="1999"/>
                                          </p:stCondLst>
                                        </p:cTn>
                                        <p:tgtEl>
                                          <p:spTgt spid="3">
                                            <p:txEl>
                                              <p:pRg st="6" end="6"/>
                                            </p:txEl>
                                          </p:spTgt>
                                        </p:tgtEl>
                                        <p:attrNameLst>
                                          <p:attrName>style.visibility</p:attrName>
                                        </p:attrNameLst>
                                      </p:cBhvr>
                                      <p:to>
                                        <p:strVal val="hidden"/>
                                      </p:to>
                                    </p:set>
                                  </p:childTnLst>
                                </p:cTn>
                              </p:par>
                              <p:par>
                                <p:cTn id="26" presetID="8" presetClass="exit" presetSubtype="16" fill="hold" nodeType="withEffect">
                                  <p:stCondLst>
                                    <p:cond delay="0"/>
                                  </p:stCondLst>
                                  <p:childTnLst>
                                    <p:animEffect transition="out" filter="diamond(in)">
                                      <p:cBhvr>
                                        <p:cTn id="27" dur="2000"/>
                                        <p:tgtEl>
                                          <p:spTgt spid="3">
                                            <p:txEl>
                                              <p:pRg st="7" end="7"/>
                                            </p:txEl>
                                          </p:spTgt>
                                        </p:tgtEl>
                                      </p:cBhvr>
                                    </p:animEffect>
                                    <p:set>
                                      <p:cBhvr>
                                        <p:cTn id="28" dur="1" fill="hold">
                                          <p:stCondLst>
                                            <p:cond delay="1999"/>
                                          </p:stCondLst>
                                        </p:cTn>
                                        <p:tgtEl>
                                          <p:spTgt spid="3">
                                            <p:txEl>
                                              <p:pRg st="7" end="7"/>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0599"/>
                                        </p:tgtEl>
                                        <p:attrNameLst>
                                          <p:attrName>style.visibility</p:attrName>
                                        </p:attrNameLst>
                                      </p:cBhvr>
                                      <p:to>
                                        <p:strVal val="visible"/>
                                      </p:to>
                                    </p:set>
                                    <p:animEffect transition="in" filter="checkerboard(across)">
                                      <p:cBhvr>
                                        <p:cTn id="33" dur="5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lstStyle/>
          <a:p>
            <a:r>
              <a:rPr lang="fa-IR" sz="4000" b="1" smtClean="0">
                <a:cs typeface="B Zar" pitchFamily="2" charset="-78"/>
              </a:rPr>
              <a:t>تابع توزیع تجمعی</a:t>
            </a:r>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2290" name="Object 1"/>
          <p:cNvGraphicFramePr>
            <a:graphicFrameLocks noChangeAspect="1"/>
          </p:cNvGraphicFramePr>
          <p:nvPr/>
        </p:nvGraphicFramePr>
        <p:xfrm>
          <a:off x="714375" y="2000250"/>
          <a:ext cx="4908550" cy="3278188"/>
        </p:xfrm>
        <a:graphic>
          <a:graphicData uri="http://schemas.openxmlformats.org/presentationml/2006/ole">
            <mc:AlternateContent xmlns:mc="http://schemas.openxmlformats.org/markup-compatibility/2006">
              <mc:Choice xmlns:v="urn:schemas-microsoft-com:vml" Requires="v">
                <p:oleObj spid="_x0000_s12298" name="Equation" r:id="rId3" imgW="2666880" imgH="1777680" progId="Equation.3">
                  <p:embed/>
                </p:oleObj>
              </mc:Choice>
              <mc:Fallback>
                <p:oleObj name="Equation" r:id="rId3" imgW="2666880" imgH="177768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000250"/>
                        <a:ext cx="4908550" cy="327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6"/>
          <p:cNvGraphicFramePr>
            <a:graphicFrameLocks noChangeAspect="1"/>
          </p:cNvGraphicFramePr>
          <p:nvPr/>
        </p:nvGraphicFramePr>
        <p:xfrm>
          <a:off x="604838" y="5500688"/>
          <a:ext cx="8078787" cy="1082675"/>
        </p:xfrm>
        <a:graphic>
          <a:graphicData uri="http://schemas.openxmlformats.org/presentationml/2006/ole">
            <mc:AlternateContent xmlns:mc="http://schemas.openxmlformats.org/markup-compatibility/2006">
              <mc:Choice xmlns:v="urn:schemas-microsoft-com:vml" Requires="v">
                <p:oleObj spid="_x0000_s12299" name="Equation" r:id="rId5" imgW="5117760" imgH="685800" progId="Equation.3">
                  <p:embed/>
                </p:oleObj>
              </mc:Choice>
              <mc:Fallback>
                <p:oleObj name="Equation" r:id="rId5" imgW="5117760" imgH="685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38" y="5500688"/>
                        <a:ext cx="807878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itle 1"/>
          <p:cNvSpPr>
            <a:spLocks noGrp="1"/>
          </p:cNvSpPr>
          <p:nvPr>
            <p:ph type="title"/>
          </p:nvPr>
        </p:nvSpPr>
        <p:spPr/>
        <p:txBody>
          <a:bodyPr/>
          <a:lstStyle/>
          <a:p>
            <a:r>
              <a:rPr lang="fa-IR" sz="4000" b="1" smtClean="0">
                <a:cs typeface="B Zar" pitchFamily="2" charset="-78"/>
              </a:rPr>
              <a:t>گشتاور، امید ریاضی، واریانس</a:t>
            </a:r>
          </a:p>
        </p:txBody>
      </p:sp>
      <p:sp>
        <p:nvSpPr>
          <p:cNvPr id="133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3314" name="Object 1"/>
          <p:cNvGraphicFramePr>
            <a:graphicFrameLocks noChangeAspect="1"/>
          </p:cNvGraphicFramePr>
          <p:nvPr/>
        </p:nvGraphicFramePr>
        <p:xfrm>
          <a:off x="3000375" y="2071688"/>
          <a:ext cx="2936875" cy="1511300"/>
        </p:xfrm>
        <a:graphic>
          <a:graphicData uri="http://schemas.openxmlformats.org/presentationml/2006/ole">
            <mc:AlternateContent xmlns:mc="http://schemas.openxmlformats.org/markup-compatibility/2006">
              <mc:Choice xmlns:v="urn:schemas-microsoft-com:vml" Requires="v">
                <p:oleObj spid="_x0000_s13330" name="Equation" r:id="rId3" imgW="1676160" imgH="863280" progId="Equation.3">
                  <p:embed/>
                </p:oleObj>
              </mc:Choice>
              <mc:Fallback>
                <p:oleObj name="Equation" r:id="rId3" imgW="1676160" imgH="86328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2071688"/>
                        <a:ext cx="2936875"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5"/>
          <p:cNvGraphicFramePr>
            <a:graphicFrameLocks noChangeAspect="1"/>
          </p:cNvGraphicFramePr>
          <p:nvPr/>
        </p:nvGraphicFramePr>
        <p:xfrm>
          <a:off x="3071813" y="3714750"/>
          <a:ext cx="2449512" cy="1500188"/>
        </p:xfrm>
        <a:graphic>
          <a:graphicData uri="http://schemas.openxmlformats.org/presentationml/2006/ole">
            <mc:AlternateContent xmlns:mc="http://schemas.openxmlformats.org/markup-compatibility/2006">
              <mc:Choice xmlns:v="urn:schemas-microsoft-com:vml" Requires="v">
                <p:oleObj spid="_x0000_s13331" name="Equation" r:id="rId5" imgW="1409400" imgH="863280" progId="Equation.3">
                  <p:embed/>
                </p:oleObj>
              </mc:Choice>
              <mc:Fallback>
                <p:oleObj name="Equation" r:id="rId5" imgW="1409400" imgH="8632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3714750"/>
                        <a:ext cx="2449512"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6"/>
          <p:cNvGraphicFramePr>
            <a:graphicFrameLocks noChangeAspect="1"/>
          </p:cNvGraphicFramePr>
          <p:nvPr/>
        </p:nvGraphicFramePr>
        <p:xfrm>
          <a:off x="1098550" y="3719513"/>
          <a:ext cx="7431088" cy="1347787"/>
        </p:xfrm>
        <a:graphic>
          <a:graphicData uri="http://schemas.openxmlformats.org/presentationml/2006/ole">
            <mc:AlternateContent xmlns:mc="http://schemas.openxmlformats.org/markup-compatibility/2006">
              <mc:Choice xmlns:v="urn:schemas-microsoft-com:vml" Requires="v">
                <p:oleObj spid="_x0000_s13332" name="Equation" r:id="rId7" imgW="4267080" imgH="774360" progId="Equation.3">
                  <p:embed/>
                </p:oleObj>
              </mc:Choice>
              <mc:Fallback>
                <p:oleObj name="Equation" r:id="rId7" imgW="4267080" imgH="77436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3719513"/>
                        <a:ext cx="7431088"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7"/>
          <p:cNvGraphicFramePr>
            <a:graphicFrameLocks noChangeAspect="1"/>
          </p:cNvGraphicFramePr>
          <p:nvPr/>
        </p:nvGraphicFramePr>
        <p:xfrm>
          <a:off x="2571750" y="1857375"/>
          <a:ext cx="4298950" cy="1571625"/>
        </p:xfrm>
        <a:graphic>
          <a:graphicData uri="http://schemas.openxmlformats.org/presentationml/2006/ole">
            <mc:AlternateContent xmlns:mc="http://schemas.openxmlformats.org/markup-compatibility/2006">
              <mc:Choice xmlns:v="urn:schemas-microsoft-com:vml" Requires="v">
                <p:oleObj spid="_x0000_s13333" name="Equation" r:id="rId9" imgW="2361960" imgH="863280" progId="Equation.3">
                  <p:embed/>
                </p:oleObj>
              </mc:Choice>
              <mc:Fallback>
                <p:oleObj name="Equation" r:id="rId9" imgW="2361960" imgH="86328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1750" y="1857375"/>
                        <a:ext cx="42989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Footer Placeholder 7"/>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3314"/>
                                        </p:tgtEl>
                                      </p:cBhvr>
                                    </p:animEffect>
                                    <p:set>
                                      <p:cBhvr>
                                        <p:cTn id="17" dur="1" fill="hold">
                                          <p:stCondLst>
                                            <p:cond delay="499"/>
                                          </p:stCondLst>
                                        </p:cTn>
                                        <p:tgtEl>
                                          <p:spTgt spid="13314"/>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fa-IR" b="1" smtClean="0">
                <a:cs typeface="B Zar" pitchFamily="2" charset="-78"/>
              </a:rPr>
              <a:t>اجزاء سیستم</a:t>
            </a:r>
          </a:p>
        </p:txBody>
      </p:sp>
      <p:sp>
        <p:nvSpPr>
          <p:cNvPr id="3" name="Content Placeholder 2"/>
          <p:cNvSpPr>
            <a:spLocks noGrp="1"/>
          </p:cNvSpPr>
          <p:nvPr>
            <p:ph idx="1"/>
          </p:nvPr>
        </p:nvSpPr>
        <p:spPr>
          <a:xfrm>
            <a:off x="457200" y="1428750"/>
            <a:ext cx="8229600" cy="5214938"/>
          </a:xfrm>
        </p:spPr>
        <p:txBody>
          <a:bodyPr rtlCol="1">
            <a:normAutofit/>
          </a:bodyPr>
          <a:lstStyle/>
          <a:p>
            <a:pPr algn="just" eaLnBrk="1" fontAlgn="auto" hangingPunct="1">
              <a:spcAft>
                <a:spcPts val="0"/>
              </a:spcAft>
              <a:defRPr/>
            </a:pPr>
            <a:r>
              <a:rPr lang="fa-IR" sz="2400" dirty="0" smtClean="0">
                <a:cs typeface="B Zar" pitchFamily="2" charset="-78"/>
              </a:rPr>
              <a:t>نهاد </a:t>
            </a:r>
            <a:r>
              <a:rPr lang="fa-IR" sz="2400" dirty="0">
                <a:cs typeface="B Zar" pitchFamily="2" charset="-78"/>
              </a:rPr>
              <a:t>یا موجودیت (</a:t>
            </a:r>
            <a:r>
              <a:rPr lang="en-US" sz="2000" dirty="0">
                <a:latin typeface="Times New Roman" pitchFamily="18" charset="0"/>
                <a:cs typeface="+mj-cs"/>
              </a:rPr>
              <a:t>Entity</a:t>
            </a:r>
            <a:r>
              <a:rPr lang="fa-IR" sz="2400" dirty="0" smtClean="0">
                <a:cs typeface="B Zar" pitchFamily="2" charset="-78"/>
              </a:rPr>
              <a:t>)</a:t>
            </a:r>
          </a:p>
          <a:p>
            <a:pPr lvl="1" algn="just" eaLnBrk="1" fontAlgn="auto" hangingPunct="1">
              <a:spcAft>
                <a:spcPts val="0"/>
              </a:spcAft>
              <a:buFont typeface="Arial" pitchFamily="34" charset="0"/>
              <a:buNone/>
              <a:defRPr/>
            </a:pPr>
            <a:r>
              <a:rPr lang="fa-IR" sz="2000" dirty="0" smtClean="0">
                <a:cs typeface="B Zar" pitchFamily="2" charset="-78"/>
              </a:rPr>
              <a:t>	عنصری </a:t>
            </a:r>
            <a:r>
              <a:rPr lang="fa-IR" sz="2000" dirty="0">
                <a:cs typeface="B Zar" pitchFamily="2" charset="-78"/>
              </a:rPr>
              <a:t>مورد توجه در سیستم است. عناصر موقتی که در سیستم جاری شده و دارای دیمانسیون مشخص هستند</a:t>
            </a:r>
            <a:r>
              <a:rPr lang="fa-IR" sz="2000" dirty="0" smtClean="0">
                <a:cs typeface="B Zar" pitchFamily="2" charset="-78"/>
              </a:rPr>
              <a:t>.</a:t>
            </a:r>
          </a:p>
          <a:p>
            <a:pPr algn="just" eaLnBrk="1" fontAlgn="auto" hangingPunct="1">
              <a:spcAft>
                <a:spcPts val="0"/>
              </a:spcAft>
              <a:defRPr/>
            </a:pPr>
            <a:r>
              <a:rPr lang="fa-IR" sz="2400" dirty="0" smtClean="0">
                <a:cs typeface="B Zar" pitchFamily="2" charset="-78"/>
              </a:rPr>
              <a:t>مشخصه </a:t>
            </a:r>
            <a:r>
              <a:rPr lang="fa-IR" sz="2400" dirty="0">
                <a:cs typeface="B Zar" pitchFamily="2" charset="-78"/>
              </a:rPr>
              <a:t>یا </a:t>
            </a:r>
            <a:r>
              <a:rPr lang="fa-IR" sz="2400" dirty="0" smtClean="0">
                <a:cs typeface="B Zar" pitchFamily="2" charset="-78"/>
              </a:rPr>
              <a:t>خصیصه (</a:t>
            </a:r>
            <a:r>
              <a:rPr lang="en-US" sz="2000" dirty="0">
                <a:latin typeface="Times New Roman" pitchFamily="18" charset="0"/>
                <a:cs typeface="+mj-cs"/>
              </a:rPr>
              <a:t>Attribute</a:t>
            </a:r>
            <a:r>
              <a:rPr lang="fa-IR" sz="2400" dirty="0" smtClean="0">
                <a:cs typeface="B Zar" pitchFamily="2" charset="-78"/>
              </a:rPr>
              <a:t>)</a:t>
            </a:r>
          </a:p>
          <a:p>
            <a:pPr lvl="1" algn="just" eaLnBrk="1" fontAlgn="auto" hangingPunct="1">
              <a:spcAft>
                <a:spcPts val="0"/>
              </a:spcAft>
              <a:buFont typeface="Arial" pitchFamily="34" charset="0"/>
              <a:buNone/>
              <a:defRPr/>
            </a:pPr>
            <a:r>
              <a:rPr lang="fa-IR" sz="2000" dirty="0" smtClean="0">
                <a:cs typeface="B Zar" pitchFamily="2" charset="-78"/>
              </a:rPr>
              <a:t>	ویژگی </a:t>
            </a:r>
            <a:r>
              <a:rPr lang="fa-IR" sz="2000" dirty="0">
                <a:cs typeface="B Zar" pitchFamily="2" charset="-78"/>
              </a:rPr>
              <a:t>موجودیت است و آنرا توصیف می‌کند</a:t>
            </a:r>
            <a:r>
              <a:rPr lang="fa-IR" sz="2000" dirty="0" smtClean="0">
                <a:cs typeface="B Zar" pitchFamily="2" charset="-78"/>
              </a:rPr>
              <a:t>.</a:t>
            </a:r>
          </a:p>
          <a:p>
            <a:pPr algn="just" eaLnBrk="1" fontAlgn="auto" hangingPunct="1">
              <a:spcAft>
                <a:spcPts val="0"/>
              </a:spcAft>
              <a:defRPr/>
            </a:pPr>
            <a:r>
              <a:rPr lang="fa-IR" sz="2400" dirty="0" smtClean="0">
                <a:cs typeface="B Zar" pitchFamily="2" charset="-78"/>
              </a:rPr>
              <a:t>فعالیت </a:t>
            </a:r>
            <a:r>
              <a:rPr lang="en-US" sz="2400" dirty="0">
                <a:cs typeface="B Zar" pitchFamily="2" charset="-78"/>
              </a:rPr>
              <a:t>(</a:t>
            </a:r>
            <a:r>
              <a:rPr lang="en-US" sz="2000" dirty="0">
                <a:latin typeface="Times New Roman" pitchFamily="18" charset="0"/>
                <a:cs typeface="+mj-cs"/>
              </a:rPr>
              <a:t>activity</a:t>
            </a:r>
            <a:r>
              <a:rPr lang="en-US" sz="2400" dirty="0" smtClean="0">
                <a:cs typeface="B Zar" pitchFamily="2" charset="-78"/>
              </a:rPr>
              <a:t>)</a:t>
            </a:r>
            <a:r>
              <a:rPr lang="fa-IR" sz="2400" dirty="0" smtClean="0">
                <a:cs typeface="B Zar" pitchFamily="2" charset="-78"/>
              </a:rPr>
              <a:t> </a:t>
            </a:r>
          </a:p>
          <a:p>
            <a:pPr lvl="1" algn="just" eaLnBrk="1" fontAlgn="auto" hangingPunct="1">
              <a:spcAft>
                <a:spcPts val="0"/>
              </a:spcAft>
              <a:buFont typeface="Arial" pitchFamily="34" charset="0"/>
              <a:buNone/>
              <a:defRPr/>
            </a:pPr>
            <a:r>
              <a:rPr lang="fa-IR" sz="2000" dirty="0" smtClean="0">
                <a:cs typeface="B Zar" pitchFamily="2" charset="-78"/>
              </a:rPr>
              <a:t>	هر </a:t>
            </a:r>
            <a:r>
              <a:rPr lang="fa-IR" sz="2000" dirty="0">
                <a:cs typeface="B Zar" pitchFamily="2" charset="-78"/>
              </a:rPr>
              <a:t>فعالیت بیانگر یک پریود زمانی با طول مشخص است</a:t>
            </a:r>
            <a:r>
              <a:rPr lang="fa-IR" sz="2000" dirty="0" smtClean="0">
                <a:cs typeface="B Zar" pitchFamily="2" charset="-78"/>
              </a:rPr>
              <a:t>.</a:t>
            </a:r>
          </a:p>
          <a:p>
            <a:pPr algn="just" eaLnBrk="1" fontAlgn="auto" hangingPunct="1">
              <a:spcAft>
                <a:spcPts val="0"/>
              </a:spcAft>
              <a:defRPr/>
            </a:pPr>
            <a:r>
              <a:rPr lang="fa-IR" sz="2400" dirty="0" smtClean="0">
                <a:cs typeface="B Zar" pitchFamily="2" charset="-78"/>
              </a:rPr>
              <a:t>وضعیت </a:t>
            </a:r>
            <a:r>
              <a:rPr lang="fa-IR" sz="2400" dirty="0">
                <a:cs typeface="B Zar" pitchFamily="2" charset="-78"/>
              </a:rPr>
              <a:t>یا حالت سیستم: </a:t>
            </a:r>
            <a:r>
              <a:rPr lang="fa-IR" sz="2400" dirty="0" smtClean="0">
                <a:cs typeface="B Zar" pitchFamily="2" charset="-78"/>
              </a:rPr>
              <a:t>(</a:t>
            </a:r>
            <a:r>
              <a:rPr lang="en-US" sz="2000" dirty="0" smtClean="0">
                <a:latin typeface="Times New Roman" pitchFamily="18" charset="0"/>
              </a:rPr>
              <a:t>State</a:t>
            </a:r>
            <a:r>
              <a:rPr lang="fa-IR" sz="2400" dirty="0" smtClean="0">
                <a:cs typeface="B Zar" pitchFamily="2" charset="-78"/>
              </a:rPr>
              <a:t>)</a:t>
            </a:r>
          </a:p>
          <a:p>
            <a:pPr lvl="1" algn="just" eaLnBrk="1" fontAlgn="auto" hangingPunct="1">
              <a:spcAft>
                <a:spcPts val="0"/>
              </a:spcAft>
              <a:buFont typeface="Arial" pitchFamily="34" charset="0"/>
              <a:buNone/>
              <a:defRPr/>
            </a:pPr>
            <a:r>
              <a:rPr lang="fa-IR" sz="2000" dirty="0" smtClean="0">
                <a:cs typeface="B Zar" pitchFamily="2" charset="-78"/>
              </a:rPr>
              <a:t>	مجموعه </a:t>
            </a:r>
            <a:r>
              <a:rPr lang="fa-IR" sz="2000" dirty="0">
                <a:cs typeface="B Zar" pitchFamily="2" charset="-78"/>
              </a:rPr>
              <a:t>متغیرهای لازم برای توصیف سیستم در هر لحظه از زمان با توجه به هدف مطالعه سیستم و معمولا با مقادیر عددی تخصیصی به مشخصه‌های موجودیتها تعریف می‌شود</a:t>
            </a:r>
            <a:r>
              <a:rPr lang="fa-IR" sz="2000" dirty="0" smtClean="0">
                <a:cs typeface="B Zar" pitchFamily="2" charset="-78"/>
              </a:rPr>
              <a:t>.</a:t>
            </a:r>
          </a:p>
          <a:p>
            <a:pPr algn="just" eaLnBrk="1" fontAlgn="auto" hangingPunct="1">
              <a:spcAft>
                <a:spcPts val="0"/>
              </a:spcAft>
              <a:defRPr/>
            </a:pPr>
            <a:r>
              <a:rPr lang="fa-IR" sz="2400" dirty="0" smtClean="0">
                <a:cs typeface="B Zar" pitchFamily="2" charset="-78"/>
              </a:rPr>
              <a:t>واقعه </a:t>
            </a:r>
            <a:r>
              <a:rPr lang="fa-IR" sz="2400" dirty="0">
                <a:cs typeface="B Zar" pitchFamily="2" charset="-78"/>
              </a:rPr>
              <a:t>یا </a:t>
            </a:r>
            <a:r>
              <a:rPr lang="fa-IR" sz="2400" dirty="0" smtClean="0">
                <a:cs typeface="B Zar" pitchFamily="2" charset="-78"/>
              </a:rPr>
              <a:t>پیشامد </a:t>
            </a:r>
            <a:r>
              <a:rPr lang="en-US" sz="2400" dirty="0" smtClean="0">
                <a:cs typeface="B Zar" pitchFamily="2" charset="-78"/>
              </a:rPr>
              <a:t>(</a:t>
            </a:r>
            <a:r>
              <a:rPr lang="en-US" sz="2000" dirty="0">
                <a:latin typeface="Times New Roman" pitchFamily="18" charset="0"/>
                <a:cs typeface="+mj-cs"/>
              </a:rPr>
              <a:t>Event</a:t>
            </a:r>
            <a:r>
              <a:rPr lang="en-US" sz="2400" dirty="0" smtClean="0">
                <a:cs typeface="B Zar" pitchFamily="2" charset="-78"/>
              </a:rPr>
              <a:t>)</a:t>
            </a:r>
            <a:endParaRPr lang="fa-IR" sz="2400" dirty="0" smtClean="0">
              <a:cs typeface="B Zar" pitchFamily="2" charset="-78"/>
            </a:endParaRPr>
          </a:p>
          <a:p>
            <a:pPr lvl="1" algn="just" eaLnBrk="1" fontAlgn="auto" hangingPunct="1">
              <a:spcAft>
                <a:spcPts val="0"/>
              </a:spcAft>
              <a:buFont typeface="Arial" pitchFamily="34" charset="0"/>
              <a:buNone/>
              <a:defRPr/>
            </a:pPr>
            <a:r>
              <a:rPr lang="fa-IR" sz="2000" dirty="0" smtClean="0">
                <a:cs typeface="B Zar" pitchFamily="2" charset="-78"/>
              </a:rPr>
              <a:t>	رویدادی </a:t>
            </a:r>
            <a:r>
              <a:rPr lang="fa-IR" sz="2000" dirty="0">
                <a:cs typeface="B Zar" pitchFamily="2" charset="-78"/>
              </a:rPr>
              <a:t>لحظه‌ای است که می‌تواند وضعیت سیستم را تغییر دهد</a:t>
            </a:r>
            <a:r>
              <a:rPr lang="fa-IR" sz="2000" dirty="0" smtClean="0">
                <a:cs typeface="B Zar" pitchFamily="2" charset="-78"/>
              </a:rPr>
              <a:t>.</a:t>
            </a:r>
            <a:endParaRPr lang="en-US" sz="2000" dirty="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title"/>
          </p:nvPr>
        </p:nvSpPr>
        <p:spPr>
          <a:xfrm>
            <a:off x="457200" y="-71438"/>
            <a:ext cx="8229600" cy="1143001"/>
          </a:xfrm>
        </p:spPr>
        <p:txBody>
          <a:bodyPr/>
          <a:lstStyle/>
          <a:p>
            <a:r>
              <a:rPr lang="fa-IR" sz="4000" b="1" smtClean="0">
                <a:cs typeface="B Zar" pitchFamily="2" charset="-78"/>
              </a:rPr>
              <a:t>مثال</a:t>
            </a:r>
          </a:p>
        </p:txBody>
      </p:sp>
      <p:sp>
        <p:nvSpPr>
          <p:cNvPr id="14342" name="Content Placeholder 2"/>
          <p:cNvSpPr>
            <a:spLocks noGrp="1"/>
          </p:cNvSpPr>
          <p:nvPr>
            <p:ph idx="1"/>
          </p:nvPr>
        </p:nvSpPr>
        <p:spPr>
          <a:xfrm>
            <a:off x="428625" y="1000125"/>
            <a:ext cx="8229600" cy="3043238"/>
          </a:xfrm>
        </p:spPr>
        <p:txBody>
          <a:bodyPr/>
          <a:lstStyle/>
          <a:p>
            <a:pPr>
              <a:buFont typeface="Arial" pitchFamily="34" charset="0"/>
              <a:buNone/>
            </a:pPr>
            <a:r>
              <a:rPr lang="fa-IR" sz="2400" b="1" smtClean="0">
                <a:cs typeface="B Zar" pitchFamily="2" charset="-78"/>
              </a:rPr>
              <a:t>1- تاس غیر منصف</a:t>
            </a:r>
          </a:p>
          <a:p>
            <a:pPr>
              <a:buFont typeface="Arial" pitchFamily="34" charset="0"/>
              <a:buNone/>
            </a:pPr>
            <a:endParaRPr lang="fa-IR" sz="2400" b="1" smtClean="0">
              <a:cs typeface="B Zar" pitchFamily="2" charset="-78"/>
            </a:endParaRPr>
          </a:p>
          <a:p>
            <a:pPr>
              <a:buFont typeface="Arial" pitchFamily="34" charset="0"/>
              <a:buNone/>
            </a:pPr>
            <a:endParaRPr lang="fa-IR" sz="2400" b="1" smtClean="0">
              <a:cs typeface="B Zar" pitchFamily="2" charset="-78"/>
            </a:endParaRPr>
          </a:p>
          <a:p>
            <a:pPr>
              <a:buFont typeface="Arial" pitchFamily="34" charset="0"/>
              <a:buNone/>
            </a:pPr>
            <a:endParaRPr lang="fa-IR" sz="2400" b="1" smtClean="0">
              <a:cs typeface="B Zar" pitchFamily="2" charset="-78"/>
            </a:endParaRPr>
          </a:p>
          <a:p>
            <a:pPr>
              <a:buFont typeface="Arial" pitchFamily="34" charset="0"/>
              <a:buNone/>
            </a:pPr>
            <a:endParaRPr lang="fa-IR" sz="2400" b="1" smtClean="0">
              <a:cs typeface="B Zar" pitchFamily="2" charset="-78"/>
            </a:endParaRPr>
          </a:p>
          <a:p>
            <a:pPr>
              <a:buFont typeface="Arial" pitchFamily="34" charset="0"/>
              <a:buNone/>
            </a:pPr>
            <a:endParaRPr lang="fa-IR" sz="2400" b="1" smtClean="0">
              <a:cs typeface="B Zar" pitchFamily="2" charset="-78"/>
            </a:endParaRPr>
          </a:p>
          <a:p>
            <a:pPr>
              <a:buFont typeface="Arial" pitchFamily="34" charset="0"/>
              <a:buNone/>
            </a:pPr>
            <a:r>
              <a:rPr lang="fa-IR" sz="2400" b="1" smtClean="0">
                <a:cs typeface="B Zar" pitchFamily="2" charset="-78"/>
              </a:rPr>
              <a:t>2- عمر لامپ</a:t>
            </a:r>
          </a:p>
          <a:p>
            <a:pPr>
              <a:buFont typeface="Arial" pitchFamily="34" charset="0"/>
              <a:buNone/>
            </a:pPr>
            <a:endParaRPr lang="fa-IR" sz="2400" b="1" smtClean="0">
              <a:cs typeface="B Zar" pitchFamily="2" charset="-78"/>
            </a:endParaRPr>
          </a:p>
        </p:txBody>
      </p:sp>
      <p:graphicFrame>
        <p:nvGraphicFramePr>
          <p:cNvPr id="4" name="Table 3"/>
          <p:cNvGraphicFramePr>
            <a:graphicFrameLocks noGrp="1"/>
          </p:cNvGraphicFramePr>
          <p:nvPr/>
        </p:nvGraphicFramePr>
        <p:xfrm>
          <a:off x="214313" y="1500188"/>
          <a:ext cx="6715173" cy="822960"/>
        </p:xfrm>
        <a:graphic>
          <a:graphicData uri="http://schemas.openxmlformats.org/drawingml/2006/table">
            <a:tbl>
              <a:tblPr/>
              <a:tblGrid>
                <a:gridCol w="959111"/>
                <a:gridCol w="959111"/>
                <a:gridCol w="959111"/>
                <a:gridCol w="959111"/>
                <a:gridCol w="959111"/>
                <a:gridCol w="959809"/>
                <a:gridCol w="959809"/>
              </a:tblGrid>
              <a:tr h="182500">
                <a:tc>
                  <a:txBody>
                    <a:bodyPr/>
                    <a:lstStyle/>
                    <a:p>
                      <a:pPr algn="ctr">
                        <a:spcAft>
                          <a:spcPts val="0"/>
                        </a:spcAft>
                      </a:pPr>
                      <a:r>
                        <a:rPr lang="en-US" sz="1800" b="1" dirty="0" smtClean="0">
                          <a:solidFill>
                            <a:schemeClr val="tx1"/>
                          </a:solidFill>
                          <a:latin typeface="Times New Roman"/>
                          <a:ea typeface="Times New Roman"/>
                          <a:cs typeface="B Zar"/>
                        </a:rPr>
                        <a:t>X</a:t>
                      </a:r>
                      <a:r>
                        <a:rPr lang="en-US" sz="1800" b="1" baseline="-25000" dirty="0" smtClean="0">
                          <a:solidFill>
                            <a:schemeClr val="tx1"/>
                          </a:solidFill>
                          <a:latin typeface="Times New Roman"/>
                          <a:ea typeface="Times New Roman"/>
                          <a:cs typeface="B Zar"/>
                        </a:rPr>
                        <a:t>i</a:t>
                      </a:r>
                      <a:endParaRPr lang="en-US" sz="1800" dirty="0">
                        <a:solidFill>
                          <a:schemeClr val="tx1"/>
                        </a:solidFill>
                        <a:latin typeface="Times New Roman"/>
                        <a:ea typeface="Times New Roman"/>
                        <a:cs typeface="Zar"/>
                      </a:endParaRPr>
                    </a:p>
                  </a:txBody>
                  <a:tcPr marL="68437" marR="6843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1</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2</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3</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4</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5</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chemeClr val="tx1"/>
                          </a:solidFill>
                          <a:latin typeface="Times New Roman"/>
                          <a:ea typeface="Times New Roman"/>
                          <a:cs typeface="B Zar"/>
                        </a:rPr>
                        <a:t>6</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82500">
                <a:tc>
                  <a:txBody>
                    <a:bodyPr/>
                    <a:lstStyle/>
                    <a:p>
                      <a:pPr algn="ctr">
                        <a:spcAft>
                          <a:spcPts val="0"/>
                        </a:spcAft>
                      </a:pPr>
                      <a:r>
                        <a:rPr lang="en-US" sz="1800" b="1" dirty="0">
                          <a:solidFill>
                            <a:schemeClr val="tx1"/>
                          </a:solidFill>
                          <a:latin typeface="Times New Roman"/>
                          <a:ea typeface="Times New Roman"/>
                          <a:cs typeface="B Zar"/>
                        </a:rPr>
                        <a:t>P(x</a:t>
                      </a:r>
                      <a:r>
                        <a:rPr lang="en-US" sz="1800" b="1" baseline="-25000" dirty="0">
                          <a:solidFill>
                            <a:schemeClr val="tx1"/>
                          </a:solidFill>
                          <a:latin typeface="Times New Roman"/>
                          <a:ea typeface="Times New Roman"/>
                          <a:cs typeface="B Zar"/>
                        </a:rPr>
                        <a:t>i</a:t>
                      </a:r>
                      <a:r>
                        <a:rPr lang="en-US" sz="1800" b="1" dirty="0">
                          <a:solidFill>
                            <a:schemeClr val="tx1"/>
                          </a:solidFill>
                          <a:latin typeface="Times New Roman"/>
                          <a:ea typeface="Times New Roman"/>
                          <a:cs typeface="B Zar"/>
                        </a:rPr>
                        <a:t>)</a:t>
                      </a:r>
                      <a:endParaRPr lang="en-US" sz="1800" dirty="0">
                        <a:solidFill>
                          <a:schemeClr val="tx1"/>
                        </a:solidFill>
                        <a:latin typeface="Times New Roman"/>
                        <a:ea typeface="Times New Roman"/>
                        <a:cs typeface="Zar"/>
                      </a:endParaRPr>
                    </a:p>
                  </a:txBody>
                  <a:tcPr marL="68437" marR="684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chemeClr val="tx1"/>
                          </a:solidFill>
                          <a:latin typeface="Times New Roman"/>
                          <a:ea typeface="Times New Roman"/>
                          <a:cs typeface="B Zar"/>
                        </a:rPr>
                        <a:t>1/21</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chemeClr val="tx1"/>
                          </a:solidFill>
                          <a:latin typeface="Times New Roman"/>
                          <a:ea typeface="Times New Roman"/>
                          <a:cs typeface="B Zar"/>
                        </a:rPr>
                        <a:t>2/21</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chemeClr val="tx1"/>
                          </a:solidFill>
                          <a:latin typeface="Times New Roman"/>
                          <a:ea typeface="Times New Roman"/>
                          <a:cs typeface="B Zar"/>
                        </a:rPr>
                        <a:t>3/21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chemeClr val="tx1"/>
                          </a:solidFill>
                          <a:latin typeface="Times New Roman"/>
                          <a:ea typeface="Times New Roman"/>
                          <a:cs typeface="B Zar"/>
                        </a:rPr>
                        <a:t>4/21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chemeClr val="tx1"/>
                          </a:solidFill>
                          <a:latin typeface="Times New Roman"/>
                          <a:ea typeface="Times New Roman"/>
                          <a:cs typeface="B Zar"/>
                        </a:rPr>
                        <a:t>5/21</a:t>
                      </a:r>
                      <a:endParaRPr lang="en-US" sz="180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chemeClr val="tx1"/>
                          </a:solidFill>
                          <a:latin typeface="Times New Roman"/>
                          <a:ea typeface="Times New Roman"/>
                          <a:cs typeface="B Zar"/>
                        </a:rPr>
                        <a:t>6/21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00">
                <a:tc>
                  <a:txBody>
                    <a:bodyPr/>
                    <a:lstStyle/>
                    <a:p>
                      <a:pPr algn="ctr">
                        <a:spcAft>
                          <a:spcPts val="0"/>
                        </a:spcAft>
                      </a:pPr>
                      <a:r>
                        <a:rPr lang="en-US" sz="1800" dirty="0" smtClean="0">
                          <a:solidFill>
                            <a:schemeClr val="tx1"/>
                          </a:solidFill>
                          <a:latin typeface="Times New Roman"/>
                          <a:ea typeface="Times New Roman"/>
                          <a:cs typeface="Zar"/>
                        </a:rPr>
                        <a:t>F(X)</a:t>
                      </a:r>
                      <a:endParaRPr lang="en-US" sz="1800" dirty="0">
                        <a:solidFill>
                          <a:schemeClr val="tx1"/>
                        </a:solidFill>
                        <a:latin typeface="Times New Roman"/>
                        <a:ea typeface="Times New Roman"/>
                        <a:cs typeface="Zar"/>
                      </a:endParaRPr>
                    </a:p>
                  </a:txBody>
                  <a:tcPr marL="68437" marR="684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1/21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3/21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6/21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10/21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15/21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dirty="0" smtClean="0">
                          <a:solidFill>
                            <a:schemeClr val="tx1"/>
                          </a:solidFill>
                          <a:latin typeface="Times New Roman"/>
                          <a:ea typeface="Times New Roman"/>
                          <a:cs typeface="Zar"/>
                        </a:rPr>
                        <a:t>1</a:t>
                      </a:r>
                      <a:endParaRPr lang="en-US" sz="1800" dirty="0">
                        <a:solidFill>
                          <a:schemeClr val="tx1"/>
                        </a:solidFill>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43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38" name="Object 1"/>
          <p:cNvGraphicFramePr>
            <a:graphicFrameLocks noChangeAspect="1"/>
          </p:cNvGraphicFramePr>
          <p:nvPr/>
        </p:nvGraphicFramePr>
        <p:xfrm>
          <a:off x="285750" y="3929063"/>
          <a:ext cx="5645150" cy="2747962"/>
        </p:xfrm>
        <a:graphic>
          <a:graphicData uri="http://schemas.openxmlformats.org/presentationml/2006/ole">
            <mc:AlternateContent xmlns:mc="http://schemas.openxmlformats.org/markup-compatibility/2006">
              <mc:Choice xmlns:v="urn:schemas-microsoft-com:vml" Requires="v">
                <p:oleObj spid="_x0000_s14350" name="Equation" r:id="rId4" imgW="4508280" imgH="2209680" progId="Equation.3">
                  <p:embed/>
                </p:oleObj>
              </mc:Choice>
              <mc:Fallback>
                <p:oleObj name="Equation" r:id="rId4" imgW="4508280" imgH="220968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929063"/>
                        <a:ext cx="5645150" cy="274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39" name="Object 3"/>
          <p:cNvGraphicFramePr>
            <a:graphicFrameLocks noChangeAspect="1"/>
          </p:cNvGraphicFramePr>
          <p:nvPr/>
        </p:nvGraphicFramePr>
        <p:xfrm>
          <a:off x="2046288" y="5991225"/>
          <a:ext cx="115887" cy="217488"/>
        </p:xfrm>
        <a:graphic>
          <a:graphicData uri="http://schemas.openxmlformats.org/presentationml/2006/ole">
            <mc:AlternateContent xmlns:mc="http://schemas.openxmlformats.org/markup-compatibility/2006">
              <mc:Choice xmlns:v="urn:schemas-microsoft-com:vml" Requires="v">
                <p:oleObj spid="_x0000_s14351" name="Equation" r:id="rId6" imgW="114120" imgH="215640" progId="Equation.3">
                  <p:embed/>
                </p:oleObj>
              </mc:Choice>
              <mc:Fallback>
                <p:oleObj name="Equation" r:id="rId6" imgW="114120" imgH="2156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6288" y="5991225"/>
                        <a:ext cx="11588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340" name="Object 7"/>
          <p:cNvGraphicFramePr>
            <a:graphicFrameLocks noChangeAspect="1"/>
          </p:cNvGraphicFramePr>
          <p:nvPr/>
        </p:nvGraphicFramePr>
        <p:xfrm>
          <a:off x="234950" y="2428875"/>
          <a:ext cx="6122988" cy="1131888"/>
        </p:xfrm>
        <a:graphic>
          <a:graphicData uri="http://schemas.openxmlformats.org/presentationml/2006/ole">
            <mc:AlternateContent xmlns:mc="http://schemas.openxmlformats.org/markup-compatibility/2006">
              <mc:Choice xmlns:v="urn:schemas-microsoft-com:vml" Requires="v">
                <p:oleObj spid="_x0000_s14352" name="Equation" r:id="rId8" imgW="3568680" imgH="660240" progId="Equation.3">
                  <p:embed/>
                </p:oleObj>
              </mc:Choice>
              <mc:Fallback>
                <p:oleObj name="Equation" r:id="rId8" imgW="3568680" imgH="6602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50" y="2428875"/>
                        <a:ext cx="6122988" cy="1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7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fa-IR" sz="4000" b="1" smtClean="0">
                <a:cs typeface="B Zar" pitchFamily="2" charset="-78"/>
              </a:rPr>
              <a:t>مد و میانه</a:t>
            </a:r>
          </a:p>
        </p:txBody>
      </p:sp>
      <p:sp>
        <p:nvSpPr>
          <p:cNvPr id="15364" name="Content Placeholder 2"/>
          <p:cNvSpPr>
            <a:spLocks noGrp="1"/>
          </p:cNvSpPr>
          <p:nvPr>
            <p:ph idx="1"/>
          </p:nvPr>
        </p:nvSpPr>
        <p:spPr/>
        <p:txBody>
          <a:bodyPr/>
          <a:lstStyle/>
          <a:p>
            <a:pPr>
              <a:lnSpc>
                <a:spcPct val="150000"/>
              </a:lnSpc>
              <a:buFont typeface="Arial" pitchFamily="34" charset="0"/>
              <a:buNone/>
            </a:pPr>
            <a:r>
              <a:rPr lang="fa-IR" sz="2400" b="1" smtClean="0">
                <a:cs typeface="B Zar" pitchFamily="2" charset="-78"/>
              </a:rPr>
              <a:t>مد</a:t>
            </a:r>
          </a:p>
          <a:p>
            <a:pPr lvl="1">
              <a:lnSpc>
                <a:spcPct val="150000"/>
              </a:lnSpc>
            </a:pPr>
            <a:r>
              <a:rPr lang="fa-IR" sz="2000" smtClean="0">
                <a:cs typeface="B Zar" pitchFamily="2" charset="-78"/>
              </a:rPr>
              <a:t>مد در متغیر گسسته مقداری از متغیر تصادفی است که بیشتر از همه روی می‌دهد. </a:t>
            </a:r>
            <a:endParaRPr lang="en-US" sz="2000" smtClean="0">
              <a:cs typeface="B Zar" pitchFamily="2" charset="-78"/>
            </a:endParaRPr>
          </a:p>
          <a:p>
            <a:pPr lvl="1">
              <a:lnSpc>
                <a:spcPct val="150000"/>
              </a:lnSpc>
            </a:pPr>
            <a:r>
              <a:rPr lang="fa-IR" sz="2000" smtClean="0">
                <a:cs typeface="B Zar" pitchFamily="2" charset="-78"/>
              </a:rPr>
              <a:t>مد در متغیر پیوسته مقدار ماکسیمم تابع توزیع است</a:t>
            </a:r>
            <a:endParaRPr lang="en-US" sz="2000" smtClean="0">
              <a:cs typeface="B Zar" pitchFamily="2" charset="-78"/>
            </a:endParaRPr>
          </a:p>
          <a:p>
            <a:pPr>
              <a:lnSpc>
                <a:spcPct val="150000"/>
              </a:lnSpc>
            </a:pPr>
            <a:r>
              <a:rPr lang="fa-IR" sz="2400" b="1" smtClean="0">
                <a:cs typeface="B Zar" pitchFamily="2" charset="-78"/>
              </a:rPr>
              <a:t>میانه</a:t>
            </a:r>
          </a:p>
          <a:p>
            <a:pPr lvl="1">
              <a:lnSpc>
                <a:spcPct val="150000"/>
              </a:lnSpc>
            </a:pPr>
            <a:r>
              <a:rPr lang="fa-IR" sz="2000" smtClean="0">
                <a:cs typeface="B Zar" pitchFamily="2" charset="-78"/>
              </a:rPr>
              <a:t>میانه در متغیر تصادفی پیوسته مقداری از متغیر تصادفی است که:</a:t>
            </a:r>
            <a:r>
              <a:rPr lang="en-US" sz="1800" smtClean="0">
                <a:cs typeface="B Zar" pitchFamily="2" charset="-78"/>
              </a:rPr>
              <a:t>F(X&lt;x)=1/2 </a:t>
            </a:r>
            <a:endParaRPr lang="en-US" sz="2000" smtClean="0">
              <a:cs typeface="B Zar" pitchFamily="2" charset="-78"/>
            </a:endParaRPr>
          </a:p>
          <a:p>
            <a:pPr lvl="1">
              <a:lnSpc>
                <a:spcPct val="150000"/>
              </a:lnSpc>
            </a:pPr>
            <a:r>
              <a:rPr lang="fa-IR" sz="2000" smtClean="0">
                <a:cs typeface="B Zar" pitchFamily="2" charset="-78"/>
              </a:rPr>
              <a:t>میانه در متغیر تصادفی گسسته اولین </a:t>
            </a:r>
            <a:r>
              <a:rPr lang="en-US" sz="1800" smtClean="0">
                <a:cs typeface="B Zar" pitchFamily="2" charset="-78"/>
              </a:rPr>
              <a:t>x</a:t>
            </a:r>
            <a:r>
              <a:rPr lang="fa-IR" sz="2000" smtClean="0">
                <a:cs typeface="B Zar" pitchFamily="2" charset="-78"/>
              </a:rPr>
              <a:t>ی است که:</a:t>
            </a:r>
            <a:endParaRPr lang="en-US" sz="2000" smtClean="0">
              <a:cs typeface="B Zar" pitchFamily="2" charset="-78"/>
            </a:endParaRPr>
          </a:p>
        </p:txBody>
      </p:sp>
      <p:graphicFrame>
        <p:nvGraphicFramePr>
          <p:cNvPr id="15362" name="Object 4"/>
          <p:cNvGraphicFramePr>
            <a:graphicFrameLocks noChangeAspect="1"/>
          </p:cNvGraphicFramePr>
          <p:nvPr/>
        </p:nvGraphicFramePr>
        <p:xfrm>
          <a:off x="2928938" y="4429125"/>
          <a:ext cx="1230312" cy="560388"/>
        </p:xfrm>
        <a:graphic>
          <a:graphicData uri="http://schemas.openxmlformats.org/presentationml/2006/ole">
            <mc:AlternateContent xmlns:mc="http://schemas.openxmlformats.org/markup-compatibility/2006">
              <mc:Choice xmlns:v="urn:schemas-microsoft-com:vml" Requires="v">
                <p:oleObj spid="_x0000_s15366" name="Equation" r:id="rId3" imgW="863280" imgH="393480" progId="Equation.3">
                  <p:embed/>
                </p:oleObj>
              </mc:Choice>
              <mc:Fallback>
                <p:oleObj name="Equation" r:id="rId3" imgW="86328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4429125"/>
                        <a:ext cx="1230312"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p:txBody>
          <a:bodyPr/>
          <a:lstStyle/>
          <a:p>
            <a:r>
              <a:rPr lang="fa-IR" sz="4000" b="1" smtClean="0">
                <a:cs typeface="B Zar" pitchFamily="2" charset="-78"/>
              </a:rPr>
              <a:t>مثال</a:t>
            </a:r>
          </a:p>
        </p:txBody>
      </p:sp>
      <p:sp>
        <p:nvSpPr>
          <p:cNvPr id="16389" name="Content Placeholder 2"/>
          <p:cNvSpPr>
            <a:spLocks noGrp="1"/>
          </p:cNvSpPr>
          <p:nvPr>
            <p:ph idx="1"/>
          </p:nvPr>
        </p:nvSpPr>
        <p:spPr/>
        <p:txBody>
          <a:bodyPr/>
          <a:lstStyle/>
          <a:p>
            <a:r>
              <a:rPr lang="fa-IR" sz="2400" b="1" smtClean="0">
                <a:cs typeface="B Zar" pitchFamily="2" charset="-78"/>
              </a:rPr>
              <a:t>تاس غیر منصف</a:t>
            </a:r>
          </a:p>
          <a:p>
            <a:endParaRPr lang="fa-IR" sz="2400" b="1" smtClean="0">
              <a:cs typeface="B Zar" pitchFamily="2" charset="-78"/>
            </a:endParaRPr>
          </a:p>
          <a:p>
            <a:endParaRPr lang="fa-IR" sz="2400" b="1" smtClean="0">
              <a:cs typeface="B Zar" pitchFamily="2" charset="-78"/>
            </a:endParaRPr>
          </a:p>
          <a:p>
            <a:r>
              <a:rPr lang="fa-IR" sz="2400" b="1" smtClean="0">
                <a:cs typeface="B Zar" pitchFamily="2" charset="-78"/>
              </a:rPr>
              <a:t>عمر لامپ</a:t>
            </a:r>
          </a:p>
        </p:txBody>
      </p:sp>
      <p:sp>
        <p:nvSpPr>
          <p:cNvPr id="1639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386" name="Object 1"/>
          <p:cNvGraphicFramePr>
            <a:graphicFrameLocks noChangeAspect="1"/>
          </p:cNvGraphicFramePr>
          <p:nvPr/>
        </p:nvGraphicFramePr>
        <p:xfrm>
          <a:off x="712788" y="3857625"/>
          <a:ext cx="6105525" cy="1392238"/>
        </p:xfrm>
        <a:graphic>
          <a:graphicData uri="http://schemas.openxmlformats.org/presentationml/2006/ole">
            <mc:AlternateContent xmlns:mc="http://schemas.openxmlformats.org/markup-compatibility/2006">
              <mc:Choice xmlns:v="urn:schemas-microsoft-com:vml" Requires="v">
                <p:oleObj spid="_x0000_s16394" name="Equation" r:id="rId3" imgW="3886200" imgH="888840" progId="Equation.3">
                  <p:embed/>
                </p:oleObj>
              </mc:Choice>
              <mc:Fallback>
                <p:oleObj name="Equation" r:id="rId3" imgW="3886200" imgH="8888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3857625"/>
                        <a:ext cx="6105525"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387" name="Object 3"/>
          <p:cNvGraphicFramePr>
            <a:graphicFrameLocks noChangeAspect="1"/>
          </p:cNvGraphicFramePr>
          <p:nvPr/>
        </p:nvGraphicFramePr>
        <p:xfrm>
          <a:off x="785813" y="2214563"/>
          <a:ext cx="3214687" cy="517525"/>
        </p:xfrm>
        <a:graphic>
          <a:graphicData uri="http://schemas.openxmlformats.org/presentationml/2006/ole">
            <mc:AlternateContent xmlns:mc="http://schemas.openxmlformats.org/markup-compatibility/2006">
              <mc:Choice xmlns:v="urn:schemas-microsoft-com:vml" Requires="v">
                <p:oleObj spid="_x0000_s16395" name="Equation" r:id="rId5" imgW="1892300" imgH="304800" progId="Equation.3">
                  <p:embed/>
                </p:oleObj>
              </mc:Choice>
              <mc:Fallback>
                <p:oleObj name="Equation" r:id="rId5" imgW="1892300" imgH="304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2214563"/>
                        <a:ext cx="3214687"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ooter Placeholder 7"/>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p:cNvSpPr>
            <a:spLocks noGrp="1"/>
          </p:cNvSpPr>
          <p:nvPr>
            <p:ph type="title"/>
          </p:nvPr>
        </p:nvSpPr>
        <p:spPr/>
        <p:txBody>
          <a:bodyPr/>
          <a:lstStyle/>
          <a:p>
            <a:r>
              <a:rPr lang="fa-IR" sz="4000" b="1" smtClean="0">
                <a:cs typeface="B Zar" pitchFamily="2" charset="-78"/>
              </a:rPr>
              <a:t>ضریب چولگی و کشیدگی</a:t>
            </a:r>
          </a:p>
        </p:txBody>
      </p:sp>
      <p:graphicFrame>
        <p:nvGraphicFramePr>
          <p:cNvPr id="165891" name="Object 3"/>
          <p:cNvGraphicFramePr>
            <a:graphicFrameLocks noChangeAspect="1"/>
          </p:cNvGraphicFramePr>
          <p:nvPr/>
        </p:nvGraphicFramePr>
        <p:xfrm>
          <a:off x="1285875" y="2571750"/>
          <a:ext cx="2746375" cy="804863"/>
        </p:xfrm>
        <a:graphic>
          <a:graphicData uri="http://schemas.openxmlformats.org/presentationml/2006/ole">
            <mc:AlternateContent xmlns:mc="http://schemas.openxmlformats.org/markup-compatibility/2006">
              <mc:Choice xmlns:v="urn:schemas-microsoft-com:vml" Requires="v">
                <p:oleObj spid="_x0000_s17422" name="Equation" r:id="rId3" imgW="1409400" imgH="444240" progId="Equation.3">
                  <p:embed/>
                </p:oleObj>
              </mc:Choice>
              <mc:Fallback>
                <p:oleObj name="Equation" r:id="rId3" imgW="1409400" imgH="4442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571750"/>
                        <a:ext cx="2746375"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892" name="Object 4"/>
          <p:cNvGraphicFramePr>
            <a:graphicFrameLocks noChangeAspect="1"/>
          </p:cNvGraphicFramePr>
          <p:nvPr/>
        </p:nvGraphicFramePr>
        <p:xfrm>
          <a:off x="1219200" y="2571750"/>
          <a:ext cx="3144838" cy="865188"/>
        </p:xfrm>
        <a:graphic>
          <a:graphicData uri="http://schemas.openxmlformats.org/presentationml/2006/ole">
            <mc:AlternateContent xmlns:mc="http://schemas.openxmlformats.org/markup-compatibility/2006">
              <mc:Choice xmlns:v="urn:schemas-microsoft-com:vml" Requires="v">
                <p:oleObj spid="_x0000_s17423" name="Equation" r:id="rId5" imgW="1625400" imgH="444240" progId="Equation.3">
                  <p:embed/>
                </p:oleObj>
              </mc:Choice>
              <mc:Fallback>
                <p:oleObj name="Equation" r:id="rId5" imgW="1625400" imgH="4442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71750"/>
                        <a:ext cx="3144838"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5"/>
          <p:cNvSpPr>
            <a:spLocks noChangeArrowheads="1"/>
          </p:cNvSpPr>
          <p:nvPr/>
        </p:nvSpPr>
        <p:spPr bwMode="auto">
          <a:xfrm>
            <a:off x="428625" y="1428750"/>
            <a:ext cx="8358188" cy="1154113"/>
          </a:xfrm>
          <a:prstGeom prst="rect">
            <a:avLst/>
          </a:prstGeom>
          <a:noFill/>
          <a:ln w="9525">
            <a:noFill/>
            <a:miter lim="800000"/>
            <a:headEnd/>
            <a:tailEnd/>
          </a:ln>
        </p:spPr>
        <p:txBody>
          <a:bodyPr anchor="ctr">
            <a:spAutoFit/>
          </a:bodyPr>
          <a:lstStyle/>
          <a:p>
            <a:pPr algn="just" eaLnBrk="0" hangingPunct="0">
              <a:lnSpc>
                <a:spcPct val="150000"/>
              </a:lnSpc>
              <a:tabLst>
                <a:tab pos="228600" algn="l"/>
                <a:tab pos="2743200" algn="ctr"/>
                <a:tab pos="3457575" algn="l"/>
              </a:tabLst>
            </a:pPr>
            <a:r>
              <a:rPr lang="fa-IR" altLang="zh-CN" sz="2400">
                <a:latin typeface="Tahoma" pitchFamily="34" charset="0"/>
                <a:cs typeface="B Zar" pitchFamily="2" charset="-78"/>
              </a:rPr>
              <a:t>با وجود اینکه تعداد گشتاورها نامحدود می باشند ولی در عمل فقط تعداد کمی  از آن ها مورد توجه قرار می گیرند. </a:t>
            </a:r>
            <a:endParaRPr lang="en-US" altLang="zh-CN" sz="2400">
              <a:cs typeface="B Zar" pitchFamily="2" charset="-78"/>
            </a:endParaRPr>
          </a:p>
        </p:txBody>
      </p:sp>
      <p:sp>
        <p:nvSpPr>
          <p:cNvPr id="10" name="Rectangle 9"/>
          <p:cNvSpPr>
            <a:spLocks noChangeArrowheads="1"/>
          </p:cNvSpPr>
          <p:nvPr/>
        </p:nvSpPr>
        <p:spPr bwMode="auto">
          <a:xfrm>
            <a:off x="428625" y="2786063"/>
            <a:ext cx="782638" cy="369887"/>
          </a:xfrm>
          <a:prstGeom prst="rect">
            <a:avLst/>
          </a:prstGeom>
          <a:noFill/>
          <a:ln w="9525">
            <a:noFill/>
            <a:miter lim="800000"/>
            <a:headEnd/>
            <a:tailEnd/>
          </a:ln>
        </p:spPr>
        <p:txBody>
          <a:bodyPr wrap="none">
            <a:spAutoFit/>
          </a:bodyPr>
          <a:lstStyle/>
          <a:p>
            <a:r>
              <a:rPr lang="fa-IR" b="1">
                <a:cs typeface="B Zar" pitchFamily="2" charset="-78"/>
              </a:rPr>
              <a:t>چولگی</a:t>
            </a:r>
          </a:p>
        </p:txBody>
      </p:sp>
      <p:sp>
        <p:nvSpPr>
          <p:cNvPr id="11" name="Rectangle 10"/>
          <p:cNvSpPr>
            <a:spLocks noChangeArrowheads="1"/>
          </p:cNvSpPr>
          <p:nvPr/>
        </p:nvSpPr>
        <p:spPr bwMode="auto">
          <a:xfrm>
            <a:off x="357188" y="3571875"/>
            <a:ext cx="8286750" cy="1200150"/>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اگر توزیع چوله به چپ باشد چولگی منفی و اگر چوله به راست باشد چولگی مثبت و در صورت متقارن بودن چولگی صفر می شود.</a:t>
            </a:r>
          </a:p>
        </p:txBody>
      </p:sp>
      <p:sp>
        <p:nvSpPr>
          <p:cNvPr id="12" name="Rectangle 11"/>
          <p:cNvSpPr>
            <a:spLocks noChangeArrowheads="1"/>
          </p:cNvSpPr>
          <p:nvPr/>
        </p:nvSpPr>
        <p:spPr bwMode="auto">
          <a:xfrm>
            <a:off x="0" y="2711450"/>
            <a:ext cx="1349375" cy="646113"/>
          </a:xfrm>
          <a:prstGeom prst="rect">
            <a:avLst/>
          </a:prstGeom>
          <a:noFill/>
          <a:ln w="9525">
            <a:noFill/>
            <a:miter lim="800000"/>
            <a:headEnd/>
            <a:tailEnd/>
          </a:ln>
        </p:spPr>
        <p:txBody>
          <a:bodyPr>
            <a:spAutoFit/>
          </a:bodyPr>
          <a:lstStyle/>
          <a:p>
            <a:pPr algn="ctr"/>
            <a:r>
              <a:rPr lang="fa-IR" b="1">
                <a:cs typeface="B Zar" pitchFamily="2" charset="-78"/>
              </a:rPr>
              <a:t>کشیدگی انتهای توزیع</a:t>
            </a:r>
          </a:p>
        </p:txBody>
      </p:sp>
      <p:graphicFrame>
        <p:nvGraphicFramePr>
          <p:cNvPr id="13" name="Object 10"/>
          <p:cNvGraphicFramePr>
            <a:graphicFrameLocks noChangeAspect="1"/>
          </p:cNvGraphicFramePr>
          <p:nvPr/>
        </p:nvGraphicFramePr>
        <p:xfrm>
          <a:off x="1714500" y="2643188"/>
          <a:ext cx="2028825" cy="758825"/>
        </p:xfrm>
        <a:graphic>
          <a:graphicData uri="http://schemas.openxmlformats.org/presentationml/2006/ole">
            <mc:AlternateContent xmlns:mc="http://schemas.openxmlformats.org/markup-compatibility/2006">
              <mc:Choice xmlns:v="urn:schemas-microsoft-com:vml" Requires="v">
                <p:oleObj spid="_x0000_s17424" name="Equation" r:id="rId7" imgW="1041120" imgH="419040" progId="Equation.3">
                  <p:embed/>
                </p:oleObj>
              </mc:Choice>
              <mc:Fallback>
                <p:oleObj name="Equation" r:id="rId7" imgW="1041120" imgH="4190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0" y="2643188"/>
                        <a:ext cx="2028825"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a:spLocks noChangeArrowheads="1"/>
          </p:cNvSpPr>
          <p:nvPr/>
        </p:nvSpPr>
        <p:spPr bwMode="auto">
          <a:xfrm>
            <a:off x="571500" y="2786063"/>
            <a:ext cx="1152525" cy="369887"/>
          </a:xfrm>
          <a:prstGeom prst="rect">
            <a:avLst/>
          </a:prstGeom>
          <a:noFill/>
          <a:ln w="9525">
            <a:noFill/>
            <a:miter lim="800000"/>
            <a:headEnd/>
            <a:tailEnd/>
          </a:ln>
        </p:spPr>
        <p:txBody>
          <a:bodyPr wrap="none">
            <a:spAutoFit/>
          </a:bodyPr>
          <a:lstStyle/>
          <a:p>
            <a:r>
              <a:rPr lang="fa-IR" b="1">
                <a:cs typeface="B Zar" pitchFamily="2" charset="-78"/>
              </a:rPr>
              <a:t>ضریب مربع</a:t>
            </a:r>
          </a:p>
        </p:txBody>
      </p:sp>
      <p:sp>
        <p:nvSpPr>
          <p:cNvPr id="15" name="Rectangle 14"/>
          <p:cNvSpPr>
            <a:spLocks noChangeArrowheads="1"/>
          </p:cNvSpPr>
          <p:nvPr/>
        </p:nvSpPr>
        <p:spPr bwMode="auto">
          <a:xfrm>
            <a:off x="428625" y="3714750"/>
            <a:ext cx="8286750" cy="1154113"/>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این معیار نیز برای اندازه گیری میزان پراکندگی یا تغییرات </a:t>
            </a:r>
            <a:r>
              <a:rPr lang="en-US">
                <a:cs typeface="B Zar" pitchFamily="2" charset="-78"/>
              </a:rPr>
              <a:t>X</a:t>
            </a:r>
            <a:r>
              <a:rPr lang="fa-IR">
                <a:cs typeface="B Zar" pitchFamily="2" charset="-78"/>
              </a:rPr>
              <a:t> </a:t>
            </a:r>
            <a:r>
              <a:rPr lang="fa-IR" sz="2400">
                <a:cs typeface="B Zar" pitchFamily="2" charset="-78"/>
              </a:rPr>
              <a:t>به کار می رود با این تفاوت که به صورت مقداری بی واحد نرمال شده است.</a:t>
            </a:r>
            <a:endParaRPr lang="en-US" sz="2400">
              <a:cs typeface="B Zar" pitchFamily="2" charset="-78"/>
            </a:endParaRPr>
          </a:p>
        </p:txBody>
      </p:sp>
      <p:sp>
        <p:nvSpPr>
          <p:cNvPr id="16" name="Rectangle 15"/>
          <p:cNvSpPr>
            <a:spLocks noChangeArrowheads="1"/>
          </p:cNvSpPr>
          <p:nvPr/>
        </p:nvSpPr>
        <p:spPr bwMode="auto">
          <a:xfrm>
            <a:off x="357188" y="3786188"/>
            <a:ext cx="8286750" cy="1154112"/>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اگر کشیدگی انتهای تابع کم باشد این معیار منفی و اگر کشیدگی متوسط باشد صفر و در صورت زیاد بودن کشیدگی، مثبت می باشد. </a:t>
            </a:r>
            <a:endParaRPr lang="en-US" sz="2400">
              <a:cs typeface="B Zar" pitchFamily="2" charset="-78"/>
            </a:endParaRPr>
          </a:p>
        </p:txBody>
      </p:sp>
      <p:sp>
        <p:nvSpPr>
          <p:cNvPr id="17" name="Footer Placeholder 16"/>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4" presetClass="exit" presetSubtype="16" fill="hold" grpId="1" nodeType="withEffect">
                                  <p:stCondLst>
                                    <p:cond delay="0"/>
                                  </p:stCondLst>
                                  <p:childTnLst>
                                    <p:animEffect transition="out" filter="box(in)">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par>
                                <p:cTn id="30" presetID="4" presetClass="entr" presetSubtype="16" fill="hold" nodeType="withEffect">
                                  <p:stCondLst>
                                    <p:cond delay="0"/>
                                  </p:stCondLst>
                                  <p:childTnLst>
                                    <p:set>
                                      <p:cBhvr>
                                        <p:cTn id="31" dur="1" fill="hold">
                                          <p:stCondLst>
                                            <p:cond delay="0"/>
                                          </p:stCondLst>
                                        </p:cTn>
                                        <p:tgtEl>
                                          <p:spTgt spid="165891"/>
                                        </p:tgtEl>
                                        <p:attrNameLst>
                                          <p:attrName>style.visibility</p:attrName>
                                        </p:attrNameLst>
                                      </p:cBhvr>
                                      <p:to>
                                        <p:strVal val="visible"/>
                                      </p:to>
                                    </p:set>
                                    <p:animEffect transition="in" filter="box(in)">
                                      <p:cBhvr>
                                        <p:cTn id="32" dur="500"/>
                                        <p:tgtEl>
                                          <p:spTgt spid="165891"/>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4" presetClass="exit" presetSubtype="16" fill="hold" nodeType="withEffect">
                                  <p:stCondLst>
                                    <p:cond delay="0"/>
                                  </p:stCondLst>
                                  <p:childTnLst>
                                    <p:animEffect transition="out" filter="box(in)">
                                      <p:cBhvr>
                                        <p:cTn id="42" dur="500"/>
                                        <p:tgtEl>
                                          <p:spTgt spid="165891"/>
                                        </p:tgtEl>
                                      </p:cBhvr>
                                    </p:animEffect>
                                    <p:set>
                                      <p:cBhvr>
                                        <p:cTn id="43" dur="1" fill="hold">
                                          <p:stCondLst>
                                            <p:cond delay="499"/>
                                          </p:stCondLst>
                                        </p:cTn>
                                        <p:tgtEl>
                                          <p:spTgt spid="165891"/>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65892"/>
                                        </p:tgtEl>
                                        <p:attrNameLst>
                                          <p:attrName>style.visibility</p:attrName>
                                        </p:attrNameLst>
                                      </p:cBhvr>
                                      <p:to>
                                        <p:strVal val="visible"/>
                                      </p:to>
                                    </p:set>
                                    <p:animEffect transition="in" filter="box(in)">
                                      <p:cBhvr>
                                        <p:cTn id="51" dur="500"/>
                                        <p:tgtEl>
                                          <p:spTgt spid="165892"/>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500"/>
                                        <p:tgtEl>
                                          <p:spTgt spid="1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4" grpId="0"/>
      <p:bldP spid="14" grpId="1"/>
      <p:bldP spid="15" grpId="0"/>
      <p:bldP spid="15" grpId="1"/>
      <p:bldP spid="1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p:cNvSpPr>
            <a:spLocks noGrp="1"/>
          </p:cNvSpPr>
          <p:nvPr>
            <p:ph type="ctrTitle"/>
          </p:nvPr>
        </p:nvSpPr>
        <p:spPr>
          <a:xfrm>
            <a:off x="685800" y="2130425"/>
            <a:ext cx="7772400" cy="1470025"/>
          </a:xfrm>
        </p:spPr>
        <p:txBody>
          <a:bodyPr/>
          <a:lstStyle/>
          <a:p>
            <a:pPr>
              <a:lnSpc>
                <a:spcPct val="150000"/>
              </a:lnSpc>
            </a:pPr>
            <a:r>
              <a:rPr lang="fa-IR" sz="3600" b="1" smtClean="0">
                <a:cs typeface="B Zar" pitchFamily="2" charset="-78"/>
              </a:rPr>
              <a:t>توزیع های رایج متغیرهای تصادفی گسسته و ساخت مقادیر شبه تصادفی</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r>
              <a:rPr lang="fa-IR" sz="4000" b="1" smtClean="0">
                <a:cs typeface="B Zar" pitchFamily="2" charset="-78"/>
              </a:rPr>
              <a:t>توزیع یکنواخت گسسته</a:t>
            </a:r>
          </a:p>
        </p:txBody>
      </p:sp>
      <p:graphicFrame>
        <p:nvGraphicFramePr>
          <p:cNvPr id="18434" name="Object 6"/>
          <p:cNvGraphicFramePr>
            <a:graphicFrameLocks noChangeAspect="1"/>
          </p:cNvGraphicFramePr>
          <p:nvPr/>
        </p:nvGraphicFramePr>
        <p:xfrm>
          <a:off x="642938" y="1785938"/>
          <a:ext cx="2822575" cy="700087"/>
        </p:xfrm>
        <a:graphic>
          <a:graphicData uri="http://schemas.openxmlformats.org/presentationml/2006/ole">
            <mc:AlternateContent xmlns:mc="http://schemas.openxmlformats.org/markup-compatibility/2006">
              <mc:Choice xmlns:v="urn:schemas-microsoft-com:vml" Requires="v">
                <p:oleObj spid="_x0000_s18442" name="Equation" r:id="rId3" imgW="1587240" imgH="393480" progId="Equation.3">
                  <p:embed/>
                </p:oleObj>
              </mc:Choice>
              <mc:Fallback>
                <p:oleObj name="Equation" r:id="rId3" imgW="1587240" imgH="393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785938"/>
                        <a:ext cx="2822575" cy="70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5"/>
          <p:cNvGraphicFramePr>
            <a:graphicFrameLocks noGrp="1" noChangeAspect="1"/>
          </p:cNvGraphicFramePr>
          <p:nvPr>
            <p:ph idx="1"/>
          </p:nvPr>
        </p:nvGraphicFramePr>
        <p:xfrm>
          <a:off x="714375" y="2928938"/>
          <a:ext cx="4873625" cy="3068637"/>
        </p:xfrm>
        <a:graphic>
          <a:graphicData uri="http://schemas.openxmlformats.org/presentationml/2006/ole">
            <mc:AlternateContent xmlns:mc="http://schemas.openxmlformats.org/markup-compatibility/2006">
              <mc:Choice xmlns:v="urn:schemas-microsoft-com:vml" Requires="v">
                <p:oleObj spid="_x0000_s18443" name="Equation" r:id="rId5" imgW="2743200" imgH="1726920" progId="Equation.3">
                  <p:embed/>
                </p:oleObj>
              </mc:Choice>
              <mc:Fallback>
                <p:oleObj name="Equation" r:id="rId5" imgW="2743200" imgH="172692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2928938"/>
                        <a:ext cx="4873625" cy="306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fa-IR" sz="4000" b="1" smtClean="0">
                <a:cs typeface="B Zar" pitchFamily="2" charset="-78"/>
              </a:rPr>
              <a:t>روش های ساخت مقادیر تصادفی</a:t>
            </a:r>
          </a:p>
        </p:txBody>
      </p:sp>
      <p:sp>
        <p:nvSpPr>
          <p:cNvPr id="160771" name="Content Placeholder 2"/>
          <p:cNvSpPr>
            <a:spLocks noGrp="1"/>
          </p:cNvSpPr>
          <p:nvPr>
            <p:ph idx="1"/>
          </p:nvPr>
        </p:nvSpPr>
        <p:spPr/>
        <p:txBody>
          <a:bodyPr/>
          <a:lstStyle/>
          <a:p>
            <a:pPr>
              <a:lnSpc>
                <a:spcPct val="150000"/>
              </a:lnSpc>
            </a:pPr>
            <a:r>
              <a:rPr lang="fa-IR" sz="2400" b="1" smtClean="0">
                <a:cs typeface="B Zar" pitchFamily="2" charset="-78"/>
              </a:rPr>
              <a:t>روش تبدیل معکوس</a:t>
            </a:r>
          </a:p>
          <a:p>
            <a:pPr>
              <a:lnSpc>
                <a:spcPct val="150000"/>
              </a:lnSpc>
            </a:pPr>
            <a:r>
              <a:rPr lang="fa-IR" sz="2400" b="1" smtClean="0">
                <a:cs typeface="B Zar" pitchFamily="2" charset="-78"/>
              </a:rPr>
              <a:t>روش تبدیل مستقیم</a:t>
            </a:r>
          </a:p>
          <a:p>
            <a:pPr>
              <a:lnSpc>
                <a:spcPct val="150000"/>
              </a:lnSpc>
            </a:pPr>
            <a:r>
              <a:rPr lang="fa-IR" sz="2400" b="1" smtClean="0">
                <a:cs typeface="B Zar" pitchFamily="2" charset="-78"/>
              </a:rPr>
              <a:t>روش رد و قبول </a:t>
            </a:r>
          </a:p>
          <a:p>
            <a:pPr>
              <a:lnSpc>
                <a:spcPct val="150000"/>
              </a:lnSpc>
            </a:pPr>
            <a:r>
              <a:rPr lang="fa-IR" sz="2400" b="1" smtClean="0">
                <a:cs typeface="B Zar" pitchFamily="2" charset="-78"/>
              </a:rPr>
              <a:t>روش پیچش</a:t>
            </a:r>
          </a:p>
        </p:txBody>
      </p:sp>
      <p:sp>
        <p:nvSpPr>
          <p:cNvPr id="4" name="TextBox 3"/>
          <p:cNvSpPr txBox="1">
            <a:spLocks noChangeArrowheads="1"/>
          </p:cNvSpPr>
          <p:nvPr/>
        </p:nvSpPr>
        <p:spPr bwMode="auto">
          <a:xfrm>
            <a:off x="1785938" y="4643438"/>
            <a:ext cx="5857875" cy="508000"/>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یکنواخت گسسته</a:t>
            </a: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fa-IR" sz="4000" b="1" smtClean="0">
                <a:cs typeface="B Zar" pitchFamily="2" charset="-78"/>
              </a:rPr>
              <a:t>توزیع برنولی</a:t>
            </a:r>
            <a:endParaRPr lang="fa-IR" sz="4000" smtClean="0">
              <a:cs typeface="B Zar" pitchFamily="2" charset="-78"/>
            </a:endParaRPr>
          </a:p>
        </p:txBody>
      </p:sp>
      <p:sp>
        <p:nvSpPr>
          <p:cNvPr id="19460" name="Content Placeholder 2"/>
          <p:cNvSpPr>
            <a:spLocks noGrp="1"/>
          </p:cNvSpPr>
          <p:nvPr>
            <p:ph idx="1"/>
          </p:nvPr>
        </p:nvSpPr>
        <p:spPr>
          <a:xfrm>
            <a:off x="457200" y="1600200"/>
            <a:ext cx="8229600" cy="2971800"/>
          </a:xfrm>
        </p:spPr>
        <p:txBody>
          <a:bodyPr/>
          <a:lstStyle/>
          <a:p>
            <a:pPr algn="just">
              <a:lnSpc>
                <a:spcPct val="150000"/>
              </a:lnSpc>
            </a:pPr>
            <a:r>
              <a:rPr lang="fa-IR" sz="2400" smtClean="0">
                <a:cs typeface="B Zar" pitchFamily="2" charset="-78"/>
              </a:rPr>
              <a:t>متغیر تصادفی برنولی (</a:t>
            </a:r>
            <a:r>
              <a:rPr lang="en-US" sz="2400" smtClean="0">
                <a:cs typeface="B Zar" pitchFamily="2" charset="-78"/>
              </a:rPr>
              <a:t>x</a:t>
            </a:r>
            <a:r>
              <a:rPr lang="fa-IR" sz="2400" smtClean="0">
                <a:cs typeface="B Zar" pitchFamily="2" charset="-78"/>
              </a:rPr>
              <a:t>) دارای دو نتیجه پیروزی و شکست می باشد. بنابراین فضای نمونه را می توان به شکل </a:t>
            </a:r>
            <a:r>
              <a:rPr lang="en-US" sz="2000" smtClean="0">
                <a:cs typeface="B Zar" pitchFamily="2" charset="-78"/>
              </a:rPr>
              <a:t>S={0,1}</a:t>
            </a:r>
            <a:r>
              <a:rPr lang="fa-IR" sz="2000" smtClean="0">
                <a:cs typeface="B Zar" pitchFamily="2" charset="-78"/>
              </a:rPr>
              <a:t> </a:t>
            </a:r>
            <a:r>
              <a:rPr lang="fa-IR" sz="2400" smtClean="0">
                <a:cs typeface="B Zar" pitchFamily="2" charset="-78"/>
              </a:rPr>
              <a:t>در نظر گرفت که در آن 0 نشانگر شکست و 1 نشان دهنده پیروزی است. توزیع برنولی به صورت </a:t>
            </a:r>
            <a:r>
              <a:rPr lang="en-US" sz="2000" smtClean="0">
                <a:cs typeface="B Zar" pitchFamily="2" charset="-78"/>
              </a:rPr>
              <a:t>Ber(p)</a:t>
            </a:r>
            <a:r>
              <a:rPr lang="fa-IR" sz="2000" smtClean="0">
                <a:cs typeface="B Zar" pitchFamily="2" charset="-78"/>
              </a:rPr>
              <a:t> </a:t>
            </a:r>
            <a:r>
              <a:rPr lang="fa-IR" sz="2400" smtClean="0">
                <a:cs typeface="B Zar" pitchFamily="2" charset="-78"/>
              </a:rPr>
              <a:t>نشان داده می شود که در آن </a:t>
            </a:r>
            <a:r>
              <a:rPr lang="en-US" sz="2400" smtClean="0">
                <a:cs typeface="B Zar" pitchFamily="2" charset="-78"/>
              </a:rPr>
              <a:t> </a:t>
            </a:r>
            <a:r>
              <a:rPr lang="en-US" sz="2000" smtClean="0">
                <a:cs typeface="B Zar" pitchFamily="2" charset="-78"/>
              </a:rPr>
              <a:t>p </a:t>
            </a:r>
            <a:r>
              <a:rPr lang="fa-IR" sz="2400" smtClean="0">
                <a:cs typeface="B Zar" pitchFamily="2" charset="-78"/>
              </a:rPr>
              <a:t>احتمال موفقیت و در نتیجه </a:t>
            </a:r>
            <a:r>
              <a:rPr lang="en-US" sz="2000" smtClean="0">
                <a:cs typeface="B Zar" pitchFamily="2" charset="-78"/>
              </a:rPr>
              <a:t>1-p</a:t>
            </a:r>
            <a:r>
              <a:rPr lang="fa-IR" sz="2400" smtClean="0">
                <a:cs typeface="B Zar" pitchFamily="2" charset="-78"/>
              </a:rPr>
              <a:t> احتمال شکست می باشد. نکات زیر در مورد این متغیر تصادفی قابل استخراج است.</a:t>
            </a:r>
            <a:endParaRPr lang="fa-IR" smtClean="0"/>
          </a:p>
        </p:txBody>
      </p:sp>
      <p:sp>
        <p:nvSpPr>
          <p:cNvPr id="1946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9458" name="Object 6"/>
          <p:cNvGraphicFramePr>
            <a:graphicFrameLocks noChangeAspect="1"/>
          </p:cNvGraphicFramePr>
          <p:nvPr/>
        </p:nvGraphicFramePr>
        <p:xfrm>
          <a:off x="500063" y="4500563"/>
          <a:ext cx="6842125" cy="1714500"/>
        </p:xfrm>
        <a:graphic>
          <a:graphicData uri="http://schemas.openxmlformats.org/presentationml/2006/ole">
            <mc:AlternateContent xmlns:mc="http://schemas.openxmlformats.org/markup-compatibility/2006">
              <mc:Choice xmlns:v="urn:schemas-microsoft-com:vml" Requires="v">
                <p:oleObj spid="_x0000_s19462" name="Equation" r:id="rId3" imgW="3848040" imgH="965160" progId="Equation.3">
                  <p:embed/>
                </p:oleObj>
              </mc:Choice>
              <mc:Fallback>
                <p:oleObj name="Equation" r:id="rId3" imgW="3848040" imgH="96516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4500563"/>
                        <a:ext cx="6842125" cy="171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2928938" y="6072188"/>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برنولی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lstStyle/>
          <a:p>
            <a:r>
              <a:rPr lang="fa-IR" sz="4000" b="1" smtClean="0">
                <a:cs typeface="B Zar" pitchFamily="2" charset="-78"/>
              </a:rPr>
              <a:t>توزیع بینم (دو جمله ای)</a:t>
            </a:r>
          </a:p>
        </p:txBody>
      </p:sp>
      <p:sp>
        <p:nvSpPr>
          <p:cNvPr id="3"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فرض کنید </a:t>
            </a:r>
            <a:r>
              <a:rPr lang="en-US" sz="2000" smtClean="0">
                <a:cs typeface="B Zar" pitchFamily="2" charset="-78"/>
              </a:rPr>
              <a:t>n</a:t>
            </a:r>
            <a:r>
              <a:rPr lang="fa-IR" sz="2000" smtClean="0">
                <a:cs typeface="B Zar" pitchFamily="2" charset="-78"/>
              </a:rPr>
              <a:t> </a:t>
            </a:r>
            <a:r>
              <a:rPr lang="fa-IR" sz="2400" smtClean="0">
                <a:cs typeface="B Zar" pitchFamily="2" charset="-78"/>
              </a:rPr>
              <a:t>متغیر تصادفی برنولی با هم جمع شوند. حاصل متغیر تصادفی است که می توان آن را با عنوان تعداد پیروزی ها در </a:t>
            </a:r>
            <a:r>
              <a:rPr lang="en-US" sz="2000" smtClean="0">
                <a:cs typeface="B Zar" pitchFamily="2" charset="-78"/>
              </a:rPr>
              <a:t>n</a:t>
            </a:r>
            <a:r>
              <a:rPr lang="fa-IR" sz="2000" smtClean="0">
                <a:cs typeface="B Zar" pitchFamily="2" charset="-78"/>
              </a:rPr>
              <a:t> </a:t>
            </a:r>
            <a:r>
              <a:rPr lang="fa-IR" sz="2400" smtClean="0">
                <a:cs typeface="B Zar" pitchFamily="2" charset="-78"/>
              </a:rPr>
              <a:t>آزمایش برنولی تعبیر نمود. تابع توزیع این متغیر تصادفی را می توان به صورت زیر بدست آورد:</a:t>
            </a: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r>
              <a:rPr lang="fa-IR" sz="2400" smtClean="0">
                <a:cs typeface="B Zar" pitchFamily="2" charset="-78"/>
              </a:rPr>
              <a:t>با توجه به تعریف متغیر تصادفی دو جمله ای داریم: </a:t>
            </a:r>
          </a:p>
          <a:p>
            <a:pPr marL="0" indent="0" algn="just">
              <a:lnSpc>
                <a:spcPct val="150000"/>
              </a:lnSpc>
              <a:buFont typeface="Arial" pitchFamily="34" charset="0"/>
              <a:buNone/>
            </a:pPr>
            <a:endParaRPr lang="fa-IR" sz="2400" smtClean="0">
              <a:cs typeface="B Zar" pitchFamily="2" charset="-78"/>
            </a:endParaRPr>
          </a:p>
        </p:txBody>
      </p:sp>
      <p:sp>
        <p:nvSpPr>
          <p:cNvPr id="2048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7699" name="Object 3"/>
          <p:cNvGraphicFramePr>
            <a:graphicFrameLocks noChangeAspect="1"/>
          </p:cNvGraphicFramePr>
          <p:nvPr/>
        </p:nvGraphicFramePr>
        <p:xfrm>
          <a:off x="571500" y="3071813"/>
          <a:ext cx="3444875" cy="1136650"/>
        </p:xfrm>
        <a:graphic>
          <a:graphicData uri="http://schemas.openxmlformats.org/presentationml/2006/ole">
            <mc:AlternateContent xmlns:mc="http://schemas.openxmlformats.org/markup-compatibility/2006">
              <mc:Choice xmlns:v="urn:schemas-microsoft-com:vml" Requires="v">
                <p:oleObj spid="_x0000_s20498" name="Equation" r:id="rId3" imgW="3403440" imgH="1117440" progId="Equation.3">
                  <p:embed/>
                </p:oleObj>
              </mc:Choice>
              <mc:Fallback>
                <p:oleObj name="Equation" r:id="rId3" imgW="3403440" imgH="11174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071813"/>
                        <a:ext cx="3444875"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1" name="Object 5"/>
          <p:cNvGraphicFramePr>
            <a:graphicFrameLocks noChangeAspect="1"/>
          </p:cNvGraphicFramePr>
          <p:nvPr/>
        </p:nvGraphicFramePr>
        <p:xfrm>
          <a:off x="642938" y="4572000"/>
          <a:ext cx="4286250" cy="2043113"/>
        </p:xfrm>
        <a:graphic>
          <a:graphicData uri="http://schemas.openxmlformats.org/presentationml/2006/ole">
            <mc:AlternateContent xmlns:mc="http://schemas.openxmlformats.org/markup-compatibility/2006">
              <mc:Choice xmlns:v="urn:schemas-microsoft-com:vml" Requires="v">
                <p:oleObj spid="_x0000_s20499" name="Equation" r:id="rId5" imgW="2514600" imgH="1193760" progId="Equation.3">
                  <p:embed/>
                </p:oleObj>
              </mc:Choice>
              <mc:Fallback>
                <p:oleObj name="Equation" r:id="rId5" imgW="2514600" imgH="119376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572000"/>
                        <a:ext cx="4286250" cy="204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20490" name="Rectangle 8"/>
          <p:cNvSpPr>
            <a:spLocks noChangeArrowheads="1"/>
          </p:cNvSpPr>
          <p:nvPr/>
        </p:nvSpPr>
        <p:spPr bwMode="auto">
          <a:xfrm>
            <a:off x="0" y="942975"/>
            <a:ext cx="9144000" cy="0"/>
          </a:xfrm>
          <a:prstGeom prst="rect">
            <a:avLst/>
          </a:prstGeom>
          <a:noFill/>
          <a:ln w="9525">
            <a:noFill/>
            <a:miter lim="800000"/>
            <a:headEnd/>
            <a:tailEnd/>
          </a:ln>
        </p:spPr>
        <p:txBody>
          <a:bodyPr wrap="none" anchor="ctr">
            <a:spAutoFit/>
          </a:bodyPr>
          <a:lstStyle/>
          <a:p>
            <a:endParaRPr lang="ar-SA"/>
          </a:p>
        </p:txBody>
      </p:sp>
      <p:sp>
        <p:nvSpPr>
          <p:cNvPr id="2049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7705" name="Object 9"/>
          <p:cNvGraphicFramePr>
            <a:graphicFrameLocks noChangeAspect="1"/>
          </p:cNvGraphicFramePr>
          <p:nvPr/>
        </p:nvGraphicFramePr>
        <p:xfrm>
          <a:off x="463550" y="4716463"/>
          <a:ext cx="8572500" cy="1376362"/>
        </p:xfrm>
        <a:graphic>
          <a:graphicData uri="http://schemas.openxmlformats.org/presentationml/2006/ole">
            <mc:AlternateContent xmlns:mc="http://schemas.openxmlformats.org/markup-compatibility/2006">
              <mc:Choice xmlns:v="urn:schemas-microsoft-com:vml" Requires="v">
                <p:oleObj spid="_x0000_s20500" name="Equation" r:id="rId7" imgW="5854680" imgH="939600" progId="Equation.3">
                  <p:embed/>
                </p:oleObj>
              </mc:Choice>
              <mc:Fallback>
                <p:oleObj name="Equation" r:id="rId7" imgW="5854680" imgH="939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550" y="4716463"/>
                        <a:ext cx="8572500" cy="137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Rectangle 11"/>
          <p:cNvSpPr>
            <a:spLocks noChangeArrowheads="1"/>
          </p:cNvSpPr>
          <p:nvPr/>
        </p:nvSpPr>
        <p:spPr bwMode="auto">
          <a:xfrm>
            <a:off x="0" y="220980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7708" name="Object 12"/>
          <p:cNvGraphicFramePr>
            <a:graphicFrameLocks noChangeAspect="1"/>
          </p:cNvGraphicFramePr>
          <p:nvPr/>
        </p:nvGraphicFramePr>
        <p:xfrm>
          <a:off x="539750" y="4652963"/>
          <a:ext cx="8429625" cy="1570037"/>
        </p:xfrm>
        <a:graphic>
          <a:graphicData uri="http://schemas.openxmlformats.org/presentationml/2006/ole">
            <mc:AlternateContent xmlns:mc="http://schemas.openxmlformats.org/markup-compatibility/2006">
              <mc:Choice xmlns:v="urn:schemas-microsoft-com:vml" Requires="v">
                <p:oleObj spid="_x0000_s20501" name="Equation" r:id="rId9" imgW="5384520" imgH="1002960" progId="Equation.3">
                  <p:embed/>
                </p:oleObj>
              </mc:Choice>
              <mc:Fallback>
                <p:oleObj name="Equation" r:id="rId9" imgW="5384520" imgH="100296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4652963"/>
                        <a:ext cx="84296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a:spLocks noChangeArrowheads="1"/>
          </p:cNvSpPr>
          <p:nvPr/>
        </p:nvSpPr>
        <p:spPr bwMode="auto">
          <a:xfrm>
            <a:off x="1785938" y="5207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دو جمله ای</a:t>
            </a:r>
          </a:p>
        </p:txBody>
      </p:sp>
      <p:sp>
        <p:nvSpPr>
          <p:cNvPr id="14" name="Footer Placeholder 1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7699"/>
                                        </p:tgtEl>
                                        <p:attrNameLst>
                                          <p:attrName>style.visibility</p:attrName>
                                        </p:attrNameLst>
                                      </p:cBhvr>
                                      <p:to>
                                        <p:strVal val="visible"/>
                                      </p:to>
                                    </p:set>
                                    <p:animEffect transition="in" filter="box(in)">
                                      <p:cBhvr>
                                        <p:cTn id="12" dur="500"/>
                                        <p:tgtEl>
                                          <p:spTgt spid="1576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7701"/>
                                        </p:tgtEl>
                                        <p:attrNameLst>
                                          <p:attrName>style.visibility</p:attrName>
                                        </p:attrNameLst>
                                      </p:cBhvr>
                                      <p:to>
                                        <p:strVal val="visible"/>
                                      </p:to>
                                    </p:set>
                                    <p:animEffect transition="in" filter="checkerboard(across)">
                                      <p:cBhvr>
                                        <p:cTn id="22" dur="500"/>
                                        <p:tgtEl>
                                          <p:spTgt spid="15770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57701"/>
                                        </p:tgtEl>
                                        <p:attrNameLst>
                                          <p:attrName>ppt_x</p:attrName>
                                        </p:attrNameLst>
                                      </p:cBhvr>
                                      <p:tavLst>
                                        <p:tav tm="0">
                                          <p:val>
                                            <p:strVal val="ppt_x"/>
                                          </p:val>
                                        </p:tav>
                                        <p:tav tm="100000">
                                          <p:val>
                                            <p:strVal val="ppt_x"/>
                                          </p:val>
                                        </p:tav>
                                      </p:tavLst>
                                    </p:anim>
                                    <p:anim calcmode="lin" valueType="num">
                                      <p:cBhvr additive="base">
                                        <p:cTn id="27" dur="500"/>
                                        <p:tgtEl>
                                          <p:spTgt spid="157701"/>
                                        </p:tgtEl>
                                        <p:attrNameLst>
                                          <p:attrName>ppt_y</p:attrName>
                                        </p:attrNameLst>
                                      </p:cBhvr>
                                      <p:tavLst>
                                        <p:tav tm="0">
                                          <p:val>
                                            <p:strVal val="ppt_y"/>
                                          </p:val>
                                        </p:tav>
                                        <p:tav tm="100000">
                                          <p:val>
                                            <p:strVal val="1+ppt_h/2"/>
                                          </p:val>
                                        </p:tav>
                                      </p:tavLst>
                                    </p:anim>
                                    <p:set>
                                      <p:cBhvr>
                                        <p:cTn id="28" dur="1" fill="hold">
                                          <p:stCondLst>
                                            <p:cond delay="499"/>
                                          </p:stCondLst>
                                        </p:cTn>
                                        <p:tgtEl>
                                          <p:spTgt spid="15770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57705"/>
                                        </p:tgtEl>
                                        <p:attrNameLst>
                                          <p:attrName>style.visibility</p:attrName>
                                        </p:attrNameLst>
                                      </p:cBhvr>
                                      <p:to>
                                        <p:strVal val="visible"/>
                                      </p:to>
                                    </p:set>
                                    <p:animEffect transition="in" filter="box(in)">
                                      <p:cBhvr>
                                        <p:cTn id="33" dur="500"/>
                                        <p:tgtEl>
                                          <p:spTgt spid="15770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157705"/>
                                        </p:tgtEl>
                                        <p:attrNameLst>
                                          <p:attrName>ppt_x</p:attrName>
                                        </p:attrNameLst>
                                      </p:cBhvr>
                                      <p:tavLst>
                                        <p:tav tm="0">
                                          <p:val>
                                            <p:strVal val="ppt_x"/>
                                          </p:val>
                                        </p:tav>
                                        <p:tav tm="100000">
                                          <p:val>
                                            <p:strVal val="ppt_x"/>
                                          </p:val>
                                        </p:tav>
                                      </p:tavLst>
                                    </p:anim>
                                    <p:anim calcmode="lin" valueType="num">
                                      <p:cBhvr additive="base">
                                        <p:cTn id="38" dur="500"/>
                                        <p:tgtEl>
                                          <p:spTgt spid="157705"/>
                                        </p:tgtEl>
                                        <p:attrNameLst>
                                          <p:attrName>ppt_y</p:attrName>
                                        </p:attrNameLst>
                                      </p:cBhvr>
                                      <p:tavLst>
                                        <p:tav tm="0">
                                          <p:val>
                                            <p:strVal val="ppt_y"/>
                                          </p:val>
                                        </p:tav>
                                        <p:tav tm="100000">
                                          <p:val>
                                            <p:strVal val="1+ppt_h/2"/>
                                          </p:val>
                                        </p:tav>
                                      </p:tavLst>
                                    </p:anim>
                                    <p:set>
                                      <p:cBhvr>
                                        <p:cTn id="39" dur="1" fill="hold">
                                          <p:stCondLst>
                                            <p:cond delay="499"/>
                                          </p:stCondLst>
                                        </p:cTn>
                                        <p:tgtEl>
                                          <p:spTgt spid="15770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57708"/>
                                        </p:tgtEl>
                                        <p:attrNameLst>
                                          <p:attrName>style.visibility</p:attrName>
                                        </p:attrNameLst>
                                      </p:cBhvr>
                                      <p:to>
                                        <p:strVal val="visible"/>
                                      </p:to>
                                    </p:set>
                                    <p:animEffect transition="in" filter="box(in)">
                                      <p:cBhvr>
                                        <p:cTn id="44" dur="500"/>
                                        <p:tgtEl>
                                          <p:spTgt spid="15770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500"/>
                                        <p:tgtEl>
                                          <p:spTgt spid="157708"/>
                                        </p:tgtEl>
                                      </p:cBhvr>
                                    </p:animEffect>
                                    <p:set>
                                      <p:cBhvr>
                                        <p:cTn id="49" dur="1" fill="hold">
                                          <p:stCondLst>
                                            <p:cond delay="499"/>
                                          </p:stCondLst>
                                        </p:cTn>
                                        <p:tgtEl>
                                          <p:spTgt spid="15770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ox(in)">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fa-IR" sz="4000" b="1" smtClean="0">
                <a:cs typeface="B Zar" pitchFamily="2" charset="-78"/>
              </a:rPr>
              <a:t>مثال</a:t>
            </a:r>
          </a:p>
        </p:txBody>
      </p:sp>
      <p:sp>
        <p:nvSpPr>
          <p:cNvPr id="3" name="Content Placeholder 2"/>
          <p:cNvSpPr>
            <a:spLocks noGrp="1"/>
          </p:cNvSpPr>
          <p:nvPr>
            <p:ph idx="1"/>
          </p:nvPr>
        </p:nvSpPr>
        <p:spPr/>
        <p:txBody>
          <a:bodyPr/>
          <a:lstStyle/>
          <a:p>
            <a:pPr marL="0" indent="0" algn="just">
              <a:lnSpc>
                <a:spcPct val="150000"/>
              </a:lnSpc>
              <a:buFont typeface="Arial" pitchFamily="34" charset="0"/>
              <a:buNone/>
            </a:pPr>
            <a:r>
              <a:rPr lang="fa-IR" sz="2800" smtClean="0">
                <a:cs typeface="B Zar" pitchFamily="2" charset="-78"/>
              </a:rPr>
              <a:t>در یک فرایندساخت، چیپ های نیمه رسانایی با 2% درست معیوب تولید می‌شوند. در این سیستم تولیدی هر روز یک نمونه 50تایی گرفته شده و اگر در نمونه بیشتر از 2 معیوب باشد فرایند متوقف می‌شود. احتمال توقف فرایند را در هر روز بیابید. </a:t>
            </a:r>
          </a:p>
          <a:p>
            <a:pPr marL="0" indent="0" algn="just">
              <a:lnSpc>
                <a:spcPct val="150000"/>
              </a:lnSpc>
              <a:buFont typeface="Arial" pitchFamily="34" charset="0"/>
              <a:buNone/>
            </a:pPr>
            <a:r>
              <a:rPr lang="fa-IR" sz="2800" smtClean="0">
                <a:cs typeface="B Zar" pitchFamily="2" charset="-78"/>
              </a:rPr>
              <a:t>حل: ابتدا بایستی متغیر تصادفی در این سوال تعریف شود. </a:t>
            </a:r>
          </a:p>
          <a:p>
            <a:pPr marL="0" indent="0" algn="just">
              <a:lnSpc>
                <a:spcPct val="150000"/>
              </a:lnSpc>
              <a:buFont typeface="Arial" pitchFamily="34" charset="0"/>
              <a:buNone/>
            </a:pPr>
            <a:r>
              <a:rPr lang="en-US" sz="2400" smtClean="0">
                <a:cs typeface="B Zar" pitchFamily="2" charset="-78"/>
              </a:rPr>
              <a:t>X</a:t>
            </a:r>
            <a:r>
              <a:rPr lang="fa-IR" sz="2400" smtClean="0">
                <a:cs typeface="B Zar" pitchFamily="2" charset="-78"/>
              </a:rPr>
              <a:t> </a:t>
            </a:r>
            <a:r>
              <a:rPr lang="fa-IR" sz="2800" smtClean="0">
                <a:cs typeface="B Zar" pitchFamily="2" charset="-78"/>
              </a:rPr>
              <a:t>تعداد واحدهای ناقص</a:t>
            </a:r>
            <a:endParaRPr lang="en-US" sz="2800" smtClean="0">
              <a:cs typeface="B Zar" pitchFamily="2" charset="-78"/>
            </a:endParaRPr>
          </a:p>
          <a:p>
            <a:pPr marL="0" indent="0" algn="just">
              <a:lnSpc>
                <a:spcPct val="150000"/>
              </a:lnSpc>
              <a:buFont typeface="Arial" pitchFamily="34" charset="0"/>
              <a:buNone/>
            </a:pPr>
            <a:endParaRPr lang="fa-IR" sz="2800" smtClean="0">
              <a:cs typeface="B Zar" pitchFamily="2" charset="-78"/>
            </a:endParaRPr>
          </a:p>
        </p:txBody>
      </p:sp>
      <p:sp>
        <p:nvSpPr>
          <p:cNvPr id="215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8721" name="Object 1"/>
          <p:cNvGraphicFramePr>
            <a:graphicFrameLocks noChangeAspect="1"/>
          </p:cNvGraphicFramePr>
          <p:nvPr/>
        </p:nvGraphicFramePr>
        <p:xfrm>
          <a:off x="857250" y="4572000"/>
          <a:ext cx="7500938" cy="1952625"/>
        </p:xfrm>
        <a:graphic>
          <a:graphicData uri="http://schemas.openxmlformats.org/presentationml/2006/ole">
            <mc:AlternateContent xmlns:mc="http://schemas.openxmlformats.org/markup-compatibility/2006">
              <mc:Choice xmlns:v="urn:schemas-microsoft-com:vml" Requires="v">
                <p:oleObj spid="_x0000_s21510" name="Equation" r:id="rId3" imgW="4394200" imgH="1143000" progId="Equation.3">
                  <p:embed/>
                </p:oleObj>
              </mc:Choice>
              <mc:Fallback>
                <p:oleObj name="Equation" r:id="rId3" imgW="4394200" imgH="1143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572000"/>
                        <a:ext cx="7500938" cy="195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0" name="Rectangle 3"/>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58721"/>
                                        </p:tgtEl>
                                        <p:attrNameLst>
                                          <p:attrName>style.visibility</p:attrName>
                                        </p:attrNameLst>
                                      </p:cBhvr>
                                      <p:to>
                                        <p:strVal val="visible"/>
                                      </p:to>
                                    </p:set>
                                    <p:animEffect transition="in" filter="box(in)">
                                      <p:cBhvr>
                                        <p:cTn id="30" dur="500"/>
                                        <p:tgtEl>
                                          <p:spTgt spid="158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fa-IR" b="1" smtClean="0">
                <a:cs typeface="B Zar" pitchFamily="2" charset="-78"/>
              </a:rPr>
              <a:t>مثال</a:t>
            </a:r>
          </a:p>
        </p:txBody>
      </p:sp>
      <p:graphicFrame>
        <p:nvGraphicFramePr>
          <p:cNvPr id="4" name="Content Placeholder 3"/>
          <p:cNvGraphicFramePr>
            <a:graphicFrameLocks noGrp="1"/>
          </p:cNvGraphicFramePr>
          <p:nvPr>
            <p:ph idx="1"/>
          </p:nvPr>
        </p:nvGraphicFramePr>
        <p:xfrm>
          <a:off x="728981" y="1428750"/>
          <a:ext cx="7772082" cy="4585340"/>
        </p:xfrm>
        <a:graphic>
          <a:graphicData uri="http://schemas.openxmlformats.org/drawingml/2006/table">
            <a:tbl>
              <a:tblPr rtl="1" firstRow="1" bandRow="1">
                <a:tableStyleId>{5C22544A-7EE6-4342-B048-85BDC9FD1C3A}</a:tableStyleId>
              </a:tblPr>
              <a:tblGrid>
                <a:gridCol w="1082993"/>
                <a:gridCol w="744855"/>
                <a:gridCol w="1530667"/>
                <a:gridCol w="1670367"/>
                <a:gridCol w="1371600"/>
                <a:gridCol w="1371600"/>
              </a:tblGrid>
              <a:tr h="714380">
                <a:tc>
                  <a:txBody>
                    <a:bodyPr/>
                    <a:lstStyle/>
                    <a:p>
                      <a:pPr algn="ctr" rtl="1"/>
                      <a:r>
                        <a:rPr lang="fa-IR" sz="1600" dirty="0" smtClean="0">
                          <a:cs typeface="B Zar" pitchFamily="2" charset="-78"/>
                        </a:rPr>
                        <a:t>سیستم</a:t>
                      </a:r>
                      <a:endParaRPr lang="fa-IR" sz="1600" dirty="0">
                        <a:cs typeface="B Zar" pitchFamily="2" charset="-78"/>
                      </a:endParaRPr>
                    </a:p>
                  </a:txBody>
                  <a:tcPr anchor="ctr"/>
                </a:tc>
                <a:tc>
                  <a:txBody>
                    <a:bodyPr/>
                    <a:lstStyle/>
                    <a:p>
                      <a:pPr algn="ctr" rtl="1"/>
                      <a:r>
                        <a:rPr lang="fa-IR" sz="1600" dirty="0" smtClean="0">
                          <a:cs typeface="B Zar" pitchFamily="2" charset="-78"/>
                        </a:rPr>
                        <a:t>نهاد</a:t>
                      </a:r>
                      <a:endParaRPr lang="fa-IR" sz="1600" dirty="0">
                        <a:cs typeface="B Zar" pitchFamily="2" charset="-78"/>
                      </a:endParaRPr>
                    </a:p>
                  </a:txBody>
                  <a:tcPr anchor="ctr"/>
                </a:tc>
                <a:tc>
                  <a:txBody>
                    <a:bodyPr/>
                    <a:lstStyle/>
                    <a:p>
                      <a:pPr algn="ctr" rtl="1"/>
                      <a:r>
                        <a:rPr lang="fa-IR" sz="1600" dirty="0" smtClean="0">
                          <a:cs typeface="B Zar" pitchFamily="2" charset="-78"/>
                        </a:rPr>
                        <a:t>خصیصه</a:t>
                      </a:r>
                      <a:r>
                        <a:rPr lang="fa-IR" sz="1600" baseline="0" dirty="0" smtClean="0">
                          <a:cs typeface="B Zar" pitchFamily="2" charset="-78"/>
                        </a:rPr>
                        <a:t> ها</a:t>
                      </a:r>
                      <a:endParaRPr lang="fa-IR" sz="1600" dirty="0">
                        <a:cs typeface="B Zar" pitchFamily="2" charset="-78"/>
                      </a:endParaRPr>
                    </a:p>
                  </a:txBody>
                  <a:tcPr anchor="ctr"/>
                </a:tc>
                <a:tc>
                  <a:txBody>
                    <a:bodyPr/>
                    <a:lstStyle/>
                    <a:p>
                      <a:pPr algn="ctr" rtl="1"/>
                      <a:r>
                        <a:rPr lang="fa-IR" sz="1600" dirty="0" smtClean="0">
                          <a:cs typeface="B Zar" pitchFamily="2" charset="-78"/>
                        </a:rPr>
                        <a:t>فعالیت</a:t>
                      </a:r>
                      <a:endParaRPr lang="fa-IR" sz="1600" dirty="0">
                        <a:cs typeface="B Zar" pitchFamily="2" charset="-78"/>
                      </a:endParaRPr>
                    </a:p>
                  </a:txBody>
                  <a:tcPr anchor="ctr"/>
                </a:tc>
                <a:tc>
                  <a:txBody>
                    <a:bodyPr/>
                    <a:lstStyle/>
                    <a:p>
                      <a:pPr algn="ctr" rtl="1"/>
                      <a:r>
                        <a:rPr lang="fa-IR" sz="1600" dirty="0" smtClean="0">
                          <a:cs typeface="B Zar" pitchFamily="2" charset="-78"/>
                        </a:rPr>
                        <a:t>پیشامد</a:t>
                      </a:r>
                      <a:endParaRPr lang="fa-IR" sz="1600" dirty="0">
                        <a:cs typeface="B Zar" pitchFamily="2" charset="-78"/>
                      </a:endParaRPr>
                    </a:p>
                  </a:txBody>
                  <a:tcPr anchor="ctr"/>
                </a:tc>
                <a:tc>
                  <a:txBody>
                    <a:bodyPr/>
                    <a:lstStyle/>
                    <a:p>
                      <a:pPr algn="ctr" rtl="1"/>
                      <a:r>
                        <a:rPr lang="fa-IR" sz="1600" dirty="0" smtClean="0">
                          <a:cs typeface="B Zar" pitchFamily="2" charset="-78"/>
                        </a:rPr>
                        <a:t>متغیرهای حالت</a:t>
                      </a:r>
                      <a:endParaRPr lang="fa-IR" sz="1600" dirty="0">
                        <a:cs typeface="B Zar" pitchFamily="2" charset="-78"/>
                      </a:endParaRPr>
                    </a:p>
                  </a:txBody>
                  <a:tcPr anchor="ctr"/>
                </a:tc>
              </a:tr>
              <a:tr h="370840">
                <a:tc>
                  <a:txBody>
                    <a:bodyPr/>
                    <a:lstStyle/>
                    <a:p>
                      <a:pPr algn="ctr" rtl="1"/>
                      <a:r>
                        <a:rPr lang="fa-IR" sz="1600" dirty="0" smtClean="0">
                          <a:cs typeface="B Zar" pitchFamily="2" charset="-78"/>
                        </a:rPr>
                        <a:t>بانک</a:t>
                      </a:r>
                      <a:endParaRPr lang="fa-IR" sz="1600" dirty="0">
                        <a:cs typeface="B Zar" pitchFamily="2" charset="-78"/>
                      </a:endParaRPr>
                    </a:p>
                  </a:txBody>
                  <a:tcPr anchor="ctr"/>
                </a:tc>
                <a:tc>
                  <a:txBody>
                    <a:bodyPr/>
                    <a:lstStyle/>
                    <a:p>
                      <a:pPr algn="ctr" rtl="1"/>
                      <a:r>
                        <a:rPr lang="fa-IR" sz="1600" dirty="0" smtClean="0">
                          <a:cs typeface="B Zar" pitchFamily="2" charset="-78"/>
                        </a:rPr>
                        <a:t>مشتری</a:t>
                      </a:r>
                      <a:endParaRPr lang="fa-IR" sz="1600" dirty="0">
                        <a:cs typeface="B Zar" pitchFamily="2" charset="-78"/>
                      </a:endParaRPr>
                    </a:p>
                  </a:txBody>
                  <a:tcPr anchor="ctr"/>
                </a:tc>
                <a:tc>
                  <a:txBody>
                    <a:bodyPr/>
                    <a:lstStyle/>
                    <a:p>
                      <a:pPr algn="ctr" rtl="1"/>
                      <a:r>
                        <a:rPr lang="fa-IR" sz="1600" dirty="0" smtClean="0">
                          <a:cs typeface="B Zar" pitchFamily="2" charset="-78"/>
                        </a:rPr>
                        <a:t>مانده حساب جاری</a:t>
                      </a:r>
                      <a:endParaRPr lang="fa-IR" sz="1600" dirty="0">
                        <a:cs typeface="B Zar" pitchFamily="2" charset="-78"/>
                      </a:endParaRPr>
                    </a:p>
                  </a:txBody>
                  <a:tcPr anchor="ctr"/>
                </a:tc>
                <a:tc>
                  <a:txBody>
                    <a:bodyPr/>
                    <a:lstStyle/>
                    <a:p>
                      <a:pPr algn="ctr" rtl="1"/>
                      <a:r>
                        <a:rPr lang="fa-IR" sz="1600" dirty="0" smtClean="0">
                          <a:cs typeface="B Zar" pitchFamily="2" charset="-78"/>
                        </a:rPr>
                        <a:t>سپرده گذاری</a:t>
                      </a:r>
                      <a:endParaRPr lang="fa-IR" sz="1600" dirty="0">
                        <a:cs typeface="B Zar" pitchFamily="2" charset="-78"/>
                      </a:endParaRPr>
                    </a:p>
                  </a:txBody>
                  <a:tcPr anchor="ctr"/>
                </a:tc>
                <a:tc>
                  <a:txBody>
                    <a:bodyPr/>
                    <a:lstStyle/>
                    <a:p>
                      <a:pPr algn="ctr" rtl="1"/>
                      <a:r>
                        <a:rPr lang="fa-IR" sz="1600" dirty="0" smtClean="0">
                          <a:cs typeface="B Zar" pitchFamily="2" charset="-78"/>
                        </a:rPr>
                        <a:t>ورود، ترک</a:t>
                      </a:r>
                      <a:endParaRPr lang="fa-IR" sz="1600" dirty="0">
                        <a:cs typeface="B Zar" pitchFamily="2" charset="-78"/>
                      </a:endParaRPr>
                    </a:p>
                  </a:txBody>
                  <a:tcPr anchor="ctr"/>
                </a:tc>
                <a:tc>
                  <a:txBody>
                    <a:bodyPr/>
                    <a:lstStyle/>
                    <a:p>
                      <a:pPr algn="ctr" rtl="1"/>
                      <a:r>
                        <a:rPr lang="fa-IR" sz="1600" dirty="0" smtClean="0">
                          <a:cs typeface="B Zar" pitchFamily="2" charset="-78"/>
                        </a:rPr>
                        <a:t>تعداد خدمت دهنده های مشغول</a:t>
                      </a:r>
                    </a:p>
                    <a:p>
                      <a:pPr algn="ctr" rtl="1"/>
                      <a:r>
                        <a:rPr lang="fa-IR" sz="1600" dirty="0" smtClean="0">
                          <a:cs typeface="B Zar" pitchFamily="2" charset="-78"/>
                        </a:rPr>
                        <a:t>تعداد مشتریان منتظر</a:t>
                      </a:r>
                      <a:endParaRPr lang="fa-IR" sz="1600" dirty="0">
                        <a:cs typeface="B Zar" pitchFamily="2" charset="-78"/>
                      </a:endParaRPr>
                    </a:p>
                  </a:txBody>
                  <a:tcPr anchor="ctr"/>
                </a:tc>
              </a:tr>
              <a:tr h="370840">
                <a:tc>
                  <a:txBody>
                    <a:bodyPr/>
                    <a:lstStyle/>
                    <a:p>
                      <a:pPr algn="ctr" rtl="1"/>
                      <a:r>
                        <a:rPr lang="fa-IR" sz="1600" dirty="0" smtClean="0">
                          <a:cs typeface="B Zar" pitchFamily="2" charset="-78"/>
                        </a:rPr>
                        <a:t>قطارسریع اسیر</a:t>
                      </a:r>
                      <a:endParaRPr lang="fa-IR" sz="1600" dirty="0">
                        <a:cs typeface="B Zar" pitchFamily="2" charset="-78"/>
                      </a:endParaRPr>
                    </a:p>
                  </a:txBody>
                  <a:tcPr anchor="ctr"/>
                </a:tc>
                <a:tc>
                  <a:txBody>
                    <a:bodyPr/>
                    <a:lstStyle/>
                    <a:p>
                      <a:pPr algn="ctr" rtl="1"/>
                      <a:r>
                        <a:rPr lang="fa-IR" sz="1600" dirty="0" smtClean="0">
                          <a:cs typeface="B Zar" pitchFamily="2" charset="-78"/>
                        </a:rPr>
                        <a:t>مسافر</a:t>
                      </a:r>
                      <a:endParaRPr lang="fa-IR" sz="1600" dirty="0">
                        <a:cs typeface="B Zar" pitchFamily="2" charset="-78"/>
                      </a:endParaRPr>
                    </a:p>
                  </a:txBody>
                  <a:tcPr anchor="ctr"/>
                </a:tc>
                <a:tc>
                  <a:txBody>
                    <a:bodyPr/>
                    <a:lstStyle/>
                    <a:p>
                      <a:pPr algn="ctr" rtl="1"/>
                      <a:r>
                        <a:rPr lang="fa-IR" sz="1600" dirty="0" smtClean="0">
                          <a:cs typeface="B Zar" pitchFamily="2" charset="-78"/>
                        </a:rPr>
                        <a:t>مبدا، مقصد</a:t>
                      </a:r>
                    </a:p>
                  </a:txBody>
                  <a:tcPr anchor="ctr"/>
                </a:tc>
                <a:tc>
                  <a:txBody>
                    <a:bodyPr/>
                    <a:lstStyle/>
                    <a:p>
                      <a:pPr algn="ctr" rtl="1"/>
                      <a:r>
                        <a:rPr lang="fa-IR" sz="1600" dirty="0" smtClean="0">
                          <a:cs typeface="B Zar" pitchFamily="2" charset="-78"/>
                        </a:rPr>
                        <a:t>سفر</a:t>
                      </a:r>
                      <a:endParaRPr lang="fa-IR" sz="1600" dirty="0">
                        <a:cs typeface="B Zar" pitchFamily="2" charset="-78"/>
                      </a:endParaRPr>
                    </a:p>
                  </a:txBody>
                  <a:tcPr anchor="ctr"/>
                </a:tc>
                <a:tc>
                  <a:txBody>
                    <a:bodyPr/>
                    <a:lstStyle/>
                    <a:p>
                      <a:pPr algn="ctr" rtl="1"/>
                      <a:r>
                        <a:rPr lang="fa-IR" sz="1600" dirty="0" smtClean="0">
                          <a:cs typeface="B Zar" pitchFamily="2" charset="-78"/>
                        </a:rPr>
                        <a:t>ورود به ایستگاه</a:t>
                      </a:r>
                    </a:p>
                    <a:p>
                      <a:pPr algn="ctr" rtl="1"/>
                      <a:r>
                        <a:rPr lang="fa-IR" sz="1600" dirty="0" smtClean="0">
                          <a:cs typeface="B Zar" pitchFamily="2" charset="-78"/>
                        </a:rPr>
                        <a:t>رسیدن به مقصد</a:t>
                      </a:r>
                      <a:endParaRPr lang="fa-IR" sz="1600" dirty="0">
                        <a:cs typeface="B Zar" pitchFamily="2" charset="-78"/>
                      </a:endParaRPr>
                    </a:p>
                  </a:txBody>
                  <a:tcPr anchor="ctr"/>
                </a:tc>
                <a:tc>
                  <a:txBody>
                    <a:bodyPr/>
                    <a:lstStyle/>
                    <a:p>
                      <a:pPr algn="ctr" rtl="1"/>
                      <a:r>
                        <a:rPr lang="fa-IR" sz="1600" dirty="0" smtClean="0">
                          <a:cs typeface="B Zar" pitchFamily="2" charset="-78"/>
                        </a:rPr>
                        <a:t>تعداد مسافران منتظر</a:t>
                      </a:r>
                      <a:r>
                        <a:rPr lang="fa-IR" sz="1600" baseline="0" dirty="0" smtClean="0">
                          <a:cs typeface="B Zar" pitchFamily="2" charset="-78"/>
                        </a:rPr>
                        <a:t> در هر ایستگاه </a:t>
                      </a:r>
                    </a:p>
                    <a:p>
                      <a:pPr algn="ctr" rtl="1"/>
                      <a:r>
                        <a:rPr lang="fa-IR" sz="1600" baseline="0" dirty="0" smtClean="0">
                          <a:cs typeface="B Zar" pitchFamily="2" charset="-78"/>
                        </a:rPr>
                        <a:t>تعداد مسافران در سفر</a:t>
                      </a:r>
                      <a:endParaRPr lang="fa-IR" sz="1600" dirty="0">
                        <a:cs typeface="B Zar" pitchFamily="2" charset="-78"/>
                      </a:endParaRPr>
                    </a:p>
                  </a:txBody>
                  <a:tcPr anchor="ctr"/>
                </a:tc>
              </a:tr>
              <a:tr h="370840">
                <a:tc>
                  <a:txBody>
                    <a:bodyPr/>
                    <a:lstStyle/>
                    <a:p>
                      <a:pPr algn="ctr" rtl="1"/>
                      <a:r>
                        <a:rPr lang="fa-IR" sz="1600" dirty="0" smtClean="0">
                          <a:cs typeface="B Zar" pitchFamily="2" charset="-78"/>
                        </a:rPr>
                        <a:t>تولید</a:t>
                      </a:r>
                      <a:endParaRPr lang="fa-IR" sz="1600" dirty="0">
                        <a:cs typeface="B Zar" pitchFamily="2" charset="-78"/>
                      </a:endParaRPr>
                    </a:p>
                  </a:txBody>
                  <a:tcPr anchor="ctr"/>
                </a:tc>
                <a:tc>
                  <a:txBody>
                    <a:bodyPr/>
                    <a:lstStyle/>
                    <a:p>
                      <a:pPr algn="ctr" rtl="1"/>
                      <a:r>
                        <a:rPr lang="fa-IR" sz="1600" dirty="0" smtClean="0">
                          <a:cs typeface="B Zar" pitchFamily="2" charset="-78"/>
                        </a:rPr>
                        <a:t>ماشین ها</a:t>
                      </a:r>
                      <a:endParaRPr lang="fa-IR" sz="1600" dirty="0">
                        <a:cs typeface="B Zar" pitchFamily="2" charset="-78"/>
                      </a:endParaRPr>
                    </a:p>
                  </a:txBody>
                  <a:tcPr anchor="ctr"/>
                </a:tc>
                <a:tc>
                  <a:txBody>
                    <a:bodyPr/>
                    <a:lstStyle/>
                    <a:p>
                      <a:pPr algn="ctr" rtl="1"/>
                      <a:r>
                        <a:rPr lang="fa-IR" sz="1600" dirty="0" smtClean="0">
                          <a:cs typeface="B Zar" pitchFamily="2" charset="-78"/>
                        </a:rPr>
                        <a:t>سرعت</a:t>
                      </a:r>
                    </a:p>
                    <a:p>
                      <a:pPr algn="ctr" rtl="1"/>
                      <a:r>
                        <a:rPr lang="fa-IR" sz="1600" dirty="0" smtClean="0">
                          <a:cs typeface="B Zar" pitchFamily="2" charset="-78"/>
                        </a:rPr>
                        <a:t>ظرفیت</a:t>
                      </a:r>
                    </a:p>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Zar" pitchFamily="2" charset="-78"/>
                        </a:rPr>
                        <a:t>آهنگ از کار ماندگی</a:t>
                      </a:r>
                    </a:p>
                  </a:txBody>
                  <a:tcPr anchor="ctr"/>
                </a:tc>
                <a:tc>
                  <a:txBody>
                    <a:bodyPr/>
                    <a:lstStyle/>
                    <a:p>
                      <a:pPr algn="ctr" rtl="1"/>
                      <a:r>
                        <a:rPr lang="fa-IR" sz="1600" dirty="0" smtClean="0">
                          <a:cs typeface="B Zar" pitchFamily="2" charset="-78"/>
                        </a:rPr>
                        <a:t>جوشکاری، برش</a:t>
                      </a:r>
                      <a:endParaRPr lang="fa-IR" sz="1600" dirty="0">
                        <a:cs typeface="B Zar" pitchFamily="2" charset="-78"/>
                      </a:endParaRPr>
                    </a:p>
                  </a:txBody>
                  <a:tcPr anchor="ctr"/>
                </a:tc>
                <a:tc>
                  <a:txBody>
                    <a:bodyPr/>
                    <a:lstStyle/>
                    <a:p>
                      <a:pPr algn="ctr" rtl="1"/>
                      <a:r>
                        <a:rPr lang="fa-IR" sz="1600" dirty="0" smtClean="0">
                          <a:cs typeface="B Zar" pitchFamily="2" charset="-78"/>
                        </a:rPr>
                        <a:t>از کارماندگی</a:t>
                      </a:r>
                      <a:endParaRPr lang="fa-IR" sz="1600" dirty="0">
                        <a:cs typeface="B Zar" pitchFamily="2" charset="-78"/>
                      </a:endParaRPr>
                    </a:p>
                  </a:txBody>
                  <a:tcPr anchor="ctr"/>
                </a:tc>
                <a:tc>
                  <a:txBody>
                    <a:bodyPr/>
                    <a:lstStyle/>
                    <a:p>
                      <a:pPr algn="ctr" rtl="1"/>
                      <a:r>
                        <a:rPr lang="fa-IR" sz="1600" dirty="0" smtClean="0">
                          <a:cs typeface="B Zar" pitchFamily="2" charset="-78"/>
                        </a:rPr>
                        <a:t>وضعیت ماشین</a:t>
                      </a:r>
                      <a:r>
                        <a:rPr lang="fa-IR" sz="1600" baseline="0" dirty="0" smtClean="0">
                          <a:cs typeface="B Zar" pitchFamily="2" charset="-78"/>
                        </a:rPr>
                        <a:t> ها (مشغول، بیکار، از کار افتاده)</a:t>
                      </a:r>
                      <a:endParaRPr lang="fa-IR" sz="1600" dirty="0">
                        <a:cs typeface="B Zar" pitchFamily="2" charset="-78"/>
                      </a:endParaRPr>
                    </a:p>
                  </a:txBody>
                  <a:tcPr anchor="ctr"/>
                </a:tc>
              </a:tr>
              <a:tr h="370840">
                <a:tc>
                  <a:txBody>
                    <a:bodyPr/>
                    <a:lstStyle/>
                    <a:p>
                      <a:pPr algn="ctr" rtl="1"/>
                      <a:r>
                        <a:rPr lang="fa-IR" sz="1600" dirty="0" smtClean="0">
                          <a:cs typeface="B Zar" pitchFamily="2" charset="-78"/>
                        </a:rPr>
                        <a:t>ارتباطات</a:t>
                      </a:r>
                      <a:r>
                        <a:rPr lang="fa-IR" sz="1600" baseline="0" dirty="0" smtClean="0">
                          <a:cs typeface="B Zar" pitchFamily="2" charset="-78"/>
                        </a:rPr>
                        <a:t> </a:t>
                      </a:r>
                      <a:endParaRPr lang="fa-IR" sz="1600" dirty="0">
                        <a:cs typeface="B Zar" pitchFamily="2" charset="-78"/>
                      </a:endParaRPr>
                    </a:p>
                  </a:txBody>
                  <a:tcPr anchor="ctr"/>
                </a:tc>
                <a:tc>
                  <a:txBody>
                    <a:bodyPr/>
                    <a:lstStyle/>
                    <a:p>
                      <a:pPr algn="ctr" rtl="1"/>
                      <a:r>
                        <a:rPr lang="fa-IR" sz="1600" dirty="0" smtClean="0">
                          <a:cs typeface="B Zar" pitchFamily="2" charset="-78"/>
                        </a:rPr>
                        <a:t>پیام ها</a:t>
                      </a:r>
                      <a:endParaRPr lang="fa-IR" sz="1600" dirty="0">
                        <a:cs typeface="B Zar" pitchFamily="2" charset="-78"/>
                      </a:endParaRPr>
                    </a:p>
                  </a:txBody>
                  <a:tcPr anchor="ctr"/>
                </a:tc>
                <a:tc>
                  <a:txBody>
                    <a:bodyPr/>
                    <a:lstStyle/>
                    <a:p>
                      <a:pPr algn="ctr" rtl="1"/>
                      <a:r>
                        <a:rPr lang="fa-IR" sz="1600" dirty="0" smtClean="0">
                          <a:cs typeface="B Zar" pitchFamily="2" charset="-78"/>
                        </a:rPr>
                        <a:t>طول، مقصد</a:t>
                      </a:r>
                    </a:p>
                  </a:txBody>
                  <a:tcPr anchor="ctr"/>
                </a:tc>
                <a:tc>
                  <a:txBody>
                    <a:bodyPr/>
                    <a:lstStyle/>
                    <a:p>
                      <a:pPr algn="ctr" rtl="1"/>
                      <a:r>
                        <a:rPr lang="fa-IR" sz="1600" dirty="0" smtClean="0">
                          <a:cs typeface="B Zar" pitchFamily="2" charset="-78"/>
                        </a:rPr>
                        <a:t>مخابره</a:t>
                      </a:r>
                      <a:endParaRPr lang="fa-IR" sz="1600" dirty="0">
                        <a:cs typeface="B Zar" pitchFamily="2" charset="-78"/>
                      </a:endParaRPr>
                    </a:p>
                  </a:txBody>
                  <a:tcPr anchor="ctr"/>
                </a:tc>
                <a:tc>
                  <a:txBody>
                    <a:bodyPr/>
                    <a:lstStyle/>
                    <a:p>
                      <a:pPr algn="ctr" rtl="1"/>
                      <a:r>
                        <a:rPr lang="fa-IR" sz="1600" dirty="0" smtClean="0">
                          <a:cs typeface="B Zar" pitchFamily="2" charset="-78"/>
                        </a:rPr>
                        <a:t>ورود به مقصد </a:t>
                      </a:r>
                      <a:endParaRPr lang="fa-IR" sz="1600" dirty="0">
                        <a:cs typeface="B Zar" pitchFamily="2" charset="-78"/>
                      </a:endParaRPr>
                    </a:p>
                  </a:txBody>
                  <a:tcPr anchor="ctr"/>
                </a:tc>
                <a:tc>
                  <a:txBody>
                    <a:bodyPr/>
                    <a:lstStyle/>
                    <a:p>
                      <a:pPr algn="ctr" rtl="1"/>
                      <a:r>
                        <a:rPr lang="fa-IR" sz="1600" dirty="0" smtClean="0">
                          <a:cs typeface="B Zar" pitchFamily="2" charset="-78"/>
                        </a:rPr>
                        <a:t>تعداد پیام های در انتظار </a:t>
                      </a:r>
                      <a:r>
                        <a:rPr lang="fa-IR" sz="1600" baseline="0" dirty="0" smtClean="0">
                          <a:cs typeface="B Zar" pitchFamily="2" charset="-78"/>
                        </a:rPr>
                        <a:t> مخابره</a:t>
                      </a:r>
                      <a:endParaRPr lang="fa-IR" sz="1600" dirty="0">
                        <a:cs typeface="B Zar" pitchFamily="2" charset="-78"/>
                      </a:endParaRPr>
                    </a:p>
                  </a:txBody>
                  <a:tcPr anchor="ctr"/>
                </a:tc>
              </a:tr>
              <a:tr h="370840">
                <a:tc>
                  <a:txBody>
                    <a:bodyPr/>
                    <a:lstStyle/>
                    <a:p>
                      <a:pPr algn="ctr" rtl="1"/>
                      <a:r>
                        <a:rPr lang="fa-IR" sz="1600" dirty="0" smtClean="0">
                          <a:cs typeface="B Zar" pitchFamily="2" charset="-78"/>
                        </a:rPr>
                        <a:t>موجودی</a:t>
                      </a:r>
                      <a:endParaRPr lang="fa-IR" sz="1600" dirty="0">
                        <a:cs typeface="B Zar" pitchFamily="2" charset="-78"/>
                      </a:endParaRPr>
                    </a:p>
                  </a:txBody>
                  <a:tcPr anchor="ctr"/>
                </a:tc>
                <a:tc>
                  <a:txBody>
                    <a:bodyPr/>
                    <a:lstStyle/>
                    <a:p>
                      <a:pPr algn="ctr" rtl="1"/>
                      <a:r>
                        <a:rPr lang="fa-IR" sz="1600" dirty="0" smtClean="0">
                          <a:cs typeface="B Zar" pitchFamily="2" charset="-78"/>
                        </a:rPr>
                        <a:t>انبار</a:t>
                      </a:r>
                      <a:endParaRPr lang="fa-IR" sz="1600" dirty="0">
                        <a:cs typeface="B Zar" pitchFamily="2" charset="-78"/>
                      </a:endParaRPr>
                    </a:p>
                  </a:txBody>
                  <a:tcPr anchor="ctr"/>
                </a:tc>
                <a:tc>
                  <a:txBody>
                    <a:bodyPr/>
                    <a:lstStyle/>
                    <a:p>
                      <a:pPr algn="ctr" rtl="1"/>
                      <a:r>
                        <a:rPr lang="fa-IR" sz="1600" dirty="0" smtClean="0">
                          <a:cs typeface="B Zar" pitchFamily="2" charset="-78"/>
                        </a:rPr>
                        <a:t>ظرفیت</a:t>
                      </a:r>
                      <a:endParaRPr lang="fa-IR" sz="1600" dirty="0">
                        <a:cs typeface="B Zar" pitchFamily="2" charset="-78"/>
                      </a:endParaRPr>
                    </a:p>
                  </a:txBody>
                  <a:tcPr anchor="ctr"/>
                </a:tc>
                <a:tc>
                  <a:txBody>
                    <a:bodyPr/>
                    <a:lstStyle/>
                    <a:p>
                      <a:pPr algn="ctr" rtl="1"/>
                      <a:r>
                        <a:rPr lang="fa-IR" sz="1600" dirty="0" smtClean="0">
                          <a:cs typeface="B Zar" pitchFamily="2" charset="-78"/>
                        </a:rPr>
                        <a:t>خارج سازی کالا از انبار</a:t>
                      </a:r>
                      <a:endParaRPr lang="fa-IR" sz="1600" dirty="0">
                        <a:cs typeface="B Zar" pitchFamily="2" charset="-78"/>
                      </a:endParaRPr>
                    </a:p>
                  </a:txBody>
                  <a:tcPr anchor="ctr"/>
                </a:tc>
                <a:tc>
                  <a:txBody>
                    <a:bodyPr/>
                    <a:lstStyle/>
                    <a:p>
                      <a:pPr algn="ctr" rtl="1"/>
                      <a:r>
                        <a:rPr lang="fa-IR" sz="1600" dirty="0" smtClean="0">
                          <a:cs typeface="B Zar" pitchFamily="2" charset="-78"/>
                        </a:rPr>
                        <a:t>تقاضا</a:t>
                      </a:r>
                      <a:endParaRPr lang="fa-IR" sz="1600" dirty="0">
                        <a:cs typeface="B Zar" pitchFamily="2" charset="-78"/>
                      </a:endParaRPr>
                    </a:p>
                  </a:txBody>
                  <a:tcPr anchor="ctr"/>
                </a:tc>
                <a:tc>
                  <a:txBody>
                    <a:bodyPr/>
                    <a:lstStyle/>
                    <a:p>
                      <a:pPr algn="ctr" rtl="1"/>
                      <a:r>
                        <a:rPr lang="fa-IR" sz="1600" dirty="0" smtClean="0">
                          <a:cs typeface="B Zar" pitchFamily="2" charset="-78"/>
                        </a:rPr>
                        <a:t>سطوح موجودی</a:t>
                      </a:r>
                    </a:p>
                    <a:p>
                      <a:pPr algn="ctr" rtl="1"/>
                      <a:r>
                        <a:rPr lang="fa-IR" sz="1600" dirty="0" smtClean="0">
                          <a:cs typeface="B Zar" pitchFamily="2" charset="-78"/>
                        </a:rPr>
                        <a:t>تقاضای</a:t>
                      </a:r>
                      <a:r>
                        <a:rPr lang="fa-IR" sz="1600" baseline="0" dirty="0" smtClean="0">
                          <a:cs typeface="B Zar" pitchFamily="2" charset="-78"/>
                        </a:rPr>
                        <a:t> پس افت</a:t>
                      </a:r>
                      <a:endParaRPr lang="fa-IR" sz="1600" dirty="0">
                        <a:cs typeface="B Zar" pitchFamily="2" charset="-78"/>
                      </a:endParaRPr>
                    </a:p>
                  </a:txBody>
                  <a:tcPr anchor="ctr"/>
                </a:tc>
              </a:tr>
            </a:tbl>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fa-IR" sz="4000" b="1" smtClean="0">
                <a:cs typeface="B Zar" pitchFamily="2" charset="-78"/>
              </a:rPr>
              <a:t>توزیع هندسی</a:t>
            </a:r>
            <a:endParaRPr lang="fa-IR" sz="4000" smtClean="0">
              <a:cs typeface="B Zar" pitchFamily="2" charset="-78"/>
            </a:endParaRPr>
          </a:p>
        </p:txBody>
      </p:sp>
      <p:sp>
        <p:nvSpPr>
          <p:cNvPr id="121859"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cs typeface="B Zar" pitchFamily="2" charset="-78"/>
              </a:rPr>
              <a:t>آزمایش های برنولی مستقل از هم را در نظر بگیرید. متغیر تصادفی هندسی (</a:t>
            </a:r>
            <a:r>
              <a:rPr lang="en-US" sz="2000" dirty="0" smtClean="0">
                <a:cs typeface="B Zar" pitchFamily="2" charset="-78"/>
              </a:rPr>
              <a:t>X</a:t>
            </a:r>
            <a:r>
              <a:rPr lang="fa-IR" sz="2000" dirty="0" smtClean="0">
                <a:cs typeface="B Zar" pitchFamily="2" charset="-78"/>
              </a:rPr>
              <a:t>) </a:t>
            </a:r>
            <a:r>
              <a:rPr lang="fa-IR" sz="2400" dirty="0" smtClean="0">
                <a:cs typeface="B Zar" pitchFamily="2" charset="-78"/>
              </a:rPr>
              <a:t>تعداد آزمایش های برنولی تا رسیدن به اولین موفقیت می باشد. این توزیع به شکل </a:t>
            </a:r>
            <a:r>
              <a:rPr lang="en-US" sz="2000" dirty="0" err="1" smtClean="0">
                <a:cs typeface="B Zar" pitchFamily="2" charset="-78"/>
              </a:rPr>
              <a:t>Ge</a:t>
            </a:r>
            <a:r>
              <a:rPr lang="en-US" sz="2000" dirty="0" smtClean="0">
                <a:cs typeface="B Zar" pitchFamily="2" charset="-78"/>
              </a:rPr>
              <a:t>(p)</a:t>
            </a:r>
            <a:r>
              <a:rPr lang="fa-IR" sz="2000" dirty="0" smtClean="0">
                <a:cs typeface="B Zar" pitchFamily="2" charset="-78"/>
              </a:rPr>
              <a:t> </a:t>
            </a:r>
            <a:r>
              <a:rPr lang="fa-IR" sz="2400" dirty="0" smtClean="0">
                <a:cs typeface="B Zar" pitchFamily="2" charset="-78"/>
              </a:rPr>
              <a:t>نشان داده می شود.</a:t>
            </a:r>
            <a:r>
              <a:rPr lang="en-US" sz="2000" dirty="0" smtClean="0">
                <a:cs typeface="B Zar" pitchFamily="2" charset="-78"/>
              </a:rPr>
              <a:t>p) </a:t>
            </a:r>
            <a:r>
              <a:rPr lang="fa-IR" sz="2400" dirty="0" smtClean="0">
                <a:cs typeface="B Zar" pitchFamily="2" charset="-78"/>
              </a:rPr>
              <a:t> احتمال موفقیت و</a:t>
            </a:r>
            <a:r>
              <a:rPr lang="en-US" sz="2000" dirty="0" smtClean="0">
                <a:cs typeface="B Zar" pitchFamily="2" charset="-78"/>
              </a:rPr>
              <a:t>1-p</a:t>
            </a:r>
            <a:r>
              <a:rPr lang="fa-IR" sz="2400" dirty="0" smtClean="0">
                <a:cs typeface="B Zar" pitchFamily="2" charset="-78"/>
              </a:rPr>
              <a:t> احتمال شکست می باشد). از آنجا که تعداد آزمایش ها نامحدود می باشد فضای حالت به شکل </a:t>
            </a:r>
            <a:r>
              <a:rPr lang="en-US" sz="2000" dirty="0" smtClean="0">
                <a:cs typeface="B Zar" pitchFamily="2" charset="-78"/>
              </a:rPr>
              <a:t>S={1,2,…,k,...}</a:t>
            </a:r>
            <a:r>
              <a:rPr lang="fa-IR" sz="2000" dirty="0" smtClean="0">
                <a:cs typeface="B Zar" pitchFamily="2" charset="-78"/>
              </a:rPr>
              <a:t> </a:t>
            </a:r>
            <a:r>
              <a:rPr lang="fa-IR" sz="2400" dirty="0" smtClean="0">
                <a:cs typeface="B Zar" pitchFamily="2" charset="-78"/>
              </a:rPr>
              <a:t>است. تابع احتمال متغیر تصادفی </a:t>
            </a:r>
            <a:r>
              <a:rPr lang="en-US" sz="2000" dirty="0" smtClean="0">
                <a:cs typeface="B Zar" pitchFamily="2" charset="-78"/>
              </a:rPr>
              <a:t>x</a:t>
            </a:r>
            <a:r>
              <a:rPr lang="fa-IR" sz="2400" dirty="0" smtClean="0">
                <a:cs typeface="B Zar" pitchFamily="2" charset="-78"/>
              </a:rPr>
              <a:t> به شکل زیر می باشد و داریم:</a:t>
            </a:r>
          </a:p>
          <a:p>
            <a:pPr algn="l" rtl="0">
              <a:defRPr/>
            </a:pPr>
            <a:r>
              <a:rPr lang="en-US" sz="2000" dirty="0" smtClean="0"/>
              <a:t>P(x) =q </a:t>
            </a:r>
            <a:r>
              <a:rPr lang="en-US" sz="2000" baseline="30000" dirty="0" smtClean="0"/>
              <a:t>x-1</a:t>
            </a:r>
            <a:r>
              <a:rPr lang="en-US" sz="2000" dirty="0" smtClean="0"/>
              <a:t>p; x=1, 2, …</a:t>
            </a:r>
          </a:p>
          <a:p>
            <a:pPr lvl="1" algn="l" rtl="0">
              <a:defRPr/>
            </a:pPr>
            <a:r>
              <a:rPr lang="en-US" sz="1800" dirty="0" smtClean="0"/>
              <a:t>E(x) =1/p</a:t>
            </a:r>
          </a:p>
          <a:p>
            <a:pPr lvl="1" algn="l" rtl="0">
              <a:defRPr/>
            </a:pPr>
            <a:r>
              <a:rPr lang="en-US" sz="1800" dirty="0" err="1" smtClean="0"/>
              <a:t>var</a:t>
            </a:r>
            <a:r>
              <a:rPr lang="en-US" sz="1800" dirty="0" smtClean="0"/>
              <a:t>(x) =q/p</a:t>
            </a:r>
            <a:r>
              <a:rPr lang="en-US" sz="1800" baseline="30000" dirty="0" smtClean="0"/>
              <a:t>2</a:t>
            </a:r>
            <a:endParaRPr lang="en-US" sz="2400" dirty="0" smtClean="0">
              <a:cs typeface="B Zar" pitchFamily="2" charset="-78"/>
            </a:endParaRPr>
          </a:p>
        </p:txBody>
      </p:sp>
      <p:sp>
        <p:nvSpPr>
          <p:cNvPr id="121861" name="Rectangle 5"/>
          <p:cNvSpPr>
            <a:spLocks noChangeArrowheads="1"/>
          </p:cNvSpPr>
          <p:nvPr/>
        </p:nvSpPr>
        <p:spPr bwMode="auto">
          <a:xfrm>
            <a:off x="3143250" y="5129213"/>
            <a:ext cx="5715000" cy="1006475"/>
          </a:xfrm>
          <a:prstGeom prst="rect">
            <a:avLst/>
          </a:prstGeom>
          <a:noFill/>
          <a:ln w="9525">
            <a:noFill/>
            <a:miter lim="800000"/>
            <a:headEnd/>
            <a:tailEnd/>
          </a:ln>
        </p:spPr>
        <p:txBody>
          <a:bodyPr anchor="ctr">
            <a:spAutoFit/>
          </a:bodyPr>
          <a:lstStyle/>
          <a:p>
            <a:pPr algn="just" eaLnBrk="0" hangingPunct="0">
              <a:lnSpc>
                <a:spcPct val="150000"/>
              </a:lnSpc>
            </a:pPr>
            <a:r>
              <a:rPr lang="fa-IR" altLang="zh-CN" sz="2000">
                <a:latin typeface="Tahoma" pitchFamily="34" charset="0"/>
                <a:cs typeface="B Zar" pitchFamily="2" charset="-78"/>
              </a:rPr>
              <a:t>توزیع هندسی به طور گسترده در مدل های ریاضی به علت خاصیت بی حافظگی</a:t>
            </a:r>
            <a:r>
              <a:rPr lang="fa-IR" altLang="zh-CN" sz="2000" baseline="30000">
                <a:latin typeface="Tahoma" pitchFamily="34" charset="0"/>
                <a:cs typeface="B Zar" pitchFamily="2" charset="-78"/>
              </a:rPr>
              <a:t> </a:t>
            </a:r>
            <a:r>
              <a:rPr lang="fa-IR" altLang="zh-CN" sz="2000">
                <a:latin typeface="Tahoma" pitchFamily="34" charset="0"/>
                <a:cs typeface="B Zar" pitchFamily="2" charset="-78"/>
              </a:rPr>
              <a:t>این توزیع استفاده می شود. بی حافظگی یعنی: </a:t>
            </a:r>
            <a:endParaRPr lang="en-US" altLang="zh-CN">
              <a:cs typeface="B Zar" pitchFamily="2" charset="-78"/>
            </a:endParaRPr>
          </a:p>
        </p:txBody>
      </p:sp>
      <p:sp>
        <p:nvSpPr>
          <p:cNvPr id="2253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58721" name="Object 1"/>
          <p:cNvGraphicFramePr>
            <a:graphicFrameLocks noChangeAspect="1"/>
          </p:cNvGraphicFramePr>
          <p:nvPr/>
        </p:nvGraphicFramePr>
        <p:xfrm>
          <a:off x="982663" y="6203950"/>
          <a:ext cx="4270375" cy="368300"/>
        </p:xfrm>
        <a:graphic>
          <a:graphicData uri="http://schemas.openxmlformats.org/presentationml/2006/ole">
            <mc:AlternateContent xmlns:mc="http://schemas.openxmlformats.org/markup-compatibility/2006">
              <mc:Choice xmlns:v="urn:schemas-microsoft-com:vml" Requires="v">
                <p:oleObj spid="_x0000_s22534" name="Equation" r:id="rId3" imgW="2501640" imgH="215640" progId="Equation.3">
                  <p:embed/>
                </p:oleObj>
              </mc:Choice>
              <mc:Fallback>
                <p:oleObj name="Equation" r:id="rId3" imgW="2501640" imgH="215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63" y="6203950"/>
                        <a:ext cx="42703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1500188" y="5572125"/>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هندسی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linds(horizontal)">
                                      <p:cBhvr>
                                        <p:cTn id="7" dur="500"/>
                                        <p:tgtEl>
                                          <p:spTgt spid="1218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8721"/>
                                        </p:tgtEl>
                                        <p:attrNameLst>
                                          <p:attrName>style.visibility</p:attrName>
                                        </p:attrNameLst>
                                      </p:cBhvr>
                                      <p:to>
                                        <p:strVal val="visible"/>
                                      </p:to>
                                    </p:set>
                                    <p:animEffect transition="in" filter="box(in)">
                                      <p:cBhvr>
                                        <p:cTn id="12" dur="500"/>
                                        <p:tgtEl>
                                          <p:spTgt spid="1587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121861"/>
                                        </p:tgtEl>
                                      </p:cBhvr>
                                    </p:animEffect>
                                    <p:set>
                                      <p:cBhvr>
                                        <p:cTn id="17" dur="1" fill="hold">
                                          <p:stCondLst>
                                            <p:cond delay="499"/>
                                          </p:stCondLst>
                                        </p:cTn>
                                        <p:tgtEl>
                                          <p:spTgt spid="121861"/>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158721"/>
                                        </p:tgtEl>
                                      </p:cBhvr>
                                    </p:animEffect>
                                    <p:set>
                                      <p:cBhvr>
                                        <p:cTn id="20" dur="1" fill="hold">
                                          <p:stCondLst>
                                            <p:cond delay="499"/>
                                          </p:stCondLst>
                                        </p:cTn>
                                        <p:tgtEl>
                                          <p:spTgt spid="1587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utoUpdateAnimBg="0"/>
      <p:bldP spid="121861" grpId="1"/>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fa-IR" sz="4000" b="1" smtClean="0">
                <a:cs typeface="B Zar" pitchFamily="2" charset="-78"/>
              </a:rPr>
              <a:t>مثال</a:t>
            </a:r>
          </a:p>
        </p:txBody>
      </p:sp>
      <p:sp>
        <p:nvSpPr>
          <p:cNvPr id="3" name="Content Placeholder 2"/>
          <p:cNvSpPr>
            <a:spLocks noGrp="1"/>
          </p:cNvSpPr>
          <p:nvPr>
            <p:ph idx="1"/>
          </p:nvPr>
        </p:nvSpPr>
        <p:spPr/>
        <p:txBody>
          <a:bodyPr/>
          <a:lstStyle/>
          <a:p>
            <a:pPr marL="0" indent="0">
              <a:lnSpc>
                <a:spcPct val="150000"/>
              </a:lnSpc>
              <a:buFont typeface="Arial" pitchFamily="34" charset="0"/>
              <a:buNone/>
              <a:defRPr/>
            </a:pPr>
            <a:r>
              <a:rPr lang="fa-IR" sz="2800" dirty="0" smtClean="0">
                <a:cs typeface="B Zar" pitchFamily="2" charset="-78"/>
              </a:rPr>
              <a:t>در مثال قبل احتمال اینکه سومین نمونه، اولین معیوب باشد را بیابید.</a:t>
            </a:r>
            <a:endParaRPr lang="en-US" sz="2800" dirty="0" smtClean="0">
              <a:cs typeface="B Zar" pitchFamily="2" charset="-78"/>
            </a:endParaRPr>
          </a:p>
          <a:p>
            <a:pPr>
              <a:lnSpc>
                <a:spcPct val="150000"/>
              </a:lnSpc>
              <a:buFont typeface="Arial" pitchFamily="34" charset="0"/>
              <a:buNone/>
              <a:defRPr/>
            </a:pPr>
            <a:r>
              <a:rPr lang="fa-IR" sz="2800" dirty="0" smtClean="0">
                <a:cs typeface="B Zar" pitchFamily="2" charset="-78"/>
              </a:rPr>
              <a:t>پیروزی: یافتن معیوب</a:t>
            </a:r>
            <a:endParaRPr lang="en-US" sz="2800" dirty="0" smtClean="0">
              <a:cs typeface="B Zar" pitchFamily="2" charset="-78"/>
            </a:endParaRPr>
          </a:p>
          <a:p>
            <a:pPr algn="l" rtl="0">
              <a:lnSpc>
                <a:spcPct val="150000"/>
              </a:lnSpc>
              <a:buFont typeface="Arial" pitchFamily="34" charset="0"/>
              <a:buNone/>
              <a:defRPr/>
            </a:pPr>
            <a:r>
              <a:rPr lang="en-US" sz="2400" dirty="0" smtClean="0">
                <a:cs typeface="B Zar" pitchFamily="2" charset="-78"/>
              </a:rPr>
              <a:t>P(x=3) =0.98</a:t>
            </a:r>
            <a:r>
              <a:rPr lang="en-US" sz="2400" baseline="30000" dirty="0" smtClean="0">
                <a:cs typeface="B Zar" pitchFamily="2" charset="-78"/>
              </a:rPr>
              <a:t>2</a:t>
            </a:r>
            <a:r>
              <a:rPr lang="en-US" sz="2400" dirty="0" smtClean="0">
                <a:cs typeface="B Zar" pitchFamily="2" charset="-78"/>
              </a:rPr>
              <a:t> *0.02</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Title 1"/>
          <p:cNvSpPr>
            <a:spLocks noGrp="1"/>
          </p:cNvSpPr>
          <p:nvPr>
            <p:ph type="title"/>
          </p:nvPr>
        </p:nvSpPr>
        <p:spPr/>
        <p:txBody>
          <a:bodyPr/>
          <a:lstStyle/>
          <a:p>
            <a:r>
              <a:rPr lang="fa-IR" sz="4000" b="1" smtClean="0">
                <a:cs typeface="B Zar" pitchFamily="2" charset="-78"/>
              </a:rPr>
              <a:t>توزیع پواسون</a:t>
            </a:r>
          </a:p>
        </p:txBody>
      </p:sp>
      <p:sp>
        <p:nvSpPr>
          <p:cNvPr id="204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49505" name="Object 1"/>
          <p:cNvGraphicFramePr>
            <a:graphicFrameLocks noChangeAspect="1"/>
          </p:cNvGraphicFramePr>
          <p:nvPr/>
        </p:nvGraphicFramePr>
        <p:xfrm>
          <a:off x="428625" y="1428750"/>
          <a:ext cx="2155825" cy="1357313"/>
        </p:xfrm>
        <a:graphic>
          <a:graphicData uri="http://schemas.openxmlformats.org/presentationml/2006/ole">
            <mc:AlternateContent xmlns:mc="http://schemas.openxmlformats.org/markup-compatibility/2006">
              <mc:Choice xmlns:v="urn:schemas-microsoft-com:vml" Requires="v">
                <p:oleObj spid="_x0000_s23582" name="Equation" r:id="rId3" imgW="1091880" imgH="685800" progId="Equation.3">
                  <p:embed/>
                </p:oleObj>
              </mc:Choice>
              <mc:Fallback>
                <p:oleObj name="Equation" r:id="rId3" imgW="1091880" imgH="685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428750"/>
                        <a:ext cx="2155825" cy="135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07" name="Object 3"/>
          <p:cNvGraphicFramePr>
            <a:graphicFrameLocks noChangeAspect="1"/>
          </p:cNvGraphicFramePr>
          <p:nvPr/>
        </p:nvGraphicFramePr>
        <p:xfrm>
          <a:off x="460375" y="3122613"/>
          <a:ext cx="5843588" cy="1417637"/>
        </p:xfrm>
        <a:graphic>
          <a:graphicData uri="http://schemas.openxmlformats.org/presentationml/2006/ole">
            <mc:AlternateContent xmlns:mc="http://schemas.openxmlformats.org/markup-compatibility/2006">
              <mc:Choice xmlns:v="urn:schemas-microsoft-com:vml" Requires="v">
                <p:oleObj spid="_x0000_s23583" name="Equation" r:id="rId5" imgW="3454200" imgH="838080" progId="Equation.3">
                  <p:embed/>
                </p:oleObj>
              </mc:Choice>
              <mc:Fallback>
                <p:oleObj name="Equation" r:id="rId5" imgW="3454200" imgH="8380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3122613"/>
                        <a:ext cx="5843588" cy="141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a:spLocks noChangeArrowheads="1"/>
          </p:cNvSpPr>
          <p:nvPr/>
        </p:nvSpPr>
        <p:spPr bwMode="auto">
          <a:xfrm>
            <a:off x="500063" y="5429250"/>
            <a:ext cx="8215312" cy="1200150"/>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در نتیجه متغیر تصادفی </a:t>
            </a:r>
            <a:r>
              <a:rPr lang="en-US" sz="2000">
                <a:cs typeface="B Zar" pitchFamily="2" charset="-78"/>
              </a:rPr>
              <a:t>x</a:t>
            </a:r>
            <a:r>
              <a:rPr lang="fa-IR" sz="2000">
                <a:cs typeface="B Zar" pitchFamily="2" charset="-78"/>
              </a:rPr>
              <a:t> </a:t>
            </a:r>
            <a:r>
              <a:rPr lang="fa-IR" sz="2400">
                <a:cs typeface="B Zar" pitchFamily="2" charset="-78"/>
              </a:rPr>
              <a:t>تمام خصوصیات تابع احتمال را دارد و تابع توزیع آن تقریبی از تابع توزیع متغیر تصادفی دو جمله ای است.</a:t>
            </a:r>
          </a:p>
        </p:txBody>
      </p:sp>
      <p:sp>
        <p:nvSpPr>
          <p:cNvPr id="2049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0490" name="Object 10"/>
          <p:cNvGraphicFramePr>
            <a:graphicFrameLocks noChangeAspect="1"/>
          </p:cNvGraphicFramePr>
          <p:nvPr/>
        </p:nvGraphicFramePr>
        <p:xfrm>
          <a:off x="6697663" y="3573463"/>
          <a:ext cx="1739900" cy="455612"/>
        </p:xfrm>
        <a:graphic>
          <a:graphicData uri="http://schemas.openxmlformats.org/presentationml/2006/ole">
            <mc:AlternateContent xmlns:mc="http://schemas.openxmlformats.org/markup-compatibility/2006">
              <mc:Choice xmlns:v="urn:schemas-microsoft-com:vml" Requires="v">
                <p:oleObj spid="_x0000_s23584" name="Equation" r:id="rId7" imgW="1409400" imgH="368280" progId="Equation.3">
                  <p:embed/>
                </p:oleObj>
              </mc:Choice>
              <mc:Fallback>
                <p:oleObj name="Equation" r:id="rId7" imgW="1409400" imgH="36828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7663" y="3573463"/>
                        <a:ext cx="173990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3" name="Object 13"/>
          <p:cNvGraphicFramePr>
            <a:graphicFrameLocks noChangeAspect="1"/>
          </p:cNvGraphicFramePr>
          <p:nvPr/>
        </p:nvGraphicFramePr>
        <p:xfrm>
          <a:off x="2786063" y="4714875"/>
          <a:ext cx="2646362" cy="561975"/>
        </p:xfrm>
        <a:graphic>
          <a:graphicData uri="http://schemas.openxmlformats.org/presentationml/2006/ole">
            <mc:AlternateContent xmlns:mc="http://schemas.openxmlformats.org/markup-compatibility/2006">
              <mc:Choice xmlns:v="urn:schemas-microsoft-com:vml" Requires="v">
                <p:oleObj spid="_x0000_s23585" name="Equation" r:id="rId9" imgW="1434960" imgH="304560" progId="Equation.3">
                  <p:embed/>
                </p:oleObj>
              </mc:Choice>
              <mc:Fallback>
                <p:oleObj name="Equation" r:id="rId9" imgW="1434960" imgH="30456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63" y="4714875"/>
                        <a:ext cx="264636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0496" name="Object 16"/>
          <p:cNvGraphicFramePr>
            <a:graphicFrameLocks noChangeAspect="1"/>
          </p:cNvGraphicFramePr>
          <p:nvPr/>
        </p:nvGraphicFramePr>
        <p:xfrm>
          <a:off x="571500" y="2857500"/>
          <a:ext cx="3263900" cy="927100"/>
        </p:xfrm>
        <a:graphic>
          <a:graphicData uri="http://schemas.openxmlformats.org/presentationml/2006/ole">
            <mc:AlternateContent xmlns:mc="http://schemas.openxmlformats.org/markup-compatibility/2006">
              <mc:Choice xmlns:v="urn:schemas-microsoft-com:vml" Requires="v">
                <p:oleObj spid="_x0000_s23586" name="Equation" r:id="rId11" imgW="2057400" imgH="583920" progId="Equation.3">
                  <p:embed/>
                </p:oleObj>
              </mc:Choice>
              <mc:Fallback>
                <p:oleObj name="Equation" r:id="rId11" imgW="2057400" imgH="58392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2857500"/>
                        <a:ext cx="32639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8" name="Object 18"/>
          <p:cNvGraphicFramePr>
            <a:graphicFrameLocks noChangeAspect="1"/>
          </p:cNvGraphicFramePr>
          <p:nvPr/>
        </p:nvGraphicFramePr>
        <p:xfrm>
          <a:off x="428625" y="4214813"/>
          <a:ext cx="8531225" cy="785812"/>
        </p:xfrm>
        <a:graphic>
          <a:graphicData uri="http://schemas.openxmlformats.org/presentationml/2006/ole">
            <mc:AlternateContent xmlns:mc="http://schemas.openxmlformats.org/markup-compatibility/2006">
              <mc:Choice xmlns:v="urn:schemas-microsoft-com:vml" Requires="v">
                <p:oleObj spid="_x0000_s23587" name="Equation" r:id="rId13" imgW="4825800" imgH="444240" progId="Equation.3">
                  <p:embed/>
                </p:oleObj>
              </mc:Choice>
              <mc:Fallback>
                <p:oleObj name="Equation" r:id="rId13" imgW="4825800" imgH="444240"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625" y="4214813"/>
                        <a:ext cx="853122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19"/>
          <p:cNvGraphicFramePr>
            <a:graphicFrameLocks noChangeAspect="1"/>
          </p:cNvGraphicFramePr>
          <p:nvPr/>
        </p:nvGraphicFramePr>
        <p:xfrm>
          <a:off x="571500" y="5143500"/>
          <a:ext cx="1414463" cy="358775"/>
        </p:xfrm>
        <a:graphic>
          <a:graphicData uri="http://schemas.openxmlformats.org/presentationml/2006/ole">
            <mc:AlternateContent xmlns:mc="http://schemas.openxmlformats.org/markup-compatibility/2006">
              <mc:Choice xmlns:v="urn:schemas-microsoft-com:vml" Requires="v">
                <p:oleObj spid="_x0000_s23588" name="Equation" r:id="rId15" imgW="799920" imgH="203040" progId="Equation.3">
                  <p:embed/>
                </p:oleObj>
              </mc:Choice>
              <mc:Fallback>
                <p:oleObj name="Equation" r:id="rId15" imgW="799920" imgH="20304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0" y="5143500"/>
                        <a:ext cx="14144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a:spLocks noChangeArrowheads="1"/>
          </p:cNvSpPr>
          <p:nvPr/>
        </p:nvSpPr>
        <p:spPr bwMode="auto">
          <a:xfrm>
            <a:off x="1500188" y="5715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پواسون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9505"/>
                                        </p:tgtEl>
                                        <p:attrNameLst>
                                          <p:attrName>style.visibility</p:attrName>
                                        </p:attrNameLst>
                                      </p:cBhvr>
                                      <p:to>
                                        <p:strVal val="visible"/>
                                      </p:to>
                                    </p:set>
                                    <p:animEffect transition="in" filter="blinds(horizontal)">
                                      <p:cBhvr>
                                        <p:cTn id="7" dur="500"/>
                                        <p:tgtEl>
                                          <p:spTgt spid="1495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9507"/>
                                        </p:tgtEl>
                                        <p:attrNameLst>
                                          <p:attrName>style.visibility</p:attrName>
                                        </p:attrNameLst>
                                      </p:cBhvr>
                                      <p:to>
                                        <p:strVal val="visible"/>
                                      </p:to>
                                    </p:set>
                                    <p:animEffect transition="in" filter="box(in)">
                                      <p:cBhvr>
                                        <p:cTn id="12" dur="500"/>
                                        <p:tgtEl>
                                          <p:spTgt spid="1495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90"/>
                                        </p:tgtEl>
                                        <p:attrNameLst>
                                          <p:attrName>style.visibility</p:attrName>
                                        </p:attrNameLst>
                                      </p:cBhvr>
                                      <p:to>
                                        <p:strVal val="visible"/>
                                      </p:to>
                                    </p:set>
                                    <p:animEffect transition="in" filter="blinds(horizontal)">
                                      <p:cBhvr>
                                        <p:cTn id="17" dur="500"/>
                                        <p:tgtEl>
                                          <p:spTgt spid="2049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93"/>
                                        </p:tgtEl>
                                        <p:attrNameLst>
                                          <p:attrName>style.visibility</p:attrName>
                                        </p:attrNameLst>
                                      </p:cBhvr>
                                      <p:to>
                                        <p:strVal val="visible"/>
                                      </p:to>
                                    </p:set>
                                    <p:animEffect transition="in" filter="box(in)">
                                      <p:cBhvr>
                                        <p:cTn id="22" dur="500"/>
                                        <p:tgtEl>
                                          <p:spTgt spid="2049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nodePh="1">
                                  <p:stCondLst>
                                    <p:cond delay="0"/>
                                  </p:stCondLst>
                                  <p:endCondLst>
                                    <p:cond evt="begin" delay="0">
                                      <p:tn val="30"/>
                                    </p:cond>
                                  </p:endCondLst>
                                  <p:childTnLst>
                                    <p:animEffect transition="out" filter="box(in)">
                                      <p:cBhvr>
                                        <p:cTn id="31" dur="500"/>
                                        <p:tgtEl>
                                          <p:spTgt spid="20486"/>
                                        </p:tgtEl>
                                      </p:cBhvr>
                                    </p:animEffect>
                                    <p:set>
                                      <p:cBhvr>
                                        <p:cTn id="32" dur="1" fill="hold">
                                          <p:stCondLst>
                                            <p:cond delay="499"/>
                                          </p:stCondLst>
                                        </p:cTn>
                                        <p:tgtEl>
                                          <p:spTgt spid="20486"/>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49505"/>
                                        </p:tgtEl>
                                      </p:cBhvr>
                                    </p:animEffect>
                                    <p:set>
                                      <p:cBhvr>
                                        <p:cTn id="35" dur="1" fill="hold">
                                          <p:stCondLst>
                                            <p:cond delay="499"/>
                                          </p:stCondLst>
                                        </p:cTn>
                                        <p:tgtEl>
                                          <p:spTgt spid="149505"/>
                                        </p:tgtEl>
                                        <p:attrNameLst>
                                          <p:attrName>style.visibility</p:attrName>
                                        </p:attrNameLst>
                                      </p:cBhvr>
                                      <p:to>
                                        <p:strVal val="hidden"/>
                                      </p:to>
                                    </p:set>
                                  </p:childTnLst>
                                </p:cTn>
                              </p:par>
                              <p:par>
                                <p:cTn id="36" presetID="4" presetClass="exit" presetSubtype="16" fill="hold" nodeType="withEffect">
                                  <p:stCondLst>
                                    <p:cond delay="0"/>
                                  </p:stCondLst>
                                  <p:childTnLst>
                                    <p:animEffect transition="out" filter="box(in)">
                                      <p:cBhvr>
                                        <p:cTn id="37" dur="500"/>
                                        <p:tgtEl>
                                          <p:spTgt spid="149507"/>
                                        </p:tgtEl>
                                      </p:cBhvr>
                                    </p:animEffect>
                                    <p:set>
                                      <p:cBhvr>
                                        <p:cTn id="38" dur="1" fill="hold">
                                          <p:stCondLst>
                                            <p:cond delay="499"/>
                                          </p:stCondLst>
                                        </p:cTn>
                                        <p:tgtEl>
                                          <p:spTgt spid="149507"/>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 presetClass="exit" presetSubtype="16" fill="hold" grpId="0" nodeType="withEffect" nodePh="1">
                                  <p:stCondLst>
                                    <p:cond delay="0"/>
                                  </p:stCondLst>
                                  <p:endCondLst>
                                    <p:cond evt="begin" delay="0">
                                      <p:tn val="42"/>
                                    </p:cond>
                                  </p:endCondLst>
                                  <p:childTnLst>
                                    <p:animEffect transition="out" filter="box(in)">
                                      <p:cBhvr>
                                        <p:cTn id="43" dur="500"/>
                                        <p:tgtEl>
                                          <p:spTgt spid="20491"/>
                                        </p:tgtEl>
                                      </p:cBhvr>
                                    </p:animEffect>
                                    <p:set>
                                      <p:cBhvr>
                                        <p:cTn id="44" dur="1" fill="hold">
                                          <p:stCondLst>
                                            <p:cond delay="499"/>
                                          </p:stCondLst>
                                        </p:cTn>
                                        <p:tgtEl>
                                          <p:spTgt spid="20491"/>
                                        </p:tgtEl>
                                        <p:attrNameLst>
                                          <p:attrName>style.visibility</p:attrName>
                                        </p:attrNameLst>
                                      </p:cBhvr>
                                      <p:to>
                                        <p:strVal val="hidden"/>
                                      </p:to>
                                    </p:set>
                                  </p:childTnLst>
                                </p:cTn>
                              </p:par>
                              <p:par>
                                <p:cTn id="45" presetID="4" presetClass="exit" presetSubtype="16" fill="hold" nodeType="withEffect">
                                  <p:stCondLst>
                                    <p:cond delay="0"/>
                                  </p:stCondLst>
                                  <p:childTnLst>
                                    <p:animEffect transition="out" filter="box(in)">
                                      <p:cBhvr>
                                        <p:cTn id="46" dur="500"/>
                                        <p:tgtEl>
                                          <p:spTgt spid="20490"/>
                                        </p:tgtEl>
                                      </p:cBhvr>
                                    </p:animEffect>
                                    <p:set>
                                      <p:cBhvr>
                                        <p:cTn id="47" dur="1" fill="hold">
                                          <p:stCondLst>
                                            <p:cond delay="499"/>
                                          </p:stCondLst>
                                        </p:cTn>
                                        <p:tgtEl>
                                          <p:spTgt spid="20490"/>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0493"/>
                                        </p:tgtEl>
                                      </p:cBhvr>
                                    </p:animEffect>
                                    <p:set>
                                      <p:cBhvr>
                                        <p:cTn id="50" dur="1" fill="hold">
                                          <p:stCondLst>
                                            <p:cond delay="499"/>
                                          </p:stCondLst>
                                        </p:cTn>
                                        <p:tgtEl>
                                          <p:spTgt spid="2049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20496"/>
                                        </p:tgtEl>
                                        <p:attrNameLst>
                                          <p:attrName>style.visibility</p:attrName>
                                        </p:attrNameLst>
                                      </p:cBhvr>
                                      <p:to>
                                        <p:strVal val="visible"/>
                                      </p:to>
                                    </p:set>
                                    <p:animEffect transition="in" filter="box(in)">
                                      <p:cBhvr>
                                        <p:cTn id="55" dur="500"/>
                                        <p:tgtEl>
                                          <p:spTgt spid="20496"/>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20498"/>
                                        </p:tgtEl>
                                        <p:attrNameLst>
                                          <p:attrName>style.visibility</p:attrName>
                                        </p:attrNameLst>
                                      </p:cBhvr>
                                      <p:to>
                                        <p:strVal val="visible"/>
                                      </p:to>
                                    </p:set>
                                    <p:animEffect transition="in" filter="box(in)">
                                      <p:cBhvr>
                                        <p:cTn id="60" dur="500"/>
                                        <p:tgtEl>
                                          <p:spTgt spid="20498"/>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20499"/>
                                        </p:tgtEl>
                                        <p:attrNameLst>
                                          <p:attrName>style.visibility</p:attrName>
                                        </p:attrNameLst>
                                      </p:cBhvr>
                                      <p:to>
                                        <p:strVal val="visible"/>
                                      </p:to>
                                    </p:set>
                                    <p:animEffect transition="in" filter="box(in)">
                                      <p:cBhvr>
                                        <p:cTn id="65" dur="500"/>
                                        <p:tgtEl>
                                          <p:spTgt spid="20499"/>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ox(i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10" grpId="0"/>
      <p:bldP spid="10" grpId="1"/>
      <p:bldP spid="20491" grpId="0"/>
      <p:bldP spid="1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p:txBody>
          <a:bodyPr/>
          <a:lstStyle/>
          <a:p>
            <a:r>
              <a:rPr lang="fa-IR" sz="4000" b="1" smtClean="0">
                <a:cs typeface="B Zar" pitchFamily="2" charset="-78"/>
              </a:rPr>
              <a:t>مثال</a:t>
            </a:r>
          </a:p>
        </p:txBody>
      </p:sp>
      <p:sp>
        <p:nvSpPr>
          <p:cNvPr id="24581" name="Content Placeholder 2"/>
          <p:cNvSpPr>
            <a:spLocks noGrp="1"/>
          </p:cNvSpPr>
          <p:nvPr>
            <p:ph idx="1"/>
          </p:nvPr>
        </p:nvSpPr>
        <p:spPr/>
        <p:txBody>
          <a:bodyPr/>
          <a:lstStyle/>
          <a:p>
            <a:pPr marL="0" indent="0" algn="just">
              <a:lnSpc>
                <a:spcPct val="150000"/>
              </a:lnSpc>
              <a:buFont typeface="Arial" pitchFamily="34" charset="0"/>
              <a:buNone/>
            </a:pPr>
            <a:r>
              <a:rPr lang="fa-IR" sz="2800" smtClean="0">
                <a:ea typeface="Times New Roman" pitchFamily="18" charset="0"/>
                <a:cs typeface="B Zar" pitchFamily="2" charset="-78"/>
              </a:rPr>
              <a:t>اگر تقاضا در مهلت تحویل برای محصولی دارای توزیع پواسون با میانگین 10 داشته باشد، با فاصله اطمینان 95% در برابر کمبود نقطه سفارش مجدد را مشخص نمایید.</a:t>
            </a:r>
            <a:endParaRPr lang="en-US" sz="3600" smtClean="0">
              <a:latin typeface="Arial" pitchFamily="34" charset="0"/>
              <a:ea typeface="Times New Roman" pitchFamily="18" charset="0"/>
              <a:cs typeface="B Zar" pitchFamily="2" charset="-78"/>
            </a:endParaRPr>
          </a:p>
        </p:txBody>
      </p:sp>
      <p:graphicFrame>
        <p:nvGraphicFramePr>
          <p:cNvPr id="124933" name="Object 5"/>
          <p:cNvGraphicFramePr>
            <a:graphicFrameLocks noChangeAspect="1"/>
          </p:cNvGraphicFramePr>
          <p:nvPr/>
        </p:nvGraphicFramePr>
        <p:xfrm>
          <a:off x="714375" y="3571875"/>
          <a:ext cx="2768600" cy="785813"/>
        </p:xfrm>
        <a:graphic>
          <a:graphicData uri="http://schemas.openxmlformats.org/presentationml/2006/ole">
            <mc:AlternateContent xmlns:mc="http://schemas.openxmlformats.org/markup-compatibility/2006">
              <mc:Choice xmlns:v="urn:schemas-microsoft-com:vml" Requires="v">
                <p:oleObj spid="_x0000_s24586" name="Equation" r:id="rId3" imgW="1473200" imgH="419100" progId="Equation.3">
                  <p:embed/>
                </p:oleObj>
              </mc:Choice>
              <mc:Fallback>
                <p:oleObj name="Equation" r:id="rId3" imgW="14732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3571875"/>
                        <a:ext cx="2768600"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2" name="Object 4"/>
          <p:cNvGraphicFramePr>
            <a:graphicFrameLocks noChangeAspect="1"/>
          </p:cNvGraphicFramePr>
          <p:nvPr/>
        </p:nvGraphicFramePr>
        <p:xfrm>
          <a:off x="857250" y="4643438"/>
          <a:ext cx="2403475" cy="1285875"/>
        </p:xfrm>
        <a:graphic>
          <a:graphicData uri="http://schemas.openxmlformats.org/presentationml/2006/ole">
            <mc:AlternateContent xmlns:mc="http://schemas.openxmlformats.org/markup-compatibility/2006">
              <mc:Choice xmlns:v="urn:schemas-microsoft-com:vml" Requires="v">
                <p:oleObj spid="_x0000_s24587" name="Equation" r:id="rId5" imgW="1231366" imgH="660113" progId="Equation.3">
                  <p:embed/>
                </p:oleObj>
              </mc:Choice>
              <mc:Fallback>
                <p:oleObj name="Equation" r:id="rId5" imgW="1231366" imgH="660113"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4643438"/>
                        <a:ext cx="2403475" cy="128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blinds(horizontal)">
                                      <p:cBhvr>
                                        <p:cTn id="7" dur="5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4932"/>
                                        </p:tgtEl>
                                        <p:attrNameLst>
                                          <p:attrName>style.visibility</p:attrName>
                                        </p:attrNameLst>
                                      </p:cBhvr>
                                      <p:to>
                                        <p:strVal val="visible"/>
                                      </p:to>
                                    </p:set>
                                    <p:animEffect transition="in" filter="blinds(horizontal)">
                                      <p:cBhvr>
                                        <p:cTn id="12"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3"/>
          <p:cNvSpPr>
            <a:spLocks noGrp="1"/>
          </p:cNvSpPr>
          <p:nvPr>
            <p:ph type="ctrTitle"/>
          </p:nvPr>
        </p:nvSpPr>
        <p:spPr>
          <a:xfrm>
            <a:off x="685800" y="2130425"/>
            <a:ext cx="7772400" cy="1470025"/>
          </a:xfrm>
        </p:spPr>
        <p:txBody>
          <a:bodyPr/>
          <a:lstStyle/>
          <a:p>
            <a:r>
              <a:rPr lang="fa-IR" sz="3600" b="1" smtClean="0">
                <a:cs typeface="B Zar" pitchFamily="2" charset="-78"/>
              </a:rPr>
              <a:t>توزیع های رایج متغیرهای تصادفی پیوسته</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itle 1"/>
          <p:cNvSpPr>
            <a:spLocks noGrp="1"/>
          </p:cNvSpPr>
          <p:nvPr>
            <p:ph type="title"/>
          </p:nvPr>
        </p:nvSpPr>
        <p:spPr/>
        <p:txBody>
          <a:bodyPr/>
          <a:lstStyle/>
          <a:p>
            <a:r>
              <a:rPr lang="fa-IR" sz="4000" b="1" smtClean="0">
                <a:cs typeface="B Zar" pitchFamily="2" charset="-78"/>
              </a:rPr>
              <a:t>توزیع یکنواخت </a:t>
            </a:r>
            <a:endParaRPr lang="fa-IR" sz="4000" b="1" smtClean="0"/>
          </a:p>
        </p:txBody>
      </p:sp>
      <p:sp>
        <p:nvSpPr>
          <p:cNvPr id="25607" name="Content Placeholder 2"/>
          <p:cNvSpPr>
            <a:spLocks noGrp="1"/>
          </p:cNvSpPr>
          <p:nvPr>
            <p:ph idx="1"/>
          </p:nvPr>
        </p:nvSpPr>
        <p:spPr/>
        <p:txBody>
          <a:bodyPr/>
          <a:lstStyle/>
          <a:p>
            <a:pPr algn="just">
              <a:lnSpc>
                <a:spcPct val="150000"/>
              </a:lnSpc>
            </a:pPr>
            <a:r>
              <a:rPr lang="fa-IR" sz="2400" smtClean="0">
                <a:cs typeface="B Zar" pitchFamily="2" charset="-78"/>
              </a:rPr>
              <a:t>متغیر تصادفی یکنواخت </a:t>
            </a:r>
            <a:r>
              <a:rPr lang="en-US" sz="2000" smtClean="0">
                <a:cs typeface="B Zar" pitchFamily="2" charset="-78"/>
              </a:rPr>
              <a:t>X</a:t>
            </a:r>
            <a:r>
              <a:rPr lang="fa-IR" sz="2000" smtClean="0">
                <a:cs typeface="B Zar" pitchFamily="2" charset="-78"/>
              </a:rPr>
              <a:t> </a:t>
            </a:r>
            <a:r>
              <a:rPr lang="fa-IR" sz="2400" smtClean="0">
                <a:cs typeface="B Zar" pitchFamily="2" charset="-78"/>
              </a:rPr>
              <a:t>در بازه </a:t>
            </a:r>
            <a:r>
              <a:rPr lang="en-US" sz="2000" smtClean="0">
                <a:cs typeface="B Zar" pitchFamily="2" charset="-78"/>
              </a:rPr>
              <a:t>S=[a,b],b&gt;a</a:t>
            </a:r>
            <a:r>
              <a:rPr lang="fa-IR" sz="2000" smtClean="0">
                <a:cs typeface="B Zar" pitchFamily="2" charset="-78"/>
              </a:rPr>
              <a:t> </a:t>
            </a:r>
            <a:r>
              <a:rPr lang="fa-IR" sz="2400" smtClean="0">
                <a:cs typeface="B Zar" pitchFamily="2" charset="-78"/>
              </a:rPr>
              <a:t>مقادیری را اختیار می کند که دارای احتمال یکسان می باشند. توزیع یکنواخت به صورت </a:t>
            </a:r>
            <a:r>
              <a:rPr lang="en-US" sz="2000" smtClean="0">
                <a:cs typeface="B Zar" pitchFamily="2" charset="-78"/>
              </a:rPr>
              <a:t>Unif(a,b)</a:t>
            </a:r>
            <a:r>
              <a:rPr lang="fa-IR" sz="2400" smtClean="0">
                <a:cs typeface="B Zar" pitchFamily="2" charset="-78"/>
              </a:rPr>
              <a:t> نشان داده می شود. تابع چگالی  به شکل زیر می باشد: </a:t>
            </a:r>
            <a:endParaRPr lang="en-US" sz="2400" smtClean="0">
              <a:cs typeface="B Zar" pitchFamily="2" charset="-78"/>
            </a:endParaRPr>
          </a:p>
        </p:txBody>
      </p:sp>
      <p:sp>
        <p:nvSpPr>
          <p:cNvPr id="256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2" name="Object 1"/>
          <p:cNvGraphicFramePr>
            <a:graphicFrameLocks noChangeAspect="1"/>
          </p:cNvGraphicFramePr>
          <p:nvPr/>
        </p:nvGraphicFramePr>
        <p:xfrm>
          <a:off x="714375" y="3643313"/>
          <a:ext cx="2930525" cy="1000125"/>
        </p:xfrm>
        <a:graphic>
          <a:graphicData uri="http://schemas.openxmlformats.org/presentationml/2006/ole">
            <mc:AlternateContent xmlns:mc="http://schemas.openxmlformats.org/markup-compatibility/2006">
              <mc:Choice xmlns:v="urn:schemas-microsoft-com:vml" Requires="v">
                <p:oleObj spid="_x0000_s25618" name="Equation" r:id="rId3" imgW="1930320" imgH="660240" progId="Equation.3">
                  <p:embed/>
                </p:oleObj>
              </mc:Choice>
              <mc:Fallback>
                <p:oleObj name="Equation" r:id="rId3" imgW="1930320" imgH="6602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3643313"/>
                        <a:ext cx="293052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3" name="Object 3"/>
          <p:cNvGraphicFramePr>
            <a:graphicFrameLocks noChangeAspect="1"/>
          </p:cNvGraphicFramePr>
          <p:nvPr/>
        </p:nvGraphicFramePr>
        <p:xfrm>
          <a:off x="3929063" y="3571875"/>
          <a:ext cx="2847975" cy="1357313"/>
        </p:xfrm>
        <a:graphic>
          <a:graphicData uri="http://schemas.openxmlformats.org/presentationml/2006/ole">
            <mc:AlternateContent xmlns:mc="http://schemas.openxmlformats.org/markup-compatibility/2006">
              <mc:Choice xmlns:v="urn:schemas-microsoft-com:vml" Requires="v">
                <p:oleObj spid="_x0000_s25619" name="Equation" r:id="rId5" imgW="1854000" imgH="888840" progId="Equation.3">
                  <p:embed/>
                </p:oleObj>
              </mc:Choice>
              <mc:Fallback>
                <p:oleObj name="Equation" r:id="rId5" imgW="1854000" imgH="8888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063" y="3571875"/>
                        <a:ext cx="2847975" cy="135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0" name="Rectangle 5"/>
          <p:cNvSpPr>
            <a:spLocks noChangeArrowheads="1"/>
          </p:cNvSpPr>
          <p:nvPr/>
        </p:nvSpPr>
        <p:spPr bwMode="auto">
          <a:xfrm>
            <a:off x="0" y="885825"/>
            <a:ext cx="9144000" cy="0"/>
          </a:xfrm>
          <a:prstGeom prst="rect">
            <a:avLst/>
          </a:prstGeom>
          <a:noFill/>
          <a:ln w="9525">
            <a:noFill/>
            <a:miter lim="800000"/>
            <a:headEnd/>
            <a:tailEnd/>
          </a:ln>
        </p:spPr>
        <p:txBody>
          <a:bodyPr wrap="none" anchor="ctr">
            <a:spAutoFit/>
          </a:bodyPr>
          <a:lstStyle/>
          <a:p>
            <a:endParaRPr lang="ar-SA"/>
          </a:p>
        </p:txBody>
      </p:sp>
      <p:sp>
        <p:nvSpPr>
          <p:cNvPr id="2561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5604" name="Object 6"/>
          <p:cNvGraphicFramePr>
            <a:graphicFrameLocks noChangeAspect="1"/>
          </p:cNvGraphicFramePr>
          <p:nvPr/>
        </p:nvGraphicFramePr>
        <p:xfrm>
          <a:off x="857250" y="5572125"/>
          <a:ext cx="2508250" cy="642938"/>
        </p:xfrm>
        <a:graphic>
          <a:graphicData uri="http://schemas.openxmlformats.org/presentationml/2006/ole">
            <mc:AlternateContent xmlns:mc="http://schemas.openxmlformats.org/markup-compatibility/2006">
              <mc:Choice xmlns:v="urn:schemas-microsoft-com:vml" Requires="v">
                <p:oleObj spid="_x0000_s25620" name="Equation" r:id="rId7" imgW="1524000" imgH="393700" progId="Equation.3">
                  <p:embed/>
                </p:oleObj>
              </mc:Choice>
              <mc:Fallback>
                <p:oleObj name="Equation" r:id="rId7" imgW="1524000" imgH="3937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0" y="5572125"/>
                        <a:ext cx="250825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2" name="Rectangle 8"/>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2561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4873" name="Object 9"/>
          <p:cNvGraphicFramePr>
            <a:graphicFrameLocks noChangeAspect="1"/>
          </p:cNvGraphicFramePr>
          <p:nvPr/>
        </p:nvGraphicFramePr>
        <p:xfrm>
          <a:off x="4857750" y="5286375"/>
          <a:ext cx="1643063" cy="1319213"/>
        </p:xfrm>
        <a:graphic>
          <a:graphicData uri="http://schemas.openxmlformats.org/presentationml/2006/ole">
            <mc:AlternateContent xmlns:mc="http://schemas.openxmlformats.org/markup-compatibility/2006">
              <mc:Choice xmlns:v="urn:schemas-microsoft-com:vml" Requires="v">
                <p:oleObj spid="_x0000_s25621" name="Equation" r:id="rId9" imgW="1041120" imgH="838080" progId="Equation.3">
                  <p:embed/>
                </p:oleObj>
              </mc:Choice>
              <mc:Fallback>
                <p:oleObj name="Equation" r:id="rId9" imgW="1041120" imgH="83808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7750" y="5286375"/>
                        <a:ext cx="1643063" cy="1319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4" name="Rectangle 11"/>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endParaRPr lang="ar-SA"/>
          </a:p>
        </p:txBody>
      </p:sp>
      <p:sp>
        <p:nvSpPr>
          <p:cNvPr id="15" name="TextBox 14"/>
          <p:cNvSpPr txBox="1">
            <a:spLocks noChangeArrowheads="1"/>
          </p:cNvSpPr>
          <p:nvPr/>
        </p:nvSpPr>
        <p:spPr bwMode="auto">
          <a:xfrm>
            <a:off x="1500188" y="542925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یکنواخت پیوسته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4873"/>
                                        </p:tgtEl>
                                        <p:attrNameLst>
                                          <p:attrName>style.visibility</p:attrName>
                                        </p:attrNameLst>
                                      </p:cBhvr>
                                      <p:to>
                                        <p:strVal val="visible"/>
                                      </p:to>
                                    </p:set>
                                    <p:animEffect transition="in" filter="box(in)">
                                      <p:cBhvr>
                                        <p:cTn id="7" dur="500"/>
                                        <p:tgtEl>
                                          <p:spTgt spid="1648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64873"/>
                                        </p:tgtEl>
                                      </p:cBhvr>
                                    </p:animEffect>
                                    <p:set>
                                      <p:cBhvr>
                                        <p:cTn id="12" dur="1" fill="hold">
                                          <p:stCondLst>
                                            <p:cond delay="499"/>
                                          </p:stCondLst>
                                        </p:cTn>
                                        <p:tgtEl>
                                          <p:spTgt spid="164873"/>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25604"/>
                                        </p:tgtEl>
                                      </p:cBhvr>
                                    </p:animEffect>
                                    <p:set>
                                      <p:cBhvr>
                                        <p:cTn id="15" dur="1" fill="hold">
                                          <p:stCondLst>
                                            <p:cond delay="499"/>
                                          </p:stCondLst>
                                        </p:cTn>
                                        <p:tgtEl>
                                          <p:spTgt spid="2560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p:txBody>
          <a:bodyPr/>
          <a:lstStyle/>
          <a:p>
            <a:r>
              <a:rPr lang="fa-IR" sz="4000" b="1" smtClean="0">
                <a:cs typeface="B Zar" pitchFamily="2" charset="-78"/>
              </a:rPr>
              <a:t>توزیع مثلثی</a:t>
            </a:r>
            <a:endParaRPr lang="fa-IR" sz="4000" b="1" smtClean="0"/>
          </a:p>
        </p:txBody>
      </p:sp>
      <p:sp>
        <p:nvSpPr>
          <p:cNvPr id="2" name="Content Placeholder 2"/>
          <p:cNvSpPr>
            <a:spLocks noGrp="1"/>
          </p:cNvSpPr>
          <p:nvPr>
            <p:ph idx="1"/>
          </p:nvPr>
        </p:nvSpPr>
        <p:spPr/>
        <p:txBody>
          <a:bodyPr/>
          <a:lstStyle/>
          <a:p>
            <a:pPr marL="0" indent="0" algn="just">
              <a:lnSpc>
                <a:spcPct val="150000"/>
              </a:lnSpc>
              <a:buFont typeface="Arial" pitchFamily="34" charset="0"/>
              <a:buNone/>
              <a:defRPr/>
            </a:pPr>
            <a:r>
              <a:rPr lang="fa-IR" sz="2800" dirty="0" smtClean="0">
                <a:cs typeface="B Zar" pitchFamily="2" charset="-78"/>
              </a:rPr>
              <a:t>متغیر تصادفی توزیع مثلثی </a:t>
            </a:r>
            <a:r>
              <a:rPr lang="en-US" sz="2800" dirty="0" smtClean="0">
                <a:cs typeface="B Zar" pitchFamily="2" charset="-78"/>
              </a:rPr>
              <a:t> </a:t>
            </a:r>
            <a:r>
              <a:rPr lang="en-US" sz="2400" dirty="0" smtClean="0">
                <a:cs typeface="+mj-cs"/>
              </a:rPr>
              <a:t>X</a:t>
            </a:r>
            <a:r>
              <a:rPr lang="fa-IR" sz="2800" dirty="0" smtClean="0">
                <a:cs typeface="B Zar" pitchFamily="2" charset="-78"/>
              </a:rPr>
              <a:t>مقادیر موجود در بازه </a:t>
            </a:r>
            <a:r>
              <a:rPr lang="en-US" sz="2400" dirty="0" smtClean="0">
                <a:cs typeface="B Zar" pitchFamily="2" charset="-78"/>
              </a:rPr>
              <a:t>S=[</a:t>
            </a:r>
            <a:r>
              <a:rPr lang="en-US" sz="2400" dirty="0" err="1" smtClean="0">
                <a:cs typeface="B Zar" pitchFamily="2" charset="-78"/>
              </a:rPr>
              <a:t>a,b</a:t>
            </a:r>
            <a:r>
              <a:rPr lang="en-US" sz="2400" dirty="0" smtClean="0">
                <a:cs typeface="B Zar" pitchFamily="2" charset="-78"/>
              </a:rPr>
              <a:t>]</a:t>
            </a:r>
            <a:r>
              <a:rPr lang="fa-IR" sz="2800" dirty="0" smtClean="0">
                <a:cs typeface="B Zar" pitchFamily="2" charset="-78"/>
              </a:rPr>
              <a:t> را اختیار می کند. احتمال در زیربازه </a:t>
            </a:r>
            <a:r>
              <a:rPr lang="en-US" sz="2400" dirty="0" smtClean="0">
                <a:cs typeface="B Zar" pitchFamily="2" charset="-78"/>
              </a:rPr>
              <a:t>[</a:t>
            </a:r>
            <a:r>
              <a:rPr lang="en-US" sz="2400" dirty="0" err="1" smtClean="0">
                <a:cs typeface="B Zar" pitchFamily="2" charset="-78"/>
              </a:rPr>
              <a:t>a,c</a:t>
            </a:r>
            <a:r>
              <a:rPr lang="en-US" sz="2400" dirty="0" smtClean="0">
                <a:cs typeface="B Zar" pitchFamily="2" charset="-78"/>
              </a:rPr>
              <a:t>]</a:t>
            </a:r>
            <a:r>
              <a:rPr lang="fa-IR" sz="2400" dirty="0" smtClean="0">
                <a:cs typeface="B Zar" pitchFamily="2" charset="-78"/>
              </a:rPr>
              <a:t> </a:t>
            </a:r>
            <a:r>
              <a:rPr lang="fa-IR" sz="2800" dirty="0" smtClean="0">
                <a:cs typeface="B Zar" pitchFamily="2" charset="-78"/>
              </a:rPr>
              <a:t>به صورت خطی افزایش می یابد و در زیربازه </a:t>
            </a:r>
            <a:r>
              <a:rPr lang="en-US" sz="2400" dirty="0" smtClean="0">
                <a:cs typeface="B Zar" pitchFamily="2" charset="-78"/>
              </a:rPr>
              <a:t>[</a:t>
            </a:r>
            <a:r>
              <a:rPr lang="en-US" sz="2400" dirty="0" err="1" smtClean="0">
                <a:cs typeface="B Zar" pitchFamily="2" charset="-78"/>
              </a:rPr>
              <a:t>c,b</a:t>
            </a:r>
            <a:r>
              <a:rPr lang="en-US" sz="2400" dirty="0" smtClean="0">
                <a:cs typeface="B Zar" pitchFamily="2" charset="-78"/>
              </a:rPr>
              <a:t>]</a:t>
            </a:r>
            <a:r>
              <a:rPr lang="fa-IR" sz="2400" dirty="0" smtClean="0">
                <a:cs typeface="B Zar" pitchFamily="2" charset="-78"/>
              </a:rPr>
              <a:t> </a:t>
            </a:r>
            <a:r>
              <a:rPr lang="fa-IR" sz="2800" dirty="0" smtClean="0">
                <a:cs typeface="B Zar" pitchFamily="2" charset="-78"/>
              </a:rPr>
              <a:t>به صورت خطی کاهش می یابد. بنابراین تابع چگالی این متغیر دارای شکل مثلثی می باشد. توزیع مثلثی با نماد </a:t>
            </a:r>
            <a:r>
              <a:rPr lang="en-US" sz="2400" dirty="0" err="1" smtClean="0">
                <a:cs typeface="B Zar" pitchFamily="2" charset="-78"/>
              </a:rPr>
              <a:t>Tria</a:t>
            </a:r>
            <a:r>
              <a:rPr lang="en-US" sz="2400" dirty="0" smtClean="0">
                <a:cs typeface="B Zar" pitchFamily="2" charset="-78"/>
              </a:rPr>
              <a:t>(</a:t>
            </a:r>
            <a:r>
              <a:rPr lang="en-US" sz="2400" dirty="0" err="1" smtClean="0">
                <a:cs typeface="B Zar" pitchFamily="2" charset="-78"/>
              </a:rPr>
              <a:t>a,c,b</a:t>
            </a:r>
            <a:r>
              <a:rPr lang="en-US" sz="2400" dirty="0" smtClean="0">
                <a:cs typeface="B Zar" pitchFamily="2" charset="-78"/>
              </a:rPr>
              <a:t>)</a:t>
            </a:r>
            <a:r>
              <a:rPr lang="fa-IR" sz="2800" dirty="0" smtClean="0">
                <a:cs typeface="B Zar" pitchFamily="2" charset="-78"/>
              </a:rPr>
              <a:t> نشان می دهند و تابع چگالی آن به صورت زیر به دست می آید:</a:t>
            </a:r>
            <a:endParaRPr lang="en-US" sz="2800" dirty="0" smtClean="0">
              <a:cs typeface="B Zar" pitchFamily="2" charset="-78"/>
            </a:endParaRPr>
          </a:p>
        </p:txBody>
      </p:sp>
      <p:graphicFrame>
        <p:nvGraphicFramePr>
          <p:cNvPr id="26626" name="Object 3"/>
          <p:cNvGraphicFramePr>
            <a:graphicFrameLocks noChangeAspect="1"/>
          </p:cNvGraphicFramePr>
          <p:nvPr/>
        </p:nvGraphicFramePr>
        <p:xfrm>
          <a:off x="438150" y="4643438"/>
          <a:ext cx="3862388" cy="2017712"/>
        </p:xfrm>
        <a:graphic>
          <a:graphicData uri="http://schemas.openxmlformats.org/presentationml/2006/ole">
            <mc:AlternateContent xmlns:mc="http://schemas.openxmlformats.org/markup-compatibility/2006">
              <mc:Choice xmlns:v="urn:schemas-microsoft-com:vml" Requires="v">
                <p:oleObj spid="_x0000_s26634" name="Equation" r:id="rId3" imgW="2514600" imgH="1320480" progId="Equation.3">
                  <p:embed/>
                </p:oleObj>
              </mc:Choice>
              <mc:Fallback>
                <p:oleObj name="Equation" r:id="rId3" imgW="2514600" imgH="1320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4643438"/>
                        <a:ext cx="3862388" cy="201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5"/>
          <p:cNvGraphicFramePr>
            <a:graphicFrameLocks noChangeAspect="1"/>
          </p:cNvGraphicFramePr>
          <p:nvPr/>
        </p:nvGraphicFramePr>
        <p:xfrm>
          <a:off x="4643438" y="5072063"/>
          <a:ext cx="3744912" cy="1319212"/>
        </p:xfrm>
        <a:graphic>
          <a:graphicData uri="http://schemas.openxmlformats.org/presentationml/2006/ole">
            <mc:AlternateContent xmlns:mc="http://schemas.openxmlformats.org/markup-compatibility/2006">
              <mc:Choice xmlns:v="urn:schemas-microsoft-com:vml" Requires="v">
                <p:oleObj spid="_x0000_s26635" name="Equation" r:id="rId5" imgW="2438280" imgH="863280" progId="Equation.3">
                  <p:embed/>
                </p:oleObj>
              </mc:Choice>
              <mc:Fallback>
                <p:oleObj name="Equation" r:id="rId5" imgW="2438280" imgH="8632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5072063"/>
                        <a:ext cx="3744912" cy="1319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143000" y="5214938"/>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نمایی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6626"/>
                                        </p:tgtEl>
                                      </p:cBhvr>
                                    </p:animEffect>
                                    <p:set>
                                      <p:cBhvr>
                                        <p:cTn id="7" dur="1" fill="hold">
                                          <p:stCondLst>
                                            <p:cond delay="499"/>
                                          </p:stCondLst>
                                        </p:cTn>
                                        <p:tgtEl>
                                          <p:spTgt spid="26626"/>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26627"/>
                                        </p:tgtEl>
                                      </p:cBhvr>
                                    </p:animEffect>
                                    <p:set>
                                      <p:cBhvr>
                                        <p:cTn id="10" dur="1" fill="hold">
                                          <p:stCondLst>
                                            <p:cond delay="499"/>
                                          </p:stCondLst>
                                        </p:cTn>
                                        <p:tgtEl>
                                          <p:spTgt spid="266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itle 1"/>
          <p:cNvSpPr>
            <a:spLocks noGrp="1"/>
          </p:cNvSpPr>
          <p:nvPr>
            <p:ph type="title"/>
          </p:nvPr>
        </p:nvSpPr>
        <p:spPr/>
        <p:txBody>
          <a:bodyPr/>
          <a:lstStyle/>
          <a:p>
            <a:r>
              <a:rPr lang="fa-IR" sz="4000" b="1" smtClean="0">
                <a:cs typeface="B Zar" pitchFamily="2" charset="-78"/>
              </a:rPr>
              <a:t>توزیع نمایی </a:t>
            </a:r>
          </a:p>
        </p:txBody>
      </p:sp>
      <p:sp>
        <p:nvSpPr>
          <p:cNvPr id="276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7650" name="Object 1"/>
          <p:cNvGraphicFramePr>
            <a:graphicFrameLocks noChangeAspect="1"/>
          </p:cNvGraphicFramePr>
          <p:nvPr/>
        </p:nvGraphicFramePr>
        <p:xfrm>
          <a:off x="714375" y="2286000"/>
          <a:ext cx="3189288" cy="1000125"/>
        </p:xfrm>
        <a:graphic>
          <a:graphicData uri="http://schemas.openxmlformats.org/presentationml/2006/ole">
            <mc:AlternateContent xmlns:mc="http://schemas.openxmlformats.org/markup-compatibility/2006">
              <mc:Choice xmlns:v="urn:schemas-microsoft-com:vml" Requires="v">
                <p:oleObj spid="_x0000_s27670" name="Equation" r:id="rId3" imgW="1549080" imgH="482400" progId="Equation.3">
                  <p:embed/>
                </p:oleObj>
              </mc:Choice>
              <mc:Fallback>
                <p:oleObj name="Equation" r:id="rId3" imgW="1549080" imgH="482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286000"/>
                        <a:ext cx="3189288"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7651" name="Object 3"/>
          <p:cNvGraphicFramePr>
            <a:graphicFrameLocks noChangeAspect="1"/>
          </p:cNvGraphicFramePr>
          <p:nvPr/>
        </p:nvGraphicFramePr>
        <p:xfrm>
          <a:off x="4357688" y="2500313"/>
          <a:ext cx="2609850" cy="433387"/>
        </p:xfrm>
        <a:graphic>
          <a:graphicData uri="http://schemas.openxmlformats.org/presentationml/2006/ole">
            <mc:AlternateContent xmlns:mc="http://schemas.openxmlformats.org/markup-compatibility/2006">
              <mc:Choice xmlns:v="urn:schemas-microsoft-com:vml" Requires="v">
                <p:oleObj spid="_x0000_s27671" name="Equation" r:id="rId5" imgW="1371600" imgH="228600" progId="Equation.3">
                  <p:embed/>
                </p:oleObj>
              </mc:Choice>
              <mc:Fallback>
                <p:oleObj name="Equation" r:id="rId5" imgW="13716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2500313"/>
                        <a:ext cx="2609850"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8" name="Rectangle 5"/>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ar-SA"/>
          </a:p>
        </p:txBody>
      </p:sp>
      <p:sp>
        <p:nvSpPr>
          <p:cNvPr id="2765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7652" name="Object 6"/>
          <p:cNvGraphicFramePr>
            <a:graphicFrameLocks noChangeAspect="1"/>
          </p:cNvGraphicFramePr>
          <p:nvPr/>
        </p:nvGraphicFramePr>
        <p:xfrm>
          <a:off x="857250" y="3500438"/>
          <a:ext cx="1500188" cy="1141412"/>
        </p:xfrm>
        <a:graphic>
          <a:graphicData uri="http://schemas.openxmlformats.org/presentationml/2006/ole">
            <mc:AlternateContent xmlns:mc="http://schemas.openxmlformats.org/markup-compatibility/2006">
              <mc:Choice xmlns:v="urn:schemas-microsoft-com:vml" Requires="v">
                <p:oleObj spid="_x0000_s27672" name="Equation" r:id="rId7" imgW="837836" imgH="634725" progId="Equation.3">
                  <p:embed/>
                </p:oleObj>
              </mc:Choice>
              <mc:Fallback>
                <p:oleObj name="Equation" r:id="rId7" imgW="837836" imgH="634725"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0" y="3500438"/>
                        <a:ext cx="1500188"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0" name="Rectangle 8"/>
          <p:cNvSpPr>
            <a:spLocks noChangeArrowheads="1"/>
          </p:cNvSpPr>
          <p:nvPr/>
        </p:nvSpPr>
        <p:spPr bwMode="auto">
          <a:xfrm>
            <a:off x="0" y="638175"/>
            <a:ext cx="9144000" cy="0"/>
          </a:xfrm>
          <a:prstGeom prst="rect">
            <a:avLst/>
          </a:prstGeom>
          <a:noFill/>
          <a:ln w="9525">
            <a:noFill/>
            <a:miter lim="800000"/>
            <a:headEnd/>
            <a:tailEnd/>
          </a:ln>
        </p:spPr>
        <p:txBody>
          <a:bodyPr wrap="none" anchor="ctr">
            <a:spAutoFit/>
          </a:bodyPr>
          <a:lstStyle/>
          <a:p>
            <a:endParaRPr lang="ar-SA"/>
          </a:p>
        </p:txBody>
      </p:sp>
      <p:sp>
        <p:nvSpPr>
          <p:cNvPr id="2766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65897" name="Object 9"/>
          <p:cNvGraphicFramePr>
            <a:graphicFrameLocks noChangeAspect="1"/>
          </p:cNvGraphicFramePr>
          <p:nvPr/>
        </p:nvGraphicFramePr>
        <p:xfrm>
          <a:off x="2571750" y="5357813"/>
          <a:ext cx="4017963" cy="1185862"/>
        </p:xfrm>
        <a:graphic>
          <a:graphicData uri="http://schemas.openxmlformats.org/presentationml/2006/ole">
            <mc:AlternateContent xmlns:mc="http://schemas.openxmlformats.org/markup-compatibility/2006">
              <mc:Choice xmlns:v="urn:schemas-microsoft-com:vml" Requires="v">
                <p:oleObj spid="_x0000_s27673" name="Equation" r:id="rId9" imgW="2324100" imgH="685800" progId="Equation.3">
                  <p:embed/>
                </p:oleObj>
              </mc:Choice>
              <mc:Fallback>
                <p:oleObj name="Equation" r:id="rId9" imgW="2324100" imgH="6858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1750" y="5357813"/>
                        <a:ext cx="4017963" cy="118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2" name="Rectangle 11"/>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endParaRPr lang="ar-SA"/>
          </a:p>
        </p:txBody>
      </p:sp>
      <p:sp>
        <p:nvSpPr>
          <p:cNvPr id="15" name="TextBox 14"/>
          <p:cNvSpPr txBox="1">
            <a:spLocks noChangeArrowheads="1"/>
          </p:cNvSpPr>
          <p:nvPr/>
        </p:nvSpPr>
        <p:spPr bwMode="auto">
          <a:xfrm>
            <a:off x="2500313" y="4814888"/>
            <a:ext cx="3786187" cy="400050"/>
          </a:xfrm>
          <a:prstGeom prst="rect">
            <a:avLst/>
          </a:prstGeom>
          <a:noFill/>
          <a:ln w="9525">
            <a:noFill/>
            <a:miter lim="800000"/>
            <a:headEnd/>
            <a:tailEnd/>
          </a:ln>
        </p:spPr>
        <p:txBody>
          <a:bodyPr>
            <a:spAutoFit/>
          </a:bodyPr>
          <a:lstStyle/>
          <a:p>
            <a:pPr algn="ctr"/>
            <a:r>
              <a:rPr lang="fa-IR" sz="2000" b="1">
                <a:cs typeface="B Zar" pitchFamily="2" charset="-78"/>
              </a:rPr>
              <a:t>خاصیت بی حافظگی توزیع نمایی</a:t>
            </a:r>
          </a:p>
        </p:txBody>
      </p:sp>
      <p:sp>
        <p:nvSpPr>
          <p:cNvPr id="16" name="TextBox 15"/>
          <p:cNvSpPr txBox="1">
            <a:spLocks noChangeArrowheads="1"/>
          </p:cNvSpPr>
          <p:nvPr/>
        </p:nvSpPr>
        <p:spPr bwMode="auto">
          <a:xfrm>
            <a:off x="1785938" y="5357813"/>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نمایی</a:t>
            </a:r>
          </a:p>
        </p:txBody>
      </p:sp>
      <p:graphicFrame>
        <p:nvGraphicFramePr>
          <p:cNvPr id="27654" name="Object 16"/>
          <p:cNvGraphicFramePr>
            <a:graphicFrameLocks noChangeAspect="1"/>
          </p:cNvGraphicFramePr>
          <p:nvPr/>
        </p:nvGraphicFramePr>
        <p:xfrm>
          <a:off x="857250" y="1714500"/>
          <a:ext cx="1500188" cy="420688"/>
        </p:xfrm>
        <a:graphic>
          <a:graphicData uri="http://schemas.openxmlformats.org/presentationml/2006/ole">
            <mc:AlternateContent xmlns:mc="http://schemas.openxmlformats.org/markup-compatibility/2006">
              <mc:Choice xmlns:v="urn:schemas-microsoft-com:vml" Requires="v">
                <p:oleObj spid="_x0000_s27674" name="Equation" r:id="rId11" imgW="723600" imgH="203040" progId="Equation.3">
                  <p:embed/>
                </p:oleObj>
              </mc:Choice>
              <mc:Fallback>
                <p:oleObj name="Equation" r:id="rId11" imgW="723600" imgH="20304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714500"/>
                        <a:ext cx="150018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5897"/>
                                        </p:tgtEl>
                                        <p:attrNameLst>
                                          <p:attrName>style.visibility</p:attrName>
                                        </p:attrNameLst>
                                      </p:cBhvr>
                                      <p:to>
                                        <p:strVal val="visible"/>
                                      </p:to>
                                    </p:set>
                                    <p:animEffect transition="in" filter="box(in)">
                                      <p:cBhvr>
                                        <p:cTn id="12" dur="500"/>
                                        <p:tgtEl>
                                          <p:spTgt spid="1658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65897"/>
                                        </p:tgtEl>
                                      </p:cBhvr>
                                    </p:animEffect>
                                    <p:set>
                                      <p:cBhvr>
                                        <p:cTn id="17" dur="1" fill="hold">
                                          <p:stCondLst>
                                            <p:cond delay="499"/>
                                          </p:stCondLst>
                                        </p:cTn>
                                        <p:tgtEl>
                                          <p:spTgt spid="165897"/>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itle 1"/>
          <p:cNvSpPr>
            <a:spLocks noGrp="1"/>
          </p:cNvSpPr>
          <p:nvPr>
            <p:ph type="title"/>
          </p:nvPr>
        </p:nvSpPr>
        <p:spPr/>
        <p:txBody>
          <a:bodyPr/>
          <a:lstStyle/>
          <a:p>
            <a:r>
              <a:rPr lang="fa-IR" sz="4000" b="1" smtClean="0">
                <a:cs typeface="B Zar" pitchFamily="2" charset="-78"/>
              </a:rPr>
              <a:t>توزیع گاما</a:t>
            </a:r>
          </a:p>
        </p:txBody>
      </p:sp>
      <p:sp>
        <p:nvSpPr>
          <p:cNvPr id="3" name="Content Placeholder 2"/>
          <p:cNvSpPr>
            <a:spLocks noGrp="1"/>
          </p:cNvSpPr>
          <p:nvPr>
            <p:ph idx="1"/>
          </p:nvPr>
        </p:nvSpPr>
        <p:spPr/>
        <p:txBody>
          <a:bodyPr/>
          <a:lstStyle/>
          <a:p>
            <a:r>
              <a:rPr lang="fa-IR" b="1" smtClean="0">
                <a:cs typeface="B Zar" pitchFamily="2" charset="-78"/>
              </a:rPr>
              <a:t>تابع گاما</a:t>
            </a:r>
          </a:p>
          <a:p>
            <a:endParaRPr lang="fa-IR" b="1" smtClean="0">
              <a:cs typeface="B Zar" pitchFamily="2" charset="-78"/>
            </a:endParaRPr>
          </a:p>
          <a:p>
            <a:endParaRPr lang="fa-IR" b="1" smtClean="0">
              <a:cs typeface="B Zar" pitchFamily="2" charset="-78"/>
            </a:endParaRPr>
          </a:p>
          <a:p>
            <a:r>
              <a:rPr lang="fa-IR" b="1" smtClean="0">
                <a:cs typeface="B Zar" pitchFamily="2" charset="-78"/>
              </a:rPr>
              <a:t>تابع توزیع گاما</a:t>
            </a:r>
          </a:p>
        </p:txBody>
      </p:sp>
      <p:graphicFrame>
        <p:nvGraphicFramePr>
          <p:cNvPr id="167938" name="Object 2"/>
          <p:cNvGraphicFramePr>
            <a:graphicFrameLocks noChangeAspect="1"/>
          </p:cNvGraphicFramePr>
          <p:nvPr/>
        </p:nvGraphicFramePr>
        <p:xfrm>
          <a:off x="785813" y="1857375"/>
          <a:ext cx="3571875" cy="1154113"/>
        </p:xfrm>
        <a:graphic>
          <a:graphicData uri="http://schemas.openxmlformats.org/presentationml/2006/ole">
            <mc:AlternateContent xmlns:mc="http://schemas.openxmlformats.org/markup-compatibility/2006">
              <mc:Choice xmlns:v="urn:schemas-microsoft-com:vml" Requires="v">
                <p:oleObj spid="_x0000_s28690" name="Equation" r:id="rId3" imgW="2145960" imgH="685800" progId="Equation.3">
                  <p:embed/>
                </p:oleObj>
              </mc:Choice>
              <mc:Fallback>
                <p:oleObj name="Equation" r:id="rId3" imgW="2145960" imgH="685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857375"/>
                        <a:ext cx="3571875" cy="1154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7" name="Object 1"/>
          <p:cNvGraphicFramePr>
            <a:graphicFrameLocks noChangeAspect="1"/>
          </p:cNvGraphicFramePr>
          <p:nvPr/>
        </p:nvGraphicFramePr>
        <p:xfrm>
          <a:off x="714375" y="3929063"/>
          <a:ext cx="3714750" cy="1693862"/>
        </p:xfrm>
        <a:graphic>
          <a:graphicData uri="http://schemas.openxmlformats.org/presentationml/2006/ole">
            <mc:AlternateContent xmlns:mc="http://schemas.openxmlformats.org/markup-compatibility/2006">
              <mc:Choice xmlns:v="urn:schemas-microsoft-com:vml" Requires="v">
                <p:oleObj spid="_x0000_s28691" name="Equation" r:id="rId5" imgW="2006280" imgH="914400" progId="Equation.3">
                  <p:embed/>
                </p:oleObj>
              </mc:Choice>
              <mc:Fallback>
                <p:oleObj name="Equation" r:id="rId5" imgW="2006280" imgH="9144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3929063"/>
                        <a:ext cx="3714750" cy="169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6" name="Object 10"/>
          <p:cNvGraphicFramePr>
            <a:graphicFrameLocks noChangeAspect="1"/>
          </p:cNvGraphicFramePr>
          <p:nvPr/>
        </p:nvGraphicFramePr>
        <p:xfrm>
          <a:off x="4786313" y="4572000"/>
          <a:ext cx="3702050" cy="714375"/>
        </p:xfrm>
        <a:graphic>
          <a:graphicData uri="http://schemas.openxmlformats.org/presentationml/2006/ole">
            <mc:AlternateContent xmlns:mc="http://schemas.openxmlformats.org/markup-compatibility/2006">
              <mc:Choice xmlns:v="urn:schemas-microsoft-com:vml" Requires="v">
                <p:oleObj spid="_x0000_s28692" name="Equation" r:id="rId7" imgW="2171520" imgH="419040" progId="Equation.3">
                  <p:embed/>
                </p:oleObj>
              </mc:Choice>
              <mc:Fallback>
                <p:oleObj name="Equation" r:id="rId7" imgW="2171520" imgH="4190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6313" y="4572000"/>
                        <a:ext cx="37020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7" name="Object 11"/>
          <p:cNvGraphicFramePr>
            <a:graphicFrameLocks noChangeAspect="1"/>
          </p:cNvGraphicFramePr>
          <p:nvPr/>
        </p:nvGraphicFramePr>
        <p:xfrm>
          <a:off x="428625" y="2349500"/>
          <a:ext cx="8286750" cy="2292350"/>
        </p:xfrm>
        <a:graphic>
          <a:graphicData uri="http://schemas.openxmlformats.org/presentationml/2006/ole">
            <mc:AlternateContent xmlns:mc="http://schemas.openxmlformats.org/markup-compatibility/2006">
              <mc:Choice xmlns:v="urn:schemas-microsoft-com:vml" Requires="v">
                <p:oleObj spid="_x0000_s28693" name="Equation" r:id="rId9" imgW="5143320" imgH="1422360" progId="Equation.3">
                  <p:embed/>
                </p:oleObj>
              </mc:Choice>
              <mc:Fallback>
                <p:oleObj name="Equation" r:id="rId9" imgW="5143320" imgH="142236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5" y="2349500"/>
                        <a:ext cx="82867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a:spLocks noChangeArrowheads="1"/>
          </p:cNvSpPr>
          <p:nvPr/>
        </p:nvSpPr>
        <p:spPr bwMode="auto">
          <a:xfrm>
            <a:off x="1357313" y="3500438"/>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گاما</a:t>
            </a:r>
          </a:p>
        </p:txBody>
      </p:sp>
      <p:sp>
        <p:nvSpPr>
          <p:cNvPr id="9" name="Footer Placeholder 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7938"/>
                                        </p:tgtEl>
                                        <p:attrNameLst>
                                          <p:attrName>style.visibility</p:attrName>
                                        </p:attrNameLst>
                                      </p:cBhvr>
                                      <p:to>
                                        <p:strVal val="visible"/>
                                      </p:to>
                                    </p:set>
                                    <p:animEffect transition="in" filter="box(in)">
                                      <p:cBhvr>
                                        <p:cTn id="10" dur="500"/>
                                        <p:tgtEl>
                                          <p:spTgt spid="1679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67937"/>
                                        </p:tgtEl>
                                        <p:attrNameLst>
                                          <p:attrName>style.visibility</p:attrName>
                                        </p:attrNameLst>
                                      </p:cBhvr>
                                      <p:to>
                                        <p:strVal val="visible"/>
                                      </p:to>
                                    </p:set>
                                    <p:animEffect transition="in" filter="box(in)">
                                      <p:cBhvr>
                                        <p:cTn id="18" dur="500"/>
                                        <p:tgtEl>
                                          <p:spTgt spid="16793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67946"/>
                                        </p:tgtEl>
                                        <p:attrNameLst>
                                          <p:attrName>style.visibility</p:attrName>
                                        </p:attrNameLst>
                                      </p:cBhvr>
                                      <p:to>
                                        <p:strVal val="visible"/>
                                      </p:to>
                                    </p:set>
                                    <p:animEffect transition="in" filter="box(in)">
                                      <p:cBhvr>
                                        <p:cTn id="23" dur="500"/>
                                        <p:tgtEl>
                                          <p:spTgt spid="16794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nodeType="clickEffect">
                                  <p:stCondLst>
                                    <p:cond delay="0"/>
                                  </p:stCondLst>
                                  <p:childTnLst>
                                    <p:animEffect transition="out" filter="box(in)">
                                      <p:cBhvr>
                                        <p:cTn id="27" dur="500"/>
                                        <p:tgtEl>
                                          <p:spTgt spid="3">
                                            <p:txEl>
                                              <p:pRg st="0" end="0"/>
                                            </p:txEl>
                                          </p:spTgt>
                                        </p:tgtEl>
                                      </p:cBhvr>
                                    </p:animEffect>
                                    <p:set>
                                      <p:cBhvr>
                                        <p:cTn id="28" dur="1" fill="hold">
                                          <p:stCondLst>
                                            <p:cond delay="499"/>
                                          </p:stCondLst>
                                        </p:cTn>
                                        <p:tgtEl>
                                          <p:spTgt spid="3">
                                            <p:txEl>
                                              <p:pRg st="0" end="0"/>
                                            </p:txEl>
                                          </p:spTgt>
                                        </p:tgtEl>
                                        <p:attrNameLst>
                                          <p:attrName>style.visibility</p:attrName>
                                        </p:attrNameLst>
                                      </p:cBhvr>
                                      <p:to>
                                        <p:strVal val="hidden"/>
                                      </p:to>
                                    </p:set>
                                  </p:childTnLst>
                                </p:cTn>
                              </p:par>
                              <p:par>
                                <p:cTn id="29" presetID="4" presetClass="exit" presetSubtype="16" fill="hold" grpId="0" nodeType="withEffect">
                                  <p:stCondLst>
                                    <p:cond delay="0"/>
                                  </p:stCondLst>
                                  <p:childTnLst>
                                    <p:animEffect transition="out" filter="box(in)">
                                      <p:cBhvr>
                                        <p:cTn id="30" dur="500"/>
                                        <p:tgtEl>
                                          <p:spTgt spid="3">
                                            <p:txEl>
                                              <p:pRg st="3" end="3"/>
                                            </p:txEl>
                                          </p:spTgt>
                                        </p:tgtEl>
                                      </p:cBhvr>
                                    </p:animEffect>
                                    <p:set>
                                      <p:cBhvr>
                                        <p:cTn id="31" dur="1" fill="hold">
                                          <p:stCondLst>
                                            <p:cond delay="499"/>
                                          </p:stCondLst>
                                        </p:cTn>
                                        <p:tgtEl>
                                          <p:spTgt spid="3">
                                            <p:txEl>
                                              <p:pRg st="3" end="3"/>
                                            </p:txEl>
                                          </p:spTgt>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67938"/>
                                        </p:tgtEl>
                                      </p:cBhvr>
                                    </p:animEffect>
                                    <p:set>
                                      <p:cBhvr>
                                        <p:cTn id="34" dur="1" fill="hold">
                                          <p:stCondLst>
                                            <p:cond delay="499"/>
                                          </p:stCondLst>
                                        </p:cTn>
                                        <p:tgtEl>
                                          <p:spTgt spid="167938"/>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167937"/>
                                        </p:tgtEl>
                                      </p:cBhvr>
                                    </p:animEffect>
                                    <p:set>
                                      <p:cBhvr>
                                        <p:cTn id="37" dur="1" fill="hold">
                                          <p:stCondLst>
                                            <p:cond delay="499"/>
                                          </p:stCondLst>
                                        </p:cTn>
                                        <p:tgtEl>
                                          <p:spTgt spid="167937"/>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167946"/>
                                        </p:tgtEl>
                                      </p:cBhvr>
                                    </p:animEffect>
                                    <p:set>
                                      <p:cBhvr>
                                        <p:cTn id="40" dur="1" fill="hold">
                                          <p:stCondLst>
                                            <p:cond delay="499"/>
                                          </p:stCondLst>
                                        </p:cTn>
                                        <p:tgtEl>
                                          <p:spTgt spid="16794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67947"/>
                                        </p:tgtEl>
                                        <p:attrNameLst>
                                          <p:attrName>style.visibility</p:attrName>
                                        </p:attrNameLst>
                                      </p:cBhvr>
                                      <p:to>
                                        <p:strVal val="visible"/>
                                      </p:to>
                                    </p:set>
                                    <p:animEffect transition="in" filter="box(in)">
                                      <p:cBhvr>
                                        <p:cTn id="45" dur="500"/>
                                        <p:tgtEl>
                                          <p:spTgt spid="16794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nodeType="clickEffect">
                                  <p:stCondLst>
                                    <p:cond delay="0"/>
                                  </p:stCondLst>
                                  <p:childTnLst>
                                    <p:animEffect transition="out" filter="box(in)">
                                      <p:cBhvr>
                                        <p:cTn id="49" dur="500"/>
                                        <p:tgtEl>
                                          <p:spTgt spid="167947"/>
                                        </p:tgtEl>
                                      </p:cBhvr>
                                    </p:animEffect>
                                    <p:set>
                                      <p:cBhvr>
                                        <p:cTn id="50" dur="1" fill="hold">
                                          <p:stCondLst>
                                            <p:cond delay="499"/>
                                          </p:stCondLst>
                                        </p:cTn>
                                        <p:tgtEl>
                                          <p:spTgt spid="16794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ox(i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r>
              <a:rPr lang="fa-IR" sz="4000" b="1" smtClean="0">
                <a:cs typeface="B Zar" pitchFamily="2" charset="-78"/>
              </a:rPr>
              <a:t>توزیع کای دو</a:t>
            </a:r>
            <a:endParaRPr lang="fa-IR" sz="4000" smtClean="0"/>
          </a:p>
        </p:txBody>
      </p:sp>
      <p:graphicFrame>
        <p:nvGraphicFramePr>
          <p:cNvPr id="167937" name="Object 1"/>
          <p:cNvGraphicFramePr>
            <a:graphicFrameLocks noChangeAspect="1"/>
          </p:cNvGraphicFramePr>
          <p:nvPr/>
        </p:nvGraphicFramePr>
        <p:xfrm>
          <a:off x="611188" y="2382838"/>
          <a:ext cx="3714750" cy="2776537"/>
        </p:xfrm>
        <a:graphic>
          <a:graphicData uri="http://schemas.openxmlformats.org/presentationml/2006/ole">
            <mc:AlternateContent xmlns:mc="http://schemas.openxmlformats.org/markup-compatibility/2006">
              <mc:Choice xmlns:v="urn:schemas-microsoft-com:vml" Requires="v">
                <p:oleObj spid="_x0000_s29706" name="Equation" r:id="rId3" imgW="2006280" imgH="1498320" progId="Equation.3">
                  <p:embed/>
                </p:oleObj>
              </mc:Choice>
              <mc:Fallback>
                <p:oleObj name="Equation" r:id="rId3" imgW="2006280" imgH="149832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382838"/>
                        <a:ext cx="3714750" cy="277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6"/>
          <p:cNvGraphicFramePr>
            <a:graphicFrameLocks noChangeAspect="1"/>
          </p:cNvGraphicFramePr>
          <p:nvPr/>
        </p:nvGraphicFramePr>
        <p:xfrm>
          <a:off x="4643438" y="2590800"/>
          <a:ext cx="4208462" cy="2493963"/>
        </p:xfrm>
        <a:graphic>
          <a:graphicData uri="http://schemas.openxmlformats.org/presentationml/2006/ole">
            <mc:AlternateContent xmlns:mc="http://schemas.openxmlformats.org/markup-compatibility/2006">
              <mc:Choice xmlns:v="urn:schemas-microsoft-com:vml" Requires="v">
                <p:oleObj spid="_x0000_s29707" name="Equation" r:id="rId5" imgW="2273040" imgH="1346040" progId="Equation.3">
                  <p:embed/>
                </p:oleObj>
              </mc:Choice>
              <mc:Fallback>
                <p:oleObj name="Equation" r:id="rId5" imgW="2273040" imgH="1346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590800"/>
                        <a:ext cx="4208462" cy="249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1357313" y="5643563"/>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کای دو</a:t>
            </a:r>
          </a:p>
        </p:txBody>
      </p:sp>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fa-IR" b="1" smtClean="0">
                <a:cs typeface="B Zar" pitchFamily="2" charset="-78"/>
              </a:rPr>
              <a:t>مشخصه‌های ثابت و متغیر</a:t>
            </a:r>
          </a:p>
        </p:txBody>
      </p:sp>
      <p:sp>
        <p:nvSpPr>
          <p:cNvPr id="73731" name="Content Placeholder 2"/>
          <p:cNvSpPr>
            <a:spLocks noGrp="1"/>
          </p:cNvSpPr>
          <p:nvPr>
            <p:ph idx="1"/>
          </p:nvPr>
        </p:nvSpPr>
        <p:spPr>
          <a:xfrm>
            <a:off x="457200" y="1600200"/>
            <a:ext cx="8229600" cy="4900613"/>
          </a:xfrm>
        </p:spPr>
        <p:txBody>
          <a:bodyPr/>
          <a:lstStyle/>
          <a:p>
            <a:pPr marL="0" indent="0" algn="just" eaLnBrk="1" hangingPunct="1">
              <a:lnSpc>
                <a:spcPct val="120000"/>
              </a:lnSpc>
              <a:buFont typeface="Arial" pitchFamily="34" charset="0"/>
              <a:buNone/>
            </a:pPr>
            <a:r>
              <a:rPr lang="fa-IR" sz="2000" smtClean="0">
                <a:cs typeface="B Zar" pitchFamily="2" charset="-78"/>
              </a:rPr>
              <a:t>مشخصه‌ها توصیف کننده موجودیت‌ها هستند. مقدار یک مشخصه می‌تواند در طول زمان تغییر کند (مشخصه متغیر)  و یا تغییر نکند (مشخصه ثابت). معمولا بیشتر علاقمند به مدل کردن مشخصه‌های متغیر هستیم.</a:t>
            </a:r>
            <a:endParaRPr lang="en-US" sz="2000" smtClean="0">
              <a:cs typeface="B Zar" pitchFamily="2" charset="-78"/>
            </a:endParaRPr>
          </a:p>
          <a:p>
            <a:pPr marL="0" indent="0" algn="just" eaLnBrk="1" hangingPunct="1">
              <a:lnSpc>
                <a:spcPct val="120000"/>
              </a:lnSpc>
              <a:buFont typeface="Arial" pitchFamily="34" charset="0"/>
              <a:buNone/>
            </a:pPr>
            <a:endParaRPr lang="fa-IR" sz="2000" smtClean="0">
              <a:cs typeface="B Zar" pitchFamily="2" charset="-78"/>
            </a:endParaRPr>
          </a:p>
          <a:p>
            <a:pPr marL="0" indent="0" algn="just" eaLnBrk="1" hangingPunct="1">
              <a:lnSpc>
                <a:spcPct val="120000"/>
              </a:lnSpc>
              <a:buFont typeface="Arial" pitchFamily="34" charset="0"/>
              <a:buNone/>
            </a:pPr>
            <a:r>
              <a:rPr lang="fa-IR" sz="2000" smtClean="0">
                <a:cs typeface="B Zar" pitchFamily="2" charset="-78"/>
              </a:rPr>
              <a:t>مثال هایی از مشخصه‌های متغیر:</a:t>
            </a:r>
            <a:endParaRPr lang="en-US" sz="2000" smtClean="0">
              <a:cs typeface="B Zar" pitchFamily="2" charset="-78"/>
            </a:endParaRPr>
          </a:p>
          <a:p>
            <a:pPr lvl="1" algn="just" eaLnBrk="1" hangingPunct="1">
              <a:lnSpc>
                <a:spcPct val="120000"/>
              </a:lnSpc>
            </a:pPr>
            <a:r>
              <a:rPr lang="fa-IR" sz="1800" smtClean="0">
                <a:cs typeface="B Zar" pitchFamily="2" charset="-78"/>
              </a:rPr>
              <a:t>تعداد قطعات در خط مونتاژ.</a:t>
            </a:r>
            <a:endParaRPr lang="en-US" sz="1800" smtClean="0">
              <a:cs typeface="B Zar" pitchFamily="2" charset="-78"/>
            </a:endParaRPr>
          </a:p>
          <a:p>
            <a:pPr lvl="1" algn="just" eaLnBrk="1" hangingPunct="1">
              <a:lnSpc>
                <a:spcPct val="120000"/>
              </a:lnSpc>
            </a:pPr>
            <a:r>
              <a:rPr lang="fa-IR" sz="1800" smtClean="0">
                <a:cs typeface="B Zar" pitchFamily="2" charset="-78"/>
              </a:rPr>
              <a:t>وضعیت یک ماشین ( که منجر به درصد استفاده از ماشین می‌شود).</a:t>
            </a:r>
            <a:endParaRPr lang="en-US" sz="1800" smtClean="0">
              <a:cs typeface="B Zar" pitchFamily="2" charset="-78"/>
            </a:endParaRPr>
          </a:p>
          <a:p>
            <a:pPr lvl="1" algn="just" eaLnBrk="1" hangingPunct="1">
              <a:lnSpc>
                <a:spcPct val="120000"/>
              </a:lnSpc>
            </a:pPr>
            <a:r>
              <a:rPr lang="fa-IR" sz="1800" smtClean="0">
                <a:cs typeface="B Zar" pitchFamily="2" charset="-78"/>
              </a:rPr>
              <a:t>زمان تکمیل مونتاژ</a:t>
            </a:r>
            <a:endParaRPr lang="en-US" sz="1800" smtClean="0">
              <a:cs typeface="B Zar" pitchFamily="2" charset="-78"/>
            </a:endParaRPr>
          </a:p>
          <a:p>
            <a:pPr lvl="1" algn="just" eaLnBrk="1" hangingPunct="1">
              <a:lnSpc>
                <a:spcPct val="120000"/>
              </a:lnSpc>
            </a:pPr>
            <a:r>
              <a:rPr lang="fa-IR" sz="1800" smtClean="0">
                <a:cs typeface="B Zar" pitchFamily="2" charset="-78"/>
              </a:rPr>
              <a:t>اینکه دکتر مشغول و یا بیکار است.</a:t>
            </a:r>
            <a:endParaRPr lang="en-US" sz="1800" smtClean="0">
              <a:cs typeface="B Zar" pitchFamily="2" charset="-78"/>
            </a:endParaRPr>
          </a:p>
          <a:p>
            <a:pPr marL="0" indent="0" algn="just" eaLnBrk="1" hangingPunct="1">
              <a:lnSpc>
                <a:spcPct val="120000"/>
              </a:lnSpc>
            </a:pPr>
            <a:endParaRPr lang="fa-IR" sz="2000" smtClean="0">
              <a:cs typeface="B Zar" pitchFamily="2" charset="-78"/>
            </a:endParaRPr>
          </a:p>
          <a:p>
            <a:pPr marL="0" indent="0" algn="just" eaLnBrk="1" hangingPunct="1">
              <a:lnSpc>
                <a:spcPct val="120000"/>
              </a:lnSpc>
              <a:buFont typeface="Arial" pitchFamily="34" charset="0"/>
              <a:buNone/>
            </a:pPr>
            <a:r>
              <a:rPr lang="fa-IR" sz="2000" smtClean="0">
                <a:cs typeface="B Zar" pitchFamily="2" charset="-78"/>
              </a:rPr>
              <a:t>مثال هایی از مشخصه‌های ثابت:</a:t>
            </a:r>
            <a:endParaRPr lang="en-US" sz="2000" smtClean="0">
              <a:cs typeface="B Zar" pitchFamily="2" charset="-78"/>
            </a:endParaRPr>
          </a:p>
          <a:p>
            <a:pPr lvl="1" algn="just" eaLnBrk="1" hangingPunct="1">
              <a:lnSpc>
                <a:spcPct val="120000"/>
              </a:lnSpc>
            </a:pPr>
            <a:r>
              <a:rPr lang="fa-IR" sz="1800" smtClean="0">
                <a:cs typeface="B Zar" pitchFamily="2" charset="-78"/>
              </a:rPr>
              <a:t>مسیر تولید یک محصول</a:t>
            </a:r>
            <a:endParaRPr lang="en-US" sz="1800" smtClean="0">
              <a:cs typeface="B Zar" pitchFamily="2" charset="-78"/>
            </a:endParaRPr>
          </a:p>
          <a:p>
            <a:pPr lvl="1" algn="just" eaLnBrk="1" hangingPunct="1">
              <a:lnSpc>
                <a:spcPct val="120000"/>
              </a:lnSpc>
            </a:pPr>
            <a:r>
              <a:rPr lang="fa-IR" sz="1800" smtClean="0">
                <a:cs typeface="B Zar" pitchFamily="2" charset="-78"/>
              </a:rPr>
              <a:t>توالی مواردی که می‌بایست روی یک مریض با نوع خاصی از درمان صورت گیرد.</a:t>
            </a:r>
            <a:endParaRPr lang="en-US" sz="1800" smtClean="0">
              <a:cs typeface="B Zar" pitchFamily="2"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fa-IR" sz="4000" b="1" smtClean="0">
                <a:cs typeface="B Zar" pitchFamily="2" charset="-78"/>
              </a:rPr>
              <a:t>توزیع ارلنگ</a:t>
            </a:r>
          </a:p>
        </p:txBody>
      </p:sp>
      <p:sp>
        <p:nvSpPr>
          <p:cNvPr id="30726" name="Content Placeholder 2"/>
          <p:cNvSpPr>
            <a:spLocks noGrp="1"/>
          </p:cNvSpPr>
          <p:nvPr>
            <p:ph idx="1"/>
          </p:nvPr>
        </p:nvSpPr>
        <p:spPr/>
        <p:txBody>
          <a:bodyPr/>
          <a:lstStyle/>
          <a:p>
            <a:pPr>
              <a:lnSpc>
                <a:spcPct val="150000"/>
              </a:lnSpc>
            </a:pPr>
            <a:r>
              <a:rPr lang="fa-IR" sz="2400" smtClean="0">
                <a:cs typeface="B Zar" pitchFamily="2" charset="-78"/>
              </a:rPr>
              <a:t>همان تابع توزیع گاما در حالتی است که             است. در این حالت داریم</a:t>
            </a:r>
          </a:p>
        </p:txBody>
      </p:sp>
      <p:sp>
        <p:nvSpPr>
          <p:cNvPr id="307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0722" name="Object 1"/>
          <p:cNvGraphicFramePr>
            <a:graphicFrameLocks noChangeAspect="1"/>
          </p:cNvGraphicFramePr>
          <p:nvPr/>
        </p:nvGraphicFramePr>
        <p:xfrm>
          <a:off x="3967163" y="1828800"/>
          <a:ext cx="763587" cy="357188"/>
        </p:xfrm>
        <a:graphic>
          <a:graphicData uri="http://schemas.openxmlformats.org/presentationml/2006/ole">
            <mc:AlternateContent xmlns:mc="http://schemas.openxmlformats.org/markup-compatibility/2006">
              <mc:Choice xmlns:v="urn:schemas-microsoft-com:vml" Requires="v">
                <p:oleObj spid="_x0000_s30734" name="Equation" r:id="rId3" imgW="431640" imgH="203040" progId="Equation.3">
                  <p:embed/>
                </p:oleObj>
              </mc:Choice>
              <mc:Fallback>
                <p:oleObj name="Equation" r:id="rId3" imgW="431640" imgH="2030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163" y="1828800"/>
                        <a:ext cx="763587"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Rectangle 3"/>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ar-SA"/>
          </a:p>
        </p:txBody>
      </p:sp>
      <p:sp>
        <p:nvSpPr>
          <p:cNvPr id="307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0723" name="Object 7"/>
          <p:cNvGraphicFramePr>
            <a:graphicFrameLocks noChangeAspect="1"/>
          </p:cNvGraphicFramePr>
          <p:nvPr/>
        </p:nvGraphicFramePr>
        <p:xfrm>
          <a:off x="571500" y="3143250"/>
          <a:ext cx="5308600" cy="820738"/>
        </p:xfrm>
        <a:graphic>
          <a:graphicData uri="http://schemas.openxmlformats.org/presentationml/2006/ole">
            <mc:AlternateContent xmlns:mc="http://schemas.openxmlformats.org/markup-compatibility/2006">
              <mc:Choice xmlns:v="urn:schemas-microsoft-com:vml" Requires="v">
                <p:oleObj spid="_x0000_s30735" name="Equation" r:id="rId5" imgW="2958840" imgH="457200" progId="Equation.3">
                  <p:embed/>
                </p:oleObj>
              </mc:Choice>
              <mc:Fallback>
                <p:oleObj name="Equation" r:id="rId5" imgW="295884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3143250"/>
                        <a:ext cx="5308600"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a:spLocks noChangeArrowheads="1"/>
          </p:cNvSpPr>
          <p:nvPr/>
        </p:nvSpPr>
        <p:spPr bwMode="auto">
          <a:xfrm>
            <a:off x="1785938" y="485775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ارلنگ</a:t>
            </a:r>
          </a:p>
        </p:txBody>
      </p:sp>
      <p:graphicFrame>
        <p:nvGraphicFramePr>
          <p:cNvPr id="30724" name="Object 10"/>
          <p:cNvGraphicFramePr>
            <a:graphicFrameLocks noChangeAspect="1"/>
          </p:cNvGraphicFramePr>
          <p:nvPr/>
        </p:nvGraphicFramePr>
        <p:xfrm>
          <a:off x="642938" y="2643188"/>
          <a:ext cx="2279650" cy="428625"/>
        </p:xfrm>
        <a:graphic>
          <a:graphicData uri="http://schemas.openxmlformats.org/presentationml/2006/ole">
            <mc:AlternateContent xmlns:mc="http://schemas.openxmlformats.org/markup-compatibility/2006">
              <mc:Choice xmlns:v="urn:schemas-microsoft-com:vml" Requires="v">
                <p:oleObj spid="_x0000_s30736" name="Equation" r:id="rId7" imgW="1079280" imgH="203040" progId="Equation.3">
                  <p:embed/>
                </p:oleObj>
              </mc:Choice>
              <mc:Fallback>
                <p:oleObj name="Equation" r:id="rId7" imgW="1079280" imgH="2030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2643188"/>
                        <a:ext cx="22796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Footer Placeholder 10"/>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r>
              <a:rPr lang="fa-IR" sz="4000" b="1" smtClean="0">
                <a:cs typeface="B Zar" pitchFamily="2" charset="-78"/>
              </a:rPr>
              <a:t>مثال</a:t>
            </a:r>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cs typeface="B Zar" pitchFamily="2" charset="-78"/>
              </a:rPr>
              <a:t>دو لامپ با عمر متوسط 1000 ساعت با توزیع نمایی به گونه‌ای بسته شده‌اند که در صورت خارج شدن یکی لامپ دیگر روشن می‌شود. احتمال اینکه بعد از 2160 ساعت لامپی روشن باشد، چقدر است.</a:t>
            </a:r>
            <a:endParaRPr lang="en-US" sz="2400" dirty="0" smtClean="0">
              <a:cs typeface="B Zar" pitchFamily="2" charset="-78"/>
            </a:endParaRPr>
          </a:p>
          <a:p>
            <a:pPr algn="just" rtl="0">
              <a:lnSpc>
                <a:spcPct val="150000"/>
              </a:lnSpc>
              <a:defRPr/>
            </a:pPr>
            <a:r>
              <a:rPr lang="en-US" sz="2400" dirty="0" smtClean="0">
                <a:cs typeface="B Zar" pitchFamily="2" charset="-78"/>
              </a:rPr>
              <a:t>X=X</a:t>
            </a:r>
            <a:r>
              <a:rPr lang="en-US" sz="2400" baseline="-25000" dirty="0" smtClean="0">
                <a:cs typeface="B Zar" pitchFamily="2" charset="-78"/>
              </a:rPr>
              <a:t>1</a:t>
            </a:r>
            <a:r>
              <a:rPr lang="en-US" sz="2400" dirty="0" smtClean="0">
                <a:cs typeface="B Zar" pitchFamily="2" charset="-78"/>
              </a:rPr>
              <a:t>+X</a:t>
            </a:r>
            <a:r>
              <a:rPr lang="en-US" sz="2400" baseline="-25000" dirty="0" smtClean="0">
                <a:cs typeface="B Zar" pitchFamily="2" charset="-78"/>
              </a:rPr>
              <a:t>2</a:t>
            </a:r>
            <a:endParaRPr lang="en-US" sz="2400" dirty="0" smtClean="0">
              <a:cs typeface="B Zar" pitchFamily="2" charset="-78"/>
            </a:endParaRPr>
          </a:p>
          <a:p>
            <a:pPr lvl="1" algn="just" rtl="0">
              <a:lnSpc>
                <a:spcPct val="150000"/>
              </a:lnSpc>
              <a:defRPr/>
            </a:pPr>
            <a:r>
              <a:rPr lang="en-US" sz="1800" dirty="0" smtClean="0">
                <a:cs typeface="B Zar" pitchFamily="2" charset="-78"/>
              </a:rPr>
              <a:t>X</a:t>
            </a:r>
            <a:r>
              <a:rPr lang="en-US" sz="1800" baseline="-25000" dirty="0" smtClean="0">
                <a:cs typeface="B Zar" pitchFamily="2" charset="-78"/>
              </a:rPr>
              <a:t>1</a:t>
            </a:r>
            <a:r>
              <a:rPr lang="en-US" sz="1800" dirty="0" smtClean="0">
                <a:cs typeface="B Zar" pitchFamily="2" charset="-78"/>
              </a:rPr>
              <a:t> ~EXP (1/1000)</a:t>
            </a:r>
          </a:p>
          <a:p>
            <a:pPr lvl="1" algn="just" rtl="0">
              <a:lnSpc>
                <a:spcPct val="150000"/>
              </a:lnSpc>
              <a:defRPr/>
            </a:pPr>
            <a:r>
              <a:rPr lang="en-US" sz="1800" dirty="0" smtClean="0">
                <a:cs typeface="B Zar" pitchFamily="2" charset="-78"/>
              </a:rPr>
              <a:t>X</a:t>
            </a:r>
            <a:r>
              <a:rPr lang="en-US" sz="1800" baseline="-25000" dirty="0" smtClean="0">
                <a:cs typeface="B Zar" pitchFamily="2" charset="-78"/>
              </a:rPr>
              <a:t>2</a:t>
            </a:r>
            <a:r>
              <a:rPr lang="en-US" sz="1800" dirty="0" smtClean="0">
                <a:cs typeface="B Zar" pitchFamily="2" charset="-78"/>
              </a:rPr>
              <a:t>~EXP (1/1000)</a:t>
            </a:r>
          </a:p>
          <a:p>
            <a:pPr algn="just" rtl="0">
              <a:lnSpc>
                <a:spcPct val="150000"/>
              </a:lnSpc>
              <a:buFont typeface="Arial" pitchFamily="34" charset="0"/>
              <a:buNone/>
              <a:defRPr/>
            </a:pPr>
            <a:endParaRPr lang="fa-IR" sz="2400" dirty="0">
              <a:cs typeface="B Zar" pitchFamily="2" charset="-78"/>
            </a:endParaRPr>
          </a:p>
        </p:txBody>
      </p:sp>
      <p:sp>
        <p:nvSpPr>
          <p:cNvPr id="317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71009" name="Object 1"/>
          <p:cNvGraphicFramePr>
            <a:graphicFrameLocks noChangeAspect="1"/>
          </p:cNvGraphicFramePr>
          <p:nvPr/>
        </p:nvGraphicFramePr>
        <p:xfrm>
          <a:off x="3500438" y="4429125"/>
          <a:ext cx="4549775" cy="1843088"/>
        </p:xfrm>
        <a:graphic>
          <a:graphicData uri="http://schemas.openxmlformats.org/presentationml/2006/ole">
            <mc:AlternateContent xmlns:mc="http://schemas.openxmlformats.org/markup-compatibility/2006">
              <mc:Choice xmlns:v="urn:schemas-microsoft-com:vml" Requires="v">
                <p:oleObj spid="_x0000_s31750" name="Equation" r:id="rId3" imgW="2730240" imgH="1104840" progId="Equation.3">
                  <p:embed/>
                </p:oleObj>
              </mc:Choice>
              <mc:Fallback>
                <p:oleObj name="Equation" r:id="rId3" imgW="2730240" imgH="11048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4429125"/>
                        <a:ext cx="4549775" cy="184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71009"/>
                                        </p:tgtEl>
                                        <p:attrNameLst>
                                          <p:attrName>style.visibility</p:attrName>
                                        </p:attrNameLst>
                                      </p:cBhvr>
                                      <p:to>
                                        <p:strVal val="visible"/>
                                      </p:to>
                                    </p:set>
                                    <p:animEffect transition="in" filter="box(in)">
                                      <p:cBhvr>
                                        <p:cTn id="18" dur="500"/>
                                        <p:tgtEl>
                                          <p:spTgt spid="17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Title 1"/>
          <p:cNvSpPr>
            <a:spLocks noGrp="1"/>
          </p:cNvSpPr>
          <p:nvPr>
            <p:ph type="title"/>
          </p:nvPr>
        </p:nvSpPr>
        <p:spPr/>
        <p:txBody>
          <a:bodyPr/>
          <a:lstStyle/>
          <a:p>
            <a:r>
              <a:rPr lang="fa-IR" sz="4000" b="1" smtClean="0">
                <a:cs typeface="B Zar" pitchFamily="2" charset="-78"/>
              </a:rPr>
              <a:t>مثال</a:t>
            </a:r>
            <a:endParaRPr lang="fa-IR" smtClean="0"/>
          </a:p>
        </p:txBody>
      </p:sp>
      <p:sp>
        <p:nvSpPr>
          <p:cNvPr id="3"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یک معاینه پزشک سه مرحله دارد که هر کدام دارای توزیع نمایی با میانگین 20 دقیقه است. با این فرضیات احتمال مدت معاینه کمتر از 50 دقیقه باشد را بیابید.</a:t>
            </a:r>
          </a:p>
          <a:p>
            <a:pPr marL="0" indent="0" algn="just" rtl="0">
              <a:lnSpc>
                <a:spcPct val="150000"/>
              </a:lnSpc>
              <a:buFont typeface="Arial" pitchFamily="34" charset="0"/>
              <a:buNone/>
            </a:pPr>
            <a:r>
              <a:rPr lang="en-US" sz="2400" smtClean="0">
                <a:cs typeface="B Zar" pitchFamily="2" charset="-78"/>
              </a:rPr>
              <a:t>X=X</a:t>
            </a:r>
            <a:r>
              <a:rPr lang="en-US" sz="2400" baseline="-25000" smtClean="0">
                <a:cs typeface="B Zar" pitchFamily="2" charset="-78"/>
              </a:rPr>
              <a:t>1</a:t>
            </a:r>
            <a:r>
              <a:rPr lang="en-US" sz="2400" smtClean="0">
                <a:cs typeface="B Zar" pitchFamily="2" charset="-78"/>
              </a:rPr>
              <a:t>+X</a:t>
            </a:r>
            <a:r>
              <a:rPr lang="en-US" sz="2400" baseline="-25000" smtClean="0">
                <a:cs typeface="B Zar" pitchFamily="2" charset="-78"/>
              </a:rPr>
              <a:t>2+</a:t>
            </a:r>
            <a:r>
              <a:rPr lang="en-US" sz="2400" smtClean="0">
                <a:cs typeface="B Zar" pitchFamily="2" charset="-78"/>
              </a:rPr>
              <a:t>X</a:t>
            </a:r>
            <a:r>
              <a:rPr lang="en-US" sz="2400" baseline="-25000" smtClean="0">
                <a:cs typeface="B Zar" pitchFamily="2" charset="-78"/>
              </a:rPr>
              <a:t>3</a:t>
            </a:r>
            <a:endParaRPr lang="en-US" sz="2400" smtClean="0">
              <a:cs typeface="B Zar" pitchFamily="2" charset="-78"/>
            </a:endParaRPr>
          </a:p>
          <a:p>
            <a:pPr lvl="1" algn="just" rtl="0">
              <a:lnSpc>
                <a:spcPct val="150000"/>
              </a:lnSpc>
            </a:pPr>
            <a:r>
              <a:rPr lang="en-US" sz="1800" smtClean="0">
                <a:cs typeface="B Zar" pitchFamily="2" charset="-78"/>
              </a:rPr>
              <a:t>X</a:t>
            </a:r>
            <a:r>
              <a:rPr lang="en-US" sz="1800" baseline="-25000" smtClean="0">
                <a:cs typeface="B Zar" pitchFamily="2" charset="-78"/>
              </a:rPr>
              <a:t>1</a:t>
            </a:r>
            <a:r>
              <a:rPr lang="en-US" sz="1800" smtClean="0">
                <a:cs typeface="B Zar" pitchFamily="2" charset="-78"/>
              </a:rPr>
              <a:t> ~EXP (1/20)</a:t>
            </a:r>
          </a:p>
          <a:p>
            <a:pPr lvl="1" algn="just" rtl="0">
              <a:lnSpc>
                <a:spcPct val="150000"/>
              </a:lnSpc>
            </a:pPr>
            <a:r>
              <a:rPr lang="en-US" sz="1800" smtClean="0">
                <a:cs typeface="B Zar" pitchFamily="2" charset="-78"/>
              </a:rPr>
              <a:t>X</a:t>
            </a:r>
            <a:r>
              <a:rPr lang="en-US" sz="1800" baseline="-25000" smtClean="0">
                <a:cs typeface="B Zar" pitchFamily="2" charset="-78"/>
              </a:rPr>
              <a:t>2</a:t>
            </a:r>
            <a:r>
              <a:rPr lang="en-US" sz="1800" smtClean="0">
                <a:cs typeface="B Zar" pitchFamily="2" charset="-78"/>
              </a:rPr>
              <a:t>~EXP (1/20)</a:t>
            </a:r>
          </a:p>
          <a:p>
            <a:pPr lvl="1" algn="just" rtl="0">
              <a:lnSpc>
                <a:spcPct val="150000"/>
              </a:lnSpc>
            </a:pPr>
            <a:r>
              <a:rPr lang="en-US" sz="1800" smtClean="0">
                <a:cs typeface="B Zar" pitchFamily="2" charset="-78"/>
              </a:rPr>
              <a:t>X</a:t>
            </a:r>
            <a:r>
              <a:rPr lang="en-US" sz="1800" baseline="-25000" smtClean="0">
                <a:cs typeface="B Zar" pitchFamily="2" charset="-78"/>
              </a:rPr>
              <a:t>3</a:t>
            </a:r>
            <a:r>
              <a:rPr lang="en-US" sz="1800" smtClean="0">
                <a:cs typeface="B Zar" pitchFamily="2" charset="-78"/>
              </a:rPr>
              <a:t>~EXP (1/20)</a:t>
            </a:r>
          </a:p>
          <a:p>
            <a:pPr marL="0" indent="0" algn="just">
              <a:lnSpc>
                <a:spcPct val="150000"/>
              </a:lnSpc>
              <a:buFont typeface="Arial" pitchFamily="34" charset="0"/>
              <a:buNone/>
            </a:pPr>
            <a:endParaRPr lang="en-US" sz="2400" smtClean="0">
              <a:cs typeface="B Zar" pitchFamily="2" charset="-78"/>
            </a:endParaRPr>
          </a:p>
          <a:p>
            <a:pPr marL="0" indent="0">
              <a:buFont typeface="Arial" pitchFamily="34" charset="0"/>
              <a:buNone/>
            </a:pPr>
            <a:endParaRPr lang="fa-IR" smtClean="0"/>
          </a:p>
        </p:txBody>
      </p:sp>
      <p:sp>
        <p:nvSpPr>
          <p:cNvPr id="3277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28674" name="Object 2"/>
          <p:cNvGraphicFramePr>
            <a:graphicFrameLocks noChangeAspect="1"/>
          </p:cNvGraphicFramePr>
          <p:nvPr/>
        </p:nvGraphicFramePr>
        <p:xfrm>
          <a:off x="1143000" y="4929188"/>
          <a:ext cx="6929438" cy="715962"/>
        </p:xfrm>
        <a:graphic>
          <a:graphicData uri="http://schemas.openxmlformats.org/presentationml/2006/ole">
            <mc:AlternateContent xmlns:mc="http://schemas.openxmlformats.org/markup-compatibility/2006">
              <mc:Choice xmlns:v="urn:schemas-microsoft-com:vml" Requires="v">
                <p:oleObj spid="_x0000_s32782" name="Equation" r:id="rId3" imgW="4432300" imgH="457200" progId="Equation.3">
                  <p:embed/>
                </p:oleObj>
              </mc:Choice>
              <mc:Fallback>
                <p:oleObj name="Equation" r:id="rId3" imgW="443230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29188"/>
                        <a:ext cx="6929438" cy="71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037" name="Object 5"/>
          <p:cNvGraphicFramePr>
            <a:graphicFrameLocks noChangeAspect="1"/>
          </p:cNvGraphicFramePr>
          <p:nvPr/>
        </p:nvGraphicFramePr>
        <p:xfrm>
          <a:off x="1714500" y="5929313"/>
          <a:ext cx="1884363" cy="642937"/>
        </p:xfrm>
        <a:graphic>
          <a:graphicData uri="http://schemas.openxmlformats.org/presentationml/2006/ole">
            <mc:AlternateContent xmlns:mc="http://schemas.openxmlformats.org/markup-compatibility/2006">
              <mc:Choice xmlns:v="urn:schemas-microsoft-com:vml" Requires="v">
                <p:oleObj spid="_x0000_s32783" name="Equation" r:id="rId5" imgW="1231366" imgH="418918" progId="Equation.3">
                  <p:embed/>
                </p:oleObj>
              </mc:Choice>
              <mc:Fallback>
                <p:oleObj name="Equation" r:id="rId5" imgW="1231366" imgH="418918"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5929313"/>
                        <a:ext cx="1884363"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036" name="Object 4"/>
          <p:cNvGraphicFramePr>
            <a:graphicFrameLocks noChangeAspect="1"/>
          </p:cNvGraphicFramePr>
          <p:nvPr/>
        </p:nvGraphicFramePr>
        <p:xfrm>
          <a:off x="5000625" y="5857875"/>
          <a:ext cx="2500313" cy="615950"/>
        </p:xfrm>
        <a:graphic>
          <a:graphicData uri="http://schemas.openxmlformats.org/presentationml/2006/ole">
            <mc:AlternateContent xmlns:mc="http://schemas.openxmlformats.org/markup-compatibility/2006">
              <mc:Choice xmlns:v="urn:schemas-microsoft-com:vml" Requires="v">
                <p:oleObj spid="_x0000_s32784" name="Equation" r:id="rId7" imgW="1701720" imgH="419040" progId="Equation.3">
                  <p:embed/>
                </p:oleObj>
              </mc:Choice>
              <mc:Fallback>
                <p:oleObj name="Equation" r:id="rId7" imgW="1701720" imgH="419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25" y="5857875"/>
                        <a:ext cx="2500313"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9" name="Footer Placeholder 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ox(in)">
                                      <p:cBhvr>
                                        <p:cTn id="12" dur="500"/>
                                        <p:tgtEl>
                                          <p:spTgt spid="286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2037"/>
                                        </p:tgtEl>
                                        <p:attrNameLst>
                                          <p:attrName>style.visibility</p:attrName>
                                        </p:attrNameLst>
                                      </p:cBhvr>
                                      <p:to>
                                        <p:strVal val="visible"/>
                                      </p:to>
                                    </p:set>
                                    <p:animEffect transition="in" filter="box(in)">
                                      <p:cBhvr>
                                        <p:cTn id="17" dur="500"/>
                                        <p:tgtEl>
                                          <p:spTgt spid="1720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2036"/>
                                        </p:tgtEl>
                                        <p:attrNameLst>
                                          <p:attrName>style.visibility</p:attrName>
                                        </p:attrNameLst>
                                      </p:cBhvr>
                                      <p:to>
                                        <p:strVal val="visible"/>
                                      </p:to>
                                    </p:set>
                                    <p:animEffect transition="in" filter="box(in)">
                                      <p:cBhvr>
                                        <p:cTn id="22" dur="5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500063" y="142875"/>
            <a:ext cx="8229600" cy="1143000"/>
          </a:xfrm>
        </p:spPr>
        <p:txBody>
          <a:bodyPr/>
          <a:lstStyle/>
          <a:p>
            <a:r>
              <a:rPr lang="fa-IR" sz="4000" b="1" smtClean="0">
                <a:cs typeface="B Zar" pitchFamily="2" charset="-78"/>
              </a:rPr>
              <a:t>توزیع نرمال</a:t>
            </a:r>
            <a:endParaRPr lang="fa-IR" sz="4000" smtClean="0">
              <a:cs typeface="B Zar" pitchFamily="2" charset="-78"/>
            </a:endParaRPr>
          </a:p>
        </p:txBody>
      </p:sp>
      <p:sp>
        <p:nvSpPr>
          <p:cNvPr id="3379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79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33798" name="Rectangle 8"/>
          <p:cNvSpPr>
            <a:spLocks noChangeArrowheads="1"/>
          </p:cNvSpPr>
          <p:nvPr/>
        </p:nvSpPr>
        <p:spPr bwMode="auto">
          <a:xfrm>
            <a:off x="8818563" y="244475"/>
            <a:ext cx="325437" cy="274638"/>
          </a:xfrm>
          <a:prstGeom prst="rect">
            <a:avLst/>
          </a:prstGeom>
          <a:noFill/>
          <a:ln w="9525">
            <a:noFill/>
            <a:miter lim="800000"/>
            <a:headEnd/>
            <a:tailEnd/>
          </a:ln>
        </p:spPr>
        <p:txBody>
          <a:bodyPr wrap="none" anchor="ctr">
            <a:spAutoFit/>
          </a:bodyPr>
          <a:lstStyle/>
          <a:p>
            <a:pPr eaLnBrk="0" hangingPunct="0"/>
            <a:r>
              <a:rPr lang="en-US" altLang="zh-CN" sz="1200">
                <a:latin typeface="Tahoma" pitchFamily="34" charset="0"/>
              </a:rPr>
              <a:t>,  </a:t>
            </a:r>
            <a:endParaRPr lang="en-US" altLang="zh-CN"/>
          </a:p>
        </p:txBody>
      </p:sp>
      <p:sp>
        <p:nvSpPr>
          <p:cNvPr id="3379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33794" name="Object 9"/>
          <p:cNvGraphicFramePr>
            <a:graphicFrameLocks noChangeAspect="1"/>
          </p:cNvGraphicFramePr>
          <p:nvPr/>
        </p:nvGraphicFramePr>
        <p:xfrm>
          <a:off x="990600" y="1296988"/>
          <a:ext cx="7493000" cy="5473700"/>
        </p:xfrm>
        <a:graphic>
          <a:graphicData uri="http://schemas.openxmlformats.org/presentationml/2006/ole">
            <mc:AlternateContent xmlns:mc="http://schemas.openxmlformats.org/markup-compatibility/2006">
              <mc:Choice xmlns:v="urn:schemas-microsoft-com:vml" Requires="v">
                <p:oleObj spid="_x0000_s33798" name="Equation" r:id="rId3" imgW="4775040" imgH="3492360" progId="Equation.3">
                  <p:embed/>
                </p:oleObj>
              </mc:Choice>
              <mc:Fallback>
                <p:oleObj name="Equation" r:id="rId3" imgW="4775040" imgH="349236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6988"/>
                        <a:ext cx="7493000"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fa-IR" sz="4000" b="1" smtClean="0">
                <a:cs typeface="B Zar" pitchFamily="2" charset="-78"/>
              </a:rPr>
              <a:t>امید ریاضی  و واریانس توزیع نرمال</a:t>
            </a:r>
          </a:p>
        </p:txBody>
      </p:sp>
      <p:graphicFrame>
        <p:nvGraphicFramePr>
          <p:cNvPr id="34818" name="Object 2"/>
          <p:cNvGraphicFramePr>
            <a:graphicFrameLocks noChangeAspect="1"/>
          </p:cNvGraphicFramePr>
          <p:nvPr/>
        </p:nvGraphicFramePr>
        <p:xfrm>
          <a:off x="500063" y="2000250"/>
          <a:ext cx="6183312" cy="2130425"/>
        </p:xfrm>
        <a:graphic>
          <a:graphicData uri="http://schemas.openxmlformats.org/presentationml/2006/ole">
            <mc:AlternateContent xmlns:mc="http://schemas.openxmlformats.org/markup-compatibility/2006">
              <mc:Choice xmlns:v="urn:schemas-microsoft-com:vml" Requires="v">
                <p:oleObj spid="_x0000_s34822" name="Equation" r:id="rId3" imgW="2984400" imgH="1028520" progId="Equation.3">
                  <p:embed/>
                </p:oleObj>
              </mc:Choice>
              <mc:Fallback>
                <p:oleObj name="Equation" r:id="rId3" imgW="2984400" imgH="10285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000250"/>
                        <a:ext cx="6183312"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a:spLocks noChangeArrowheads="1"/>
          </p:cNvSpPr>
          <p:nvPr/>
        </p:nvSpPr>
        <p:spPr bwMode="auto">
          <a:xfrm>
            <a:off x="1571625" y="4572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نرمال</a:t>
            </a: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itle 1"/>
          <p:cNvSpPr>
            <a:spLocks noGrp="1"/>
          </p:cNvSpPr>
          <p:nvPr>
            <p:ph type="title"/>
          </p:nvPr>
        </p:nvSpPr>
        <p:spPr/>
        <p:txBody>
          <a:bodyPr/>
          <a:lstStyle/>
          <a:p>
            <a:r>
              <a:rPr lang="fa-IR" sz="4000" b="1" smtClean="0">
                <a:cs typeface="B Zar" pitchFamily="2" charset="-78"/>
              </a:rPr>
              <a:t>مثال</a:t>
            </a:r>
            <a:endParaRPr lang="fa-IR" smtClean="0"/>
          </a:p>
        </p:txBody>
      </p:sp>
      <p:graphicFrame>
        <p:nvGraphicFramePr>
          <p:cNvPr id="180226" name="Object 2"/>
          <p:cNvGraphicFramePr>
            <a:graphicFrameLocks noChangeAspect="1"/>
          </p:cNvGraphicFramePr>
          <p:nvPr/>
        </p:nvGraphicFramePr>
        <p:xfrm>
          <a:off x="1785938" y="2286000"/>
          <a:ext cx="5857875" cy="676275"/>
        </p:xfrm>
        <a:graphic>
          <a:graphicData uri="http://schemas.openxmlformats.org/presentationml/2006/ole">
            <mc:AlternateContent xmlns:mc="http://schemas.openxmlformats.org/markup-compatibility/2006">
              <mc:Choice xmlns:v="urn:schemas-microsoft-com:vml" Requires="v">
                <p:oleObj spid="_x0000_s35858" name="Equation" r:id="rId3" imgW="3708360" imgH="431640" progId="Equation.3">
                  <p:embed/>
                </p:oleObj>
              </mc:Choice>
              <mc:Fallback>
                <p:oleObj name="Equation" r:id="rId3" imgW="370836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2286000"/>
                        <a:ext cx="5857875"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0225" name="Object 1"/>
          <p:cNvGraphicFramePr>
            <a:graphicFrameLocks noChangeAspect="1"/>
          </p:cNvGraphicFramePr>
          <p:nvPr/>
        </p:nvGraphicFramePr>
        <p:xfrm>
          <a:off x="785813" y="4214813"/>
          <a:ext cx="8261350" cy="1571625"/>
        </p:xfrm>
        <a:graphic>
          <a:graphicData uri="http://schemas.openxmlformats.org/presentationml/2006/ole">
            <mc:AlternateContent xmlns:mc="http://schemas.openxmlformats.org/markup-compatibility/2006">
              <mc:Choice xmlns:v="urn:schemas-microsoft-com:vml" Requires="v">
                <p:oleObj spid="_x0000_s35859" name="Equation" r:id="rId5" imgW="5854680" imgH="1117440" progId="Equation.3">
                  <p:embed/>
                </p:oleObj>
              </mc:Choice>
              <mc:Fallback>
                <p:oleObj name="Equation" r:id="rId5" imgW="5854680" imgH="111744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4214813"/>
                        <a:ext cx="8261350"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0229" name="Object 5"/>
          <p:cNvGraphicFramePr>
            <a:graphicFrameLocks noChangeAspect="1"/>
          </p:cNvGraphicFramePr>
          <p:nvPr/>
        </p:nvGraphicFramePr>
        <p:xfrm>
          <a:off x="428625" y="1571625"/>
          <a:ext cx="4375150" cy="379413"/>
        </p:xfrm>
        <a:graphic>
          <a:graphicData uri="http://schemas.openxmlformats.org/presentationml/2006/ole">
            <mc:AlternateContent xmlns:mc="http://schemas.openxmlformats.org/markup-compatibility/2006">
              <mc:Choice xmlns:v="urn:schemas-microsoft-com:vml" Requires="v">
                <p:oleObj spid="_x0000_s35860" name="Equation" r:id="rId7" imgW="2489040" imgH="215640" progId="Equation.3">
                  <p:embed/>
                </p:oleObj>
              </mc:Choice>
              <mc:Fallback>
                <p:oleObj name="Equation" r:id="rId7" imgW="2489040" imgH="215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 y="1571625"/>
                        <a:ext cx="43751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31" name="Object 7"/>
          <p:cNvGraphicFramePr>
            <a:graphicFrameLocks noChangeAspect="1"/>
          </p:cNvGraphicFramePr>
          <p:nvPr/>
        </p:nvGraphicFramePr>
        <p:xfrm>
          <a:off x="500063" y="3621088"/>
          <a:ext cx="6518275" cy="379412"/>
        </p:xfrm>
        <a:graphic>
          <a:graphicData uri="http://schemas.openxmlformats.org/presentationml/2006/ole">
            <mc:AlternateContent xmlns:mc="http://schemas.openxmlformats.org/markup-compatibility/2006">
              <mc:Choice xmlns:v="urn:schemas-microsoft-com:vml" Requires="v">
                <p:oleObj spid="_x0000_s35861" name="Equation" r:id="rId9" imgW="3708360" imgH="215640" progId="Equation.3">
                  <p:embed/>
                </p:oleObj>
              </mc:Choice>
              <mc:Fallback>
                <p:oleObj name="Equation" r:id="rId9" imgW="3708360" imgH="2156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3" y="3621088"/>
                        <a:ext cx="651827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6"/>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box(in)">
                                      <p:cBhvr>
                                        <p:cTn id="7" dur="500"/>
                                        <p:tgtEl>
                                          <p:spTgt spid="1802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0226"/>
                                        </p:tgtEl>
                                        <p:attrNameLst>
                                          <p:attrName>style.visibility</p:attrName>
                                        </p:attrNameLst>
                                      </p:cBhvr>
                                      <p:to>
                                        <p:strVal val="visible"/>
                                      </p:to>
                                    </p:set>
                                    <p:animEffect transition="in" filter="box(in)">
                                      <p:cBhvr>
                                        <p:cTn id="12" dur="500"/>
                                        <p:tgtEl>
                                          <p:spTgt spid="1802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0231"/>
                                        </p:tgtEl>
                                        <p:attrNameLst>
                                          <p:attrName>style.visibility</p:attrName>
                                        </p:attrNameLst>
                                      </p:cBhvr>
                                      <p:to>
                                        <p:strVal val="visible"/>
                                      </p:to>
                                    </p:set>
                                    <p:animEffect transition="in" filter="box(in)">
                                      <p:cBhvr>
                                        <p:cTn id="17" dur="500"/>
                                        <p:tgtEl>
                                          <p:spTgt spid="18023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0225"/>
                                        </p:tgtEl>
                                        <p:attrNameLst>
                                          <p:attrName>style.visibility</p:attrName>
                                        </p:attrNameLst>
                                      </p:cBhvr>
                                      <p:to>
                                        <p:strVal val="visible"/>
                                      </p:to>
                                    </p:set>
                                    <p:animEffect transition="in" filter="box(in)">
                                      <p:cBhvr>
                                        <p:cTn id="22" dur="500"/>
                                        <p:tgtEl>
                                          <p:spTgt spid="180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p:cNvSpPr>
            <a:spLocks noGrp="1"/>
          </p:cNvSpPr>
          <p:nvPr>
            <p:ph type="title"/>
          </p:nvPr>
        </p:nvSpPr>
        <p:spPr/>
        <p:txBody>
          <a:bodyPr/>
          <a:lstStyle/>
          <a:p>
            <a:r>
              <a:rPr lang="fa-IR" sz="4000" b="1" smtClean="0">
                <a:cs typeface="B Zar" pitchFamily="2" charset="-78"/>
              </a:rPr>
              <a:t>مثال</a:t>
            </a:r>
            <a:endParaRPr lang="fa-IR" b="1" smtClean="0"/>
          </a:p>
        </p:txBody>
      </p:sp>
      <p:sp>
        <p:nvSpPr>
          <p:cNvPr id="34821" name="Content Placeholder 2"/>
          <p:cNvSpPr>
            <a:spLocks noGrp="1"/>
          </p:cNvSpPr>
          <p:nvPr>
            <p:ph idx="1"/>
          </p:nvPr>
        </p:nvSpPr>
        <p:spPr>
          <a:xfrm>
            <a:off x="457200" y="1600200"/>
            <a:ext cx="8258175" cy="4900613"/>
          </a:xfrm>
        </p:spPr>
        <p:txBody>
          <a:bodyPr/>
          <a:lstStyle/>
          <a:p>
            <a:pPr marL="0" indent="0" algn="just">
              <a:lnSpc>
                <a:spcPct val="150000"/>
              </a:lnSpc>
              <a:buFont typeface="Arial" pitchFamily="34" charset="0"/>
              <a:buNone/>
            </a:pPr>
            <a:r>
              <a:rPr lang="fa-IR" sz="2400" smtClean="0">
                <a:cs typeface="B Zar" pitchFamily="2" charset="-78"/>
              </a:rPr>
              <a:t>اگر تقاضا برای محصولی دارای توزیع نرمال با میانگین 25 و واریانس 9 باشد، نقطه سفارش مجدد را به گونه‌ای بیابید که کمبود فقط در 5% مواقع رخ دهد.</a:t>
            </a: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r>
              <a:rPr lang="fa-IR" sz="2400" smtClean="0">
                <a:cs typeface="B Zar" pitchFamily="2" charset="-78"/>
              </a:rPr>
              <a:t>اگر به هنگام رسیدن تقاضا به 30 واحد سفارش خرید صادر شود فقط در 5% مواقع کمبود داریم.</a:t>
            </a:r>
            <a:endParaRPr lang="en-US" sz="2400" smtClean="0">
              <a:cs typeface="B Zar" pitchFamily="2" charset="-78"/>
            </a:endParaRPr>
          </a:p>
        </p:txBody>
      </p:sp>
      <p:graphicFrame>
        <p:nvGraphicFramePr>
          <p:cNvPr id="34818" name="Object 2"/>
          <p:cNvGraphicFramePr>
            <a:graphicFrameLocks noChangeAspect="1"/>
          </p:cNvGraphicFramePr>
          <p:nvPr/>
        </p:nvGraphicFramePr>
        <p:xfrm>
          <a:off x="642938" y="2928938"/>
          <a:ext cx="4375150" cy="379412"/>
        </p:xfrm>
        <a:graphic>
          <a:graphicData uri="http://schemas.openxmlformats.org/presentationml/2006/ole">
            <mc:AlternateContent xmlns:mc="http://schemas.openxmlformats.org/markup-compatibility/2006">
              <mc:Choice xmlns:v="urn:schemas-microsoft-com:vml" Requires="v">
                <p:oleObj spid="_x0000_s36874" name="Equation" r:id="rId3" imgW="2489040" imgH="215640" progId="Equation.3">
                  <p:embed/>
                </p:oleObj>
              </mc:Choice>
              <mc:Fallback>
                <p:oleObj name="Equation" r:id="rId3" imgW="248904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928938"/>
                        <a:ext cx="437515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81251" name="Object 3"/>
          <p:cNvGraphicFramePr>
            <a:graphicFrameLocks noChangeAspect="1"/>
          </p:cNvGraphicFramePr>
          <p:nvPr/>
        </p:nvGraphicFramePr>
        <p:xfrm>
          <a:off x="1235075" y="3500438"/>
          <a:ext cx="5386388" cy="1928812"/>
        </p:xfrm>
        <a:graphic>
          <a:graphicData uri="http://schemas.openxmlformats.org/presentationml/2006/ole">
            <mc:AlternateContent xmlns:mc="http://schemas.openxmlformats.org/markup-compatibility/2006">
              <mc:Choice xmlns:v="urn:schemas-microsoft-com:vml" Requires="v">
                <p:oleObj spid="_x0000_s36875" name="Equation" r:id="rId5" imgW="3162240" imgH="1130040" progId="Equation.3">
                  <p:embed/>
                </p:oleObj>
              </mc:Choice>
              <mc:Fallback>
                <p:oleObj name="Equation" r:id="rId5" imgW="3162240" imgH="1130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075" y="3500438"/>
                        <a:ext cx="5386388" cy="192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oter Placeholder 6"/>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box(in)">
                                      <p:cBhvr>
                                        <p:cTn id="7" dur="500"/>
                                        <p:tgtEl>
                                          <p:spTgt spid="34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box(in)">
                                      <p:cBhvr>
                                        <p:cTn id="12" dur="5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1251"/>
                                        </p:tgtEl>
                                        <p:attrNameLst>
                                          <p:attrName>style.visibility</p:attrName>
                                        </p:attrNameLst>
                                      </p:cBhvr>
                                      <p:to>
                                        <p:strVal val="visible"/>
                                      </p:to>
                                    </p:set>
                                    <p:animEffect transition="in" filter="box(in)">
                                      <p:cBhvr>
                                        <p:cTn id="17" dur="500"/>
                                        <p:tgtEl>
                                          <p:spTgt spid="1812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4821">
                                            <p:txEl>
                                              <p:pRg st="5" end="5"/>
                                            </p:txEl>
                                          </p:spTgt>
                                        </p:tgtEl>
                                        <p:attrNameLst>
                                          <p:attrName>style.visibility</p:attrName>
                                        </p:attrNameLst>
                                      </p:cBhvr>
                                      <p:to>
                                        <p:strVal val="visible"/>
                                      </p:to>
                                    </p:set>
                                    <p:animEffect transition="in" filter="box(in)">
                                      <p:cBhvr>
                                        <p:cTn id="22" dur="500"/>
                                        <p:tgtEl>
                                          <p:spTgt spid="348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p:txBody>
          <a:bodyPr/>
          <a:lstStyle/>
          <a:p>
            <a:r>
              <a:rPr lang="fa-IR" sz="4000" b="1" smtClean="0">
                <a:cs typeface="B Zar" pitchFamily="2" charset="-78"/>
              </a:rPr>
              <a:t>توزیع لوگنرمال</a:t>
            </a:r>
            <a:endParaRPr lang="fa-IR" sz="4000" smtClean="0">
              <a:cs typeface="B Zar" pitchFamily="2" charset="-78"/>
            </a:endParaRPr>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7894" name="Rectangle 8"/>
          <p:cNvSpPr>
            <a:spLocks noChangeArrowheads="1"/>
          </p:cNvSpPr>
          <p:nvPr/>
        </p:nvSpPr>
        <p:spPr bwMode="auto">
          <a:xfrm>
            <a:off x="8870950" y="-136525"/>
            <a:ext cx="273050" cy="274638"/>
          </a:xfrm>
          <a:prstGeom prst="rect">
            <a:avLst/>
          </a:prstGeom>
          <a:noFill/>
          <a:ln w="9525">
            <a:noFill/>
            <a:miter lim="800000"/>
            <a:headEnd/>
            <a:tailEnd/>
          </a:ln>
        </p:spPr>
        <p:txBody>
          <a:bodyPr wrap="none" anchor="ctr">
            <a:spAutoFit/>
          </a:bodyPr>
          <a:lstStyle/>
          <a:p>
            <a:pPr eaLnBrk="0" hangingPunct="0"/>
            <a:r>
              <a:rPr lang="en-US" altLang="zh-CN" sz="1200">
                <a:latin typeface="Tahoma" pitchFamily="34" charset="0"/>
              </a:rPr>
              <a:t>X</a:t>
            </a:r>
            <a:endParaRPr lang="en-US" altLang="zh-CN"/>
          </a:p>
        </p:txBody>
      </p:sp>
      <p:sp>
        <p:nvSpPr>
          <p:cNvPr id="37895" name="Rectangle 9"/>
          <p:cNvSpPr>
            <a:spLocks noChangeArrowheads="1"/>
          </p:cNvSpPr>
          <p:nvPr/>
        </p:nvSpPr>
        <p:spPr bwMode="auto">
          <a:xfrm>
            <a:off x="8874125" y="63500"/>
            <a:ext cx="269875" cy="274638"/>
          </a:xfrm>
          <a:prstGeom prst="rect">
            <a:avLst/>
          </a:prstGeom>
          <a:noFill/>
          <a:ln w="9525">
            <a:noFill/>
            <a:miter lim="800000"/>
            <a:headEnd/>
            <a:tailEnd/>
          </a:ln>
        </p:spPr>
        <p:txBody>
          <a:bodyPr wrap="none" anchor="ctr">
            <a:spAutoFit/>
          </a:bodyPr>
          <a:lstStyle/>
          <a:p>
            <a:pPr eaLnBrk="0" hangingPunct="0"/>
            <a:r>
              <a:rPr lang="en-US" altLang="zh-CN" sz="1200">
                <a:latin typeface="Tahoma" pitchFamily="34" charset="0"/>
              </a:rPr>
              <a:t> </a:t>
            </a:r>
            <a:r>
              <a:rPr lang="en-US" altLang="zh-CN" sz="1100"/>
              <a:t> </a:t>
            </a:r>
            <a:endParaRPr lang="en-US" altLang="zh-CN"/>
          </a:p>
        </p:txBody>
      </p:sp>
      <p:sp>
        <p:nvSpPr>
          <p:cNvPr id="3789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7897" name="Rectangle 9"/>
          <p:cNvSpPr>
            <a:spLocks noChangeArrowheads="1"/>
          </p:cNvSpPr>
          <p:nvPr/>
        </p:nvSpPr>
        <p:spPr bwMode="auto">
          <a:xfrm>
            <a:off x="0" y="895350"/>
            <a:ext cx="9144000" cy="457200"/>
          </a:xfrm>
          <a:prstGeom prst="rect">
            <a:avLst/>
          </a:prstGeom>
          <a:noFill/>
          <a:ln w="9525">
            <a:noFill/>
            <a:miter lim="800000"/>
            <a:headEnd/>
            <a:tailEnd/>
          </a:ln>
        </p:spPr>
        <p:txBody>
          <a:bodyPr wrap="none" anchor="ctr">
            <a:spAutoFit/>
          </a:bodyPr>
          <a:lstStyle/>
          <a:p>
            <a:pPr eaLnBrk="0" hangingPunct="0">
              <a:tabLst>
                <a:tab pos="238125" algn="l"/>
              </a:tabLst>
            </a:pPr>
            <a:endParaRPr lang="ar-SA"/>
          </a:p>
        </p:txBody>
      </p:sp>
      <p:graphicFrame>
        <p:nvGraphicFramePr>
          <p:cNvPr id="181251" name="Object 3"/>
          <p:cNvGraphicFramePr>
            <a:graphicFrameLocks noChangeAspect="1"/>
          </p:cNvGraphicFramePr>
          <p:nvPr/>
        </p:nvGraphicFramePr>
        <p:xfrm>
          <a:off x="471488" y="1928813"/>
          <a:ext cx="8315325" cy="4745037"/>
        </p:xfrm>
        <a:graphic>
          <a:graphicData uri="http://schemas.openxmlformats.org/presentationml/2006/ole">
            <mc:AlternateContent xmlns:mc="http://schemas.openxmlformats.org/markup-compatibility/2006">
              <mc:Choice xmlns:v="urn:schemas-microsoft-com:vml" Requires="v">
                <p:oleObj spid="_x0000_s37898" name="Equation" r:id="rId3" imgW="3924000" imgH="2234880" progId="Equation.3">
                  <p:embed/>
                </p:oleObj>
              </mc:Choice>
              <mc:Fallback>
                <p:oleObj name="Equation" r:id="rId3" imgW="3924000" imgH="22348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1928813"/>
                        <a:ext cx="8315325" cy="474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8"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7899" name="Rectangle 15"/>
          <p:cNvSpPr>
            <a:spLocks noChangeArrowheads="1"/>
          </p:cNvSpPr>
          <p:nvPr/>
        </p:nvSpPr>
        <p:spPr bwMode="auto">
          <a:xfrm>
            <a:off x="0" y="895350"/>
            <a:ext cx="9144000" cy="457200"/>
          </a:xfrm>
          <a:prstGeom prst="rect">
            <a:avLst/>
          </a:prstGeom>
          <a:noFill/>
          <a:ln w="9525">
            <a:noFill/>
            <a:miter lim="800000"/>
            <a:headEnd/>
            <a:tailEnd/>
          </a:ln>
        </p:spPr>
        <p:txBody>
          <a:bodyPr wrap="none" anchor="ctr">
            <a:spAutoFit/>
          </a:bodyPr>
          <a:lstStyle/>
          <a:p>
            <a:pPr eaLnBrk="0" hangingPunct="0">
              <a:tabLst>
                <a:tab pos="238125" algn="l"/>
              </a:tabLst>
            </a:pPr>
            <a:endParaRPr lang="ar-SA"/>
          </a:p>
        </p:txBody>
      </p:sp>
      <p:graphicFrame>
        <p:nvGraphicFramePr>
          <p:cNvPr id="37891" name="Object 16"/>
          <p:cNvGraphicFramePr>
            <a:graphicFrameLocks noChangeAspect="1"/>
          </p:cNvGraphicFramePr>
          <p:nvPr/>
        </p:nvGraphicFramePr>
        <p:xfrm>
          <a:off x="571500" y="1214438"/>
          <a:ext cx="2336800" cy="500062"/>
        </p:xfrm>
        <a:graphic>
          <a:graphicData uri="http://schemas.openxmlformats.org/presentationml/2006/ole">
            <mc:AlternateContent xmlns:mc="http://schemas.openxmlformats.org/markup-compatibility/2006">
              <mc:Choice xmlns:v="urn:schemas-microsoft-com:vml" Requires="v">
                <p:oleObj spid="_x0000_s37899" name="Equation" r:id="rId5" imgW="1066680" imgH="228600" progId="Equation.3">
                  <p:embed/>
                </p:oleObj>
              </mc:Choice>
              <mc:Fallback>
                <p:oleObj name="Equation" r:id="rId5" imgW="1066680" imgH="2286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214438"/>
                        <a:ext cx="2336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0"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7901" name="Rectangle 24"/>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pPr eaLnBrk="0" hangingPunct="0"/>
            <a:endParaRPr lang="ar-SA"/>
          </a:p>
        </p:txBody>
      </p:sp>
      <p:sp>
        <p:nvSpPr>
          <p:cNvPr id="140313" name="Rectangle 25"/>
          <p:cNvSpPr>
            <a:spLocks noChangeArrowheads="1"/>
          </p:cNvSpPr>
          <p:nvPr/>
        </p:nvSpPr>
        <p:spPr bwMode="auto">
          <a:xfrm>
            <a:off x="4286250" y="3224213"/>
            <a:ext cx="4572000" cy="1735137"/>
          </a:xfrm>
          <a:prstGeom prst="rect">
            <a:avLst/>
          </a:prstGeom>
          <a:noFill/>
          <a:ln w="9525">
            <a:noFill/>
            <a:miter lim="800000"/>
            <a:headEnd/>
            <a:tailEnd/>
          </a:ln>
        </p:spPr>
        <p:txBody>
          <a:bodyPr anchor="ctr">
            <a:spAutoFit/>
          </a:bodyPr>
          <a:lstStyle/>
          <a:p>
            <a:pPr algn="just" eaLnBrk="0" hangingPunct="0">
              <a:lnSpc>
                <a:spcPct val="150000"/>
              </a:lnSpc>
            </a:pPr>
            <a:r>
              <a:rPr lang="fa-IR" altLang="zh-CN" sz="2400">
                <a:latin typeface="Tahoma" pitchFamily="34" charset="0"/>
                <a:cs typeface="B Zar" pitchFamily="2" charset="-78"/>
              </a:rPr>
              <a:t>متغیر تصادفی لوگنرمال همواره مثبت می باشد و اغلب برای مدلسازی فرآیندهای تصادفی مالی به کا می رود.</a:t>
            </a:r>
            <a:endParaRPr lang="fa-IR" altLang="zh-CN" sz="3600">
              <a:cs typeface="B Zar" pitchFamily="2" charset="-78"/>
            </a:endParaRPr>
          </a:p>
        </p:txBody>
      </p:sp>
      <p:sp>
        <p:nvSpPr>
          <p:cNvPr id="15" name="TextBox 14"/>
          <p:cNvSpPr txBox="1">
            <a:spLocks noChangeArrowheads="1"/>
          </p:cNvSpPr>
          <p:nvPr/>
        </p:nvSpPr>
        <p:spPr bwMode="auto">
          <a:xfrm>
            <a:off x="2857500" y="3429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لوگنرمال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313"/>
                                        </p:tgtEl>
                                        <p:attrNameLst>
                                          <p:attrName>style.visibility</p:attrName>
                                        </p:attrNameLst>
                                      </p:cBhvr>
                                      <p:to>
                                        <p:strVal val="visible"/>
                                      </p:to>
                                    </p:set>
                                    <p:animEffect transition="in" filter="box(in)">
                                      <p:cBhvr>
                                        <p:cTn id="7" dur="500"/>
                                        <p:tgtEl>
                                          <p:spTgt spid="1403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40313"/>
                                        </p:tgtEl>
                                      </p:cBhvr>
                                    </p:animEffect>
                                    <p:set>
                                      <p:cBhvr>
                                        <p:cTn id="12" dur="1" fill="hold">
                                          <p:stCondLst>
                                            <p:cond delay="499"/>
                                          </p:stCondLst>
                                        </p:cTn>
                                        <p:tgtEl>
                                          <p:spTgt spid="1403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3" grpId="0"/>
      <p:bldP spid="140313" grpId="1"/>
      <p:bldP spid="1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fa-IR" sz="4000" b="1" smtClean="0">
                <a:cs typeface="B Zar" pitchFamily="2" charset="-78"/>
              </a:rPr>
              <a:t>توزیع بتا</a:t>
            </a:r>
            <a:endParaRPr lang="fa-IR" sz="4000" smtClean="0">
              <a:cs typeface="B Zar" pitchFamily="2" charset="-78"/>
            </a:endParaRPr>
          </a:p>
        </p:txBody>
      </p:sp>
      <p:sp>
        <p:nvSpPr>
          <p:cNvPr id="3891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8917" name="Rectangle 6"/>
          <p:cNvSpPr>
            <a:spLocks noChangeArrowheads="1"/>
          </p:cNvSpPr>
          <p:nvPr/>
        </p:nvSpPr>
        <p:spPr bwMode="auto">
          <a:xfrm>
            <a:off x="0" y="857250"/>
            <a:ext cx="9144000" cy="0"/>
          </a:xfrm>
          <a:prstGeom prst="rect">
            <a:avLst/>
          </a:prstGeom>
          <a:noFill/>
          <a:ln w="9525">
            <a:noFill/>
            <a:miter lim="800000"/>
            <a:headEnd/>
            <a:tailEnd/>
          </a:ln>
        </p:spPr>
        <p:txBody>
          <a:bodyPr wrap="none" anchor="ctr">
            <a:spAutoFit/>
          </a:bodyPr>
          <a:lstStyle/>
          <a:p>
            <a:pPr eaLnBrk="0" hangingPunct="0"/>
            <a:endParaRPr lang="ar-SA"/>
          </a:p>
        </p:txBody>
      </p:sp>
      <p:graphicFrame>
        <p:nvGraphicFramePr>
          <p:cNvPr id="181251" name="Object 3"/>
          <p:cNvGraphicFramePr>
            <a:graphicFrameLocks noChangeAspect="1"/>
          </p:cNvGraphicFramePr>
          <p:nvPr/>
        </p:nvGraphicFramePr>
        <p:xfrm>
          <a:off x="796925" y="1785938"/>
          <a:ext cx="6397625" cy="4419600"/>
        </p:xfrm>
        <a:graphic>
          <a:graphicData uri="http://schemas.openxmlformats.org/presentationml/2006/ole">
            <mc:AlternateContent xmlns:mc="http://schemas.openxmlformats.org/markup-compatibility/2006">
              <mc:Choice xmlns:v="urn:schemas-microsoft-com:vml" Requires="v">
                <p:oleObj spid="_x0000_s38918" name="Equation" r:id="rId3" imgW="3632040" imgH="2501640" progId="Equation.3">
                  <p:embed/>
                </p:oleObj>
              </mc:Choice>
              <mc:Fallback>
                <p:oleObj name="Equation" r:id="rId3" imgW="3632040" imgH="250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1785938"/>
                        <a:ext cx="6397625"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0" name="Rectangle 8"/>
          <p:cNvSpPr>
            <a:spLocks noChangeArrowheads="1"/>
          </p:cNvSpPr>
          <p:nvPr/>
        </p:nvSpPr>
        <p:spPr bwMode="auto">
          <a:xfrm>
            <a:off x="3857625" y="3938588"/>
            <a:ext cx="5072063" cy="1735137"/>
          </a:xfrm>
          <a:prstGeom prst="rect">
            <a:avLst/>
          </a:prstGeom>
          <a:noFill/>
          <a:ln w="9525">
            <a:noFill/>
            <a:miter lim="800000"/>
            <a:headEnd/>
            <a:tailEnd/>
          </a:ln>
        </p:spPr>
        <p:txBody>
          <a:bodyPr anchor="ctr">
            <a:spAutoFit/>
          </a:bodyPr>
          <a:lstStyle/>
          <a:p>
            <a:pPr algn="just" eaLnBrk="0" hangingPunct="0">
              <a:lnSpc>
                <a:spcPct val="150000"/>
              </a:lnSpc>
            </a:pPr>
            <a:r>
              <a:rPr lang="fa-IR" altLang="zh-CN" sz="2400">
                <a:latin typeface="Tahoma" pitchFamily="34" charset="0"/>
                <a:cs typeface="B Zar" pitchFamily="2" charset="-78"/>
              </a:rPr>
              <a:t>یک متغیر تصادفی بتا، اغلب در آمار برای مدلسازی یک احتمال نامعلوم که متغیر تصادفی نامیده می شود به کار می رود.</a:t>
            </a:r>
            <a:endParaRPr lang="fa-IR" altLang="zh-CN" sz="3600">
              <a:cs typeface="B Zar" pitchFamily="2" charset="-78"/>
            </a:endParaRPr>
          </a:p>
        </p:txBody>
      </p:sp>
      <p:sp>
        <p:nvSpPr>
          <p:cNvPr id="7" name="TextBox 6"/>
          <p:cNvSpPr txBox="1">
            <a:spLocks noChangeArrowheads="1"/>
          </p:cNvSpPr>
          <p:nvPr/>
        </p:nvSpPr>
        <p:spPr bwMode="auto">
          <a:xfrm>
            <a:off x="3000375" y="428625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بتا</a:t>
            </a:r>
          </a:p>
        </p:txBody>
      </p:sp>
      <p:sp>
        <p:nvSpPr>
          <p:cNvPr id="8" name="Footer Placeholder 7"/>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1320"/>
                                        </p:tgtEl>
                                        <p:attrNameLst>
                                          <p:attrName>style.visibility</p:attrName>
                                        </p:attrNameLst>
                                      </p:cBhvr>
                                      <p:to>
                                        <p:strVal val="visible"/>
                                      </p:to>
                                    </p:set>
                                    <p:animEffect transition="in" filter="box(in)">
                                      <p:cBhvr>
                                        <p:cTn id="7" dur="500"/>
                                        <p:tgtEl>
                                          <p:spTgt spid="1413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41320"/>
                                        </p:tgtEl>
                                      </p:cBhvr>
                                    </p:animEffect>
                                    <p:set>
                                      <p:cBhvr>
                                        <p:cTn id="12" dur="1" fill="hold">
                                          <p:stCondLst>
                                            <p:cond delay="499"/>
                                          </p:stCondLst>
                                        </p:cTn>
                                        <p:tgtEl>
                                          <p:spTgt spid="1413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p:bldP spid="141320" grpId="1"/>
      <p:bldP spid="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p:cNvSpPr>
            <a:spLocks noGrp="1"/>
          </p:cNvSpPr>
          <p:nvPr>
            <p:ph type="title"/>
          </p:nvPr>
        </p:nvSpPr>
        <p:spPr/>
        <p:txBody>
          <a:bodyPr/>
          <a:lstStyle/>
          <a:p>
            <a:r>
              <a:rPr lang="fa-IR" sz="4000" b="1" smtClean="0">
                <a:cs typeface="B Zar" pitchFamily="2" charset="-78"/>
              </a:rPr>
              <a:t>توزیع وایبول</a:t>
            </a:r>
            <a:endParaRPr lang="fa-IR" sz="4000" smtClean="0">
              <a:cs typeface="B Zar" pitchFamily="2" charset="-78"/>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p>
        </p:txBody>
      </p:sp>
      <p:sp>
        <p:nvSpPr>
          <p:cNvPr id="39942" name="Rectangle 6"/>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pPr eaLnBrk="0" hangingPunct="0"/>
            <a:endParaRPr lang="ar-SA"/>
          </a:p>
        </p:txBody>
      </p:sp>
      <p:graphicFrame>
        <p:nvGraphicFramePr>
          <p:cNvPr id="181251" name="Object 3"/>
          <p:cNvGraphicFramePr>
            <a:graphicFrameLocks noChangeAspect="1"/>
          </p:cNvGraphicFramePr>
          <p:nvPr/>
        </p:nvGraphicFramePr>
        <p:xfrm>
          <a:off x="857250" y="2571750"/>
          <a:ext cx="3779838" cy="3254375"/>
        </p:xfrm>
        <a:graphic>
          <a:graphicData uri="http://schemas.openxmlformats.org/presentationml/2006/ole">
            <mc:AlternateContent xmlns:mc="http://schemas.openxmlformats.org/markup-compatibility/2006">
              <mc:Choice xmlns:v="urn:schemas-microsoft-com:vml" Requires="v">
                <p:oleObj spid="_x0000_s39946" name="Equation" r:id="rId3" imgW="2145960" imgH="1841400" progId="Equation.3">
                  <p:embed/>
                </p:oleObj>
              </mc:Choice>
              <mc:Fallback>
                <p:oleObj name="Equation" r:id="rId3" imgW="2145960" imgH="1841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571750"/>
                        <a:ext cx="3779838" cy="325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10"/>
          <p:cNvSpPr>
            <a:spLocks noChangeArrowheads="1"/>
          </p:cNvSpPr>
          <p:nvPr/>
        </p:nvSpPr>
        <p:spPr bwMode="auto">
          <a:xfrm>
            <a:off x="0" y="752475"/>
            <a:ext cx="9144000" cy="0"/>
          </a:xfrm>
          <a:prstGeom prst="rect">
            <a:avLst/>
          </a:prstGeom>
          <a:noFill/>
          <a:ln w="9525">
            <a:noFill/>
            <a:miter lim="800000"/>
            <a:headEnd/>
            <a:tailEnd/>
          </a:ln>
        </p:spPr>
        <p:txBody>
          <a:bodyPr wrap="none" anchor="ctr">
            <a:spAutoFit/>
          </a:bodyPr>
          <a:lstStyle/>
          <a:p>
            <a:pPr eaLnBrk="0" hangingPunct="0"/>
            <a:endParaRPr lang="ar-SA"/>
          </a:p>
        </p:txBody>
      </p:sp>
      <p:graphicFrame>
        <p:nvGraphicFramePr>
          <p:cNvPr id="39939" name="Object 11"/>
          <p:cNvGraphicFramePr>
            <a:graphicFrameLocks noChangeAspect="1"/>
          </p:cNvGraphicFramePr>
          <p:nvPr/>
        </p:nvGraphicFramePr>
        <p:xfrm>
          <a:off x="928688" y="1857375"/>
          <a:ext cx="2025650" cy="379413"/>
        </p:xfrm>
        <a:graphic>
          <a:graphicData uri="http://schemas.openxmlformats.org/presentationml/2006/ole">
            <mc:AlternateContent xmlns:mc="http://schemas.openxmlformats.org/markup-compatibility/2006">
              <mc:Choice xmlns:v="urn:schemas-microsoft-com:vml" Requires="v">
                <p:oleObj spid="_x0000_s39947" name="Equation" r:id="rId5" imgW="1155600" imgH="215640" progId="Equation.3">
                  <p:embed/>
                </p:oleObj>
              </mc:Choice>
              <mc:Fallback>
                <p:oleObj name="Equation" r:id="rId5" imgW="1155600" imgH="2156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1857375"/>
                        <a:ext cx="20256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2348" name="Rectangle 12"/>
          <p:cNvSpPr>
            <a:spLocks noChangeArrowheads="1"/>
          </p:cNvSpPr>
          <p:nvPr/>
        </p:nvSpPr>
        <p:spPr bwMode="auto">
          <a:xfrm>
            <a:off x="3500438" y="3506788"/>
            <a:ext cx="5429250" cy="1187450"/>
          </a:xfrm>
          <a:prstGeom prst="rect">
            <a:avLst/>
          </a:prstGeom>
          <a:noFill/>
          <a:ln w="9525">
            <a:noFill/>
            <a:miter lim="800000"/>
            <a:headEnd/>
            <a:tailEnd/>
          </a:ln>
        </p:spPr>
        <p:txBody>
          <a:bodyPr anchor="ctr">
            <a:spAutoFit/>
          </a:bodyPr>
          <a:lstStyle/>
          <a:p>
            <a:pPr algn="just" eaLnBrk="0" hangingPunct="0">
              <a:lnSpc>
                <a:spcPct val="150000"/>
              </a:lnSpc>
            </a:pPr>
            <a:r>
              <a:rPr lang="fa-IR" altLang="zh-CN" sz="2400">
                <a:latin typeface="Tahoma" pitchFamily="34" charset="0"/>
                <a:cs typeface="B Zar" pitchFamily="2" charset="-78"/>
              </a:rPr>
              <a:t>متغیرهای تصادفی وایبول اغلب در مدلسازی فرآیند فرسودگی اجزا در تحلیل قابلیت اطمینان استفاده می شوند.</a:t>
            </a:r>
            <a:endParaRPr lang="fa-IR" altLang="zh-CN" sz="3600">
              <a:cs typeface="B Zar" pitchFamily="2" charset="-78"/>
            </a:endParaRPr>
          </a:p>
        </p:txBody>
      </p:sp>
      <p:sp>
        <p:nvSpPr>
          <p:cNvPr id="10" name="TextBox 9"/>
          <p:cNvSpPr txBox="1">
            <a:spLocks noChangeArrowheads="1"/>
          </p:cNvSpPr>
          <p:nvPr/>
        </p:nvSpPr>
        <p:spPr bwMode="auto">
          <a:xfrm>
            <a:off x="3071813" y="600075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وایبول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2348"/>
                                        </p:tgtEl>
                                        <p:attrNameLst>
                                          <p:attrName>style.visibility</p:attrName>
                                        </p:attrNameLst>
                                      </p:cBhvr>
                                      <p:to>
                                        <p:strVal val="visible"/>
                                      </p:to>
                                    </p:set>
                                    <p:animEffect transition="in" filter="box(in)">
                                      <p:cBhvr>
                                        <p:cTn id="7" dur="500"/>
                                        <p:tgtEl>
                                          <p:spTgt spid="142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fa-IR" b="1" smtClean="0">
                <a:cs typeface="B Zar" pitchFamily="2" charset="-78"/>
              </a:rPr>
              <a:t>مشخصه در خط مونتاژ</a:t>
            </a:r>
          </a:p>
        </p:txBody>
      </p:sp>
      <p:sp>
        <p:nvSpPr>
          <p:cNvPr id="3" name="Content Placeholder 2"/>
          <p:cNvSpPr>
            <a:spLocks noGrp="1"/>
          </p:cNvSpPr>
          <p:nvPr>
            <p:ph idx="1"/>
          </p:nvPr>
        </p:nvSpPr>
        <p:spPr/>
        <p:txBody>
          <a:bodyPr rtlCol="1">
            <a:normAutofit fontScale="47500" lnSpcReduction="20000"/>
          </a:bodyPr>
          <a:lstStyle/>
          <a:p>
            <a:pPr eaLnBrk="1" fontAlgn="auto" hangingPunct="1">
              <a:spcAft>
                <a:spcPts val="0"/>
              </a:spcAft>
              <a:buFont typeface="Arial" pitchFamily="34" charset="0"/>
              <a:buNone/>
              <a:defRPr/>
            </a:pPr>
            <a:endParaRPr lang="fa-IR" u="sng" dirty="0" smtClean="0">
              <a:cs typeface="B Zar" pitchFamily="2" charset="-78"/>
            </a:endParaRPr>
          </a:p>
          <a:p>
            <a:pPr eaLnBrk="1" fontAlgn="auto" hangingPunct="1">
              <a:lnSpc>
                <a:spcPct val="140000"/>
              </a:lnSpc>
              <a:spcAft>
                <a:spcPts val="0"/>
              </a:spcAft>
              <a:buFont typeface="Arial" pitchFamily="34" charset="0"/>
              <a:buNone/>
              <a:defRPr/>
            </a:pPr>
            <a:r>
              <a:rPr lang="fa-IR" u="sng" dirty="0" smtClean="0">
                <a:cs typeface="B Zar" pitchFamily="2" charset="-78"/>
              </a:rPr>
              <a:t>موجودیت</a:t>
            </a:r>
            <a:r>
              <a:rPr lang="fa-IR" dirty="0" smtClean="0">
                <a:cs typeface="B Zar" pitchFamily="2" charset="-78"/>
              </a:rPr>
              <a:t>‌</a:t>
            </a:r>
            <a:r>
              <a:rPr lang="fa-IR" u="sng" dirty="0" smtClean="0">
                <a:cs typeface="B Zar" pitchFamily="2" charset="-78"/>
              </a:rPr>
              <a:t>ها</a:t>
            </a:r>
            <a:r>
              <a:rPr lang="fa-IR" dirty="0" smtClean="0">
                <a:cs typeface="B Zar" pitchFamily="2" charset="-78"/>
              </a:rPr>
              <a:t>				</a:t>
            </a:r>
            <a:r>
              <a:rPr lang="fa-IR" u="sng" dirty="0" smtClean="0">
                <a:cs typeface="B Zar" pitchFamily="2" charset="-78"/>
              </a:rPr>
              <a:t>مشخصه‌ها</a:t>
            </a: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کارگران			</a:t>
            </a:r>
            <a:r>
              <a:rPr lang="en-US" dirty="0" smtClean="0">
                <a:latin typeface="Times New Roman" pitchFamily="18" charset="0"/>
                <a:cs typeface="+mj-cs"/>
              </a:rPr>
              <a:t>a</a:t>
            </a:r>
            <a:r>
              <a:rPr lang="fa-IR" dirty="0" smtClean="0">
                <a:cs typeface="B Zar" pitchFamily="2" charset="-78"/>
              </a:rPr>
              <a:t>) وضعیت کاری (بیکار(0) یا مشغول(1))</a:t>
            </a: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				</a:t>
            </a:r>
            <a:r>
              <a:rPr lang="en-US" dirty="0" smtClean="0">
                <a:latin typeface="Times New Roman" pitchFamily="18" charset="0"/>
                <a:cs typeface="+mj-cs"/>
              </a:rPr>
              <a:t>b</a:t>
            </a:r>
            <a:r>
              <a:rPr lang="fa-IR" dirty="0" smtClean="0">
                <a:cs typeface="B Zar" pitchFamily="2" charset="-78"/>
              </a:rPr>
              <a:t>) ایستگاه‌های کاری تخصیص یافته (1و 2و 3و ...)</a:t>
            </a: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 </a:t>
            </a:r>
          </a:p>
          <a:p>
            <a:pPr eaLnBrk="1" fontAlgn="auto" hangingPunct="1">
              <a:lnSpc>
                <a:spcPct val="140000"/>
              </a:lnSpc>
              <a:spcAft>
                <a:spcPts val="0"/>
              </a:spcAft>
              <a:buFont typeface="Arial" pitchFamily="34" charset="0"/>
              <a:buNone/>
              <a:defRPr/>
            </a:pPr>
            <a:r>
              <a:rPr lang="fa-IR" dirty="0" smtClean="0">
                <a:cs typeface="B Zar" pitchFamily="2" charset="-78"/>
              </a:rPr>
              <a:t>ماشین‌آلات			</a:t>
            </a:r>
            <a:r>
              <a:rPr lang="en-US" dirty="0" smtClean="0">
                <a:latin typeface="Times New Roman" pitchFamily="18" charset="0"/>
                <a:cs typeface="+mj-cs"/>
              </a:rPr>
              <a:t>a</a:t>
            </a:r>
            <a:r>
              <a:rPr lang="fa-IR" dirty="0" smtClean="0">
                <a:cs typeface="B Zar" pitchFamily="2" charset="-78"/>
              </a:rPr>
              <a:t>) وضعیت (بیکار(0) ، مشغول(1)، منتظر تعمیر (2) تحت تعمیر (3)، در حال راه‌اندازی(4))</a:t>
            </a: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				</a:t>
            </a:r>
            <a:r>
              <a:rPr lang="en-US" dirty="0" smtClean="0">
                <a:latin typeface="Times New Roman" pitchFamily="18" charset="0"/>
                <a:cs typeface="+mj-cs"/>
              </a:rPr>
              <a:t>b</a:t>
            </a:r>
            <a:r>
              <a:rPr lang="fa-IR" dirty="0" smtClean="0">
                <a:cs typeface="B Zar" pitchFamily="2" charset="-78"/>
              </a:rPr>
              <a:t>) عمر  </a:t>
            </a:r>
          </a:p>
          <a:p>
            <a:pPr eaLnBrk="1" fontAlgn="auto" hangingPunct="1">
              <a:lnSpc>
                <a:spcPct val="140000"/>
              </a:lnSpc>
              <a:spcAft>
                <a:spcPts val="0"/>
              </a:spcAft>
              <a:buFont typeface="Arial" pitchFamily="34" charset="0"/>
              <a:buNone/>
              <a:defRPr/>
            </a:pPr>
            <a:r>
              <a:rPr lang="fa-IR" dirty="0" smtClean="0">
                <a:cs typeface="B Zar" pitchFamily="2" charset="-78"/>
              </a:rPr>
              <a:t>				</a:t>
            </a:r>
            <a:r>
              <a:rPr lang="en-US" dirty="0" smtClean="0">
                <a:latin typeface="Times New Roman" pitchFamily="18" charset="0"/>
                <a:cs typeface="+mj-cs"/>
              </a:rPr>
              <a:t>c</a:t>
            </a:r>
            <a:r>
              <a:rPr lang="fa-IR" dirty="0" smtClean="0">
                <a:cs typeface="B Zar" pitchFamily="2" charset="-78"/>
              </a:rPr>
              <a:t>) زمان عملیات</a:t>
            </a:r>
          </a:p>
          <a:p>
            <a:pPr eaLnBrk="1" fontAlgn="auto" hangingPunct="1">
              <a:lnSpc>
                <a:spcPct val="140000"/>
              </a:lnSpc>
              <a:spcAft>
                <a:spcPts val="0"/>
              </a:spcAft>
              <a:buFont typeface="Arial" pitchFamily="34" charset="0"/>
              <a:buNone/>
              <a:defRPr/>
            </a:pPr>
            <a:endParaRPr lang="fa-IR"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ایستگاه‌های کاری		</a:t>
            </a:r>
            <a:r>
              <a:rPr lang="en-US" dirty="0" smtClean="0">
                <a:latin typeface="Times New Roman" pitchFamily="18" charset="0"/>
                <a:cs typeface="+mj-cs"/>
              </a:rPr>
              <a:t>a</a:t>
            </a:r>
            <a:r>
              <a:rPr lang="fa-IR" dirty="0" smtClean="0">
                <a:cs typeface="B Zar" pitchFamily="2" charset="-78"/>
              </a:rPr>
              <a:t>) تعداد قطعات منتظر در صف (0، 1، 2،.....)</a:t>
            </a:r>
            <a:endParaRPr lang="en-US" dirty="0" smtClean="0">
              <a:cs typeface="B Zar" pitchFamily="2" charset="-78"/>
            </a:endParaRPr>
          </a:p>
          <a:p>
            <a:pPr eaLnBrk="1" fontAlgn="auto" hangingPunct="1">
              <a:lnSpc>
                <a:spcPct val="140000"/>
              </a:lnSpc>
              <a:spcAft>
                <a:spcPts val="0"/>
              </a:spcAft>
              <a:buFont typeface="Arial" pitchFamily="34" charset="0"/>
              <a:buNone/>
              <a:defRPr/>
            </a:pPr>
            <a:endParaRPr lang="en-US" dirty="0" smtClean="0">
              <a:cs typeface="B Zar" pitchFamily="2" charset="-78"/>
            </a:endParaRPr>
          </a:p>
          <a:p>
            <a:pPr eaLnBrk="1" fontAlgn="auto" hangingPunct="1">
              <a:lnSpc>
                <a:spcPct val="140000"/>
              </a:lnSpc>
              <a:spcAft>
                <a:spcPts val="0"/>
              </a:spcAft>
              <a:buFont typeface="Arial" pitchFamily="34" charset="0"/>
              <a:buNone/>
              <a:defRPr/>
            </a:pPr>
            <a:r>
              <a:rPr lang="fa-IR" dirty="0" smtClean="0">
                <a:cs typeface="B Zar" pitchFamily="2" charset="-78"/>
              </a:rPr>
              <a:t>محصولات مونتاژی		</a:t>
            </a:r>
            <a:r>
              <a:rPr lang="en-US" dirty="0" smtClean="0">
                <a:latin typeface="Times New Roman" pitchFamily="18" charset="0"/>
                <a:cs typeface="+mj-cs"/>
              </a:rPr>
              <a:t>a</a:t>
            </a:r>
            <a:r>
              <a:rPr lang="fa-IR" dirty="0" smtClean="0">
                <a:cs typeface="B Zar" pitchFamily="2" charset="-78"/>
              </a:rPr>
              <a:t>) موعد تحویل</a:t>
            </a:r>
          </a:p>
          <a:p>
            <a:pPr eaLnBrk="1" fontAlgn="auto" hangingPunct="1">
              <a:lnSpc>
                <a:spcPct val="140000"/>
              </a:lnSpc>
              <a:spcAft>
                <a:spcPts val="0"/>
              </a:spcAft>
              <a:buFont typeface="Arial" pitchFamily="34" charset="0"/>
              <a:buNone/>
              <a:defRPr/>
            </a:pPr>
            <a:r>
              <a:rPr lang="fa-IR" dirty="0" smtClean="0">
                <a:cs typeface="B Zar" pitchFamily="2" charset="-78"/>
              </a:rPr>
              <a:t>				</a:t>
            </a:r>
            <a:r>
              <a:rPr lang="en-US" dirty="0" smtClean="0">
                <a:latin typeface="Times New Roman" pitchFamily="18" charset="0"/>
                <a:cs typeface="+mj-cs"/>
              </a:rPr>
              <a:t>b</a:t>
            </a:r>
            <a:r>
              <a:rPr lang="fa-IR" dirty="0" smtClean="0">
                <a:cs typeface="B Zar" pitchFamily="2" charset="-78"/>
              </a:rPr>
              <a:t>) استقرار</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itle 1"/>
          <p:cNvSpPr>
            <a:spLocks noGrp="1"/>
          </p:cNvSpPr>
          <p:nvPr>
            <p:ph type="title"/>
          </p:nvPr>
        </p:nvSpPr>
        <p:spPr/>
        <p:txBody>
          <a:bodyPr/>
          <a:lstStyle/>
          <a:p>
            <a:r>
              <a:rPr lang="fa-IR" sz="4000" b="1" smtClean="0">
                <a:cs typeface="B Zar" pitchFamily="2" charset="-78"/>
              </a:rPr>
              <a:t>توزیع تی استیودنت</a:t>
            </a:r>
          </a:p>
        </p:txBody>
      </p:sp>
      <p:pic>
        <p:nvPicPr>
          <p:cNvPr id="40965" name="Picture 2"/>
          <p:cNvPicPr>
            <a:picLocks noChangeAspect="1" noChangeArrowheads="1"/>
          </p:cNvPicPr>
          <p:nvPr/>
        </p:nvPicPr>
        <p:blipFill>
          <a:blip r:embed="rId3"/>
          <a:srcRect/>
          <a:stretch>
            <a:fillRect/>
          </a:stretch>
        </p:blipFill>
        <p:spPr bwMode="auto">
          <a:xfrm>
            <a:off x="642938" y="2643188"/>
            <a:ext cx="5321300" cy="1009650"/>
          </a:xfrm>
          <a:prstGeom prst="rect">
            <a:avLst/>
          </a:prstGeom>
          <a:noFill/>
          <a:ln w="9525">
            <a:noFill/>
            <a:miter lim="800000"/>
            <a:headEnd/>
            <a:tailEnd/>
          </a:ln>
        </p:spPr>
      </p:pic>
      <p:graphicFrame>
        <p:nvGraphicFramePr>
          <p:cNvPr id="40962" name="Object 11"/>
          <p:cNvGraphicFramePr>
            <a:graphicFrameLocks noChangeAspect="1"/>
          </p:cNvGraphicFramePr>
          <p:nvPr/>
        </p:nvGraphicFramePr>
        <p:xfrm>
          <a:off x="884238" y="1857375"/>
          <a:ext cx="2114550" cy="379413"/>
        </p:xfrm>
        <a:graphic>
          <a:graphicData uri="http://schemas.openxmlformats.org/presentationml/2006/ole">
            <mc:AlternateContent xmlns:mc="http://schemas.openxmlformats.org/markup-compatibility/2006">
              <mc:Choice xmlns:v="urn:schemas-microsoft-com:vml" Requires="v">
                <p:oleObj spid="_x0000_s40970" name="Equation" r:id="rId4" imgW="1206360" imgH="215640" progId="Equation.3">
                  <p:embed/>
                </p:oleObj>
              </mc:Choice>
              <mc:Fallback>
                <p:oleObj name="Equation" r:id="rId4" imgW="1206360" imgH="21564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38" y="1857375"/>
                        <a:ext cx="21145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Rectangle 5"/>
          <p:cNvSpPr>
            <a:spLocks noChangeArrowheads="1"/>
          </p:cNvSpPr>
          <p:nvPr/>
        </p:nvSpPr>
        <p:spPr bwMode="auto">
          <a:xfrm>
            <a:off x="642938" y="4286250"/>
            <a:ext cx="7929562" cy="785813"/>
          </a:xfrm>
          <a:prstGeom prst="rect">
            <a:avLst/>
          </a:prstGeom>
          <a:noFill/>
          <a:ln w="9525">
            <a:noFill/>
            <a:miter lim="800000"/>
            <a:headEnd/>
            <a:tailEnd/>
          </a:ln>
        </p:spPr>
        <p:txBody>
          <a:bodyPr>
            <a:spAutoFit/>
          </a:bodyPr>
          <a:lstStyle/>
          <a:p>
            <a:pPr algn="just" rtl="0">
              <a:lnSpc>
                <a:spcPct val="150000"/>
              </a:lnSpc>
            </a:pPr>
            <a:r>
              <a:rPr lang="en-US" sz="1600"/>
              <a:t>Where Z  is a standard normal random variable, Y  is a chi-square random variable with n degrees of freedom, and Z and Y are independent. X has T-Student distribution</a:t>
            </a:r>
            <a:endParaRPr lang="fa-IR" sz="1600"/>
          </a:p>
        </p:txBody>
      </p:sp>
      <p:pic>
        <p:nvPicPr>
          <p:cNvPr id="40967" name="Picture 3"/>
          <p:cNvPicPr>
            <a:picLocks noChangeAspect="1" noChangeArrowheads="1"/>
          </p:cNvPicPr>
          <p:nvPr/>
        </p:nvPicPr>
        <p:blipFill>
          <a:blip r:embed="rId6"/>
          <a:srcRect/>
          <a:stretch>
            <a:fillRect/>
          </a:stretch>
        </p:blipFill>
        <p:spPr bwMode="auto">
          <a:xfrm>
            <a:off x="3286125" y="5429250"/>
            <a:ext cx="1250950" cy="785813"/>
          </a:xfrm>
          <a:prstGeom prst="rect">
            <a:avLst/>
          </a:prstGeom>
          <a:noFill/>
          <a:ln w="9525">
            <a:noFill/>
            <a:miter lim="800000"/>
            <a:headEnd/>
            <a:tailEnd/>
          </a:ln>
        </p:spPr>
      </p:pic>
      <p:graphicFrame>
        <p:nvGraphicFramePr>
          <p:cNvPr id="40963" name="Object 4"/>
          <p:cNvGraphicFramePr>
            <a:graphicFrameLocks noChangeAspect="1"/>
          </p:cNvGraphicFramePr>
          <p:nvPr/>
        </p:nvGraphicFramePr>
        <p:xfrm>
          <a:off x="2286000" y="3500438"/>
          <a:ext cx="4697413" cy="692150"/>
        </p:xfrm>
        <a:graphic>
          <a:graphicData uri="http://schemas.openxmlformats.org/presentationml/2006/ole">
            <mc:AlternateContent xmlns:mc="http://schemas.openxmlformats.org/markup-compatibility/2006">
              <mc:Choice xmlns:v="urn:schemas-microsoft-com:vml" Requires="v">
                <p:oleObj spid="_x0000_s40971" name="Equation" r:id="rId7" imgW="2679480" imgH="393480" progId="Equation.3">
                  <p:embed/>
                </p:oleObj>
              </mc:Choice>
              <mc:Fallback>
                <p:oleObj name="Equation" r:id="rId7" imgW="2679480" imgH="393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500438"/>
                        <a:ext cx="4697413"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a:spLocks noChangeArrowheads="1"/>
          </p:cNvSpPr>
          <p:nvPr/>
        </p:nvSpPr>
        <p:spPr bwMode="auto">
          <a:xfrm>
            <a:off x="3000375" y="6215063"/>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تی استیودنت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r>
              <a:rPr lang="fa-IR" sz="4000" b="1" smtClean="0">
                <a:cs typeface="B Zar" pitchFamily="2" charset="-78"/>
              </a:rPr>
              <a:t>توزیع فیشر</a:t>
            </a:r>
          </a:p>
        </p:txBody>
      </p:sp>
      <p:pic>
        <p:nvPicPr>
          <p:cNvPr id="41988" name="Picture 2"/>
          <p:cNvPicPr>
            <a:picLocks noChangeAspect="1" noChangeArrowheads="1"/>
          </p:cNvPicPr>
          <p:nvPr/>
        </p:nvPicPr>
        <p:blipFill>
          <a:blip r:embed="rId3"/>
          <a:srcRect/>
          <a:stretch>
            <a:fillRect/>
          </a:stretch>
        </p:blipFill>
        <p:spPr bwMode="auto">
          <a:xfrm>
            <a:off x="428625" y="2071688"/>
            <a:ext cx="5867400" cy="1076325"/>
          </a:xfrm>
          <a:prstGeom prst="rect">
            <a:avLst/>
          </a:prstGeom>
          <a:noFill/>
          <a:ln w="9525">
            <a:noFill/>
            <a:miter lim="800000"/>
            <a:headEnd/>
            <a:tailEnd/>
          </a:ln>
        </p:spPr>
      </p:pic>
      <p:pic>
        <p:nvPicPr>
          <p:cNvPr id="41989" name="Picture 3"/>
          <p:cNvPicPr>
            <a:picLocks noGrp="1" noChangeAspect="1" noChangeArrowheads="1"/>
          </p:cNvPicPr>
          <p:nvPr>
            <p:ph idx="1"/>
          </p:nvPr>
        </p:nvPicPr>
        <p:blipFill>
          <a:blip r:embed="rId4"/>
          <a:srcRect/>
          <a:stretch>
            <a:fillRect/>
          </a:stretch>
        </p:blipFill>
        <p:spPr>
          <a:xfrm>
            <a:off x="1912938" y="3071813"/>
            <a:ext cx="4381500" cy="1790700"/>
          </a:xfrm>
          <a:noFill/>
        </p:spPr>
      </p:pic>
      <p:graphicFrame>
        <p:nvGraphicFramePr>
          <p:cNvPr id="41986" name="Object 11"/>
          <p:cNvGraphicFramePr>
            <a:graphicFrameLocks noChangeAspect="1"/>
          </p:cNvGraphicFramePr>
          <p:nvPr/>
        </p:nvGraphicFramePr>
        <p:xfrm>
          <a:off x="785813" y="1571625"/>
          <a:ext cx="1490662" cy="379413"/>
        </p:xfrm>
        <a:graphic>
          <a:graphicData uri="http://schemas.openxmlformats.org/presentationml/2006/ole">
            <mc:AlternateContent xmlns:mc="http://schemas.openxmlformats.org/markup-compatibility/2006">
              <mc:Choice xmlns:v="urn:schemas-microsoft-com:vml" Requires="v">
                <p:oleObj spid="_x0000_s41990" name="Equation" r:id="rId5" imgW="850680" imgH="215640" progId="Equation.3">
                  <p:embed/>
                </p:oleObj>
              </mc:Choice>
              <mc:Fallback>
                <p:oleObj name="Equation" r:id="rId5" imgW="850680" imgH="2156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571625"/>
                        <a:ext cx="1490662"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0" name="Rectangle 6"/>
          <p:cNvSpPr>
            <a:spLocks noChangeArrowheads="1"/>
          </p:cNvSpPr>
          <p:nvPr/>
        </p:nvSpPr>
        <p:spPr bwMode="auto">
          <a:xfrm>
            <a:off x="428625" y="4929188"/>
            <a:ext cx="8358188" cy="785812"/>
          </a:xfrm>
          <a:prstGeom prst="rect">
            <a:avLst/>
          </a:prstGeom>
          <a:noFill/>
          <a:ln w="9525">
            <a:noFill/>
            <a:miter lim="800000"/>
            <a:headEnd/>
            <a:tailEnd/>
          </a:ln>
        </p:spPr>
        <p:txBody>
          <a:bodyPr>
            <a:spAutoFit/>
          </a:bodyPr>
          <a:lstStyle/>
          <a:p>
            <a:pPr algn="just" rtl="0">
              <a:lnSpc>
                <a:spcPct val="150000"/>
              </a:lnSpc>
            </a:pPr>
            <a:r>
              <a:rPr lang="en-US" sz="1600"/>
              <a:t>where V  and W  are independent chi-square random variables with the corresponding degrees of freedom n</a:t>
            </a:r>
            <a:r>
              <a:rPr lang="en-US" sz="1600" baseline="-25000"/>
              <a:t>1</a:t>
            </a:r>
            <a:r>
              <a:rPr lang="en-US" sz="1600"/>
              <a:t>,n</a:t>
            </a:r>
            <a:r>
              <a:rPr lang="en-US" sz="1600" baseline="-25000"/>
              <a:t>2</a:t>
            </a:r>
            <a:r>
              <a:rPr lang="en-US" sz="1600"/>
              <a:t> X has F distribution with n</a:t>
            </a:r>
            <a:r>
              <a:rPr lang="en-US" sz="1600" baseline="-25000"/>
              <a:t>1</a:t>
            </a:r>
            <a:r>
              <a:rPr lang="en-US" sz="1600"/>
              <a:t>,n</a:t>
            </a:r>
            <a:r>
              <a:rPr lang="en-US" sz="1600" baseline="-25000"/>
              <a:t>2</a:t>
            </a:r>
            <a:r>
              <a:rPr lang="en-US" sz="1600"/>
              <a:t> degrees of freedom.</a:t>
            </a:r>
            <a:endParaRPr lang="fa-IR" sz="1600"/>
          </a:p>
        </p:txBody>
      </p:sp>
      <p:pic>
        <p:nvPicPr>
          <p:cNvPr id="41991" name="Picture 5"/>
          <p:cNvPicPr>
            <a:picLocks noChangeAspect="1" noChangeArrowheads="1"/>
          </p:cNvPicPr>
          <p:nvPr/>
        </p:nvPicPr>
        <p:blipFill>
          <a:blip r:embed="rId7"/>
          <a:srcRect/>
          <a:stretch>
            <a:fillRect/>
          </a:stretch>
        </p:blipFill>
        <p:spPr bwMode="auto">
          <a:xfrm>
            <a:off x="3643313" y="5786438"/>
            <a:ext cx="990600" cy="655637"/>
          </a:xfrm>
          <a:prstGeom prst="rect">
            <a:avLst/>
          </a:prstGeom>
          <a:noFill/>
          <a:ln w="9525">
            <a:noFill/>
            <a:miter lim="800000"/>
            <a:headEnd/>
            <a:tailEnd/>
          </a:ln>
        </p:spPr>
      </p:pic>
      <p:sp>
        <p:nvSpPr>
          <p:cNvPr id="8" name="TextBox 7"/>
          <p:cNvSpPr txBox="1">
            <a:spLocks noChangeArrowheads="1"/>
          </p:cNvSpPr>
          <p:nvPr/>
        </p:nvSpPr>
        <p:spPr bwMode="auto">
          <a:xfrm>
            <a:off x="2714625" y="6350000"/>
            <a:ext cx="5857875" cy="473075"/>
          </a:xfrm>
          <a:prstGeom prst="rect">
            <a:avLst/>
          </a:prstGeom>
          <a:noFill/>
          <a:ln w="9525">
            <a:noFill/>
            <a:miter lim="800000"/>
            <a:headEnd/>
            <a:tailEnd/>
          </a:ln>
        </p:spPr>
        <p:txBody>
          <a:bodyPr>
            <a:spAutoFit/>
          </a:bodyPr>
          <a:lstStyle/>
          <a:p>
            <a:pPr algn="just">
              <a:lnSpc>
                <a:spcPct val="150000"/>
              </a:lnSpc>
            </a:pPr>
            <a:r>
              <a:rPr lang="fa-IR" b="1">
                <a:cs typeface="B Zar" pitchFamily="2" charset="-78"/>
              </a:rPr>
              <a:t>چگونگی ساخت عدد تصادفی با خصوصیت توزیع فیشر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fa-IR" sz="3600" b="1" smtClean="0">
                <a:cs typeface="B Zar" pitchFamily="2" charset="-78"/>
              </a:rPr>
              <a:t>نکته‌ای در باره توزیع‌های رایج آماری</a:t>
            </a:r>
          </a:p>
        </p:txBody>
      </p:sp>
      <p:sp>
        <p:nvSpPr>
          <p:cNvPr id="163843"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می</a:t>
            </a:r>
            <a:r>
              <a:rPr lang="fa-IR" sz="2400" b="1" smtClean="0">
                <a:cs typeface="B Zar" pitchFamily="2" charset="-78"/>
              </a:rPr>
              <a:t>‌</a:t>
            </a:r>
            <a:r>
              <a:rPr lang="fa-IR" sz="2400" smtClean="0">
                <a:cs typeface="B Zar" pitchFamily="2" charset="-78"/>
              </a:rPr>
              <a:t>توان بسیاری از اتفافاتی که در پیرامون ما رخ می</a:t>
            </a:r>
            <a:r>
              <a:rPr lang="fa-IR" sz="2400" b="1" smtClean="0">
                <a:cs typeface="B Zar" pitchFamily="2" charset="-78"/>
              </a:rPr>
              <a:t>‌</a:t>
            </a:r>
            <a:r>
              <a:rPr lang="fa-IR" sz="2400" smtClean="0">
                <a:cs typeface="B Zar" pitchFamily="2" charset="-78"/>
              </a:rPr>
              <a:t>دهد را به یکی از توزیع</a:t>
            </a:r>
            <a:r>
              <a:rPr lang="fa-IR" sz="2400" b="1" smtClean="0">
                <a:cs typeface="B Zar" pitchFamily="2" charset="-78"/>
              </a:rPr>
              <a:t>‌</a:t>
            </a:r>
            <a:r>
              <a:rPr lang="fa-IR" sz="2400" smtClean="0">
                <a:cs typeface="B Zar" pitchFamily="2" charset="-78"/>
              </a:rPr>
              <a:t>های گفته شده با فاصله اطمینان خاصی نسبت داد. پس اگر بتوانیم در مورد یک متغیر تصادفی، یکی از این توزیع</a:t>
            </a:r>
            <a:r>
              <a:rPr lang="fa-IR" sz="2400" b="1" smtClean="0">
                <a:cs typeface="B Zar" pitchFamily="2" charset="-78"/>
              </a:rPr>
              <a:t>‌</a:t>
            </a:r>
            <a:r>
              <a:rPr lang="fa-IR" sz="2400" smtClean="0">
                <a:cs typeface="B Zar" pitchFamily="2" charset="-78"/>
              </a:rPr>
              <a:t>ها برازش کنیم، تحلیل</a:t>
            </a:r>
            <a:r>
              <a:rPr lang="fa-IR" sz="2400" b="1" smtClean="0">
                <a:cs typeface="B Zar" pitchFamily="2" charset="-78"/>
              </a:rPr>
              <a:t>‌</a:t>
            </a:r>
            <a:r>
              <a:rPr lang="fa-IR" sz="2400" smtClean="0">
                <a:cs typeface="B Zar" pitchFamily="2" charset="-78"/>
              </a:rPr>
              <a:t>ها در شبیه</a:t>
            </a:r>
            <a:r>
              <a:rPr lang="fa-IR" sz="2400" b="1" smtClean="0">
                <a:cs typeface="B Zar" pitchFamily="2" charset="-78"/>
              </a:rPr>
              <a:t>‌</a:t>
            </a:r>
            <a:r>
              <a:rPr lang="fa-IR" sz="2400" smtClean="0">
                <a:cs typeface="B Zar" pitchFamily="2" charset="-78"/>
              </a:rPr>
              <a:t>سازی سمت و سوی مشخص تری می</a:t>
            </a:r>
            <a:r>
              <a:rPr lang="fa-IR" sz="2400" b="1" smtClean="0">
                <a:cs typeface="B Zar" pitchFamily="2" charset="-78"/>
              </a:rPr>
              <a:t>‌</a:t>
            </a:r>
            <a:r>
              <a:rPr lang="fa-IR" sz="2400" smtClean="0">
                <a:cs typeface="B Zar" pitchFamily="2" charset="-78"/>
              </a:rPr>
              <a:t>گیرد. در ادامه این فصل تعیین توزیع مناسب و تخمین پارامترها برای یک سری ازداده</a:t>
            </a:r>
            <a:r>
              <a:rPr lang="fa-IR" sz="2400" b="1" smtClean="0">
                <a:cs typeface="B Zar" pitchFamily="2" charset="-78"/>
              </a:rPr>
              <a:t>‌</a:t>
            </a:r>
            <a:r>
              <a:rPr lang="fa-IR" sz="2400" smtClean="0">
                <a:cs typeface="B Zar" pitchFamily="2" charset="-78"/>
              </a:rPr>
              <a:t>های مشخص انجام خواهد گرفت.</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defRPr/>
            </a:pPr>
            <a:r>
              <a:rPr lang="en-US" sz="3600" b="1" dirty="0" smtClean="0">
                <a:latin typeface="Times New Roman" pitchFamily="18" charset="0"/>
                <a:ea typeface="+mn-ea"/>
              </a:rPr>
              <a:t>Poisson Process</a:t>
            </a:r>
            <a:endParaRPr lang="fa-IR" sz="3600" b="1" dirty="0" smtClean="0">
              <a:latin typeface="Times New Roman" pitchFamily="18" charset="0"/>
              <a:ea typeface="+mn-ea"/>
            </a:endParaRPr>
          </a:p>
        </p:txBody>
      </p:sp>
      <p:sp>
        <p:nvSpPr>
          <p:cNvPr id="3" name="Content Placeholder 2"/>
          <p:cNvSpPr>
            <a:spLocks noGrp="1"/>
          </p:cNvSpPr>
          <p:nvPr>
            <p:ph idx="1"/>
          </p:nvPr>
        </p:nvSpPr>
        <p:spPr>
          <a:xfrm>
            <a:off x="457200" y="1600200"/>
            <a:ext cx="8229600" cy="4900613"/>
          </a:xfrm>
        </p:spPr>
        <p:txBody>
          <a:bodyPr/>
          <a:lstStyle/>
          <a:p>
            <a:pPr marL="0" indent="0" algn="just" rtl="0">
              <a:lnSpc>
                <a:spcPct val="150000"/>
              </a:lnSpc>
              <a:buFont typeface="Arial" pitchFamily="34" charset="0"/>
              <a:buNone/>
              <a:defRPr/>
            </a:pPr>
            <a:r>
              <a:rPr lang="en-US" sz="2400" dirty="0" smtClean="0">
                <a:latin typeface="Times New Roman" pitchFamily="18" charset="0"/>
                <a:cs typeface="+mj-cs"/>
              </a:rPr>
              <a:t>A Poisson process is a special type of counting process that is a fundamental base case for defining many other types of counting processes.</a:t>
            </a:r>
          </a:p>
          <a:p>
            <a:pPr marL="0" indent="0" algn="just" rtl="0">
              <a:lnSpc>
                <a:spcPct val="150000"/>
              </a:lnSpc>
              <a:buFont typeface="Arial" pitchFamily="34" charset="0"/>
              <a:buNone/>
              <a:defRPr/>
            </a:pPr>
            <a:r>
              <a:rPr lang="en-US" sz="2400" dirty="0" smtClean="0">
                <a:latin typeface="Times New Roman" pitchFamily="18" charset="0"/>
                <a:cs typeface="+mj-cs"/>
              </a:rPr>
              <a:t>Definition: The counting process {N(t), t≥0} is said to be a Poisson process with rate λ, λ &gt; 0, if </a:t>
            </a:r>
          </a:p>
          <a:p>
            <a:pPr lvl="1" algn="l" rtl="0">
              <a:lnSpc>
                <a:spcPct val="150000"/>
              </a:lnSpc>
              <a:defRPr/>
            </a:pPr>
            <a:r>
              <a:rPr lang="en-US" sz="2000" dirty="0" smtClean="0">
                <a:latin typeface="Times New Roman" pitchFamily="18" charset="0"/>
                <a:cs typeface="+mj-cs"/>
              </a:rPr>
              <a:t>N(0) = 0</a:t>
            </a:r>
          </a:p>
          <a:p>
            <a:pPr lvl="1" algn="l" rtl="0">
              <a:lnSpc>
                <a:spcPct val="150000"/>
              </a:lnSpc>
              <a:defRPr/>
            </a:pPr>
            <a:r>
              <a:rPr lang="en-US" sz="2000" dirty="0" smtClean="0">
                <a:latin typeface="Times New Roman" pitchFamily="18" charset="0"/>
                <a:cs typeface="+mj-cs"/>
              </a:rPr>
              <a:t>the process has independent increments</a:t>
            </a:r>
          </a:p>
          <a:p>
            <a:pPr lvl="1" algn="just" rtl="0">
              <a:lnSpc>
                <a:spcPct val="150000"/>
              </a:lnSpc>
              <a:defRPr/>
            </a:pPr>
            <a:r>
              <a:rPr lang="en-US" sz="2000" dirty="0" smtClean="0">
                <a:latin typeface="Times New Roman" pitchFamily="18" charset="0"/>
                <a:cs typeface="+mj-cs"/>
              </a:rPr>
              <a:t>the number of events in any interval of length t is Poisson distributed with mean </a:t>
            </a:r>
            <a:r>
              <a:rPr lang="el-GR" sz="2000" dirty="0" smtClean="0">
                <a:latin typeface="Times New Roman" pitchFamily="18" charset="0"/>
                <a:cs typeface="+mj-cs"/>
              </a:rPr>
              <a:t>λ</a:t>
            </a:r>
            <a:r>
              <a:rPr lang="en-US" sz="2000" dirty="0" smtClean="0">
                <a:latin typeface="Times New Roman" pitchFamily="18" charset="0"/>
                <a:cs typeface="+mj-cs"/>
              </a:rPr>
              <a:t>t.</a:t>
            </a:r>
            <a:endParaRPr lang="fa-IR" sz="2000" dirty="0" smtClean="0">
              <a:latin typeface="Times New Roman" pitchFamily="18" charset="0"/>
              <a:cs typeface="+mj-cs"/>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p:txBody>
          <a:bodyPr/>
          <a:lstStyle/>
          <a:p>
            <a:r>
              <a:rPr lang="en-US" sz="4000" b="1" smtClean="0">
                <a:latin typeface="Times New Roman" pitchFamily="18" charset="0"/>
                <a:cs typeface="Times New Roman" pitchFamily="18" charset="0"/>
              </a:rPr>
              <a:t>Poisson Process</a:t>
            </a:r>
            <a:endParaRPr lang="fa-IR" sz="4000" smtClean="0"/>
          </a:p>
        </p:txBody>
      </p:sp>
      <p:sp>
        <p:nvSpPr>
          <p:cNvPr id="3" name="Content Placeholder 2"/>
          <p:cNvSpPr>
            <a:spLocks noGrp="1"/>
          </p:cNvSpPr>
          <p:nvPr>
            <p:ph idx="1"/>
          </p:nvPr>
        </p:nvSpPr>
        <p:spPr>
          <a:xfrm>
            <a:off x="457200" y="1600200"/>
            <a:ext cx="8229600" cy="2328863"/>
          </a:xfrm>
        </p:spPr>
        <p:txBody>
          <a:bodyPr/>
          <a:lstStyle/>
          <a:p>
            <a:pPr marL="0" indent="0" algn="just" rtl="0">
              <a:lnSpc>
                <a:spcPct val="150000"/>
              </a:lnSpc>
              <a:buFont typeface="Arial" pitchFamily="34" charset="0"/>
              <a:buNone/>
              <a:defRPr/>
            </a:pPr>
            <a:r>
              <a:rPr lang="en-US" sz="2400" dirty="0" smtClean="0">
                <a:latin typeface="Times New Roman" pitchFamily="18" charset="0"/>
                <a:cs typeface="+mj-cs"/>
              </a:rPr>
              <a:t>The single parameter λ controls the rate at which events occur over time. Since λ is a constant, a Poisson process is often referred to as a homogeneous Poisson process. The third condition is equivalent to</a:t>
            </a:r>
            <a:endParaRPr lang="fa-IR" sz="2400" dirty="0" smtClean="0">
              <a:latin typeface="Times New Roman" pitchFamily="18" charset="0"/>
              <a:cs typeface="+mj-cs"/>
            </a:endParaRPr>
          </a:p>
        </p:txBody>
      </p:sp>
      <p:sp>
        <p:nvSpPr>
          <p:cNvPr id="4301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3010" name="Object 1"/>
          <p:cNvGraphicFramePr>
            <a:graphicFrameLocks noChangeAspect="1"/>
          </p:cNvGraphicFramePr>
          <p:nvPr/>
        </p:nvGraphicFramePr>
        <p:xfrm>
          <a:off x="974725" y="4214813"/>
          <a:ext cx="5043488" cy="762000"/>
        </p:xfrm>
        <a:graphic>
          <a:graphicData uri="http://schemas.openxmlformats.org/presentationml/2006/ole">
            <mc:AlternateContent xmlns:mc="http://schemas.openxmlformats.org/markup-compatibility/2006">
              <mc:Choice xmlns:v="urn:schemas-microsoft-com:vml" Requires="v">
                <p:oleObj spid="_x0000_s43014" name="Equation" r:id="rId3" imgW="2831760" imgH="431640" progId="Equation.3">
                  <p:embed/>
                </p:oleObj>
              </mc:Choice>
              <mc:Fallback>
                <p:oleObj name="Equation" r:id="rId3" imgW="2831760" imgH="431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4214813"/>
                        <a:ext cx="50434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4" name="Rectangle 3"/>
          <p:cNvSpPr>
            <a:spLocks noChangeArrowheads="1"/>
          </p:cNvSpPr>
          <p:nvPr/>
        </p:nvSpPr>
        <p:spPr bwMode="auto">
          <a:xfrm>
            <a:off x="0" y="428625"/>
            <a:ext cx="9144000" cy="0"/>
          </a:xfrm>
          <a:prstGeom prst="rect">
            <a:avLst/>
          </a:prstGeom>
          <a:noFill/>
          <a:ln w="9525">
            <a:noFill/>
            <a:miter lim="800000"/>
            <a:headEnd/>
            <a:tailEnd/>
          </a:ln>
        </p:spPr>
        <p:txBody>
          <a:bodyPr wrap="none" anchor="ctr">
            <a:spAutoFit/>
          </a:bodyPr>
          <a:lstStyle/>
          <a:p>
            <a:endParaRPr lang="ar-SA"/>
          </a:p>
        </p:txBody>
      </p:sp>
      <p:sp>
        <p:nvSpPr>
          <p:cNvPr id="7" name="Footer Placeholder 6"/>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fa-IR" sz="4000" b="1" smtClean="0">
                <a:cs typeface="B Zar" pitchFamily="2" charset="-78"/>
              </a:rPr>
              <a:t>نکاتی در توزیع پواسون</a:t>
            </a:r>
          </a:p>
        </p:txBody>
      </p:sp>
      <p:grpSp>
        <p:nvGrpSpPr>
          <p:cNvPr id="2" name="Group 16"/>
          <p:cNvGrpSpPr>
            <a:grpSpLocks/>
          </p:cNvGrpSpPr>
          <p:nvPr/>
        </p:nvGrpSpPr>
        <p:grpSpPr bwMode="auto">
          <a:xfrm>
            <a:off x="285750" y="2786063"/>
            <a:ext cx="4295775" cy="2000250"/>
            <a:chOff x="1847832" y="2786058"/>
            <a:chExt cx="4295804" cy="2000264"/>
          </a:xfrm>
        </p:grpSpPr>
        <p:sp>
          <p:nvSpPr>
            <p:cNvPr id="4" name="Rectangle 3"/>
            <p:cNvSpPr/>
            <p:nvPr/>
          </p:nvSpPr>
          <p:spPr>
            <a:xfrm>
              <a:off x="5214943" y="2786058"/>
              <a:ext cx="928693"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5" name="Oval 4"/>
            <p:cNvSpPr/>
            <p:nvPr/>
          </p:nvSpPr>
          <p:spPr>
            <a:xfrm>
              <a:off x="3929059" y="3500438"/>
              <a:ext cx="500065"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7" name="Rectangle 6"/>
            <p:cNvSpPr/>
            <p:nvPr/>
          </p:nvSpPr>
          <p:spPr>
            <a:xfrm>
              <a:off x="5214943" y="4357694"/>
              <a:ext cx="928693"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cxnSp>
          <p:nvCxnSpPr>
            <p:cNvPr id="9" name="Straight Arrow Connector 8"/>
            <p:cNvCxnSpPr>
              <a:endCxn id="5" idx="2"/>
            </p:cNvCxnSpPr>
            <p:nvPr/>
          </p:nvCxnSpPr>
          <p:spPr>
            <a:xfrm>
              <a:off x="2786051" y="3714751"/>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4" idx="1"/>
            </p:cNvCxnSpPr>
            <p:nvPr/>
          </p:nvCxnSpPr>
          <p:spPr>
            <a:xfrm flipV="1">
              <a:off x="4429124" y="3000371"/>
              <a:ext cx="78581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6"/>
              <a:endCxn id="7" idx="1"/>
            </p:cNvCxnSpPr>
            <p:nvPr/>
          </p:nvCxnSpPr>
          <p:spPr>
            <a:xfrm>
              <a:off x="4429124" y="3714751"/>
              <a:ext cx="78581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5912" name="TextBox 13"/>
            <p:cNvSpPr txBox="1">
              <a:spLocks noChangeArrowheads="1"/>
            </p:cNvSpPr>
            <p:nvPr/>
          </p:nvSpPr>
          <p:spPr bwMode="auto">
            <a:xfrm>
              <a:off x="4500562" y="3131106"/>
              <a:ext cx="357190" cy="369332"/>
            </a:xfrm>
            <a:prstGeom prst="rect">
              <a:avLst/>
            </a:prstGeom>
            <a:noFill/>
            <a:ln w="9525">
              <a:noFill/>
              <a:miter lim="800000"/>
              <a:headEnd/>
              <a:tailEnd/>
            </a:ln>
          </p:spPr>
          <p:txBody>
            <a:bodyPr>
              <a:spAutoFit/>
            </a:bodyPr>
            <a:lstStyle/>
            <a:p>
              <a:r>
                <a:rPr lang="en-US"/>
                <a:t>p</a:t>
              </a:r>
              <a:endParaRPr lang="fa-IR"/>
            </a:p>
          </p:txBody>
        </p:sp>
        <p:sp>
          <p:nvSpPr>
            <p:cNvPr id="165913" name="TextBox 14"/>
            <p:cNvSpPr txBox="1">
              <a:spLocks noChangeArrowheads="1"/>
            </p:cNvSpPr>
            <p:nvPr/>
          </p:nvSpPr>
          <p:spPr bwMode="auto">
            <a:xfrm>
              <a:off x="4357686" y="4000504"/>
              <a:ext cx="642942" cy="369332"/>
            </a:xfrm>
            <a:prstGeom prst="rect">
              <a:avLst/>
            </a:prstGeom>
            <a:noFill/>
            <a:ln w="9525">
              <a:noFill/>
              <a:miter lim="800000"/>
              <a:headEnd/>
              <a:tailEnd/>
            </a:ln>
          </p:spPr>
          <p:txBody>
            <a:bodyPr>
              <a:spAutoFit/>
            </a:bodyPr>
            <a:lstStyle/>
            <a:p>
              <a:r>
                <a:rPr lang="en-US"/>
                <a:t>1-p</a:t>
              </a:r>
              <a:endParaRPr lang="fa-IR"/>
            </a:p>
          </p:txBody>
        </p:sp>
        <p:sp>
          <p:nvSpPr>
            <p:cNvPr id="165914" name="TextBox 15"/>
            <p:cNvSpPr txBox="1">
              <a:spLocks noChangeArrowheads="1"/>
            </p:cNvSpPr>
            <p:nvPr/>
          </p:nvSpPr>
          <p:spPr bwMode="auto">
            <a:xfrm>
              <a:off x="1847832" y="3357562"/>
              <a:ext cx="1938350" cy="707886"/>
            </a:xfrm>
            <a:prstGeom prst="rect">
              <a:avLst/>
            </a:prstGeom>
            <a:noFill/>
            <a:ln w="9525">
              <a:noFill/>
              <a:miter lim="800000"/>
              <a:headEnd/>
              <a:tailEnd/>
            </a:ln>
          </p:spPr>
          <p:txBody>
            <a:bodyPr>
              <a:spAutoFit/>
            </a:bodyPr>
            <a:lstStyle/>
            <a:p>
              <a:r>
                <a:rPr lang="fa-IR" sz="2000">
                  <a:cs typeface="B Zar" pitchFamily="2" charset="-78"/>
                </a:rPr>
                <a:t>ورود دارای توزیع پواسون با نرخ</a:t>
              </a:r>
              <a:r>
                <a:rPr lang="en-US" sz="2000">
                  <a:latin typeface="Times New Roman" pitchFamily="18" charset="0"/>
                  <a:cs typeface="B Zar" pitchFamily="2" charset="-78"/>
                </a:rPr>
                <a:t> λ </a:t>
              </a:r>
              <a:r>
                <a:rPr lang="fa-IR" sz="2000">
                  <a:latin typeface="Times New Roman" pitchFamily="18" charset="0"/>
                  <a:cs typeface="B Zar" pitchFamily="2" charset="-78"/>
                </a:rPr>
                <a:t> است</a:t>
              </a:r>
              <a:endParaRPr lang="fa-IR" sz="2000">
                <a:cs typeface="B Zar" pitchFamily="2" charset="-78"/>
              </a:endParaRPr>
            </a:p>
          </p:txBody>
        </p:sp>
      </p:grpSp>
      <p:cxnSp>
        <p:nvCxnSpPr>
          <p:cNvPr id="19" name="Straight Arrow Connector 18"/>
          <p:cNvCxnSpPr/>
          <p:nvPr/>
        </p:nvCxnSpPr>
        <p:spPr>
          <a:xfrm>
            <a:off x="4786313" y="3000375"/>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86313" y="45720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5715000" y="2428875"/>
            <a:ext cx="2438400" cy="1200150"/>
          </a:xfrm>
          <a:prstGeom prst="rect">
            <a:avLst/>
          </a:prstGeom>
          <a:noFill/>
          <a:ln w="9525">
            <a:noFill/>
            <a:miter lim="800000"/>
            <a:headEnd/>
            <a:tailEnd/>
          </a:ln>
        </p:spPr>
        <p:txBody>
          <a:bodyPr>
            <a:spAutoFit/>
          </a:bodyPr>
          <a:lstStyle/>
          <a:p>
            <a:pPr>
              <a:lnSpc>
                <a:spcPct val="120000"/>
              </a:lnSpc>
            </a:pPr>
            <a:r>
              <a:rPr lang="fa-IR" sz="2000">
                <a:cs typeface="B Zar" pitchFamily="2" charset="-78"/>
              </a:rPr>
              <a:t>ورود به این صف دارای توزیع پواسون با نرخ</a:t>
            </a:r>
            <a:r>
              <a:rPr lang="en-US" sz="2000">
                <a:latin typeface="Times New Roman" pitchFamily="18" charset="0"/>
                <a:cs typeface="B Zar" pitchFamily="2" charset="-78"/>
              </a:rPr>
              <a:t> </a:t>
            </a:r>
            <a:r>
              <a:rPr lang="en-US">
                <a:latin typeface="Times New Roman" pitchFamily="18" charset="0"/>
                <a:cs typeface="B Zar" pitchFamily="2" charset="-78"/>
              </a:rPr>
              <a:t>λp </a:t>
            </a:r>
            <a:r>
              <a:rPr lang="fa-IR">
                <a:latin typeface="Times New Roman" pitchFamily="18" charset="0"/>
                <a:cs typeface="B Zar" pitchFamily="2" charset="-78"/>
              </a:rPr>
              <a:t> </a:t>
            </a:r>
            <a:r>
              <a:rPr lang="fa-IR" sz="2000">
                <a:latin typeface="Times New Roman" pitchFamily="18" charset="0"/>
                <a:cs typeface="B Zar" pitchFamily="2" charset="-78"/>
              </a:rPr>
              <a:t>است</a:t>
            </a:r>
            <a:endParaRPr lang="fa-IR" sz="2000">
              <a:cs typeface="B Zar" pitchFamily="2" charset="-78"/>
            </a:endParaRPr>
          </a:p>
        </p:txBody>
      </p:sp>
      <p:sp>
        <p:nvSpPr>
          <p:cNvPr id="22" name="TextBox 21"/>
          <p:cNvSpPr txBox="1">
            <a:spLocks noChangeArrowheads="1"/>
          </p:cNvSpPr>
          <p:nvPr/>
        </p:nvSpPr>
        <p:spPr bwMode="auto">
          <a:xfrm>
            <a:off x="5857875" y="4143375"/>
            <a:ext cx="2643188" cy="830263"/>
          </a:xfrm>
          <a:prstGeom prst="rect">
            <a:avLst/>
          </a:prstGeom>
          <a:noFill/>
          <a:ln w="9525">
            <a:noFill/>
            <a:miter lim="800000"/>
            <a:headEnd/>
            <a:tailEnd/>
          </a:ln>
        </p:spPr>
        <p:txBody>
          <a:bodyPr>
            <a:spAutoFit/>
          </a:bodyPr>
          <a:lstStyle/>
          <a:p>
            <a:pPr>
              <a:lnSpc>
                <a:spcPct val="120000"/>
              </a:lnSpc>
            </a:pPr>
            <a:r>
              <a:rPr lang="fa-IR" sz="2000">
                <a:cs typeface="B Zar" pitchFamily="2" charset="-78"/>
              </a:rPr>
              <a:t>ورود به این صف دارای توزیع پواسون با نرخ</a:t>
            </a:r>
            <a:r>
              <a:rPr lang="en-US" sz="2000">
                <a:cs typeface="B Zar" pitchFamily="2" charset="-78"/>
              </a:rPr>
              <a:t> </a:t>
            </a:r>
            <a:r>
              <a:rPr lang="en-US">
                <a:cs typeface="B Zar" pitchFamily="2" charset="-78"/>
              </a:rPr>
              <a:t>λ(1-p)</a:t>
            </a:r>
            <a:r>
              <a:rPr lang="en-US" sz="2000">
                <a:cs typeface="B Zar" pitchFamily="2" charset="-78"/>
              </a:rPr>
              <a:t> </a:t>
            </a:r>
            <a:r>
              <a:rPr lang="fa-IR" sz="2000">
                <a:cs typeface="B Zar" pitchFamily="2" charset="-78"/>
              </a:rPr>
              <a:t> است</a:t>
            </a:r>
          </a:p>
        </p:txBody>
      </p:sp>
      <p:grpSp>
        <p:nvGrpSpPr>
          <p:cNvPr id="3" name="Group 37"/>
          <p:cNvGrpSpPr>
            <a:grpSpLocks/>
          </p:cNvGrpSpPr>
          <p:nvPr/>
        </p:nvGrpSpPr>
        <p:grpSpPr bwMode="auto">
          <a:xfrm>
            <a:off x="1000125" y="2428875"/>
            <a:ext cx="6072188" cy="2649538"/>
            <a:chOff x="428571" y="4643448"/>
            <a:chExt cx="6072255" cy="2649807"/>
          </a:xfrm>
        </p:grpSpPr>
        <p:sp>
          <p:nvSpPr>
            <p:cNvPr id="23" name="Rectangle 22"/>
            <p:cNvSpPr/>
            <p:nvPr/>
          </p:nvSpPr>
          <p:spPr>
            <a:xfrm>
              <a:off x="5572128" y="5500785"/>
              <a:ext cx="928698" cy="428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cxnSp>
          <p:nvCxnSpPr>
            <p:cNvPr id="25" name="Straight Arrow Connector 24"/>
            <p:cNvCxnSpPr>
              <a:endCxn id="28" idx="2"/>
            </p:cNvCxnSpPr>
            <p:nvPr/>
          </p:nvCxnSpPr>
          <p:spPr>
            <a:xfrm>
              <a:off x="857201" y="4857783"/>
              <a:ext cx="1428766" cy="85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8" idx="2"/>
            </p:cNvCxnSpPr>
            <p:nvPr/>
          </p:nvCxnSpPr>
          <p:spPr>
            <a:xfrm flipV="1">
              <a:off x="857201" y="5715120"/>
              <a:ext cx="1428766" cy="928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285966" y="5500785"/>
              <a:ext cx="500069" cy="428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cxnSp>
          <p:nvCxnSpPr>
            <p:cNvPr id="32" name="Straight Arrow Connector 31"/>
            <p:cNvCxnSpPr>
              <a:stCxn id="28" idx="6"/>
              <a:endCxn id="23" idx="1"/>
            </p:cNvCxnSpPr>
            <p:nvPr/>
          </p:nvCxnSpPr>
          <p:spPr>
            <a:xfrm>
              <a:off x="2786035" y="5715120"/>
              <a:ext cx="278609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5903" name="TextBox 33"/>
            <p:cNvSpPr txBox="1">
              <a:spLocks noChangeArrowheads="1"/>
            </p:cNvSpPr>
            <p:nvPr/>
          </p:nvSpPr>
          <p:spPr bwMode="auto">
            <a:xfrm>
              <a:off x="428571" y="4643448"/>
              <a:ext cx="1795499" cy="1292484"/>
            </a:xfrm>
            <a:prstGeom prst="rect">
              <a:avLst/>
            </a:prstGeom>
            <a:noFill/>
            <a:ln w="9525">
              <a:noFill/>
              <a:miter lim="800000"/>
              <a:headEnd/>
              <a:tailEnd/>
            </a:ln>
          </p:spPr>
          <p:txBody>
            <a:bodyPr>
              <a:spAutoFit/>
            </a:bodyPr>
            <a:lstStyle/>
            <a:p>
              <a:pPr>
                <a:lnSpc>
                  <a:spcPct val="130000"/>
                </a:lnSpc>
              </a:pPr>
              <a:r>
                <a:rPr lang="fa-IR" sz="2000">
                  <a:cs typeface="B Zar" pitchFamily="2" charset="-78"/>
                </a:rPr>
                <a:t>ورود دارای توزیع پواسون با نرخ</a:t>
              </a:r>
              <a:r>
                <a:rPr lang="en-US" sz="2000">
                  <a:latin typeface="Times New Roman" pitchFamily="18" charset="0"/>
                  <a:cs typeface="B Zar" pitchFamily="2" charset="-78"/>
                </a:rPr>
                <a:t> λp </a:t>
              </a:r>
              <a:r>
                <a:rPr lang="fa-IR" sz="2000">
                  <a:latin typeface="Times New Roman" pitchFamily="18" charset="0"/>
                  <a:cs typeface="B Zar" pitchFamily="2" charset="-78"/>
                </a:rPr>
                <a:t>است</a:t>
              </a:r>
              <a:endParaRPr lang="fa-IR" sz="2000">
                <a:cs typeface="B Zar" pitchFamily="2" charset="-78"/>
              </a:endParaRPr>
            </a:p>
          </p:txBody>
        </p:sp>
        <p:sp>
          <p:nvSpPr>
            <p:cNvPr id="165904" name="TextBox 34"/>
            <p:cNvSpPr txBox="1">
              <a:spLocks noChangeArrowheads="1"/>
            </p:cNvSpPr>
            <p:nvPr/>
          </p:nvSpPr>
          <p:spPr bwMode="auto">
            <a:xfrm>
              <a:off x="428571" y="6000771"/>
              <a:ext cx="2081251" cy="1292484"/>
            </a:xfrm>
            <a:prstGeom prst="rect">
              <a:avLst/>
            </a:prstGeom>
            <a:noFill/>
            <a:ln w="9525">
              <a:noFill/>
              <a:miter lim="800000"/>
              <a:headEnd/>
              <a:tailEnd/>
            </a:ln>
          </p:spPr>
          <p:txBody>
            <a:bodyPr>
              <a:spAutoFit/>
            </a:bodyPr>
            <a:lstStyle/>
            <a:p>
              <a:pPr>
                <a:lnSpc>
                  <a:spcPct val="130000"/>
                </a:lnSpc>
              </a:pPr>
              <a:r>
                <a:rPr lang="fa-IR" sz="2000">
                  <a:cs typeface="B Zar" pitchFamily="2" charset="-78"/>
                </a:rPr>
                <a:t>ورود دارای توزیع پواسون با نرخ</a:t>
              </a:r>
              <a:r>
                <a:rPr lang="en-US" sz="2000">
                  <a:latin typeface="Times New Roman" pitchFamily="18" charset="0"/>
                  <a:cs typeface="B Zar" pitchFamily="2" charset="-78"/>
                </a:rPr>
                <a:t> λ(1-p) </a:t>
              </a:r>
              <a:r>
                <a:rPr lang="fa-IR" sz="2000">
                  <a:latin typeface="Times New Roman" pitchFamily="18" charset="0"/>
                  <a:cs typeface="B Zar" pitchFamily="2" charset="-78"/>
                </a:rPr>
                <a:t> استت</a:t>
              </a:r>
              <a:endParaRPr lang="fa-IR" sz="2000">
                <a:cs typeface="B Zar" pitchFamily="2" charset="-78"/>
              </a:endParaRPr>
            </a:p>
          </p:txBody>
        </p:sp>
        <p:sp>
          <p:nvSpPr>
            <p:cNvPr id="165905" name="TextBox 36"/>
            <p:cNvSpPr txBox="1">
              <a:spLocks noChangeArrowheads="1"/>
            </p:cNvSpPr>
            <p:nvPr/>
          </p:nvSpPr>
          <p:spPr bwMode="auto">
            <a:xfrm>
              <a:off x="2500298" y="5214950"/>
              <a:ext cx="2928958" cy="830997"/>
            </a:xfrm>
            <a:prstGeom prst="rect">
              <a:avLst/>
            </a:prstGeom>
            <a:noFill/>
            <a:ln w="9525">
              <a:noFill/>
              <a:miter lim="800000"/>
              <a:headEnd/>
              <a:tailEnd/>
            </a:ln>
          </p:spPr>
          <p:txBody>
            <a:bodyPr>
              <a:spAutoFit/>
            </a:bodyPr>
            <a:lstStyle/>
            <a:p>
              <a:pPr>
                <a:lnSpc>
                  <a:spcPct val="120000"/>
                </a:lnSpc>
              </a:pPr>
              <a:r>
                <a:rPr lang="fa-IR" sz="2000">
                  <a:cs typeface="B Zar" pitchFamily="2" charset="-78"/>
                </a:rPr>
                <a:t>ورود به این فرآیند دارای توزیع پواسون با نرخ</a:t>
              </a:r>
              <a:r>
                <a:rPr lang="en-US" sz="2000">
                  <a:cs typeface="B Zar" pitchFamily="2" charset="-78"/>
                </a:rPr>
                <a:t> </a:t>
              </a:r>
              <a:r>
                <a:rPr lang="en-US">
                  <a:cs typeface="B Zar" pitchFamily="2" charset="-78"/>
                </a:rPr>
                <a:t>λ</a:t>
              </a:r>
              <a:r>
                <a:rPr lang="fa-IR" sz="2000">
                  <a:cs typeface="B Zar" pitchFamily="2" charset="-78"/>
                </a:rPr>
                <a:t>است</a:t>
              </a:r>
            </a:p>
          </p:txBody>
        </p:sp>
      </p:grpSp>
      <p:sp>
        <p:nvSpPr>
          <p:cNvPr id="26" name="Footer Placeholder 2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r>
              <a:rPr lang="fa-IR" sz="4000" b="1" smtClean="0">
                <a:cs typeface="B Zar" pitchFamily="2" charset="-78"/>
              </a:rPr>
              <a:t>مثال</a:t>
            </a:r>
            <a:endParaRPr lang="fa-IR" b="1" smtClean="0">
              <a:cs typeface="B Zar" pitchFamily="2" charset="-78"/>
            </a:endParaRPr>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cs typeface="B Zar" pitchFamily="2" charset="-78"/>
              </a:rPr>
              <a:t>آهنگ ورود به یک فرایند دارای توزیع پواسان با میانگین 20 دقیقه است. احتمال اینکه در یک دوره 2 ساعته هیچ سفارش وارد نشود چیست؟</a:t>
            </a:r>
          </a:p>
          <a:p>
            <a:pPr marL="0" indent="0" algn="just">
              <a:lnSpc>
                <a:spcPct val="150000"/>
              </a:lnSpc>
              <a:buFont typeface="Arial" pitchFamily="34" charset="0"/>
              <a:buNone/>
              <a:defRPr/>
            </a:pPr>
            <a:endParaRPr lang="en-US" sz="2400" dirty="0" smtClean="0">
              <a:cs typeface="B Zar" pitchFamily="2" charset="-78"/>
            </a:endParaRPr>
          </a:p>
          <a:p>
            <a:pPr>
              <a:defRPr/>
            </a:pPr>
            <a:endParaRPr lang="fa-IR" dirty="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87393" name="Object 1"/>
          <p:cNvGraphicFramePr>
            <a:graphicFrameLocks noChangeAspect="1"/>
          </p:cNvGraphicFramePr>
          <p:nvPr/>
        </p:nvGraphicFramePr>
        <p:xfrm>
          <a:off x="785813" y="3151188"/>
          <a:ext cx="3922712" cy="1255712"/>
        </p:xfrm>
        <a:graphic>
          <a:graphicData uri="http://schemas.openxmlformats.org/presentationml/2006/ole">
            <mc:AlternateContent xmlns:mc="http://schemas.openxmlformats.org/markup-compatibility/2006">
              <mc:Choice xmlns:v="urn:schemas-microsoft-com:vml" Requires="v">
                <p:oleObj spid="_x0000_s44038" name="Equation" r:id="rId3" imgW="2298600" imgH="736560" progId="Equation.3">
                  <p:embed/>
                </p:oleObj>
              </mc:Choice>
              <mc:Fallback>
                <p:oleObj name="Equation" r:id="rId3" imgW="2298600" imgH="73656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151188"/>
                        <a:ext cx="3922712" cy="1255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7393"/>
                                        </p:tgtEl>
                                        <p:attrNameLst>
                                          <p:attrName>style.visibility</p:attrName>
                                        </p:attrNameLst>
                                      </p:cBhvr>
                                      <p:to>
                                        <p:strVal val="visible"/>
                                      </p:to>
                                    </p:set>
                                    <p:animEffect transition="in" filter="box(in)">
                                      <p:cBhvr>
                                        <p:cTn id="7" dur="500"/>
                                        <p:tgtEl>
                                          <p:spTgt spid="187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r>
              <a:rPr lang="fa-IR" sz="3600" b="1" smtClean="0">
                <a:cs typeface="B Zar" pitchFamily="2" charset="-78"/>
              </a:rPr>
              <a:t>رابطه میان فرآیند پواسون و توزیع نمایی</a:t>
            </a:r>
          </a:p>
        </p:txBody>
      </p:sp>
      <p:sp>
        <p:nvSpPr>
          <p:cNvPr id="45060"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اگر تعداد پیروزی ها در فاصله زمانی 0 تا </a:t>
            </a:r>
            <a:r>
              <a:rPr lang="en-US" sz="2000" smtClean="0">
                <a:cs typeface="B Zar" pitchFamily="2" charset="-78"/>
              </a:rPr>
              <a:t>t</a:t>
            </a:r>
            <a:r>
              <a:rPr lang="fa-IR" sz="2000" smtClean="0">
                <a:cs typeface="B Zar" pitchFamily="2" charset="-78"/>
              </a:rPr>
              <a:t> </a:t>
            </a:r>
            <a:r>
              <a:rPr lang="fa-IR" sz="2400" smtClean="0">
                <a:cs typeface="B Zar" pitchFamily="2" charset="-78"/>
              </a:rPr>
              <a:t>دارای توزیع پواسون باشد، می توان نشان داد که زمان رسیدن به اولین پیروزی دارای توزیع نمایی است.</a:t>
            </a:r>
          </a:p>
          <a:p>
            <a:pPr marL="0" indent="0" algn="just">
              <a:lnSpc>
                <a:spcPct val="150000"/>
              </a:lnSpc>
              <a:buFont typeface="Arial" pitchFamily="34" charset="0"/>
              <a:buNone/>
            </a:pPr>
            <a:r>
              <a:rPr lang="fa-IR" sz="2400" smtClean="0">
                <a:cs typeface="B Zar" pitchFamily="2" charset="-78"/>
              </a:rPr>
              <a:t>اثبات: </a:t>
            </a:r>
          </a:p>
          <a:p>
            <a:pPr marL="0" indent="0" algn="just">
              <a:lnSpc>
                <a:spcPct val="150000"/>
              </a:lnSpc>
              <a:buFont typeface="Arial" pitchFamily="34" charset="0"/>
              <a:buNone/>
            </a:pPr>
            <a:endParaRPr lang="fa-IR" sz="2400" smtClean="0">
              <a:cs typeface="B Zar" pitchFamily="2" charset="-78"/>
            </a:endParaRPr>
          </a:p>
        </p:txBody>
      </p:sp>
      <p:graphicFrame>
        <p:nvGraphicFramePr>
          <p:cNvPr id="45058" name="Object 1"/>
          <p:cNvGraphicFramePr>
            <a:graphicFrameLocks noChangeAspect="1"/>
          </p:cNvGraphicFramePr>
          <p:nvPr/>
        </p:nvGraphicFramePr>
        <p:xfrm>
          <a:off x="357188" y="3429000"/>
          <a:ext cx="8253412" cy="2689225"/>
        </p:xfrm>
        <a:graphic>
          <a:graphicData uri="http://schemas.openxmlformats.org/presentationml/2006/ole">
            <mc:AlternateContent xmlns:mc="http://schemas.openxmlformats.org/markup-compatibility/2006">
              <mc:Choice xmlns:v="urn:schemas-microsoft-com:vml" Requires="v">
                <p:oleObj spid="_x0000_s45062" name="Equation" r:id="rId3" imgW="4635360" imgH="1523880" progId="Equation.3">
                  <p:embed/>
                </p:oleObj>
              </mc:Choice>
              <mc:Fallback>
                <p:oleObj name="Equation" r:id="rId3" imgW="4635360" imgH="152388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429000"/>
                        <a:ext cx="8253412" cy="268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1" name="Rectangle 5"/>
          <p:cNvSpPr>
            <a:spLocks noChangeArrowheads="1"/>
          </p:cNvSpPr>
          <p:nvPr/>
        </p:nvSpPr>
        <p:spPr bwMode="auto">
          <a:xfrm>
            <a:off x="3624263" y="4614863"/>
            <a:ext cx="2733675" cy="369887"/>
          </a:xfrm>
          <a:prstGeom prst="rect">
            <a:avLst/>
          </a:prstGeom>
          <a:noFill/>
          <a:ln w="9525">
            <a:noFill/>
            <a:miter lim="800000"/>
            <a:headEnd/>
            <a:tailEnd/>
          </a:ln>
        </p:spPr>
        <p:txBody>
          <a:bodyPr wrap="none">
            <a:spAutoFit/>
          </a:bodyPr>
          <a:lstStyle/>
          <a:p>
            <a:r>
              <a:rPr lang="fa-IR">
                <a:cs typeface="B Zar" pitchFamily="2" charset="-78"/>
              </a:rPr>
              <a:t>صفر پیروزی در فاصله زمانی صفر تا </a:t>
            </a:r>
            <a:r>
              <a:rPr lang="en-US" sz="1600">
                <a:cs typeface="B Zar" pitchFamily="2" charset="-78"/>
              </a:rPr>
              <a:t>t</a:t>
            </a:r>
            <a:endParaRPr lang="fa-IR"/>
          </a:p>
        </p:txBody>
      </p:sp>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a:spLocks noGrp="1"/>
          </p:cNvSpPr>
          <p:nvPr>
            <p:ph type="ctrTitle"/>
          </p:nvPr>
        </p:nvSpPr>
        <p:spPr>
          <a:xfrm>
            <a:off x="685800" y="2130425"/>
            <a:ext cx="7772400" cy="1470025"/>
          </a:xfrm>
        </p:spPr>
        <p:txBody>
          <a:bodyPr/>
          <a:lstStyle/>
          <a:p>
            <a:r>
              <a:rPr lang="fa-IR" sz="4000" b="1" smtClean="0">
                <a:cs typeface="B Zar" pitchFamily="2" charset="-78"/>
              </a:rPr>
              <a:t>ساخت اعداد تصادفی</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fa-IR" sz="4000" b="1" smtClean="0">
                <a:cs typeface="B Zar" pitchFamily="2" charset="-78"/>
              </a:rPr>
              <a:t>عدد تصادفی</a:t>
            </a:r>
          </a:p>
        </p:txBody>
      </p:sp>
      <p:sp>
        <p:nvSpPr>
          <p:cNvPr id="167939" name="Content Placeholder 2"/>
          <p:cNvSpPr>
            <a:spLocks noGrp="1"/>
          </p:cNvSpPr>
          <p:nvPr>
            <p:ph idx="1"/>
          </p:nvPr>
        </p:nvSpPr>
        <p:spPr/>
        <p:txBody>
          <a:bodyPr/>
          <a:lstStyle/>
          <a:p>
            <a:pPr marL="0" indent="0" algn="just">
              <a:lnSpc>
                <a:spcPct val="150000"/>
              </a:lnSpc>
              <a:buFont typeface="Arial" pitchFamily="34" charset="0"/>
              <a:buNone/>
            </a:pPr>
            <a:r>
              <a:rPr lang="fa-IR" sz="2800" smtClean="0">
                <a:cs typeface="B Zar" pitchFamily="2" charset="-78"/>
              </a:rPr>
              <a:t>یکی از موارد کلیدی در شبیه سازی سیستم های گسسته پیشامد تولید اعداد شبه تصادفی است. بدین منظوردو مرحله کلی وجود دارد:</a:t>
            </a:r>
          </a:p>
          <a:p>
            <a:pPr lvl="1" algn="just">
              <a:lnSpc>
                <a:spcPct val="150000"/>
              </a:lnSpc>
            </a:pPr>
            <a:r>
              <a:rPr lang="fa-IR" sz="2400" smtClean="0">
                <a:cs typeface="B Zar" pitchFamily="2" charset="-78"/>
              </a:rPr>
              <a:t>ساخت مجموعه ای از اعداد</a:t>
            </a:r>
          </a:p>
          <a:p>
            <a:pPr lvl="1" algn="just">
              <a:lnSpc>
                <a:spcPct val="150000"/>
              </a:lnSpc>
            </a:pPr>
            <a:r>
              <a:rPr lang="fa-IR" sz="2400" smtClean="0">
                <a:cs typeface="B Zar" pitchFamily="2" charset="-78"/>
              </a:rPr>
              <a:t>تست این که اعداد تولید شده تصادفی اند، یعنی</a:t>
            </a:r>
          </a:p>
          <a:p>
            <a:pPr lvl="2" algn="just">
              <a:lnSpc>
                <a:spcPct val="150000"/>
              </a:lnSpc>
            </a:pPr>
            <a:r>
              <a:rPr lang="fa-IR" sz="2000" smtClean="0">
                <a:cs typeface="B Zar" pitchFamily="2" charset="-78"/>
              </a:rPr>
              <a:t>دارای توزیع یکنواخت بین صفر تا یک باشند (یعنی احتمال قرار گرفتن در هر فاصله‌ای برابر با طول آن فاصله باشد).</a:t>
            </a:r>
          </a:p>
          <a:p>
            <a:pPr lvl="2" algn="just">
              <a:lnSpc>
                <a:spcPct val="150000"/>
              </a:lnSpc>
            </a:pPr>
            <a:r>
              <a:rPr lang="fa-IR" sz="2000" smtClean="0">
                <a:cs typeface="B Zar" pitchFamily="2" charset="-78"/>
              </a:rPr>
              <a:t>اعداد تولید شده مستقل از هم باشند (یعنی هیچ‌گونه ارتباطی بین مقدار فعلی متغیر تصادفی و مقدار پیشین آن وود نداشته باشد).</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fa-IR" b="1" smtClean="0">
                <a:cs typeface="B Zar" pitchFamily="2" charset="-78"/>
              </a:rPr>
              <a:t>مدل‌سازی</a:t>
            </a:r>
          </a:p>
        </p:txBody>
      </p:sp>
      <p:sp>
        <p:nvSpPr>
          <p:cNvPr id="3" name="Content Placeholder 2"/>
          <p:cNvSpPr>
            <a:spLocks noGrp="1"/>
          </p:cNvSpPr>
          <p:nvPr>
            <p:ph idx="1"/>
          </p:nvPr>
        </p:nvSpPr>
        <p:spPr/>
        <p:txBody>
          <a:bodyPr rtlCol="1">
            <a:normAutofit fontScale="92500" lnSpcReduction="20000"/>
          </a:bodyPr>
          <a:lstStyle/>
          <a:p>
            <a:pPr marL="0" indent="0" algn="just" eaLnBrk="1" fontAlgn="auto" hangingPunct="1">
              <a:lnSpc>
                <a:spcPct val="150000"/>
              </a:lnSpc>
              <a:spcAft>
                <a:spcPts val="0"/>
              </a:spcAft>
              <a:buFont typeface="Arial" pitchFamily="34" charset="0"/>
              <a:buNone/>
              <a:defRPr/>
            </a:pPr>
            <a:r>
              <a:rPr lang="fa-IR" sz="2400" dirty="0" smtClean="0">
                <a:cs typeface="B Zar" pitchFamily="2" charset="-78"/>
              </a:rPr>
              <a:t>مدل</a:t>
            </a:r>
            <a:r>
              <a:rPr lang="fa-IR" sz="2400" b="1" dirty="0" smtClean="0">
                <a:cs typeface="B Zar" pitchFamily="2" charset="-78"/>
              </a:rPr>
              <a:t>‌</a:t>
            </a:r>
            <a:r>
              <a:rPr lang="fa-IR" sz="2400" dirty="0" smtClean="0">
                <a:cs typeface="B Zar" pitchFamily="2" charset="-78"/>
              </a:rPr>
              <a:t>سازی یک اقدام مهم در جهت ایجاد یک نمونه ساده شده از یک سیستم کامل با هدف پیش بینی معیارهای قابل اندازه گیری عملکرد سیستم می باشد.اصولا یک مدل به منظور گرفتن جنبه های رفتاری خاص از یک سیستم و کسب آگاهی و بینش از رفتار سیستم طراحی می شود.</a:t>
            </a:r>
          </a:p>
          <a:p>
            <a:pPr marL="0" indent="0" algn="just" eaLnBrk="1" fontAlgn="auto" hangingPunct="1">
              <a:lnSpc>
                <a:spcPct val="150000"/>
              </a:lnSpc>
              <a:spcAft>
                <a:spcPts val="0"/>
              </a:spcAft>
              <a:buFont typeface="Arial" pitchFamily="34" charset="0"/>
              <a:buNone/>
              <a:defRPr/>
            </a:pPr>
            <a:endParaRPr lang="en-US" sz="2400" dirty="0" smtClean="0">
              <a:cs typeface="B Zar" pitchFamily="2" charset="-78"/>
            </a:endParaRPr>
          </a:p>
          <a:p>
            <a:pPr lvl="1" algn="just" eaLnBrk="1" fontAlgn="auto" hangingPunct="1">
              <a:lnSpc>
                <a:spcPct val="150000"/>
              </a:lnSpc>
              <a:spcAft>
                <a:spcPts val="0"/>
              </a:spcAft>
              <a:defRPr/>
            </a:pPr>
            <a:r>
              <a:rPr lang="fa-IR" sz="2000" dirty="0" smtClean="0">
                <a:cs typeface="B Zar" pitchFamily="2" charset="-78"/>
              </a:rPr>
              <a:t>مدل دقیقا همانند سیستم واقعی نیست. بلکه تنها شامل تعدادی از جنبه‌های اساسی و کلیدی سیستم است که برای هدف مطالعه سیستم تأثیرگذار هستند. از این رو مدل خلاصه‌ای از سیستم مورد بررسی است. فرایند ساختن مدل برای افراد متخصص و تصمیم گیرندگان مختلف، روشی اصولی، صریح و موثر را فراهم می‌سازد تا بتوانند قضاوت و ادراک خود را درباره موضوع متمرکز سازند. همچنین با معرفی چارچوبی دقیق، مدل را می‌توان به عنوان ابزاری موثر در برقرار کردن ارتباط به عنوان کمک در کار تفکر روی موضوع به کار برد.</a:t>
            </a:r>
            <a:endParaRPr lang="en-US" sz="2000"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fa-IR" sz="4000" b="1" smtClean="0">
                <a:cs typeface="B Zar" pitchFamily="2" charset="-78"/>
              </a:rPr>
              <a:t>خواص ضمنی اعداد تصادفی</a:t>
            </a:r>
          </a:p>
        </p:txBody>
      </p:sp>
      <p:sp>
        <p:nvSpPr>
          <p:cNvPr id="168963" name="Content Placeholder 2"/>
          <p:cNvSpPr>
            <a:spLocks noGrp="1"/>
          </p:cNvSpPr>
          <p:nvPr>
            <p:ph idx="1"/>
          </p:nvPr>
        </p:nvSpPr>
        <p:spPr/>
        <p:txBody>
          <a:bodyPr/>
          <a:lstStyle/>
          <a:p>
            <a:pPr algn="just">
              <a:lnSpc>
                <a:spcPct val="150000"/>
              </a:lnSpc>
            </a:pPr>
            <a:r>
              <a:rPr lang="fa-IR" sz="2400" smtClean="0">
                <a:cs typeface="B Zar" pitchFamily="2" charset="-78"/>
              </a:rPr>
              <a:t>تابع چگالی</a:t>
            </a:r>
            <a:endParaRPr lang="en-US" sz="2400" smtClean="0">
              <a:cs typeface="B Zar" pitchFamily="2" charset="-78"/>
            </a:endParaRPr>
          </a:p>
          <a:p>
            <a:pPr algn="just">
              <a:lnSpc>
                <a:spcPct val="150000"/>
              </a:lnSpc>
            </a:pPr>
            <a:r>
              <a:rPr lang="fa-IR" sz="2400" smtClean="0">
                <a:cs typeface="B Zar" pitchFamily="2" charset="-78"/>
              </a:rPr>
              <a:t>امید ریاضی و واریانس</a:t>
            </a:r>
          </a:p>
          <a:p>
            <a:pPr algn="just">
              <a:lnSpc>
                <a:spcPct val="150000"/>
              </a:lnSpc>
            </a:pPr>
            <a:r>
              <a:rPr lang="fa-IR" sz="2400" smtClean="0">
                <a:cs typeface="B Zar" pitchFamily="2" charset="-78"/>
              </a:rPr>
              <a:t>اگر فاصله (1و0) به </a:t>
            </a:r>
            <a:r>
              <a:rPr lang="en-US" sz="2000" smtClean="0">
                <a:latin typeface="Times New Roman" pitchFamily="18" charset="0"/>
                <a:cs typeface="Arial" pitchFamily="34" charset="0"/>
              </a:rPr>
              <a:t>n</a:t>
            </a:r>
            <a:r>
              <a:rPr lang="fa-IR" sz="2400" smtClean="0">
                <a:cs typeface="B Zar" pitchFamily="2" charset="-78"/>
              </a:rPr>
              <a:t> رده یا زیر فاصله مساوی تقسیم شود، انتظار می‌رود که از </a:t>
            </a:r>
            <a:r>
              <a:rPr lang="en-US" sz="2000" smtClean="0">
                <a:latin typeface="Times New Roman" pitchFamily="18" charset="0"/>
                <a:cs typeface="Arial" pitchFamily="34" charset="0"/>
              </a:rPr>
              <a:t>N</a:t>
            </a:r>
            <a:r>
              <a:rPr lang="fa-IR" sz="2000" smtClean="0">
                <a:cs typeface="B Zar" pitchFamily="2" charset="-78"/>
              </a:rPr>
              <a:t> </a:t>
            </a:r>
            <a:r>
              <a:rPr lang="fa-IR" sz="2400" smtClean="0">
                <a:cs typeface="B Zar" pitchFamily="2" charset="-78"/>
              </a:rPr>
              <a:t>مشاهده </a:t>
            </a:r>
            <a:r>
              <a:rPr lang="en-US" sz="2000" smtClean="0">
                <a:latin typeface="Times New Roman" pitchFamily="18" charset="0"/>
                <a:cs typeface="Arial" pitchFamily="34" charset="0"/>
              </a:rPr>
              <a:t>N/n</a:t>
            </a:r>
            <a:r>
              <a:rPr lang="fa-IR" sz="2400" smtClean="0">
                <a:cs typeface="B Zar" pitchFamily="2" charset="-78"/>
              </a:rPr>
              <a:t> در هر رده قرار گیرد.</a:t>
            </a:r>
            <a:endParaRPr lang="en-US" sz="2400" smtClean="0">
              <a:cs typeface="B Zar" pitchFamily="2" charset="-78"/>
            </a:endParaRPr>
          </a:p>
          <a:p>
            <a:pPr algn="just">
              <a:lnSpc>
                <a:spcPct val="150000"/>
              </a:lnSpc>
            </a:pPr>
            <a:r>
              <a:rPr lang="fa-IR" sz="2400" smtClean="0">
                <a:cs typeface="B Zar" pitchFamily="2" charset="-78"/>
              </a:rPr>
              <a:t>احتمال مشاهده یک عدد در یک رده فاصله خاص مستقل از سایر مشاهده‌هاست. عنی همبسگی بین اعداد وجود نداشته باشد. </a:t>
            </a:r>
            <a:endParaRPr lang="en-US" sz="2400" smtClean="0">
              <a:cs typeface="B Zar" pitchFamily="2" charset="-78"/>
            </a:endParaRPr>
          </a:p>
          <a:p>
            <a:pPr algn="just">
              <a:lnSpc>
                <a:spcPct val="150000"/>
              </a:lnSpc>
            </a:pPr>
            <a:endParaRPr lang="fa-IR"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fa-IR" sz="4000" b="1" smtClean="0">
                <a:cs typeface="B Zar" pitchFamily="2" charset="-78"/>
              </a:rPr>
              <a:t>خواص اعداد تصادفی</a:t>
            </a:r>
          </a:p>
        </p:txBody>
      </p:sp>
      <p:sp>
        <p:nvSpPr>
          <p:cNvPr id="169987" name="Content Placeholder 2"/>
          <p:cNvSpPr>
            <a:spLocks noGrp="1"/>
          </p:cNvSpPr>
          <p:nvPr>
            <p:ph idx="1"/>
          </p:nvPr>
        </p:nvSpPr>
        <p:spPr/>
        <p:txBody>
          <a:bodyPr/>
          <a:lstStyle/>
          <a:p>
            <a:pPr algn="just">
              <a:lnSpc>
                <a:spcPct val="150000"/>
              </a:lnSpc>
            </a:pPr>
            <a:r>
              <a:rPr lang="fa-IR" sz="2400" smtClean="0">
                <a:cs typeface="B Zar" pitchFamily="2" charset="-78"/>
              </a:rPr>
              <a:t>روش یا الگوریتم تولید اعداد تصادفی می‌بایست سریع باشد.</a:t>
            </a:r>
            <a:endParaRPr lang="en-US" sz="2400" smtClean="0">
              <a:cs typeface="B Zar" pitchFamily="2" charset="-78"/>
            </a:endParaRPr>
          </a:p>
          <a:p>
            <a:pPr algn="just">
              <a:lnSpc>
                <a:spcPct val="150000"/>
              </a:lnSpc>
            </a:pPr>
            <a:r>
              <a:rPr lang="fa-IR" sz="2400" smtClean="0">
                <a:cs typeface="B Zar" pitchFamily="2" charset="-78"/>
              </a:rPr>
              <a:t>الگوریتم نباید نیاز به مقدار زیادی حافظه کامپیوتر داشته باشد و می‌بایست قابل برنامه‌نویسی کامپیوتری باشد.</a:t>
            </a:r>
            <a:endParaRPr lang="en-US" sz="2400" smtClean="0">
              <a:cs typeface="B Zar" pitchFamily="2" charset="-78"/>
            </a:endParaRPr>
          </a:p>
          <a:p>
            <a:pPr algn="just">
              <a:lnSpc>
                <a:spcPct val="150000"/>
              </a:lnSpc>
            </a:pPr>
            <a:r>
              <a:rPr lang="fa-IR" sz="2400" smtClean="0">
                <a:cs typeface="B Zar" pitchFamily="2" charset="-78"/>
              </a:rPr>
              <a:t>طول دنباله اعداد تولید شده باید به اندازه کافی بلند باشد (به دلیل اینکه در نهایت از یک الگوریتم برای تولید اعداد تصادفی استفاده می‌شود. ایجاد سیکل اجتناب ناپذیر خواهد بود ولی طول سیکل بلند (مثلا چند میلیون و یا چند میلیارد) اهداف شبیه‌سازی را تأمین خواهد کرد).</a:t>
            </a:r>
            <a:endParaRPr lang="en-US"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fa-IR" sz="4000" b="1" smtClean="0">
                <a:cs typeface="B Zar" pitchFamily="2" charset="-78"/>
              </a:rPr>
              <a:t>روش های تولید اعداد تصادفی</a:t>
            </a:r>
          </a:p>
        </p:txBody>
      </p:sp>
      <p:sp>
        <p:nvSpPr>
          <p:cNvPr id="171011" name="Content Placeholder 2"/>
          <p:cNvSpPr>
            <a:spLocks noGrp="1"/>
          </p:cNvSpPr>
          <p:nvPr>
            <p:ph idx="1"/>
          </p:nvPr>
        </p:nvSpPr>
        <p:spPr/>
        <p:txBody>
          <a:bodyPr/>
          <a:lstStyle/>
          <a:p>
            <a:pPr>
              <a:lnSpc>
                <a:spcPct val="150000"/>
              </a:lnSpc>
            </a:pPr>
            <a:r>
              <a:rPr lang="fa-IR" sz="2400" b="1" smtClean="0">
                <a:cs typeface="B Zar" pitchFamily="2" charset="-78"/>
              </a:rPr>
              <a:t>روش میان ضربی</a:t>
            </a:r>
            <a:endParaRPr lang="en-US" sz="2400" b="1" smtClean="0">
              <a:cs typeface="B Zar" pitchFamily="2" charset="-78"/>
            </a:endParaRPr>
          </a:p>
          <a:p>
            <a:pPr>
              <a:lnSpc>
                <a:spcPct val="150000"/>
              </a:lnSpc>
            </a:pPr>
            <a:r>
              <a:rPr lang="fa-IR" sz="2400" b="1" smtClean="0">
                <a:cs typeface="B Zar" pitchFamily="2" charset="-78"/>
              </a:rPr>
              <a:t>روش مضرب ثابت</a:t>
            </a:r>
            <a:endParaRPr lang="en-US" sz="2400" b="1" smtClean="0">
              <a:cs typeface="B Zar" pitchFamily="2" charset="-78"/>
            </a:endParaRPr>
          </a:p>
          <a:p>
            <a:pPr>
              <a:lnSpc>
                <a:spcPct val="150000"/>
              </a:lnSpc>
            </a:pPr>
            <a:r>
              <a:rPr lang="fa-IR" sz="2400" b="1" smtClean="0">
                <a:cs typeface="B Zar" pitchFamily="2" charset="-78"/>
              </a:rPr>
              <a:t>روش همنهشتی جمعی</a:t>
            </a:r>
          </a:p>
          <a:p>
            <a:pPr>
              <a:lnSpc>
                <a:spcPct val="150000"/>
              </a:lnSpc>
            </a:pPr>
            <a:r>
              <a:rPr lang="fa-IR" sz="2400" b="1" smtClean="0">
                <a:cs typeface="B Zar" pitchFamily="2" charset="-78"/>
              </a:rPr>
              <a:t>مولدهای همنهشتی خطی		         </a:t>
            </a:r>
            <a:r>
              <a:rPr lang="en-US" sz="2000" b="1" smtClean="0">
                <a:latin typeface="Times New Roman" pitchFamily="18" charset="0"/>
                <a:cs typeface="Arial" pitchFamily="34" charset="0"/>
              </a:rPr>
              <a:t>liner congruential method</a:t>
            </a:r>
          </a:p>
          <a:p>
            <a:pPr>
              <a:lnSpc>
                <a:spcPct val="150000"/>
              </a:lnSpc>
            </a:pPr>
            <a:r>
              <a:rPr lang="fa-IR" sz="2400" b="1" smtClean="0">
                <a:cs typeface="B Zar" pitchFamily="2" charset="-78"/>
              </a:rPr>
              <a:t>مولدهای همنهشتی خطی ترکیبی  </a:t>
            </a:r>
            <a:r>
              <a:rPr lang="en-US" sz="2000" b="1" smtClean="0">
                <a:latin typeface="Times New Roman" pitchFamily="18" charset="0"/>
                <a:cs typeface="Arial" pitchFamily="34" charset="0"/>
              </a:rPr>
              <a:t>Combined liner congruential method</a:t>
            </a:r>
          </a:p>
          <a:p>
            <a:pPr>
              <a:lnSpc>
                <a:spcPct val="150000"/>
              </a:lnSpc>
            </a:pPr>
            <a:endParaRPr lang="fa-IR" sz="2400" b="1"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pPr rtl="0">
              <a:lnSpc>
                <a:spcPct val="150000"/>
              </a:lnSpc>
            </a:pPr>
            <a:r>
              <a:rPr lang="en-US" sz="3600" b="1" smtClean="0">
                <a:latin typeface="Times New Roman" pitchFamily="18" charset="0"/>
                <a:cs typeface="Times New Roman" pitchFamily="18" charset="0"/>
              </a:rPr>
              <a:t>liner congruential method</a:t>
            </a:r>
            <a:endParaRPr lang="fa-IR" sz="3600" smtClean="0"/>
          </a:p>
        </p:txBody>
      </p:sp>
      <p:sp>
        <p:nvSpPr>
          <p:cNvPr id="4" name="Content Placeholder 2"/>
          <p:cNvSpPr>
            <a:spLocks noGrp="1"/>
          </p:cNvSpPr>
          <p:nvPr>
            <p:ph idx="1"/>
          </p:nvPr>
        </p:nvSpPr>
        <p:spPr/>
        <p:txBody>
          <a:bodyPr/>
          <a:lstStyle/>
          <a:p>
            <a:pPr>
              <a:lnSpc>
                <a:spcPct val="150000"/>
              </a:lnSpc>
              <a:defRPr/>
            </a:pPr>
            <a:r>
              <a:rPr lang="en-US" sz="2000" dirty="0" smtClean="0">
                <a:latin typeface="Times New Roman" pitchFamily="18" charset="0"/>
                <a:ea typeface="+mj-ea"/>
                <a:cs typeface="+mj-cs"/>
              </a:rPr>
              <a:t>X</a:t>
            </a:r>
            <a:r>
              <a:rPr lang="en-US" sz="2000" baseline="-25000" dirty="0" smtClean="0">
                <a:latin typeface="Times New Roman" pitchFamily="18" charset="0"/>
                <a:ea typeface="+mj-ea"/>
                <a:cs typeface="+mj-cs"/>
              </a:rPr>
              <a:t>0</a:t>
            </a:r>
            <a:r>
              <a:rPr lang="fa-IR" sz="2400" dirty="0" smtClean="0">
                <a:cs typeface="B Zar" pitchFamily="2" charset="-78"/>
              </a:rPr>
              <a:t>: مقدار اولیه هسته</a:t>
            </a:r>
            <a:endParaRPr lang="en-US" sz="2400" dirty="0" smtClean="0">
              <a:cs typeface="B Zar" pitchFamily="2" charset="-78"/>
            </a:endParaRPr>
          </a:p>
          <a:p>
            <a:pPr>
              <a:lnSpc>
                <a:spcPct val="150000"/>
              </a:lnSpc>
              <a:defRPr/>
            </a:pPr>
            <a:r>
              <a:rPr lang="en-US" sz="2000" dirty="0" smtClean="0">
                <a:latin typeface="Times New Roman" pitchFamily="18" charset="0"/>
                <a:ea typeface="+mj-ea"/>
                <a:cs typeface="+mj-cs"/>
              </a:rPr>
              <a:t>a</a:t>
            </a:r>
            <a:r>
              <a:rPr lang="fa-IR" sz="2000" dirty="0" smtClean="0">
                <a:latin typeface="Times New Roman" pitchFamily="18" charset="0"/>
                <a:ea typeface="+mj-ea"/>
                <a:cs typeface="+mj-cs"/>
              </a:rPr>
              <a:t>:</a:t>
            </a:r>
            <a:r>
              <a:rPr lang="fa-IR" sz="2400" dirty="0" smtClean="0">
                <a:cs typeface="B Zar" pitchFamily="2" charset="-78"/>
              </a:rPr>
              <a:t> ضریب ثابت مولد</a:t>
            </a:r>
            <a:endParaRPr lang="en-US" sz="2400" dirty="0" smtClean="0">
              <a:cs typeface="B Zar" pitchFamily="2" charset="-78"/>
            </a:endParaRPr>
          </a:p>
          <a:p>
            <a:pPr>
              <a:lnSpc>
                <a:spcPct val="150000"/>
              </a:lnSpc>
              <a:defRPr/>
            </a:pPr>
            <a:r>
              <a:rPr lang="en-US" sz="2000" dirty="0" smtClean="0">
                <a:latin typeface="Times New Roman" pitchFamily="18" charset="0"/>
                <a:ea typeface="+mj-ea"/>
                <a:cs typeface="+mj-cs"/>
              </a:rPr>
              <a:t>c</a:t>
            </a:r>
            <a:r>
              <a:rPr lang="fa-IR" sz="2000" dirty="0" smtClean="0">
                <a:latin typeface="Times New Roman" pitchFamily="18" charset="0"/>
                <a:ea typeface="+mj-ea"/>
                <a:cs typeface="+mj-cs"/>
              </a:rPr>
              <a:t>:</a:t>
            </a:r>
            <a:r>
              <a:rPr lang="fa-IR" sz="2400" dirty="0" smtClean="0">
                <a:cs typeface="B Zar" pitchFamily="2" charset="-78"/>
              </a:rPr>
              <a:t> مقدار ثابت مولد</a:t>
            </a:r>
            <a:endParaRPr lang="en-US" sz="2400" dirty="0" smtClean="0">
              <a:cs typeface="B Zar" pitchFamily="2" charset="-78"/>
            </a:endParaRPr>
          </a:p>
          <a:p>
            <a:pPr>
              <a:lnSpc>
                <a:spcPct val="150000"/>
              </a:lnSpc>
              <a:defRPr/>
            </a:pPr>
            <a:r>
              <a:rPr lang="en-US" sz="2000" dirty="0" smtClean="0">
                <a:latin typeface="Times New Roman" pitchFamily="18" charset="0"/>
                <a:ea typeface="+mj-ea"/>
                <a:cs typeface="+mj-cs"/>
              </a:rPr>
              <a:t>m</a:t>
            </a:r>
            <a:r>
              <a:rPr lang="fa-IR" sz="2000" dirty="0" smtClean="0">
                <a:latin typeface="Times New Roman" pitchFamily="18" charset="0"/>
                <a:ea typeface="+mj-ea"/>
                <a:cs typeface="+mj-cs"/>
              </a:rPr>
              <a:t>: </a:t>
            </a:r>
            <a:r>
              <a:rPr lang="fa-IR" sz="2400" dirty="0" smtClean="0">
                <a:cs typeface="B Zar" pitchFamily="2" charset="-78"/>
              </a:rPr>
              <a:t>مقدار پیمانه</a:t>
            </a:r>
          </a:p>
          <a:p>
            <a:pPr marL="0" indent="0" algn="just">
              <a:lnSpc>
                <a:spcPct val="150000"/>
              </a:lnSpc>
              <a:buFont typeface="Arial" pitchFamily="34" charset="0"/>
              <a:buNone/>
              <a:defRPr/>
            </a:pPr>
            <a:r>
              <a:rPr lang="fa-IR" sz="2400" dirty="0" smtClean="0">
                <a:cs typeface="B Zar" pitchFamily="2" charset="-78"/>
              </a:rPr>
              <a:t>نحوه انتخاب مقادیر پارامترها تأثیر فراوانی در خواص آماری از قبیل میانگین، واریانس و طول سیکل دارد. وقتی </a:t>
            </a:r>
            <a:r>
              <a:rPr lang="en-US" sz="2400" dirty="0" smtClean="0">
                <a:cs typeface="B Zar" pitchFamily="2" charset="-78"/>
              </a:rPr>
              <a:t>c</a:t>
            </a:r>
            <a:r>
              <a:rPr lang="fa-IR" sz="2400" dirty="0" smtClean="0">
                <a:cs typeface="B Zar" pitchFamily="2" charset="-78"/>
              </a:rPr>
              <a:t> مخالف صفر باشد مولد رامولد همنهشتی آمیخته می‌نامند و در صورتی که </a:t>
            </a:r>
            <a:r>
              <a:rPr lang="en-US" sz="2400" dirty="0" smtClean="0">
                <a:cs typeface="B Zar" pitchFamily="2" charset="-78"/>
              </a:rPr>
              <a:t>c</a:t>
            </a:r>
            <a:r>
              <a:rPr lang="fa-IR" sz="2400" dirty="0" smtClean="0">
                <a:cs typeface="B Zar" pitchFamily="2" charset="-78"/>
              </a:rPr>
              <a:t> برابر صفر باشد مولد همنهشت ضربی نامیده می‌شود.</a:t>
            </a:r>
            <a:endParaRPr lang="en-US" sz="2400" dirty="0">
              <a:cs typeface="B Zar" pitchFamily="2" charset="-78"/>
            </a:endParaRPr>
          </a:p>
        </p:txBody>
      </p:sp>
      <p:graphicFrame>
        <p:nvGraphicFramePr>
          <p:cNvPr id="46082" name="Object 1"/>
          <p:cNvGraphicFramePr>
            <a:graphicFrameLocks noChangeAspect="1"/>
          </p:cNvGraphicFramePr>
          <p:nvPr/>
        </p:nvGraphicFramePr>
        <p:xfrm>
          <a:off x="1158875" y="2571750"/>
          <a:ext cx="1984375" cy="677863"/>
        </p:xfrm>
        <a:graphic>
          <a:graphicData uri="http://schemas.openxmlformats.org/presentationml/2006/ole">
            <mc:AlternateContent xmlns:mc="http://schemas.openxmlformats.org/markup-compatibility/2006">
              <mc:Choice xmlns:v="urn:schemas-microsoft-com:vml" Requires="v">
                <p:oleObj spid="_x0000_s46086" name="Equation" r:id="rId3" imgW="965160" imgH="317160" progId="Equation.3">
                  <p:embed/>
                </p:oleObj>
              </mc:Choice>
              <mc:Fallback>
                <p:oleObj name="Equation" r:id="rId3" imgW="965160" imgH="31716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5" y="2571750"/>
                        <a:ext cx="1984375"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r>
              <a:rPr lang="fa-IR" sz="4000" b="1" smtClean="0">
                <a:latin typeface="Times New Roman" pitchFamily="18" charset="0"/>
                <a:cs typeface="B Zar" pitchFamily="2" charset="-78"/>
              </a:rPr>
              <a:t>مثال</a:t>
            </a:r>
            <a:endParaRPr lang="fa-IR" sz="4000" b="1" smtClean="0"/>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latin typeface="Times New Roman" pitchFamily="18" charset="0"/>
                <a:ea typeface="+mj-ea"/>
                <a:cs typeface="B Zar" pitchFamily="2" charset="-78"/>
              </a:rPr>
              <a:t>با استفاده از مقادیر </a:t>
            </a:r>
            <a:r>
              <a:rPr lang="en-US" sz="2000" dirty="0" smtClean="0">
                <a:latin typeface="Times New Roman" pitchFamily="18" charset="0"/>
                <a:ea typeface="+mj-ea"/>
                <a:cs typeface="B Zar" pitchFamily="2" charset="-78"/>
              </a:rPr>
              <a:t>x</a:t>
            </a:r>
            <a:r>
              <a:rPr lang="en-US" sz="2000" baseline="-25000" dirty="0" smtClean="0">
                <a:latin typeface="Times New Roman" pitchFamily="18" charset="0"/>
                <a:ea typeface="+mj-ea"/>
                <a:cs typeface="B Zar" pitchFamily="2" charset="-78"/>
              </a:rPr>
              <a:t>0</a:t>
            </a:r>
            <a:r>
              <a:rPr lang="en-US" sz="2000" dirty="0" smtClean="0">
                <a:latin typeface="Times New Roman" pitchFamily="18" charset="0"/>
                <a:ea typeface="+mj-ea"/>
                <a:cs typeface="B Zar" pitchFamily="2" charset="-78"/>
              </a:rPr>
              <a:t>=27, a=17, c=43, m=100</a:t>
            </a:r>
            <a:r>
              <a:rPr lang="fa-IR" sz="2000" dirty="0" smtClean="0">
                <a:latin typeface="Times New Roman" pitchFamily="18" charset="0"/>
                <a:ea typeface="+mj-ea"/>
                <a:cs typeface="B Zar" pitchFamily="2" charset="-78"/>
              </a:rPr>
              <a:t> </a:t>
            </a:r>
            <a:r>
              <a:rPr lang="fa-IR" sz="2400" dirty="0" smtClean="0">
                <a:latin typeface="Times New Roman" pitchFamily="18" charset="0"/>
                <a:ea typeface="+mj-ea"/>
                <a:cs typeface="B Zar" pitchFamily="2" charset="-78"/>
              </a:rPr>
              <a:t>و بر اساس روش همنهشتی خطی دنباله‌ای از اعداد تصادفی تولید کنید.</a:t>
            </a:r>
            <a:endParaRPr lang="en-US" sz="2400" dirty="0" smtClean="0">
              <a:latin typeface="Times New Roman" pitchFamily="18" charset="0"/>
              <a:ea typeface="+mj-ea"/>
              <a:cs typeface="B Zar" pitchFamily="2" charset="-78"/>
            </a:endParaRPr>
          </a:p>
        </p:txBody>
      </p:sp>
      <p:sp>
        <p:nvSpPr>
          <p:cNvPr id="471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47106" name="Object 1"/>
          <p:cNvGraphicFramePr>
            <a:graphicFrameLocks noChangeAspect="1"/>
          </p:cNvGraphicFramePr>
          <p:nvPr/>
        </p:nvGraphicFramePr>
        <p:xfrm>
          <a:off x="1000125" y="2928938"/>
          <a:ext cx="3429000" cy="3433762"/>
        </p:xfrm>
        <a:graphic>
          <a:graphicData uri="http://schemas.openxmlformats.org/presentationml/2006/ole">
            <mc:AlternateContent xmlns:mc="http://schemas.openxmlformats.org/markup-compatibility/2006">
              <mc:Choice xmlns:v="urn:schemas-microsoft-com:vml" Requires="v">
                <p:oleObj spid="_x0000_s47110" name="Equation" r:id="rId3" imgW="1879560" imgH="1879560" progId="Equation.3">
                  <p:embed/>
                </p:oleObj>
              </mc:Choice>
              <mc:Fallback>
                <p:oleObj name="Equation" r:id="rId3" imgW="1879560" imgH="187956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2928938"/>
                        <a:ext cx="3429000" cy="343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rtl="0"/>
            <a:r>
              <a:rPr lang="en-US" sz="3600" b="1" smtClean="0">
                <a:latin typeface="Times New Roman" pitchFamily="18" charset="0"/>
                <a:cs typeface="Times New Roman" pitchFamily="18" charset="0"/>
              </a:rPr>
              <a:t>Example</a:t>
            </a:r>
            <a:endParaRPr lang="fa-IR" sz="3600" b="1" smtClean="0">
              <a:latin typeface="Times New Roman" pitchFamily="18" charset="0"/>
            </a:endParaRPr>
          </a:p>
        </p:txBody>
      </p:sp>
      <p:sp>
        <p:nvSpPr>
          <p:cNvPr id="172035" name="Content Placeholder 2"/>
          <p:cNvSpPr>
            <a:spLocks noGrp="1"/>
          </p:cNvSpPr>
          <p:nvPr>
            <p:ph idx="1"/>
          </p:nvPr>
        </p:nvSpPr>
        <p:spPr/>
        <p:txBody>
          <a:bodyPr/>
          <a:lstStyle/>
          <a:p>
            <a:endParaRPr lang="ar-SA" smtClean="0"/>
          </a:p>
        </p:txBody>
      </p:sp>
      <p:pic>
        <p:nvPicPr>
          <p:cNvPr id="172036" name="Picture 2"/>
          <p:cNvPicPr>
            <a:picLocks noChangeAspect="1" noChangeArrowheads="1"/>
          </p:cNvPicPr>
          <p:nvPr/>
        </p:nvPicPr>
        <p:blipFill>
          <a:blip r:embed="rId2"/>
          <a:srcRect/>
          <a:stretch>
            <a:fillRect/>
          </a:stretch>
        </p:blipFill>
        <p:spPr bwMode="auto">
          <a:xfrm>
            <a:off x="500063" y="1643063"/>
            <a:ext cx="8286750" cy="44894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rtl="0"/>
            <a:r>
              <a:rPr lang="en-US" sz="3600" b="1" smtClean="0">
                <a:latin typeface="Times New Roman" pitchFamily="18" charset="0"/>
                <a:cs typeface="Times New Roman" pitchFamily="18" charset="0"/>
              </a:rPr>
              <a:t>Combined liner congruential method</a:t>
            </a:r>
            <a:endParaRPr lang="fa-IR" sz="3600" smtClean="0"/>
          </a:p>
        </p:txBody>
      </p:sp>
      <p:sp>
        <p:nvSpPr>
          <p:cNvPr id="1730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sp>
        <p:nvSpPr>
          <p:cNvPr id="173060" name="Content Placeholder 5"/>
          <p:cNvSpPr>
            <a:spLocks noGrp="1"/>
          </p:cNvSpPr>
          <p:nvPr>
            <p:ph idx="1"/>
          </p:nvPr>
        </p:nvSpPr>
        <p:spPr>
          <a:xfrm>
            <a:off x="571500" y="1643063"/>
            <a:ext cx="8229600" cy="4525962"/>
          </a:xfrm>
        </p:spPr>
        <p:txBody>
          <a:bodyPr/>
          <a:lstStyle/>
          <a:p>
            <a:pPr marL="0" indent="0" algn="just">
              <a:lnSpc>
                <a:spcPct val="150000"/>
              </a:lnSpc>
              <a:buFont typeface="Arial" pitchFamily="34" charset="0"/>
              <a:buNone/>
            </a:pPr>
            <a:r>
              <a:rPr lang="fa-IR" smtClean="0">
                <a:cs typeface="B Zar" pitchFamily="2" charset="-78"/>
              </a:rPr>
              <a:t>با ترکیب دو یا چند مولد همنهشتی ضربی ممکن است طول دنباله اعداد تولید شده بیشتر شده و در نتیجه احتمال تولید اعداد بهتری وجود داشته باشد.</a:t>
            </a:r>
            <a:endParaRPr lang="en-US" smtClean="0">
              <a:cs typeface="B Zar" pitchFamily="2" charset="-78"/>
            </a:endParaRP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fa-IR" sz="3600" b="1" smtClean="0">
                <a:cs typeface="B Zar" pitchFamily="2" charset="-78"/>
              </a:rPr>
              <a:t>تست یکنواختی و تست های استقلال</a:t>
            </a:r>
          </a:p>
        </p:txBody>
      </p:sp>
      <p:sp>
        <p:nvSpPr>
          <p:cNvPr id="174083" name="Content Placeholder 2"/>
          <p:cNvSpPr>
            <a:spLocks noGrp="1"/>
          </p:cNvSpPr>
          <p:nvPr>
            <p:ph idx="1"/>
          </p:nvPr>
        </p:nvSpPr>
        <p:spPr>
          <a:xfrm>
            <a:off x="0" y="1600200"/>
            <a:ext cx="8929688" cy="4900613"/>
          </a:xfrm>
        </p:spPr>
        <p:txBody>
          <a:bodyPr/>
          <a:lstStyle/>
          <a:p>
            <a:pPr indent="-168275" algn="just">
              <a:lnSpc>
                <a:spcPct val="120000"/>
              </a:lnSpc>
              <a:buFont typeface="Arial" pitchFamily="34" charset="0"/>
              <a:buNone/>
            </a:pPr>
            <a:r>
              <a:rPr lang="fa-IR" sz="2000" smtClean="0">
                <a:cs typeface="B Zar" pitchFamily="2" charset="-78"/>
              </a:rPr>
              <a:t>1- آزمون های فراوانی برای تست یکنواختی توزیع اعداد تولید شده</a:t>
            </a:r>
          </a:p>
          <a:p>
            <a:pPr lvl="1" algn="just">
              <a:lnSpc>
                <a:spcPct val="120000"/>
              </a:lnSpc>
              <a:buFont typeface="Arial" pitchFamily="34" charset="0"/>
              <a:buNone/>
            </a:pPr>
            <a:r>
              <a:rPr lang="fa-IR" sz="2000" smtClean="0">
                <a:cs typeface="B Zar" pitchFamily="2" charset="-78"/>
              </a:rPr>
              <a:t>1-1- آزمون مربع کای </a:t>
            </a:r>
          </a:p>
          <a:p>
            <a:pPr lvl="1" algn="just">
              <a:lnSpc>
                <a:spcPct val="120000"/>
              </a:lnSpc>
              <a:buFont typeface="Arial" pitchFamily="34" charset="0"/>
              <a:buNone/>
            </a:pPr>
            <a:r>
              <a:rPr lang="fa-IR" sz="2000" smtClean="0">
                <a:cs typeface="B Zar" pitchFamily="2" charset="-78"/>
              </a:rPr>
              <a:t>1-2- آزمون کالموگروف-اسمیرنف</a:t>
            </a:r>
            <a:endParaRPr lang="en-US" sz="2000" smtClean="0">
              <a:cs typeface="B Zar" pitchFamily="2" charset="-78"/>
            </a:endParaRPr>
          </a:p>
          <a:p>
            <a:pPr indent="-168275" algn="just">
              <a:lnSpc>
                <a:spcPct val="120000"/>
              </a:lnSpc>
              <a:buFont typeface="Arial" pitchFamily="34" charset="0"/>
              <a:buNone/>
            </a:pPr>
            <a:r>
              <a:rPr lang="fa-IR" sz="2000" smtClean="0">
                <a:cs typeface="B Zar" pitchFamily="2" charset="-78"/>
              </a:rPr>
              <a:t>2- آزمون های استقلال اعداد تولیید شده</a:t>
            </a:r>
          </a:p>
          <a:p>
            <a:pPr lvl="1" algn="just">
              <a:lnSpc>
                <a:spcPct val="120000"/>
              </a:lnSpc>
              <a:buFont typeface="Arial" pitchFamily="34" charset="0"/>
              <a:buNone/>
            </a:pPr>
            <a:r>
              <a:rPr lang="fa-IR" sz="2000" smtClean="0">
                <a:cs typeface="B Zar" pitchFamily="2" charset="-78"/>
              </a:rPr>
              <a:t>2-1-  آزمون روند</a:t>
            </a:r>
          </a:p>
          <a:p>
            <a:pPr lvl="2">
              <a:lnSpc>
                <a:spcPct val="120000"/>
              </a:lnSpc>
              <a:buFont typeface="Arial" pitchFamily="34" charset="0"/>
              <a:buNone/>
            </a:pPr>
            <a:r>
              <a:rPr lang="fa-IR" sz="2000" smtClean="0">
                <a:cs typeface="B Zar" pitchFamily="2" charset="-78"/>
              </a:rPr>
              <a:t>2-1-1- روندهای صعودی و نزولی</a:t>
            </a:r>
            <a:endParaRPr lang="en-US" sz="1600" smtClean="0">
              <a:cs typeface="B Zar" pitchFamily="2" charset="-78"/>
            </a:endParaRPr>
          </a:p>
          <a:p>
            <a:pPr lvl="2">
              <a:lnSpc>
                <a:spcPct val="120000"/>
              </a:lnSpc>
              <a:buFont typeface="Arial" pitchFamily="34" charset="0"/>
              <a:buNone/>
            </a:pPr>
            <a:r>
              <a:rPr lang="fa-IR" sz="2000" smtClean="0">
                <a:cs typeface="B Zar" pitchFamily="2" charset="-78"/>
              </a:rPr>
              <a:t>2-1-2- روندهای کوچکتر و بزرگتر از میانگین</a:t>
            </a:r>
            <a:endParaRPr lang="en-US" sz="1600" smtClean="0">
              <a:cs typeface="B Zar" pitchFamily="2" charset="-78"/>
            </a:endParaRPr>
          </a:p>
          <a:p>
            <a:pPr lvl="2">
              <a:lnSpc>
                <a:spcPct val="120000"/>
              </a:lnSpc>
              <a:buFont typeface="Arial" pitchFamily="34" charset="0"/>
              <a:buNone/>
            </a:pPr>
            <a:r>
              <a:rPr lang="fa-IR" sz="2000" smtClean="0">
                <a:cs typeface="B Zar" pitchFamily="2" charset="-78"/>
              </a:rPr>
              <a:t>2-1-3- آزمون روند براساس طول روند (</a:t>
            </a:r>
            <a:r>
              <a:rPr lang="fa-IR" sz="1600" smtClean="0">
                <a:cs typeface="B Zar" pitchFamily="2" charset="-78"/>
              </a:rPr>
              <a:t>طول روندهای  بزرگتر و کوچکتر از میانگین، طول روندهای صعودی و نزولی</a:t>
            </a:r>
            <a:endParaRPr lang="en-US" sz="1600" smtClean="0">
              <a:cs typeface="B Zar" pitchFamily="2" charset="-78"/>
            </a:endParaRPr>
          </a:p>
          <a:p>
            <a:pPr lvl="1" algn="just">
              <a:lnSpc>
                <a:spcPct val="120000"/>
              </a:lnSpc>
              <a:buFont typeface="Arial" pitchFamily="34" charset="0"/>
              <a:buNone/>
            </a:pPr>
            <a:r>
              <a:rPr lang="fa-IR" sz="2000" smtClean="0">
                <a:cs typeface="B Zar" pitchFamily="2" charset="-78"/>
              </a:rPr>
              <a:t>2-2-  آزمون همبستگی</a:t>
            </a:r>
            <a:endParaRPr lang="en-US" sz="2000" smtClean="0">
              <a:cs typeface="B Zar" pitchFamily="2" charset="-78"/>
            </a:endParaRPr>
          </a:p>
          <a:p>
            <a:pPr lvl="1" algn="just">
              <a:lnSpc>
                <a:spcPct val="120000"/>
              </a:lnSpc>
              <a:buFont typeface="Arial" pitchFamily="34" charset="0"/>
              <a:buNone/>
            </a:pPr>
            <a:r>
              <a:rPr lang="fa-IR" sz="2000" smtClean="0">
                <a:cs typeface="B Zar" pitchFamily="2" charset="-78"/>
              </a:rPr>
              <a:t>2-3-  آزمون افراز</a:t>
            </a:r>
            <a:endParaRPr lang="en-US" sz="2000" smtClean="0">
              <a:cs typeface="B Zar" pitchFamily="2" charset="-78"/>
            </a:endParaRPr>
          </a:p>
          <a:p>
            <a:pPr lvl="1" algn="just">
              <a:lnSpc>
                <a:spcPct val="120000"/>
              </a:lnSpc>
              <a:buFont typeface="Arial" pitchFamily="34" charset="0"/>
              <a:buNone/>
            </a:pPr>
            <a:r>
              <a:rPr lang="fa-IR" sz="2000" smtClean="0">
                <a:cs typeface="B Zar" pitchFamily="2" charset="-78"/>
              </a:rPr>
              <a:t>2-4-  آزمون شکاف</a:t>
            </a:r>
            <a:endParaRPr lang="en-US" sz="20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title"/>
          </p:nvPr>
        </p:nvSpPr>
        <p:spPr/>
        <p:txBody>
          <a:bodyPr/>
          <a:lstStyle/>
          <a:p>
            <a:r>
              <a:rPr lang="fa-IR" sz="3600" b="1" smtClean="0">
                <a:cs typeface="B Zar" pitchFamily="2" charset="-78"/>
              </a:rPr>
              <a:t>تست یکنواختی توزیع اعداد تولید شده</a:t>
            </a:r>
            <a:endParaRPr lang="fa-IR" sz="3600" b="1" smtClean="0"/>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400" dirty="0" smtClean="0">
                <a:cs typeface="B Zar" pitchFamily="2" charset="-78"/>
              </a:rPr>
              <a:t>الگوریتم های تست یکنواختی اعداد تصادفی بر پایه تئوری‌های آماری، یا آزمونهای فرض می‌باشند. به عنوان مثال در تست توزیع یکنواخت ما دو فرض داریم که یکی بیان می‌کند که اعداد تصادفی توزیع یکنواخت دارند که ما آن را فرض صفر می‌نامیم و دیگری بیان می‌کند که اعداد تصادفی توزیع یکنواخت ندارند و ما ان را </a:t>
            </a:r>
            <a:r>
              <a:rPr lang="en-US" sz="2400" dirty="0" smtClean="0">
                <a:cs typeface="B Zar" pitchFamily="2" charset="-78"/>
              </a:rPr>
              <a:t>H</a:t>
            </a:r>
            <a:r>
              <a:rPr lang="en-US" sz="2400" baseline="-25000" dirty="0" smtClean="0">
                <a:cs typeface="B Zar" pitchFamily="2" charset="-78"/>
              </a:rPr>
              <a:t>1</a:t>
            </a:r>
            <a:r>
              <a:rPr lang="fa-IR" sz="2400" dirty="0" smtClean="0">
                <a:cs typeface="B Zar" pitchFamily="2" charset="-78"/>
              </a:rPr>
              <a:t> می‌نامیم که در آمار به عنوان فرض جایگزین شناخته می‌شود. در این تست آماری علاقه‌مند به بررسی نتیجه فرض صفر رد کردن آن و یا عدم رد آن هستیم. </a:t>
            </a:r>
            <a:endParaRPr lang="en-US" sz="2400" dirty="0" smtClean="0">
              <a:latin typeface="Times New Roman" pitchFamily="18" charset="0"/>
              <a:ea typeface="+mj-ea"/>
              <a:cs typeface="B Zar" pitchFamily="2" charset="-78"/>
            </a:endParaRPr>
          </a:p>
          <a:p>
            <a:pPr algn="just" rtl="0">
              <a:lnSpc>
                <a:spcPct val="150000"/>
              </a:lnSpc>
              <a:buFont typeface="Arial" pitchFamily="34" charset="0"/>
              <a:buNone/>
              <a:defRPr/>
            </a:pPr>
            <a:r>
              <a:rPr lang="en-US" sz="1800" dirty="0" smtClean="0">
                <a:latin typeface="Times New Roman" pitchFamily="18" charset="0"/>
                <a:ea typeface="+mj-ea"/>
                <a:cs typeface="B Zar" pitchFamily="2" charset="-78"/>
              </a:rPr>
              <a:t>H</a:t>
            </a:r>
            <a:r>
              <a:rPr lang="en-US" sz="1800" baseline="-25000" dirty="0" smtClean="0">
                <a:cs typeface="B Zar" pitchFamily="2" charset="-78"/>
              </a:rPr>
              <a:t>0</a:t>
            </a:r>
            <a:r>
              <a:rPr lang="en-US" sz="2000" dirty="0" smtClean="0">
                <a:cs typeface="B Zar" pitchFamily="2" charset="-78"/>
              </a:rPr>
              <a:t> </a:t>
            </a:r>
            <a:r>
              <a:rPr lang="fa-IR" sz="2000" dirty="0" smtClean="0">
                <a:cs typeface="B Zar" pitchFamily="2" charset="-78"/>
              </a:rPr>
              <a:t>اعداد توزیع یکنواخت دارد                             :</a:t>
            </a:r>
            <a:endParaRPr lang="en-US" sz="2000" dirty="0" smtClean="0">
              <a:cs typeface="B Zar" pitchFamily="2" charset="-78"/>
            </a:endParaRPr>
          </a:p>
          <a:p>
            <a:pPr algn="just" rtl="0">
              <a:lnSpc>
                <a:spcPct val="150000"/>
              </a:lnSpc>
              <a:buFont typeface="Arial" pitchFamily="34" charset="0"/>
              <a:buNone/>
              <a:defRPr/>
            </a:pPr>
            <a:r>
              <a:rPr lang="en-US" sz="1800" dirty="0" smtClean="0">
                <a:latin typeface="Times New Roman" pitchFamily="18" charset="0"/>
                <a:ea typeface="+mj-ea"/>
                <a:cs typeface="B Zar" pitchFamily="2" charset="-78"/>
              </a:rPr>
              <a:t>H</a:t>
            </a:r>
            <a:r>
              <a:rPr lang="en-US" sz="1800" baseline="-25000" dirty="0" smtClean="0">
                <a:cs typeface="B Zar" pitchFamily="2" charset="-78"/>
              </a:rPr>
              <a:t>1</a:t>
            </a:r>
            <a:r>
              <a:rPr lang="fa-IR" sz="2000" dirty="0" smtClean="0">
                <a:cs typeface="B Zar" pitchFamily="2" charset="-78"/>
              </a:rPr>
              <a:t> اعداد دارای توزیع یکنواخت نیستند                               </a:t>
            </a:r>
            <a:r>
              <a:rPr lang="fa-IR" sz="2800" dirty="0" smtClean="0">
                <a:cs typeface="B Zar" pitchFamily="2" charset="-78"/>
              </a:rPr>
              <a:t>:</a:t>
            </a:r>
            <a:endParaRPr lang="fa-IR" sz="2800" dirty="0">
              <a:cs typeface="B Zar" pitchFamily="2" charset="-78"/>
            </a:endParaRPr>
          </a:p>
        </p:txBody>
      </p:sp>
      <p:graphicFrame>
        <p:nvGraphicFramePr>
          <p:cNvPr id="48130" name="Object 2"/>
          <p:cNvGraphicFramePr>
            <a:graphicFrameLocks noChangeAspect="1"/>
          </p:cNvGraphicFramePr>
          <p:nvPr/>
        </p:nvGraphicFramePr>
        <p:xfrm>
          <a:off x="928688" y="5072063"/>
          <a:ext cx="1111250" cy="357187"/>
        </p:xfrm>
        <a:graphic>
          <a:graphicData uri="http://schemas.openxmlformats.org/presentationml/2006/ole">
            <mc:AlternateContent xmlns:mc="http://schemas.openxmlformats.org/markup-compatibility/2006">
              <mc:Choice xmlns:v="urn:schemas-microsoft-com:vml" Requires="v">
                <p:oleObj spid="_x0000_s48138" name="Equation" r:id="rId3" imgW="711000" imgH="228600" progId="Equation.3">
                  <p:embed/>
                </p:oleObj>
              </mc:Choice>
              <mc:Fallback>
                <p:oleObj name="Equation" r:id="rId3" imgW="7110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5072063"/>
                        <a:ext cx="111125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3"/>
          <p:cNvGraphicFramePr>
            <a:graphicFrameLocks noChangeAspect="1"/>
          </p:cNvGraphicFramePr>
          <p:nvPr/>
        </p:nvGraphicFramePr>
        <p:xfrm>
          <a:off x="928688" y="5743575"/>
          <a:ext cx="1143000" cy="366713"/>
        </p:xfrm>
        <a:graphic>
          <a:graphicData uri="http://schemas.openxmlformats.org/presentationml/2006/ole">
            <mc:AlternateContent xmlns:mc="http://schemas.openxmlformats.org/markup-compatibility/2006">
              <mc:Choice xmlns:v="urn:schemas-microsoft-com:vml" Requires="v">
                <p:oleObj spid="_x0000_s48139" name="Equation" r:id="rId5" imgW="711000" imgH="228600" progId="Equation.3">
                  <p:embed/>
                </p:oleObj>
              </mc:Choice>
              <mc:Fallback>
                <p:oleObj name="Equation" r:id="rId5" imgW="7110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5743575"/>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Connector 8"/>
          <p:cNvCxnSpPr/>
          <p:nvPr/>
        </p:nvCxnSpPr>
        <p:spPr>
          <a:xfrm rot="5400000">
            <a:off x="1750219" y="5822157"/>
            <a:ext cx="285750" cy="214312"/>
          </a:xfrm>
          <a:prstGeom prst="line">
            <a:avLst/>
          </a:prstGeom>
        </p:spPr>
        <p:style>
          <a:lnRef idx="1">
            <a:schemeClr val="dk1"/>
          </a:lnRef>
          <a:fillRef idx="0">
            <a:schemeClr val="dk1"/>
          </a:fillRef>
          <a:effectRef idx="0">
            <a:schemeClr val="dk1"/>
          </a:effectRef>
          <a:fontRef idx="minor">
            <a:schemeClr val="tx1"/>
          </a:fontRef>
        </p:style>
      </p:cxnSp>
      <p:sp>
        <p:nvSpPr>
          <p:cNvPr id="216071" name="Rectangle 7"/>
          <p:cNvSpPr>
            <a:spLocks noChangeArrowheads="1"/>
          </p:cNvSpPr>
          <p:nvPr/>
        </p:nvSpPr>
        <p:spPr bwMode="auto">
          <a:xfrm>
            <a:off x="5072063" y="5143500"/>
            <a:ext cx="4094162" cy="800100"/>
          </a:xfrm>
          <a:prstGeom prst="rect">
            <a:avLst/>
          </a:prstGeom>
          <a:noFill/>
          <a:ln w="9525">
            <a:noFill/>
            <a:miter lim="800000"/>
            <a:headEnd/>
            <a:tailEnd/>
          </a:ln>
        </p:spPr>
        <p:txBody>
          <a:bodyPr wrap="none" anchor="ctr">
            <a:spAutoFit/>
          </a:bodyPr>
          <a:lstStyle/>
          <a:p>
            <a:pPr algn="justLow" rtl="0" eaLnBrk="0" hangingPunct="0">
              <a:lnSpc>
                <a:spcPct val="150000"/>
              </a:lnSpc>
              <a:tabLst>
                <a:tab pos="1905000" algn="l"/>
              </a:tabLst>
            </a:pPr>
            <a:r>
              <a:rPr lang="fa-IR" sz="1600">
                <a:ea typeface="Times New Roman" pitchFamily="18" charset="0"/>
                <a:cs typeface="B Zar" pitchFamily="2" charset="-78"/>
              </a:rPr>
              <a:t>احتمال خطای نوع اول</a:t>
            </a:r>
            <a:r>
              <a:rPr lang="en-US" sz="1600">
                <a:ea typeface="Times New Roman" pitchFamily="18" charset="0"/>
                <a:cs typeface="B Zar" pitchFamily="2" charset="-78"/>
              </a:rPr>
              <a:t>=p(</a:t>
            </a:r>
            <a:r>
              <a:rPr lang="fa-IR" sz="1600">
                <a:ea typeface="Times New Roman" pitchFamily="18" charset="0"/>
                <a:cs typeface="B Zar" pitchFamily="2" charset="-78"/>
              </a:rPr>
              <a:t>(صحت فرض صفر|رد فرض صفر</a:t>
            </a:r>
            <a:endParaRPr lang="en-US" sz="1200">
              <a:cs typeface="B Zar" pitchFamily="2" charset="-78"/>
            </a:endParaRPr>
          </a:p>
          <a:p>
            <a:pPr algn="justLow" rtl="0" eaLnBrk="0" hangingPunct="0">
              <a:lnSpc>
                <a:spcPct val="150000"/>
              </a:lnSpc>
              <a:tabLst>
                <a:tab pos="1905000" algn="l"/>
              </a:tabLst>
            </a:pPr>
            <a:r>
              <a:rPr lang="fa-IR" sz="1600">
                <a:cs typeface="B Zar" pitchFamily="2" charset="-78"/>
              </a:rPr>
              <a:t>احتمال خطای نوع دوم</a:t>
            </a:r>
            <a:r>
              <a:rPr lang="en-US" sz="1600">
                <a:cs typeface="B Zar" pitchFamily="2" charset="-78"/>
              </a:rPr>
              <a:t>=p</a:t>
            </a:r>
            <a:r>
              <a:rPr lang="fa-IR" sz="1600">
                <a:cs typeface="B Zar" pitchFamily="2" charset="-78"/>
              </a:rPr>
              <a:t>(فرض صفر غلط| پذیرش فرض صفر) </a:t>
            </a:r>
            <a:endParaRPr lang="fa-IR" sz="2000">
              <a:cs typeface="B Zar" pitchFamily="2" charset="-78"/>
            </a:endParaRPr>
          </a:p>
        </p:txBody>
      </p:sp>
      <p:sp>
        <p:nvSpPr>
          <p:cNvPr id="8" name="Footer Placeholder 7"/>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box(in)">
                                      <p:cBhvr>
                                        <p:cTn id="7"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itle 1"/>
          <p:cNvSpPr>
            <a:spLocks noGrp="1"/>
          </p:cNvSpPr>
          <p:nvPr>
            <p:ph type="title"/>
          </p:nvPr>
        </p:nvSpPr>
        <p:spPr/>
        <p:txBody>
          <a:bodyPr/>
          <a:lstStyle/>
          <a:p>
            <a:r>
              <a:rPr lang="fa-IR" sz="4000" b="1" smtClean="0">
                <a:cs typeface="B Zar" pitchFamily="2" charset="-78"/>
              </a:rPr>
              <a:t>مثال 1- تست یکنواختی </a:t>
            </a:r>
            <a:r>
              <a:rPr lang="en-US" sz="3600" b="1" smtClean="0">
                <a:latin typeface="Times New Roman" pitchFamily="18" charset="0"/>
                <a:cs typeface="B Zar" pitchFamily="2" charset="-78"/>
              </a:rPr>
              <a:t>KS</a:t>
            </a:r>
            <a:endParaRPr lang="fa-IR" sz="3600" b="1" smtClean="0">
              <a:latin typeface="Times New Roman" pitchFamily="18" charset="0"/>
              <a:cs typeface="B Zar" pitchFamily="2" charset="-78"/>
            </a:endParaRPr>
          </a:p>
        </p:txBody>
      </p:sp>
      <p:sp>
        <p:nvSpPr>
          <p:cNvPr id="49158"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فرض کنید توسط یک رویه ساخت اعداد تصادفی، اعداد زیر ساخته شده اند: </a:t>
            </a:r>
          </a:p>
          <a:p>
            <a:pPr marL="0" indent="0" algn="just" rtl="0">
              <a:lnSpc>
                <a:spcPct val="150000"/>
              </a:lnSpc>
              <a:buFont typeface="Arial" pitchFamily="34" charset="0"/>
              <a:buNone/>
            </a:pPr>
            <a:r>
              <a:rPr lang="fa-IR" sz="2400" smtClean="0">
                <a:cs typeface="B Zar" pitchFamily="2" charset="-78"/>
              </a:rPr>
              <a:t>0.81 و  0.14 و 0.05 و 0.93 و 0.44</a:t>
            </a:r>
            <a:endParaRPr lang="en-US" sz="2400" smtClean="0">
              <a:cs typeface="B Zar" pitchFamily="2" charset="-78"/>
            </a:endParaRPr>
          </a:p>
          <a:p>
            <a:pPr marL="0" indent="0" algn="just">
              <a:lnSpc>
                <a:spcPct val="150000"/>
              </a:lnSpc>
              <a:buFont typeface="Arial" pitchFamily="34" charset="0"/>
              <a:buNone/>
            </a:pPr>
            <a:r>
              <a:rPr lang="fa-IR" sz="2400" smtClean="0">
                <a:cs typeface="B Zar" pitchFamily="2" charset="-78"/>
              </a:rPr>
              <a:t>آیا این اعداد به طور یکنواخت توزیع شده اند؟</a:t>
            </a:r>
          </a:p>
        </p:txBody>
      </p:sp>
      <p:pic>
        <p:nvPicPr>
          <p:cNvPr id="49159" name="Picture 3" descr="C:\Documents and Settings\Kazemipour\My Documents\My Scans\2009-05 (مى)\scan0005.jpg"/>
          <p:cNvPicPr>
            <a:picLocks noChangeAspect="1" noChangeArrowheads="1"/>
          </p:cNvPicPr>
          <p:nvPr/>
        </p:nvPicPr>
        <p:blipFill>
          <a:blip r:embed="rId3"/>
          <a:srcRect/>
          <a:stretch>
            <a:fillRect/>
          </a:stretch>
        </p:blipFill>
        <p:spPr bwMode="auto">
          <a:xfrm>
            <a:off x="1098550" y="4071938"/>
            <a:ext cx="5942013" cy="1357312"/>
          </a:xfrm>
          <a:prstGeom prst="rect">
            <a:avLst/>
          </a:prstGeom>
          <a:noFill/>
          <a:ln w="9525">
            <a:noFill/>
            <a:miter lim="800000"/>
            <a:headEnd/>
            <a:tailEnd/>
          </a:ln>
        </p:spPr>
      </p:pic>
      <p:graphicFrame>
        <p:nvGraphicFramePr>
          <p:cNvPr id="49154" name="Object 8"/>
          <p:cNvGraphicFramePr>
            <a:graphicFrameLocks noChangeAspect="1"/>
          </p:cNvGraphicFramePr>
          <p:nvPr/>
        </p:nvGraphicFramePr>
        <p:xfrm>
          <a:off x="6826250" y="4643438"/>
          <a:ext cx="1031875" cy="317500"/>
        </p:xfrm>
        <a:graphic>
          <a:graphicData uri="http://schemas.openxmlformats.org/presentationml/2006/ole">
            <mc:AlternateContent xmlns:mc="http://schemas.openxmlformats.org/markup-compatibility/2006">
              <mc:Choice xmlns:v="urn:schemas-microsoft-com:vml" Requires="v">
                <p:oleObj spid="_x0000_s49166" name="Equation" r:id="rId4" imgW="660240" imgH="203040" progId="Equation.3">
                  <p:embed/>
                </p:oleObj>
              </mc:Choice>
              <mc:Fallback>
                <p:oleObj name="Equation" r:id="rId4" imgW="660240" imgH="2030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0" y="4643438"/>
                        <a:ext cx="1031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9"/>
          <p:cNvGraphicFramePr>
            <a:graphicFrameLocks noChangeAspect="1"/>
          </p:cNvGraphicFramePr>
          <p:nvPr/>
        </p:nvGraphicFramePr>
        <p:xfrm>
          <a:off x="6835775" y="4968875"/>
          <a:ext cx="1012825" cy="317500"/>
        </p:xfrm>
        <a:graphic>
          <a:graphicData uri="http://schemas.openxmlformats.org/presentationml/2006/ole">
            <mc:AlternateContent xmlns:mc="http://schemas.openxmlformats.org/markup-compatibility/2006">
              <mc:Choice xmlns:v="urn:schemas-microsoft-com:vml" Requires="v">
                <p:oleObj spid="_x0000_s49167" name="Equation" r:id="rId6" imgW="647640" imgH="203040" progId="Equation.3">
                  <p:embed/>
                </p:oleObj>
              </mc:Choice>
              <mc:Fallback>
                <p:oleObj name="Equation" r:id="rId6" imgW="647640" imgH="2030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775" y="4968875"/>
                        <a:ext cx="10128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10"/>
          <p:cNvGraphicFramePr>
            <a:graphicFrameLocks noChangeAspect="1"/>
          </p:cNvGraphicFramePr>
          <p:nvPr/>
        </p:nvGraphicFramePr>
        <p:xfrm>
          <a:off x="642938" y="5675313"/>
          <a:ext cx="4741862" cy="754062"/>
        </p:xfrm>
        <a:graphic>
          <a:graphicData uri="http://schemas.openxmlformats.org/presentationml/2006/ole">
            <mc:AlternateContent xmlns:mc="http://schemas.openxmlformats.org/markup-compatibility/2006">
              <mc:Choice xmlns:v="urn:schemas-microsoft-com:vml" Requires="v">
                <p:oleObj spid="_x0000_s49168" name="Equation" r:id="rId8" imgW="3035160" imgH="482400" progId="Equation.3">
                  <p:embed/>
                </p:oleObj>
              </mc:Choice>
              <mc:Fallback>
                <p:oleObj name="Equation" r:id="rId8" imgW="3035160" imgH="4824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938" y="5675313"/>
                        <a:ext cx="4741862" cy="75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60" name="TextBox 13"/>
          <p:cNvSpPr txBox="1">
            <a:spLocks noChangeArrowheads="1"/>
          </p:cNvSpPr>
          <p:nvPr/>
        </p:nvSpPr>
        <p:spPr bwMode="auto">
          <a:xfrm>
            <a:off x="5214938" y="5700713"/>
            <a:ext cx="3000375" cy="554037"/>
          </a:xfrm>
          <a:prstGeom prst="rect">
            <a:avLst/>
          </a:prstGeom>
          <a:noFill/>
          <a:ln w="9525">
            <a:noFill/>
            <a:miter lim="800000"/>
            <a:headEnd/>
            <a:tailEnd/>
          </a:ln>
        </p:spPr>
        <p:txBody>
          <a:bodyPr>
            <a:spAutoFit/>
          </a:bodyPr>
          <a:lstStyle/>
          <a:p>
            <a:pPr>
              <a:lnSpc>
                <a:spcPct val="150000"/>
              </a:lnSpc>
            </a:pPr>
            <a:r>
              <a:rPr lang="fa-IR" sz="2000">
                <a:cs typeface="B Zar" pitchFamily="2" charset="-78"/>
              </a:rPr>
              <a:t>دلیلی بر رد فرض صفر وجود ندارد</a:t>
            </a:r>
          </a:p>
        </p:txBody>
      </p:sp>
      <p:sp>
        <p:nvSpPr>
          <p:cNvPr id="9" name="Footer Placeholder 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fa-IR" b="1" smtClean="0">
                <a:cs typeface="B Zar" pitchFamily="2" charset="-78"/>
              </a:rPr>
              <a:t>روش صحیح مدل‌سازی</a:t>
            </a:r>
          </a:p>
        </p:txBody>
      </p:sp>
      <p:sp>
        <p:nvSpPr>
          <p:cNvPr id="3" name="Content Placeholder 2"/>
          <p:cNvSpPr>
            <a:spLocks noGrp="1"/>
          </p:cNvSpPr>
          <p:nvPr>
            <p:ph idx="1"/>
          </p:nvPr>
        </p:nvSpPr>
        <p:spPr/>
        <p:txBody>
          <a:bodyPr rtlCol="1">
            <a:normAutofit fontScale="70000" lnSpcReduction="20000"/>
          </a:bodyPr>
          <a:lstStyle/>
          <a:p>
            <a:pPr algn="just" eaLnBrk="1" fontAlgn="auto" hangingPunct="1">
              <a:lnSpc>
                <a:spcPct val="160000"/>
              </a:lnSpc>
              <a:spcAft>
                <a:spcPts val="0"/>
              </a:spcAft>
              <a:defRPr/>
            </a:pPr>
            <a:r>
              <a:rPr lang="fa-IR" dirty="0" smtClean="0">
                <a:cs typeface="B Zar" pitchFamily="2" charset="-78"/>
              </a:rPr>
              <a:t>شروع با مدلی بسیار ساده</a:t>
            </a:r>
            <a:endParaRPr lang="en-US" dirty="0" smtClean="0">
              <a:cs typeface="B Zar" pitchFamily="2" charset="-78"/>
            </a:endParaRPr>
          </a:p>
          <a:p>
            <a:pPr algn="just" eaLnBrk="1" fontAlgn="auto" hangingPunct="1">
              <a:lnSpc>
                <a:spcPct val="160000"/>
              </a:lnSpc>
              <a:spcAft>
                <a:spcPts val="0"/>
              </a:spcAft>
              <a:defRPr/>
            </a:pPr>
            <a:r>
              <a:rPr lang="fa-IR" dirty="0" smtClean="0">
                <a:cs typeface="B Zar" pitchFamily="2" charset="-78"/>
              </a:rPr>
              <a:t>تکمیل تدریجی مدل</a:t>
            </a:r>
            <a:endParaRPr lang="en-US" dirty="0" smtClean="0">
              <a:cs typeface="B Zar" pitchFamily="2" charset="-78"/>
            </a:endParaRPr>
          </a:p>
          <a:p>
            <a:pPr algn="just" eaLnBrk="1" fontAlgn="auto" hangingPunct="1">
              <a:lnSpc>
                <a:spcPct val="160000"/>
              </a:lnSpc>
              <a:spcAft>
                <a:spcPts val="0"/>
              </a:spcAft>
              <a:buFont typeface="Arial" pitchFamily="34" charset="0"/>
              <a:buNone/>
              <a:defRPr/>
            </a:pPr>
            <a:r>
              <a:rPr lang="fa-IR" dirty="0" smtClean="0">
                <a:cs typeface="B Zar" pitchFamily="2" charset="-78"/>
              </a:rPr>
              <a:t>به منظور ایجاد مدلی مفید از یک فرایند دو  مرحله‌ای استفاده می‌شود.</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تجزیه: ساده کردن سیستم از طریق حذف جزئیات یا از طریق پذیرش فرضهایی است که روابط حاکم بر عوامل را مهارپذیر می‌کند. عمل ساده کردن عموما منجر به موارد زیر می شود:</a:t>
            </a:r>
            <a:endParaRPr lang="en-US" dirty="0" smtClean="0">
              <a:cs typeface="B Zar" pitchFamily="2" charset="-78"/>
            </a:endParaRPr>
          </a:p>
          <a:p>
            <a:pPr lvl="3" algn="just" eaLnBrk="1" fontAlgn="auto" hangingPunct="1">
              <a:lnSpc>
                <a:spcPct val="160000"/>
              </a:lnSpc>
              <a:spcAft>
                <a:spcPts val="0"/>
              </a:spcAft>
              <a:defRPr/>
            </a:pPr>
            <a:r>
              <a:rPr lang="fa-IR" dirty="0" smtClean="0">
                <a:cs typeface="B Zar" pitchFamily="2" charset="-78"/>
              </a:rPr>
              <a:t>تبدیل متغیرها به مقادیر ثابت</a:t>
            </a:r>
            <a:endParaRPr lang="en-US" dirty="0" smtClean="0">
              <a:cs typeface="B Zar" pitchFamily="2" charset="-78"/>
            </a:endParaRPr>
          </a:p>
          <a:p>
            <a:pPr lvl="3" algn="just" eaLnBrk="1" fontAlgn="auto" hangingPunct="1">
              <a:lnSpc>
                <a:spcPct val="160000"/>
              </a:lnSpc>
              <a:spcAft>
                <a:spcPts val="0"/>
              </a:spcAft>
              <a:defRPr/>
            </a:pPr>
            <a:r>
              <a:rPr lang="fa-IR" dirty="0" smtClean="0">
                <a:cs typeface="B Zar" pitchFamily="2" charset="-78"/>
              </a:rPr>
              <a:t>حذف یا ادغام متغیرها در یکدیگر</a:t>
            </a:r>
            <a:endParaRPr lang="en-US" dirty="0" smtClean="0">
              <a:cs typeface="B Zar" pitchFamily="2" charset="-78"/>
            </a:endParaRPr>
          </a:p>
          <a:p>
            <a:pPr lvl="3" algn="just" eaLnBrk="1" fontAlgn="auto" hangingPunct="1">
              <a:lnSpc>
                <a:spcPct val="160000"/>
              </a:lnSpc>
              <a:spcAft>
                <a:spcPts val="0"/>
              </a:spcAft>
              <a:defRPr/>
            </a:pPr>
            <a:r>
              <a:rPr lang="fa-IR" dirty="0" smtClean="0">
                <a:cs typeface="B Zar" pitchFamily="2" charset="-78"/>
              </a:rPr>
              <a:t>فرض خطی بودن روابط</a:t>
            </a:r>
            <a:endParaRPr lang="en-US" dirty="0" smtClean="0">
              <a:cs typeface="B Zar" pitchFamily="2" charset="-78"/>
            </a:endParaRPr>
          </a:p>
          <a:p>
            <a:pPr lvl="3" algn="just" eaLnBrk="1" fontAlgn="auto" hangingPunct="1">
              <a:lnSpc>
                <a:spcPct val="160000"/>
              </a:lnSpc>
              <a:spcAft>
                <a:spcPts val="0"/>
              </a:spcAft>
              <a:defRPr/>
            </a:pPr>
            <a:r>
              <a:rPr lang="fa-IR" dirty="0" smtClean="0">
                <a:cs typeface="B Zar" pitchFamily="2" charset="-78"/>
              </a:rPr>
              <a:t>افزودن محدودیت‌های بیشتر</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ترکیب</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r>
              <a:rPr lang="fa-IR" sz="3600" b="1" smtClean="0">
                <a:cs typeface="B Zar" pitchFamily="2" charset="-78"/>
              </a:rPr>
              <a:t>مثال 2- آزمون کای دو</a:t>
            </a:r>
          </a:p>
        </p:txBody>
      </p:sp>
      <p:sp>
        <p:nvSpPr>
          <p:cNvPr id="50180" name="Content Placeholder 2"/>
          <p:cNvSpPr>
            <a:spLocks noGrp="1"/>
          </p:cNvSpPr>
          <p:nvPr>
            <p:ph idx="1"/>
          </p:nvPr>
        </p:nvSpPr>
        <p:spPr>
          <a:xfrm>
            <a:off x="457200" y="1600200"/>
            <a:ext cx="8258175" cy="1757363"/>
          </a:xfrm>
        </p:spPr>
        <p:txBody>
          <a:bodyPr/>
          <a:lstStyle/>
          <a:p>
            <a:pPr marL="0" indent="0" algn="just">
              <a:lnSpc>
                <a:spcPct val="150000"/>
              </a:lnSpc>
              <a:buFont typeface="Arial" pitchFamily="34" charset="0"/>
              <a:buNone/>
            </a:pPr>
            <a:r>
              <a:rPr lang="fa-IR" sz="2000" smtClean="0">
                <a:cs typeface="B Zar" pitchFamily="2" charset="-78"/>
              </a:rPr>
              <a:t>اعداد زیر با یک رویه خاص تولید شده اند، آیا این اعداد در سطح معنی دار 95% دارای تابع توزیع یکنواخت می باشند؟</a:t>
            </a:r>
          </a:p>
          <a:p>
            <a:pPr marL="0" indent="0" algn="just">
              <a:lnSpc>
                <a:spcPct val="150000"/>
              </a:lnSpc>
              <a:buFont typeface="Arial" pitchFamily="34" charset="0"/>
              <a:buNone/>
            </a:pPr>
            <a:endParaRPr lang="fa-IR" sz="2000" smtClean="0">
              <a:cs typeface="B Zar" pitchFamily="2" charset="-78"/>
            </a:endParaRPr>
          </a:p>
        </p:txBody>
      </p:sp>
      <p:pic>
        <p:nvPicPr>
          <p:cNvPr id="50181" name="Picture 3" descr="C:\Documents and Settings\Kazemipour\My Documents\My Scans\2009-05 (مى)\scan0007.jpg"/>
          <p:cNvPicPr>
            <a:picLocks noChangeAspect="1" noChangeArrowheads="1"/>
          </p:cNvPicPr>
          <p:nvPr/>
        </p:nvPicPr>
        <p:blipFill>
          <a:blip r:embed="rId3"/>
          <a:srcRect/>
          <a:stretch>
            <a:fillRect/>
          </a:stretch>
        </p:blipFill>
        <p:spPr bwMode="auto">
          <a:xfrm>
            <a:off x="1000125" y="2500313"/>
            <a:ext cx="4010025" cy="1806575"/>
          </a:xfrm>
          <a:prstGeom prst="rect">
            <a:avLst/>
          </a:prstGeom>
          <a:noFill/>
          <a:ln w="9525">
            <a:noFill/>
            <a:miter lim="800000"/>
            <a:headEnd/>
            <a:tailEnd/>
          </a:ln>
        </p:spPr>
      </p:pic>
      <p:pic>
        <p:nvPicPr>
          <p:cNvPr id="230404" name="Picture 4" descr="C:\Documents and Settings\Kazemipour\My Documents\My Scans\2009-05 (مى)\scan0006.jpg"/>
          <p:cNvPicPr>
            <a:picLocks noChangeAspect="1" noChangeArrowheads="1"/>
          </p:cNvPicPr>
          <p:nvPr/>
        </p:nvPicPr>
        <p:blipFill>
          <a:blip r:embed="rId4"/>
          <a:srcRect/>
          <a:stretch>
            <a:fillRect/>
          </a:stretch>
        </p:blipFill>
        <p:spPr bwMode="auto">
          <a:xfrm>
            <a:off x="857250" y="4603750"/>
            <a:ext cx="4210050" cy="2254250"/>
          </a:xfrm>
          <a:prstGeom prst="rect">
            <a:avLst/>
          </a:prstGeom>
          <a:noFill/>
          <a:ln w="9525">
            <a:noFill/>
            <a:miter lim="800000"/>
            <a:headEnd/>
            <a:tailEnd/>
          </a:ln>
        </p:spPr>
      </p:pic>
      <p:graphicFrame>
        <p:nvGraphicFramePr>
          <p:cNvPr id="172038" name="Object 8"/>
          <p:cNvGraphicFramePr>
            <a:graphicFrameLocks noChangeAspect="1"/>
          </p:cNvGraphicFramePr>
          <p:nvPr/>
        </p:nvGraphicFramePr>
        <p:xfrm>
          <a:off x="6286500" y="4929188"/>
          <a:ext cx="1928813" cy="481012"/>
        </p:xfrm>
        <a:graphic>
          <a:graphicData uri="http://schemas.openxmlformats.org/presentationml/2006/ole">
            <mc:AlternateContent xmlns:mc="http://schemas.openxmlformats.org/markup-compatibility/2006">
              <mc:Choice xmlns:v="urn:schemas-microsoft-com:vml" Requires="v">
                <p:oleObj spid="_x0000_s50182" name="Equation" r:id="rId5" imgW="1574640" imgH="393480" progId="Equation.3">
                  <p:embed/>
                </p:oleObj>
              </mc:Choice>
              <mc:Fallback>
                <p:oleObj name="Equation" r:id="rId5" imgW="1574640" imgH="3934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4929188"/>
                        <a:ext cx="192881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a:spLocks noChangeArrowheads="1"/>
          </p:cNvSpPr>
          <p:nvPr/>
        </p:nvSpPr>
        <p:spPr bwMode="auto">
          <a:xfrm>
            <a:off x="6215063" y="5429250"/>
            <a:ext cx="1857375" cy="1200150"/>
          </a:xfrm>
          <a:prstGeom prst="rect">
            <a:avLst/>
          </a:prstGeom>
          <a:noFill/>
          <a:ln w="9525">
            <a:noFill/>
            <a:miter lim="800000"/>
            <a:headEnd/>
            <a:tailEnd/>
          </a:ln>
        </p:spPr>
        <p:txBody>
          <a:bodyPr>
            <a:spAutoFit/>
          </a:bodyPr>
          <a:lstStyle/>
          <a:p>
            <a:pPr>
              <a:lnSpc>
                <a:spcPct val="150000"/>
              </a:lnSpc>
            </a:pPr>
            <a:r>
              <a:rPr lang="fa-IR" sz="2400">
                <a:cs typeface="B Zar" pitchFamily="2" charset="-78"/>
              </a:rPr>
              <a:t>دلیلی بر رد فرض صفر وجود ندارد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box(in)">
                                      <p:cBhvr>
                                        <p:cTn id="7" dur="500"/>
                                        <p:tgtEl>
                                          <p:spTgt spid="2304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2038"/>
                                        </p:tgtEl>
                                        <p:attrNameLst>
                                          <p:attrName>style.visibility</p:attrName>
                                        </p:attrNameLst>
                                      </p:cBhvr>
                                      <p:to>
                                        <p:strVal val="visible"/>
                                      </p:to>
                                    </p:set>
                                    <p:animEffect transition="in" filter="box(in)">
                                      <p:cBhvr>
                                        <p:cTn id="12" dur="500"/>
                                        <p:tgtEl>
                                          <p:spTgt spid="1720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fa-IR" sz="3200" b="1" smtClean="0">
                <a:cs typeface="B Zar" pitchFamily="2" charset="-78"/>
              </a:rPr>
              <a:t>مقایسه آزمون مربع کای و کالموگروف- اسمیرنف</a:t>
            </a:r>
          </a:p>
        </p:txBody>
      </p:sp>
      <p:sp>
        <p:nvSpPr>
          <p:cNvPr id="175107" name="Content Placeholder 2"/>
          <p:cNvSpPr>
            <a:spLocks noGrp="1"/>
          </p:cNvSpPr>
          <p:nvPr>
            <p:ph idx="1"/>
          </p:nvPr>
        </p:nvSpPr>
        <p:spPr/>
        <p:txBody>
          <a:bodyPr/>
          <a:lstStyle/>
          <a:p>
            <a:pPr algn="just">
              <a:lnSpc>
                <a:spcPct val="150000"/>
              </a:lnSpc>
            </a:pPr>
            <a:r>
              <a:rPr lang="fa-IR" sz="2400" smtClean="0">
                <a:cs typeface="B Zar" pitchFamily="2" charset="-78"/>
              </a:rPr>
              <a:t>آزمون </a:t>
            </a:r>
            <a:r>
              <a:rPr lang="en-US" sz="2400" smtClean="0">
                <a:cs typeface="B Zar" pitchFamily="2" charset="-78"/>
              </a:rPr>
              <a:t>k-s</a:t>
            </a:r>
            <a:r>
              <a:rPr lang="fa-IR" sz="2400" smtClean="0">
                <a:cs typeface="B Zar" pitchFamily="2" charset="-78"/>
              </a:rPr>
              <a:t> تک تک مشاهدات را در نظر می‌گیرد، ولی کای دو مشاهدات را رده بندی کرده و بدین ترتیب تعدادی از داده‌ها حذف شده و دقت کم می‌شود.</a:t>
            </a:r>
            <a:endParaRPr lang="en-US" sz="2400" smtClean="0">
              <a:cs typeface="B Zar" pitchFamily="2" charset="-78"/>
            </a:endParaRPr>
          </a:p>
          <a:p>
            <a:pPr algn="just">
              <a:lnSpc>
                <a:spcPct val="150000"/>
              </a:lnSpc>
            </a:pPr>
            <a:r>
              <a:rPr lang="fa-IR" sz="2400" smtClean="0">
                <a:cs typeface="B Zar" pitchFamily="2" charset="-78"/>
              </a:rPr>
              <a:t>در مواردی که تعداد مشاهدات کم است، </a:t>
            </a:r>
            <a:r>
              <a:rPr lang="en-US" sz="2400" smtClean="0">
                <a:cs typeface="B Zar" pitchFamily="2" charset="-78"/>
              </a:rPr>
              <a:t>k-s</a:t>
            </a:r>
            <a:r>
              <a:rPr lang="fa-IR" sz="2400" smtClean="0">
                <a:cs typeface="B Zar" pitchFamily="2" charset="-78"/>
              </a:rPr>
              <a:t> به دلیل دقیق بودن قابل اعمال است، ولی کای دو بیشتر برای نمونه‌های بزرگ کاربرد دارد.</a:t>
            </a:r>
            <a:endParaRPr lang="en-US" sz="2400" smtClean="0">
              <a:cs typeface="B Zar" pitchFamily="2" charset="-78"/>
            </a:endParaRPr>
          </a:p>
          <a:p>
            <a:pPr algn="just">
              <a:lnSpc>
                <a:spcPct val="150000"/>
              </a:lnSpc>
            </a:pPr>
            <a:r>
              <a:rPr lang="fa-IR" sz="2400" smtClean="0">
                <a:cs typeface="B Zar" pitchFamily="2" charset="-78"/>
              </a:rPr>
              <a:t>در کای دو امکان برآورد پارامترها از طریق مشاهده نیز وجود دارد (با تغییر آزمون) ولی </a:t>
            </a:r>
            <a:r>
              <a:rPr lang="en-US" sz="2400" smtClean="0">
                <a:cs typeface="B Zar" pitchFamily="2" charset="-78"/>
              </a:rPr>
              <a:t>k-s</a:t>
            </a:r>
            <a:r>
              <a:rPr lang="fa-IR" sz="2400" smtClean="0">
                <a:cs typeface="B Zar" pitchFamily="2" charset="-78"/>
              </a:rPr>
              <a:t> این انعطاف‌پذیری را ندارد.</a:t>
            </a:r>
            <a:endParaRPr lang="en-US" sz="2400" smtClean="0">
              <a:cs typeface="B Zar" pitchFamily="2" charset="-78"/>
            </a:endParaRPr>
          </a:p>
          <a:p>
            <a:pPr algn="just">
              <a:lnSpc>
                <a:spcPct val="150000"/>
              </a:lnSpc>
            </a:pPr>
            <a:r>
              <a:rPr lang="fa-IR" sz="2400" smtClean="0">
                <a:cs typeface="B Zar" pitchFamily="2" charset="-78"/>
              </a:rPr>
              <a:t>کای دو هم در مورد داده‌های پیوسته و هم گسسته قابل به کارگیری است، ولی </a:t>
            </a:r>
            <a:r>
              <a:rPr lang="en-US" sz="2400" smtClean="0">
                <a:cs typeface="B Zar" pitchFamily="2" charset="-78"/>
              </a:rPr>
              <a:t>k-s</a:t>
            </a:r>
            <a:r>
              <a:rPr lang="fa-IR" sz="2400" smtClean="0">
                <a:cs typeface="B Zar" pitchFamily="2" charset="-78"/>
              </a:rPr>
              <a:t> تنها برای مواردی که تابع توزیع تجمعی جهشی نیست. قابل به کارگیری است. </a:t>
            </a:r>
            <a:endParaRPr lang="en-US"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itle 1"/>
          <p:cNvSpPr>
            <a:spLocks noGrp="1"/>
          </p:cNvSpPr>
          <p:nvPr>
            <p:ph type="title"/>
          </p:nvPr>
        </p:nvSpPr>
        <p:spPr/>
        <p:txBody>
          <a:bodyPr/>
          <a:lstStyle/>
          <a:p>
            <a:r>
              <a:rPr lang="fa-IR" sz="4000" b="1" smtClean="0">
                <a:cs typeface="B Zar" pitchFamily="2" charset="-78"/>
              </a:rPr>
              <a:t>آزمون همبستگی</a:t>
            </a:r>
          </a:p>
        </p:txBody>
      </p:sp>
      <p:sp>
        <p:nvSpPr>
          <p:cNvPr id="51206"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اگر داده های تولید شده توسط یک مولد خاص، تصادفی باشند، نبایستی هیج نظمی به هیچ طریقی میان آن ها وجود داشته باشد. در حقیقت برای بررسی عدم وجود نظم میان داده ها، آزمون فرض زیر انجام می شود. </a:t>
            </a: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endParaRPr lang="fa-IR" sz="2400" smtClean="0">
              <a:cs typeface="B Zar" pitchFamily="2" charset="-78"/>
            </a:endParaRPr>
          </a:p>
          <a:p>
            <a:pPr marL="0" indent="0" algn="just">
              <a:lnSpc>
                <a:spcPct val="150000"/>
              </a:lnSpc>
              <a:buFont typeface="Arial" pitchFamily="34" charset="0"/>
              <a:buNone/>
            </a:pPr>
            <a:r>
              <a:rPr lang="fa-IR" sz="2400" smtClean="0">
                <a:cs typeface="B Zar" pitchFamily="2" charset="-78"/>
              </a:rPr>
              <a:t>در این آزمون می توان نشان داد که آماره آزمون برابر است با:                  </a:t>
            </a:r>
          </a:p>
          <a:p>
            <a:pPr marL="0" indent="0" algn="just">
              <a:lnSpc>
                <a:spcPct val="150000"/>
              </a:lnSpc>
              <a:buFont typeface="Arial" pitchFamily="34" charset="0"/>
              <a:buNone/>
            </a:pPr>
            <a:r>
              <a:rPr lang="fa-IR" sz="2400" smtClean="0">
                <a:cs typeface="B Zar" pitchFamily="2" charset="-78"/>
              </a:rPr>
              <a:t>در این رابطه پارامترهای به صورت زیر به دست می آید:</a:t>
            </a:r>
          </a:p>
        </p:txBody>
      </p:sp>
      <p:graphicFrame>
        <p:nvGraphicFramePr>
          <p:cNvPr id="51202" name="Object 8"/>
          <p:cNvGraphicFramePr>
            <a:graphicFrameLocks noChangeAspect="1"/>
          </p:cNvGraphicFramePr>
          <p:nvPr/>
        </p:nvGraphicFramePr>
        <p:xfrm>
          <a:off x="785813" y="3571875"/>
          <a:ext cx="1357312" cy="765175"/>
        </p:xfrm>
        <a:graphic>
          <a:graphicData uri="http://schemas.openxmlformats.org/presentationml/2006/ole">
            <mc:AlternateContent xmlns:mc="http://schemas.openxmlformats.org/markup-compatibility/2006">
              <mc:Choice xmlns:v="urn:schemas-microsoft-com:vml" Requires="v">
                <p:oleObj spid="_x0000_s51214" name="Equation" r:id="rId3" imgW="1257120" imgH="711000" progId="Equation.3">
                  <p:embed/>
                </p:oleObj>
              </mc:Choice>
              <mc:Fallback>
                <p:oleObj name="Equation" r:id="rId3" imgW="1257120" imgH="7110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571875"/>
                        <a:ext cx="13573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5"/>
          <p:cNvGraphicFramePr>
            <a:graphicFrameLocks noChangeAspect="1"/>
          </p:cNvGraphicFramePr>
          <p:nvPr/>
        </p:nvGraphicFramePr>
        <p:xfrm>
          <a:off x="2143125" y="4645025"/>
          <a:ext cx="857250" cy="673100"/>
        </p:xfrm>
        <a:graphic>
          <a:graphicData uri="http://schemas.openxmlformats.org/presentationml/2006/ole">
            <mc:AlternateContent xmlns:mc="http://schemas.openxmlformats.org/markup-compatibility/2006">
              <mc:Choice xmlns:v="urn:schemas-microsoft-com:vml" Requires="v">
                <p:oleObj spid="_x0000_s51215" name="Equation" r:id="rId5" imgW="901440" imgH="711000" progId="Equation.3">
                  <p:embed/>
                </p:oleObj>
              </mc:Choice>
              <mc:Fallback>
                <p:oleObj name="Equation" r:id="rId5" imgW="901440" imgH="711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4645025"/>
                        <a:ext cx="85725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6"/>
          <p:cNvGraphicFramePr>
            <a:graphicFrameLocks noChangeAspect="1"/>
          </p:cNvGraphicFramePr>
          <p:nvPr/>
        </p:nvGraphicFramePr>
        <p:xfrm>
          <a:off x="714375" y="5921375"/>
          <a:ext cx="6951663" cy="752475"/>
        </p:xfrm>
        <a:graphic>
          <a:graphicData uri="http://schemas.openxmlformats.org/presentationml/2006/ole">
            <mc:AlternateContent xmlns:mc="http://schemas.openxmlformats.org/markup-compatibility/2006">
              <mc:Choice xmlns:v="urn:schemas-microsoft-com:vml" Requires="v">
                <p:oleObj spid="_x0000_s51216" name="Equation" r:id="rId7" imgW="6438600" imgH="698400" progId="Equation.3">
                  <p:embed/>
                </p:oleObj>
              </mc:Choice>
              <mc:Fallback>
                <p:oleObj name="Equation" r:id="rId7" imgW="6438600" imgH="6984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5921375"/>
                        <a:ext cx="695166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fa-IR" sz="4000" b="1" smtClean="0">
                <a:cs typeface="B Zar" pitchFamily="2" charset="-78"/>
              </a:rPr>
              <a:t>مثال</a:t>
            </a:r>
          </a:p>
        </p:txBody>
      </p:sp>
      <p:graphicFrame>
        <p:nvGraphicFramePr>
          <p:cNvPr id="4" name="Content Placeholder 3"/>
          <p:cNvGraphicFramePr>
            <a:graphicFrameLocks noGrp="1"/>
          </p:cNvGraphicFramePr>
          <p:nvPr>
            <p:ph idx="1"/>
          </p:nvPr>
        </p:nvGraphicFramePr>
        <p:xfrm>
          <a:off x="428625" y="2928938"/>
          <a:ext cx="8229600" cy="1112520"/>
        </p:xfrm>
        <a:graphic>
          <a:graphicData uri="http://schemas.openxmlformats.org/drawingml/2006/table">
            <a:tbl>
              <a:tblPr rtl="1" firstRow="1" bandRow="1">
                <a:tableStyleId>{9D7B26C5-4107-4FEC-AEDC-1716B250A1EF}</a:tableStyleId>
              </a:tblPr>
              <a:tblGrid>
                <a:gridCol w="822960"/>
                <a:gridCol w="822960"/>
                <a:gridCol w="822960"/>
                <a:gridCol w="822960"/>
                <a:gridCol w="822960"/>
                <a:gridCol w="822960"/>
                <a:gridCol w="822960"/>
                <a:gridCol w="822960"/>
                <a:gridCol w="822960"/>
                <a:gridCol w="822960"/>
              </a:tblGrid>
              <a:tr h="370840">
                <a:tc>
                  <a:txBody>
                    <a:bodyPr/>
                    <a:lstStyle/>
                    <a:p>
                      <a:pPr algn="ctr" rtl="1"/>
                      <a:r>
                        <a:rPr lang="fa-IR" b="0" dirty="0" smtClean="0">
                          <a:cs typeface="B Zar" pitchFamily="2" charset="-78"/>
                        </a:rPr>
                        <a:t>0.93</a:t>
                      </a:r>
                      <a:endParaRPr lang="fa-IR" b="0" dirty="0">
                        <a:cs typeface="B Zar" pitchFamily="2" charset="-78"/>
                      </a:endParaRPr>
                    </a:p>
                  </a:txBody>
                  <a:tcPr/>
                </a:tc>
                <a:tc>
                  <a:txBody>
                    <a:bodyPr/>
                    <a:lstStyle/>
                    <a:p>
                      <a:pPr algn="ctr" rtl="1"/>
                      <a:r>
                        <a:rPr lang="fa-IR" b="0" dirty="0" smtClean="0">
                          <a:cs typeface="B Zar" pitchFamily="2" charset="-78"/>
                        </a:rPr>
                        <a:t>0.83</a:t>
                      </a:r>
                      <a:endParaRPr lang="fa-IR" b="0" dirty="0">
                        <a:cs typeface="B Zar" pitchFamily="2" charset="-78"/>
                      </a:endParaRPr>
                    </a:p>
                  </a:txBody>
                  <a:tcPr/>
                </a:tc>
                <a:tc>
                  <a:txBody>
                    <a:bodyPr/>
                    <a:lstStyle/>
                    <a:p>
                      <a:pPr algn="ctr" rtl="1"/>
                      <a:r>
                        <a:rPr lang="fa-IR" b="0" dirty="0" smtClean="0">
                          <a:cs typeface="B Zar" pitchFamily="2" charset="-78"/>
                        </a:rPr>
                        <a:t>0.28</a:t>
                      </a:r>
                      <a:endParaRPr lang="fa-IR" b="0" dirty="0">
                        <a:cs typeface="B Zar" pitchFamily="2" charset="-78"/>
                      </a:endParaRPr>
                    </a:p>
                  </a:txBody>
                  <a:tcPr/>
                </a:tc>
                <a:tc>
                  <a:txBody>
                    <a:bodyPr/>
                    <a:lstStyle/>
                    <a:p>
                      <a:pPr algn="ctr" rtl="1"/>
                      <a:r>
                        <a:rPr lang="fa-IR" b="0" dirty="0" smtClean="0">
                          <a:cs typeface="B Zar" pitchFamily="2" charset="-78"/>
                        </a:rPr>
                        <a:t>0.64</a:t>
                      </a:r>
                      <a:endParaRPr lang="fa-IR" b="0" dirty="0">
                        <a:cs typeface="B Zar" pitchFamily="2" charset="-78"/>
                      </a:endParaRPr>
                    </a:p>
                  </a:txBody>
                  <a:tcPr/>
                </a:tc>
                <a:tc>
                  <a:txBody>
                    <a:bodyPr/>
                    <a:lstStyle/>
                    <a:p>
                      <a:pPr algn="ctr" rtl="1"/>
                      <a:r>
                        <a:rPr lang="fa-IR" b="0" dirty="0" smtClean="0">
                          <a:cs typeface="B Zar" pitchFamily="2" charset="-78"/>
                        </a:rPr>
                        <a:t>0.31</a:t>
                      </a:r>
                      <a:endParaRPr lang="fa-IR" b="0" dirty="0">
                        <a:cs typeface="B Zar" pitchFamily="2" charset="-78"/>
                      </a:endParaRPr>
                    </a:p>
                  </a:txBody>
                  <a:tcPr/>
                </a:tc>
                <a:tc>
                  <a:txBody>
                    <a:bodyPr/>
                    <a:lstStyle/>
                    <a:p>
                      <a:pPr algn="ctr" rtl="1"/>
                      <a:r>
                        <a:rPr lang="fa-IR" b="0" dirty="0" smtClean="0">
                          <a:cs typeface="B Zar" pitchFamily="2" charset="-78"/>
                        </a:rPr>
                        <a:t>0.89</a:t>
                      </a:r>
                      <a:endParaRPr lang="fa-IR" b="0" dirty="0">
                        <a:cs typeface="B Zar" pitchFamily="2" charset="-78"/>
                      </a:endParaRPr>
                    </a:p>
                  </a:txBody>
                  <a:tcPr/>
                </a:tc>
                <a:tc>
                  <a:txBody>
                    <a:bodyPr/>
                    <a:lstStyle/>
                    <a:p>
                      <a:pPr algn="ctr" rtl="1"/>
                      <a:r>
                        <a:rPr lang="fa-IR" b="0" dirty="0" smtClean="0">
                          <a:cs typeface="B Zar" pitchFamily="2" charset="-78"/>
                        </a:rPr>
                        <a:t>0.28</a:t>
                      </a:r>
                      <a:endParaRPr lang="fa-IR" b="0" dirty="0">
                        <a:cs typeface="B Zar" pitchFamily="2" charset="-78"/>
                      </a:endParaRPr>
                    </a:p>
                  </a:txBody>
                  <a:tcPr/>
                </a:tc>
                <a:tc>
                  <a:txBody>
                    <a:bodyPr/>
                    <a:lstStyle/>
                    <a:p>
                      <a:pPr algn="ctr" rtl="1"/>
                      <a:r>
                        <a:rPr lang="fa-IR" b="0" dirty="0" smtClean="0">
                          <a:cs typeface="B Zar" pitchFamily="2" charset="-78"/>
                        </a:rPr>
                        <a:t>0.23</a:t>
                      </a:r>
                      <a:endParaRPr lang="fa-IR" b="0" dirty="0">
                        <a:cs typeface="B Zar" pitchFamily="2" charset="-78"/>
                      </a:endParaRPr>
                    </a:p>
                  </a:txBody>
                  <a:tcPr/>
                </a:tc>
                <a:tc>
                  <a:txBody>
                    <a:bodyPr/>
                    <a:lstStyle/>
                    <a:p>
                      <a:pPr algn="ctr" rtl="1"/>
                      <a:r>
                        <a:rPr lang="fa-IR" b="0" dirty="0" smtClean="0">
                          <a:cs typeface="B Zar" pitchFamily="2" charset="-78"/>
                        </a:rPr>
                        <a:t>0.01</a:t>
                      </a:r>
                      <a:endParaRPr lang="fa-IR" b="0" dirty="0">
                        <a:cs typeface="B Zar" pitchFamily="2" charset="-78"/>
                      </a:endParaRPr>
                    </a:p>
                  </a:txBody>
                  <a:tcPr/>
                </a:tc>
                <a:tc>
                  <a:txBody>
                    <a:bodyPr/>
                    <a:lstStyle/>
                    <a:p>
                      <a:pPr algn="ctr" rtl="1"/>
                      <a:r>
                        <a:rPr lang="fa-IR" b="0" dirty="0" smtClean="0">
                          <a:cs typeface="B Zar" pitchFamily="2" charset="-78"/>
                        </a:rPr>
                        <a:t>0.12</a:t>
                      </a:r>
                      <a:endParaRPr lang="fa-IR" b="0" dirty="0">
                        <a:cs typeface="B Zar" pitchFamily="2" charset="-78"/>
                      </a:endParaRPr>
                    </a:p>
                  </a:txBody>
                  <a:tcPr/>
                </a:tc>
              </a:tr>
              <a:tr h="370840">
                <a:tc>
                  <a:txBody>
                    <a:bodyPr/>
                    <a:lstStyle/>
                    <a:p>
                      <a:pPr algn="ctr" rtl="1"/>
                      <a:r>
                        <a:rPr lang="fa-IR" b="0" dirty="0" smtClean="0">
                          <a:cs typeface="B Zar" pitchFamily="2" charset="-78"/>
                        </a:rPr>
                        <a:t>0.88</a:t>
                      </a:r>
                      <a:endParaRPr lang="fa-IR" b="0" dirty="0">
                        <a:cs typeface="B Zar" pitchFamily="2" charset="-78"/>
                      </a:endParaRPr>
                    </a:p>
                  </a:txBody>
                  <a:tcPr/>
                </a:tc>
                <a:tc>
                  <a:txBody>
                    <a:bodyPr/>
                    <a:lstStyle/>
                    <a:p>
                      <a:pPr algn="ctr" rtl="1"/>
                      <a:r>
                        <a:rPr lang="fa-IR" b="0" dirty="0" smtClean="0">
                          <a:cs typeface="B Zar" pitchFamily="2" charset="-78"/>
                        </a:rPr>
                        <a:t>0.75</a:t>
                      </a:r>
                      <a:endParaRPr lang="fa-IR" b="0" dirty="0">
                        <a:cs typeface="B Zar" pitchFamily="2" charset="-78"/>
                      </a:endParaRPr>
                    </a:p>
                  </a:txBody>
                  <a:tcPr/>
                </a:tc>
                <a:tc>
                  <a:txBody>
                    <a:bodyPr/>
                    <a:lstStyle/>
                    <a:p>
                      <a:pPr algn="ctr" rtl="1"/>
                      <a:r>
                        <a:rPr lang="fa-IR" b="0" dirty="0" smtClean="0">
                          <a:cs typeface="B Zar" pitchFamily="2" charset="-78"/>
                        </a:rPr>
                        <a:t>0.27</a:t>
                      </a:r>
                      <a:endParaRPr lang="fa-IR" b="0" dirty="0">
                        <a:cs typeface="B Zar" pitchFamily="2" charset="-78"/>
                      </a:endParaRPr>
                    </a:p>
                  </a:txBody>
                  <a:tcPr/>
                </a:tc>
                <a:tc>
                  <a:txBody>
                    <a:bodyPr/>
                    <a:lstStyle/>
                    <a:p>
                      <a:pPr algn="ctr" rtl="1"/>
                      <a:r>
                        <a:rPr lang="fa-IR" b="0" dirty="0" smtClean="0">
                          <a:cs typeface="B Zar" pitchFamily="2" charset="-78"/>
                        </a:rPr>
                        <a:t>0.60</a:t>
                      </a:r>
                      <a:endParaRPr lang="fa-IR" b="0" dirty="0">
                        <a:cs typeface="B Zar" pitchFamily="2" charset="-78"/>
                      </a:endParaRPr>
                    </a:p>
                  </a:txBody>
                  <a:tcPr/>
                </a:tc>
                <a:tc>
                  <a:txBody>
                    <a:bodyPr/>
                    <a:lstStyle/>
                    <a:p>
                      <a:pPr algn="ctr" rtl="1"/>
                      <a:r>
                        <a:rPr lang="fa-IR" b="0" dirty="0" smtClean="0">
                          <a:cs typeface="B Zar" pitchFamily="2" charset="-78"/>
                        </a:rPr>
                        <a:t>0.41</a:t>
                      </a:r>
                      <a:endParaRPr lang="fa-IR" b="0" dirty="0">
                        <a:cs typeface="B Zar" pitchFamily="2" charset="-78"/>
                      </a:endParaRPr>
                    </a:p>
                  </a:txBody>
                  <a:tcPr/>
                </a:tc>
                <a:tc>
                  <a:txBody>
                    <a:bodyPr/>
                    <a:lstStyle/>
                    <a:p>
                      <a:pPr algn="ctr" rtl="1"/>
                      <a:r>
                        <a:rPr lang="fa-IR" b="0" dirty="0" smtClean="0">
                          <a:cs typeface="B Zar" pitchFamily="2" charset="-78"/>
                        </a:rPr>
                        <a:t>0.91</a:t>
                      </a:r>
                      <a:endParaRPr lang="fa-IR" b="0" dirty="0">
                        <a:cs typeface="B Zar" pitchFamily="2" charset="-78"/>
                      </a:endParaRPr>
                    </a:p>
                  </a:txBody>
                  <a:tcPr/>
                </a:tc>
                <a:tc>
                  <a:txBody>
                    <a:bodyPr/>
                    <a:lstStyle/>
                    <a:p>
                      <a:pPr algn="ctr" rtl="1"/>
                      <a:r>
                        <a:rPr lang="fa-IR" b="0" dirty="0" smtClean="0">
                          <a:cs typeface="B Zar" pitchFamily="2" charset="-78"/>
                        </a:rPr>
                        <a:t>0.35</a:t>
                      </a:r>
                      <a:endParaRPr lang="fa-IR" b="0" dirty="0">
                        <a:cs typeface="B Zar" pitchFamily="2" charset="-78"/>
                      </a:endParaRPr>
                    </a:p>
                  </a:txBody>
                  <a:tcPr/>
                </a:tc>
                <a:tc>
                  <a:txBody>
                    <a:bodyPr/>
                    <a:lstStyle/>
                    <a:p>
                      <a:pPr algn="ctr" rtl="1"/>
                      <a:r>
                        <a:rPr lang="fa-IR" b="0" dirty="0" smtClean="0">
                          <a:cs typeface="B Zar" pitchFamily="2" charset="-78"/>
                        </a:rPr>
                        <a:t>0.33</a:t>
                      </a:r>
                      <a:endParaRPr lang="fa-IR" b="0" dirty="0">
                        <a:cs typeface="B Zar" pitchFamily="2" charset="-78"/>
                      </a:endParaRPr>
                    </a:p>
                  </a:txBody>
                  <a:tcPr/>
                </a:tc>
                <a:tc>
                  <a:txBody>
                    <a:bodyPr/>
                    <a:lstStyle/>
                    <a:p>
                      <a:pPr algn="ctr" rtl="1"/>
                      <a:r>
                        <a:rPr lang="fa-IR" b="0" dirty="0" smtClean="0">
                          <a:cs typeface="B Zar" pitchFamily="2" charset="-78"/>
                        </a:rPr>
                        <a:t>0.15</a:t>
                      </a:r>
                      <a:endParaRPr lang="fa-IR" b="0" dirty="0">
                        <a:cs typeface="B Zar" pitchFamily="2" charset="-78"/>
                      </a:endParaRPr>
                    </a:p>
                  </a:txBody>
                  <a:tcPr/>
                </a:tc>
                <a:tc>
                  <a:txBody>
                    <a:bodyPr/>
                    <a:lstStyle/>
                    <a:p>
                      <a:pPr algn="ctr" rtl="1"/>
                      <a:r>
                        <a:rPr lang="fa-IR" b="0" dirty="0" smtClean="0">
                          <a:cs typeface="B Zar" pitchFamily="2" charset="-78"/>
                        </a:rPr>
                        <a:t>0.99</a:t>
                      </a:r>
                      <a:endParaRPr lang="fa-IR" b="0" dirty="0">
                        <a:cs typeface="B Zar" pitchFamily="2" charset="-78"/>
                      </a:endParaRPr>
                    </a:p>
                  </a:txBody>
                  <a:tcPr/>
                </a:tc>
              </a:tr>
              <a:tr h="370840">
                <a:tc>
                  <a:txBody>
                    <a:bodyPr/>
                    <a:lstStyle/>
                    <a:p>
                      <a:pPr algn="ctr" rtl="1"/>
                      <a:r>
                        <a:rPr lang="fa-IR" b="0" dirty="0" smtClean="0">
                          <a:cs typeface="B Zar" pitchFamily="2" charset="-78"/>
                        </a:rPr>
                        <a:t>0.87</a:t>
                      </a:r>
                      <a:endParaRPr lang="fa-IR" b="0" dirty="0">
                        <a:cs typeface="B Zar" pitchFamily="2" charset="-78"/>
                      </a:endParaRPr>
                    </a:p>
                  </a:txBody>
                  <a:tcPr/>
                </a:tc>
                <a:tc>
                  <a:txBody>
                    <a:bodyPr/>
                    <a:lstStyle/>
                    <a:p>
                      <a:pPr algn="ctr" rtl="1"/>
                      <a:r>
                        <a:rPr lang="fa-IR" b="0" dirty="0" smtClean="0">
                          <a:cs typeface="B Zar" pitchFamily="2" charset="-78"/>
                        </a:rPr>
                        <a:t>0.69</a:t>
                      </a:r>
                      <a:endParaRPr lang="fa-IR" b="0" dirty="0">
                        <a:cs typeface="B Zar" pitchFamily="2" charset="-78"/>
                      </a:endParaRPr>
                    </a:p>
                  </a:txBody>
                  <a:tcPr/>
                </a:tc>
                <a:tc>
                  <a:txBody>
                    <a:bodyPr/>
                    <a:lstStyle/>
                    <a:p>
                      <a:pPr algn="ctr" rtl="1"/>
                      <a:r>
                        <a:rPr lang="fa-IR" b="0" dirty="0" smtClean="0">
                          <a:cs typeface="B Zar" pitchFamily="2" charset="-78"/>
                        </a:rPr>
                        <a:t>0.36</a:t>
                      </a:r>
                      <a:endParaRPr lang="fa-IR" b="0" dirty="0">
                        <a:cs typeface="B Zar" pitchFamily="2" charset="-78"/>
                      </a:endParaRPr>
                    </a:p>
                  </a:txBody>
                  <a:tcPr/>
                </a:tc>
                <a:tc>
                  <a:txBody>
                    <a:bodyPr/>
                    <a:lstStyle/>
                    <a:p>
                      <a:pPr algn="ctr" rtl="1"/>
                      <a:r>
                        <a:rPr lang="fa-IR" b="0" dirty="0" smtClean="0">
                          <a:cs typeface="B Zar" pitchFamily="2" charset="-78"/>
                        </a:rPr>
                        <a:t>0.19</a:t>
                      </a:r>
                      <a:endParaRPr lang="fa-IR" b="0" dirty="0">
                        <a:cs typeface="B Zar" pitchFamily="2" charset="-78"/>
                      </a:endParaRPr>
                    </a:p>
                  </a:txBody>
                  <a:tcPr/>
                </a:tc>
                <a:tc>
                  <a:txBody>
                    <a:bodyPr/>
                    <a:lstStyle/>
                    <a:p>
                      <a:pPr algn="ctr" rtl="1"/>
                      <a:r>
                        <a:rPr lang="fa-IR" b="0" dirty="0" smtClean="0">
                          <a:cs typeface="B Zar" pitchFamily="2" charset="-78"/>
                        </a:rPr>
                        <a:t>0.58</a:t>
                      </a:r>
                      <a:endParaRPr lang="fa-IR" b="0" dirty="0">
                        <a:cs typeface="B Zar" pitchFamily="2" charset="-78"/>
                      </a:endParaRPr>
                    </a:p>
                  </a:txBody>
                  <a:tcPr/>
                </a:tc>
                <a:tc>
                  <a:txBody>
                    <a:bodyPr/>
                    <a:lstStyle/>
                    <a:p>
                      <a:pPr algn="ctr" rtl="1"/>
                      <a:r>
                        <a:rPr lang="fa-IR" b="0" dirty="0" smtClean="0">
                          <a:cs typeface="B Zar" pitchFamily="2" charset="-78"/>
                        </a:rPr>
                        <a:t>0.95</a:t>
                      </a:r>
                      <a:endParaRPr lang="fa-IR" b="0" dirty="0">
                        <a:cs typeface="B Zar" pitchFamily="2" charset="-78"/>
                      </a:endParaRPr>
                    </a:p>
                  </a:txBody>
                  <a:tcPr/>
                </a:tc>
                <a:tc>
                  <a:txBody>
                    <a:bodyPr/>
                    <a:lstStyle/>
                    <a:p>
                      <a:pPr algn="ctr" rtl="1"/>
                      <a:r>
                        <a:rPr lang="fa-IR" b="0" dirty="0" smtClean="0">
                          <a:cs typeface="B Zar" pitchFamily="2" charset="-78"/>
                        </a:rPr>
                        <a:t>0.43</a:t>
                      </a:r>
                      <a:endParaRPr lang="fa-IR" b="0" dirty="0">
                        <a:cs typeface="B Zar" pitchFamily="2" charset="-78"/>
                      </a:endParaRPr>
                    </a:p>
                  </a:txBody>
                  <a:tcPr/>
                </a:tc>
                <a:tc>
                  <a:txBody>
                    <a:bodyPr/>
                    <a:lstStyle/>
                    <a:p>
                      <a:pPr algn="ctr" rtl="1"/>
                      <a:r>
                        <a:rPr lang="fa-IR" b="0" dirty="0" smtClean="0">
                          <a:cs typeface="B Zar" pitchFamily="2" charset="-78"/>
                        </a:rPr>
                        <a:t>0.05</a:t>
                      </a:r>
                      <a:endParaRPr lang="fa-IR" b="0" dirty="0">
                        <a:cs typeface="B Zar" pitchFamily="2" charset="-78"/>
                      </a:endParaRPr>
                    </a:p>
                  </a:txBody>
                  <a:tcPr/>
                </a:tc>
                <a:tc>
                  <a:txBody>
                    <a:bodyPr/>
                    <a:lstStyle/>
                    <a:p>
                      <a:pPr algn="ctr" rtl="1"/>
                      <a:r>
                        <a:rPr lang="fa-IR" b="0" dirty="0" smtClean="0">
                          <a:cs typeface="B Zar" pitchFamily="2" charset="-78"/>
                        </a:rPr>
                        <a:t>0.49</a:t>
                      </a:r>
                      <a:endParaRPr lang="fa-IR" b="0" dirty="0">
                        <a:cs typeface="B Zar" pitchFamily="2" charset="-78"/>
                      </a:endParaRPr>
                    </a:p>
                  </a:txBody>
                  <a:tcPr/>
                </a:tc>
                <a:tc>
                  <a:txBody>
                    <a:bodyPr/>
                    <a:lstStyle/>
                    <a:p>
                      <a:pPr algn="ctr" rtl="1"/>
                      <a:r>
                        <a:rPr lang="fa-IR" b="0" dirty="0" smtClean="0">
                          <a:cs typeface="B Zar" pitchFamily="2" charset="-78"/>
                        </a:rPr>
                        <a:t>0.68</a:t>
                      </a:r>
                      <a:endParaRPr lang="fa-IR" b="0" dirty="0">
                        <a:cs typeface="B Zar" pitchFamily="2" charset="-78"/>
                      </a:endParaRPr>
                    </a:p>
                  </a:txBody>
                  <a:tcPr/>
                </a:tc>
              </a:tr>
            </a:tbl>
          </a:graphicData>
        </a:graphic>
      </p:graphicFrame>
      <p:sp>
        <p:nvSpPr>
          <p:cNvPr id="176165" name="TextBox 6"/>
          <p:cNvSpPr txBox="1">
            <a:spLocks noChangeArrowheads="1"/>
          </p:cNvSpPr>
          <p:nvPr/>
        </p:nvSpPr>
        <p:spPr bwMode="auto">
          <a:xfrm>
            <a:off x="357188" y="1428750"/>
            <a:ext cx="8286750" cy="1200150"/>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توسط یک مولد خاص، اعداد زیر تولید شده است. آیا بر اساس تست همبستگی، می توان اعداد سوم، هشتم، سیزدهم، ... را در سطح 95% تصادفی دانست؟</a:t>
            </a:r>
          </a:p>
        </p:txBody>
      </p:sp>
      <p:sp>
        <p:nvSpPr>
          <p:cNvPr id="9" name="Footer Placeholder 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r>
              <a:rPr lang="fa-IR" sz="4000" b="1" smtClean="0">
                <a:cs typeface="B Zar" pitchFamily="2" charset="-78"/>
              </a:rPr>
              <a:t>حل</a:t>
            </a:r>
          </a:p>
        </p:txBody>
      </p:sp>
      <p:graphicFrame>
        <p:nvGraphicFramePr>
          <p:cNvPr id="52226" name="Object 2"/>
          <p:cNvGraphicFramePr>
            <a:graphicFrameLocks noChangeAspect="1"/>
          </p:cNvGraphicFramePr>
          <p:nvPr/>
        </p:nvGraphicFramePr>
        <p:xfrm>
          <a:off x="571500" y="1928813"/>
          <a:ext cx="8061325" cy="3641725"/>
        </p:xfrm>
        <a:graphic>
          <a:graphicData uri="http://schemas.openxmlformats.org/presentationml/2006/ole">
            <mc:AlternateContent xmlns:mc="http://schemas.openxmlformats.org/markup-compatibility/2006">
              <mc:Choice xmlns:v="urn:schemas-microsoft-com:vml" Requires="v">
                <p:oleObj spid="_x0000_s52230" name="Equation" r:id="rId3" imgW="7467480" imgH="3377880" progId="Equation.3">
                  <p:embed/>
                </p:oleObj>
              </mc:Choice>
              <mc:Fallback>
                <p:oleObj name="Equation" r:id="rId3" imgW="7467480" imgH="33778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928813"/>
                        <a:ext cx="8061325"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8" name="TextBox 4"/>
          <p:cNvSpPr txBox="1">
            <a:spLocks noChangeArrowheads="1"/>
          </p:cNvSpPr>
          <p:nvPr/>
        </p:nvSpPr>
        <p:spPr bwMode="auto">
          <a:xfrm>
            <a:off x="1928813" y="6000750"/>
            <a:ext cx="4714875" cy="400050"/>
          </a:xfrm>
          <a:prstGeom prst="rect">
            <a:avLst/>
          </a:prstGeom>
          <a:noFill/>
          <a:ln w="9525">
            <a:noFill/>
            <a:miter lim="800000"/>
            <a:headEnd/>
            <a:tailEnd/>
          </a:ln>
        </p:spPr>
        <p:txBody>
          <a:bodyPr>
            <a:spAutoFit/>
          </a:bodyPr>
          <a:lstStyle/>
          <a:p>
            <a:r>
              <a:rPr lang="fa-IR" sz="2000" b="1">
                <a:cs typeface="B Zar" pitchFamily="2" charset="-78"/>
              </a:rPr>
              <a:t>دلیلی بر رد فرض صفر وجودندارد</a:t>
            </a:r>
          </a:p>
        </p:txBody>
      </p:sp>
      <p:sp>
        <p:nvSpPr>
          <p:cNvPr id="6" name="Footer Placeholder 5"/>
          <p:cNvSpPr>
            <a:spLocks noGrp="1"/>
          </p:cNvSpPr>
          <p:nvPr>
            <p:ph type="ftr" sz="quarter" idx="11"/>
          </p:nvPr>
        </p:nvSpPr>
        <p:spPr>
          <a:xfrm>
            <a:off x="3124200" y="6421438"/>
            <a:ext cx="2895600" cy="365125"/>
          </a:xfrm>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3"/>
          <p:cNvSpPr>
            <a:spLocks noGrp="1"/>
          </p:cNvSpPr>
          <p:nvPr>
            <p:ph type="ctrTitle"/>
          </p:nvPr>
        </p:nvSpPr>
        <p:spPr>
          <a:xfrm>
            <a:off x="685800" y="2130425"/>
            <a:ext cx="7772400" cy="1470025"/>
          </a:xfrm>
        </p:spPr>
        <p:txBody>
          <a:bodyPr/>
          <a:lstStyle/>
          <a:p>
            <a:r>
              <a:rPr lang="fa-IR" sz="4000" b="1" smtClean="0">
                <a:cs typeface="B Zar" pitchFamily="2" charset="-78"/>
              </a:rPr>
              <a:t>تحلیل داده‌های ورودی</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a:defRPr/>
            </a:pPr>
            <a:r>
              <a:rPr lang="en-US" sz="3600" b="1" dirty="0" smtClean="0">
                <a:latin typeface="Times New Roman" pitchFamily="18" charset="0"/>
                <a:ea typeface="+mn-ea"/>
              </a:rPr>
              <a:t>Data Collection</a:t>
            </a:r>
            <a:endParaRPr lang="fa-IR" sz="3600" b="1" dirty="0" smtClean="0">
              <a:latin typeface="Times New Roman" pitchFamily="18" charset="0"/>
              <a:ea typeface="+mn-ea"/>
            </a:endParaRPr>
          </a:p>
        </p:txBody>
      </p:sp>
      <p:sp>
        <p:nvSpPr>
          <p:cNvPr id="178179" name="Content Placeholder 2"/>
          <p:cNvSpPr>
            <a:spLocks noGrp="1"/>
          </p:cNvSpPr>
          <p:nvPr>
            <p:ph idx="1"/>
          </p:nvPr>
        </p:nvSpPr>
        <p:spPr/>
        <p:txBody>
          <a:bodyPr/>
          <a:lstStyle/>
          <a:p>
            <a:pPr marL="0" indent="0" algn="just" rtl="0">
              <a:lnSpc>
                <a:spcPct val="150000"/>
              </a:lnSpc>
              <a:buFont typeface="Arial" pitchFamily="34" charset="0"/>
              <a:buNone/>
            </a:pPr>
            <a:r>
              <a:rPr lang="en-US" sz="2400" smtClean="0">
                <a:latin typeface="Times New Roman" pitchFamily="18" charset="0"/>
                <a:cs typeface="Arial" pitchFamily="34" charset="0"/>
              </a:rPr>
              <a:t>Data are of course central to the development and use of simulation models. Much effort may go into the design of the conceptual model and into the coding of the computer model. However, if the data that are used to design and populate the model are inaccurate then the results from the model will also be inaccurate. The concentration on quantitative data, however, ignores the importance of qualitative data as well. </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428750"/>
            <a:ext cx="8229600" cy="5054600"/>
          </a:xfrm>
        </p:spPr>
        <p:txBody>
          <a:bodyPr/>
          <a:lstStyle/>
          <a:p>
            <a:pPr algn="just">
              <a:lnSpc>
                <a:spcPct val="150000"/>
              </a:lnSpc>
              <a:buFont typeface="Arial" pitchFamily="34" charset="0"/>
              <a:buNone/>
              <a:defRPr/>
            </a:pPr>
            <a:r>
              <a:rPr lang="fa-IR" sz="2400" dirty="0" smtClean="0">
                <a:cs typeface="B Zar" pitchFamily="2" charset="-78"/>
              </a:rPr>
              <a:t>به منظور طراحی مدل معتبر از داده‌های ورودی مسله چهار قدم ضروری است:</a:t>
            </a:r>
            <a:endParaRPr lang="en-US" sz="2400" dirty="0" smtClean="0">
              <a:cs typeface="B Zar" pitchFamily="2" charset="-78"/>
            </a:endParaRPr>
          </a:p>
          <a:p>
            <a:pPr marL="914400" lvl="1" indent="-457200" algn="just">
              <a:lnSpc>
                <a:spcPct val="150000"/>
              </a:lnSpc>
              <a:buFont typeface="+mj-lt"/>
              <a:buAutoNum type="arabicPeriod"/>
              <a:defRPr/>
            </a:pPr>
            <a:r>
              <a:rPr lang="fa-IR" sz="2000" dirty="0" smtClean="0">
                <a:cs typeface="B Zar" pitchFamily="2" charset="-78"/>
              </a:rPr>
              <a:t>گردآوری داده‌های خام</a:t>
            </a:r>
            <a:endParaRPr lang="en-US" sz="2000" dirty="0" smtClean="0">
              <a:cs typeface="B Zar" pitchFamily="2" charset="-78"/>
            </a:endParaRPr>
          </a:p>
          <a:p>
            <a:pPr marL="914400" lvl="1" indent="-457200" algn="just">
              <a:lnSpc>
                <a:spcPct val="150000"/>
              </a:lnSpc>
              <a:buFont typeface="+mj-lt"/>
              <a:buAutoNum type="arabicPeriod"/>
              <a:defRPr/>
            </a:pPr>
            <a:r>
              <a:rPr lang="fa-IR" sz="2000" dirty="0" smtClean="0">
                <a:cs typeface="B Zar" pitchFamily="2" charset="-78"/>
              </a:rPr>
              <a:t>تعیین توزیع‌های آماری برای داده‌های خام</a:t>
            </a:r>
            <a:endParaRPr lang="en-US" sz="2000" dirty="0" smtClean="0">
              <a:cs typeface="B Zar" pitchFamily="2" charset="-78"/>
            </a:endParaRPr>
          </a:p>
          <a:p>
            <a:pPr marL="914400" lvl="1" indent="-457200" algn="just">
              <a:lnSpc>
                <a:spcPct val="150000"/>
              </a:lnSpc>
              <a:buFont typeface="+mj-lt"/>
              <a:buAutoNum type="arabicPeriod"/>
              <a:defRPr/>
            </a:pPr>
            <a:r>
              <a:rPr lang="fa-IR" sz="2000" dirty="0" smtClean="0">
                <a:cs typeface="B Zar" pitchFamily="2" charset="-78"/>
              </a:rPr>
              <a:t>برآوردهایی پارامترهای مشخص کننده توزیع</a:t>
            </a:r>
            <a:endParaRPr lang="en-US" sz="2000" dirty="0" smtClean="0">
              <a:cs typeface="B Zar" pitchFamily="2" charset="-78"/>
            </a:endParaRPr>
          </a:p>
          <a:p>
            <a:pPr marL="914400" lvl="1" indent="-457200" algn="just">
              <a:lnSpc>
                <a:spcPct val="150000"/>
              </a:lnSpc>
              <a:buFont typeface="+mj-lt"/>
              <a:buAutoNum type="arabicPeriod"/>
              <a:defRPr/>
            </a:pPr>
            <a:r>
              <a:rPr lang="fa-IR" sz="2000" dirty="0" smtClean="0">
                <a:cs typeface="B Zar" pitchFamily="2" charset="-78"/>
              </a:rPr>
              <a:t>آزمون توزیع‌ها</a:t>
            </a:r>
          </a:p>
          <a:p>
            <a:pPr marL="723900" lvl="1" indent="-279400" algn="just">
              <a:lnSpc>
                <a:spcPct val="150000"/>
              </a:lnSpc>
              <a:defRPr/>
            </a:pPr>
            <a:endParaRPr lang="fa-IR" sz="2400" dirty="0" smtClean="0">
              <a:cs typeface="B Zar" pitchFamily="2" charset="-78"/>
            </a:endParaRPr>
          </a:p>
          <a:p>
            <a:pPr marL="723900" lvl="1" indent="-279400" algn="just">
              <a:lnSpc>
                <a:spcPct val="150000"/>
              </a:lnSpc>
              <a:defRPr/>
            </a:pPr>
            <a:r>
              <a:rPr lang="fa-IR" sz="2400" dirty="0" smtClean="0">
                <a:cs typeface="B Zar" pitchFamily="2" charset="-78"/>
              </a:rPr>
              <a:t>در پایان این چهار مرحله در صورت رد فرض صفر به قدم دوم بر می‌گردیم.</a:t>
            </a:r>
            <a:endParaRPr lang="en-US" sz="2400" dirty="0" smtClean="0">
              <a:cs typeface="B Zar" pitchFamily="2" charset="-78"/>
            </a:endParaRPr>
          </a:p>
        </p:txBody>
      </p:sp>
      <p:sp>
        <p:nvSpPr>
          <p:cNvPr id="4" name="Title 1"/>
          <p:cNvSpPr>
            <a:spLocks noGrp="1"/>
          </p:cNvSpPr>
          <p:nvPr>
            <p:ph type="title"/>
          </p:nvPr>
        </p:nvSpPr>
        <p:spPr/>
        <p:txBody>
          <a:bodyPr/>
          <a:lstStyle/>
          <a:p>
            <a:pPr>
              <a:defRPr/>
            </a:pPr>
            <a:r>
              <a:rPr lang="fa-IR" sz="4000" b="1" dirty="0" smtClean="0">
                <a:latin typeface="Times New Roman" pitchFamily="18" charset="0"/>
                <a:ea typeface="+mn-ea"/>
                <a:cs typeface="B Zar" pitchFamily="2" charset="-78"/>
              </a:rPr>
              <a:t>طراحی مدل</a:t>
            </a: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pPr marL="342900" indent="-342900">
              <a:lnSpc>
                <a:spcPct val="150000"/>
              </a:lnSpc>
            </a:pPr>
            <a:r>
              <a:rPr lang="fa-IR" sz="4000" b="1" smtClean="0">
                <a:cs typeface="B Zar" pitchFamily="2" charset="-78"/>
              </a:rPr>
              <a:t>1- گردآوری داده‌های خام</a:t>
            </a:r>
            <a:endParaRPr lang="en-US" sz="4000" b="1" smtClean="0">
              <a:cs typeface="B Zar" pitchFamily="2" charset="-78"/>
            </a:endParaRPr>
          </a:p>
        </p:txBody>
      </p:sp>
      <p:sp>
        <p:nvSpPr>
          <p:cNvPr id="157699" name="Content Placeholder 2"/>
          <p:cNvSpPr>
            <a:spLocks noGrp="1"/>
          </p:cNvSpPr>
          <p:nvPr>
            <p:ph idx="1"/>
          </p:nvPr>
        </p:nvSpPr>
        <p:spPr>
          <a:xfrm>
            <a:off x="457200" y="1600200"/>
            <a:ext cx="8229600" cy="5114925"/>
          </a:xfrm>
        </p:spPr>
        <p:txBody>
          <a:bodyPr/>
          <a:lstStyle/>
          <a:p>
            <a:pPr algn="just">
              <a:lnSpc>
                <a:spcPct val="150000"/>
              </a:lnSpc>
            </a:pPr>
            <a:r>
              <a:rPr lang="fa-IR" sz="2000" smtClean="0">
                <a:cs typeface="B Zar" pitchFamily="2" charset="-78"/>
              </a:rPr>
              <a:t>برنامه‌ریزی: طراحی برگه‌هایی برای جمع‌آوری اطلاعات با توجه به شرایط قبلی مسأله. </a:t>
            </a:r>
          </a:p>
          <a:p>
            <a:pPr lvl="1" algn="just">
              <a:lnSpc>
                <a:spcPct val="150000"/>
              </a:lnSpc>
            </a:pPr>
            <a:r>
              <a:rPr lang="fa-IR" sz="1600" smtClean="0">
                <a:cs typeface="B Zar" pitchFamily="2" charset="-78"/>
              </a:rPr>
              <a:t>البته در مراحل اولیه اشکالی ندارد که این برگه‌ها چند بار تصحیح شود. این نکته را در جمع آوری اطلاعات به یاد داشته باشید که همواره در پی شناسایی اوضاع و احوال غیر معمول پیرامون مسأله باشد.</a:t>
            </a:r>
            <a:endParaRPr lang="en-US" sz="1600" smtClean="0">
              <a:cs typeface="B Zar" pitchFamily="2" charset="-78"/>
            </a:endParaRPr>
          </a:p>
          <a:p>
            <a:pPr algn="just">
              <a:lnSpc>
                <a:spcPct val="150000"/>
              </a:lnSpc>
            </a:pPr>
            <a:r>
              <a:rPr lang="fa-IR" sz="2000" smtClean="0">
                <a:cs typeface="B Zar" pitchFamily="2" charset="-78"/>
              </a:rPr>
              <a:t>تجزیه و تحلیل همزمان با گردآوری داده‌ها</a:t>
            </a:r>
          </a:p>
          <a:p>
            <a:pPr lvl="1" algn="just">
              <a:lnSpc>
                <a:spcPct val="150000"/>
              </a:lnSpc>
            </a:pPr>
            <a:r>
              <a:rPr lang="fa-IR" sz="1600" smtClean="0">
                <a:cs typeface="B Zar" pitchFamily="2" charset="-78"/>
              </a:rPr>
              <a:t> کافی بودن داده‌های گردآوری شده را از لحاظ مشخص کردن توزیع‌های آماری مورد نیاز به عنوان ورودی شبیه‌سازی تعیین کنید و داده‌های غیر مفیدی جمع‌آوری نکنید.</a:t>
            </a:r>
            <a:endParaRPr lang="en-US" sz="1600" smtClean="0">
              <a:cs typeface="B Zar" pitchFamily="2" charset="-78"/>
            </a:endParaRPr>
          </a:p>
          <a:p>
            <a:pPr algn="just">
              <a:lnSpc>
                <a:spcPct val="150000"/>
              </a:lnSpc>
            </a:pPr>
            <a:r>
              <a:rPr lang="fa-IR" sz="2000" smtClean="0">
                <a:cs typeface="B Zar" pitchFamily="2" charset="-78"/>
              </a:rPr>
              <a:t>ادغام مجموعه های همگن در داده ها </a:t>
            </a:r>
          </a:p>
          <a:p>
            <a:pPr lvl="1" algn="just">
              <a:lnSpc>
                <a:spcPct val="150000"/>
              </a:lnSpc>
            </a:pPr>
            <a:r>
              <a:rPr lang="fa-IR" sz="1600" smtClean="0">
                <a:cs typeface="B Zar" pitchFamily="2" charset="-78"/>
              </a:rPr>
              <a:t>همگنی داده‌ها را در دوره‌های متوالی در چند روز مورد بررسی قرار دهید، مثلا داده‌های 2-3 روز شنبه با 2-3 پنج شنبه ادغام کنید. برای داغاممی توانید  آزمون‌های مقدماتی بررسی میانگین را انجام دهید. </a:t>
            </a:r>
            <a:endParaRPr lang="en-US" sz="1600" smtClean="0">
              <a:cs typeface="B Zar" pitchFamily="2" charset="-78"/>
            </a:endParaRPr>
          </a:p>
          <a:p>
            <a:pPr algn="just">
              <a:lnSpc>
                <a:spcPct val="150000"/>
              </a:lnSpc>
            </a:pPr>
            <a:r>
              <a:rPr lang="fa-IR" sz="2000" smtClean="0">
                <a:cs typeface="B Zar" pitchFamily="2" charset="-78"/>
              </a:rPr>
              <a:t>بررسی روابطه میان دو یا چند متغیر</a:t>
            </a:r>
          </a:p>
          <a:p>
            <a:pPr algn="just">
              <a:lnSpc>
                <a:spcPct val="150000"/>
              </a:lnSpc>
            </a:pPr>
            <a:r>
              <a:rPr lang="fa-IR" sz="2000" smtClean="0">
                <a:cs typeface="B Zar" pitchFamily="2" charset="-78"/>
              </a:rPr>
              <a:t>بررسی خود همبستگی داده‌های ظاهرا مستقل</a:t>
            </a:r>
            <a:endParaRPr lang="en-US" sz="2000" smtClean="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blinds(horizontal)">
                                      <p:cBhvr>
                                        <p:cTn id="7" dur="500"/>
                                        <p:tgtEl>
                                          <p:spTgt spid="1576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7699">
                                            <p:txEl>
                                              <p:pRg st="1" end="1"/>
                                            </p:txEl>
                                          </p:spTgt>
                                        </p:tgtEl>
                                        <p:attrNameLst>
                                          <p:attrName>style.visibility</p:attrName>
                                        </p:attrNameLst>
                                      </p:cBhvr>
                                      <p:to>
                                        <p:strVal val="visible"/>
                                      </p:to>
                                    </p:set>
                                    <p:animEffect transition="in" filter="blinds(horizontal)">
                                      <p:cBhvr>
                                        <p:cTn id="10" dur="500"/>
                                        <p:tgtEl>
                                          <p:spTgt spid="1576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animEffect transition="in" filter="blinds(horizontal)">
                                      <p:cBhvr>
                                        <p:cTn id="15" dur="500"/>
                                        <p:tgtEl>
                                          <p:spTgt spid="15769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57699">
                                            <p:txEl>
                                              <p:pRg st="3" end="3"/>
                                            </p:txEl>
                                          </p:spTgt>
                                        </p:tgtEl>
                                        <p:attrNameLst>
                                          <p:attrName>style.visibility</p:attrName>
                                        </p:attrNameLst>
                                      </p:cBhvr>
                                      <p:to>
                                        <p:strVal val="visible"/>
                                      </p:to>
                                    </p:set>
                                    <p:animEffect transition="in" filter="blinds(horizontal)">
                                      <p:cBhvr>
                                        <p:cTn id="18" dur="500"/>
                                        <p:tgtEl>
                                          <p:spTgt spid="1576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7699">
                                            <p:txEl>
                                              <p:pRg st="4" end="4"/>
                                            </p:txEl>
                                          </p:spTgt>
                                        </p:tgtEl>
                                        <p:attrNameLst>
                                          <p:attrName>style.visibility</p:attrName>
                                        </p:attrNameLst>
                                      </p:cBhvr>
                                      <p:to>
                                        <p:strVal val="visible"/>
                                      </p:to>
                                    </p:set>
                                    <p:animEffect transition="in" filter="blinds(horizontal)">
                                      <p:cBhvr>
                                        <p:cTn id="23" dur="500"/>
                                        <p:tgtEl>
                                          <p:spTgt spid="157699">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57699">
                                            <p:txEl>
                                              <p:pRg st="5" end="5"/>
                                            </p:txEl>
                                          </p:spTgt>
                                        </p:tgtEl>
                                        <p:attrNameLst>
                                          <p:attrName>style.visibility</p:attrName>
                                        </p:attrNameLst>
                                      </p:cBhvr>
                                      <p:to>
                                        <p:strVal val="visible"/>
                                      </p:to>
                                    </p:set>
                                    <p:animEffect transition="in" filter="blinds(horizontal)">
                                      <p:cBhvr>
                                        <p:cTn id="26" dur="500"/>
                                        <p:tgtEl>
                                          <p:spTgt spid="1576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7699">
                                            <p:txEl>
                                              <p:pRg st="6" end="6"/>
                                            </p:txEl>
                                          </p:spTgt>
                                        </p:tgtEl>
                                        <p:attrNameLst>
                                          <p:attrName>style.visibility</p:attrName>
                                        </p:attrNameLst>
                                      </p:cBhvr>
                                      <p:to>
                                        <p:strVal val="visible"/>
                                      </p:to>
                                    </p:set>
                                    <p:animEffect transition="in" filter="blinds(horizontal)">
                                      <p:cBhvr>
                                        <p:cTn id="31" dur="500"/>
                                        <p:tgtEl>
                                          <p:spTgt spid="15769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7699">
                                            <p:txEl>
                                              <p:pRg st="7" end="7"/>
                                            </p:txEl>
                                          </p:spTgt>
                                        </p:tgtEl>
                                        <p:attrNameLst>
                                          <p:attrName>style.visibility</p:attrName>
                                        </p:attrNameLst>
                                      </p:cBhvr>
                                      <p:to>
                                        <p:strVal val="visible"/>
                                      </p:to>
                                    </p:set>
                                    <p:animEffect transition="in" filter="blinds(horizontal)">
                                      <p:cBhvr>
                                        <p:cTn id="36" dur="500"/>
                                        <p:tgtEl>
                                          <p:spTgt spid="157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pPr marL="342900" indent="-342900"/>
            <a:r>
              <a:rPr lang="fa-IR" sz="3200" b="1" smtClean="0">
                <a:cs typeface="B Zar" pitchFamily="2" charset="-78"/>
              </a:rPr>
              <a:t>2- تعیین توزیع‌های آماری برای داده‌ها</a:t>
            </a:r>
            <a:endParaRPr lang="fa-IR" sz="6000" b="1" smtClean="0"/>
          </a:p>
        </p:txBody>
      </p:sp>
      <p:sp>
        <p:nvSpPr>
          <p:cNvPr id="3" name="Content Placeholder 2"/>
          <p:cNvSpPr>
            <a:spLocks noGrp="1"/>
          </p:cNvSpPr>
          <p:nvPr>
            <p:ph idx="1"/>
          </p:nvPr>
        </p:nvSpPr>
        <p:spPr/>
        <p:txBody>
          <a:bodyPr/>
          <a:lstStyle/>
          <a:p>
            <a:pPr algn="just">
              <a:lnSpc>
                <a:spcPct val="150000"/>
              </a:lnSpc>
              <a:buFont typeface="Arial" pitchFamily="34" charset="0"/>
              <a:buNone/>
              <a:defRPr/>
            </a:pPr>
            <a:r>
              <a:rPr lang="fa-IR" sz="2000" dirty="0" smtClean="0">
                <a:cs typeface="B Zar" pitchFamily="2" charset="-78"/>
              </a:rPr>
              <a:t>1- نمودار فراوانی </a:t>
            </a:r>
            <a:endParaRPr lang="en-US" sz="2000" dirty="0" smtClean="0">
              <a:cs typeface="B Zar" pitchFamily="2" charset="-78"/>
            </a:endParaRPr>
          </a:p>
          <a:p>
            <a:pPr lvl="1" algn="just">
              <a:lnSpc>
                <a:spcPct val="150000"/>
              </a:lnSpc>
              <a:defRPr/>
            </a:pPr>
            <a:r>
              <a:rPr lang="fa-IR" sz="1600" dirty="0" smtClean="0">
                <a:cs typeface="B Zar" pitchFamily="2" charset="-78"/>
              </a:rPr>
              <a:t>تقسیم‌بندی داده‌های جمع‌آوری شده</a:t>
            </a:r>
            <a:endParaRPr lang="en-US" sz="1600" dirty="0" smtClean="0">
              <a:cs typeface="B Zar" pitchFamily="2" charset="-78"/>
            </a:endParaRPr>
          </a:p>
          <a:p>
            <a:pPr lvl="1" algn="just">
              <a:lnSpc>
                <a:spcPct val="150000"/>
              </a:lnSpc>
              <a:defRPr/>
            </a:pPr>
            <a:r>
              <a:rPr lang="fa-IR" sz="1600" dirty="0" smtClean="0">
                <a:cs typeface="B Zar" pitchFamily="2" charset="-78"/>
              </a:rPr>
              <a:t>قسمت‌بندی محور افقی با استفاده از تقسیم‌بندی متناسب</a:t>
            </a:r>
            <a:endParaRPr lang="en-US" sz="1600" dirty="0" smtClean="0">
              <a:cs typeface="B Zar" pitchFamily="2" charset="-78"/>
            </a:endParaRPr>
          </a:p>
          <a:p>
            <a:pPr lvl="1" algn="just">
              <a:lnSpc>
                <a:spcPct val="150000"/>
              </a:lnSpc>
              <a:defRPr/>
            </a:pPr>
            <a:r>
              <a:rPr lang="fa-IR" sz="1600" dirty="0" smtClean="0">
                <a:cs typeface="B Zar" pitchFamily="2" charset="-78"/>
              </a:rPr>
              <a:t>مشخص کردن فراوانی برای هر طبقه</a:t>
            </a:r>
            <a:endParaRPr lang="en-US" sz="1600" dirty="0" smtClean="0">
              <a:cs typeface="B Zar" pitchFamily="2" charset="-78"/>
            </a:endParaRPr>
          </a:p>
          <a:p>
            <a:pPr lvl="1" algn="just">
              <a:lnSpc>
                <a:spcPct val="150000"/>
              </a:lnSpc>
              <a:defRPr/>
            </a:pPr>
            <a:r>
              <a:rPr lang="fa-IR" sz="1600" dirty="0" smtClean="0">
                <a:cs typeface="B Zar" pitchFamily="2" charset="-78"/>
              </a:rPr>
              <a:t>تقسیم‌بندی محور عمودی به گونه‌ای که همه فراوانی‌ها را در برگیرد </a:t>
            </a:r>
          </a:p>
          <a:p>
            <a:pPr lvl="1" algn="just">
              <a:lnSpc>
                <a:spcPct val="150000"/>
              </a:lnSpc>
              <a:defRPr/>
            </a:pPr>
            <a:r>
              <a:rPr lang="fa-IR" sz="1600" dirty="0" smtClean="0">
                <a:cs typeface="B Zar" pitchFamily="2" charset="-78"/>
              </a:rPr>
              <a:t>رسم فراوانی‌ها</a:t>
            </a:r>
          </a:p>
          <a:p>
            <a:pPr algn="just">
              <a:lnSpc>
                <a:spcPct val="150000"/>
              </a:lnSpc>
              <a:buFont typeface="Arial" pitchFamily="34" charset="0"/>
              <a:buNone/>
              <a:defRPr/>
            </a:pPr>
            <a:r>
              <a:rPr lang="fa-IR" sz="2000" dirty="0" smtClean="0">
                <a:cs typeface="B Zar" pitchFamily="2" charset="-78"/>
              </a:rPr>
              <a:t>2- تعیین توزیع احتمال فرضی</a:t>
            </a:r>
            <a:endParaRPr lang="en-US" sz="2000" dirty="0" smtClean="0">
              <a:cs typeface="B Zar" pitchFamily="2" charset="-78"/>
            </a:endParaRPr>
          </a:p>
          <a:p>
            <a:pPr lvl="1" algn="just">
              <a:lnSpc>
                <a:spcPct val="150000"/>
              </a:lnSpc>
              <a:defRPr/>
            </a:pPr>
            <a:r>
              <a:rPr lang="fa-IR" sz="1600" dirty="0" smtClean="0">
                <a:cs typeface="B Zar" pitchFamily="2" charset="-78"/>
              </a:rPr>
              <a:t>استفاده از توزیع های تجربی</a:t>
            </a:r>
          </a:p>
          <a:p>
            <a:pPr lvl="1" algn="just">
              <a:lnSpc>
                <a:spcPct val="150000"/>
              </a:lnSpc>
              <a:defRPr/>
            </a:pPr>
            <a:r>
              <a:rPr lang="fa-IR" sz="1600" dirty="0" smtClean="0">
                <a:cs typeface="B Zar" pitchFamily="2" charset="-78"/>
              </a:rPr>
              <a:t>استفاده از توزیع های آماری معروف (میانگین، واریانس و ضریب تعیین توزیع می توانند کمک حال ما باشند)</a:t>
            </a:r>
            <a:endParaRPr lang="en-US" sz="2000" dirty="0" smtClean="0">
              <a:cs typeface="B Zar" pitchFamily="2" charset="-78"/>
            </a:endParaRPr>
          </a:p>
          <a:p>
            <a:pPr marL="0" indent="0" algn="just" rtl="0">
              <a:lnSpc>
                <a:spcPct val="150000"/>
              </a:lnSpc>
              <a:buFont typeface="Arial" pitchFamily="34" charset="0"/>
              <a:buNone/>
              <a:defRPr/>
            </a:pPr>
            <a:endParaRPr lang="en-US" sz="2000" dirty="0" smtClean="0">
              <a:latin typeface="Times New Roman" pitchFamily="18" charset="0"/>
              <a:cs typeface="B Zar" pitchFamily="2" charset="-78"/>
            </a:endParaRPr>
          </a:p>
        </p:txBody>
      </p:sp>
      <p:graphicFrame>
        <p:nvGraphicFramePr>
          <p:cNvPr id="158761" name="Group 41"/>
          <p:cNvGraphicFramePr>
            <a:graphicFrameLocks noGrp="1"/>
          </p:cNvGraphicFramePr>
          <p:nvPr/>
        </p:nvGraphicFramePr>
        <p:xfrm>
          <a:off x="3587750" y="2276475"/>
          <a:ext cx="2063750" cy="1402080"/>
        </p:xfrm>
        <a:graphic>
          <a:graphicData uri="http://schemas.openxmlformats.org/drawingml/2006/table">
            <a:tbl>
              <a:tblPr rtl="1"/>
              <a:tblGrid>
                <a:gridCol w="1446212"/>
                <a:gridCol w="617538"/>
              </a:tblGrid>
              <a:tr h="2809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تعداد فاصله رده‌ای</a:t>
                      </a: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k </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n</a:t>
                      </a:r>
                      <a:endParaRPr kumimoji="0" lang="en-US" sz="2000" b="0" i="0" u="none" strike="noStrike" cap="none" normalizeH="0" baseline="0" smtClean="0">
                        <a:ln>
                          <a:noFill/>
                        </a:ln>
                        <a:solidFill>
                          <a:schemeClr val="tx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297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B Zar" pitchFamily="2" charset="-78"/>
                        </a:rPr>
                        <a:t>امکان پدبر نیست</a:t>
                      </a: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B Zar" pitchFamily="2" charset="-78"/>
                        </a:rPr>
                        <a:t>5 تا 10</a:t>
                      </a: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B Zar" pitchFamily="2" charset="-78"/>
                        </a:rPr>
                        <a:t>10 تا 20</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B Zar" pitchFamily="2" charset="-78"/>
                        </a:rPr>
                        <a:t>n/5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50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B Zar" pitchFamily="2" charset="-78"/>
                        </a:rPr>
                        <a:t>100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cs typeface="Times New Roman" pitchFamily="18" charset="0"/>
                        </a:rPr>
                        <a:t>100&lt;</a:t>
                      </a:r>
                      <a:endParaRPr kumimoji="0" lang="fa-IR"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8762" name="Text Box 42"/>
          <p:cNvSpPr txBox="1">
            <a:spLocks noChangeArrowheads="1"/>
          </p:cNvSpPr>
          <p:nvPr/>
        </p:nvSpPr>
        <p:spPr bwMode="auto">
          <a:xfrm>
            <a:off x="1404938" y="5059363"/>
            <a:ext cx="6911975" cy="457200"/>
          </a:xfrm>
          <a:prstGeom prst="rect">
            <a:avLst/>
          </a:prstGeom>
          <a:noFill/>
          <a:ln w="9525">
            <a:noFill/>
            <a:miter lim="800000"/>
            <a:headEnd/>
            <a:tailEnd/>
          </a:ln>
        </p:spPr>
        <p:txBody>
          <a:bodyPr>
            <a:spAutoFit/>
          </a:bodyPr>
          <a:lstStyle/>
          <a:p>
            <a:pPr algn="ctr" rtl="0">
              <a:spcBef>
                <a:spcPct val="50000"/>
              </a:spcBef>
            </a:pPr>
            <a:r>
              <a:rPr lang="en-US" sz="2400" b="1">
                <a:latin typeface="Times New Roman" pitchFamily="18" charset="0"/>
                <a:cs typeface="Times New Roman" pitchFamily="18" charset="0"/>
              </a:rPr>
              <a:t>We use Quantile- Quantile Plote for this section</a:t>
            </a:r>
          </a:p>
        </p:txBody>
      </p:sp>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58761"/>
                                        </p:tgtEl>
                                        <p:attrNameLst>
                                          <p:attrName>style.visibility</p:attrName>
                                        </p:attrNameLst>
                                      </p:cBhvr>
                                      <p:to>
                                        <p:strVal val="visible"/>
                                      </p:to>
                                    </p:set>
                                    <p:animEffect transition="in" filter="box(in)">
                                      <p:cBhvr>
                                        <p:cTn id="24" dur="500"/>
                                        <p:tgtEl>
                                          <p:spTgt spid="15876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3">
                                            <p:txEl>
                                              <p:pRg st="7" end="7"/>
                                            </p:txEl>
                                          </p:spTgt>
                                        </p:tgtEl>
                                      </p:cBhvr>
                                    </p:animEffect>
                                    <p:set>
                                      <p:cBhvr>
                                        <p:cTn id="29" dur="1" fill="hold">
                                          <p:stCondLst>
                                            <p:cond delay="499"/>
                                          </p:stCondLst>
                                        </p:cTn>
                                        <p:tgtEl>
                                          <p:spTgt spid="3">
                                            <p:txEl>
                                              <p:pRg st="7" end="7"/>
                                            </p:txEl>
                                          </p:spTgt>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3">
                                            <p:txEl>
                                              <p:pRg st="8" end="8"/>
                                            </p:txEl>
                                          </p:spTgt>
                                        </p:tgtEl>
                                      </p:cBhvr>
                                    </p:animEffect>
                                    <p:set>
                                      <p:cBhvr>
                                        <p:cTn id="32"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8762"/>
                                        </p:tgtEl>
                                        <p:attrNameLst>
                                          <p:attrName>style.visibility</p:attrName>
                                        </p:attrNameLst>
                                      </p:cBhvr>
                                      <p:to>
                                        <p:strVal val="visible"/>
                                      </p:to>
                                    </p:set>
                                    <p:animEffect transition="in" filter="box(in)">
                                      <p:cBhvr>
                                        <p:cTn id="37" dur="500"/>
                                        <p:tgtEl>
                                          <p:spTgt spid="158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fa-IR" b="1" smtClean="0">
                <a:cs typeface="B Zar" pitchFamily="2" charset="-78"/>
              </a:rPr>
              <a:t>انواع مدل‌ها</a:t>
            </a:r>
          </a:p>
        </p:txBody>
      </p:sp>
      <p:sp>
        <p:nvSpPr>
          <p:cNvPr id="3" name="Content Placeholder 2"/>
          <p:cNvSpPr>
            <a:spLocks noGrp="1"/>
          </p:cNvSpPr>
          <p:nvPr>
            <p:ph idx="1"/>
          </p:nvPr>
        </p:nvSpPr>
        <p:spPr/>
        <p:txBody>
          <a:bodyPr rtlCol="1">
            <a:normAutofit fontScale="92500" lnSpcReduction="20000"/>
          </a:bodyPr>
          <a:lstStyle/>
          <a:p>
            <a:pPr algn="just" eaLnBrk="1" fontAlgn="auto" hangingPunct="1">
              <a:lnSpc>
                <a:spcPct val="130000"/>
              </a:lnSpc>
              <a:spcAft>
                <a:spcPts val="0"/>
              </a:spcAft>
              <a:buFont typeface="Arial" pitchFamily="34" charset="0"/>
              <a:buNone/>
              <a:defRPr/>
            </a:pPr>
            <a:r>
              <a:rPr lang="fa-IR" sz="2800" b="1" dirty="0" smtClean="0">
                <a:cs typeface="B Zar" pitchFamily="2" charset="-78"/>
              </a:rPr>
              <a:t>مدل فیزیکی</a:t>
            </a:r>
            <a:r>
              <a:rPr lang="fa-IR" sz="2800" dirty="0" smtClean="0">
                <a:cs typeface="B Zar" pitchFamily="2" charset="-78"/>
              </a:rPr>
              <a:t> </a:t>
            </a:r>
          </a:p>
          <a:p>
            <a:pPr lvl="1" algn="just" eaLnBrk="1" fontAlgn="auto" hangingPunct="1">
              <a:lnSpc>
                <a:spcPct val="130000"/>
              </a:lnSpc>
              <a:spcAft>
                <a:spcPts val="0"/>
              </a:spcAft>
              <a:defRPr/>
            </a:pPr>
            <a:r>
              <a:rPr lang="fa-IR" sz="2400" dirty="0" smtClean="0">
                <a:cs typeface="B Zar" pitchFamily="2" charset="-78"/>
              </a:rPr>
              <a:t>یک شئ فیزیکی ساده شده با مقیاس کوچک شده می باشد. (مانند مدل هواپیما)</a:t>
            </a:r>
            <a:endParaRPr lang="en-US" sz="2400" dirty="0" smtClean="0">
              <a:cs typeface="B Zar" pitchFamily="2" charset="-78"/>
            </a:endParaRPr>
          </a:p>
          <a:p>
            <a:pPr algn="just" eaLnBrk="1" fontAlgn="auto" hangingPunct="1">
              <a:lnSpc>
                <a:spcPct val="130000"/>
              </a:lnSpc>
              <a:spcAft>
                <a:spcPts val="0"/>
              </a:spcAft>
              <a:buFont typeface="Arial" pitchFamily="34" charset="0"/>
              <a:buNone/>
              <a:defRPr/>
            </a:pPr>
            <a:endParaRPr lang="fa-IR" sz="2800" b="1" dirty="0" smtClean="0">
              <a:cs typeface="B Zar" pitchFamily="2" charset="-78"/>
            </a:endParaRPr>
          </a:p>
          <a:p>
            <a:pPr algn="just" eaLnBrk="1" fontAlgn="auto" hangingPunct="1">
              <a:lnSpc>
                <a:spcPct val="130000"/>
              </a:lnSpc>
              <a:spcAft>
                <a:spcPts val="0"/>
              </a:spcAft>
              <a:buFont typeface="Arial" pitchFamily="34" charset="0"/>
              <a:buNone/>
              <a:defRPr/>
            </a:pPr>
            <a:r>
              <a:rPr lang="fa-IR" sz="2800" b="1" dirty="0" smtClean="0">
                <a:cs typeface="B Zar" pitchFamily="2" charset="-78"/>
              </a:rPr>
              <a:t>مدل تحلیلی یا ریاضی </a:t>
            </a:r>
          </a:p>
          <a:p>
            <a:pPr lvl="1" algn="just" eaLnBrk="1" fontAlgn="auto" hangingPunct="1">
              <a:lnSpc>
                <a:spcPct val="130000"/>
              </a:lnSpc>
              <a:spcAft>
                <a:spcPts val="0"/>
              </a:spcAft>
              <a:defRPr/>
            </a:pPr>
            <a:r>
              <a:rPr lang="fa-IR" sz="2400" dirty="0" smtClean="0">
                <a:cs typeface="B Zar" pitchFamily="2" charset="-78"/>
              </a:rPr>
              <a:t>مجموعه ای از معادلات و ارتباطات میان متغیرهای ریاضیاتی می</a:t>
            </a:r>
            <a:r>
              <a:rPr lang="fa-IR" sz="2400" b="1" dirty="0" smtClean="0">
                <a:cs typeface="B Zar" pitchFamily="2" charset="-78"/>
              </a:rPr>
              <a:t>‌</a:t>
            </a:r>
            <a:r>
              <a:rPr lang="fa-IR" sz="2400" dirty="0" smtClean="0">
                <a:cs typeface="B Zar" pitchFamily="2" charset="-78"/>
              </a:rPr>
              <a:t>باشد. (مانند مجموعه ای از معادلات که توصیف کننده جریان کاری در خط تولید در کارخانه می</a:t>
            </a:r>
            <a:r>
              <a:rPr lang="fa-IR" sz="2400" b="1" dirty="0" smtClean="0">
                <a:cs typeface="B Zar" pitchFamily="2" charset="-78"/>
              </a:rPr>
              <a:t>‌</a:t>
            </a:r>
            <a:r>
              <a:rPr lang="fa-IR" sz="2400" dirty="0" smtClean="0">
                <a:cs typeface="B Zar" pitchFamily="2" charset="-78"/>
              </a:rPr>
              <a:t>باشد)</a:t>
            </a:r>
            <a:endParaRPr lang="en-US" sz="2400" dirty="0" smtClean="0">
              <a:cs typeface="B Zar" pitchFamily="2" charset="-78"/>
            </a:endParaRPr>
          </a:p>
          <a:p>
            <a:pPr algn="just" eaLnBrk="1" fontAlgn="auto" hangingPunct="1">
              <a:lnSpc>
                <a:spcPct val="130000"/>
              </a:lnSpc>
              <a:spcAft>
                <a:spcPts val="0"/>
              </a:spcAft>
              <a:buFont typeface="Arial" pitchFamily="34" charset="0"/>
              <a:buNone/>
              <a:defRPr/>
            </a:pPr>
            <a:endParaRPr lang="fa-IR" sz="2800" b="1" dirty="0" smtClean="0">
              <a:cs typeface="B Zar" pitchFamily="2" charset="-78"/>
            </a:endParaRPr>
          </a:p>
          <a:p>
            <a:pPr algn="just" eaLnBrk="1" fontAlgn="auto" hangingPunct="1">
              <a:lnSpc>
                <a:spcPct val="130000"/>
              </a:lnSpc>
              <a:spcAft>
                <a:spcPts val="0"/>
              </a:spcAft>
              <a:buFont typeface="Arial" pitchFamily="34" charset="0"/>
              <a:buNone/>
              <a:defRPr/>
            </a:pPr>
            <a:r>
              <a:rPr lang="fa-IR" sz="2800" b="1" dirty="0" smtClean="0">
                <a:cs typeface="B Zar" pitchFamily="2" charset="-78"/>
              </a:rPr>
              <a:t>مدل کامپیوتری (شبیه‌سازی)</a:t>
            </a:r>
          </a:p>
          <a:p>
            <a:pPr lvl="1" algn="just" eaLnBrk="1" fontAlgn="auto" hangingPunct="1">
              <a:lnSpc>
                <a:spcPct val="130000"/>
              </a:lnSpc>
              <a:spcAft>
                <a:spcPts val="0"/>
              </a:spcAft>
              <a:defRPr/>
            </a:pPr>
            <a:r>
              <a:rPr lang="fa-IR" sz="2400" dirty="0" smtClean="0">
                <a:cs typeface="B Zar" pitchFamily="2" charset="-78"/>
              </a:rPr>
              <a:t>شرح برنامه</a:t>
            </a:r>
            <a:r>
              <a:rPr lang="fa-IR" sz="2400" b="1" dirty="0" smtClean="0">
                <a:cs typeface="B Zar" pitchFamily="2" charset="-78"/>
              </a:rPr>
              <a:t>‌</a:t>
            </a:r>
            <a:r>
              <a:rPr lang="fa-IR" sz="2400" dirty="0" smtClean="0">
                <a:cs typeface="B Zar" pitchFamily="2" charset="-78"/>
              </a:rPr>
              <a:t>ای از سیستم می</a:t>
            </a:r>
            <a:r>
              <a:rPr lang="fa-IR" sz="2400" b="1" dirty="0" smtClean="0">
                <a:cs typeface="B Zar" pitchFamily="2" charset="-78"/>
              </a:rPr>
              <a:t>‌</a:t>
            </a:r>
            <a:r>
              <a:rPr lang="fa-IR" sz="2400" dirty="0" smtClean="0">
                <a:cs typeface="B Zar" pitchFamily="2" charset="-78"/>
              </a:rPr>
              <a:t>باشد. </a:t>
            </a:r>
            <a:endParaRPr lang="fa-IR" dirty="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p:nvPr>
        </p:nvSpPr>
        <p:spPr/>
        <p:txBody>
          <a:bodyPr/>
          <a:lstStyle/>
          <a:p>
            <a:pPr marL="342900" indent="-342900"/>
            <a:r>
              <a:rPr lang="fa-IR" sz="3200" b="1" smtClean="0">
                <a:cs typeface="B Zar" pitchFamily="2" charset="-78"/>
              </a:rPr>
              <a:t>3- برآورد پارامترهای توزیع</a:t>
            </a:r>
            <a:endParaRPr lang="fa-IR" sz="6000" b="1" smtClean="0"/>
          </a:p>
        </p:txBody>
      </p:sp>
      <p:sp>
        <p:nvSpPr>
          <p:cNvPr id="53252"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برای برآورد پارمترهای یک توزیع بایستی از روشهای آماری برآورد پارامترها استفاده نمود. از جمله این روش ها می توان به موارد زیر اشاره نمود:</a:t>
            </a:r>
          </a:p>
          <a:p>
            <a:pPr marL="757238" lvl="1" indent="-357188" algn="just">
              <a:lnSpc>
                <a:spcPct val="150000"/>
              </a:lnSpc>
            </a:pPr>
            <a:r>
              <a:rPr lang="fa-IR" sz="2000" smtClean="0">
                <a:cs typeface="B Zar" pitchFamily="2" charset="-78"/>
              </a:rPr>
              <a:t>روش گشتاورها</a:t>
            </a:r>
          </a:p>
          <a:p>
            <a:pPr marL="757238" lvl="1" indent="-357188" algn="just">
              <a:lnSpc>
                <a:spcPct val="150000"/>
              </a:lnSpc>
            </a:pPr>
            <a:endParaRPr lang="fa-IR" sz="2000" smtClean="0">
              <a:cs typeface="B Zar" pitchFamily="2" charset="-78"/>
            </a:endParaRPr>
          </a:p>
          <a:p>
            <a:pPr marL="757238" lvl="1" indent="-357188" algn="just">
              <a:lnSpc>
                <a:spcPct val="150000"/>
              </a:lnSpc>
            </a:pPr>
            <a:endParaRPr lang="fa-IR" sz="2000" smtClean="0">
              <a:cs typeface="B Zar" pitchFamily="2" charset="-78"/>
            </a:endParaRPr>
          </a:p>
          <a:p>
            <a:pPr marL="757238" lvl="1" indent="-357188" algn="just">
              <a:lnSpc>
                <a:spcPct val="150000"/>
              </a:lnSpc>
            </a:pPr>
            <a:r>
              <a:rPr lang="fa-IR" sz="2000" smtClean="0">
                <a:cs typeface="B Zar" pitchFamily="2" charset="-78"/>
              </a:rPr>
              <a:t>روش تخمین ماکزیمم درستنمایی</a:t>
            </a:r>
          </a:p>
          <a:p>
            <a:pPr marL="757238" lvl="1" indent="-357188" algn="just">
              <a:lnSpc>
                <a:spcPct val="150000"/>
              </a:lnSpc>
            </a:pPr>
            <a:r>
              <a:rPr lang="fa-IR" sz="2000" smtClean="0">
                <a:cs typeface="B Zar" pitchFamily="2" charset="-78"/>
              </a:rPr>
              <a:t>روش برآورد بیزی</a:t>
            </a:r>
          </a:p>
        </p:txBody>
      </p:sp>
      <p:graphicFrame>
        <p:nvGraphicFramePr>
          <p:cNvPr id="53250" name="Object 1"/>
          <p:cNvGraphicFramePr>
            <a:graphicFrameLocks noChangeAspect="1"/>
          </p:cNvGraphicFramePr>
          <p:nvPr/>
        </p:nvGraphicFramePr>
        <p:xfrm>
          <a:off x="611188" y="2997200"/>
          <a:ext cx="3663950" cy="1300163"/>
        </p:xfrm>
        <a:graphic>
          <a:graphicData uri="http://schemas.openxmlformats.org/presentationml/2006/ole">
            <mc:AlternateContent xmlns:mc="http://schemas.openxmlformats.org/markup-compatibility/2006">
              <mc:Choice xmlns:v="urn:schemas-microsoft-com:vml" Requires="v">
                <p:oleObj spid="_x0000_s53254" name="Equation" r:id="rId3" imgW="2057400" imgH="736560" progId="Equation.3">
                  <p:embed/>
                </p:oleObj>
              </mc:Choice>
              <mc:Fallback>
                <p:oleObj name="Equation" r:id="rId3" imgW="2057400" imgH="73656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997200"/>
                        <a:ext cx="3663950" cy="1300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57200" y="142875"/>
            <a:ext cx="8229600" cy="1143000"/>
          </a:xfrm>
        </p:spPr>
        <p:txBody>
          <a:bodyPr/>
          <a:lstStyle/>
          <a:p>
            <a:pPr marL="342900" indent="-342900"/>
            <a:r>
              <a:rPr lang="fa-IR" sz="3600" b="1" smtClean="0">
                <a:cs typeface="B Zar" pitchFamily="2" charset="-78"/>
              </a:rPr>
              <a:t>براورد پارامترها در برخی توزیع ها</a:t>
            </a:r>
            <a:endParaRPr lang="fa-IR" sz="6600" b="1" smtClean="0"/>
          </a:p>
        </p:txBody>
      </p:sp>
      <p:pic>
        <p:nvPicPr>
          <p:cNvPr id="182275" name="Picture 166"/>
          <p:cNvPicPr>
            <a:picLocks noChangeAspect="1" noChangeArrowheads="1"/>
          </p:cNvPicPr>
          <p:nvPr/>
        </p:nvPicPr>
        <p:blipFill>
          <a:blip r:embed="rId2"/>
          <a:srcRect/>
          <a:stretch>
            <a:fillRect/>
          </a:stretch>
        </p:blipFill>
        <p:spPr bwMode="auto">
          <a:xfrm>
            <a:off x="1681163" y="1285875"/>
            <a:ext cx="5781675" cy="5172075"/>
          </a:xfrm>
          <a:prstGeom prst="rect">
            <a:avLst/>
          </a:prstGeom>
          <a:noFill/>
          <a:ln w="9525">
            <a:noFill/>
            <a:miter lim="800000"/>
            <a:headEnd/>
            <a:tailEnd/>
          </a:ln>
        </p:spPr>
      </p:pic>
      <p:sp>
        <p:nvSpPr>
          <p:cNvPr id="4" name="Footer Placeholder 3"/>
          <p:cNvSpPr>
            <a:spLocks noGrp="1"/>
          </p:cNvSpPr>
          <p:nvPr>
            <p:ph type="ftr" sz="quarter" idx="11"/>
          </p:nvPr>
        </p:nvSpPr>
        <p:spPr>
          <a:xfrm>
            <a:off x="3124200" y="6492875"/>
            <a:ext cx="2895600" cy="365125"/>
          </a:xfrm>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marL="342900" indent="-342900"/>
            <a:r>
              <a:rPr lang="fa-IR" sz="3600" b="1" smtClean="0">
                <a:cs typeface="B Zar" pitchFamily="2" charset="-78"/>
              </a:rPr>
              <a:t>4- آزمون های برازندگی برای آزمون توزیع‌ها</a:t>
            </a:r>
          </a:p>
        </p:txBody>
      </p:sp>
      <p:sp>
        <p:nvSpPr>
          <p:cNvPr id="183299" name="Content Placeholder 2"/>
          <p:cNvSpPr>
            <a:spLocks noGrp="1"/>
          </p:cNvSpPr>
          <p:nvPr>
            <p:ph idx="1"/>
          </p:nvPr>
        </p:nvSpPr>
        <p:spPr/>
        <p:txBody>
          <a:bodyPr/>
          <a:lstStyle/>
          <a:p>
            <a:pPr>
              <a:lnSpc>
                <a:spcPct val="150000"/>
              </a:lnSpc>
            </a:pPr>
            <a:r>
              <a:rPr lang="fa-IR" sz="2800" b="1" smtClean="0">
                <a:latin typeface="Times New Roman" pitchFamily="18" charset="0"/>
                <a:cs typeface="B Zar" pitchFamily="2" charset="-78"/>
              </a:rPr>
              <a:t>آزمون مربع کای</a:t>
            </a:r>
          </a:p>
          <a:p>
            <a:pPr>
              <a:lnSpc>
                <a:spcPct val="150000"/>
              </a:lnSpc>
            </a:pPr>
            <a:r>
              <a:rPr lang="fa-IR" sz="2800" b="1" smtClean="0">
                <a:latin typeface="Times New Roman" pitchFamily="18" charset="0"/>
                <a:cs typeface="B Zar" pitchFamily="2" charset="-78"/>
              </a:rPr>
              <a:t>آزمون مربع کای با احتمال های برابر</a:t>
            </a:r>
          </a:p>
          <a:p>
            <a:pPr>
              <a:lnSpc>
                <a:spcPct val="150000"/>
              </a:lnSpc>
            </a:pPr>
            <a:r>
              <a:rPr lang="fa-IR" sz="2800" b="1" smtClean="0">
                <a:latin typeface="Times New Roman" pitchFamily="18" charset="0"/>
                <a:cs typeface="B Zar" pitchFamily="2" charset="-78"/>
              </a:rPr>
              <a:t>آزمون برازندگی کولموگروف- اسنیرنف </a:t>
            </a:r>
            <a:r>
              <a:rPr lang="en-US" sz="2400" b="1" smtClean="0">
                <a:latin typeface="Times New Roman" pitchFamily="18" charset="0"/>
                <a:cs typeface="B Zar" pitchFamily="2" charset="-78"/>
              </a:rPr>
              <a:t>KS</a:t>
            </a:r>
            <a:endParaRPr lang="ar-SA" sz="2400" b="1" smtClean="0">
              <a:latin typeface="Times New Roman" pitchFamily="18" charset="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type="title"/>
          </p:nvPr>
        </p:nvSpPr>
        <p:spPr/>
        <p:txBody>
          <a:bodyPr/>
          <a:lstStyle/>
          <a:p>
            <a:r>
              <a:rPr lang="fa-IR" sz="4000" b="1" smtClean="0">
                <a:cs typeface="B Zar" pitchFamily="2" charset="-78"/>
              </a:rPr>
              <a:t>مثال 1- آزمون مربع کای</a:t>
            </a:r>
            <a:endParaRPr lang="en-US" sz="4000" b="1" smtClean="0">
              <a:cs typeface="B Zar" pitchFamily="2" charset="-78"/>
            </a:endParaRPr>
          </a:p>
        </p:txBody>
      </p:sp>
      <p:sp>
        <p:nvSpPr>
          <p:cNvPr id="184323" name="Rectangle 3"/>
          <p:cNvSpPr>
            <a:spLocks noGrp="1"/>
          </p:cNvSpPr>
          <p:nvPr>
            <p:ph type="body" idx="1"/>
          </p:nvPr>
        </p:nvSpPr>
        <p:spPr>
          <a:xfrm>
            <a:off x="457200" y="1600200"/>
            <a:ext cx="8229600" cy="4997450"/>
          </a:xfrm>
        </p:spPr>
        <p:txBody>
          <a:bodyPr/>
          <a:lstStyle/>
          <a:p>
            <a:pPr marL="0" indent="0" algn="just">
              <a:lnSpc>
                <a:spcPct val="150000"/>
              </a:lnSpc>
              <a:buFont typeface="Arial" pitchFamily="34" charset="0"/>
              <a:buNone/>
            </a:pPr>
            <a:r>
              <a:rPr lang="fa-IR" sz="2800" smtClean="0">
                <a:cs typeface="B Zar" pitchFamily="2" charset="-78"/>
              </a:rPr>
              <a:t>فرض کنید با استفاده از نمونه گیری تعداد وسایل نقلیه وارد شده به یک تقاطع به صورت زیر به دست آمده است. </a:t>
            </a:r>
          </a:p>
          <a:p>
            <a:pPr marL="0" indent="0" algn="just">
              <a:lnSpc>
                <a:spcPct val="150000"/>
              </a:lnSpc>
              <a:buFont typeface="Arial" pitchFamily="34" charset="0"/>
              <a:buNone/>
            </a:pPr>
            <a:endParaRPr lang="fa-IR" sz="2800" smtClean="0">
              <a:cs typeface="B Zar" pitchFamily="2" charset="-78"/>
            </a:endParaRPr>
          </a:p>
          <a:p>
            <a:pPr marL="0" indent="0" algn="just">
              <a:lnSpc>
                <a:spcPct val="150000"/>
              </a:lnSpc>
              <a:buFont typeface="Arial" pitchFamily="34" charset="0"/>
              <a:buNone/>
            </a:pPr>
            <a:endParaRPr lang="fa-IR" sz="2800" smtClean="0">
              <a:cs typeface="B Zar" pitchFamily="2" charset="-78"/>
            </a:endParaRPr>
          </a:p>
          <a:p>
            <a:pPr marL="0" indent="0" algn="just">
              <a:lnSpc>
                <a:spcPct val="150000"/>
              </a:lnSpc>
              <a:buFont typeface="Arial" pitchFamily="34" charset="0"/>
              <a:buNone/>
            </a:pPr>
            <a:r>
              <a:rPr lang="fa-IR" sz="2800" smtClean="0">
                <a:cs typeface="B Zar" pitchFamily="2" charset="-78"/>
              </a:rPr>
              <a:t>فرض کنید با مقایسه این جدول با جدول توزیع احتمال پواسون چنین به نظر رسیده است که این اعداد دارای توزیع احتمال فرضی پواسون باشد، آزمون مربوطه را برای تست این فرضیه انجام دهید.</a:t>
            </a:r>
          </a:p>
        </p:txBody>
      </p:sp>
      <p:graphicFrame>
        <p:nvGraphicFramePr>
          <p:cNvPr id="161841" name="Group 49"/>
          <p:cNvGraphicFramePr>
            <a:graphicFrameLocks noGrp="1"/>
          </p:cNvGraphicFramePr>
          <p:nvPr/>
        </p:nvGraphicFramePr>
        <p:xfrm>
          <a:off x="714375" y="2994025"/>
          <a:ext cx="6684963" cy="1143000"/>
        </p:xfrm>
        <a:graphic>
          <a:graphicData uri="http://schemas.openxmlformats.org/drawingml/2006/table">
            <a:tbl>
              <a:tblPr rtl="1"/>
              <a:tblGrid>
                <a:gridCol w="492125"/>
                <a:gridCol w="398463"/>
                <a:gridCol w="398462"/>
                <a:gridCol w="398463"/>
                <a:gridCol w="396875"/>
                <a:gridCol w="398462"/>
                <a:gridCol w="398463"/>
                <a:gridCol w="341312"/>
                <a:gridCol w="396875"/>
                <a:gridCol w="341313"/>
                <a:gridCol w="341312"/>
                <a:gridCol w="341313"/>
                <a:gridCol w="2041525"/>
              </a:tblGrid>
              <a:tr h="2936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9</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8</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7</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6</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5</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4</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2</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تعداد وسایلی که طی دوره 5 دقیقه‌ای به تقاطع می‌رسند </a:t>
                      </a:r>
                      <a:r>
                        <a:rPr kumimoji="0" lang="en-US" sz="1600" b="0" i="0" u="none" strike="noStrike" cap="none" normalizeH="0" baseline="0" smtClean="0">
                          <a:ln>
                            <a:noFill/>
                          </a:ln>
                          <a:solidFill>
                            <a:schemeClr val="tx1"/>
                          </a:solidFill>
                          <a:effectLst/>
                          <a:latin typeface="Calibri" pitchFamily="34" charset="0"/>
                          <a:cs typeface="B Zar" pitchFamily="2" charset="-78"/>
                        </a:rPr>
                        <a:t>(X)</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3</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5</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5</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7</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8</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17</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19</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10</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Calibri" pitchFamily="34" charset="0"/>
                          <a:cs typeface="B Zar" pitchFamily="2" charset="-78"/>
                        </a:rPr>
                        <a:t>12</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1800" b="0" i="0" u="none" strike="noStrike" cap="none" normalizeH="0" baseline="0" smtClean="0">
                          <a:ln>
                            <a:noFill/>
                          </a:ln>
                          <a:solidFill>
                            <a:schemeClr val="tx1"/>
                          </a:solidFill>
                          <a:effectLst/>
                          <a:latin typeface="Calibri" pitchFamily="34" charset="0"/>
                          <a:cs typeface="B Zar" pitchFamily="2" charset="-78"/>
                        </a:rPr>
                        <a:t>فراوانی</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endParaRPr>
                    </a:p>
                  </a:txBody>
                  <a:tcPr marL="68437" marR="6843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p:cNvSpPr>
          <p:nvPr>
            <p:ph type="title"/>
          </p:nvPr>
        </p:nvSpPr>
        <p:spPr/>
        <p:txBody>
          <a:bodyPr/>
          <a:lstStyle/>
          <a:p>
            <a:r>
              <a:rPr lang="fa-IR" sz="4000" b="1" smtClean="0">
                <a:cs typeface="B Zar" pitchFamily="2" charset="-78"/>
              </a:rPr>
              <a:t>مثال 1 ادامه</a:t>
            </a:r>
            <a:endParaRPr lang="en-US" sz="4000" b="1" smtClean="0">
              <a:cs typeface="B Zar" pitchFamily="2" charset="-78"/>
            </a:endParaRPr>
          </a:p>
        </p:txBody>
      </p:sp>
      <p:sp>
        <p:nvSpPr>
          <p:cNvPr id="54278" name="Rectangle 3"/>
          <p:cNvSpPr>
            <a:spLocks noGrp="1"/>
          </p:cNvSpPr>
          <p:nvPr>
            <p:ph type="body" idx="1"/>
          </p:nvPr>
        </p:nvSpPr>
        <p:spPr/>
        <p:txBody>
          <a:bodyPr/>
          <a:lstStyle/>
          <a:p>
            <a:pPr marL="0" indent="0" algn="just">
              <a:lnSpc>
                <a:spcPct val="150000"/>
              </a:lnSpc>
              <a:buFont typeface="Arial" pitchFamily="34" charset="0"/>
              <a:buNone/>
            </a:pPr>
            <a:r>
              <a:rPr lang="fa-IR" sz="2400" smtClean="0">
                <a:cs typeface="B Zar" pitchFamily="2" charset="-78"/>
              </a:rPr>
              <a:t>اولین مرحله برای تست این فرضیه بدست آوردن پارامتر توزیع فرض شده برای اعداد داده شده است. با توجه به جدول برآوردهای ارائه شده برای توزیع های آماری داریم:</a:t>
            </a:r>
          </a:p>
          <a:p>
            <a:pPr marL="0" indent="0" algn="just">
              <a:lnSpc>
                <a:spcPct val="150000"/>
              </a:lnSpc>
              <a:buFont typeface="Arial" pitchFamily="34" charset="0"/>
              <a:buNone/>
            </a:pPr>
            <a:endParaRPr lang="en-US" sz="2400" smtClean="0">
              <a:cs typeface="B Zar" pitchFamily="2" charset="-78"/>
            </a:endParaRPr>
          </a:p>
        </p:txBody>
      </p:sp>
      <p:sp>
        <p:nvSpPr>
          <p:cNvPr id="54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54274" name="Object 4"/>
          <p:cNvGraphicFramePr>
            <a:graphicFrameLocks noChangeAspect="1"/>
          </p:cNvGraphicFramePr>
          <p:nvPr/>
        </p:nvGraphicFramePr>
        <p:xfrm>
          <a:off x="642938" y="3071813"/>
          <a:ext cx="2454275" cy="803275"/>
        </p:xfrm>
        <a:graphic>
          <a:graphicData uri="http://schemas.openxmlformats.org/presentationml/2006/ole">
            <mc:AlternateContent xmlns:mc="http://schemas.openxmlformats.org/markup-compatibility/2006">
              <mc:Choice xmlns:v="urn:schemas-microsoft-com:vml" Requires="v">
                <p:oleObj spid="_x0000_s54286" name="Equation" r:id="rId3" imgW="1320480" imgH="431640" progId="Equation.3">
                  <p:embed/>
                </p:oleObj>
              </mc:Choice>
              <mc:Fallback>
                <p:oleObj name="Equation" r:id="rId3" imgW="132048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071813"/>
                        <a:ext cx="2454275"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5" name="Object 3"/>
          <p:cNvGraphicFramePr>
            <a:graphicFrameLocks noChangeAspect="1"/>
          </p:cNvGraphicFramePr>
          <p:nvPr/>
        </p:nvGraphicFramePr>
        <p:xfrm>
          <a:off x="571500" y="4214813"/>
          <a:ext cx="4364038" cy="850900"/>
        </p:xfrm>
        <a:graphic>
          <a:graphicData uri="http://schemas.openxmlformats.org/presentationml/2006/ole">
            <mc:AlternateContent xmlns:mc="http://schemas.openxmlformats.org/markup-compatibility/2006">
              <mc:Choice xmlns:v="urn:schemas-microsoft-com:vml" Requires="v">
                <p:oleObj spid="_x0000_s54287" name="Equation" r:id="rId5" imgW="2349360" imgH="457200" progId="Equation.3">
                  <p:embed/>
                </p:oleObj>
              </mc:Choice>
              <mc:Fallback>
                <p:oleObj name="Equation" r:id="rId5" imgW="234936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4214813"/>
                        <a:ext cx="4364038"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6" name="Object 10"/>
          <p:cNvGraphicFramePr>
            <a:graphicFrameLocks noChangeAspect="1"/>
          </p:cNvGraphicFramePr>
          <p:nvPr/>
        </p:nvGraphicFramePr>
        <p:xfrm>
          <a:off x="1214438" y="5429250"/>
          <a:ext cx="7194550" cy="779463"/>
        </p:xfrm>
        <a:graphic>
          <a:graphicData uri="http://schemas.openxmlformats.org/presentationml/2006/ole">
            <mc:AlternateContent xmlns:mc="http://schemas.openxmlformats.org/markup-compatibility/2006">
              <mc:Choice xmlns:v="urn:schemas-microsoft-com:vml" Requires="v">
                <p:oleObj spid="_x0000_s54288" name="Equation" r:id="rId7" imgW="3873240" imgH="419040" progId="Equation.3">
                  <p:embed/>
                </p:oleObj>
              </mc:Choice>
              <mc:Fallback>
                <p:oleObj name="Equation" r:id="rId7" imgW="3873240" imgH="4190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38" y="5429250"/>
                        <a:ext cx="719455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ooter Placeholder 7"/>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p:cNvSpPr>
          <p:nvPr>
            <p:ph type="title"/>
          </p:nvPr>
        </p:nvSpPr>
        <p:spPr/>
        <p:txBody>
          <a:bodyPr/>
          <a:lstStyle/>
          <a:p>
            <a:r>
              <a:rPr lang="fa-IR" sz="4000" b="1" smtClean="0">
                <a:cs typeface="B Zar" pitchFamily="2" charset="-78"/>
              </a:rPr>
              <a:t>مثال 1 ادامه</a:t>
            </a:r>
            <a:endParaRPr lang="en-US" sz="4000" b="1" smtClean="0">
              <a:cs typeface="B Zar" pitchFamily="2" charset="-78"/>
            </a:endParaRPr>
          </a:p>
        </p:txBody>
      </p:sp>
      <p:graphicFrame>
        <p:nvGraphicFramePr>
          <p:cNvPr id="55298" name="Object 4"/>
          <p:cNvGraphicFramePr>
            <a:graphicFrameLocks noChangeAspect="1"/>
          </p:cNvGraphicFramePr>
          <p:nvPr/>
        </p:nvGraphicFramePr>
        <p:xfrm>
          <a:off x="184150" y="1714500"/>
          <a:ext cx="8829675" cy="4214813"/>
        </p:xfrm>
        <a:graphic>
          <a:graphicData uri="http://schemas.openxmlformats.org/presentationml/2006/ole">
            <mc:AlternateContent xmlns:mc="http://schemas.openxmlformats.org/markup-compatibility/2006">
              <mc:Choice xmlns:v="urn:schemas-microsoft-com:vml" Requires="v">
                <p:oleObj spid="_x0000_s55302" name="Equation" r:id="rId3" imgW="5435280" imgH="2590560" progId="Equation.3">
                  <p:embed/>
                </p:oleObj>
              </mc:Choice>
              <mc:Fallback>
                <p:oleObj name="Equation" r:id="rId3" imgW="5435280" imgH="25905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1714500"/>
                        <a:ext cx="8829675" cy="421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p:cNvSpPr>
          <p:nvPr>
            <p:ph type="title"/>
          </p:nvPr>
        </p:nvSpPr>
        <p:spPr/>
        <p:txBody>
          <a:bodyPr/>
          <a:lstStyle/>
          <a:p>
            <a:r>
              <a:rPr lang="fa-IR" sz="4000" b="1" smtClean="0">
                <a:cs typeface="B Zar" pitchFamily="2" charset="-78"/>
              </a:rPr>
              <a:t>مثال 1 ادامه</a:t>
            </a:r>
            <a:endParaRPr lang="en-US" sz="4000" b="1" smtClean="0">
              <a:cs typeface="B Zar" pitchFamily="2" charset="-78"/>
            </a:endParaRPr>
          </a:p>
        </p:txBody>
      </p:sp>
      <p:graphicFrame>
        <p:nvGraphicFramePr>
          <p:cNvPr id="162839" name="Group 23"/>
          <p:cNvGraphicFramePr>
            <a:graphicFrameLocks noGrp="1"/>
          </p:cNvGraphicFramePr>
          <p:nvPr/>
        </p:nvGraphicFramePr>
        <p:xfrm>
          <a:off x="1979613" y="1520825"/>
          <a:ext cx="3271837" cy="5024120"/>
        </p:xfrm>
        <a:graphic>
          <a:graphicData uri="http://schemas.openxmlformats.org/drawingml/2006/table">
            <a:tbl>
              <a:tblPr/>
              <a:tblGrid>
                <a:gridCol w="595312"/>
                <a:gridCol w="1566863"/>
                <a:gridCol w="1109662"/>
              </a:tblGrid>
              <a:tr h="63500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X</a:t>
                      </a:r>
                      <a:r>
                        <a:rPr kumimoji="0" lang="en-US" sz="1600" b="0" i="0" u="none" strike="noStrike" cap="none" normalizeH="0" baseline="-25000" smtClean="0">
                          <a:ln>
                            <a:noFill/>
                          </a:ln>
                          <a:solidFill>
                            <a:schemeClr val="tx1"/>
                          </a:solidFill>
                          <a:effectLst/>
                          <a:latin typeface="Times New Roman" pitchFamily="18" charset="0"/>
                          <a:ea typeface="Times New Roman" pitchFamily="18" charset="0"/>
                          <a:cs typeface="B Zar" pitchFamily="2" charset="-78"/>
                        </a:rPr>
                        <a:t>i</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O</a:t>
                      </a:r>
                      <a:r>
                        <a:rPr kumimoji="0" lang="en-US" sz="1600" b="0" i="0" u="none" strike="noStrike" cap="none" normalizeH="0" baseline="-25000" smtClean="0">
                          <a:ln>
                            <a:noFill/>
                          </a:ln>
                          <a:solidFill>
                            <a:schemeClr val="tx1"/>
                          </a:solidFill>
                          <a:effectLst/>
                          <a:latin typeface="Times New Roman" pitchFamily="18" charset="0"/>
                          <a:ea typeface="Times New Roman" pitchFamily="18" charset="0"/>
                          <a:cs typeface="B Zar" pitchFamily="2" charset="-78"/>
                        </a:rPr>
                        <a:t>i</a:t>
                      </a: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فراوانی مشاهده شده</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فراوانی انتظاری</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554288">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0</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6</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7</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8</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9</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10</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10</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19</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17</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10</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8</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7</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2.6</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9.6</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17.4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21.1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19.2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14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8.5</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4.4</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2</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0.8</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0.3</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0.1</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162848" name="Group 32"/>
          <p:cNvGraphicFramePr>
            <a:graphicFrameLocks noGrp="1"/>
          </p:cNvGraphicFramePr>
          <p:nvPr/>
        </p:nvGraphicFramePr>
        <p:xfrm>
          <a:off x="5251450" y="1830388"/>
          <a:ext cx="1524000" cy="4709160"/>
        </p:xfrm>
        <a:graphic>
          <a:graphicData uri="http://schemas.openxmlformats.org/drawingml/2006/table">
            <a:tbl>
              <a:tblPr/>
              <a:tblGrid>
                <a:gridCol w="1524000"/>
              </a:tblGrid>
              <a:tr h="21272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txBody>
                  <a:tcPr marL="68437" marR="68437"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555875">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endParaRPr kumimoji="0" lang="fa-IR"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7.87</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0.15</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0.80</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4.41</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2.57</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0.26</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Zar" pitchFamily="2" charset="-78"/>
                        </a:rPr>
                        <a:t>11.62</a:t>
                      </a:r>
                    </a:p>
                  </a:txBody>
                  <a:tcPr marL="68437" marR="68437"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162834" name="Object 4"/>
          <p:cNvGraphicFramePr>
            <a:graphicFrameLocks noChangeAspect="1"/>
          </p:cNvGraphicFramePr>
          <p:nvPr/>
        </p:nvGraphicFramePr>
        <p:xfrm>
          <a:off x="5494338" y="1412875"/>
          <a:ext cx="908050" cy="742950"/>
        </p:xfrm>
        <a:graphic>
          <a:graphicData uri="http://schemas.openxmlformats.org/presentationml/2006/ole">
            <mc:AlternateContent xmlns:mc="http://schemas.openxmlformats.org/markup-compatibility/2006">
              <mc:Choice xmlns:v="urn:schemas-microsoft-com:vml" Requires="v">
                <p:oleObj spid="_x0000_s56330" name="Equation" r:id="rId3" imgW="558720" imgH="457200" progId="Equation.3">
                  <p:embed/>
                </p:oleObj>
              </mc:Choice>
              <mc:Fallback>
                <p:oleObj name="Equation" r:id="rId3" imgW="55872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338" y="1412875"/>
                        <a:ext cx="90805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2858" name="Oval 42"/>
          <p:cNvSpPr>
            <a:spLocks noChangeArrowheads="1"/>
          </p:cNvSpPr>
          <p:nvPr/>
        </p:nvSpPr>
        <p:spPr bwMode="auto">
          <a:xfrm>
            <a:off x="4471988" y="2133600"/>
            <a:ext cx="503237" cy="790575"/>
          </a:xfrm>
          <a:prstGeom prst="ellipse">
            <a:avLst/>
          </a:prstGeom>
          <a:noFill/>
          <a:ln w="9525">
            <a:solidFill>
              <a:schemeClr val="tx1"/>
            </a:solidFill>
            <a:round/>
            <a:headEnd/>
            <a:tailEnd/>
          </a:ln>
        </p:spPr>
        <p:txBody>
          <a:bodyPr wrap="none" anchor="ctr"/>
          <a:lstStyle/>
          <a:p>
            <a:endParaRPr lang="ar-SA"/>
          </a:p>
        </p:txBody>
      </p:sp>
      <p:sp>
        <p:nvSpPr>
          <p:cNvPr id="162859" name="Oval 43"/>
          <p:cNvSpPr>
            <a:spLocks noChangeArrowheads="1"/>
          </p:cNvSpPr>
          <p:nvPr/>
        </p:nvSpPr>
        <p:spPr bwMode="auto">
          <a:xfrm>
            <a:off x="4471988" y="4724400"/>
            <a:ext cx="503237" cy="2133600"/>
          </a:xfrm>
          <a:prstGeom prst="ellipse">
            <a:avLst/>
          </a:prstGeom>
          <a:noFill/>
          <a:ln w="9525">
            <a:solidFill>
              <a:schemeClr val="tx1"/>
            </a:solidFill>
            <a:round/>
            <a:headEnd/>
            <a:tailEnd/>
          </a:ln>
        </p:spPr>
        <p:txBody>
          <a:bodyPr wrap="none" anchor="ctr"/>
          <a:lstStyle/>
          <a:p>
            <a:endParaRPr lang="ar-SA"/>
          </a:p>
        </p:txBody>
      </p:sp>
      <p:sp>
        <p:nvSpPr>
          <p:cNvPr id="162860" name="Line 44"/>
          <p:cNvSpPr>
            <a:spLocks noChangeShapeType="1"/>
          </p:cNvSpPr>
          <p:nvPr/>
        </p:nvSpPr>
        <p:spPr bwMode="auto">
          <a:xfrm>
            <a:off x="4975225" y="5589588"/>
            <a:ext cx="792163" cy="792162"/>
          </a:xfrm>
          <a:prstGeom prst="line">
            <a:avLst/>
          </a:prstGeom>
          <a:noFill/>
          <a:ln w="9525">
            <a:solidFill>
              <a:schemeClr val="tx1"/>
            </a:solidFill>
            <a:round/>
            <a:headEnd/>
            <a:tailEnd type="triangle" w="med" len="med"/>
          </a:ln>
        </p:spPr>
        <p:txBody>
          <a:bodyPr/>
          <a:lstStyle/>
          <a:p>
            <a:endParaRPr lang="en-US"/>
          </a:p>
        </p:txBody>
      </p:sp>
      <p:sp>
        <p:nvSpPr>
          <p:cNvPr id="162861" name="Line 45"/>
          <p:cNvSpPr>
            <a:spLocks noChangeShapeType="1"/>
          </p:cNvSpPr>
          <p:nvPr/>
        </p:nvSpPr>
        <p:spPr bwMode="auto">
          <a:xfrm>
            <a:off x="4976813" y="2563813"/>
            <a:ext cx="863600" cy="144462"/>
          </a:xfrm>
          <a:prstGeom prst="line">
            <a:avLst/>
          </a:prstGeom>
          <a:noFill/>
          <a:ln w="9525">
            <a:solidFill>
              <a:schemeClr val="tx1"/>
            </a:solidFill>
            <a:round/>
            <a:headEnd/>
            <a:tailEnd type="triangle" w="med" len="med"/>
          </a:ln>
        </p:spPr>
        <p:txBody>
          <a:bodyPr/>
          <a:lstStyle/>
          <a:p>
            <a:endParaRPr lang="en-US"/>
          </a:p>
        </p:txBody>
      </p:sp>
      <p:graphicFrame>
        <p:nvGraphicFramePr>
          <p:cNvPr id="162862" name="Object 46"/>
          <p:cNvGraphicFramePr>
            <a:graphicFrameLocks noChangeAspect="1"/>
          </p:cNvGraphicFramePr>
          <p:nvPr/>
        </p:nvGraphicFramePr>
        <p:xfrm>
          <a:off x="1581150" y="3213100"/>
          <a:ext cx="6149975" cy="1196975"/>
        </p:xfrm>
        <a:graphic>
          <a:graphicData uri="http://schemas.openxmlformats.org/presentationml/2006/ole">
            <mc:AlternateContent xmlns:mc="http://schemas.openxmlformats.org/markup-compatibility/2006">
              <mc:Choice xmlns:v="urn:schemas-microsoft-com:vml" Requires="v">
                <p:oleObj spid="_x0000_s56331" name="Equation" r:id="rId5" imgW="3784320" imgH="736560" progId="Equation.3">
                  <p:embed/>
                </p:oleObj>
              </mc:Choice>
              <mc:Fallback>
                <p:oleObj name="Equation" r:id="rId5" imgW="3784320" imgH="736560" progId="Equation.3">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3213100"/>
                        <a:ext cx="614997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2858"/>
                                        </p:tgtEl>
                                        <p:attrNameLst>
                                          <p:attrName>style.visibility</p:attrName>
                                        </p:attrNameLst>
                                      </p:cBhvr>
                                      <p:to>
                                        <p:strVal val="visible"/>
                                      </p:to>
                                    </p:set>
                                    <p:animEffect transition="in" filter="box(in)">
                                      <p:cBhvr>
                                        <p:cTn id="7" dur="500"/>
                                        <p:tgtEl>
                                          <p:spTgt spid="16285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2859"/>
                                        </p:tgtEl>
                                        <p:attrNameLst>
                                          <p:attrName>style.visibility</p:attrName>
                                        </p:attrNameLst>
                                      </p:cBhvr>
                                      <p:to>
                                        <p:strVal val="visible"/>
                                      </p:to>
                                    </p:set>
                                    <p:animEffect transition="in" filter="box(in)">
                                      <p:cBhvr>
                                        <p:cTn id="10" dur="500"/>
                                        <p:tgtEl>
                                          <p:spTgt spid="1628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2834"/>
                                        </p:tgtEl>
                                        <p:attrNameLst>
                                          <p:attrName>style.visibility</p:attrName>
                                        </p:attrNameLst>
                                      </p:cBhvr>
                                      <p:to>
                                        <p:strVal val="visible"/>
                                      </p:to>
                                    </p:set>
                                    <p:animEffect transition="in" filter="blinds(horizontal)">
                                      <p:cBhvr>
                                        <p:cTn id="15" dur="500"/>
                                        <p:tgtEl>
                                          <p:spTgt spid="1628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2861"/>
                                        </p:tgtEl>
                                        <p:attrNameLst>
                                          <p:attrName>style.visibility</p:attrName>
                                        </p:attrNameLst>
                                      </p:cBhvr>
                                      <p:to>
                                        <p:strVal val="visible"/>
                                      </p:to>
                                    </p:set>
                                    <p:animEffect transition="in" filter="blinds(horizontal)">
                                      <p:cBhvr>
                                        <p:cTn id="20" dur="500"/>
                                        <p:tgtEl>
                                          <p:spTgt spid="16286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2860"/>
                                        </p:tgtEl>
                                        <p:attrNameLst>
                                          <p:attrName>style.visibility</p:attrName>
                                        </p:attrNameLst>
                                      </p:cBhvr>
                                      <p:to>
                                        <p:strVal val="visible"/>
                                      </p:to>
                                    </p:set>
                                    <p:animEffect transition="in" filter="blinds(horizontal)">
                                      <p:cBhvr>
                                        <p:cTn id="23" dur="500"/>
                                        <p:tgtEl>
                                          <p:spTgt spid="162860"/>
                                        </p:tgtEl>
                                      </p:cBhvr>
                                    </p:animEffect>
                                  </p:childTnLst>
                                </p:cTn>
                              </p:par>
                              <p:par>
                                <p:cTn id="24" presetID="3" presetClass="entr" presetSubtype="10" fill="hold" nodeType="withEffect">
                                  <p:stCondLst>
                                    <p:cond delay="0"/>
                                  </p:stCondLst>
                                  <p:childTnLst>
                                    <p:set>
                                      <p:cBhvr>
                                        <p:cTn id="25" dur="1" fill="hold">
                                          <p:stCondLst>
                                            <p:cond delay="0"/>
                                          </p:stCondLst>
                                        </p:cTn>
                                        <p:tgtEl>
                                          <p:spTgt spid="162834"/>
                                        </p:tgtEl>
                                        <p:attrNameLst>
                                          <p:attrName>style.visibility</p:attrName>
                                        </p:attrNameLst>
                                      </p:cBhvr>
                                      <p:to>
                                        <p:strVal val="visible"/>
                                      </p:to>
                                    </p:set>
                                    <p:animEffect transition="in" filter="blinds(horizontal)">
                                      <p:cBhvr>
                                        <p:cTn id="26" dur="500"/>
                                        <p:tgtEl>
                                          <p:spTgt spid="162834"/>
                                        </p:tgtEl>
                                      </p:cBhvr>
                                    </p:animEffect>
                                  </p:childTnLst>
                                </p:cTn>
                              </p:par>
                              <p:par>
                                <p:cTn id="27" presetID="3" presetClass="entr" presetSubtype="10" fill="hold" nodeType="withEffect">
                                  <p:stCondLst>
                                    <p:cond delay="0"/>
                                  </p:stCondLst>
                                  <p:childTnLst>
                                    <p:set>
                                      <p:cBhvr>
                                        <p:cTn id="28" dur="1" fill="hold">
                                          <p:stCondLst>
                                            <p:cond delay="0"/>
                                          </p:stCondLst>
                                        </p:cTn>
                                        <p:tgtEl>
                                          <p:spTgt spid="162848"/>
                                        </p:tgtEl>
                                        <p:attrNameLst>
                                          <p:attrName>style.visibility</p:attrName>
                                        </p:attrNameLst>
                                      </p:cBhvr>
                                      <p:to>
                                        <p:strVal val="visible"/>
                                      </p:to>
                                    </p:set>
                                    <p:animEffect transition="in" filter="blinds(horizontal)">
                                      <p:cBhvr>
                                        <p:cTn id="29" dur="500"/>
                                        <p:tgtEl>
                                          <p:spTgt spid="16284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162839"/>
                                        </p:tgtEl>
                                      </p:cBhvr>
                                    </p:animEffect>
                                    <p:set>
                                      <p:cBhvr>
                                        <p:cTn id="34" dur="1" fill="hold">
                                          <p:stCondLst>
                                            <p:cond delay="499"/>
                                          </p:stCondLst>
                                        </p:cTn>
                                        <p:tgtEl>
                                          <p:spTgt spid="162839"/>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162848"/>
                                        </p:tgtEl>
                                      </p:cBhvr>
                                    </p:animEffect>
                                    <p:set>
                                      <p:cBhvr>
                                        <p:cTn id="37" dur="1" fill="hold">
                                          <p:stCondLst>
                                            <p:cond delay="499"/>
                                          </p:stCondLst>
                                        </p:cTn>
                                        <p:tgtEl>
                                          <p:spTgt spid="162848"/>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162834"/>
                                        </p:tgtEl>
                                      </p:cBhvr>
                                    </p:animEffect>
                                    <p:set>
                                      <p:cBhvr>
                                        <p:cTn id="40" dur="1" fill="hold">
                                          <p:stCondLst>
                                            <p:cond delay="499"/>
                                          </p:stCondLst>
                                        </p:cTn>
                                        <p:tgtEl>
                                          <p:spTgt spid="162834"/>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162858"/>
                                        </p:tgtEl>
                                      </p:cBhvr>
                                    </p:animEffect>
                                    <p:set>
                                      <p:cBhvr>
                                        <p:cTn id="43" dur="1" fill="hold">
                                          <p:stCondLst>
                                            <p:cond delay="499"/>
                                          </p:stCondLst>
                                        </p:cTn>
                                        <p:tgtEl>
                                          <p:spTgt spid="162858"/>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62859"/>
                                        </p:tgtEl>
                                      </p:cBhvr>
                                    </p:animEffect>
                                    <p:set>
                                      <p:cBhvr>
                                        <p:cTn id="46" dur="1" fill="hold">
                                          <p:stCondLst>
                                            <p:cond delay="499"/>
                                          </p:stCondLst>
                                        </p:cTn>
                                        <p:tgtEl>
                                          <p:spTgt spid="162859"/>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62860"/>
                                        </p:tgtEl>
                                      </p:cBhvr>
                                    </p:animEffect>
                                    <p:set>
                                      <p:cBhvr>
                                        <p:cTn id="49" dur="1" fill="hold">
                                          <p:stCondLst>
                                            <p:cond delay="499"/>
                                          </p:stCondLst>
                                        </p:cTn>
                                        <p:tgtEl>
                                          <p:spTgt spid="162860"/>
                                        </p:tgtEl>
                                        <p:attrNameLst>
                                          <p:attrName>style.visibility</p:attrName>
                                        </p:attrNameLst>
                                      </p:cBhvr>
                                      <p:to>
                                        <p:strVal val="hidden"/>
                                      </p:to>
                                    </p:set>
                                  </p:childTnLst>
                                </p:cTn>
                              </p:par>
                              <p:par>
                                <p:cTn id="50" presetID="4" presetClass="exit" presetSubtype="16" fill="hold" grpId="1" nodeType="withEffect">
                                  <p:stCondLst>
                                    <p:cond delay="0"/>
                                  </p:stCondLst>
                                  <p:childTnLst>
                                    <p:animEffect transition="out" filter="box(in)">
                                      <p:cBhvr>
                                        <p:cTn id="51" dur="500"/>
                                        <p:tgtEl>
                                          <p:spTgt spid="162861"/>
                                        </p:tgtEl>
                                      </p:cBhvr>
                                    </p:animEffect>
                                    <p:set>
                                      <p:cBhvr>
                                        <p:cTn id="52" dur="1" fill="hold">
                                          <p:stCondLst>
                                            <p:cond delay="499"/>
                                          </p:stCondLst>
                                        </p:cTn>
                                        <p:tgtEl>
                                          <p:spTgt spid="162861"/>
                                        </p:tgtEl>
                                        <p:attrNameLst>
                                          <p:attrName>style.visibility</p:attrName>
                                        </p:attrNameLst>
                                      </p:cBhvr>
                                      <p:to>
                                        <p:strVal val="hidden"/>
                                      </p:to>
                                    </p:set>
                                  </p:childTnLst>
                                </p:cTn>
                              </p:par>
                              <p:par>
                                <p:cTn id="53" presetID="3" presetClass="entr" presetSubtype="10" fill="hold" nodeType="withEffect">
                                  <p:stCondLst>
                                    <p:cond delay="0"/>
                                  </p:stCondLst>
                                  <p:childTnLst>
                                    <p:set>
                                      <p:cBhvr>
                                        <p:cTn id="54" dur="1" fill="hold">
                                          <p:stCondLst>
                                            <p:cond delay="0"/>
                                          </p:stCondLst>
                                        </p:cTn>
                                        <p:tgtEl>
                                          <p:spTgt spid="162862"/>
                                        </p:tgtEl>
                                        <p:attrNameLst>
                                          <p:attrName>style.visibility</p:attrName>
                                        </p:attrNameLst>
                                      </p:cBhvr>
                                      <p:to>
                                        <p:strVal val="visible"/>
                                      </p:to>
                                    </p:set>
                                    <p:animEffect transition="in" filter="blinds(horizontal)">
                                      <p:cBhvr>
                                        <p:cTn id="55" dur="500"/>
                                        <p:tgtEl>
                                          <p:spTgt spid="162862"/>
                                        </p:tgtEl>
                                      </p:cBhvr>
                                    </p:animEffect>
                                  </p:childTnLst>
                                </p:cTn>
                              </p:par>
                              <p:par>
                                <p:cTn id="56" presetID="3" presetClass="entr" presetSubtype="10" fill="hold" nodeType="withEffect">
                                  <p:stCondLst>
                                    <p:cond delay="0"/>
                                  </p:stCondLst>
                                  <p:childTnLst>
                                    <p:set>
                                      <p:cBhvr>
                                        <p:cTn id="57" dur="1" fill="hold">
                                          <p:stCondLst>
                                            <p:cond delay="0"/>
                                          </p:stCondLst>
                                        </p:cTn>
                                        <p:tgtEl>
                                          <p:spTgt spid="162862"/>
                                        </p:tgtEl>
                                        <p:attrNameLst>
                                          <p:attrName>style.visibility</p:attrName>
                                        </p:attrNameLst>
                                      </p:cBhvr>
                                      <p:to>
                                        <p:strVal val="visible"/>
                                      </p:to>
                                    </p:set>
                                    <p:animEffect transition="in" filter="blinds(horizontal)">
                                      <p:cBhvr>
                                        <p:cTn id="58" dur="500"/>
                                        <p:tgtEl>
                                          <p:spTgt spid="162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8" grpId="0" animBg="1"/>
      <p:bldP spid="162858" grpId="1" animBg="1"/>
      <p:bldP spid="162859" grpId="0" animBg="1"/>
      <p:bldP spid="162859" grpId="1" animBg="1"/>
      <p:bldP spid="162860" grpId="0" animBg="1"/>
      <p:bldP spid="162860" grpId="1" animBg="1"/>
      <p:bldP spid="162861" grpId="0" animBg="1"/>
      <p:bldP spid="162861" grpId="1"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p:txBody>
          <a:bodyPr/>
          <a:lstStyle/>
          <a:p>
            <a:r>
              <a:rPr lang="fa-IR" sz="4000" b="1" smtClean="0">
                <a:cs typeface="B Zar" pitchFamily="2" charset="-78"/>
              </a:rPr>
              <a:t>آزمون کای با احتمال برابر</a:t>
            </a:r>
            <a:endParaRPr lang="en-US" sz="4000" b="1" smtClean="0">
              <a:cs typeface="B Zar" pitchFamily="2" charset="-78"/>
            </a:endParaRPr>
          </a:p>
        </p:txBody>
      </p:sp>
      <p:sp>
        <p:nvSpPr>
          <p:cNvPr id="185347" name="Rectangle 3"/>
          <p:cNvSpPr>
            <a:spLocks noGrp="1"/>
          </p:cNvSpPr>
          <p:nvPr>
            <p:ph type="body" idx="1"/>
          </p:nvPr>
        </p:nvSpPr>
        <p:spPr/>
        <p:txBody>
          <a:bodyPr/>
          <a:lstStyle/>
          <a:p>
            <a:pPr marL="0" indent="0" algn="just">
              <a:lnSpc>
                <a:spcPct val="150000"/>
              </a:lnSpc>
              <a:buFont typeface="Arial" pitchFamily="34" charset="0"/>
              <a:buNone/>
            </a:pPr>
            <a:r>
              <a:rPr lang="fa-IR" sz="2400" smtClean="0">
                <a:cs typeface="B Zar" pitchFamily="2" charset="-78"/>
              </a:rPr>
              <a:t>سوال اساسی در مواقعی که با توزیع های آماری پیوسته سر و کار داریم، اینست طول هر دسته در رده بندی داده هاچقدر باشد. یک راهکار برای این امر بدین طریق توصیه می شود که بازه هایی با احتمال های یکسان ایجاد کنیم. این امر در ادامه با مثال توضیح داده می شود</a:t>
            </a:r>
            <a:endParaRPr lang="en-US"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fa-IR" sz="3200" b="1" smtClean="0">
                <a:cs typeface="B Zar" pitchFamily="2" charset="-78"/>
              </a:rPr>
              <a:t>مثال 2- آزمون کای با احتمال برابر برای توزیع نمایی</a:t>
            </a:r>
            <a:endParaRPr lang="en-US" sz="3200" b="1" smtClean="0">
              <a:cs typeface="B Zar" pitchFamily="2" charset="-78"/>
            </a:endParaRPr>
          </a:p>
        </p:txBody>
      </p:sp>
      <p:sp>
        <p:nvSpPr>
          <p:cNvPr id="186371" name="Rectangle 3"/>
          <p:cNvSpPr>
            <a:spLocks noGrp="1"/>
          </p:cNvSpPr>
          <p:nvPr>
            <p:ph type="body" idx="1"/>
          </p:nvPr>
        </p:nvSpPr>
        <p:spPr/>
        <p:txBody>
          <a:bodyPr/>
          <a:lstStyle/>
          <a:p>
            <a:pPr marL="0" indent="0" algn="just">
              <a:lnSpc>
                <a:spcPct val="150000"/>
              </a:lnSpc>
              <a:buFont typeface="Arial" pitchFamily="34" charset="0"/>
              <a:buNone/>
            </a:pPr>
            <a:r>
              <a:rPr lang="fa-IR" sz="2000" smtClean="0">
                <a:cs typeface="B Zar" pitchFamily="2" charset="-78"/>
              </a:rPr>
              <a:t>یک نمونه 50 تایی از چیپ های نیمه رسانا مورد آزمایش تعیین عمر قرار گرفته اند. نتایج عمر بر حسب روز به شرح جدول زیر شده است.</a:t>
            </a:r>
          </a:p>
        </p:txBody>
      </p:sp>
      <p:graphicFrame>
        <p:nvGraphicFramePr>
          <p:cNvPr id="5" name="Table 4"/>
          <p:cNvGraphicFramePr>
            <a:graphicFrameLocks noGrp="1"/>
          </p:cNvGraphicFramePr>
          <p:nvPr/>
        </p:nvGraphicFramePr>
        <p:xfrm>
          <a:off x="1928780" y="2786063"/>
          <a:ext cx="4786345" cy="3657600"/>
        </p:xfrm>
        <a:graphic>
          <a:graphicData uri="http://schemas.openxmlformats.org/drawingml/2006/table">
            <a:tbl>
              <a:tblPr rtl="1">
                <a:tableStyleId>{5940675A-B579-460E-94D1-54222C63F5DA}</a:tableStyleId>
              </a:tblPr>
              <a:tblGrid>
                <a:gridCol w="957269"/>
                <a:gridCol w="957269"/>
                <a:gridCol w="957269"/>
                <a:gridCol w="957269"/>
                <a:gridCol w="957269"/>
              </a:tblGrid>
              <a:tr h="3214711">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5.845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0.123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5.009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0.433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9.003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7.579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23.960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0.543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0.219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4.562</a:t>
                      </a:r>
                      <a:endParaRPr lang="en-US" sz="2000" kern="1200" dirty="0">
                        <a:solidFill>
                          <a:schemeClr val="tx1"/>
                        </a:solidFill>
                        <a:latin typeface="Times New Roman"/>
                        <a:ea typeface="Times New Roman"/>
                        <a:cs typeface="B Zar" pitchFamily="2" charset="-78"/>
                      </a:endParaRPr>
                    </a:p>
                  </a:txBody>
                  <a:tcPr marL="65314" marR="65314" marT="0" marB="0" anchor="ctr"/>
                </a:tc>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1.961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0.013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34.760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24.420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0.091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2.157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7.078</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0.002</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1.147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2.336</a:t>
                      </a:r>
                    </a:p>
                  </a:txBody>
                  <a:tcPr marL="65314" marR="65314" marT="0" marB="0" anchor="ctr"/>
                </a:tc>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0.062</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0.021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1.192</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43.565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17.967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3.371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3.148</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0.300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1.005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1.008</a:t>
                      </a:r>
                      <a:endParaRPr lang="en-US" sz="2000" kern="1200" dirty="0">
                        <a:solidFill>
                          <a:schemeClr val="tx1"/>
                        </a:solidFill>
                        <a:latin typeface="Times New Roman"/>
                        <a:ea typeface="Times New Roman"/>
                        <a:cs typeface="B Zar" pitchFamily="2" charset="-78"/>
                      </a:endParaRPr>
                    </a:p>
                  </a:txBody>
                  <a:tcPr marL="65314" marR="65314" marT="0" marB="0" anchor="ctr"/>
                </a:tc>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3.081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6.505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59.899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0.141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2.663</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0.878</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5.380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1.928</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31.764</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14.382</a:t>
                      </a:r>
                      <a:endParaRPr lang="en-US" sz="2000" kern="1200" dirty="0">
                        <a:solidFill>
                          <a:schemeClr val="tx1"/>
                        </a:solidFill>
                        <a:latin typeface="Times New Roman"/>
                        <a:ea typeface="Times New Roman"/>
                        <a:cs typeface="B Zar" pitchFamily="2" charset="-78"/>
                      </a:endParaRPr>
                    </a:p>
                  </a:txBody>
                  <a:tcPr marL="65314" marR="65314" marT="0" marB="0" anchor="ctr"/>
                </a:tc>
                <a:tc>
                  <a:txBody>
                    <a:bodyPr/>
                    <a:lstStyle/>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79.919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3.027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6.769</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18.387</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144.695</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0.941</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0.624</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0.590</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7.004</a:t>
                      </a:r>
                    </a:p>
                    <a:p>
                      <a:pPr marL="0" algn="ctr" defTabSz="914400" rtl="1" eaLnBrk="1" latinLnBrk="0" hangingPunct="1">
                        <a:lnSpc>
                          <a:spcPct val="120000"/>
                        </a:lnSpc>
                        <a:spcAft>
                          <a:spcPts val="0"/>
                        </a:spcAft>
                      </a:pPr>
                      <a:r>
                        <a:rPr lang="fa-IR" sz="2000" kern="1200" dirty="0" smtClean="0">
                          <a:solidFill>
                            <a:schemeClr val="tx1"/>
                          </a:solidFill>
                          <a:latin typeface="Times New Roman"/>
                          <a:ea typeface="Times New Roman"/>
                          <a:cs typeface="B Zar" pitchFamily="2" charset="-78"/>
                        </a:rPr>
                        <a:t>3.217</a:t>
                      </a:r>
                    </a:p>
                  </a:txBody>
                  <a:tcPr marL="65314" marR="65314" marT="0" marB="0" anchor="ctr"/>
                </a:tc>
              </a:tr>
            </a:tbl>
          </a:graphicData>
        </a:graphic>
      </p:graphicFrame>
      <p:sp>
        <p:nvSpPr>
          <p:cNvPr id="6" name="Footer Placeholder 5"/>
          <p:cNvSpPr>
            <a:spLocks noGrp="1"/>
          </p:cNvSpPr>
          <p:nvPr>
            <p:ph type="ftr" sz="quarter" idx="11"/>
          </p:nvPr>
        </p:nvSpPr>
        <p:spPr>
          <a:xfrm>
            <a:off x="3124200" y="6421438"/>
            <a:ext cx="2895600" cy="365125"/>
          </a:xfrm>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fa-IR" sz="4000" b="1" smtClean="0">
                <a:cs typeface="B Zar" pitchFamily="2" charset="-78"/>
              </a:rPr>
              <a:t>مثال 2- نمودار هیستوگرام</a:t>
            </a:r>
          </a:p>
        </p:txBody>
      </p:sp>
      <p:pic>
        <p:nvPicPr>
          <p:cNvPr id="187395" name="Picture 4" descr="C:\Documents and Settings\Kazemipour\My Documents\My Scans\2009-05 (مى)\scan0001.jpg"/>
          <p:cNvPicPr>
            <a:picLocks noChangeAspect="1" noChangeArrowheads="1"/>
          </p:cNvPicPr>
          <p:nvPr/>
        </p:nvPicPr>
        <p:blipFill>
          <a:blip r:embed="rId2"/>
          <a:srcRect/>
          <a:stretch>
            <a:fillRect/>
          </a:stretch>
        </p:blipFill>
        <p:spPr bwMode="auto">
          <a:xfrm>
            <a:off x="1714500" y="2143125"/>
            <a:ext cx="5608638" cy="328136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fa-IR" b="1" smtClean="0">
                <a:cs typeface="B Zar" pitchFamily="2" charset="-78"/>
              </a:rPr>
              <a:t>شبیه‌سازی</a:t>
            </a:r>
            <a:endParaRPr lang="fa-IR" smtClean="0"/>
          </a:p>
        </p:txBody>
      </p:sp>
      <p:sp>
        <p:nvSpPr>
          <p:cNvPr id="3" name="Content Placeholder 2"/>
          <p:cNvSpPr>
            <a:spLocks noGrp="1"/>
          </p:cNvSpPr>
          <p:nvPr>
            <p:ph idx="1"/>
          </p:nvPr>
        </p:nvSpPr>
        <p:spPr>
          <a:xfrm>
            <a:off x="457200" y="1643063"/>
            <a:ext cx="8229600" cy="4525962"/>
          </a:xfrm>
        </p:spPr>
        <p:txBody>
          <a:bodyPr rtlCol="1">
            <a:normAutofit fontScale="70000" lnSpcReduction="20000"/>
          </a:bodyPr>
          <a:lstStyle/>
          <a:p>
            <a:pPr algn="just" eaLnBrk="1" fontAlgn="auto" hangingPunct="1">
              <a:lnSpc>
                <a:spcPct val="170000"/>
              </a:lnSpc>
              <a:spcAft>
                <a:spcPts val="0"/>
              </a:spcAft>
              <a:defRPr/>
            </a:pPr>
            <a:r>
              <a:rPr lang="fa-IR" dirty="0" smtClean="0">
                <a:cs typeface="B Zar" pitchFamily="2" charset="-78"/>
              </a:rPr>
              <a:t>شبیه‌سازی، بیان رفتار پویای یک سیستم در </a:t>
            </a:r>
            <a:r>
              <a:rPr lang="fa-IR" dirty="0" smtClean="0">
                <a:solidFill>
                  <a:srgbClr val="FF0000"/>
                </a:solidFill>
                <a:cs typeface="B Zar" pitchFamily="2" charset="-78"/>
              </a:rPr>
              <a:t>حالت پایدار</a:t>
            </a:r>
            <a:r>
              <a:rPr lang="fa-IR" dirty="0" smtClean="0">
                <a:cs typeface="B Zar" pitchFamily="2" charset="-78"/>
              </a:rPr>
              <a:t> به واسطه حرکت آن از یک وضعیت به وضعیت دیگر بر اساس قواعد عملیاتی تعریف شده است. اصولا در شبیه‌سازی، از کامپیوتر برای ارزیابی عددی یک مدل استفاده شده و در آن داده‌ها به جهت تخمین ویژگی‌های موردنظر مدل جمع‌آوری می‌شوند.</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شبیه‌سازی کامپیوتری در عام‌ترین معنایش، فرایند طراحی مدلی ریاضی- منطقی از سیستم واقعی و آزمایش این مدل با کامپیوتر است. فرایند مدل‌سازی با استفاده از روابط ریاضی- منطقی و همچنین اجرای مدل به وسیله کامپیوتر به شبیه‌سازی کامپیوتر می‌گویند.</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p:cNvSpPr>
          <p:nvPr>
            <p:ph type="title"/>
          </p:nvPr>
        </p:nvSpPr>
        <p:spPr/>
        <p:txBody>
          <a:bodyPr/>
          <a:lstStyle/>
          <a:p>
            <a:r>
              <a:rPr lang="fa-IR" sz="4000" b="1" smtClean="0">
                <a:cs typeface="B Zar" pitchFamily="2" charset="-78"/>
              </a:rPr>
              <a:t>مثال 2- ادامه</a:t>
            </a:r>
            <a:endParaRPr lang="en-US" sz="4000" b="1" smtClean="0">
              <a:cs typeface="B Zar" pitchFamily="2" charset="-78"/>
            </a:endParaRPr>
          </a:p>
        </p:txBody>
      </p:sp>
      <p:sp>
        <p:nvSpPr>
          <p:cNvPr id="5734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57346" name="Object 5"/>
          <p:cNvGraphicFramePr>
            <a:graphicFrameLocks noChangeAspect="1"/>
          </p:cNvGraphicFramePr>
          <p:nvPr/>
        </p:nvGraphicFramePr>
        <p:xfrm>
          <a:off x="571500" y="1785938"/>
          <a:ext cx="8239125" cy="1809750"/>
        </p:xfrm>
        <a:graphic>
          <a:graphicData uri="http://schemas.openxmlformats.org/presentationml/2006/ole">
            <mc:AlternateContent xmlns:mc="http://schemas.openxmlformats.org/markup-compatibility/2006">
              <mc:Choice xmlns:v="urn:schemas-microsoft-com:vml" Requires="v">
                <p:oleObj spid="_x0000_s57354" name="Equation" r:id="rId3" imgW="4394160" imgH="965160" progId="Equation.3">
                  <p:embed/>
                </p:oleObj>
              </mc:Choice>
              <mc:Fallback>
                <p:oleObj name="Equation" r:id="rId3" imgW="4394160" imgH="9651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785938"/>
                        <a:ext cx="8239125" cy="180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57347" name="Object 9"/>
          <p:cNvGraphicFramePr>
            <a:graphicFrameLocks noChangeAspect="1"/>
          </p:cNvGraphicFramePr>
          <p:nvPr/>
        </p:nvGraphicFramePr>
        <p:xfrm>
          <a:off x="642938" y="4214813"/>
          <a:ext cx="6738937" cy="2047875"/>
        </p:xfrm>
        <a:graphic>
          <a:graphicData uri="http://schemas.openxmlformats.org/presentationml/2006/ole">
            <mc:AlternateContent xmlns:mc="http://schemas.openxmlformats.org/markup-compatibility/2006">
              <mc:Choice xmlns:v="urn:schemas-microsoft-com:vml" Requires="v">
                <p:oleObj spid="_x0000_s57355" name="Equation" r:id="rId5" imgW="3593880" imgH="1091880" progId="Equation.3">
                  <p:embed/>
                </p:oleObj>
              </mc:Choice>
              <mc:Fallback>
                <p:oleObj name="Equation" r:id="rId5" imgW="3593880" imgH="109188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214813"/>
                        <a:ext cx="6738937" cy="204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oter Placeholder 6"/>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p:cNvSpPr>
          <p:nvPr>
            <p:ph type="title"/>
          </p:nvPr>
        </p:nvSpPr>
        <p:spPr/>
        <p:txBody>
          <a:bodyPr/>
          <a:lstStyle/>
          <a:p>
            <a:r>
              <a:rPr lang="fa-IR" sz="4000" b="1" smtClean="0">
                <a:cs typeface="B Zar" pitchFamily="2" charset="-78"/>
              </a:rPr>
              <a:t>مثال 2- ادامه</a:t>
            </a:r>
            <a:endParaRPr lang="en-US" sz="4000" b="1" smtClean="0">
              <a:cs typeface="B Zar" pitchFamily="2" charset="-78"/>
            </a:endParaRPr>
          </a:p>
        </p:txBody>
      </p:sp>
      <p:sp>
        <p:nvSpPr>
          <p:cNvPr id="58372" name="Rectangle 3"/>
          <p:cNvSpPr>
            <a:spLocks noGrp="1"/>
          </p:cNvSpPr>
          <p:nvPr>
            <p:ph type="body" idx="1"/>
          </p:nvPr>
        </p:nvSpPr>
        <p:spPr/>
        <p:txBody>
          <a:bodyPr/>
          <a:lstStyle/>
          <a:p>
            <a:endParaRPr lang="en-US" smtClean="0">
              <a:cs typeface="Arial" pitchFamily="34" charset="0"/>
            </a:endParaRPr>
          </a:p>
        </p:txBody>
      </p:sp>
      <p:graphicFrame>
        <p:nvGraphicFramePr>
          <p:cNvPr id="58370" name="Object 5"/>
          <p:cNvGraphicFramePr>
            <a:graphicFrameLocks noChangeAspect="1"/>
          </p:cNvGraphicFramePr>
          <p:nvPr/>
        </p:nvGraphicFramePr>
        <p:xfrm>
          <a:off x="857250" y="2214563"/>
          <a:ext cx="4333875" cy="3571875"/>
        </p:xfrm>
        <a:graphic>
          <a:graphicData uri="http://schemas.openxmlformats.org/presentationml/2006/ole">
            <mc:AlternateContent xmlns:mc="http://schemas.openxmlformats.org/markup-compatibility/2006">
              <mc:Choice xmlns:v="urn:schemas-microsoft-com:vml" Requires="v">
                <p:oleObj spid="_x0000_s58374" name="Equation" r:id="rId3" imgW="2311200" imgH="1904760" progId="Equation.3">
                  <p:embed/>
                </p:oleObj>
              </mc:Choice>
              <mc:Fallback>
                <p:oleObj name="Equation" r:id="rId3" imgW="2311200" imgH="19047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214563"/>
                        <a:ext cx="4333875" cy="357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fa-IR" sz="4000" b="1" smtClean="0">
                <a:cs typeface="B Zar" pitchFamily="2" charset="-78"/>
              </a:rPr>
              <a:t>مثال 2- نتیجه</a:t>
            </a:r>
            <a:endParaRPr lang="fa-IR" sz="4000" smtClean="0"/>
          </a:p>
        </p:txBody>
      </p:sp>
      <p:pic>
        <p:nvPicPr>
          <p:cNvPr id="188419" name="Picture 5" descr="C:\Documents and Settings\Kazemipour\My Documents\My Scans\2009-05 (مى)\scan0003.jpg"/>
          <p:cNvPicPr>
            <a:picLocks noChangeAspect="1" noChangeArrowheads="1"/>
          </p:cNvPicPr>
          <p:nvPr/>
        </p:nvPicPr>
        <p:blipFill>
          <a:blip r:embed="rId2"/>
          <a:srcRect/>
          <a:stretch>
            <a:fillRect/>
          </a:stretch>
        </p:blipFill>
        <p:spPr bwMode="auto">
          <a:xfrm>
            <a:off x="1428750" y="2214563"/>
            <a:ext cx="7143750" cy="29083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p:txBody>
          <a:bodyPr/>
          <a:lstStyle/>
          <a:p>
            <a:r>
              <a:rPr lang="fa-IR" sz="3600" b="1" smtClean="0">
                <a:cs typeface="B Zar" pitchFamily="2" charset="-78"/>
              </a:rPr>
              <a:t>مثال 3- تعیین فاصله رده ای در توزیع نرمال</a:t>
            </a:r>
          </a:p>
        </p:txBody>
      </p:sp>
      <p:graphicFrame>
        <p:nvGraphicFramePr>
          <p:cNvPr id="59394" name="Object 5"/>
          <p:cNvGraphicFramePr>
            <a:graphicFrameLocks noGrp="1" noChangeAspect="1"/>
          </p:cNvGraphicFramePr>
          <p:nvPr>
            <p:ph idx="1"/>
          </p:nvPr>
        </p:nvGraphicFramePr>
        <p:xfrm>
          <a:off x="1000125" y="1714500"/>
          <a:ext cx="6777038" cy="2500313"/>
        </p:xfrm>
        <a:graphic>
          <a:graphicData uri="http://schemas.openxmlformats.org/presentationml/2006/ole">
            <mc:AlternateContent xmlns:mc="http://schemas.openxmlformats.org/markup-compatibility/2006">
              <mc:Choice xmlns:v="urn:schemas-microsoft-com:vml" Requires="v">
                <p:oleObj spid="_x0000_s59398" name="Equation" r:id="rId3" imgW="3924000" imgH="1447560" progId="Equation.3">
                  <p:embed/>
                </p:oleObj>
              </mc:Choice>
              <mc:Fallback>
                <p:oleObj name="Equation" r:id="rId3" imgW="3924000" imgH="14475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714500"/>
                        <a:ext cx="6777038" cy="2500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p:cNvSpPr>
          <p:nvPr>
            <p:ph type="title"/>
          </p:nvPr>
        </p:nvSpPr>
        <p:spPr/>
        <p:txBody>
          <a:bodyPr/>
          <a:lstStyle/>
          <a:p>
            <a:r>
              <a:rPr lang="fa-IR" sz="4000" b="1" smtClean="0">
                <a:cs typeface="B Zar" pitchFamily="2" charset="-78"/>
              </a:rPr>
              <a:t>آزمون </a:t>
            </a:r>
            <a:r>
              <a:rPr lang="en-US" sz="3600" b="1" smtClean="0">
                <a:latin typeface="Times New Roman" pitchFamily="18" charset="0"/>
                <a:cs typeface="Times New Roman" pitchFamily="18" charset="0"/>
              </a:rPr>
              <a:t>KS</a:t>
            </a:r>
          </a:p>
        </p:txBody>
      </p:sp>
      <p:sp>
        <p:nvSpPr>
          <p:cNvPr id="189443" name="Rectangle 3"/>
          <p:cNvSpPr>
            <a:spLocks noGrp="1"/>
          </p:cNvSpPr>
          <p:nvPr>
            <p:ph type="body" idx="1"/>
          </p:nvPr>
        </p:nvSpPr>
        <p:spPr/>
        <p:txBody>
          <a:bodyPr/>
          <a:lstStyle/>
          <a:p>
            <a:pPr marL="0" indent="0" algn="just">
              <a:lnSpc>
                <a:spcPct val="150000"/>
              </a:lnSpc>
              <a:buFont typeface="Arial" pitchFamily="34" charset="0"/>
              <a:buNone/>
            </a:pPr>
            <a:r>
              <a:rPr lang="fa-IR" sz="2800" smtClean="0">
                <a:cs typeface="B Zar" pitchFamily="2" charset="-78"/>
              </a:rPr>
              <a:t>آزمون کالموگروف- اسمیرنف در مواردی که اندازه نمونه کوچک تر باشد، و هیچ یک از پارامترهای توزیع احتمال منتخب بر اساس داده های تجربی برآورد نشده باشد، این آزمون بسیار سودمند است.</a:t>
            </a:r>
            <a:endParaRPr lang="en-US" sz="28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fa-IR" sz="4000" b="1" smtClean="0">
                <a:cs typeface="B Zar" pitchFamily="2" charset="-78"/>
              </a:rPr>
              <a:t>تمرین</a:t>
            </a:r>
          </a:p>
        </p:txBody>
      </p:sp>
      <p:sp>
        <p:nvSpPr>
          <p:cNvPr id="190467" name="Content Placeholder 2"/>
          <p:cNvSpPr>
            <a:spLocks noGrp="1"/>
          </p:cNvSpPr>
          <p:nvPr>
            <p:ph idx="1"/>
          </p:nvPr>
        </p:nvSpPr>
        <p:spPr/>
        <p:txBody>
          <a:bodyPr/>
          <a:lstStyle/>
          <a:p>
            <a:pPr>
              <a:lnSpc>
                <a:spcPct val="150000"/>
              </a:lnSpc>
            </a:pPr>
            <a:r>
              <a:rPr lang="fa-IR" sz="2400" smtClean="0">
                <a:cs typeface="B Zar" pitchFamily="2" charset="-78"/>
              </a:rPr>
              <a:t>امید و واریانس تابع توزیع هندسی را بدست آورید.</a:t>
            </a:r>
          </a:p>
          <a:p>
            <a:pPr>
              <a:lnSpc>
                <a:spcPct val="150000"/>
              </a:lnSpc>
            </a:pPr>
            <a:r>
              <a:rPr lang="fa-IR" sz="2400" smtClean="0">
                <a:cs typeface="B Zar" pitchFamily="2" charset="-78"/>
              </a:rPr>
              <a:t>امید و واریانس تابع توزیع گاما را به طور مستقیم بدست آورید.</a:t>
            </a:r>
          </a:p>
          <a:p>
            <a:pPr>
              <a:lnSpc>
                <a:spcPct val="150000"/>
              </a:lnSpc>
            </a:pPr>
            <a:r>
              <a:rPr lang="fa-IR" sz="2400" smtClean="0">
                <a:cs typeface="B Zar" pitchFamily="2" charset="-78"/>
              </a:rPr>
              <a:t>امید و واریانس تابع توزیع بتا را به طور مستقیم بدست آورید.</a:t>
            </a:r>
          </a:p>
          <a:p>
            <a:pPr>
              <a:lnSpc>
                <a:spcPct val="150000"/>
              </a:lnSpc>
            </a:pPr>
            <a:r>
              <a:rPr lang="fa-IR" sz="2400" smtClean="0">
                <a:cs typeface="B Zar" pitchFamily="2" charset="-78"/>
              </a:rPr>
              <a:t>امید و واریانس تابع توزیع وایبول را به طور مستقیم بدست آورید.</a:t>
            </a:r>
          </a:p>
          <a:p>
            <a:pPr algn="just">
              <a:lnSpc>
                <a:spcPct val="150000"/>
              </a:lnSpc>
            </a:pPr>
            <a:r>
              <a:rPr lang="fa-IR" sz="2400" smtClean="0">
                <a:cs typeface="B Zar" pitchFamily="2" charset="-78"/>
              </a:rPr>
              <a:t>با استفاده از یک نرم افزار آماری شکل تابع توزیع گاما، کای دو، وایبول و بتا را به ازای پارامترهای مختلف رسم نمایید. </a:t>
            </a:r>
          </a:p>
          <a:p>
            <a:pPr algn="just">
              <a:lnSpc>
                <a:spcPct val="150000"/>
              </a:lnSpc>
            </a:pPr>
            <a:r>
              <a:rPr lang="fa-IR" sz="2400" smtClean="0">
                <a:cs typeface="B Zar" pitchFamily="2" charset="-78"/>
              </a:rPr>
              <a:t>روش ساخت اعداد تصادفی دارای توزیع برنولی، دو جمله ای، هندسی، و پوسون ارائه کنید.</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fa-IR" sz="4000" b="1" smtClean="0">
                <a:cs typeface="B Zar" pitchFamily="2" charset="-78"/>
              </a:rPr>
              <a:t>تمرین</a:t>
            </a:r>
            <a:endParaRPr lang="fa-IR" sz="4000" smtClean="0"/>
          </a:p>
        </p:txBody>
      </p:sp>
      <p:sp>
        <p:nvSpPr>
          <p:cNvPr id="191491" name="Content Placeholder 2"/>
          <p:cNvSpPr>
            <a:spLocks noGrp="1"/>
          </p:cNvSpPr>
          <p:nvPr>
            <p:ph idx="1"/>
          </p:nvPr>
        </p:nvSpPr>
        <p:spPr>
          <a:xfrm>
            <a:off x="457200" y="1600200"/>
            <a:ext cx="8229600" cy="4757738"/>
          </a:xfrm>
        </p:spPr>
        <p:txBody>
          <a:bodyPr/>
          <a:lstStyle/>
          <a:p>
            <a:pPr algn="just">
              <a:lnSpc>
                <a:spcPct val="150000"/>
              </a:lnSpc>
            </a:pPr>
            <a:r>
              <a:rPr lang="fa-IR" sz="2400" smtClean="0">
                <a:cs typeface="B Zar" pitchFamily="2" charset="-78"/>
              </a:rPr>
              <a:t>تمرین های 9، 20، 21 و 24، فصل چهارم کتاب شبیه سازی گسسته پیشامد</a:t>
            </a:r>
          </a:p>
          <a:p>
            <a:pPr algn="just">
              <a:lnSpc>
                <a:spcPct val="150000"/>
              </a:lnSpc>
            </a:pPr>
            <a:r>
              <a:rPr lang="fa-IR" sz="2400" smtClean="0">
                <a:cs typeface="B Zar" pitchFamily="2" charset="-78"/>
              </a:rPr>
              <a:t>تمرین های5، 9، 19، و 20 تا 22 فصل هشتم کتاب شبیه سازی سیستم های گسسته پیشامد</a:t>
            </a:r>
          </a:p>
          <a:p>
            <a:pPr algn="just">
              <a:lnSpc>
                <a:spcPct val="150000"/>
              </a:lnSpc>
            </a:pPr>
            <a:r>
              <a:rPr lang="fa-IR" sz="2400" smtClean="0">
                <a:cs typeface="B Zar" pitchFamily="2" charset="-78"/>
              </a:rPr>
              <a:t>تمرین های12، 13، 14، 16، 17، 18 و 21، فصل نهم کتاب شبیه سازی گسسته پیشامد</a:t>
            </a:r>
          </a:p>
          <a:p>
            <a:pPr algn="just">
              <a:lnSpc>
                <a:spcPct val="150000"/>
              </a:lnSpc>
            </a:pPr>
            <a:r>
              <a:rPr lang="fa-IR" sz="2400" smtClean="0">
                <a:cs typeface="B Zar" pitchFamily="2" charset="-78"/>
              </a:rPr>
              <a:t>چگونگی کاربرد رگرسیون خطی را در شیبه سازی توضیح دهید.</a:t>
            </a:r>
          </a:p>
          <a:p>
            <a:pPr algn="just">
              <a:lnSpc>
                <a:spcPct val="150000"/>
              </a:lnSpc>
            </a:pPr>
            <a:r>
              <a:rPr lang="fa-IR" sz="2400" smtClean="0">
                <a:cs typeface="B Zar" pitchFamily="2" charset="-78"/>
              </a:rPr>
              <a:t>با استفاده از روش همنهشتی خطی و پارامترهای زیر اعداد تصادفی مربوط را تولید کرده و طول دنباله تصادفی تولید شده را بدست آورید.</a:t>
            </a:r>
          </a:p>
          <a:p>
            <a:pPr algn="just" rtl="0">
              <a:lnSpc>
                <a:spcPct val="150000"/>
              </a:lnSpc>
              <a:buFont typeface="Arial" pitchFamily="34" charset="0"/>
              <a:buNone/>
            </a:pPr>
            <a:r>
              <a:rPr lang="en-US" sz="2000" smtClean="0">
                <a:cs typeface="B Zar" pitchFamily="2" charset="-78"/>
              </a:rPr>
              <a:t>a=4951		c=247		m=256</a:t>
            </a:r>
            <a:endParaRPr lang="fa-IR" sz="20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843213" y="3213100"/>
            <a:ext cx="3816350"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چهارم</a:t>
            </a:r>
            <a:endParaRPr lang="fa-IR" sz="4400" dirty="0">
              <a:latin typeface="+mj-lt"/>
              <a:ea typeface="+mj-ea"/>
              <a:cs typeface="B Zar" pitchFamily="2" charset="-78"/>
            </a:endParaRPr>
          </a:p>
        </p:txBody>
      </p:sp>
      <p:sp>
        <p:nvSpPr>
          <p:cNvPr id="5" name="Subtitle 2"/>
          <p:cNvSpPr txBox="1">
            <a:spLocks/>
          </p:cNvSpPr>
          <p:nvPr/>
        </p:nvSpPr>
        <p:spPr>
          <a:xfrm>
            <a:off x="142875" y="2500313"/>
            <a:ext cx="5929313" cy="2066925"/>
          </a:xfrm>
          <a:prstGeom prst="rect">
            <a:avLst/>
          </a:prstGeom>
        </p:spPr>
        <p:txBody>
          <a:bodyPr rtlCol="1" anchor="ctr">
            <a:normAutofit/>
          </a:bodyPr>
          <a:lstStyle/>
          <a:p>
            <a:pPr marL="342900" indent="-342900" fontAlgn="auto">
              <a:spcAft>
                <a:spcPts val="0"/>
              </a:spcAft>
              <a:defRPr/>
            </a:pPr>
            <a:endParaRPr lang="fa-IR" sz="4400" b="1" dirty="0">
              <a:latin typeface="+mj-lt"/>
              <a:ea typeface="+mj-ea"/>
              <a:cs typeface="B Zar" pitchFamily="2" charset="-78"/>
            </a:endParaRPr>
          </a:p>
        </p:txBody>
      </p:sp>
      <p:sp>
        <p:nvSpPr>
          <p:cNvPr id="6" name="Subtitle 2"/>
          <p:cNvSpPr txBox="1">
            <a:spLocks/>
          </p:cNvSpPr>
          <p:nvPr/>
        </p:nvSpPr>
        <p:spPr>
          <a:xfrm>
            <a:off x="250825" y="4941888"/>
            <a:ext cx="5929313" cy="1058862"/>
          </a:xfrm>
          <a:prstGeom prst="rect">
            <a:avLst/>
          </a:prstGeom>
        </p:spPr>
        <p:txBody>
          <a:bodyPr rtlCol="1" anchor="ctr">
            <a:normAutofit/>
          </a:bodyPr>
          <a:lstStyle/>
          <a:p>
            <a:pPr marL="342900" indent="-342900" algn="l" rtl="0" fontAlgn="auto">
              <a:spcAft>
                <a:spcPts val="0"/>
              </a:spcAft>
              <a:defRPr/>
            </a:pPr>
            <a:r>
              <a:rPr lang="en-US" sz="3600" b="1" dirty="0">
                <a:latin typeface="Times New Roman" pitchFamily="18" charset="0"/>
                <a:ea typeface="+mj-ea"/>
                <a:cs typeface="B Zar" pitchFamily="2" charset="-78"/>
              </a:rPr>
              <a:t>Verification and Validation</a:t>
            </a:r>
            <a:endParaRPr lang="fa-IR" sz="3600" b="1" dirty="0">
              <a:latin typeface="Times New Roman" pitchFamily="18" charset="0"/>
              <a:ea typeface="+mj-ea"/>
              <a:cs typeface="B Zar" pitchFamily="2" charset="-78"/>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marL="342900" indent="-342900" rtl="0"/>
            <a:r>
              <a:rPr lang="en-US" sz="4000" b="1" smtClean="0">
                <a:latin typeface="Times New Roman" pitchFamily="18" charset="0"/>
                <a:cs typeface="B Zar" pitchFamily="2" charset="-78"/>
              </a:rPr>
              <a:t>Verification and Validation</a:t>
            </a:r>
            <a:endParaRPr lang="fa-IR" sz="4000" b="1" smtClean="0">
              <a:latin typeface="Times New Roman" pitchFamily="18" charset="0"/>
              <a:cs typeface="B Zar" pitchFamily="2" charset="-78"/>
            </a:endParaRPr>
          </a:p>
        </p:txBody>
      </p:sp>
      <p:sp>
        <p:nvSpPr>
          <p:cNvPr id="193539"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از مهمترین وظایف در طراحی هر مدلی اعتبارسنجی مدل است. آزمایش و اعتبارسنجی مدل ها باعث می شود، تردید نسبت به نتایج شبیه سازی میان کارشناسان از میان برداشته شده، و نتایج مدل به منظور بهتر نمودن وضعیت سیستم ها استفاده شود. فرآیند تعیین اعتبار مدل دو هدف را دنبال می نماید:</a:t>
            </a:r>
          </a:p>
          <a:p>
            <a:pPr marL="765175" lvl="1" indent="-182563" algn="just">
              <a:lnSpc>
                <a:spcPct val="150000"/>
              </a:lnSpc>
            </a:pPr>
            <a:r>
              <a:rPr lang="fa-IR" sz="2000" smtClean="0">
                <a:cs typeface="B Zar" pitchFamily="2" charset="-78"/>
              </a:rPr>
              <a:t>ایجاد مدلی که رفتار آن به قدری نزدیک به سیستم واقعی باشد، که بتوان به جای آن که  تجربه را بر سیستم واقعی اعمال نمود، برمدل اعمال نمود.</a:t>
            </a:r>
          </a:p>
          <a:p>
            <a:pPr marL="765175" lvl="1" indent="-182563" algn="just">
              <a:lnSpc>
                <a:spcPct val="150000"/>
              </a:lnSpc>
            </a:pPr>
            <a:r>
              <a:rPr lang="fa-IR" sz="2000" smtClean="0">
                <a:cs typeface="B Zar" pitchFamily="2" charset="-78"/>
              </a:rPr>
              <a:t>ارتقای اعتبار مدل به سطحی قابل پذیرش که  مدیران و سایر استفاده کنندگان در شمار استفاده کنندگان از آن قرار گیرند.</a:t>
            </a:r>
            <a:endParaRPr lang="ar-SA" sz="20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fa-IR" sz="4000" b="1" smtClean="0">
                <a:cs typeface="B Zar" pitchFamily="2" charset="-78"/>
              </a:rPr>
              <a:t>آزمایش و اعتبار مدل</a:t>
            </a:r>
          </a:p>
        </p:txBody>
      </p:sp>
      <p:sp>
        <p:nvSpPr>
          <p:cNvPr id="194563"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فرآیند آزمایش و تعیین اعتبار مدل را می توان در دو قسمت مجزا مورد بررسی قرار داد.</a:t>
            </a:r>
          </a:p>
          <a:p>
            <a:pPr marL="765175" lvl="1" indent="-273050" algn="just">
              <a:lnSpc>
                <a:spcPct val="150000"/>
              </a:lnSpc>
            </a:pPr>
            <a:r>
              <a:rPr lang="fa-IR" sz="2000" smtClean="0">
                <a:cs typeface="B Zar" pitchFamily="2" charset="-78"/>
              </a:rPr>
              <a:t>منظور از آزمایش مدل، مقایسه مدل  ذهنی با مدلی کامپیوتری است. در حقیقت در اینجا بایستی پاسخ سوالات زیر داده شود:</a:t>
            </a:r>
          </a:p>
          <a:p>
            <a:pPr marL="1165225" lvl="2" indent="-273050" algn="just">
              <a:lnSpc>
                <a:spcPct val="150000"/>
              </a:lnSpc>
            </a:pPr>
            <a:r>
              <a:rPr lang="fa-IR" sz="1800" smtClean="0">
                <a:cs typeface="B Zar" pitchFamily="2" charset="-78"/>
              </a:rPr>
              <a:t>آیا مدل به طرز صحیحی در قالب رمزی کامپیوتری معرفی شده است؟</a:t>
            </a:r>
          </a:p>
          <a:p>
            <a:pPr marL="1165225" lvl="2" indent="-273050" algn="just">
              <a:lnSpc>
                <a:spcPct val="150000"/>
              </a:lnSpc>
            </a:pPr>
            <a:r>
              <a:rPr lang="fa-IR" sz="1800" smtClean="0">
                <a:cs typeface="B Zar" pitchFamily="2" charset="-78"/>
              </a:rPr>
              <a:t>آیا رمز کامپیوتری به درستی ساختار منطقی مدل و پارامترهای ورودی آن را معرفی کند.</a:t>
            </a:r>
          </a:p>
          <a:p>
            <a:pPr marL="765175" lvl="1" indent="-273050" algn="just">
              <a:lnSpc>
                <a:spcPct val="150000"/>
              </a:lnSpc>
            </a:pPr>
            <a:r>
              <a:rPr lang="fa-IR" sz="2000" smtClean="0">
                <a:cs typeface="B Zar" pitchFamily="2" charset="-78"/>
              </a:rPr>
              <a:t>منظور از تعیین از اعتبار مدل، مشخص کردن این نکته است که آیا مدل معرف سیستمسیستم هست یا نه؟ تعیین اعتبار مدل اصولا با انجام یک فرآیند تکرارپذیر حاصل می شود</a:t>
            </a: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fa-IR" sz="4000" b="1" dirty="0" smtClean="0">
                <a:latin typeface="Times New Roman" pitchFamily="18" charset="0"/>
                <a:cs typeface="B Zar" pitchFamily="2" charset="-78"/>
              </a:rPr>
              <a:t>حالت پایدار				  </a:t>
            </a:r>
            <a:r>
              <a:rPr lang="en-US" sz="3600" b="1" dirty="0" smtClean="0">
                <a:latin typeface="Times New Roman" pitchFamily="18" charset="0"/>
                <a:cs typeface="B Zar" pitchFamily="2" charset="-78"/>
              </a:rPr>
              <a:t>Steady State</a:t>
            </a:r>
            <a:endParaRPr lang="fa-IR" sz="4000" b="1" dirty="0" smtClean="0">
              <a:latin typeface="Times New Roman" pitchFamily="18" charset="0"/>
              <a:cs typeface="B Zar" pitchFamily="2" charset="-78"/>
            </a:endParaRPr>
          </a:p>
        </p:txBody>
      </p:sp>
      <p:pic>
        <p:nvPicPr>
          <p:cNvPr id="79875" name="Picture 2"/>
          <p:cNvPicPr>
            <a:picLocks noChangeAspect="1" noChangeArrowheads="1"/>
          </p:cNvPicPr>
          <p:nvPr/>
        </p:nvPicPr>
        <p:blipFill>
          <a:blip r:embed="rId2"/>
          <a:srcRect/>
          <a:stretch>
            <a:fillRect/>
          </a:stretch>
        </p:blipFill>
        <p:spPr bwMode="auto">
          <a:xfrm>
            <a:off x="1643063" y="2286000"/>
            <a:ext cx="5880100" cy="33432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fa-IR" sz="3600" b="1" smtClean="0">
                <a:cs typeface="B Zar" pitchFamily="2" charset="-78"/>
              </a:rPr>
              <a:t>آزمایش و اعتبار مدل به عنوان یک سیستم</a:t>
            </a:r>
            <a:endParaRPr lang="fa-IR" sz="3600" smtClean="0"/>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pic>
        <p:nvPicPr>
          <p:cNvPr id="195588" name="Picture 2" descr="C:\Documents and Settings\Kazemipour\My Documents\My Scans\2009-05 (مى)\scan0018.jpg"/>
          <p:cNvPicPr>
            <a:picLocks noChangeAspect="1" noChangeArrowheads="1"/>
          </p:cNvPicPr>
          <p:nvPr/>
        </p:nvPicPr>
        <p:blipFill>
          <a:blip r:embed="rId2"/>
          <a:srcRect/>
          <a:stretch>
            <a:fillRect/>
          </a:stretch>
        </p:blipFill>
        <p:spPr bwMode="auto">
          <a:xfrm>
            <a:off x="2011363" y="1643063"/>
            <a:ext cx="4846637" cy="4589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4"/>
          <p:cNvPicPr>
            <a:picLocks noChangeAspect="1" noChangeArrowheads="1"/>
          </p:cNvPicPr>
          <p:nvPr/>
        </p:nvPicPr>
        <p:blipFill>
          <a:blip r:embed="rId2"/>
          <a:srcRect/>
          <a:stretch>
            <a:fillRect/>
          </a:stretch>
        </p:blipFill>
        <p:spPr bwMode="auto">
          <a:xfrm>
            <a:off x="406400" y="71438"/>
            <a:ext cx="8607425" cy="664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rtl="0"/>
            <a:r>
              <a:rPr lang="en-US" sz="3600" b="1" smtClean="0">
                <a:latin typeface="Times New Roman" pitchFamily="18" charset="0"/>
                <a:cs typeface="B Zar" pitchFamily="2" charset="-78"/>
              </a:rPr>
              <a:t>Verification of simulation models</a:t>
            </a:r>
            <a:endParaRPr lang="fa-IR" sz="3600" b="1" smtClean="0"/>
          </a:p>
        </p:txBody>
      </p:sp>
      <p:sp>
        <p:nvSpPr>
          <p:cNvPr id="3" name="Content Placeholder 2"/>
          <p:cNvSpPr>
            <a:spLocks noGrp="1"/>
          </p:cNvSpPr>
          <p:nvPr>
            <p:ph idx="1"/>
          </p:nvPr>
        </p:nvSpPr>
        <p:spPr/>
        <p:txBody>
          <a:bodyPr/>
          <a:lstStyle/>
          <a:p>
            <a:pPr marL="0" indent="0" algn="just" rtl="0">
              <a:lnSpc>
                <a:spcPct val="150000"/>
              </a:lnSpc>
              <a:buFont typeface="Arial" pitchFamily="34" charset="0"/>
              <a:buNone/>
              <a:defRPr/>
            </a:pPr>
            <a:r>
              <a:rPr lang="en-US" sz="2000" dirty="0" smtClean="0">
                <a:latin typeface="Times New Roman" pitchFamily="18" charset="0"/>
                <a:ea typeface="+mj-ea"/>
                <a:cs typeface="B Zar" pitchFamily="2" charset="-78"/>
              </a:rPr>
              <a:t>The purpose of model verification is the assure that the conceptual model is reflected accurately in the operational model. The conceptual model quite often involves some degree of abstraction about system operations or some amount of simplification of actual operations. Many common-sense can be given for use in the verification process:</a:t>
            </a:r>
          </a:p>
          <a:p>
            <a:pPr marL="841375" lvl="1" indent="-258763" algn="just" rtl="0">
              <a:lnSpc>
                <a:spcPct val="150000"/>
              </a:lnSpc>
              <a:defRPr/>
            </a:pPr>
            <a:r>
              <a:rPr lang="en-US" sz="1800" dirty="0" smtClean="0">
                <a:latin typeface="Times New Roman" pitchFamily="18" charset="0"/>
                <a:ea typeface="+mj-ea"/>
                <a:cs typeface="B Zar" pitchFamily="2" charset="-78"/>
              </a:rPr>
              <a:t>Have the Operational model checked by some other than its developer</a:t>
            </a:r>
          </a:p>
          <a:p>
            <a:pPr marL="841375" lvl="1" indent="-258763" algn="just" rtl="0">
              <a:lnSpc>
                <a:spcPct val="150000"/>
              </a:lnSpc>
              <a:defRPr/>
            </a:pPr>
            <a:r>
              <a:rPr lang="en-US" sz="1800" dirty="0" smtClean="0">
                <a:latin typeface="Times New Roman" pitchFamily="18" charset="0"/>
                <a:ea typeface="+mj-ea"/>
                <a:cs typeface="B Zar" pitchFamily="2" charset="-78"/>
              </a:rPr>
              <a:t>Make a flow diagram for each action for each event type.</a:t>
            </a:r>
          </a:p>
          <a:p>
            <a:pPr marL="841375" lvl="1" indent="-258763" algn="just" rtl="0">
              <a:lnSpc>
                <a:spcPct val="150000"/>
              </a:lnSpc>
              <a:defRPr/>
            </a:pPr>
            <a:r>
              <a:rPr lang="en-US" sz="1800" dirty="0" smtClean="0">
                <a:latin typeface="Times New Roman" pitchFamily="18" charset="0"/>
                <a:cs typeface="B Zar" pitchFamily="2" charset="-78"/>
              </a:rPr>
              <a:t>Closely examine the model output for reasonableness under a variety of setting of the input parameters.</a:t>
            </a: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sz="3600" b="1" smtClean="0">
                <a:latin typeface="Times New Roman" pitchFamily="18" charset="0"/>
                <a:cs typeface="B Zar" pitchFamily="2" charset="-78"/>
              </a:rPr>
              <a:t>Verification of simulation models</a:t>
            </a:r>
            <a:endParaRPr lang="fa-IR" sz="3600" smtClean="0"/>
          </a:p>
        </p:txBody>
      </p:sp>
      <p:sp>
        <p:nvSpPr>
          <p:cNvPr id="3" name="Content Placeholder 2"/>
          <p:cNvSpPr>
            <a:spLocks noGrp="1"/>
          </p:cNvSpPr>
          <p:nvPr>
            <p:ph idx="1"/>
          </p:nvPr>
        </p:nvSpPr>
        <p:spPr/>
        <p:txBody>
          <a:bodyPr/>
          <a:lstStyle/>
          <a:p>
            <a:pPr marL="841375" lvl="1" indent="-258763" algn="just" rtl="0">
              <a:lnSpc>
                <a:spcPct val="150000"/>
              </a:lnSpc>
              <a:defRPr/>
            </a:pPr>
            <a:r>
              <a:rPr lang="en-US" sz="1800" dirty="0" smtClean="0">
                <a:latin typeface="Times New Roman" pitchFamily="18" charset="0"/>
                <a:cs typeface="B Zar" pitchFamily="2" charset="-78"/>
              </a:rPr>
              <a:t>Have the operational model print the input parameters at the end of the simulation to be sure that these parameter values have not been changed inadvertently.</a:t>
            </a:r>
          </a:p>
          <a:p>
            <a:pPr marL="841375" lvl="1" indent="-258763" algn="just" rtl="0">
              <a:lnSpc>
                <a:spcPct val="150000"/>
              </a:lnSpc>
              <a:defRPr/>
            </a:pPr>
            <a:r>
              <a:rPr lang="en-US" sz="1800" dirty="0" smtClean="0">
                <a:latin typeface="Times New Roman" pitchFamily="18" charset="0"/>
                <a:ea typeface="+mj-ea"/>
                <a:cs typeface="B Zar" pitchFamily="2" charset="-78"/>
              </a:rPr>
              <a:t>Make the operational model as self-documenting as possible.</a:t>
            </a:r>
          </a:p>
          <a:p>
            <a:pPr marL="841375" lvl="1" indent="-258763" algn="just" rtl="0">
              <a:lnSpc>
                <a:spcPct val="150000"/>
              </a:lnSpc>
              <a:defRPr/>
            </a:pPr>
            <a:r>
              <a:rPr lang="en-US" sz="1800" dirty="0" smtClean="0">
                <a:latin typeface="Times New Roman" pitchFamily="18" charset="0"/>
                <a:ea typeface="+mj-ea"/>
                <a:cs typeface="B Zar" pitchFamily="2" charset="-78"/>
              </a:rPr>
              <a:t>If the operational model is animated, verify that what is seen in the animation imitates  the actual system. </a:t>
            </a:r>
          </a:p>
          <a:p>
            <a:pPr marL="841375" lvl="1" indent="-258763" algn="just" rtl="0">
              <a:lnSpc>
                <a:spcPct val="150000"/>
              </a:lnSpc>
              <a:defRPr/>
            </a:pPr>
            <a:r>
              <a:rPr lang="en-US" sz="1800" dirty="0" smtClean="0">
                <a:latin typeface="Times New Roman" pitchFamily="18" charset="0"/>
                <a:ea typeface="+mj-ea"/>
                <a:cs typeface="B Zar" pitchFamily="2" charset="-78"/>
              </a:rPr>
              <a:t>Use of Interactive Run Controller or debugger in each software.</a:t>
            </a:r>
          </a:p>
          <a:p>
            <a:pPr marL="841375" lvl="1" indent="-258763" algn="just" rtl="0">
              <a:lnSpc>
                <a:spcPct val="150000"/>
              </a:lnSpc>
              <a:defRPr/>
            </a:pPr>
            <a:r>
              <a:rPr lang="en-US" sz="1800" dirty="0" smtClean="0">
                <a:latin typeface="Times New Roman" pitchFamily="18" charset="0"/>
                <a:ea typeface="+mj-ea"/>
                <a:cs typeface="B Zar" pitchFamily="2" charset="-78"/>
              </a:rPr>
              <a:t>Graphical interfaces are recommended for accomplishing verification and validation. </a:t>
            </a: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fa-IR" sz="3600" b="1" smtClean="0">
                <a:cs typeface="B Zar" pitchFamily="2" charset="-78"/>
              </a:rPr>
              <a:t>نکته ای در آزمایش یک مدل شبیه سازی</a:t>
            </a:r>
          </a:p>
        </p:txBody>
      </p:sp>
      <p:sp>
        <p:nvSpPr>
          <p:cNvPr id="199683" name="Content Placeholder 2"/>
          <p:cNvSpPr>
            <a:spLocks noGrp="1"/>
          </p:cNvSpPr>
          <p:nvPr>
            <p:ph idx="1"/>
          </p:nvPr>
        </p:nvSpPr>
        <p:spPr>
          <a:xfrm>
            <a:off x="500063" y="2286000"/>
            <a:ext cx="8229600" cy="2328863"/>
          </a:xfrm>
        </p:spPr>
        <p:txBody>
          <a:bodyPr/>
          <a:lstStyle/>
          <a:p>
            <a:pPr marL="0" indent="0" algn="ctr">
              <a:lnSpc>
                <a:spcPct val="150000"/>
              </a:lnSpc>
              <a:buFont typeface="Arial" pitchFamily="34" charset="0"/>
              <a:buNone/>
            </a:pPr>
            <a:r>
              <a:rPr lang="fa-IR" b="1" smtClean="0">
                <a:cs typeface="B Zar" pitchFamily="2" charset="-78"/>
              </a:rPr>
              <a:t>آسان ترین راه برای آزمایش مدل شبیه سازی، بررسی دقیق و فراگیر خروجی ها از جهت منطقی بودن آن ها است. </a:t>
            </a: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sz="3600" b="1" smtClean="0">
                <a:latin typeface="Times New Roman" pitchFamily="18" charset="0"/>
                <a:cs typeface="B Zar" pitchFamily="2" charset="-78"/>
              </a:rPr>
              <a:t>Calibration and Validation Of Models</a:t>
            </a:r>
            <a:endParaRPr lang="ar-SA" sz="3600" b="1" smtClean="0">
              <a:latin typeface="Times New Roman" pitchFamily="18" charset="0"/>
              <a:cs typeface="B Zar" pitchFamily="2" charset="-78"/>
            </a:endParaRP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pic>
        <p:nvPicPr>
          <p:cNvPr id="200708" name="Picture 6" descr="scan0019"/>
          <p:cNvPicPr>
            <a:picLocks noChangeAspect="1" noChangeArrowheads="1"/>
          </p:cNvPicPr>
          <p:nvPr/>
        </p:nvPicPr>
        <p:blipFill>
          <a:blip r:embed="rId2"/>
          <a:srcRect/>
          <a:stretch>
            <a:fillRect/>
          </a:stretch>
        </p:blipFill>
        <p:spPr bwMode="auto">
          <a:xfrm>
            <a:off x="1331913" y="1628775"/>
            <a:ext cx="5905500" cy="443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fa-IR" sz="4000" b="1" smtClean="0">
                <a:cs typeface="B Zar" pitchFamily="2" charset="-78"/>
              </a:rPr>
              <a:t>تعیین اعتبار مدل</a:t>
            </a:r>
          </a:p>
        </p:txBody>
      </p:sp>
      <p:sp>
        <p:nvSpPr>
          <p:cNvPr id="3" name="Content Placeholder 2"/>
          <p:cNvSpPr>
            <a:spLocks noGrp="1"/>
          </p:cNvSpPr>
          <p:nvPr>
            <p:ph idx="1"/>
          </p:nvPr>
        </p:nvSpPr>
        <p:spPr/>
        <p:txBody>
          <a:bodyPr/>
          <a:lstStyle/>
          <a:p>
            <a:pPr marL="0" indent="0" algn="just">
              <a:lnSpc>
                <a:spcPct val="150000"/>
              </a:lnSpc>
              <a:buFont typeface="Arial" pitchFamily="34" charset="0"/>
              <a:buNone/>
              <a:defRPr/>
            </a:pPr>
            <a:r>
              <a:rPr lang="fa-IR" sz="2800" dirty="0" smtClean="0">
                <a:cs typeface="B Zar" pitchFamily="2" charset="-78"/>
              </a:rPr>
              <a:t>به طور کلی منظور از تعیین اعتبار مدل، فرایند کلی مقایسه مدل و رفتار آن، با سیتم واقعی و رفتار آن است. از لحاظ مفهومی آزمایش و معتبرسازی مدل دو قسمت جداگانه از هم هستند، ولی با این وجود مدل سازها این دو مرحله را به طور همزمان انجام می دهند.</a:t>
            </a:r>
          </a:p>
          <a:p>
            <a:pPr marL="274638" indent="0" algn="ctr">
              <a:lnSpc>
                <a:spcPct val="150000"/>
              </a:lnSpc>
              <a:buFont typeface="Arial" pitchFamily="34" charset="0"/>
              <a:buNone/>
              <a:defRPr/>
            </a:pPr>
            <a:r>
              <a:rPr lang="fa-IR" sz="2800" dirty="0" smtClean="0">
                <a:cs typeface="B Zar" pitchFamily="2" charset="-78"/>
              </a:rPr>
              <a:t>همواره این موضوع را به خاطر داشته باشید که منظور از تطبیق مدل و واقعیت، همپوشانی کامل نیست.</a:t>
            </a:r>
            <a:endParaRPr lang="fa-IR" sz="2800" dirty="0">
              <a:cs typeface="B Zar" pitchFamily="2" charset="-78"/>
            </a:endParaRP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sz="3600" b="1" smtClean="0">
                <a:latin typeface="Times New Roman" pitchFamily="18" charset="0"/>
                <a:cs typeface="B Zar" pitchFamily="2" charset="-78"/>
              </a:rPr>
              <a:t>Validation: Three-step approach</a:t>
            </a:r>
            <a:endParaRPr lang="fa-IR" sz="3600" b="1" smtClean="0">
              <a:latin typeface="Times New Roman" pitchFamily="18" charset="0"/>
              <a:cs typeface="B Zar" pitchFamily="2" charset="-78"/>
            </a:endParaRPr>
          </a:p>
        </p:txBody>
      </p:sp>
      <p:sp>
        <p:nvSpPr>
          <p:cNvPr id="3" name="Content Placeholder 2"/>
          <p:cNvSpPr>
            <a:spLocks noGrp="1"/>
          </p:cNvSpPr>
          <p:nvPr>
            <p:ph idx="1"/>
          </p:nvPr>
        </p:nvSpPr>
        <p:spPr/>
        <p:txBody>
          <a:bodyPr/>
          <a:lstStyle/>
          <a:p>
            <a:pPr marL="457200" indent="-457200" algn="l" rtl="0">
              <a:lnSpc>
                <a:spcPct val="200000"/>
              </a:lnSpc>
              <a:buFont typeface="+mj-lt"/>
              <a:buAutoNum type="arabicPeriod"/>
              <a:defRPr/>
            </a:pPr>
            <a:r>
              <a:rPr lang="en-US" sz="2400" dirty="0" smtClean="0">
                <a:latin typeface="Times New Roman" pitchFamily="18" charset="0"/>
                <a:ea typeface="+mj-ea"/>
                <a:cs typeface="B Zar" pitchFamily="2" charset="-78"/>
              </a:rPr>
              <a:t>Build a model that has high face validity</a:t>
            </a:r>
          </a:p>
          <a:p>
            <a:pPr marL="457200" indent="-457200" algn="l" rtl="0">
              <a:lnSpc>
                <a:spcPct val="200000"/>
              </a:lnSpc>
              <a:buFont typeface="+mj-lt"/>
              <a:buAutoNum type="arabicPeriod"/>
              <a:defRPr/>
            </a:pPr>
            <a:r>
              <a:rPr lang="en-US" sz="2400" dirty="0" smtClean="0">
                <a:latin typeface="Times New Roman" pitchFamily="18" charset="0"/>
                <a:ea typeface="+mj-ea"/>
                <a:cs typeface="B Zar" pitchFamily="2" charset="-78"/>
              </a:rPr>
              <a:t>Validate model assumption (structural and data assumption)</a:t>
            </a:r>
          </a:p>
          <a:p>
            <a:pPr marL="457200" indent="-457200" algn="just" rtl="0">
              <a:lnSpc>
                <a:spcPct val="200000"/>
              </a:lnSpc>
              <a:buFont typeface="+mj-lt"/>
              <a:buAutoNum type="arabicPeriod"/>
              <a:defRPr/>
            </a:pPr>
            <a:r>
              <a:rPr lang="en-US" sz="2400" dirty="0" smtClean="0">
                <a:latin typeface="Times New Roman" pitchFamily="18" charset="0"/>
                <a:ea typeface="+mj-ea"/>
                <a:cs typeface="B Zar" pitchFamily="2" charset="-78"/>
              </a:rPr>
              <a:t>Compare the model input-output transformation to corresponding input-output transformations for the real system</a:t>
            </a:r>
            <a:endParaRPr lang="fa-IR" sz="24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fa-IR" sz="4000" b="1" smtClean="0">
                <a:cs typeface="B Zar" pitchFamily="2" charset="-78"/>
              </a:rPr>
              <a:t>اعتبار صوری                           </a:t>
            </a:r>
            <a:r>
              <a:rPr lang="en-US" sz="3600" b="1" smtClean="0">
                <a:latin typeface="Times New Roman" pitchFamily="18" charset="0"/>
                <a:cs typeface="B Zar" pitchFamily="2" charset="-78"/>
              </a:rPr>
              <a:t>Face Validity</a:t>
            </a:r>
            <a:r>
              <a:rPr lang="en-US" sz="4000" b="1" smtClean="0">
                <a:latin typeface="Times New Roman" pitchFamily="18" charset="0"/>
                <a:cs typeface="B Zar" pitchFamily="2" charset="-78"/>
              </a:rPr>
              <a:t> </a:t>
            </a:r>
            <a:endParaRPr lang="fa-IR" sz="4000" b="1" smtClean="0">
              <a:cs typeface="B Zar" pitchFamily="2" charset="-78"/>
            </a:endParaRPr>
          </a:p>
        </p:txBody>
      </p:sp>
      <p:sp>
        <p:nvSpPr>
          <p:cNvPr id="203779" name="Content Placeholder 2"/>
          <p:cNvSpPr>
            <a:spLocks noGrp="1"/>
          </p:cNvSpPr>
          <p:nvPr>
            <p:ph idx="1"/>
          </p:nvPr>
        </p:nvSpPr>
        <p:spPr/>
        <p:txBody>
          <a:bodyPr/>
          <a:lstStyle/>
          <a:p>
            <a:pPr marL="0" indent="0" algn="just">
              <a:lnSpc>
                <a:spcPct val="150000"/>
              </a:lnSpc>
              <a:buFont typeface="Arial" pitchFamily="34" charset="0"/>
              <a:buNone/>
            </a:pPr>
            <a:r>
              <a:rPr lang="fa-IR" sz="2400" smtClean="0">
                <a:cs typeface="B Zar" pitchFamily="2" charset="-78"/>
              </a:rPr>
              <a:t>اولین گام در اعتبارسنجی مدل شبیه سازی چک کردن مدل از لحاظ ظاهری در چشم آگاهان به سیستم مورد نظر است. بدین منظور از نظرات افراد آگاه به سیستم، در تمامی مراحل استفاده می شود. این افراد به طور کلی کمک شایانی در مرحله عیب زدایی از سیستم انجاممی دهند. بزرگترین حسن این افراد اظهار نظر در مورد خروجی مدل و شناسایی تغییرات غیر منطبق بر واقعیت است. </a:t>
            </a:r>
          </a:p>
          <a:p>
            <a:pPr marL="0" indent="0" algn="just">
              <a:lnSpc>
                <a:spcPct val="150000"/>
              </a:lnSpc>
              <a:buFont typeface="Arial" pitchFamily="34" charset="0"/>
              <a:buNone/>
            </a:pPr>
            <a:r>
              <a:rPr lang="fa-IR" sz="2400" smtClean="0">
                <a:cs typeface="B Zar" pitchFamily="2" charset="-78"/>
              </a:rPr>
              <a:t>به منظور وارسی صوری نحوه عمل مدل می توان از تحلیل حساسیت نیز  استفاده نمود. این کار بدین طریق انجام می شود که ابتدا برخی از پارامترهای ورودی مدل تغییر کرده و سپس تغیرات مدل با نظر کارشناس تطبیق داده می شود. </a:t>
            </a: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pPr rtl="0"/>
            <a:r>
              <a:rPr lang="en-US" sz="3600" b="1" dirty="0" smtClean="0">
                <a:latin typeface="Times New Roman" pitchFamily="18" charset="0"/>
                <a:cs typeface="B Zar" pitchFamily="2" charset="-78"/>
              </a:rPr>
              <a:t>Validate model assumption</a:t>
            </a:r>
            <a:endParaRPr lang="fa-IR" sz="3600" b="1" dirty="0" smtClean="0"/>
          </a:p>
        </p:txBody>
      </p:sp>
      <p:sp>
        <p:nvSpPr>
          <p:cNvPr id="204803" name="Content Placeholder 2"/>
          <p:cNvSpPr>
            <a:spLocks noGrp="1"/>
          </p:cNvSpPr>
          <p:nvPr>
            <p:ph idx="1"/>
          </p:nvPr>
        </p:nvSpPr>
        <p:spPr/>
        <p:txBody>
          <a:bodyPr/>
          <a:lstStyle/>
          <a:p>
            <a:pPr algn="just">
              <a:lnSpc>
                <a:spcPct val="150000"/>
              </a:lnSpc>
              <a:buFont typeface="Arial" pitchFamily="34" charset="0"/>
              <a:buNone/>
            </a:pPr>
            <a:r>
              <a:rPr lang="fa-IR" sz="2800" dirty="0" smtClean="0">
                <a:cs typeface="B Zar" pitchFamily="2" charset="-78"/>
              </a:rPr>
              <a:t>می توان فرض های مدل را به دو رده کلی تقسیم بندی نمود:</a:t>
            </a:r>
          </a:p>
          <a:p>
            <a:pPr lvl="1" algn="just">
              <a:lnSpc>
                <a:spcPct val="150000"/>
              </a:lnSpc>
            </a:pPr>
            <a:r>
              <a:rPr lang="fa-IR" sz="2400" dirty="0" smtClean="0">
                <a:cs typeface="B Zar" pitchFamily="2" charset="-78"/>
              </a:rPr>
              <a:t>فرض های ساختاری </a:t>
            </a:r>
          </a:p>
          <a:p>
            <a:pPr lvl="2" algn="just">
              <a:lnSpc>
                <a:spcPct val="150000"/>
              </a:lnSpc>
              <a:buFont typeface="Arial" pitchFamily="34" charset="0"/>
              <a:buNone/>
            </a:pPr>
            <a:r>
              <a:rPr lang="fa-IR" sz="2000" dirty="0" smtClean="0">
                <a:cs typeface="B Zar" pitchFamily="2" charset="-78"/>
              </a:rPr>
              <a:t>	عموما این فرض ها مربوط به نحوه عملکرد سیستم، ساده سازی های انجام شده و  خلاصه کردن های سیستم بر می گردد. این فرض ها بایستی از راه مشاهده عملی در زمان های متفاوت مورد بررسی قرار گیرد. </a:t>
            </a:r>
          </a:p>
          <a:p>
            <a:pPr lvl="1" algn="just">
              <a:lnSpc>
                <a:spcPct val="150000"/>
              </a:lnSpc>
            </a:pPr>
            <a:r>
              <a:rPr lang="fa-IR" sz="2400" dirty="0" smtClean="0">
                <a:cs typeface="B Zar" pitchFamily="2" charset="-78"/>
              </a:rPr>
              <a:t>فرض های مربوط به داده ها</a:t>
            </a:r>
          </a:p>
          <a:p>
            <a:pPr lvl="2" algn="just">
              <a:lnSpc>
                <a:spcPct val="150000"/>
              </a:lnSpc>
              <a:buFont typeface="Arial" pitchFamily="34" charset="0"/>
              <a:buNone/>
            </a:pPr>
            <a:r>
              <a:rPr lang="fa-IR" sz="2000" dirty="0" smtClean="0">
                <a:cs typeface="B Zar" pitchFamily="2" charset="-78"/>
              </a:rPr>
              <a:t>	عموما در در جمع آوری داده ها این فرض مورد آزمونقرار می گیرد.</a:t>
            </a:r>
            <a:endParaRPr lang="fa-IR" sz="2800"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28625" y="285750"/>
            <a:ext cx="8229600" cy="1000125"/>
          </a:xfrm>
        </p:spPr>
        <p:txBody>
          <a:bodyPr/>
          <a:lstStyle/>
          <a:p>
            <a:pPr eaLnBrk="1" hangingPunct="1"/>
            <a:r>
              <a:rPr lang="fa-IR" b="1" smtClean="0">
                <a:cs typeface="B Zar" pitchFamily="2" charset="-78"/>
              </a:rPr>
              <a:t>منابع</a:t>
            </a:r>
          </a:p>
        </p:txBody>
      </p:sp>
      <p:sp>
        <p:nvSpPr>
          <p:cNvPr id="3" name="Content Placeholder 2"/>
          <p:cNvSpPr>
            <a:spLocks noGrp="1"/>
          </p:cNvSpPr>
          <p:nvPr>
            <p:ph idx="1"/>
          </p:nvPr>
        </p:nvSpPr>
        <p:spPr>
          <a:xfrm>
            <a:off x="457200" y="1500188"/>
            <a:ext cx="8229600" cy="4714875"/>
          </a:xfrm>
        </p:spPr>
        <p:txBody>
          <a:bodyPr rtlCol="1">
            <a:noAutofit/>
          </a:bodyPr>
          <a:lstStyle/>
          <a:p>
            <a:pPr marL="182563" indent="-182563" algn="just" rtl="0" eaLnBrk="1" fontAlgn="auto" hangingPunct="1">
              <a:lnSpc>
                <a:spcPct val="130000"/>
              </a:lnSpc>
              <a:spcAft>
                <a:spcPts val="0"/>
              </a:spcAft>
              <a:defRPr/>
            </a:pPr>
            <a:r>
              <a:rPr lang="en-US" sz="2000" dirty="0" smtClean="0">
                <a:latin typeface="Times New Roman" pitchFamily="18" charset="0"/>
                <a:cs typeface="B Zar" pitchFamily="2" charset="-78"/>
              </a:rPr>
              <a:t>Discr</a:t>
            </a:r>
            <a:r>
              <a:rPr lang="en-US" sz="2000" dirty="0" smtClean="0">
                <a:latin typeface="Times New Roman" pitchFamily="18" charset="0"/>
                <a:cs typeface="+mj-cs"/>
              </a:rPr>
              <a:t>ete Event System </a:t>
            </a:r>
            <a:r>
              <a:rPr lang="en-US" sz="2000" dirty="0">
                <a:latin typeface="Times New Roman" pitchFamily="18" charset="0"/>
                <a:cs typeface="+mj-cs"/>
              </a:rPr>
              <a:t>Simulation, </a:t>
            </a:r>
            <a:r>
              <a:rPr lang="en-US" sz="2000" dirty="0" smtClean="0">
                <a:latin typeface="Times New Roman" pitchFamily="18" charset="0"/>
                <a:cs typeface="+mj-cs"/>
              </a:rPr>
              <a:t>Jerry </a:t>
            </a:r>
            <a:r>
              <a:rPr lang="en-US" sz="2000" dirty="0">
                <a:latin typeface="Times New Roman" pitchFamily="18" charset="0"/>
                <a:cs typeface="+mj-cs"/>
              </a:rPr>
              <a:t>Banks et </a:t>
            </a:r>
            <a:r>
              <a:rPr lang="en-US" sz="2000" dirty="0" smtClean="0">
                <a:latin typeface="Times New Roman" pitchFamily="18" charset="0"/>
                <a:cs typeface="+mj-cs"/>
              </a:rPr>
              <a:t>all, Fourth Edition, 2005, Prentice-Hall</a:t>
            </a:r>
          </a:p>
          <a:p>
            <a:pPr marL="182563" indent="-182563" algn="just" rtl="0" eaLnBrk="1" fontAlgn="auto" hangingPunct="1">
              <a:lnSpc>
                <a:spcPct val="130000"/>
              </a:lnSpc>
              <a:spcAft>
                <a:spcPts val="0"/>
              </a:spcAft>
              <a:defRPr/>
            </a:pPr>
            <a:r>
              <a:rPr lang="en-US" sz="2000" dirty="0" smtClean="0">
                <a:latin typeface="Times New Roman" pitchFamily="18" charset="0"/>
                <a:cs typeface="+mj-cs"/>
              </a:rPr>
              <a:t>Handbook of Simulation, Edited by </a:t>
            </a:r>
            <a:r>
              <a:rPr lang="en-US" sz="2000" dirty="0" smtClean="0">
                <a:latin typeface="Times New Roman" pitchFamily="18" charset="0"/>
              </a:rPr>
              <a:t>Jerry Banks, 1998, John-Wiley</a:t>
            </a:r>
          </a:p>
          <a:p>
            <a:pPr marL="182563" indent="-182563" algn="just" rtl="0" eaLnBrk="1" fontAlgn="auto" hangingPunct="1">
              <a:lnSpc>
                <a:spcPct val="130000"/>
              </a:lnSpc>
              <a:spcAft>
                <a:spcPts val="0"/>
              </a:spcAft>
              <a:defRPr/>
            </a:pPr>
            <a:r>
              <a:rPr lang="en-US" sz="2000" dirty="0">
                <a:latin typeface="Times New Roman" pitchFamily="18" charset="0"/>
                <a:cs typeface="+mj-cs"/>
              </a:rPr>
              <a:t>Stochastic Discrete Event Systems, Armin Zimmermann, 2008, </a:t>
            </a:r>
            <a:r>
              <a:rPr lang="en-US" sz="2000" dirty="0" smtClean="0">
                <a:latin typeface="Times New Roman" pitchFamily="18" charset="0"/>
                <a:cs typeface="+mj-cs"/>
              </a:rPr>
              <a:t>Springer</a:t>
            </a:r>
          </a:p>
          <a:p>
            <a:pPr marL="182563" indent="-182563" algn="just" rtl="0" eaLnBrk="1" fontAlgn="auto" hangingPunct="1">
              <a:lnSpc>
                <a:spcPct val="130000"/>
              </a:lnSpc>
              <a:spcAft>
                <a:spcPts val="0"/>
              </a:spcAft>
              <a:defRPr/>
            </a:pPr>
            <a:r>
              <a:rPr lang="en-US" sz="2000" dirty="0">
                <a:latin typeface="Times New Roman" pitchFamily="18" charset="0"/>
                <a:cs typeface="B Zar" pitchFamily="2" charset="-78"/>
              </a:rPr>
              <a:t>Simulation: The Practice of Model Development and Use, </a:t>
            </a:r>
            <a:r>
              <a:rPr lang="en-US" sz="2000" dirty="0" smtClean="0">
                <a:latin typeface="Times New Roman" pitchFamily="18" charset="0"/>
                <a:cs typeface="B Zar" pitchFamily="2" charset="-78"/>
              </a:rPr>
              <a:t>Robinson</a:t>
            </a:r>
            <a:r>
              <a:rPr lang="en-US" sz="2000" dirty="0">
                <a:latin typeface="Times New Roman" pitchFamily="18" charset="0"/>
                <a:cs typeface="B Zar" pitchFamily="2" charset="-78"/>
              </a:rPr>
              <a:t>, 2004, </a:t>
            </a:r>
            <a:r>
              <a:rPr lang="en-US" sz="2000" dirty="0" smtClean="0">
                <a:latin typeface="Times New Roman" pitchFamily="18" charset="0"/>
                <a:cs typeface="B Zar" pitchFamily="2" charset="-78"/>
              </a:rPr>
              <a:t>John-Wiley</a:t>
            </a:r>
          </a:p>
          <a:p>
            <a:pPr marL="182563" indent="-182563" algn="just" rtl="0" eaLnBrk="1" fontAlgn="auto" hangingPunct="1">
              <a:lnSpc>
                <a:spcPct val="130000"/>
              </a:lnSpc>
              <a:spcAft>
                <a:spcPts val="0"/>
              </a:spcAft>
              <a:defRPr/>
            </a:pPr>
            <a:r>
              <a:rPr lang="en-US" sz="2000" dirty="0" smtClean="0">
                <a:latin typeface="Times New Roman" pitchFamily="18" charset="0"/>
                <a:cs typeface="B Zar" pitchFamily="2" charset="-78"/>
              </a:rPr>
              <a:t>Simulation and</a:t>
            </a:r>
            <a:r>
              <a:rPr lang="en-US" sz="2000" dirty="0" smtClean="0">
                <a:latin typeface="Times New Roman" pitchFamily="18" charset="0"/>
                <a:cs typeface="+mj-cs"/>
              </a:rPr>
              <a:t> the </a:t>
            </a:r>
            <a:r>
              <a:rPr lang="en-US" sz="2000" dirty="0">
                <a:latin typeface="Times New Roman" pitchFamily="18" charset="0"/>
                <a:cs typeface="+mj-cs"/>
              </a:rPr>
              <a:t>M</a:t>
            </a:r>
            <a:r>
              <a:rPr lang="en-US" sz="2000" dirty="0" smtClean="0">
                <a:latin typeface="Times New Roman" pitchFamily="18" charset="0"/>
                <a:cs typeface="+mj-cs"/>
              </a:rPr>
              <a:t>onte </a:t>
            </a:r>
            <a:r>
              <a:rPr lang="en-US" sz="2000" dirty="0">
                <a:latin typeface="Times New Roman" pitchFamily="18" charset="0"/>
                <a:cs typeface="+mj-cs"/>
              </a:rPr>
              <a:t>C</a:t>
            </a:r>
            <a:r>
              <a:rPr lang="en-US" sz="2000" dirty="0" smtClean="0">
                <a:latin typeface="Times New Roman" pitchFamily="18" charset="0"/>
                <a:cs typeface="+mj-cs"/>
              </a:rPr>
              <a:t>arlo method, </a:t>
            </a:r>
            <a:r>
              <a:rPr lang="en-US" sz="2000" dirty="0">
                <a:latin typeface="Times New Roman" pitchFamily="18" charset="0"/>
                <a:cs typeface="+mj-cs"/>
              </a:rPr>
              <a:t>Second Edition, </a:t>
            </a:r>
            <a:r>
              <a:rPr lang="en-US" sz="2000" dirty="0" smtClean="0">
                <a:latin typeface="Times New Roman" pitchFamily="18" charset="0"/>
                <a:cs typeface="+mj-cs"/>
              </a:rPr>
              <a:t>Rubinstein </a:t>
            </a:r>
            <a:r>
              <a:rPr lang="en-US" sz="2000" dirty="0">
                <a:latin typeface="Times New Roman" pitchFamily="18" charset="0"/>
                <a:cs typeface="+mj-cs"/>
              </a:rPr>
              <a:t>and </a:t>
            </a:r>
            <a:r>
              <a:rPr lang="en-US" sz="2000" dirty="0" err="1" smtClean="0">
                <a:latin typeface="Times New Roman" pitchFamily="18" charset="0"/>
                <a:cs typeface="+mj-cs"/>
              </a:rPr>
              <a:t>Kroese</a:t>
            </a:r>
            <a:r>
              <a:rPr lang="en-US" sz="2000" dirty="0">
                <a:latin typeface="Times New Roman" pitchFamily="18" charset="0"/>
                <a:cs typeface="+mj-cs"/>
              </a:rPr>
              <a:t>, Second Edition, 2008, </a:t>
            </a:r>
            <a:r>
              <a:rPr lang="en-US" sz="2000" dirty="0" smtClean="0">
                <a:latin typeface="Times New Roman" pitchFamily="18" charset="0"/>
                <a:cs typeface="+mj-cs"/>
              </a:rPr>
              <a:t>John-Wiley </a:t>
            </a:r>
          </a:p>
          <a:p>
            <a:pPr marL="182563" indent="-182563" algn="just" rtl="0" eaLnBrk="1" fontAlgn="auto" hangingPunct="1">
              <a:lnSpc>
                <a:spcPct val="130000"/>
              </a:lnSpc>
              <a:spcAft>
                <a:spcPts val="0"/>
              </a:spcAft>
              <a:defRPr/>
            </a:pPr>
            <a:r>
              <a:rPr lang="en-US" sz="2000" dirty="0">
                <a:latin typeface="Times New Roman" pitchFamily="18" charset="0"/>
                <a:cs typeface="B Zar" pitchFamily="2" charset="-78"/>
              </a:rPr>
              <a:t>An Introduction to Computer Simulation, </a:t>
            </a:r>
            <a:r>
              <a:rPr lang="en-US" sz="2000" dirty="0" err="1">
                <a:latin typeface="Times New Roman" pitchFamily="18" charset="0"/>
                <a:cs typeface="B Zar" pitchFamily="2" charset="-78"/>
              </a:rPr>
              <a:t>Woolfson</a:t>
            </a:r>
            <a:r>
              <a:rPr lang="en-US" sz="2000" dirty="0">
                <a:latin typeface="Times New Roman" pitchFamily="18" charset="0"/>
                <a:cs typeface="B Zar" pitchFamily="2" charset="-78"/>
              </a:rPr>
              <a:t> and Pert, 1998, Oxford University </a:t>
            </a:r>
            <a:r>
              <a:rPr lang="en-US" sz="2000" dirty="0" smtClean="0">
                <a:latin typeface="Times New Roman" pitchFamily="18" charset="0"/>
                <a:cs typeface="B Zar" pitchFamily="2" charset="-78"/>
              </a:rPr>
              <a:t>Press</a:t>
            </a:r>
          </a:p>
        </p:txBody>
      </p:sp>
      <p:sp>
        <p:nvSpPr>
          <p:cNvPr id="4" name="Footer Placeholder 3"/>
          <p:cNvSpPr>
            <a:spLocks noGrp="1"/>
          </p:cNvSpPr>
          <p:nvPr>
            <p:ph type="ftr" sz="quarter" idx="11"/>
          </p:nvPr>
        </p:nvSpPr>
        <p:spPr>
          <a:xfrm>
            <a:off x="3124200" y="6357938"/>
            <a:ext cx="2895600" cy="365125"/>
          </a:xfrm>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fa-IR" sz="3600" b="1" smtClean="0">
                <a:cs typeface="B Zar" pitchFamily="2" charset="-78"/>
              </a:rPr>
              <a:t>شبیه سازی به عنوان یک سیستم</a:t>
            </a:r>
          </a:p>
        </p:txBody>
      </p:sp>
      <p:pic>
        <p:nvPicPr>
          <p:cNvPr id="80899" name="Picture 5"/>
          <p:cNvPicPr>
            <a:picLocks noChangeAspect="1" noChangeArrowheads="1"/>
          </p:cNvPicPr>
          <p:nvPr/>
        </p:nvPicPr>
        <p:blipFill>
          <a:blip r:embed="rId2"/>
          <a:srcRect/>
          <a:stretch>
            <a:fillRect/>
          </a:stretch>
        </p:blipFill>
        <p:spPr bwMode="auto">
          <a:xfrm>
            <a:off x="1214438" y="2071688"/>
            <a:ext cx="6715125" cy="340836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fa-IR" sz="3400" b="1" dirty="0" smtClean="0">
                <a:cs typeface="B Zar" pitchFamily="2" charset="-78"/>
              </a:rPr>
              <a:t>تعیین اعتبار تبدیل های ورودی به خروجی مدل</a:t>
            </a:r>
          </a:p>
        </p:txBody>
      </p:sp>
      <p:sp>
        <p:nvSpPr>
          <p:cNvPr id="205827" name="Content Placeholder 2"/>
          <p:cNvSpPr>
            <a:spLocks noGrp="1"/>
          </p:cNvSpPr>
          <p:nvPr>
            <p:ph idx="1"/>
          </p:nvPr>
        </p:nvSpPr>
        <p:spPr/>
        <p:txBody>
          <a:bodyPr/>
          <a:lstStyle/>
          <a:p>
            <a:pPr marL="0" indent="0" algn="just">
              <a:lnSpc>
                <a:spcPct val="150000"/>
              </a:lnSpc>
              <a:buFont typeface="Arial" pitchFamily="34" charset="0"/>
              <a:buNone/>
            </a:pPr>
            <a:r>
              <a:rPr lang="fa-IR" sz="2800" smtClean="0">
                <a:cs typeface="B Zar" pitchFamily="2" charset="-78"/>
              </a:rPr>
              <a:t>عموما مدل یک تبدیل کننده ورودی به خروجی است. پس اگر ورودی های مدل مانند واقعیت باشند، باسیتی خروجی های مانند سیستم واقعی مشاهده شود. اگر چنین اتفاقی حاصل شود، یعنی مدل توانایی پیش بینی سیستم واقعی را دارد. برای بررسی این موضوع معمولا از داده های گذشته سیستم استفاده می شود. یعنی داده های گذشته سیستم که ثبت شده وجود دارند به مدل ساخته شده وارد می شوند و خروجی های مدل با خروجی های ثبت شده سیستم واقعی مقایسه می شوند. </a:t>
            </a: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fa-IR" sz="4000" b="1" smtClean="0">
                <a:cs typeface="B Zar" pitchFamily="2" charset="-78"/>
              </a:rPr>
              <a:t>تمرین</a:t>
            </a:r>
          </a:p>
        </p:txBody>
      </p:sp>
      <p:sp>
        <p:nvSpPr>
          <p:cNvPr id="206851" name="Content Placeholder 2"/>
          <p:cNvSpPr>
            <a:spLocks noGrp="1"/>
          </p:cNvSpPr>
          <p:nvPr>
            <p:ph idx="1"/>
          </p:nvPr>
        </p:nvSpPr>
        <p:spPr/>
        <p:txBody>
          <a:bodyPr/>
          <a:lstStyle/>
          <a:p>
            <a:pPr>
              <a:lnSpc>
                <a:spcPct val="200000"/>
              </a:lnSpc>
            </a:pPr>
            <a:r>
              <a:rPr lang="fa-IR" sz="2800" smtClean="0">
                <a:cs typeface="B Zar" pitchFamily="2" charset="-78"/>
              </a:rPr>
              <a:t>سوال 1، 2، 3 و 5 فصل 10، کتاب شبیه سازی گسسته پیشامد</a:t>
            </a: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843213" y="3213100"/>
            <a:ext cx="3816350"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پنجم</a:t>
            </a:r>
            <a:endParaRPr lang="fa-IR" sz="4400" dirty="0">
              <a:latin typeface="+mj-lt"/>
              <a:ea typeface="+mj-ea"/>
              <a:cs typeface="B Zar" pitchFamily="2" charset="-78"/>
            </a:endParaRPr>
          </a:p>
        </p:txBody>
      </p:sp>
      <p:sp>
        <p:nvSpPr>
          <p:cNvPr id="5" name="Subtitle 2"/>
          <p:cNvSpPr txBox="1">
            <a:spLocks/>
          </p:cNvSpPr>
          <p:nvPr/>
        </p:nvSpPr>
        <p:spPr>
          <a:xfrm>
            <a:off x="142875" y="2500313"/>
            <a:ext cx="5929313" cy="2066925"/>
          </a:xfrm>
          <a:prstGeom prst="rect">
            <a:avLst/>
          </a:prstGeom>
        </p:spPr>
        <p:txBody>
          <a:bodyPr rtlCol="1" anchor="ctr">
            <a:normAutofit/>
          </a:bodyPr>
          <a:lstStyle/>
          <a:p>
            <a:pPr marL="342900" indent="-342900" fontAlgn="auto">
              <a:spcAft>
                <a:spcPts val="0"/>
              </a:spcAft>
              <a:defRPr/>
            </a:pPr>
            <a:endParaRPr lang="fa-IR" sz="4400" b="1" dirty="0">
              <a:latin typeface="+mj-lt"/>
              <a:ea typeface="+mj-ea"/>
              <a:cs typeface="B Zar" pitchFamily="2" charset="-78"/>
            </a:endParaRPr>
          </a:p>
        </p:txBody>
      </p:sp>
      <p:sp>
        <p:nvSpPr>
          <p:cNvPr id="6" name="Subtitle 2"/>
          <p:cNvSpPr txBox="1">
            <a:spLocks/>
          </p:cNvSpPr>
          <p:nvPr/>
        </p:nvSpPr>
        <p:spPr>
          <a:xfrm>
            <a:off x="250825" y="4941888"/>
            <a:ext cx="8893175" cy="1058862"/>
          </a:xfrm>
          <a:prstGeom prst="rect">
            <a:avLst/>
          </a:prstGeom>
        </p:spPr>
        <p:txBody>
          <a:bodyPr rtlCol="1" anchor="ctr">
            <a:normAutofit/>
          </a:bodyPr>
          <a:lstStyle/>
          <a:p>
            <a:pPr marL="342900" indent="-342900" fontAlgn="auto">
              <a:spcAft>
                <a:spcPts val="0"/>
              </a:spcAft>
              <a:defRPr/>
            </a:pPr>
            <a:r>
              <a:rPr lang="fa-IR" sz="3600" b="1" dirty="0">
                <a:latin typeface="Times New Roman" pitchFamily="18" charset="0"/>
                <a:ea typeface="+mj-ea"/>
                <a:cs typeface="B Zar" pitchFamily="2" charset="-78"/>
              </a:rPr>
              <a:t>تجزیه تحلیل نتایج خروجی و انتخاب آلترناتیو برتر</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endParaRPr lang="fa-IR" smtClean="0"/>
          </a:p>
        </p:txBody>
      </p:sp>
      <p:sp>
        <p:nvSpPr>
          <p:cNvPr id="208899" name="Content Placeholder 2"/>
          <p:cNvSpPr>
            <a:spLocks noGrp="1"/>
          </p:cNvSpPr>
          <p:nvPr>
            <p:ph idx="1"/>
          </p:nvPr>
        </p:nvSpPr>
        <p:spPr/>
        <p:txBody>
          <a:bodyPr/>
          <a:lstStyle/>
          <a:p>
            <a:endParaRPr lang="fa-IR" smtClean="0"/>
          </a:p>
        </p:txBody>
      </p:sp>
      <p:sp>
        <p:nvSpPr>
          <p:cNvPr id="4" name="Footer Placeholder 3"/>
          <p:cNvSpPr>
            <a:spLocks noGrp="1"/>
          </p:cNvSpPr>
          <p:nvPr>
            <p:ph type="ftr" sz="quarter" idx="11"/>
          </p:nvPr>
        </p:nvSpPr>
        <p:spPr/>
        <p:txBody>
          <a:bodyPr/>
          <a:lstStyle/>
          <a:p>
            <a:pPr>
              <a:defRPr/>
            </a:pPr>
            <a:r>
              <a:rPr lang="en-US" dirty="0" smtClean="0"/>
              <a:t>Prepared By . ketabomid.ir</a:t>
            </a:r>
            <a:endParaRPr lang="fa-I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fa-IR" sz="4000" b="1" smtClean="0">
                <a:cs typeface="B Zar" pitchFamily="2" charset="-78"/>
              </a:rPr>
              <a:t>کامپیوتر در شبیه سازی</a:t>
            </a:r>
          </a:p>
        </p:txBody>
      </p:sp>
      <p:sp>
        <p:nvSpPr>
          <p:cNvPr id="3" name="Content Placeholder 2"/>
          <p:cNvSpPr>
            <a:spLocks noGrp="1"/>
          </p:cNvSpPr>
          <p:nvPr>
            <p:ph idx="1"/>
          </p:nvPr>
        </p:nvSpPr>
        <p:spPr/>
        <p:txBody>
          <a:bodyPr rtlCol="1">
            <a:normAutofit fontScale="77500" lnSpcReduction="20000"/>
          </a:bodyPr>
          <a:lstStyle/>
          <a:p>
            <a:pPr marL="0" indent="0" algn="just" eaLnBrk="1" fontAlgn="auto" hangingPunct="1">
              <a:lnSpc>
                <a:spcPct val="140000"/>
              </a:lnSpc>
              <a:spcAft>
                <a:spcPts val="0"/>
              </a:spcAft>
              <a:buFont typeface="Arial" pitchFamily="34" charset="0"/>
              <a:buNone/>
              <a:defRPr/>
            </a:pPr>
            <a:r>
              <a:rPr lang="fa-IR" dirty="0" smtClean="0">
                <a:cs typeface="B Zar" pitchFamily="2" charset="-78"/>
              </a:rPr>
              <a:t>کامپیوتر داده‌های موردنظر در ارتباط با موجودیتهای شبیه‌سازی شده را ثبت کرده و یک نمونه ترکیبی از داده‌های عملکردی سیستم را ایجاد می‌کند. سپس مفاهیم آماری برای تحلیل این نمونه داده‌ها در ارتباط با کمیتهای مختلفی چون موارد زیر مورد استفاده قرار می‌گیرد:</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زمانهای انتظار</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توان عملیاتی</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طول صف</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زمانهای پردازش</a:t>
            </a:r>
            <a:endParaRPr lang="en-US" dirty="0" smtClean="0">
              <a:cs typeface="B Zar" pitchFamily="2" charset="-78"/>
            </a:endParaRPr>
          </a:p>
          <a:p>
            <a:pPr lvl="1" algn="just" eaLnBrk="1" fontAlgn="auto" hangingPunct="1">
              <a:lnSpc>
                <a:spcPct val="140000"/>
              </a:lnSpc>
              <a:spcAft>
                <a:spcPts val="0"/>
              </a:spcAft>
              <a:defRPr/>
            </a:pPr>
            <a:r>
              <a:rPr lang="fa-IR" dirty="0" smtClean="0">
                <a:cs typeface="B Zar" pitchFamily="2" charset="-78"/>
              </a:rPr>
              <a:t>میزان استفاده از منابع ....</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fa-IR" sz="4000" b="1" smtClean="0">
                <a:cs typeface="B Zar" pitchFamily="2" charset="-78"/>
              </a:rPr>
              <a:t>مراحل ساخت مدل شبیه‌سازی</a:t>
            </a:r>
          </a:p>
        </p:txBody>
      </p:sp>
      <p:sp>
        <p:nvSpPr>
          <p:cNvPr id="5" name="Content Placeholder 4"/>
          <p:cNvSpPr>
            <a:spLocks noGrp="1"/>
          </p:cNvSpPr>
          <p:nvPr>
            <p:ph idx="1"/>
          </p:nvPr>
        </p:nvSpPr>
        <p:spPr>
          <a:xfrm>
            <a:off x="457200" y="1600200"/>
            <a:ext cx="8229600" cy="4757738"/>
          </a:xfrm>
        </p:spPr>
        <p:txBody>
          <a:bodyPr rtlCol="1">
            <a:normAutofit fontScale="55000" lnSpcReduction="20000"/>
          </a:bodyPr>
          <a:lstStyle/>
          <a:p>
            <a:pPr eaLnBrk="1" fontAlgn="auto" hangingPunct="1">
              <a:lnSpc>
                <a:spcPct val="150000"/>
              </a:lnSpc>
              <a:spcAft>
                <a:spcPts val="0"/>
              </a:spcAft>
              <a:defRPr/>
            </a:pPr>
            <a:r>
              <a:rPr lang="fa-IR" dirty="0" smtClean="0">
                <a:cs typeface="B Zar" pitchFamily="2" charset="-78"/>
              </a:rPr>
              <a:t>فرموله‌بندی و تعریف مساله</a:t>
            </a:r>
          </a:p>
          <a:p>
            <a:pPr eaLnBrk="1" fontAlgn="auto" hangingPunct="1">
              <a:lnSpc>
                <a:spcPct val="150000"/>
              </a:lnSpc>
              <a:spcAft>
                <a:spcPts val="0"/>
              </a:spcAft>
              <a:defRPr/>
            </a:pPr>
            <a:r>
              <a:rPr lang="fa-IR" dirty="0" smtClean="0">
                <a:cs typeface="B Zar" pitchFamily="2" charset="-78"/>
              </a:rPr>
              <a:t>تعیین اهداف و طرح کلی پروژه</a:t>
            </a:r>
          </a:p>
          <a:p>
            <a:pPr eaLnBrk="1" fontAlgn="auto" hangingPunct="1">
              <a:lnSpc>
                <a:spcPct val="150000"/>
              </a:lnSpc>
              <a:spcAft>
                <a:spcPts val="0"/>
              </a:spcAft>
              <a:defRPr/>
            </a:pPr>
            <a:r>
              <a:rPr lang="fa-IR" dirty="0" smtClean="0">
                <a:cs typeface="B Zar" pitchFamily="2" charset="-78"/>
              </a:rPr>
              <a:t>تحلیل مسئله</a:t>
            </a:r>
          </a:p>
          <a:p>
            <a:pPr eaLnBrk="1" fontAlgn="auto" hangingPunct="1">
              <a:lnSpc>
                <a:spcPct val="150000"/>
              </a:lnSpc>
              <a:spcAft>
                <a:spcPts val="0"/>
              </a:spcAft>
              <a:defRPr/>
            </a:pPr>
            <a:r>
              <a:rPr lang="fa-IR" dirty="0" smtClean="0">
                <a:cs typeface="B Zar" pitchFamily="2" charset="-78"/>
              </a:rPr>
              <a:t>جمع آوری داده اطلاعات</a:t>
            </a:r>
          </a:p>
          <a:p>
            <a:pPr eaLnBrk="1" fontAlgn="auto" hangingPunct="1">
              <a:lnSpc>
                <a:spcPct val="150000"/>
              </a:lnSpc>
              <a:spcAft>
                <a:spcPts val="0"/>
              </a:spcAft>
              <a:defRPr/>
            </a:pPr>
            <a:r>
              <a:rPr lang="fa-IR" dirty="0" smtClean="0">
                <a:cs typeface="B Zar" pitchFamily="2" charset="-78"/>
              </a:rPr>
              <a:t>ساخت مدل</a:t>
            </a:r>
          </a:p>
          <a:p>
            <a:pPr eaLnBrk="1" fontAlgn="auto" hangingPunct="1">
              <a:lnSpc>
                <a:spcPct val="150000"/>
              </a:lnSpc>
              <a:spcAft>
                <a:spcPts val="0"/>
              </a:spcAft>
              <a:defRPr/>
            </a:pPr>
            <a:r>
              <a:rPr lang="fa-IR" dirty="0" smtClean="0">
                <a:cs typeface="B Zar" pitchFamily="2" charset="-78"/>
              </a:rPr>
              <a:t>ممیزی مدل</a:t>
            </a:r>
            <a:endParaRPr lang="en-US" dirty="0" smtClean="0">
              <a:cs typeface="B Zar" pitchFamily="2" charset="-78"/>
            </a:endParaRPr>
          </a:p>
          <a:p>
            <a:pPr eaLnBrk="1" fontAlgn="auto" hangingPunct="1">
              <a:lnSpc>
                <a:spcPct val="150000"/>
              </a:lnSpc>
              <a:spcAft>
                <a:spcPts val="0"/>
              </a:spcAft>
              <a:defRPr/>
            </a:pPr>
            <a:r>
              <a:rPr lang="fa-IR" dirty="0" smtClean="0">
                <a:cs typeface="B Zar" pitchFamily="2" charset="-78"/>
              </a:rPr>
              <a:t>معتبرسازی مدل</a:t>
            </a:r>
            <a:endParaRPr lang="en-US" dirty="0" smtClean="0">
              <a:cs typeface="B Zar" pitchFamily="2" charset="-78"/>
            </a:endParaRPr>
          </a:p>
          <a:p>
            <a:pPr eaLnBrk="1" fontAlgn="auto" hangingPunct="1">
              <a:lnSpc>
                <a:spcPct val="150000"/>
              </a:lnSpc>
              <a:spcAft>
                <a:spcPts val="0"/>
              </a:spcAft>
              <a:defRPr/>
            </a:pPr>
            <a:r>
              <a:rPr lang="fa-IR" dirty="0" smtClean="0">
                <a:cs typeface="B Zar" pitchFamily="2" charset="-78"/>
              </a:rPr>
              <a:t>طراحی و اجرای آزمایش های شبیه سازی.</a:t>
            </a:r>
            <a:endParaRPr lang="en-US" dirty="0" smtClean="0">
              <a:cs typeface="B Zar" pitchFamily="2" charset="-78"/>
            </a:endParaRPr>
          </a:p>
          <a:p>
            <a:pPr eaLnBrk="1" fontAlgn="auto" hangingPunct="1">
              <a:lnSpc>
                <a:spcPct val="150000"/>
              </a:lnSpc>
              <a:spcAft>
                <a:spcPts val="0"/>
              </a:spcAft>
              <a:defRPr/>
            </a:pPr>
            <a:r>
              <a:rPr lang="fa-IR" dirty="0" smtClean="0">
                <a:cs typeface="B Zar" pitchFamily="2" charset="-78"/>
              </a:rPr>
              <a:t>تحلیل خروجی</a:t>
            </a:r>
          </a:p>
          <a:p>
            <a:pPr eaLnBrk="1" fontAlgn="auto" hangingPunct="1">
              <a:lnSpc>
                <a:spcPct val="150000"/>
              </a:lnSpc>
              <a:spcAft>
                <a:spcPts val="0"/>
              </a:spcAft>
              <a:defRPr/>
            </a:pPr>
            <a:r>
              <a:rPr lang="fa-IR" dirty="0" smtClean="0">
                <a:cs typeface="B Zar" pitchFamily="2" charset="-78"/>
              </a:rPr>
              <a:t>تفسیر و مستندسازی</a:t>
            </a:r>
          </a:p>
          <a:p>
            <a:pPr eaLnBrk="1" fontAlgn="auto" hangingPunct="1">
              <a:lnSpc>
                <a:spcPct val="150000"/>
              </a:lnSpc>
              <a:spcAft>
                <a:spcPts val="0"/>
              </a:spcAft>
              <a:defRPr/>
            </a:pPr>
            <a:r>
              <a:rPr lang="fa-IR" dirty="0" smtClean="0">
                <a:cs typeface="B Zar" pitchFamily="2" charset="-78"/>
              </a:rPr>
              <a:t>اجراء</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428625" y="500063"/>
            <a:ext cx="8267700" cy="566896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fa-IR" b="1" smtClean="0">
                <a:cs typeface="B Zar" pitchFamily="2" charset="-78"/>
              </a:rPr>
              <a:t>انواع شبیه‌سازی</a:t>
            </a:r>
            <a:endParaRPr lang="fa-IR" smtClean="0"/>
          </a:p>
        </p:txBody>
      </p:sp>
      <p:sp>
        <p:nvSpPr>
          <p:cNvPr id="3" name="Content Placeholder 2"/>
          <p:cNvSpPr>
            <a:spLocks noGrp="1"/>
          </p:cNvSpPr>
          <p:nvPr>
            <p:ph idx="1"/>
          </p:nvPr>
        </p:nvSpPr>
        <p:spPr/>
        <p:txBody>
          <a:bodyPr rtlCol="1">
            <a:normAutofit/>
          </a:bodyPr>
          <a:lstStyle/>
          <a:p>
            <a:pPr algn="l" rtl="0" eaLnBrk="1" fontAlgn="auto" hangingPunct="1">
              <a:lnSpc>
                <a:spcPct val="200000"/>
              </a:lnSpc>
              <a:spcAft>
                <a:spcPts val="0"/>
              </a:spcAft>
              <a:buFont typeface="Arial" pitchFamily="34" charset="0"/>
              <a:buNone/>
              <a:defRPr/>
            </a:pPr>
            <a:r>
              <a:rPr lang="en-US" dirty="0" smtClean="0">
                <a:latin typeface="Times New Roman" pitchFamily="18" charset="0"/>
                <a:cs typeface="+mj-cs"/>
              </a:rPr>
              <a:t>Discrete Event System Simulation</a:t>
            </a:r>
          </a:p>
          <a:p>
            <a:pPr algn="l" rtl="0" eaLnBrk="1" fontAlgn="auto" hangingPunct="1">
              <a:lnSpc>
                <a:spcPct val="200000"/>
              </a:lnSpc>
              <a:spcAft>
                <a:spcPts val="0"/>
              </a:spcAft>
              <a:buFont typeface="Arial" pitchFamily="34" charset="0"/>
              <a:buNone/>
              <a:defRPr/>
            </a:pPr>
            <a:r>
              <a:rPr lang="en-US" dirty="0" smtClean="0">
                <a:latin typeface="Times New Roman" pitchFamily="18" charset="0"/>
                <a:cs typeface="+mj-cs"/>
              </a:rPr>
              <a:t>Continuous  System Simulation</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fa-IR" sz="3200" b="1" smtClean="0">
                <a:latin typeface="Times New Roman" pitchFamily="18" charset="0"/>
                <a:cs typeface="B Zar" pitchFamily="2" charset="-78"/>
              </a:rPr>
              <a:t>شبیه</a:t>
            </a:r>
            <a:r>
              <a:rPr lang="fa-IR" sz="3200" b="1" smtClean="0">
                <a:cs typeface="B Zar" pitchFamily="2" charset="-78"/>
              </a:rPr>
              <a:t>‌</a:t>
            </a:r>
            <a:r>
              <a:rPr lang="fa-IR" sz="3200" b="1" smtClean="0">
                <a:latin typeface="Times New Roman" pitchFamily="18" charset="0"/>
                <a:cs typeface="B Zar" pitchFamily="2" charset="-78"/>
              </a:rPr>
              <a:t>سازی سیستم</a:t>
            </a:r>
            <a:r>
              <a:rPr lang="fa-IR" sz="3200" b="1" smtClean="0">
                <a:cs typeface="B Zar" pitchFamily="2" charset="-78"/>
              </a:rPr>
              <a:t>‌</a:t>
            </a:r>
            <a:r>
              <a:rPr lang="fa-IR" sz="3200" b="1" smtClean="0">
                <a:latin typeface="Times New Roman" pitchFamily="18" charset="0"/>
                <a:cs typeface="B Zar" pitchFamily="2" charset="-78"/>
              </a:rPr>
              <a:t>های گسسته پیشامد</a:t>
            </a:r>
            <a:r>
              <a:rPr lang="en-US" sz="3200" b="1" smtClean="0">
                <a:latin typeface="Times New Roman" pitchFamily="18" charset="0"/>
                <a:cs typeface="B Zar" pitchFamily="2" charset="-78"/>
              </a:rPr>
              <a:t/>
            </a:r>
            <a:br>
              <a:rPr lang="en-US" sz="3200" b="1" smtClean="0">
                <a:latin typeface="Times New Roman" pitchFamily="18" charset="0"/>
                <a:cs typeface="B Zar" pitchFamily="2" charset="-78"/>
              </a:rPr>
            </a:br>
            <a:r>
              <a:rPr lang="en-US" sz="3200" b="1" smtClean="0">
                <a:latin typeface="Times New Roman" pitchFamily="18" charset="0"/>
                <a:cs typeface="B Zar" pitchFamily="2" charset="-78"/>
              </a:rPr>
              <a:t>Discrete Event System Simulation</a:t>
            </a:r>
          </a:p>
        </p:txBody>
      </p:sp>
      <p:sp>
        <p:nvSpPr>
          <p:cNvPr id="86019" name="Content Placeholder 7"/>
          <p:cNvSpPr>
            <a:spLocks noGrp="1"/>
          </p:cNvSpPr>
          <p:nvPr>
            <p:ph idx="1"/>
          </p:nvPr>
        </p:nvSpPr>
        <p:spPr>
          <a:xfrm>
            <a:off x="642938" y="1689100"/>
            <a:ext cx="8229600" cy="4525963"/>
          </a:xfrm>
        </p:spPr>
        <p:txBody>
          <a:bodyPr/>
          <a:lstStyle/>
          <a:p>
            <a:pPr marL="0" indent="0" algn="just" eaLnBrk="1" hangingPunct="1">
              <a:lnSpc>
                <a:spcPct val="150000"/>
              </a:lnSpc>
              <a:buFont typeface="Arial" pitchFamily="34" charset="0"/>
              <a:buNone/>
            </a:pPr>
            <a:r>
              <a:rPr lang="fa-IR" sz="2800" smtClean="0">
                <a:cs typeface="B Zar" pitchFamily="2" charset="-78"/>
              </a:rPr>
              <a:t>شبیه</a:t>
            </a:r>
            <a:r>
              <a:rPr lang="fa-IR" sz="2800" b="1" smtClean="0">
                <a:cs typeface="B Zar" pitchFamily="2" charset="-78"/>
              </a:rPr>
              <a:t>‌</a:t>
            </a:r>
            <a:r>
              <a:rPr lang="fa-IR" sz="2800" smtClean="0">
                <a:cs typeface="B Zar" pitchFamily="2" charset="-78"/>
              </a:rPr>
              <a:t>سازی سیستمی که متغیرهای حالت آن فقط و فقط در نقاط گسسته</a:t>
            </a:r>
            <a:r>
              <a:rPr lang="fa-IR" sz="2800" b="1" smtClean="0">
                <a:cs typeface="B Zar" pitchFamily="2" charset="-78"/>
              </a:rPr>
              <a:t>‌</a:t>
            </a:r>
            <a:r>
              <a:rPr lang="fa-IR" sz="2800" smtClean="0">
                <a:cs typeface="B Zar" pitchFamily="2" charset="-78"/>
              </a:rPr>
              <a:t>ای از زمان “در لحظه وقوع رویداد” اتفاق بیفتد را شبیه</a:t>
            </a:r>
            <a:r>
              <a:rPr lang="fa-IR" sz="2800" b="1" smtClean="0">
                <a:cs typeface="B Zar" pitchFamily="2" charset="-78"/>
              </a:rPr>
              <a:t>‌</a:t>
            </a:r>
            <a:r>
              <a:rPr lang="fa-IR" sz="2800" smtClean="0">
                <a:cs typeface="B Zar" pitchFamily="2" charset="-78"/>
              </a:rPr>
              <a:t>سازی سیستم</a:t>
            </a:r>
            <a:r>
              <a:rPr lang="fa-IR" sz="2800" b="1" smtClean="0">
                <a:cs typeface="B Zar" pitchFamily="2" charset="-78"/>
              </a:rPr>
              <a:t>‌</a:t>
            </a:r>
            <a:r>
              <a:rPr lang="fa-IR" sz="2800" smtClean="0">
                <a:cs typeface="B Zar" pitchFamily="2" charset="-78"/>
              </a:rPr>
              <a:t>های گسسته پیشامد می</a:t>
            </a:r>
            <a:r>
              <a:rPr lang="fa-IR" sz="2800" b="1" smtClean="0">
                <a:cs typeface="B Zar" pitchFamily="2" charset="-78"/>
              </a:rPr>
              <a:t>‌</a:t>
            </a:r>
            <a:r>
              <a:rPr lang="fa-IR" sz="2800" smtClean="0">
                <a:cs typeface="B Zar" pitchFamily="2" charset="-78"/>
              </a:rPr>
              <a:t>نامند. در حقیقت وضعیت چنین سیستمی در لحظه</a:t>
            </a:r>
            <a:r>
              <a:rPr lang="fa-IR" sz="2800" b="1" smtClean="0">
                <a:cs typeface="B Zar" pitchFamily="2" charset="-78"/>
              </a:rPr>
              <a:t>‌</a:t>
            </a:r>
            <a:r>
              <a:rPr lang="fa-IR" sz="2800" smtClean="0">
                <a:cs typeface="B Zar" pitchFamily="2" charset="-78"/>
              </a:rPr>
              <a:t>های گسسته ای از زمان به روز رسانی می</a:t>
            </a:r>
            <a:r>
              <a:rPr lang="fa-IR" sz="2800" b="1" smtClean="0">
                <a:cs typeface="B Zar" pitchFamily="2" charset="-78"/>
              </a:rPr>
              <a:t>‌</a:t>
            </a:r>
            <a:r>
              <a:rPr lang="fa-IR" sz="2800" smtClean="0">
                <a:cs typeface="B Zar" pitchFamily="2" charset="-78"/>
              </a:rPr>
              <a:t>شود.</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rtl="0" eaLnBrk="1" hangingPunct="1"/>
            <a:r>
              <a:rPr lang="en-US" sz="4000" b="1" smtClean="0">
                <a:latin typeface="Times New Roman" pitchFamily="18" charset="0"/>
                <a:cs typeface="B Zar" pitchFamily="2" charset="-78"/>
              </a:rPr>
              <a:t>Some Applications</a:t>
            </a:r>
            <a:endParaRPr lang="fa-IR" sz="4000" b="1" smtClean="0">
              <a:latin typeface="Times New Roman" pitchFamily="18" charset="0"/>
              <a:cs typeface="B Zar" pitchFamily="2" charset="-78"/>
            </a:endParaRPr>
          </a:p>
        </p:txBody>
      </p:sp>
      <p:sp>
        <p:nvSpPr>
          <p:cNvPr id="3" name="Content Placeholder 2"/>
          <p:cNvSpPr>
            <a:spLocks noGrp="1"/>
          </p:cNvSpPr>
          <p:nvPr>
            <p:ph idx="1"/>
          </p:nvPr>
        </p:nvSpPr>
        <p:spPr/>
        <p:txBody>
          <a:bodyPr rtlCol="1">
            <a:normAutofit/>
          </a:bodyPr>
          <a:lstStyle/>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Financial engineering/quantitative finance</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Computer performance modeling</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Service industries</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Manufacturing</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Military</a:t>
            </a:r>
          </a:p>
          <a:p>
            <a:pPr algn="l" rtl="0" eaLnBrk="1" fontAlgn="auto" hangingPunct="1">
              <a:lnSpc>
                <a:spcPct val="150000"/>
              </a:lnSpc>
              <a:spcBef>
                <a:spcPct val="0"/>
              </a:spcBef>
              <a:spcAft>
                <a:spcPts val="0"/>
              </a:spcAft>
              <a:defRPr/>
            </a:pPr>
            <a:r>
              <a:rPr lang="en-US" dirty="0" smtClean="0">
                <a:latin typeface="Times New Roman" pitchFamily="18" charset="0"/>
                <a:ea typeface="+mj-ea"/>
                <a:cs typeface="B Zar" pitchFamily="2" charset="-78"/>
              </a:rPr>
              <a:t>Transportation and logistics</a:t>
            </a:r>
            <a:endParaRPr lang="fa-IR"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2286000" y="71438"/>
            <a:ext cx="4729163" cy="62865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fa-IR" sz="3200" b="1" smtClean="0">
                <a:cs typeface="B Zar" pitchFamily="2" charset="-78"/>
              </a:rPr>
              <a:t>مثال‌هایی برای تولید، مراکز خدماتی و حمل و نقل</a:t>
            </a:r>
          </a:p>
        </p:txBody>
      </p:sp>
      <p:sp>
        <p:nvSpPr>
          <p:cNvPr id="3" name="Content Placeholder 2"/>
          <p:cNvSpPr>
            <a:spLocks noGrp="1"/>
          </p:cNvSpPr>
          <p:nvPr>
            <p:ph idx="1"/>
          </p:nvPr>
        </p:nvSpPr>
        <p:spPr/>
        <p:txBody>
          <a:bodyPr rtlCol="1">
            <a:normAutofit/>
          </a:bodyPr>
          <a:lstStyle/>
          <a:p>
            <a:pPr algn="just" eaLnBrk="1" fontAlgn="auto" hangingPunct="1">
              <a:lnSpc>
                <a:spcPct val="150000"/>
              </a:lnSpc>
              <a:spcAft>
                <a:spcPts val="0"/>
              </a:spcAft>
              <a:defRPr/>
            </a:pPr>
            <a:r>
              <a:rPr lang="fa-IR" sz="2400" dirty="0" smtClean="0">
                <a:cs typeface="B Zar" pitchFamily="2" charset="-78"/>
              </a:rPr>
              <a:t>یک کارخانه تولیدی به همراه ماشینها، پرسنل، وسایل حمل و نقل و فضاهای انبار</a:t>
            </a:r>
            <a:endParaRPr lang="en-US" sz="2400" dirty="0" smtClean="0">
              <a:cs typeface="B Zar" pitchFamily="2" charset="-78"/>
            </a:endParaRPr>
          </a:p>
          <a:p>
            <a:pPr algn="just" eaLnBrk="1" fontAlgn="auto" hangingPunct="1">
              <a:lnSpc>
                <a:spcPct val="150000"/>
              </a:lnSpc>
              <a:spcAft>
                <a:spcPts val="0"/>
              </a:spcAft>
              <a:defRPr/>
            </a:pPr>
            <a:r>
              <a:rPr lang="fa-IR" sz="2400" dirty="0" smtClean="0">
                <a:cs typeface="B Zar" pitchFamily="2" charset="-78"/>
              </a:rPr>
              <a:t>یک بانک با انواع مختلف مشتریان، خدمت دهندگان و تسهیلات نظیر پنجره‌های پاسخگویی، ماشین‌های </a:t>
            </a:r>
            <a:r>
              <a:rPr lang="en-US" sz="1800" dirty="0" smtClean="0">
                <a:latin typeface="Times New Roman" pitchFamily="18" charset="0"/>
                <a:ea typeface="+mj-ea"/>
                <a:cs typeface="B Zar" pitchFamily="2" charset="-78"/>
              </a:rPr>
              <a:t>ATM</a:t>
            </a:r>
            <a:r>
              <a:rPr lang="fa-IR" sz="2400" dirty="0" smtClean="0">
                <a:cs typeface="B Zar" pitchFamily="2" charset="-78"/>
              </a:rPr>
              <a:t>، پرداخت وام و ...</a:t>
            </a:r>
            <a:endParaRPr lang="en-US" sz="2400" dirty="0" smtClean="0">
              <a:cs typeface="B Zar" pitchFamily="2" charset="-78"/>
            </a:endParaRPr>
          </a:p>
          <a:p>
            <a:pPr algn="just" eaLnBrk="1" fontAlgn="auto" hangingPunct="1">
              <a:lnSpc>
                <a:spcPct val="150000"/>
              </a:lnSpc>
              <a:spcAft>
                <a:spcPts val="0"/>
              </a:spcAft>
              <a:defRPr/>
            </a:pPr>
            <a:r>
              <a:rPr lang="fa-IR" sz="2400" dirty="0" smtClean="0">
                <a:cs typeface="B Zar" pitchFamily="2" charset="-78"/>
              </a:rPr>
              <a:t>یک شبکه توزیع کالا از کارخانجات، انبارها و شبکه‌های حمل و نقل</a:t>
            </a:r>
            <a:endParaRPr lang="fa-IR" sz="2400" dirty="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fa-IR" sz="4000" b="1" smtClean="0">
                <a:cs typeface="B Zar" pitchFamily="2" charset="-78"/>
              </a:rPr>
              <a:t>شبیه‌سازی در یک مثال سیستمی </a:t>
            </a:r>
          </a:p>
        </p:txBody>
      </p:sp>
      <p:pic>
        <p:nvPicPr>
          <p:cNvPr id="90115" name="Picture 2" descr="C:\Documents and Settings\Kazemipour\My Documents\My Scans\2009-02 (فوريه)\scan0009.jpg"/>
          <p:cNvPicPr>
            <a:picLocks noGrp="1" noChangeAspect="1" noChangeArrowheads="1"/>
          </p:cNvPicPr>
          <p:nvPr>
            <p:ph idx="1"/>
          </p:nvPr>
        </p:nvPicPr>
        <p:blipFill>
          <a:blip r:embed="rId3"/>
          <a:srcRect/>
          <a:stretch>
            <a:fillRect/>
          </a:stretch>
        </p:blipFill>
        <p:spPr>
          <a:xfrm>
            <a:off x="1214438" y="1857375"/>
            <a:ext cx="7121525" cy="2714625"/>
          </a:xfrm>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fa-IR" b="1" smtClean="0">
                <a:cs typeface="B Zar" pitchFamily="2" charset="-78"/>
              </a:rPr>
              <a:t>ادامۀ منابع</a:t>
            </a:r>
          </a:p>
        </p:txBody>
      </p:sp>
      <p:sp>
        <p:nvSpPr>
          <p:cNvPr id="3" name="Content Placeholder 2"/>
          <p:cNvSpPr>
            <a:spLocks noGrp="1"/>
          </p:cNvSpPr>
          <p:nvPr>
            <p:ph idx="1"/>
          </p:nvPr>
        </p:nvSpPr>
        <p:spPr>
          <a:xfrm>
            <a:off x="428625" y="1689100"/>
            <a:ext cx="8329613" cy="4525963"/>
          </a:xfrm>
        </p:spPr>
        <p:txBody>
          <a:bodyPr rtlCol="1">
            <a:normAutofit fontScale="92500"/>
          </a:bodyPr>
          <a:lstStyle/>
          <a:p>
            <a:pPr marL="182563" indent="-182563" algn="just" rtl="0" eaLnBrk="1" fontAlgn="auto" hangingPunct="1">
              <a:lnSpc>
                <a:spcPct val="130000"/>
              </a:lnSpc>
              <a:spcAft>
                <a:spcPts val="0"/>
              </a:spcAft>
              <a:defRPr/>
            </a:pPr>
            <a:r>
              <a:rPr lang="en-US" sz="2000" dirty="0">
                <a:latin typeface="Times New Roman" pitchFamily="18" charset="0"/>
                <a:cs typeface="B Zar" pitchFamily="2" charset="-78"/>
              </a:rPr>
              <a:t>Simulation modeling: Handbook</a:t>
            </a:r>
            <a:r>
              <a:rPr lang="pt-BR" sz="2000" dirty="0">
                <a:latin typeface="Times New Roman" pitchFamily="18" charset="0"/>
                <a:cs typeface="B Zar" pitchFamily="2" charset="-78"/>
              </a:rPr>
              <a:t> </a:t>
            </a:r>
            <a:r>
              <a:rPr lang="en-US" sz="2000" dirty="0">
                <a:latin typeface="Times New Roman" pitchFamily="18" charset="0"/>
                <a:cs typeface="B Zar" pitchFamily="2" charset="-78"/>
              </a:rPr>
              <a:t>A Practical Approach, </a:t>
            </a:r>
            <a:r>
              <a:rPr lang="en-US" sz="2000" dirty="0" smtClean="0">
                <a:latin typeface="Times New Roman" pitchFamily="18" charset="0"/>
                <a:cs typeface="B Zar" pitchFamily="2" charset="-78"/>
              </a:rPr>
              <a:t>Chung</a:t>
            </a:r>
            <a:r>
              <a:rPr lang="en-US" sz="2000" dirty="0">
                <a:latin typeface="Times New Roman" pitchFamily="18" charset="0"/>
                <a:cs typeface="B Zar" pitchFamily="2" charset="-78"/>
              </a:rPr>
              <a:t>, 2004, CRC </a:t>
            </a:r>
            <a:r>
              <a:rPr lang="en-US" sz="2000" dirty="0" smtClean="0">
                <a:latin typeface="Times New Roman" pitchFamily="18" charset="0"/>
                <a:cs typeface="B Zar" pitchFamily="2" charset="-78"/>
              </a:rPr>
              <a:t>Press</a:t>
            </a:r>
          </a:p>
          <a:p>
            <a:pPr marL="182563" indent="-182563" algn="just" rtl="0" eaLnBrk="1" fontAlgn="auto" hangingPunct="1">
              <a:lnSpc>
                <a:spcPct val="130000"/>
              </a:lnSpc>
              <a:spcAft>
                <a:spcPts val="0"/>
              </a:spcAft>
              <a:defRPr/>
            </a:pPr>
            <a:r>
              <a:rPr lang="en-US" sz="2000" dirty="0" smtClean="0">
                <a:latin typeface="Times New Roman" pitchFamily="18" charset="0"/>
                <a:cs typeface="B Zar" pitchFamily="2" charset="-78"/>
              </a:rPr>
              <a:t>Simulation Modeling and Analysis with Arena, </a:t>
            </a:r>
            <a:r>
              <a:rPr lang="en-US" sz="2000" dirty="0" err="1" smtClean="0">
                <a:latin typeface="Times New Roman" pitchFamily="18" charset="0"/>
                <a:cs typeface="B Zar" pitchFamily="2" charset="-78"/>
              </a:rPr>
              <a:t>Altiok</a:t>
            </a:r>
            <a:r>
              <a:rPr lang="en-US" sz="2000" dirty="0" smtClean="0">
                <a:latin typeface="Times New Roman" pitchFamily="18" charset="0"/>
                <a:cs typeface="B Zar" pitchFamily="2" charset="-78"/>
              </a:rPr>
              <a:t> and </a:t>
            </a:r>
            <a:r>
              <a:rPr lang="en-US" sz="2000" dirty="0" err="1" smtClean="0">
                <a:latin typeface="Times New Roman" pitchFamily="18" charset="0"/>
                <a:cs typeface="B Zar" pitchFamily="2" charset="-78"/>
              </a:rPr>
              <a:t>Melamed</a:t>
            </a:r>
            <a:r>
              <a:rPr lang="en-US" sz="2000" dirty="0" smtClean="0">
                <a:latin typeface="Times New Roman" pitchFamily="18" charset="0"/>
                <a:cs typeface="B Zar" pitchFamily="2" charset="-78"/>
              </a:rPr>
              <a:t>, 2007, Academic Press</a:t>
            </a:r>
          </a:p>
          <a:p>
            <a:pPr marL="182563" indent="-182563" algn="just" rtl="0" eaLnBrk="1" fontAlgn="auto" hangingPunct="1">
              <a:lnSpc>
                <a:spcPct val="130000"/>
              </a:lnSpc>
              <a:spcAft>
                <a:spcPts val="0"/>
              </a:spcAft>
              <a:defRPr/>
            </a:pPr>
            <a:r>
              <a:rPr lang="en-US" sz="2000" dirty="0" smtClean="0">
                <a:latin typeface="Times New Roman" pitchFamily="18" charset="0"/>
                <a:cs typeface="B Zar" pitchFamily="2" charset="-78"/>
              </a:rPr>
              <a:t>Computer Simulation Techniques</a:t>
            </a:r>
            <a:r>
              <a:rPr lang="en-US" sz="2100" dirty="0" smtClean="0">
                <a:latin typeface="Times New Roman" pitchFamily="18" charset="0"/>
                <a:cs typeface="B Zar" pitchFamily="2" charset="-78"/>
              </a:rPr>
              <a:t>: The definitive introduction, Harry </a:t>
            </a:r>
            <a:r>
              <a:rPr lang="en-US" sz="2100" dirty="0" err="1" smtClean="0">
                <a:latin typeface="Times New Roman" pitchFamily="18" charset="0"/>
                <a:cs typeface="B Zar" pitchFamily="2" charset="-78"/>
              </a:rPr>
              <a:t>Perros</a:t>
            </a:r>
            <a:r>
              <a:rPr lang="en-US" sz="2100" dirty="0" smtClean="0">
                <a:latin typeface="Times New Roman" pitchFamily="18" charset="0"/>
                <a:cs typeface="B Zar" pitchFamily="2" charset="-78"/>
              </a:rPr>
              <a:t>, Computer Science Department, NC state university, Raleigh, NC, 2008, http://www.csc .</a:t>
            </a:r>
            <a:r>
              <a:rPr lang="en-US" sz="2100" dirty="0" err="1" smtClean="0">
                <a:latin typeface="Times New Roman" pitchFamily="18" charset="0"/>
                <a:cs typeface="B Zar" pitchFamily="2" charset="-78"/>
              </a:rPr>
              <a:t>ncsu.edu</a:t>
            </a:r>
            <a:r>
              <a:rPr lang="en-US" sz="2100" dirty="0" smtClean="0">
                <a:latin typeface="Times New Roman" pitchFamily="18" charset="0"/>
                <a:cs typeface="B Zar" pitchFamily="2" charset="-78"/>
              </a:rPr>
              <a:t>/faculty/</a:t>
            </a:r>
            <a:r>
              <a:rPr lang="en-US" sz="2100" dirty="0" err="1" smtClean="0">
                <a:latin typeface="Times New Roman" pitchFamily="18" charset="0"/>
                <a:cs typeface="B Zar" pitchFamily="2" charset="-78"/>
              </a:rPr>
              <a:t>perros</a:t>
            </a:r>
            <a:r>
              <a:rPr lang="en-US" sz="2100" dirty="0" smtClean="0">
                <a:latin typeface="Times New Roman" pitchFamily="18" charset="0"/>
                <a:cs typeface="B Zar" pitchFamily="2" charset="-78"/>
              </a:rPr>
              <a:t>// simulation.pdf</a:t>
            </a:r>
          </a:p>
          <a:p>
            <a:pPr marL="274638" indent="-274638" algn="just" eaLnBrk="1" fontAlgn="auto" hangingPunct="1">
              <a:lnSpc>
                <a:spcPct val="120000"/>
              </a:lnSpc>
              <a:spcAft>
                <a:spcPts val="0"/>
              </a:spcAft>
              <a:defRPr/>
            </a:pPr>
            <a:r>
              <a:rPr lang="fa-IR" sz="2400" dirty="0" smtClean="0">
                <a:cs typeface="B Zar" pitchFamily="2" charset="-78"/>
              </a:rPr>
              <a:t>شبیه‌سازی سیستمهای گسسته پیشامد، هاشم محلوجی، انتشارات دانشگاه صنعتی شریف</a:t>
            </a:r>
            <a:endParaRPr lang="en-US" sz="2400" dirty="0" smtClean="0">
              <a:cs typeface="B Zar" pitchFamily="2" charset="-78"/>
            </a:endParaRPr>
          </a:p>
          <a:p>
            <a:pPr marL="274638" indent="-274638" algn="just" eaLnBrk="1" fontAlgn="auto" hangingPunct="1">
              <a:lnSpc>
                <a:spcPct val="120000"/>
              </a:lnSpc>
              <a:spcAft>
                <a:spcPts val="0"/>
              </a:spcAft>
              <a:defRPr/>
            </a:pPr>
            <a:r>
              <a:rPr lang="fa-IR" sz="2400" dirty="0" smtClean="0">
                <a:cs typeface="B Zar" pitchFamily="2" charset="-78"/>
              </a:rPr>
              <a:t>علم </a:t>
            </a:r>
            <a:r>
              <a:rPr lang="fa-IR" sz="2400" dirty="0">
                <a:cs typeface="B Zar" pitchFamily="2" charset="-78"/>
              </a:rPr>
              <a:t>و هنر شبیه‌سازی، ترجمه علی اکبر عرب مازار، مرکز نشر دانشگاهی</a:t>
            </a:r>
            <a:endParaRPr lang="en-US" sz="2400" dirty="0">
              <a:cs typeface="B Zar" pitchFamily="2" charset="-78"/>
            </a:endParaRPr>
          </a:p>
          <a:p>
            <a:pPr marL="274638" indent="-274638" algn="just" eaLnBrk="1" fontAlgn="auto" hangingPunct="1">
              <a:lnSpc>
                <a:spcPct val="120000"/>
              </a:lnSpc>
              <a:spcAft>
                <a:spcPts val="0"/>
              </a:spcAft>
              <a:defRPr/>
            </a:pPr>
            <a:r>
              <a:rPr lang="fa-IR" sz="2400" dirty="0" smtClean="0">
                <a:cs typeface="B Zar" pitchFamily="2" charset="-78"/>
              </a:rPr>
              <a:t>آموزش </a:t>
            </a:r>
            <a:r>
              <a:rPr lang="fa-IR" sz="2400" dirty="0">
                <a:cs typeface="B Zar" pitchFamily="2" charset="-78"/>
              </a:rPr>
              <a:t>شبیه‌سازی عملیات با</a:t>
            </a:r>
            <a:r>
              <a:rPr lang="fa-IR" sz="2000" dirty="0">
                <a:cs typeface="B Zar" pitchFamily="2" charset="-78"/>
              </a:rPr>
              <a:t> </a:t>
            </a:r>
            <a:r>
              <a:rPr lang="en-US" sz="2000" dirty="0" smtClean="0">
                <a:latin typeface="Times New Roman" pitchFamily="18" charset="0"/>
                <a:cs typeface="+mj-cs"/>
              </a:rPr>
              <a:t>Arena</a:t>
            </a:r>
            <a:r>
              <a:rPr lang="fa-IR" sz="2000" dirty="0" smtClean="0">
                <a:cs typeface="B Zar" pitchFamily="2" charset="-78"/>
              </a:rPr>
              <a:t>، </a:t>
            </a:r>
            <a:r>
              <a:rPr lang="fa-IR" sz="2400" dirty="0" smtClean="0">
                <a:cs typeface="B Zar" pitchFamily="2" charset="-78"/>
              </a:rPr>
              <a:t>شهروز انتظامی و </a:t>
            </a:r>
            <a:r>
              <a:rPr lang="fa-IR" sz="2400" dirty="0">
                <a:cs typeface="B Zar" pitchFamily="2" charset="-78"/>
              </a:rPr>
              <a:t>عبدالوحید خراسانی، انتشارات </a:t>
            </a:r>
            <a:r>
              <a:rPr lang="fa-IR" sz="2400" dirty="0" smtClean="0">
                <a:cs typeface="B Zar" pitchFamily="2" charset="-78"/>
              </a:rPr>
              <a:t>ناقوس</a:t>
            </a:r>
            <a:endParaRPr lang="en-US" sz="2000" dirty="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fa-IR" sz="3600" b="1" smtClean="0">
                <a:cs typeface="B Zar" pitchFamily="2" charset="-78"/>
              </a:rPr>
              <a:t>شبیه‌سازی سیستم‌هایی با خصوصیت تصادفی</a:t>
            </a:r>
          </a:p>
        </p:txBody>
      </p:sp>
      <p:sp>
        <p:nvSpPr>
          <p:cNvPr id="91139" name="Content Placeholder 2"/>
          <p:cNvSpPr>
            <a:spLocks noGrp="1"/>
          </p:cNvSpPr>
          <p:nvPr>
            <p:ph idx="1"/>
          </p:nvPr>
        </p:nvSpPr>
        <p:spPr/>
        <p:txBody>
          <a:bodyPr/>
          <a:lstStyle/>
          <a:p>
            <a:pPr marL="0" indent="0" algn="just" eaLnBrk="1" hangingPunct="1">
              <a:lnSpc>
                <a:spcPct val="200000"/>
              </a:lnSpc>
              <a:buFont typeface="Arial" pitchFamily="34" charset="0"/>
              <a:buNone/>
            </a:pPr>
            <a:r>
              <a:rPr lang="fa-IR" sz="2400" smtClean="0">
                <a:cs typeface="B Zar" pitchFamily="2" charset="-78"/>
              </a:rPr>
              <a:t>می</a:t>
            </a:r>
            <a:r>
              <a:rPr lang="fa-IR" sz="2400" b="1" smtClean="0">
                <a:cs typeface="B Zar" pitchFamily="2" charset="-78"/>
              </a:rPr>
              <a:t>‌</a:t>
            </a:r>
            <a:r>
              <a:rPr lang="fa-IR" sz="2400" smtClean="0">
                <a:cs typeface="B Zar" pitchFamily="2" charset="-78"/>
              </a:rPr>
              <a:t>توان چنین گفت که اکثر سیستم های موجود معرفی شده خاصیت تصادفی بودن را با خود به همراه دارند. منظور از این جمله این است که؛ سیستم</a:t>
            </a:r>
            <a:r>
              <a:rPr lang="fa-IR" sz="2400" b="1" smtClean="0">
                <a:cs typeface="B Zar" pitchFamily="2" charset="-78"/>
              </a:rPr>
              <a:t>‌</a:t>
            </a:r>
            <a:r>
              <a:rPr lang="fa-IR" sz="2400" smtClean="0">
                <a:cs typeface="B Zar" pitchFamily="2" charset="-78"/>
              </a:rPr>
              <a:t>ها همواره عملکرد یکسانی ندارند. همین امر باعث می شود با توجه به نظریه های آماری خصوصیت تصادفی بودن را برای سیستم</a:t>
            </a:r>
            <a:r>
              <a:rPr lang="fa-IR" sz="2400" b="1" smtClean="0">
                <a:cs typeface="B Zar" pitchFamily="2" charset="-78"/>
              </a:rPr>
              <a:t>‌</a:t>
            </a:r>
            <a:r>
              <a:rPr lang="fa-IR" sz="2400" smtClean="0">
                <a:cs typeface="B Zar" pitchFamily="2" charset="-78"/>
              </a:rPr>
              <a:t>ها فرض صحیحی دانست. در این درس با شناسایی خصوصیت تصادفی آماری جامعه مورد بررسی، با استفاده از تکنیک</a:t>
            </a:r>
            <a:r>
              <a:rPr lang="fa-IR" sz="2400" b="1" smtClean="0">
                <a:cs typeface="B Zar" pitchFamily="2" charset="-78"/>
              </a:rPr>
              <a:t>‌</a:t>
            </a:r>
            <a:r>
              <a:rPr lang="fa-IR" sz="2400" smtClean="0">
                <a:cs typeface="B Zar" pitchFamily="2" charset="-78"/>
              </a:rPr>
              <a:t>های آماری، به شبیه</a:t>
            </a:r>
            <a:r>
              <a:rPr lang="fa-IR" sz="2400" b="1" smtClean="0">
                <a:cs typeface="B Zar" pitchFamily="2" charset="-78"/>
              </a:rPr>
              <a:t>‌</a:t>
            </a:r>
            <a:r>
              <a:rPr lang="fa-IR" sz="2400" smtClean="0">
                <a:cs typeface="B Zar" pitchFamily="2" charset="-78"/>
              </a:rPr>
              <a:t>سازی سیستم ها برای مطالعه وضعیت در حالت پایدار سیستم می</a:t>
            </a:r>
            <a:r>
              <a:rPr lang="fa-IR" sz="2400" b="1" smtClean="0">
                <a:cs typeface="B Zar" pitchFamily="2" charset="-78"/>
              </a:rPr>
              <a:t>‌</a:t>
            </a:r>
            <a:r>
              <a:rPr lang="fa-IR" sz="2400" smtClean="0">
                <a:cs typeface="B Zar" pitchFamily="2" charset="-78"/>
              </a:rPr>
              <a:t>پردازیم.</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fa-IR" sz="4000" b="1" smtClean="0">
                <a:cs typeface="B Zar" pitchFamily="2" charset="-78"/>
              </a:rPr>
              <a:t>مونت کارلو</a:t>
            </a:r>
          </a:p>
        </p:txBody>
      </p:sp>
      <p:sp>
        <p:nvSpPr>
          <p:cNvPr id="3" name="Content Placeholder 2"/>
          <p:cNvSpPr>
            <a:spLocks noGrp="1"/>
          </p:cNvSpPr>
          <p:nvPr>
            <p:ph idx="1"/>
          </p:nvPr>
        </p:nvSpPr>
        <p:spPr>
          <a:xfrm>
            <a:off x="428625" y="1571625"/>
            <a:ext cx="8229600" cy="4525963"/>
          </a:xfrm>
        </p:spPr>
        <p:txBody>
          <a:bodyPr rtlCol="1">
            <a:normAutofit lnSpcReduction="10000"/>
          </a:bodyPr>
          <a:lstStyle/>
          <a:p>
            <a:pPr marL="0" indent="0" algn="just" eaLnBrk="1" fontAlgn="auto" hangingPunct="1">
              <a:lnSpc>
                <a:spcPct val="150000"/>
              </a:lnSpc>
              <a:spcAft>
                <a:spcPts val="0"/>
              </a:spcAft>
              <a:buFont typeface="Arial" pitchFamily="34" charset="0"/>
              <a:buNone/>
              <a:defRPr/>
            </a:pPr>
            <a:r>
              <a:rPr lang="fa-IR" sz="2400" b="1" dirty="0" smtClean="0">
                <a:cs typeface="B Zar" pitchFamily="2" charset="-78"/>
              </a:rPr>
              <a:t>تعریف</a:t>
            </a:r>
          </a:p>
          <a:p>
            <a:pPr marL="533400" indent="0" algn="just" eaLnBrk="1" fontAlgn="auto" hangingPunct="1">
              <a:lnSpc>
                <a:spcPct val="150000"/>
              </a:lnSpc>
              <a:spcAft>
                <a:spcPts val="0"/>
              </a:spcAft>
              <a:buFont typeface="Arial" pitchFamily="34" charset="0"/>
              <a:buNone/>
              <a:defRPr/>
            </a:pPr>
            <a:r>
              <a:rPr lang="fa-IR" sz="2400" dirty="0" smtClean="0">
                <a:cs typeface="B Zar" pitchFamily="2" charset="-78"/>
              </a:rPr>
              <a:t>روشی است که در آن به منظور حل مسایل غیر تصادفی یا برخی مسایل تصادفی که گذشت زمان هیچ نقش اساسی در آنها ندارد از اعداد تصادفی (اعداد تصادفی یکنواخت در بازه صفر تا یک) استفاده می‌شود. </a:t>
            </a:r>
          </a:p>
          <a:p>
            <a:pPr marL="533400" indent="0" algn="just" eaLnBrk="1" fontAlgn="auto" hangingPunct="1">
              <a:lnSpc>
                <a:spcPct val="150000"/>
              </a:lnSpc>
              <a:spcAft>
                <a:spcPts val="0"/>
              </a:spcAft>
              <a:buFont typeface="Arial" pitchFamily="34" charset="0"/>
              <a:buNone/>
              <a:defRPr/>
            </a:pPr>
            <a:endParaRPr lang="fa-IR" sz="2400" dirty="0" smtClean="0">
              <a:cs typeface="B Zar" pitchFamily="2" charset="-78"/>
            </a:endParaRPr>
          </a:p>
          <a:p>
            <a:pPr marL="0" indent="0" algn="just" eaLnBrk="1" fontAlgn="auto" hangingPunct="1">
              <a:lnSpc>
                <a:spcPct val="150000"/>
              </a:lnSpc>
              <a:spcAft>
                <a:spcPts val="0"/>
              </a:spcAft>
              <a:buFont typeface="Arial" pitchFamily="34" charset="0"/>
              <a:buNone/>
              <a:defRPr/>
            </a:pPr>
            <a:r>
              <a:rPr lang="fa-IR" sz="2400" b="1" dirty="0" smtClean="0">
                <a:cs typeface="B Zar" pitchFamily="2" charset="-78"/>
              </a:rPr>
              <a:t>تاریخچه</a:t>
            </a:r>
            <a:endParaRPr lang="fa-IR" sz="2800" b="1" dirty="0" smtClean="0">
              <a:cs typeface="B Zar" pitchFamily="2" charset="-78"/>
            </a:endParaRPr>
          </a:p>
          <a:p>
            <a:pPr marL="533400" indent="0" algn="just" eaLnBrk="1" fontAlgn="auto" hangingPunct="1">
              <a:lnSpc>
                <a:spcPct val="150000"/>
              </a:lnSpc>
              <a:spcAft>
                <a:spcPts val="0"/>
              </a:spcAft>
              <a:buFont typeface="Arial" pitchFamily="34" charset="0"/>
              <a:buNone/>
              <a:defRPr/>
            </a:pPr>
            <a:r>
              <a:rPr lang="fa-IR" sz="2400" dirty="0" smtClean="0">
                <a:cs typeface="B Zar" pitchFamily="2" charset="-78"/>
              </a:rPr>
              <a:t>در خلال جنگ جهانی دوم از رمز مونت کارلو که تعریفی مطابق بالا دارد برای حل مسائلی در ساخت بمب اتمی استفاده شده است. </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title"/>
          </p:nvPr>
        </p:nvSpPr>
        <p:spPr/>
        <p:txBody>
          <a:bodyPr/>
          <a:lstStyle/>
          <a:p>
            <a:pPr eaLnBrk="1" hangingPunct="1"/>
            <a:r>
              <a:rPr lang="fa-IR" sz="4000" b="1" smtClean="0">
                <a:cs typeface="B Zar" pitchFamily="2" charset="-78"/>
              </a:rPr>
              <a:t>اساس روش مونت کارلو</a:t>
            </a:r>
          </a:p>
        </p:txBody>
      </p:sp>
      <p:sp>
        <p:nvSpPr>
          <p:cNvPr id="10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graphicFrame>
        <p:nvGraphicFramePr>
          <p:cNvPr id="1026" name="Object 1"/>
          <p:cNvGraphicFramePr>
            <a:graphicFrameLocks noChangeAspect="1"/>
          </p:cNvGraphicFramePr>
          <p:nvPr/>
        </p:nvGraphicFramePr>
        <p:xfrm>
          <a:off x="785813" y="1601788"/>
          <a:ext cx="6842125" cy="2114550"/>
        </p:xfrm>
        <a:graphic>
          <a:graphicData uri="http://schemas.openxmlformats.org/presentationml/2006/ole">
            <mc:AlternateContent xmlns:mc="http://schemas.openxmlformats.org/markup-compatibility/2006">
              <mc:Choice xmlns:v="urn:schemas-microsoft-com:vml" Requires="v">
                <p:oleObj spid="_x0000_s1046" name="Equation" r:id="rId3" imgW="4520880" imgH="1396800" progId="Equation.3">
                  <p:embed/>
                </p:oleObj>
              </mc:Choice>
              <mc:Fallback>
                <p:oleObj name="Equation" r:id="rId3" imgW="4520880" imgH="1396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601788"/>
                        <a:ext cx="6842125" cy="211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pic>
        <p:nvPicPr>
          <p:cNvPr id="1034" name="Picture 7"/>
          <p:cNvPicPr>
            <a:picLocks noChangeAspect="1" noChangeArrowheads="1"/>
          </p:cNvPicPr>
          <p:nvPr/>
        </p:nvPicPr>
        <p:blipFill>
          <a:blip r:embed="rId5"/>
          <a:srcRect/>
          <a:stretch>
            <a:fillRect/>
          </a:stretch>
        </p:blipFill>
        <p:spPr bwMode="auto">
          <a:xfrm>
            <a:off x="1136650" y="3857625"/>
            <a:ext cx="3506788" cy="2552700"/>
          </a:xfrm>
          <a:prstGeom prst="rect">
            <a:avLst/>
          </a:prstGeom>
          <a:noFill/>
          <a:ln w="9525">
            <a:noFill/>
            <a:miter lim="800000"/>
            <a:headEnd/>
            <a:tailEnd/>
          </a:ln>
        </p:spPr>
      </p:pic>
      <p:graphicFrame>
        <p:nvGraphicFramePr>
          <p:cNvPr id="1027" name="Object 8"/>
          <p:cNvGraphicFramePr>
            <a:graphicFrameLocks noChangeAspect="1"/>
          </p:cNvGraphicFramePr>
          <p:nvPr/>
        </p:nvGraphicFramePr>
        <p:xfrm>
          <a:off x="285750" y="4286250"/>
          <a:ext cx="887413" cy="350838"/>
        </p:xfrm>
        <a:graphic>
          <a:graphicData uri="http://schemas.openxmlformats.org/presentationml/2006/ole">
            <mc:AlternateContent xmlns:mc="http://schemas.openxmlformats.org/markup-compatibility/2006">
              <mc:Choice xmlns:v="urn:schemas-microsoft-com:vml" Requires="v">
                <p:oleObj spid="_x0000_s1047" name="Equation" r:id="rId6" imgW="545760" imgH="215640" progId="Equation.3">
                  <p:embed/>
                </p:oleObj>
              </mc:Choice>
              <mc:Fallback>
                <p:oleObj name="Equation" r:id="rId6" imgW="545760" imgH="215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4286250"/>
                        <a:ext cx="88741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9"/>
          <p:cNvGraphicFramePr>
            <a:graphicFrameLocks noChangeAspect="1"/>
          </p:cNvGraphicFramePr>
          <p:nvPr/>
        </p:nvGraphicFramePr>
        <p:xfrm>
          <a:off x="3143250" y="6357938"/>
          <a:ext cx="285750" cy="285750"/>
        </p:xfrm>
        <a:graphic>
          <a:graphicData uri="http://schemas.openxmlformats.org/presentationml/2006/ole">
            <mc:AlternateContent xmlns:mc="http://schemas.openxmlformats.org/markup-compatibility/2006">
              <mc:Choice xmlns:v="urn:schemas-microsoft-com:vml" Requires="v">
                <p:oleObj spid="_x0000_s1048" name="Equation" r:id="rId8" imgW="126720" imgH="126720" progId="Equation.3">
                  <p:embed/>
                </p:oleObj>
              </mc:Choice>
              <mc:Fallback>
                <p:oleObj name="Equation" r:id="rId8" imgW="126720" imgH="1267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63579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5" name="Straight Connector 24"/>
          <p:cNvCxnSpPr/>
          <p:nvPr/>
        </p:nvCxnSpPr>
        <p:spPr>
          <a:xfrm>
            <a:off x="1230313" y="5286375"/>
            <a:ext cx="1285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983582" y="5841206"/>
            <a:ext cx="11430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9" name="Object 10"/>
          <p:cNvGraphicFramePr>
            <a:graphicFrameLocks noChangeAspect="1"/>
          </p:cNvGraphicFramePr>
          <p:nvPr/>
        </p:nvGraphicFramePr>
        <p:xfrm>
          <a:off x="854075" y="5062538"/>
          <a:ext cx="288925" cy="371475"/>
        </p:xfrm>
        <a:graphic>
          <a:graphicData uri="http://schemas.openxmlformats.org/presentationml/2006/ole">
            <mc:AlternateContent xmlns:mc="http://schemas.openxmlformats.org/markup-compatibility/2006">
              <mc:Choice xmlns:v="urn:schemas-microsoft-com:vml" Requires="v">
                <p:oleObj spid="_x0000_s1049" name="Equation" r:id="rId10" imgW="177480" imgH="228600" progId="Equation.3">
                  <p:embed/>
                </p:oleObj>
              </mc:Choice>
              <mc:Fallback>
                <p:oleObj name="Equation" r:id="rId10" imgW="177480" imgH="2286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4075" y="5062538"/>
                        <a:ext cx="2889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11"/>
          <p:cNvGraphicFramePr>
            <a:graphicFrameLocks noChangeAspect="1"/>
          </p:cNvGraphicFramePr>
          <p:nvPr/>
        </p:nvGraphicFramePr>
        <p:xfrm>
          <a:off x="2462213" y="6340475"/>
          <a:ext cx="268287" cy="371475"/>
        </p:xfrm>
        <a:graphic>
          <a:graphicData uri="http://schemas.openxmlformats.org/presentationml/2006/ole">
            <mc:AlternateContent xmlns:mc="http://schemas.openxmlformats.org/markup-compatibility/2006">
              <mc:Choice xmlns:v="urn:schemas-microsoft-com:vml" Requires="v">
                <p:oleObj spid="_x0000_s1050" name="Equation" r:id="rId12" imgW="164880" imgH="228600" progId="Equation.3">
                  <p:embed/>
                </p:oleObj>
              </mc:Choice>
              <mc:Fallback>
                <p:oleObj name="Equation" r:id="rId12" imgW="164880" imgH="22860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62213" y="6340475"/>
                        <a:ext cx="268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Footer Placeholder 12"/>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fa-IR" sz="3600" b="1" smtClean="0">
                <a:cs typeface="B Zar" pitchFamily="2" charset="-78"/>
              </a:rPr>
              <a:t>تعیین تابع توزیع تابعی از متغیرهای تصادفی</a:t>
            </a:r>
            <a:endParaRPr lang="fa-IR" sz="3600" b="1" smtClean="0"/>
          </a:p>
        </p:txBody>
      </p:sp>
      <p:sp>
        <p:nvSpPr>
          <p:cNvPr id="93187" name="Content Placeholder 2"/>
          <p:cNvSpPr>
            <a:spLocks noGrp="1"/>
          </p:cNvSpPr>
          <p:nvPr>
            <p:ph idx="1"/>
          </p:nvPr>
        </p:nvSpPr>
        <p:spPr/>
        <p:txBody>
          <a:bodyPr/>
          <a:lstStyle/>
          <a:p>
            <a:pPr>
              <a:lnSpc>
                <a:spcPct val="150000"/>
              </a:lnSpc>
            </a:pPr>
            <a:r>
              <a:rPr lang="fa-IR" smtClean="0">
                <a:cs typeface="B Zar" pitchFamily="2" charset="-78"/>
              </a:rPr>
              <a:t>تکنیک تابع توزیع</a:t>
            </a:r>
            <a:endParaRPr lang="en-US" smtClean="0">
              <a:cs typeface="B Zar" pitchFamily="2" charset="-78"/>
            </a:endParaRPr>
          </a:p>
          <a:p>
            <a:pPr>
              <a:lnSpc>
                <a:spcPct val="150000"/>
              </a:lnSpc>
            </a:pPr>
            <a:r>
              <a:rPr lang="fa-IR" smtClean="0">
                <a:cs typeface="B Zar" pitchFamily="2" charset="-78"/>
              </a:rPr>
              <a:t>تکنیک تبدیل یک متغیره</a:t>
            </a:r>
            <a:endParaRPr lang="en-US" smtClean="0">
              <a:cs typeface="B Zar" pitchFamily="2" charset="-78"/>
            </a:endParaRPr>
          </a:p>
          <a:p>
            <a:pPr>
              <a:lnSpc>
                <a:spcPct val="150000"/>
              </a:lnSpc>
            </a:pPr>
            <a:r>
              <a:rPr lang="fa-IR" smtClean="0">
                <a:cs typeface="B Zar" pitchFamily="2" charset="-78"/>
              </a:rPr>
              <a:t>تکنیک تبدیل چند متغیره</a:t>
            </a:r>
            <a:endParaRPr lang="en-US" smtClean="0">
              <a:cs typeface="B Zar" pitchFamily="2" charset="-78"/>
            </a:endParaRPr>
          </a:p>
          <a:p>
            <a:pPr>
              <a:lnSpc>
                <a:spcPct val="150000"/>
              </a:lnSpc>
            </a:pPr>
            <a:r>
              <a:rPr lang="fa-IR" smtClean="0">
                <a:cs typeface="B Zar" pitchFamily="2" charset="-78"/>
              </a:rPr>
              <a:t>تکنیک تابع مولد گشتاور</a:t>
            </a:r>
            <a:endParaRPr lang="en-US"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pPr eaLnBrk="1" hangingPunct="1"/>
            <a:r>
              <a:rPr lang="fa-IR" sz="4000" b="1" smtClean="0">
                <a:cs typeface="B Zar" pitchFamily="2" charset="-78"/>
              </a:rPr>
              <a:t>مثالی برای روش مونت کارلو</a:t>
            </a:r>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graphicFrame>
        <p:nvGraphicFramePr>
          <p:cNvPr id="2050" name="Object 1"/>
          <p:cNvGraphicFramePr>
            <a:graphicFrameLocks noChangeAspect="1"/>
          </p:cNvGraphicFramePr>
          <p:nvPr/>
        </p:nvGraphicFramePr>
        <p:xfrm>
          <a:off x="928688" y="2071688"/>
          <a:ext cx="1071562" cy="674687"/>
        </p:xfrm>
        <a:graphic>
          <a:graphicData uri="http://schemas.openxmlformats.org/presentationml/2006/ole">
            <mc:AlternateContent xmlns:mc="http://schemas.openxmlformats.org/markup-compatibility/2006">
              <mc:Choice xmlns:v="urn:schemas-microsoft-com:vml" Requires="v">
                <p:oleObj spid="_x0000_s2058" name="Equation" r:id="rId3" imgW="774360" imgH="482400" progId="Equation.3">
                  <p:embed/>
                </p:oleObj>
              </mc:Choice>
              <mc:Fallback>
                <p:oleObj name="Equation" r:id="rId3" imgW="774360" imgH="482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071688"/>
                        <a:ext cx="1071562"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sp>
        <p:nvSpPr>
          <p:cNvPr id="2055" name="TextBox 7"/>
          <p:cNvSpPr txBox="1">
            <a:spLocks noChangeArrowheads="1"/>
          </p:cNvSpPr>
          <p:nvPr/>
        </p:nvSpPr>
        <p:spPr bwMode="auto">
          <a:xfrm>
            <a:off x="785813" y="1500188"/>
            <a:ext cx="7715250" cy="708025"/>
          </a:xfrm>
          <a:prstGeom prst="rect">
            <a:avLst/>
          </a:prstGeom>
          <a:noFill/>
          <a:ln w="9525">
            <a:noFill/>
            <a:miter lim="800000"/>
            <a:headEnd/>
            <a:tailEnd/>
          </a:ln>
        </p:spPr>
        <p:txBody>
          <a:bodyPr>
            <a:spAutoFit/>
          </a:bodyPr>
          <a:lstStyle/>
          <a:p>
            <a:r>
              <a:rPr lang="fa-IR" sz="2000">
                <a:latin typeface="Calibri" pitchFamily="34" charset="0"/>
                <a:cs typeface="B Zar" pitchFamily="2" charset="-78"/>
              </a:rPr>
              <a:t>فرض کنید انتگرال زیر با روش های متداول حل نمی شود، روش حلی با استفاده از مونت کارلو ارائه کنید.</a:t>
            </a:r>
          </a:p>
        </p:txBody>
      </p:sp>
      <p:sp>
        <p:nvSpPr>
          <p:cNvPr id="2056" name="TextBox 8"/>
          <p:cNvSpPr txBox="1">
            <a:spLocks noChangeArrowheads="1"/>
          </p:cNvSpPr>
          <p:nvPr/>
        </p:nvSpPr>
        <p:spPr bwMode="auto">
          <a:xfrm>
            <a:off x="6572250" y="2500313"/>
            <a:ext cx="2000250" cy="400050"/>
          </a:xfrm>
          <a:prstGeom prst="rect">
            <a:avLst/>
          </a:prstGeom>
          <a:noFill/>
          <a:ln w="9525">
            <a:noFill/>
            <a:miter lim="800000"/>
            <a:headEnd/>
            <a:tailEnd/>
          </a:ln>
        </p:spPr>
        <p:txBody>
          <a:bodyPr>
            <a:spAutoFit/>
          </a:bodyPr>
          <a:lstStyle/>
          <a:p>
            <a:r>
              <a:rPr lang="fa-IR" sz="2000">
                <a:latin typeface="Calibri" pitchFamily="34" charset="0"/>
                <a:cs typeface="B Zar" pitchFamily="2" charset="-78"/>
              </a:rPr>
              <a:t>حل:</a:t>
            </a:r>
          </a:p>
        </p:txBody>
      </p:sp>
      <p:sp>
        <p:nvSpPr>
          <p:cNvPr id="205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latin typeface="Calibri" pitchFamily="34" charset="0"/>
            </a:endParaRPr>
          </a:p>
        </p:txBody>
      </p:sp>
      <p:graphicFrame>
        <p:nvGraphicFramePr>
          <p:cNvPr id="2051" name="Object 5"/>
          <p:cNvGraphicFramePr>
            <a:graphicFrameLocks noChangeAspect="1"/>
          </p:cNvGraphicFramePr>
          <p:nvPr/>
        </p:nvGraphicFramePr>
        <p:xfrm>
          <a:off x="711200" y="2857500"/>
          <a:ext cx="7339013" cy="3582988"/>
        </p:xfrm>
        <a:graphic>
          <a:graphicData uri="http://schemas.openxmlformats.org/presentationml/2006/ole">
            <mc:AlternateContent xmlns:mc="http://schemas.openxmlformats.org/markup-compatibility/2006">
              <mc:Choice xmlns:v="urn:schemas-microsoft-com:vml" Requires="v">
                <p:oleObj spid="_x0000_s2059" name="Equation" r:id="rId5" imgW="5117760" imgH="2489040" progId="Equation.3">
                  <p:embed/>
                </p:oleObj>
              </mc:Choice>
              <mc:Fallback>
                <p:oleObj name="Equation" r:id="rId5" imgW="5117760" imgH="2489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2857500"/>
                        <a:ext cx="7339013" cy="358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9"/>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571500" y="2143125"/>
            <a:ext cx="8229600" cy="1643063"/>
          </a:xfrm>
        </p:spPr>
        <p:txBody>
          <a:bodyPr/>
          <a:lstStyle/>
          <a:p>
            <a:pPr eaLnBrk="1" hangingPunct="1">
              <a:lnSpc>
                <a:spcPct val="200000"/>
              </a:lnSpc>
            </a:pPr>
            <a:r>
              <a:rPr lang="fa-IR" sz="2800" b="1" smtClean="0">
                <a:cs typeface="B Zar" pitchFamily="2" charset="-78"/>
              </a:rPr>
              <a:t>در این درس شبیه‌سازی با روش مونت کارلو انجام می‌شود</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fa-IR" sz="4000" b="1" smtClean="0">
                <a:cs typeface="B Zar" pitchFamily="2" charset="-78"/>
              </a:rPr>
              <a:t>چه وقت شبیه‌سازی ابزار مناسبی است؟</a:t>
            </a:r>
          </a:p>
        </p:txBody>
      </p:sp>
      <p:sp>
        <p:nvSpPr>
          <p:cNvPr id="3" name="Content Placeholder 2"/>
          <p:cNvSpPr>
            <a:spLocks noGrp="1"/>
          </p:cNvSpPr>
          <p:nvPr>
            <p:ph idx="1"/>
          </p:nvPr>
        </p:nvSpPr>
        <p:spPr/>
        <p:txBody>
          <a:bodyPr rtlCol="1">
            <a:normAutofit fontScale="55000" lnSpcReduction="20000"/>
          </a:bodyPr>
          <a:lstStyle/>
          <a:p>
            <a:pPr algn="just" eaLnBrk="1" fontAlgn="auto" hangingPunct="1">
              <a:lnSpc>
                <a:spcPct val="170000"/>
              </a:lnSpc>
              <a:spcAft>
                <a:spcPts val="0"/>
              </a:spcAft>
              <a:defRPr/>
            </a:pPr>
            <a:r>
              <a:rPr lang="fa-IR" dirty="0" smtClean="0">
                <a:cs typeface="B Zar" pitchFamily="2" charset="-78"/>
              </a:rPr>
              <a:t>مطالعه، بررسی و آزمایش روابط متقابل هر سیستم یا زیر سیستم پیچیده و پویا.</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اعمال تغییرات اطلاعاتی، سازمانی و محیطی و مشاهده تأثیر این تغییرات بر رفتار سیستم.</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استفاده از شناخت به دست آمده در شبیه‌سازی برای پیشنهاد انجام اصلاحات روی سیستم در دست بررسی.</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شناسایی مهمترین متغیرها و روابط متقابل آن‌ها، با ایجاد تغییر در ورودی‌های شبیه‌سازی و بررسی خروجی‌ها.</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به عنوان ابزاری آموزشی به منظور تقویت روشهای تحلیلی.</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آزمایش طرح‌ها یا خط مشی‌های جدید پیش از اجرا و کسب آمادگی لازم برای روبرو شدن با پیشامدهای احتمالی.</a:t>
            </a:r>
            <a:endParaRPr lang="en-US" dirty="0" smtClean="0">
              <a:cs typeface="B Zar" pitchFamily="2" charset="-78"/>
            </a:endParaRPr>
          </a:p>
          <a:p>
            <a:pPr algn="just" eaLnBrk="1" fontAlgn="auto" hangingPunct="1">
              <a:lnSpc>
                <a:spcPct val="170000"/>
              </a:lnSpc>
              <a:spcAft>
                <a:spcPts val="0"/>
              </a:spcAft>
              <a:defRPr/>
            </a:pPr>
            <a:r>
              <a:rPr lang="fa-IR" dirty="0" smtClean="0">
                <a:cs typeface="B Zar" pitchFamily="2" charset="-78"/>
              </a:rPr>
              <a:t>تحقیق در مورد پاسخ‌های تحلیلی</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rtl="0" eaLnBrk="1" hangingPunct="1"/>
            <a:r>
              <a:rPr lang="en-US" sz="3600" b="1" smtClean="0">
                <a:latin typeface="Times New Roman" pitchFamily="18" charset="0"/>
                <a:cs typeface="B Zar" pitchFamily="2" charset="-78"/>
              </a:rPr>
              <a:t>Advantages</a:t>
            </a:r>
            <a:endParaRPr lang="fa-IR" sz="3200" b="1" smtClean="0">
              <a:latin typeface="Times New Roman" pitchFamily="18" charset="0"/>
              <a:cs typeface="B Zar" pitchFamily="2" charset="-78"/>
            </a:endParaRPr>
          </a:p>
        </p:txBody>
      </p:sp>
      <p:sp>
        <p:nvSpPr>
          <p:cNvPr id="3" name="Content Placeholder 2"/>
          <p:cNvSpPr>
            <a:spLocks noGrp="1"/>
          </p:cNvSpPr>
          <p:nvPr>
            <p:ph idx="1"/>
          </p:nvPr>
        </p:nvSpPr>
        <p:spPr/>
        <p:txBody>
          <a:bodyPr rtlCol="1">
            <a:normAutofit/>
          </a:bodyPr>
          <a:lstStyle/>
          <a:p>
            <a:pPr algn="just" rtl="0" eaLnBrk="1" fontAlgn="auto" hangingPunct="1">
              <a:lnSpc>
                <a:spcPct val="150000"/>
              </a:lnSpc>
              <a:spcAft>
                <a:spcPts val="0"/>
              </a:spcAft>
              <a:defRPr/>
            </a:pPr>
            <a:r>
              <a:rPr lang="en-US" sz="2800" dirty="0" smtClean="0">
                <a:latin typeface="Times New Roman" pitchFamily="18" charset="0"/>
                <a:ea typeface="+mj-ea"/>
                <a:cs typeface="B Zar" pitchFamily="2" charset="-78"/>
              </a:rPr>
              <a:t>Experimentation in compressed time</a:t>
            </a:r>
          </a:p>
          <a:p>
            <a:pPr algn="just" rtl="0" eaLnBrk="1" fontAlgn="auto" hangingPunct="1">
              <a:lnSpc>
                <a:spcPct val="150000"/>
              </a:lnSpc>
              <a:spcAft>
                <a:spcPts val="0"/>
              </a:spcAft>
              <a:defRPr/>
            </a:pPr>
            <a:r>
              <a:rPr lang="en-US" sz="2800" dirty="0" smtClean="0">
                <a:latin typeface="Times New Roman" pitchFamily="18" charset="0"/>
                <a:ea typeface="+mj-ea"/>
                <a:cs typeface="B Zar" pitchFamily="2" charset="-78"/>
              </a:rPr>
              <a:t>Reduced analytic requirements</a:t>
            </a:r>
          </a:p>
          <a:p>
            <a:pPr algn="just" rtl="0" eaLnBrk="1" fontAlgn="auto" hangingPunct="1">
              <a:lnSpc>
                <a:spcPct val="150000"/>
              </a:lnSpc>
              <a:spcAft>
                <a:spcPts val="0"/>
              </a:spcAft>
              <a:defRPr/>
            </a:pPr>
            <a:r>
              <a:rPr lang="en-US" sz="2800" dirty="0" smtClean="0">
                <a:latin typeface="Times New Roman" pitchFamily="18" charset="0"/>
                <a:ea typeface="+mj-ea"/>
                <a:cs typeface="B Zar" pitchFamily="2" charset="-78"/>
              </a:rPr>
              <a:t>Easily demonstrated models</a:t>
            </a:r>
            <a:endParaRPr lang="fa-IR" sz="28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rtl="0" eaLnBrk="1" hangingPunct="1"/>
            <a:r>
              <a:rPr lang="en-US" sz="3600" b="1" smtClean="0">
                <a:latin typeface="Times New Roman" pitchFamily="18" charset="0"/>
                <a:cs typeface="B Zar" pitchFamily="2" charset="-78"/>
              </a:rPr>
              <a:t>Disadvantages</a:t>
            </a:r>
            <a:endParaRPr lang="fa-IR" sz="3600" smtClean="0"/>
          </a:p>
        </p:txBody>
      </p:sp>
      <p:sp>
        <p:nvSpPr>
          <p:cNvPr id="3" name="Content Placeholder 2"/>
          <p:cNvSpPr>
            <a:spLocks noGrp="1"/>
          </p:cNvSpPr>
          <p:nvPr>
            <p:ph idx="1"/>
          </p:nvPr>
        </p:nvSpPr>
        <p:spPr/>
        <p:txBody>
          <a:bodyPr rtlCol="1">
            <a:normAutofit/>
          </a:bodyPr>
          <a:lstStyle/>
          <a:p>
            <a:pPr algn="just" rtl="0" eaLnBrk="1" fontAlgn="auto" hangingPunct="1">
              <a:lnSpc>
                <a:spcPct val="150000"/>
              </a:lnSpc>
              <a:spcAft>
                <a:spcPts val="0"/>
              </a:spcAft>
              <a:defRPr/>
            </a:pPr>
            <a:r>
              <a:rPr lang="en-US" sz="2400" dirty="0" smtClean="0">
                <a:latin typeface="Times New Roman" pitchFamily="18" charset="0"/>
                <a:ea typeface="+mj-ea"/>
                <a:cs typeface="B Zar" pitchFamily="2" charset="-78"/>
              </a:rPr>
              <a:t>Simulation cannot give accurate results when the input data are inaccurate.</a:t>
            </a:r>
          </a:p>
          <a:p>
            <a:pPr algn="just" rtl="0" eaLnBrk="1" fontAlgn="auto" hangingPunct="1">
              <a:lnSpc>
                <a:spcPct val="150000"/>
              </a:lnSpc>
              <a:spcAft>
                <a:spcPts val="0"/>
              </a:spcAft>
              <a:defRPr/>
            </a:pPr>
            <a:r>
              <a:rPr lang="en-US" sz="2400" dirty="0" smtClean="0">
                <a:latin typeface="Times New Roman" pitchFamily="18" charset="0"/>
                <a:ea typeface="+mj-ea"/>
                <a:cs typeface="B Zar" pitchFamily="2" charset="-78"/>
              </a:rPr>
              <a:t>Simulation cannot provide easy answers to complex problems.</a:t>
            </a:r>
          </a:p>
          <a:p>
            <a:pPr algn="just" rtl="0" eaLnBrk="1" fontAlgn="auto" hangingPunct="1">
              <a:lnSpc>
                <a:spcPct val="150000"/>
              </a:lnSpc>
              <a:spcAft>
                <a:spcPts val="0"/>
              </a:spcAft>
              <a:defRPr/>
            </a:pPr>
            <a:r>
              <a:rPr lang="en-US" sz="2400" dirty="0" smtClean="0">
                <a:latin typeface="Times New Roman" pitchFamily="18" charset="0"/>
                <a:ea typeface="+mj-ea"/>
                <a:cs typeface="B Zar" pitchFamily="2" charset="-78"/>
              </a:rPr>
              <a:t>Simulation cannot solve problems by itself.</a:t>
            </a:r>
            <a:endParaRPr lang="fa-IR" sz="24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fa-IR" sz="3600" b="1" smtClean="0">
                <a:cs typeface="B Zar" pitchFamily="2" charset="-78"/>
              </a:rPr>
              <a:t>نرم افزارهای شبیه‌سازی</a:t>
            </a:r>
          </a:p>
        </p:txBody>
      </p:sp>
      <p:sp>
        <p:nvSpPr>
          <p:cNvPr id="3" name="Content Placeholder 2"/>
          <p:cNvSpPr>
            <a:spLocks noGrp="1"/>
          </p:cNvSpPr>
          <p:nvPr>
            <p:ph idx="1"/>
          </p:nvPr>
        </p:nvSpPr>
        <p:spPr/>
        <p:txBody>
          <a:bodyPr rtlCol="1">
            <a:normAutofit fontScale="77500" lnSpcReduction="20000"/>
          </a:bodyPr>
          <a:lstStyle/>
          <a:p>
            <a:pPr marL="0" indent="0" algn="just" eaLnBrk="1" fontAlgn="auto" hangingPunct="1">
              <a:lnSpc>
                <a:spcPct val="160000"/>
              </a:lnSpc>
              <a:spcAft>
                <a:spcPts val="0"/>
              </a:spcAft>
              <a:buFont typeface="Arial" pitchFamily="34" charset="0"/>
              <a:buNone/>
              <a:defRPr/>
            </a:pPr>
            <a:r>
              <a:rPr lang="fa-IR" dirty="0" smtClean="0">
                <a:cs typeface="B Zar" pitchFamily="2" charset="-78"/>
              </a:rPr>
              <a:t>پیچیده بودن شبیه</a:t>
            </a:r>
            <a:r>
              <a:rPr lang="fa-IR" b="1" dirty="0" smtClean="0">
                <a:cs typeface="B Zar" pitchFamily="2" charset="-78"/>
              </a:rPr>
              <a:t>‌</a:t>
            </a:r>
            <a:r>
              <a:rPr lang="fa-IR" dirty="0" smtClean="0">
                <a:cs typeface="B Zar" pitchFamily="2" charset="-78"/>
              </a:rPr>
              <a:t>سازی سیستم</a:t>
            </a:r>
            <a:r>
              <a:rPr lang="fa-IR" b="1" dirty="0" smtClean="0">
                <a:cs typeface="B Zar" pitchFamily="2" charset="-78"/>
              </a:rPr>
              <a:t>‌</a:t>
            </a:r>
            <a:r>
              <a:rPr lang="fa-IR" dirty="0" smtClean="0">
                <a:cs typeface="B Zar" pitchFamily="2" charset="-78"/>
              </a:rPr>
              <a:t>های واقعی، استفاده از نرم</a:t>
            </a:r>
            <a:r>
              <a:rPr lang="fa-IR" b="1" dirty="0" smtClean="0">
                <a:cs typeface="B Zar" pitchFamily="2" charset="-78"/>
              </a:rPr>
              <a:t>‌</a:t>
            </a:r>
            <a:r>
              <a:rPr lang="fa-IR" dirty="0" smtClean="0">
                <a:cs typeface="B Zar" pitchFamily="2" charset="-78"/>
              </a:rPr>
              <a:t>افزارهای کامپیوتری را باعث می</a:t>
            </a:r>
            <a:r>
              <a:rPr lang="fa-IR" b="1" dirty="0" smtClean="0">
                <a:cs typeface="B Zar" pitchFamily="2" charset="-78"/>
              </a:rPr>
              <a:t>‌</a:t>
            </a:r>
            <a:r>
              <a:rPr lang="fa-IR" dirty="0" smtClean="0">
                <a:cs typeface="B Zar" pitchFamily="2" charset="-78"/>
              </a:rPr>
              <a:t>شود. در اصل نرم</a:t>
            </a:r>
            <a:r>
              <a:rPr lang="fa-IR" b="1" dirty="0" smtClean="0">
                <a:cs typeface="B Zar" pitchFamily="2" charset="-78"/>
              </a:rPr>
              <a:t>‌</a:t>
            </a:r>
            <a:r>
              <a:rPr lang="fa-IR" dirty="0" smtClean="0">
                <a:cs typeface="B Zar" pitchFamily="2" charset="-78"/>
              </a:rPr>
              <a:t>افزار کامپیوتری چارچوبی را برای ساخت مدل فراهم می‌کنند که کار مدل</a:t>
            </a:r>
            <a:r>
              <a:rPr lang="fa-IR" b="1" dirty="0" smtClean="0">
                <a:cs typeface="B Zar" pitchFamily="2" charset="-78"/>
              </a:rPr>
              <a:t>‌</a:t>
            </a:r>
            <a:r>
              <a:rPr lang="fa-IR" dirty="0" smtClean="0">
                <a:cs typeface="B Zar" pitchFamily="2" charset="-78"/>
              </a:rPr>
              <a:t>ساز را نسبت به موارد زیر راحت می‌کنند:</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چگونگی پردازش ورودی‌ها</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عملیات ثبت داده‌ها</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گزارش</a:t>
            </a:r>
            <a:r>
              <a:rPr lang="fa-IR" b="1" dirty="0" smtClean="0">
                <a:cs typeface="B Zar" pitchFamily="2" charset="-78"/>
              </a:rPr>
              <a:t>‌</a:t>
            </a:r>
            <a:r>
              <a:rPr lang="fa-IR" dirty="0" smtClean="0">
                <a:cs typeface="B Zar" pitchFamily="2" charset="-78"/>
              </a:rPr>
              <a:t>های خروجی</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تسهیل در تولید داده‌های تصادفی</a:t>
            </a:r>
            <a:endParaRPr lang="en-US" dirty="0" smtClean="0">
              <a:cs typeface="B Zar" pitchFamily="2" charset="-78"/>
            </a:endParaRPr>
          </a:p>
          <a:p>
            <a:pPr lvl="1" algn="just" eaLnBrk="1" fontAlgn="auto" hangingPunct="1">
              <a:lnSpc>
                <a:spcPct val="160000"/>
              </a:lnSpc>
              <a:spcAft>
                <a:spcPts val="0"/>
              </a:spcAft>
              <a:defRPr/>
            </a:pPr>
            <a:r>
              <a:rPr lang="fa-IR" dirty="0" smtClean="0">
                <a:cs typeface="B Zar" pitchFamily="2" charset="-78"/>
              </a:rPr>
              <a:t>جمع‌ کردن داده‌ها در متغیرهای خروجی</a:t>
            </a:r>
            <a:endParaRPr lang="en-US"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fa-IR" b="1" smtClean="0">
                <a:cs typeface="B Zar" pitchFamily="2" charset="-78"/>
              </a:rPr>
              <a:t>فهرست موضوعی</a:t>
            </a:r>
          </a:p>
        </p:txBody>
      </p:sp>
      <p:sp>
        <p:nvSpPr>
          <p:cNvPr id="3" name="Content Placeholder 2"/>
          <p:cNvSpPr>
            <a:spLocks noGrp="1"/>
          </p:cNvSpPr>
          <p:nvPr>
            <p:ph idx="1"/>
          </p:nvPr>
        </p:nvSpPr>
        <p:spPr/>
        <p:txBody>
          <a:bodyPr rtlCol="1">
            <a:noAutofit/>
          </a:bodyPr>
          <a:lstStyle/>
          <a:p>
            <a:pPr eaLnBrk="1" fontAlgn="auto" hangingPunct="1">
              <a:lnSpc>
                <a:spcPct val="150000"/>
              </a:lnSpc>
              <a:spcAft>
                <a:spcPts val="0"/>
              </a:spcAft>
              <a:defRPr/>
            </a:pPr>
            <a:r>
              <a:rPr lang="fa-IR" sz="2000" dirty="0" smtClean="0">
                <a:cs typeface="B Zar" pitchFamily="2" charset="-78"/>
              </a:rPr>
              <a:t>آشنایی با مفاهیم و مراحل شبیه‌سازی </a:t>
            </a:r>
          </a:p>
          <a:p>
            <a:pPr eaLnBrk="1" fontAlgn="auto" hangingPunct="1">
              <a:lnSpc>
                <a:spcPct val="150000"/>
              </a:lnSpc>
              <a:spcAft>
                <a:spcPts val="0"/>
              </a:spcAft>
              <a:defRPr/>
            </a:pPr>
            <a:r>
              <a:rPr lang="fa-IR" sz="2000" dirty="0" smtClean="0">
                <a:cs typeface="B Zar" pitchFamily="2" charset="-78"/>
              </a:rPr>
              <a:t>مثال هایی از شبیه سازی و مفاهیم مدل سازی سیستم ها</a:t>
            </a:r>
          </a:p>
          <a:p>
            <a:pPr algn="just" eaLnBrk="1" fontAlgn="auto" hangingPunct="1">
              <a:lnSpc>
                <a:spcPct val="150000"/>
              </a:lnSpc>
              <a:spcAft>
                <a:spcPts val="0"/>
              </a:spcAft>
              <a:defRPr/>
            </a:pPr>
            <a:r>
              <a:rPr lang="fa-IR" sz="2000" dirty="0" smtClean="0">
                <a:cs typeface="B Zar" pitchFamily="2" charset="-78"/>
              </a:rPr>
              <a:t>آمار در شبیه سازی (مفاهیم آمار، توزیع ها و ساخت مقادیر تصادفی، اعداد تصادفی، تحلیل داده های ورودی به مدل)</a:t>
            </a:r>
          </a:p>
          <a:p>
            <a:pPr algn="just" eaLnBrk="1" fontAlgn="auto" hangingPunct="1">
              <a:lnSpc>
                <a:spcPct val="150000"/>
              </a:lnSpc>
              <a:spcAft>
                <a:spcPts val="0"/>
              </a:spcAft>
              <a:defRPr/>
            </a:pPr>
            <a:r>
              <a:rPr lang="fa-IR" sz="2000" dirty="0" smtClean="0">
                <a:cs typeface="B Zar" pitchFamily="2" charset="-78"/>
              </a:rPr>
              <a:t>تصدیق و اعتبارسنجی مدل های شبیه‌سازی کامپیوتری</a:t>
            </a:r>
          </a:p>
          <a:p>
            <a:pPr algn="just" eaLnBrk="1" fontAlgn="auto" hangingPunct="1">
              <a:lnSpc>
                <a:spcPct val="150000"/>
              </a:lnSpc>
              <a:spcAft>
                <a:spcPts val="0"/>
              </a:spcAft>
              <a:defRPr/>
            </a:pPr>
            <a:r>
              <a:rPr lang="fa-IR" sz="2000" dirty="0" smtClean="0">
                <a:cs typeface="B Zar" pitchFamily="2" charset="-78"/>
              </a:rPr>
              <a:t>تحلیل داده های خروجی و مقایسه و انتخاب آلترناتیو برتر</a:t>
            </a:r>
          </a:p>
          <a:p>
            <a:pPr algn="just" eaLnBrk="1" fontAlgn="auto" hangingPunct="1">
              <a:lnSpc>
                <a:spcPct val="150000"/>
              </a:lnSpc>
              <a:spcAft>
                <a:spcPts val="0"/>
              </a:spcAft>
              <a:defRPr/>
            </a:pPr>
            <a:r>
              <a:rPr lang="fa-IR" sz="2000" dirty="0" smtClean="0">
                <a:cs typeface="B Zar" pitchFamily="2" charset="-78"/>
              </a:rPr>
              <a:t>بهینه سازی در مدل های شبیه سازی</a:t>
            </a:r>
            <a:endParaRPr lang="en-US" sz="2000" dirty="0">
              <a:cs typeface="B Zar" pitchFamily="2" charset="-78"/>
            </a:endParaRPr>
          </a:p>
          <a:p>
            <a:pPr eaLnBrk="1" fontAlgn="auto" hangingPunct="1">
              <a:lnSpc>
                <a:spcPct val="150000"/>
              </a:lnSpc>
              <a:spcAft>
                <a:spcPts val="0"/>
              </a:spcAft>
              <a:defRPr/>
            </a:pPr>
            <a:r>
              <a:rPr lang="fa-IR" sz="2000" dirty="0" smtClean="0">
                <a:cs typeface="B Zar" pitchFamily="2" charset="-78"/>
              </a:rPr>
              <a:t>آموزش </a:t>
            </a:r>
            <a:r>
              <a:rPr lang="fa-IR" sz="2000" dirty="0">
                <a:cs typeface="B Zar" pitchFamily="2" charset="-78"/>
              </a:rPr>
              <a:t>صورت کلی </a:t>
            </a:r>
            <a:r>
              <a:rPr lang="fa-IR" sz="2000" dirty="0" smtClean="0">
                <a:cs typeface="B Zar" pitchFamily="2" charset="-78"/>
              </a:rPr>
              <a:t>نرم‌افزارهای آماری و شبیه سازی (</a:t>
            </a:r>
            <a:r>
              <a:rPr lang="en-US" sz="1800" dirty="0" smtClean="0">
                <a:latin typeface="Times New Roman" pitchFamily="18" charset="0"/>
                <a:cs typeface="+mj-cs"/>
              </a:rPr>
              <a:t>ED, Arena, </a:t>
            </a:r>
            <a:r>
              <a:rPr lang="en-US" sz="1800" dirty="0" err="1" smtClean="0">
                <a:latin typeface="Times New Roman" pitchFamily="18" charset="0"/>
                <a:cs typeface="+mj-cs"/>
              </a:rPr>
              <a:t>Showflow</a:t>
            </a:r>
            <a:r>
              <a:rPr lang="en-US" sz="1800" dirty="0" smtClean="0">
                <a:latin typeface="Times New Roman" pitchFamily="18" charset="0"/>
                <a:cs typeface="+mj-cs"/>
              </a:rPr>
              <a:t>, Minitab</a:t>
            </a:r>
            <a:r>
              <a:rPr lang="fa-IR" sz="1800" dirty="0" smtClean="0">
                <a:latin typeface="Times New Roman" pitchFamily="18" charset="0"/>
                <a:cs typeface="+mj-cs"/>
              </a:rPr>
              <a:t>)</a:t>
            </a:r>
            <a:endParaRPr lang="en-US" sz="2000" dirty="0">
              <a:latin typeface="Times New Roman" pitchFamily="18" charset="0"/>
              <a:cs typeface="+mj-cs"/>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fa-IR" sz="3600" b="1" smtClean="0">
                <a:cs typeface="B Zar" pitchFamily="2" charset="-78"/>
              </a:rPr>
              <a:t>نرم‌افزارهای شبیه‌سازی</a:t>
            </a:r>
          </a:p>
        </p:txBody>
      </p:sp>
      <p:pic>
        <p:nvPicPr>
          <p:cNvPr id="99331" name="Picture 2"/>
          <p:cNvPicPr>
            <a:picLocks noChangeAspect="1" noChangeArrowheads="1"/>
          </p:cNvPicPr>
          <p:nvPr/>
        </p:nvPicPr>
        <p:blipFill>
          <a:blip r:embed="rId2"/>
          <a:srcRect/>
          <a:stretch>
            <a:fillRect/>
          </a:stretch>
        </p:blipFill>
        <p:spPr bwMode="auto">
          <a:xfrm>
            <a:off x="1201738" y="1571625"/>
            <a:ext cx="6457950" cy="464343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71438"/>
            <a:ext cx="8229600" cy="1143000"/>
          </a:xfrm>
        </p:spPr>
        <p:txBody>
          <a:bodyPr/>
          <a:lstStyle/>
          <a:p>
            <a:pPr rtl="0" eaLnBrk="1" hangingPunct="1"/>
            <a:r>
              <a:rPr lang="en-US" sz="2800" b="1" smtClean="0">
                <a:latin typeface="Times New Roman" pitchFamily="18" charset="0"/>
                <a:cs typeface="B Zar" pitchFamily="2" charset="-78"/>
              </a:rPr>
              <a:t>Some criteria for simulation software Selection</a:t>
            </a:r>
            <a:endParaRPr lang="fa-IR" sz="2800" b="1" smtClean="0">
              <a:latin typeface="Times New Roman" pitchFamily="18" charset="0"/>
              <a:cs typeface="B Zar" pitchFamily="2" charset="-78"/>
            </a:endParaRPr>
          </a:p>
        </p:txBody>
      </p:sp>
      <p:pic>
        <p:nvPicPr>
          <p:cNvPr id="100355" name="Picture 2"/>
          <p:cNvPicPr>
            <a:picLocks noChangeAspect="1" noChangeArrowheads="1"/>
          </p:cNvPicPr>
          <p:nvPr/>
        </p:nvPicPr>
        <p:blipFill>
          <a:blip r:embed="rId2"/>
          <a:srcRect/>
          <a:stretch>
            <a:fillRect/>
          </a:stretch>
        </p:blipFill>
        <p:spPr bwMode="auto">
          <a:xfrm>
            <a:off x="1643063" y="857250"/>
            <a:ext cx="6235700" cy="52863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z="3600" b="1" smtClean="0">
                <a:latin typeface="Times New Roman" pitchFamily="18" charset="0"/>
                <a:cs typeface="B Zar" pitchFamily="2" charset="-78"/>
              </a:rPr>
              <a:t>Enterprise Dynamics</a:t>
            </a:r>
            <a:endParaRPr lang="fa-IR" sz="3600" b="1" smtClean="0">
              <a:latin typeface="Times New Roman" pitchFamily="18" charset="0"/>
              <a:cs typeface="B Zar" pitchFamily="2" charset="-78"/>
            </a:endParaRPr>
          </a:p>
        </p:txBody>
      </p:sp>
      <p:sp>
        <p:nvSpPr>
          <p:cNvPr id="3" name="Content Placeholder 2"/>
          <p:cNvSpPr>
            <a:spLocks noGrp="1"/>
          </p:cNvSpPr>
          <p:nvPr>
            <p:ph idx="1"/>
          </p:nvPr>
        </p:nvSpPr>
        <p:spPr/>
        <p:txBody>
          <a:bodyPr rtlCol="1">
            <a:normAutofit/>
          </a:bodyPr>
          <a:lstStyle/>
          <a:p>
            <a:pPr marL="0" indent="0" algn="just" eaLnBrk="1" fontAlgn="auto" hangingPunct="1">
              <a:lnSpc>
                <a:spcPct val="200000"/>
              </a:lnSpc>
              <a:spcAft>
                <a:spcPts val="0"/>
              </a:spcAft>
              <a:buFont typeface="Arial" pitchFamily="34" charset="0"/>
              <a:buNone/>
              <a:defRPr/>
            </a:pPr>
            <a:r>
              <a:rPr lang="fa-IR" sz="2800" dirty="0" smtClean="0">
                <a:cs typeface="B Zar" pitchFamily="2" charset="-78"/>
              </a:rPr>
              <a:t>نرم افزار </a:t>
            </a:r>
            <a:r>
              <a:rPr lang="en-US" sz="2000" dirty="0" smtClean="0">
                <a:latin typeface="Times New Roman" pitchFamily="18" charset="0"/>
                <a:ea typeface="+mj-ea"/>
                <a:cs typeface="B Zar" pitchFamily="2" charset="-78"/>
              </a:rPr>
              <a:t>ED</a:t>
            </a:r>
            <a:r>
              <a:rPr lang="fa-IR" sz="2800" dirty="0" smtClean="0">
                <a:cs typeface="B Zar" pitchFamily="2" charset="-78"/>
              </a:rPr>
              <a:t> در این کلاس ارائه خواهد شد که نسخه دانشجویی آن در دسترس خواهد بود.</a:t>
            </a:r>
            <a:endParaRPr lang="fa-IR" sz="2800" dirty="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rtl="0" eaLnBrk="1" hangingPunct="1"/>
            <a:r>
              <a:rPr lang="en-US" sz="4000" b="1" smtClean="0">
                <a:latin typeface="Times New Roman" pitchFamily="18" charset="0"/>
                <a:cs typeface="B Zar" pitchFamily="2" charset="-78"/>
              </a:rPr>
              <a:t>Exercises</a:t>
            </a:r>
            <a:endParaRPr lang="fa-IR" sz="4000" b="1" smtClean="0">
              <a:latin typeface="Times New Roman" pitchFamily="18" charset="0"/>
              <a:cs typeface="B Zar" pitchFamily="2" charset="-78"/>
            </a:endParaRPr>
          </a:p>
        </p:txBody>
      </p:sp>
      <p:sp>
        <p:nvSpPr>
          <p:cNvPr id="3" name="Content Placeholder 2"/>
          <p:cNvSpPr>
            <a:spLocks noGrp="1"/>
          </p:cNvSpPr>
          <p:nvPr>
            <p:ph idx="1"/>
          </p:nvPr>
        </p:nvSpPr>
        <p:spPr/>
        <p:txBody>
          <a:bodyPr rtlCol="1">
            <a:normAutofit fontScale="55000" lnSpcReduction="20000"/>
          </a:bodyPr>
          <a:lstStyle/>
          <a:p>
            <a:pPr marL="514350" indent="-514350" algn="just" rtl="0" eaLnBrk="1" fontAlgn="auto" hangingPunct="1">
              <a:lnSpc>
                <a:spcPct val="143000"/>
              </a:lnSpc>
              <a:spcAft>
                <a:spcPts val="0"/>
              </a:spcAft>
              <a:buFont typeface="+mj-lt"/>
              <a:buAutoNum type="arabicPeriod"/>
              <a:defRPr/>
            </a:pPr>
            <a:r>
              <a:rPr lang="en-US" sz="2900" dirty="0" smtClean="0">
                <a:latin typeface="Times New Roman" pitchFamily="18" charset="0"/>
                <a:ea typeface="+mj-ea"/>
                <a:cs typeface="B Zar" pitchFamily="2" charset="-78"/>
              </a:rPr>
              <a:t>Think of situations where simulation could be used, for instance, from day-to-day life, a place of study or work. What aspects of each situation make simulation appropriate?</a:t>
            </a:r>
          </a:p>
          <a:p>
            <a:pPr marL="514350" indent="-514350" algn="just" rtl="0" eaLnBrk="1" fontAlgn="auto" hangingPunct="1">
              <a:lnSpc>
                <a:spcPct val="143000"/>
              </a:lnSpc>
              <a:spcAft>
                <a:spcPts val="0"/>
              </a:spcAft>
              <a:buFont typeface="+mj-lt"/>
              <a:buAutoNum type="arabicPeriod"/>
              <a:defRPr/>
            </a:pPr>
            <a:r>
              <a:rPr lang="en-US" sz="2900" dirty="0" smtClean="0">
                <a:latin typeface="Times New Roman" pitchFamily="18" charset="0"/>
                <a:ea typeface="+mj-ea"/>
                <a:cs typeface="B Zar" pitchFamily="2" charset="-78"/>
              </a:rPr>
              <a:t>Take a typical operations system, preferably one that can be observed (e.g. a bank or supermarket), and identify the elements of variability, interconnectedness and complexity.</a:t>
            </a:r>
          </a:p>
          <a:p>
            <a:pPr marL="514350" indent="-514350" algn="just" rtl="0" eaLnBrk="1" fontAlgn="auto" hangingPunct="1">
              <a:lnSpc>
                <a:spcPct val="143000"/>
              </a:lnSpc>
              <a:spcAft>
                <a:spcPts val="0"/>
              </a:spcAft>
              <a:buFont typeface="+mj-lt"/>
              <a:buAutoNum type="arabicPeriod"/>
              <a:defRPr/>
            </a:pPr>
            <a:r>
              <a:rPr lang="en-US" sz="2900" dirty="0" smtClean="0">
                <a:latin typeface="Times New Roman" pitchFamily="18" charset="0"/>
                <a:ea typeface="+mj-ea"/>
                <a:cs typeface="B Zar" pitchFamily="2" charset="-78"/>
              </a:rPr>
              <a:t>There are many case studies describing the application of simulation to real problems. Obtain and read some simulation case studies. Why was simulation used? What benefits were obtained? Some journals that often publish simulation case studies are: IIE Solutions, Interfaces, OR Insight and the Journal of the Operational Research Society. The Winter Simulation Conference proceedings (www.wintersim.org) include many case studies. Simulation software suppliers also publish case studies on their web sites. </a:t>
            </a:r>
          </a:p>
          <a:p>
            <a:pPr marL="514350" indent="-514350" algn="just" rtl="0" eaLnBrk="1" fontAlgn="auto" hangingPunct="1">
              <a:lnSpc>
                <a:spcPct val="143000"/>
              </a:lnSpc>
              <a:spcAft>
                <a:spcPts val="0"/>
              </a:spcAft>
              <a:buFont typeface="+mj-lt"/>
              <a:buAutoNum type="arabicPeriod"/>
              <a:defRPr/>
            </a:pPr>
            <a:r>
              <a:rPr lang="en-US" sz="2400" dirty="0" smtClean="0">
                <a:latin typeface="Times New Roman" pitchFamily="18" charset="0"/>
                <a:cs typeface="B Zar" pitchFamily="2" charset="-78"/>
              </a:rPr>
              <a:t>Two points A and B are selected randomly in the unit square. Let D denote the distance between them. Using Monte Carlo:</a:t>
            </a:r>
          </a:p>
          <a:p>
            <a:pPr marL="720725" lvl="2" indent="-271463" algn="just" rtl="0">
              <a:lnSpc>
                <a:spcPct val="150000"/>
              </a:lnSpc>
              <a:defRPr/>
            </a:pPr>
            <a:r>
              <a:rPr lang="en-US" sz="2000" dirty="0" smtClean="0">
                <a:latin typeface="Times New Roman" pitchFamily="18" charset="0"/>
                <a:cs typeface="B Zar" pitchFamily="2" charset="-78"/>
              </a:rPr>
              <a:t>Estimate E(D) and </a:t>
            </a:r>
            <a:r>
              <a:rPr lang="en-US" sz="2000" dirty="0" err="1" smtClean="0">
                <a:latin typeface="Times New Roman" pitchFamily="18" charset="0"/>
                <a:cs typeface="B Zar" pitchFamily="2" charset="-78"/>
              </a:rPr>
              <a:t>Var</a:t>
            </a:r>
            <a:r>
              <a:rPr lang="en-US" sz="2000" dirty="0" smtClean="0">
                <a:latin typeface="Times New Roman" pitchFamily="18" charset="0"/>
                <a:cs typeface="B Zar" pitchFamily="2" charset="-78"/>
              </a:rPr>
              <a:t>(D).</a:t>
            </a:r>
          </a:p>
          <a:p>
            <a:pPr marL="720725" lvl="2" indent="-271463" algn="just" rtl="0">
              <a:lnSpc>
                <a:spcPct val="150000"/>
              </a:lnSpc>
              <a:defRPr/>
            </a:pPr>
            <a:r>
              <a:rPr lang="en-US" sz="2000" dirty="0" smtClean="0">
                <a:latin typeface="Times New Roman" pitchFamily="18" charset="0"/>
                <a:cs typeface="B Zar" pitchFamily="2" charset="-78"/>
              </a:rPr>
              <a:t>Plot an empirical distribution function for D.</a:t>
            </a:r>
          </a:p>
          <a:p>
            <a:pPr marL="720725" lvl="2" indent="-271463" algn="just" rtl="0">
              <a:lnSpc>
                <a:spcPct val="150000"/>
              </a:lnSpc>
              <a:defRPr/>
            </a:pPr>
            <a:r>
              <a:rPr lang="en-US" sz="2000" dirty="0" smtClean="0">
                <a:latin typeface="Times New Roman" pitchFamily="18" charset="0"/>
                <a:cs typeface="B Zar" pitchFamily="2" charset="-78"/>
              </a:rPr>
              <a:t>Suggest a more efficient method for estimating P (D&gt;1.4), bearing in mind that this probability is very small.</a:t>
            </a:r>
            <a:endParaRPr lang="fa-IR" sz="2000" dirty="0" smtClean="0">
              <a:latin typeface="Times New Roman" pitchFamily="18" charset="0"/>
              <a:cs typeface="B Zar" pitchFamily="2" charset="-78"/>
            </a:endParaRPr>
          </a:p>
          <a:p>
            <a:pPr marL="514350" indent="-514350" algn="just" rtl="0" eaLnBrk="1" fontAlgn="auto" hangingPunct="1">
              <a:lnSpc>
                <a:spcPct val="143000"/>
              </a:lnSpc>
              <a:spcAft>
                <a:spcPts val="0"/>
              </a:spcAft>
              <a:buFont typeface="+mj-lt"/>
              <a:buAutoNum type="arabicPeriod"/>
              <a:defRPr/>
            </a:pPr>
            <a:endParaRPr lang="en-US" sz="29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916238" y="3284538"/>
            <a:ext cx="3529012"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دوم</a:t>
            </a:r>
            <a:endParaRPr lang="fa-IR" sz="4400" dirty="0">
              <a:latin typeface="+mj-lt"/>
              <a:ea typeface="+mj-ea"/>
              <a:cs typeface="B Zar" pitchFamily="2" charset="-78"/>
            </a:endParaRPr>
          </a:p>
        </p:txBody>
      </p:sp>
      <p:sp>
        <p:nvSpPr>
          <p:cNvPr id="5" name="Subtitle 2"/>
          <p:cNvSpPr txBox="1">
            <a:spLocks/>
          </p:cNvSpPr>
          <p:nvPr/>
        </p:nvSpPr>
        <p:spPr>
          <a:xfrm>
            <a:off x="4403725" y="5013325"/>
            <a:ext cx="4740275" cy="1138238"/>
          </a:xfrm>
          <a:prstGeom prst="rect">
            <a:avLst/>
          </a:prstGeom>
        </p:spPr>
        <p:txBody>
          <a:bodyPr rtlCol="1" anchor="ctr">
            <a:normAutofit/>
          </a:bodyPr>
          <a:lstStyle/>
          <a:p>
            <a:pPr marL="342900" indent="-342900" algn="ctr" fontAlgn="auto">
              <a:spcAft>
                <a:spcPts val="0"/>
              </a:spcAft>
              <a:defRPr/>
            </a:pPr>
            <a:r>
              <a:rPr lang="fa-IR" sz="4400" b="1" dirty="0">
                <a:latin typeface="+mn-lt"/>
                <a:cs typeface="B Zar" pitchFamily="2" charset="-78"/>
              </a:rPr>
              <a:t>مثال‌هایی از شبیه‌سازی</a:t>
            </a:r>
            <a:endParaRPr lang="fa-IR" sz="4400" b="1" dirty="0">
              <a:latin typeface="+mj-lt"/>
              <a:ea typeface="+mj-ea"/>
              <a:cs typeface="B Zar"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fa-IR" sz="4000" b="1" smtClean="0">
                <a:cs typeface="B Zar" pitchFamily="2" charset="-78"/>
              </a:rPr>
              <a:t>شروع با مثالی ساده</a:t>
            </a:r>
          </a:p>
        </p:txBody>
      </p:sp>
      <p:pic>
        <p:nvPicPr>
          <p:cNvPr id="104451" name="Picture 2"/>
          <p:cNvPicPr>
            <a:picLocks noChangeAspect="1" noChangeArrowheads="1"/>
          </p:cNvPicPr>
          <p:nvPr/>
        </p:nvPicPr>
        <p:blipFill>
          <a:blip r:embed="rId2"/>
          <a:srcRect/>
          <a:stretch>
            <a:fillRect/>
          </a:stretch>
        </p:blipFill>
        <p:spPr bwMode="auto">
          <a:xfrm>
            <a:off x="2000250" y="2071688"/>
            <a:ext cx="4711700" cy="27289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2928938" y="1066800"/>
            <a:ext cx="3500437" cy="50323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2857500" y="1357313"/>
            <a:ext cx="3409950" cy="4619625"/>
          </a:xfrm>
          <a:prstGeom prst="rect">
            <a:avLst/>
          </a:prstGeom>
          <a:noFill/>
          <a:ln w="9525">
            <a:noFill/>
            <a:miter lim="800000"/>
            <a:headEnd/>
            <a:tailEnd/>
          </a:ln>
        </p:spPr>
      </p:pic>
      <p:sp>
        <p:nvSpPr>
          <p:cNvPr id="6" name="TextBox 5"/>
          <p:cNvSpPr txBox="1"/>
          <p:nvPr/>
        </p:nvSpPr>
        <p:spPr>
          <a:xfrm>
            <a:off x="1428750" y="428625"/>
            <a:ext cx="6429375" cy="523875"/>
          </a:xfrm>
          <a:prstGeom prst="rect">
            <a:avLst/>
          </a:prstGeom>
          <a:noFill/>
        </p:spPr>
        <p:txBody>
          <a:bodyPr rtlCol="1">
            <a:spAutoFit/>
          </a:bodyPr>
          <a:lstStyle/>
          <a:p>
            <a:pPr algn="ctr" fontAlgn="auto">
              <a:spcBef>
                <a:spcPts val="0"/>
              </a:spcBef>
              <a:spcAft>
                <a:spcPts val="0"/>
              </a:spcAft>
              <a:defRPr/>
            </a:pPr>
            <a:r>
              <a:rPr lang="en-US" sz="2800" b="1" dirty="0">
                <a:latin typeface="Times New Roman" pitchFamily="18" charset="0"/>
                <a:ea typeface="+mj-ea"/>
                <a:cs typeface="B Zar" pitchFamily="2" charset="-78"/>
              </a:rPr>
              <a:t>The discrete-event simulation approach</a:t>
            </a:r>
            <a:endParaRPr lang="fa-IR" sz="2800" b="1" dirty="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85775" y="71438"/>
            <a:ext cx="8229600" cy="1143000"/>
          </a:xfrm>
        </p:spPr>
        <p:txBody>
          <a:bodyPr/>
          <a:lstStyle/>
          <a:p>
            <a:pPr eaLnBrk="1" hangingPunct="1"/>
            <a:r>
              <a:rPr lang="en-US" sz="3600" b="1" smtClean="0">
                <a:latin typeface="Times New Roman" pitchFamily="18" charset="0"/>
                <a:cs typeface="B Zar" pitchFamily="2" charset="-78"/>
              </a:rPr>
              <a:t>The three phase simulation approach</a:t>
            </a:r>
            <a:endParaRPr lang="fa-IR" sz="3600" b="1" smtClean="0">
              <a:latin typeface="Times New Roman" pitchFamily="18" charset="0"/>
              <a:cs typeface="B Zar" pitchFamily="2" charset="-78"/>
            </a:endParaRPr>
          </a:p>
        </p:txBody>
      </p:sp>
      <p:pic>
        <p:nvPicPr>
          <p:cNvPr id="107523" name="Picture 4"/>
          <p:cNvPicPr>
            <a:picLocks noChangeAspect="1" noChangeArrowheads="1"/>
          </p:cNvPicPr>
          <p:nvPr/>
        </p:nvPicPr>
        <p:blipFill>
          <a:blip r:embed="rId2"/>
          <a:srcRect/>
          <a:stretch>
            <a:fillRect/>
          </a:stretch>
        </p:blipFill>
        <p:spPr bwMode="auto">
          <a:xfrm>
            <a:off x="642938" y="1700213"/>
            <a:ext cx="7777162" cy="41640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fa-IR" sz="4000" b="1" smtClean="0">
                <a:cs typeface="B Zar" pitchFamily="2" charset="-78"/>
              </a:rPr>
              <a:t>توضیح</a:t>
            </a:r>
          </a:p>
        </p:txBody>
      </p:sp>
      <p:sp>
        <p:nvSpPr>
          <p:cNvPr id="3" name="Content Placeholder 2"/>
          <p:cNvSpPr>
            <a:spLocks noGrp="1"/>
          </p:cNvSpPr>
          <p:nvPr>
            <p:ph idx="1"/>
          </p:nvPr>
        </p:nvSpPr>
        <p:spPr>
          <a:xfrm>
            <a:off x="500063" y="1500188"/>
            <a:ext cx="8229600" cy="4829175"/>
          </a:xfrm>
        </p:spPr>
        <p:txBody>
          <a:bodyPr rtlCol="1">
            <a:noAutofit/>
          </a:bodyPr>
          <a:lstStyle/>
          <a:p>
            <a:pPr marL="0" indent="0" algn="just" rtl="0" eaLnBrk="1" fontAlgn="auto" hangingPunct="1">
              <a:lnSpc>
                <a:spcPct val="150000"/>
              </a:lnSpc>
              <a:spcAft>
                <a:spcPts val="0"/>
              </a:spcAft>
              <a:buFont typeface="Arial" pitchFamily="34" charset="0"/>
              <a:buNone/>
              <a:defRPr/>
            </a:pPr>
            <a:r>
              <a:rPr lang="en-US" sz="2000" dirty="0" smtClean="0">
                <a:latin typeface="Times New Roman" pitchFamily="18" charset="0"/>
                <a:ea typeface="+mj-ea"/>
                <a:cs typeface="B Zar" pitchFamily="2" charset="-78"/>
              </a:rPr>
              <a:t>In the A-phase, which is also known as the simulation executive, the time of the next event is determined by inspecting the event list. The simulation clock is then advanced to the time of the next event. In the B-phase all B-events due at the clock time are executed. In the C-phase all C-events are attempted and those for which the conditions are met are executed. Since the successful execution of a C-event may mean that another C-event can now be executed, the simulation continues to attempt C-events until no further events can be executed. The simulation then returns to the A-phase unless it is deemed that the simulation is complete. Typically a simulation is run for a predetermined run-length or possibly a set number of arrivals.</a:t>
            </a:r>
            <a:endParaRPr lang="fa-IR" sz="2000" dirty="0" smtClean="0">
              <a:latin typeface="Times New Roman" pitchFamily="18" charset="0"/>
              <a:ea typeface="+mj-ea"/>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42875"/>
            <a:ext cx="8229600" cy="1143000"/>
          </a:xfrm>
        </p:spPr>
        <p:txBody>
          <a:bodyPr/>
          <a:lstStyle/>
          <a:p>
            <a:pPr eaLnBrk="1" hangingPunct="1"/>
            <a:r>
              <a:rPr lang="fa-IR" b="1" smtClean="0">
                <a:cs typeface="B Zar" pitchFamily="2" charset="-78"/>
              </a:rPr>
              <a:t>پیشگفتار</a:t>
            </a:r>
          </a:p>
        </p:txBody>
      </p:sp>
      <p:sp>
        <p:nvSpPr>
          <p:cNvPr id="3" name="Content Placeholder 2"/>
          <p:cNvSpPr>
            <a:spLocks noGrp="1"/>
          </p:cNvSpPr>
          <p:nvPr>
            <p:ph idx="1"/>
          </p:nvPr>
        </p:nvSpPr>
        <p:spPr>
          <a:xfrm>
            <a:off x="457200" y="1357313"/>
            <a:ext cx="8229600" cy="5143500"/>
          </a:xfrm>
        </p:spPr>
        <p:txBody>
          <a:bodyPr rtlCol="1">
            <a:normAutofit lnSpcReduction="10000"/>
          </a:bodyPr>
          <a:lstStyle/>
          <a:p>
            <a:pPr marL="0" indent="0" algn="just" eaLnBrk="1" fontAlgn="auto" hangingPunct="1">
              <a:lnSpc>
                <a:spcPct val="150000"/>
              </a:lnSpc>
              <a:spcAft>
                <a:spcPts val="0"/>
              </a:spcAft>
              <a:buFont typeface="Arial" pitchFamily="34" charset="0"/>
              <a:buNone/>
              <a:defRPr/>
            </a:pPr>
            <a:r>
              <a:rPr lang="fa-IR" sz="2400" dirty="0" smtClean="0">
                <a:cs typeface="B Zar" pitchFamily="2" charset="-78"/>
              </a:rPr>
              <a:t>شبیه‌سازی چه به صورت دستی چه به صورت کامپیوتری، تقلیدی </a:t>
            </a:r>
            <a:r>
              <a:rPr lang="fa-IR" sz="2400" dirty="0">
                <a:cs typeface="B Zar" pitchFamily="2" charset="-78"/>
              </a:rPr>
              <a:t>از عملکرد سیستم واقعی با گذشت زمان </a:t>
            </a:r>
            <a:r>
              <a:rPr lang="fa-IR" sz="2400" dirty="0" smtClean="0">
                <a:cs typeface="B Zar" pitchFamily="2" charset="-78"/>
              </a:rPr>
              <a:t>است که به ایجاد ساختگی تاریخچه سیستم و بررسی آن به منظور دستیابی به نتیجه‌گیری در مورد ویژگی‌های عملکرد واقعی آن می پردازد. شبیه سازی اصولا به </a:t>
            </a:r>
            <a:r>
              <a:rPr lang="fa-IR" sz="2400" dirty="0">
                <a:cs typeface="B Zar" pitchFamily="2" charset="-78"/>
              </a:rPr>
              <a:t>شکل مجموعه‌ای از فرض‌های مربوط به عملکرد </a:t>
            </a:r>
            <a:r>
              <a:rPr lang="fa-IR" sz="2400" dirty="0" smtClean="0">
                <a:cs typeface="B Zar" pitchFamily="2" charset="-78"/>
              </a:rPr>
              <a:t>سیستم </a:t>
            </a:r>
            <a:r>
              <a:rPr lang="fa-IR" sz="2400" dirty="0">
                <a:cs typeface="B Zar" pitchFamily="2" charset="-78"/>
              </a:rPr>
              <a:t>در چارچوب رابطه‌های ریاضی و منطقی می‌باشد. </a:t>
            </a:r>
            <a:r>
              <a:rPr lang="fa-IR" sz="2400" dirty="0" smtClean="0">
                <a:cs typeface="B Zar" pitchFamily="2" charset="-78"/>
              </a:rPr>
              <a:t>شبیه‌سازی </a:t>
            </a:r>
            <a:r>
              <a:rPr lang="fa-IR" sz="2400" dirty="0">
                <a:cs typeface="B Zar" pitchFamily="2" charset="-78"/>
              </a:rPr>
              <a:t>یکی از پرکاربردترین ابزار موجود علم تحقیق در عملیات است که</a:t>
            </a:r>
            <a:r>
              <a:rPr lang="fa-IR" sz="2400" dirty="0" smtClean="0">
                <a:cs typeface="B Zar" pitchFamily="2" charset="-78"/>
              </a:rPr>
              <a:t>:</a:t>
            </a:r>
          </a:p>
          <a:p>
            <a:pPr lvl="1" eaLnBrk="1" fontAlgn="auto" hangingPunct="1">
              <a:lnSpc>
                <a:spcPct val="150000"/>
              </a:lnSpc>
              <a:spcAft>
                <a:spcPts val="0"/>
              </a:spcAft>
              <a:defRPr/>
            </a:pPr>
            <a:r>
              <a:rPr lang="fa-IR" sz="2000" dirty="0">
                <a:cs typeface="B Zar" pitchFamily="2" charset="-78"/>
              </a:rPr>
              <a:t>اجازه ارزیابی عملکرد </a:t>
            </a:r>
            <a:r>
              <a:rPr lang="fa-IR" sz="2000" dirty="0" smtClean="0">
                <a:cs typeface="B Zar" pitchFamily="2" charset="-78"/>
              </a:rPr>
              <a:t>سیستم </a:t>
            </a:r>
            <a:r>
              <a:rPr lang="fa-IR" sz="2000" dirty="0">
                <a:cs typeface="B Zar" pitchFamily="2" charset="-78"/>
              </a:rPr>
              <a:t>را پیش از پدید آمدن </a:t>
            </a:r>
            <a:r>
              <a:rPr lang="fa-IR" sz="2000" dirty="0" smtClean="0">
                <a:cs typeface="B Zar" pitchFamily="2" charset="-78"/>
              </a:rPr>
              <a:t>می‌دهد</a:t>
            </a:r>
            <a:r>
              <a:rPr lang="fa-IR" sz="2000" dirty="0">
                <a:cs typeface="B Zar" pitchFamily="2" charset="-78"/>
              </a:rPr>
              <a:t>. </a:t>
            </a:r>
            <a:endParaRPr lang="en-US" sz="2000" dirty="0">
              <a:cs typeface="B Zar" pitchFamily="2" charset="-78"/>
            </a:endParaRPr>
          </a:p>
          <a:p>
            <a:pPr lvl="1" eaLnBrk="1" fontAlgn="auto" hangingPunct="1">
              <a:lnSpc>
                <a:spcPct val="150000"/>
              </a:lnSpc>
              <a:spcAft>
                <a:spcPts val="0"/>
              </a:spcAft>
              <a:defRPr/>
            </a:pPr>
            <a:r>
              <a:rPr lang="fa-IR" sz="2000" dirty="0">
                <a:cs typeface="B Zar" pitchFamily="2" charset="-78"/>
              </a:rPr>
              <a:t>مقایسه گزینه‌های </a:t>
            </a:r>
            <a:r>
              <a:rPr lang="fa-IR" sz="2000" dirty="0" smtClean="0">
                <a:cs typeface="B Zar" pitchFamily="2" charset="-78"/>
              </a:rPr>
              <a:t>گوناگون </a:t>
            </a:r>
            <a:r>
              <a:rPr lang="fa-IR" sz="2000" dirty="0">
                <a:cs typeface="B Zar" pitchFamily="2" charset="-78"/>
              </a:rPr>
              <a:t>را بدون ایجاد اختلال در سیستم واقعی مسیر می‌کند. </a:t>
            </a:r>
            <a:endParaRPr lang="en-US" sz="2000" dirty="0">
              <a:cs typeface="B Zar" pitchFamily="2" charset="-78"/>
            </a:endParaRPr>
          </a:p>
          <a:p>
            <a:pPr lvl="1" eaLnBrk="1" fontAlgn="auto" hangingPunct="1">
              <a:lnSpc>
                <a:spcPct val="150000"/>
              </a:lnSpc>
              <a:spcAft>
                <a:spcPts val="0"/>
              </a:spcAft>
              <a:defRPr/>
            </a:pPr>
            <a:r>
              <a:rPr lang="fa-IR" sz="2000" dirty="0">
                <a:cs typeface="B Zar" pitchFamily="2" charset="-78"/>
              </a:rPr>
              <a:t>فشرده‌سازی زمان را به منظور اتخاذ تصمیم‌های به موقع </a:t>
            </a:r>
            <a:r>
              <a:rPr lang="fa-IR" sz="2000" dirty="0" smtClean="0">
                <a:cs typeface="B Zar" pitchFamily="2" charset="-78"/>
              </a:rPr>
              <a:t>انجام می دهد.</a:t>
            </a:r>
            <a:endParaRPr lang="en-US" sz="2000" dirty="0">
              <a:cs typeface="B Zar" pitchFamily="2" charset="-78"/>
            </a:endParaRPr>
          </a:p>
          <a:p>
            <a:pPr lvl="1" eaLnBrk="1" fontAlgn="auto" hangingPunct="1">
              <a:lnSpc>
                <a:spcPct val="150000"/>
              </a:lnSpc>
              <a:spcAft>
                <a:spcPts val="0"/>
              </a:spcAft>
              <a:defRPr/>
            </a:pPr>
            <a:r>
              <a:rPr lang="fa-IR" sz="2000" dirty="0">
                <a:cs typeface="B Zar" pitchFamily="2" charset="-78"/>
              </a:rPr>
              <a:t>ساختار ساده و استفاده از نرم‌افزارها، امکان استفاده بسیاری </a:t>
            </a:r>
            <a:r>
              <a:rPr lang="fa-IR" sz="2000" dirty="0" smtClean="0">
                <a:cs typeface="B Zar" pitchFamily="2" charset="-78"/>
              </a:rPr>
              <a:t>را </a:t>
            </a:r>
            <a:r>
              <a:rPr lang="fa-IR" sz="2000" dirty="0">
                <a:cs typeface="B Zar" pitchFamily="2" charset="-78"/>
              </a:rPr>
              <a:t>فراهم می‌کند</a:t>
            </a:r>
            <a:r>
              <a:rPr lang="fa-IR" sz="2000" dirty="0" smtClean="0">
                <a:cs typeface="B Zar" pitchFamily="2" charset="-78"/>
              </a:rPr>
              <a:t>.</a:t>
            </a:r>
            <a:endParaRPr lang="en-US" sz="2000" dirty="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fa-IR" b="1" smtClean="0">
                <a:cs typeface="B Zar" pitchFamily="2" charset="-78"/>
              </a:rPr>
              <a:t>مدلی پیچیده‌تر</a:t>
            </a:r>
            <a:endParaRPr lang="fa-IR" smtClean="0"/>
          </a:p>
        </p:txBody>
      </p:sp>
      <p:pic>
        <p:nvPicPr>
          <p:cNvPr id="109571" name="Picture 3"/>
          <p:cNvPicPr>
            <a:picLocks noChangeAspect="1" noChangeArrowheads="1"/>
          </p:cNvPicPr>
          <p:nvPr/>
        </p:nvPicPr>
        <p:blipFill>
          <a:blip r:embed="rId3"/>
          <a:srcRect/>
          <a:stretch>
            <a:fillRect/>
          </a:stretch>
        </p:blipFill>
        <p:spPr bwMode="auto">
          <a:xfrm>
            <a:off x="1143000" y="2071688"/>
            <a:ext cx="6735763" cy="308133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28625" y="2786063"/>
            <a:ext cx="8229600" cy="1143000"/>
          </a:xfrm>
        </p:spPr>
        <p:txBody>
          <a:bodyPr/>
          <a:lstStyle/>
          <a:p>
            <a:pPr eaLnBrk="1" hangingPunct="1"/>
            <a:r>
              <a:rPr lang="fa-IR" b="1" smtClean="0">
                <a:cs typeface="B Zar" pitchFamily="2" charset="-78"/>
              </a:rPr>
              <a:t>شبیه‌سازی دستی برای مثال</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title"/>
          </p:nvPr>
        </p:nvSpPr>
        <p:spPr/>
        <p:txBody>
          <a:bodyPr/>
          <a:lstStyle/>
          <a:p>
            <a:r>
              <a:rPr lang="fa-IR" b="1" smtClean="0">
                <a:latin typeface="Times New Roman" pitchFamily="18" charset="0"/>
                <a:cs typeface="B Zar" pitchFamily="2" charset="-78"/>
              </a:rPr>
              <a:t>پیشامدها</a:t>
            </a:r>
          </a:p>
        </p:txBody>
      </p:sp>
      <p:graphicFrame>
        <p:nvGraphicFramePr>
          <p:cNvPr id="113666" name="Object 1"/>
          <p:cNvGraphicFramePr>
            <a:graphicFrameLocks noChangeAspect="1"/>
          </p:cNvGraphicFramePr>
          <p:nvPr/>
        </p:nvGraphicFramePr>
        <p:xfrm>
          <a:off x="8072438" y="1928813"/>
          <a:ext cx="603250" cy="539750"/>
        </p:xfrm>
        <a:graphic>
          <a:graphicData uri="http://schemas.openxmlformats.org/presentationml/2006/ole">
            <mc:AlternateContent xmlns:mc="http://schemas.openxmlformats.org/markup-compatibility/2006">
              <mc:Choice xmlns:v="urn:schemas-microsoft-com:vml" Requires="v">
                <p:oleObj spid="_x0000_s3094" name="Equation" r:id="rId3" imgW="241200" imgH="215640" progId="Equation.3">
                  <p:embed/>
                </p:oleObj>
              </mc:Choice>
              <mc:Fallback>
                <p:oleObj name="Equation" r:id="rId3" imgW="241200" imgH="215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438" y="1928813"/>
                        <a:ext cx="60325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6572250" y="2714625"/>
          <a:ext cx="623888" cy="530225"/>
        </p:xfrm>
        <a:graphic>
          <a:graphicData uri="http://schemas.openxmlformats.org/presentationml/2006/ole">
            <mc:AlternateContent xmlns:mc="http://schemas.openxmlformats.org/markup-compatibility/2006">
              <mc:Choice xmlns:v="urn:schemas-microsoft-com:vml" Requires="v">
                <p:oleObj spid="_x0000_s3095" name="Equation" r:id="rId5" imgW="253800" imgH="215640" progId="Equation.3">
                  <p:embed/>
                </p:oleObj>
              </mc:Choice>
              <mc:Fallback>
                <p:oleObj name="Equation" r:id="rId5" imgW="25380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2714625"/>
                        <a:ext cx="6238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5214938" y="3643313"/>
          <a:ext cx="577850" cy="519112"/>
        </p:xfrm>
        <a:graphic>
          <a:graphicData uri="http://schemas.openxmlformats.org/presentationml/2006/ole">
            <mc:AlternateContent xmlns:mc="http://schemas.openxmlformats.org/markup-compatibility/2006">
              <mc:Choice xmlns:v="urn:schemas-microsoft-com:vml" Requires="v">
                <p:oleObj spid="_x0000_s3096" name="Equation" r:id="rId7" imgW="253800" imgH="228600" progId="Equation.3">
                  <p:embed/>
                </p:oleObj>
              </mc:Choice>
              <mc:Fallback>
                <p:oleObj name="Equation" r:id="rId7" imgW="2538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4938" y="3643313"/>
                        <a:ext cx="577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9" name="Object 5"/>
          <p:cNvGraphicFramePr>
            <a:graphicFrameLocks noChangeAspect="1"/>
          </p:cNvGraphicFramePr>
          <p:nvPr/>
        </p:nvGraphicFramePr>
        <p:xfrm>
          <a:off x="6858000" y="4500563"/>
          <a:ext cx="623888" cy="530225"/>
        </p:xfrm>
        <a:graphic>
          <a:graphicData uri="http://schemas.openxmlformats.org/presentationml/2006/ole">
            <mc:AlternateContent xmlns:mc="http://schemas.openxmlformats.org/markup-compatibility/2006">
              <mc:Choice xmlns:v="urn:schemas-microsoft-com:vml" Requires="v">
                <p:oleObj spid="_x0000_s3097" name="Equation" r:id="rId9" imgW="253800" imgH="215640" progId="Equation.3">
                  <p:embed/>
                </p:oleObj>
              </mc:Choice>
              <mc:Fallback>
                <p:oleObj name="Equation" r:id="rId9" imgW="25380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4500563"/>
                        <a:ext cx="6238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0" name="Object 6"/>
          <p:cNvGraphicFramePr>
            <a:graphicFrameLocks noChangeAspect="1"/>
          </p:cNvGraphicFramePr>
          <p:nvPr/>
        </p:nvGraphicFramePr>
        <p:xfrm>
          <a:off x="8215313" y="5643563"/>
          <a:ext cx="571500" cy="514350"/>
        </p:xfrm>
        <a:graphic>
          <a:graphicData uri="http://schemas.openxmlformats.org/presentationml/2006/ole">
            <mc:AlternateContent xmlns:mc="http://schemas.openxmlformats.org/markup-compatibility/2006">
              <mc:Choice xmlns:v="urn:schemas-microsoft-com:vml" Requires="v">
                <p:oleObj spid="_x0000_s3098" name="Equation" r:id="rId11" imgW="253800" imgH="228600" progId="Equation.3">
                  <p:embed/>
                </p:oleObj>
              </mc:Choice>
              <mc:Fallback>
                <p:oleObj name="Equation" r:id="rId11" imgW="2538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15313" y="5643563"/>
                        <a:ext cx="5715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a:spLocks noChangeArrowheads="1"/>
          </p:cNvSpPr>
          <p:nvPr/>
        </p:nvSpPr>
        <p:spPr bwMode="auto">
          <a:xfrm>
            <a:off x="4214813" y="1928813"/>
            <a:ext cx="3857625" cy="579437"/>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ورود مشتری </a:t>
            </a:r>
            <a:r>
              <a:rPr lang="en-US" sz="2800">
                <a:latin typeface="Times New Roman" pitchFamily="18" charset="0"/>
                <a:cs typeface="B Zar" pitchFamily="2" charset="-78"/>
              </a:rPr>
              <a:t>x</a:t>
            </a:r>
            <a:r>
              <a:rPr lang="fa-IR" sz="3200">
                <a:latin typeface="Times New Roman" pitchFamily="18" charset="0"/>
                <a:cs typeface="B Zar" pitchFamily="2" charset="-78"/>
              </a:rPr>
              <a:t> به صف روتر</a:t>
            </a:r>
          </a:p>
        </p:txBody>
      </p:sp>
      <p:sp>
        <p:nvSpPr>
          <p:cNvPr id="10" name="TextBox 9"/>
          <p:cNvSpPr txBox="1">
            <a:spLocks noChangeArrowheads="1"/>
          </p:cNvSpPr>
          <p:nvPr/>
        </p:nvSpPr>
        <p:spPr bwMode="auto">
          <a:xfrm>
            <a:off x="2714625" y="2714625"/>
            <a:ext cx="3857625" cy="579438"/>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ورود مشتری </a:t>
            </a:r>
            <a:r>
              <a:rPr lang="en-US" sz="2800">
                <a:latin typeface="Times New Roman" pitchFamily="18" charset="0"/>
                <a:cs typeface="B Zar" pitchFamily="2" charset="-78"/>
              </a:rPr>
              <a:t>y</a:t>
            </a:r>
            <a:r>
              <a:rPr lang="fa-IR" sz="3200">
                <a:latin typeface="Times New Roman" pitchFamily="18" charset="0"/>
                <a:cs typeface="B Zar" pitchFamily="2" charset="-78"/>
              </a:rPr>
              <a:t> به صف روتر</a:t>
            </a:r>
          </a:p>
        </p:txBody>
      </p:sp>
      <p:sp>
        <p:nvSpPr>
          <p:cNvPr id="11" name="TextBox 10"/>
          <p:cNvSpPr txBox="1">
            <a:spLocks noChangeArrowheads="1"/>
          </p:cNvSpPr>
          <p:nvPr/>
        </p:nvSpPr>
        <p:spPr bwMode="auto">
          <a:xfrm>
            <a:off x="1285875" y="3571875"/>
            <a:ext cx="3857625" cy="579438"/>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خروج مشتری از روتر</a:t>
            </a:r>
          </a:p>
        </p:txBody>
      </p:sp>
      <p:sp>
        <p:nvSpPr>
          <p:cNvPr id="12" name="TextBox 11"/>
          <p:cNvSpPr txBox="1">
            <a:spLocks noChangeArrowheads="1"/>
          </p:cNvSpPr>
          <p:nvPr/>
        </p:nvSpPr>
        <p:spPr bwMode="auto">
          <a:xfrm>
            <a:off x="3000375" y="4500563"/>
            <a:ext cx="3857625" cy="579437"/>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خروج مشتری از اپراتور 1</a:t>
            </a:r>
          </a:p>
        </p:txBody>
      </p:sp>
      <p:sp>
        <p:nvSpPr>
          <p:cNvPr id="13" name="TextBox 12"/>
          <p:cNvSpPr txBox="1">
            <a:spLocks noChangeArrowheads="1"/>
          </p:cNvSpPr>
          <p:nvPr/>
        </p:nvSpPr>
        <p:spPr bwMode="auto">
          <a:xfrm>
            <a:off x="4286250" y="5572125"/>
            <a:ext cx="3857625" cy="579438"/>
          </a:xfrm>
          <a:prstGeom prst="rect">
            <a:avLst/>
          </a:prstGeom>
          <a:noFill/>
          <a:ln w="9525">
            <a:noFill/>
            <a:miter lim="800000"/>
            <a:headEnd/>
            <a:tailEnd/>
          </a:ln>
        </p:spPr>
        <p:txBody>
          <a:bodyPr>
            <a:spAutoFit/>
          </a:bodyPr>
          <a:lstStyle/>
          <a:p>
            <a:r>
              <a:rPr lang="fa-IR" sz="3200">
                <a:latin typeface="Times New Roman" pitchFamily="18" charset="0"/>
                <a:cs typeface="B Zar" pitchFamily="2" charset="-78"/>
              </a:rPr>
              <a:t>خروج مشتری از اپراتور 2</a:t>
            </a:r>
          </a:p>
        </p:txBody>
      </p:sp>
      <p:sp>
        <p:nvSpPr>
          <p:cNvPr id="3085" name="Footer Placeholder 1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898989"/>
                </a:solidFill>
                <a:latin typeface="Times New Roman" pitchFamily="18" charset="0"/>
                <a:cs typeface="B Zar" pitchFamily="2" charset="-78"/>
              </a:rPr>
              <a:t>Prepared By </a:t>
            </a:r>
            <a:r>
              <a:rPr lang="en-US" dirty="0" smtClean="0">
                <a:solidFill>
                  <a:srgbClr val="898989"/>
                </a:solidFill>
                <a:latin typeface="Times New Roman" pitchFamily="18" charset="0"/>
                <a:cs typeface="B Zar" pitchFamily="2" charset="-78"/>
              </a:rPr>
              <a:t>. ketabomid.ir</a:t>
            </a:r>
            <a:endParaRPr lang="fa-IR" dirty="0" smtClean="0">
              <a:solidFill>
                <a:srgbClr val="898989"/>
              </a:solidFill>
              <a:latin typeface="Times New Roman" pitchFamily="18" charset="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ppt_x"/>
                                          </p:val>
                                        </p:tav>
                                        <p:tav tm="100000">
                                          <p:val>
                                            <p:strVal val="#ppt_x"/>
                                          </p:val>
                                        </p:tav>
                                      </p:tavLst>
                                    </p:anim>
                                    <p:anim calcmode="lin" valueType="num">
                                      <p:cBhvr additive="base">
                                        <p:cTn id="8" dur="500" fill="hold"/>
                                        <p:tgtEl>
                                          <p:spTgt spid="1136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3667"/>
                                        </p:tgtEl>
                                        <p:attrNameLst>
                                          <p:attrName>style.visibility</p:attrName>
                                        </p:attrNameLst>
                                      </p:cBhvr>
                                      <p:to>
                                        <p:strVal val="visible"/>
                                      </p:to>
                                    </p:set>
                                    <p:anim calcmode="lin" valueType="num">
                                      <p:cBhvr additive="base">
                                        <p:cTn id="17" dur="500" fill="hold"/>
                                        <p:tgtEl>
                                          <p:spTgt spid="113667"/>
                                        </p:tgtEl>
                                        <p:attrNameLst>
                                          <p:attrName>ppt_x</p:attrName>
                                        </p:attrNameLst>
                                      </p:cBhvr>
                                      <p:tavLst>
                                        <p:tav tm="0">
                                          <p:val>
                                            <p:strVal val="#ppt_x"/>
                                          </p:val>
                                        </p:tav>
                                        <p:tav tm="100000">
                                          <p:val>
                                            <p:strVal val="#ppt_x"/>
                                          </p:val>
                                        </p:tav>
                                      </p:tavLst>
                                    </p:anim>
                                    <p:anim calcmode="lin" valueType="num">
                                      <p:cBhvr additive="base">
                                        <p:cTn id="18" dur="500" fill="hold"/>
                                        <p:tgtEl>
                                          <p:spTgt spid="1136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3668"/>
                                        </p:tgtEl>
                                        <p:attrNameLst>
                                          <p:attrName>style.visibility</p:attrName>
                                        </p:attrNameLst>
                                      </p:cBhvr>
                                      <p:to>
                                        <p:strVal val="visible"/>
                                      </p:to>
                                    </p:set>
                                    <p:anim calcmode="lin" valueType="num">
                                      <p:cBhvr additive="base">
                                        <p:cTn id="27" dur="500" fill="hold"/>
                                        <p:tgtEl>
                                          <p:spTgt spid="113668"/>
                                        </p:tgtEl>
                                        <p:attrNameLst>
                                          <p:attrName>ppt_x</p:attrName>
                                        </p:attrNameLst>
                                      </p:cBhvr>
                                      <p:tavLst>
                                        <p:tav tm="0">
                                          <p:val>
                                            <p:strVal val="#ppt_x"/>
                                          </p:val>
                                        </p:tav>
                                        <p:tav tm="100000">
                                          <p:val>
                                            <p:strVal val="#ppt_x"/>
                                          </p:val>
                                        </p:tav>
                                      </p:tavLst>
                                    </p:anim>
                                    <p:anim calcmode="lin" valueType="num">
                                      <p:cBhvr additive="base">
                                        <p:cTn id="28" dur="500" fill="hold"/>
                                        <p:tgtEl>
                                          <p:spTgt spid="1136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3669"/>
                                        </p:tgtEl>
                                        <p:attrNameLst>
                                          <p:attrName>style.visibility</p:attrName>
                                        </p:attrNameLst>
                                      </p:cBhvr>
                                      <p:to>
                                        <p:strVal val="visible"/>
                                      </p:to>
                                    </p:set>
                                    <p:anim calcmode="lin" valueType="num">
                                      <p:cBhvr additive="base">
                                        <p:cTn id="37" dur="500" fill="hold"/>
                                        <p:tgtEl>
                                          <p:spTgt spid="113669"/>
                                        </p:tgtEl>
                                        <p:attrNameLst>
                                          <p:attrName>ppt_x</p:attrName>
                                        </p:attrNameLst>
                                      </p:cBhvr>
                                      <p:tavLst>
                                        <p:tav tm="0">
                                          <p:val>
                                            <p:strVal val="#ppt_x"/>
                                          </p:val>
                                        </p:tav>
                                        <p:tav tm="100000">
                                          <p:val>
                                            <p:strVal val="#ppt_x"/>
                                          </p:val>
                                        </p:tav>
                                      </p:tavLst>
                                    </p:anim>
                                    <p:anim calcmode="lin" valueType="num">
                                      <p:cBhvr additive="base">
                                        <p:cTn id="38" dur="500" fill="hold"/>
                                        <p:tgtEl>
                                          <p:spTgt spid="11366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3670"/>
                                        </p:tgtEl>
                                        <p:attrNameLst>
                                          <p:attrName>style.visibility</p:attrName>
                                        </p:attrNameLst>
                                      </p:cBhvr>
                                      <p:to>
                                        <p:strVal val="visible"/>
                                      </p:to>
                                    </p:set>
                                    <p:anim calcmode="lin" valueType="num">
                                      <p:cBhvr additive="base">
                                        <p:cTn id="47" dur="500" fill="hold"/>
                                        <p:tgtEl>
                                          <p:spTgt spid="113670"/>
                                        </p:tgtEl>
                                        <p:attrNameLst>
                                          <p:attrName>ppt_x</p:attrName>
                                        </p:attrNameLst>
                                      </p:cBhvr>
                                      <p:tavLst>
                                        <p:tav tm="0">
                                          <p:val>
                                            <p:strVal val="#ppt_x"/>
                                          </p:val>
                                        </p:tav>
                                        <p:tav tm="100000">
                                          <p:val>
                                            <p:strVal val="#ppt_x"/>
                                          </p:val>
                                        </p:tav>
                                      </p:tavLst>
                                    </p:anim>
                                    <p:anim calcmode="lin" valueType="num">
                                      <p:cBhvr additive="base">
                                        <p:cTn id="48" dur="500" fill="hold"/>
                                        <p:tgtEl>
                                          <p:spTgt spid="1136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a:stretch>
            <a:fillRect/>
          </a:stretch>
        </p:blipFill>
        <p:spPr bwMode="auto">
          <a:xfrm>
            <a:off x="1533525" y="571500"/>
            <a:ext cx="6869113" cy="5649913"/>
          </a:xfrm>
          <a:prstGeom prst="rect">
            <a:avLst/>
          </a:prstGeom>
          <a:noFill/>
          <a:ln w="9525">
            <a:noFill/>
            <a:miter lim="800000"/>
            <a:headEnd/>
            <a:tailEnd/>
          </a:ln>
        </p:spPr>
      </p:pic>
      <p:sp>
        <p:nvSpPr>
          <p:cNvPr id="109571" name="Text Box 4"/>
          <p:cNvSpPr txBox="1">
            <a:spLocks noChangeArrowheads="1"/>
          </p:cNvSpPr>
          <p:nvPr/>
        </p:nvSpPr>
        <p:spPr bwMode="auto">
          <a:xfrm>
            <a:off x="1462004" y="5429264"/>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1-</a:t>
            </a:r>
          </a:p>
        </p:txBody>
      </p:sp>
      <p:sp>
        <p:nvSpPr>
          <p:cNvPr id="111620" name="Text Box 5"/>
          <p:cNvSpPr txBox="1">
            <a:spLocks noChangeArrowheads="1"/>
          </p:cNvSpPr>
          <p:nvPr/>
        </p:nvSpPr>
        <p:spPr bwMode="auto">
          <a:xfrm>
            <a:off x="2268538" y="3357563"/>
            <a:ext cx="719137"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2-</a:t>
            </a: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
        <p:nvSpPr>
          <p:cNvPr id="6" name="Text Box 4"/>
          <p:cNvSpPr txBox="1">
            <a:spLocks noChangeArrowheads="1"/>
          </p:cNvSpPr>
          <p:nvPr/>
        </p:nvSpPr>
        <p:spPr bwMode="auto">
          <a:xfrm>
            <a:off x="4886270" y="5357826"/>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2-</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srcRect/>
          <a:stretch>
            <a:fillRect/>
          </a:stretch>
        </p:blipFill>
        <p:spPr bwMode="auto">
          <a:xfrm>
            <a:off x="1262063" y="642938"/>
            <a:ext cx="6881812" cy="5167312"/>
          </a:xfrm>
          <a:prstGeom prst="rect">
            <a:avLst/>
          </a:prstGeom>
          <a:noFill/>
          <a:ln w="9525">
            <a:noFill/>
            <a:miter lim="800000"/>
            <a:headEnd/>
            <a:tailEnd/>
          </a:ln>
        </p:spPr>
      </p:pic>
      <p:sp>
        <p:nvSpPr>
          <p:cNvPr id="110595" name="Text Box 4"/>
          <p:cNvSpPr txBox="1">
            <a:spLocks noChangeArrowheads="1"/>
          </p:cNvSpPr>
          <p:nvPr/>
        </p:nvSpPr>
        <p:spPr bwMode="auto">
          <a:xfrm>
            <a:off x="1214414" y="5072074"/>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3-</a:t>
            </a:r>
          </a:p>
        </p:txBody>
      </p:sp>
      <p:sp>
        <p:nvSpPr>
          <p:cNvPr id="112644" name="Text Box 5"/>
          <p:cNvSpPr txBox="1">
            <a:spLocks noChangeArrowheads="1"/>
          </p:cNvSpPr>
          <p:nvPr/>
        </p:nvSpPr>
        <p:spPr bwMode="auto">
          <a:xfrm>
            <a:off x="2195513" y="3484563"/>
            <a:ext cx="719137"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4-</a:t>
            </a: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
        <p:nvSpPr>
          <p:cNvPr id="6" name="Text Box 4"/>
          <p:cNvSpPr txBox="1">
            <a:spLocks noChangeArrowheads="1"/>
          </p:cNvSpPr>
          <p:nvPr/>
        </p:nvSpPr>
        <p:spPr bwMode="auto">
          <a:xfrm>
            <a:off x="4753872" y="5124464"/>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4-</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a:stretch>
            <a:fillRect/>
          </a:stretch>
        </p:blipFill>
        <p:spPr bwMode="auto">
          <a:xfrm>
            <a:off x="1500188" y="1000125"/>
            <a:ext cx="7007225" cy="4914900"/>
          </a:xfrm>
          <a:prstGeom prst="rect">
            <a:avLst/>
          </a:prstGeom>
          <a:noFill/>
          <a:ln w="9525">
            <a:noFill/>
            <a:miter lim="800000"/>
            <a:headEnd/>
            <a:tailEnd/>
          </a:ln>
        </p:spPr>
      </p:pic>
      <p:sp>
        <p:nvSpPr>
          <p:cNvPr id="111619" name="Text Box 4"/>
          <p:cNvSpPr txBox="1">
            <a:spLocks noChangeArrowheads="1"/>
          </p:cNvSpPr>
          <p:nvPr/>
        </p:nvSpPr>
        <p:spPr bwMode="auto">
          <a:xfrm>
            <a:off x="1457246" y="5267340"/>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5-</a:t>
            </a:r>
          </a:p>
        </p:txBody>
      </p:sp>
      <p:sp>
        <p:nvSpPr>
          <p:cNvPr id="113668" name="Text Box 5"/>
          <p:cNvSpPr txBox="1">
            <a:spLocks noChangeArrowheads="1"/>
          </p:cNvSpPr>
          <p:nvPr/>
        </p:nvSpPr>
        <p:spPr bwMode="auto">
          <a:xfrm>
            <a:off x="2411413" y="3427413"/>
            <a:ext cx="719137"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6-</a:t>
            </a: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
        <p:nvSpPr>
          <p:cNvPr id="6" name="Text Box 4"/>
          <p:cNvSpPr txBox="1">
            <a:spLocks noChangeArrowheads="1"/>
          </p:cNvSpPr>
          <p:nvPr/>
        </p:nvSpPr>
        <p:spPr bwMode="auto">
          <a:xfrm>
            <a:off x="4974910" y="5245430"/>
            <a:ext cx="400110" cy="255272"/>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6-</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srcRect/>
          <a:stretch>
            <a:fillRect/>
          </a:stretch>
        </p:blipFill>
        <p:spPr bwMode="auto">
          <a:xfrm>
            <a:off x="1357313" y="928688"/>
            <a:ext cx="6918325" cy="4937125"/>
          </a:xfrm>
          <a:prstGeom prst="rect">
            <a:avLst/>
          </a:prstGeom>
          <a:noFill/>
          <a:ln w="9525">
            <a:noFill/>
            <a:miter lim="800000"/>
            <a:headEnd/>
            <a:tailEnd/>
          </a:ln>
        </p:spPr>
      </p:pic>
      <p:sp>
        <p:nvSpPr>
          <p:cNvPr id="112643" name="Text Box 4"/>
          <p:cNvSpPr txBox="1">
            <a:spLocks noChangeArrowheads="1"/>
          </p:cNvSpPr>
          <p:nvPr/>
        </p:nvSpPr>
        <p:spPr bwMode="auto">
          <a:xfrm>
            <a:off x="1228928" y="5153492"/>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7-</a:t>
            </a:r>
          </a:p>
        </p:txBody>
      </p:sp>
      <p:sp>
        <p:nvSpPr>
          <p:cNvPr id="114692" name="Text Box 5"/>
          <p:cNvSpPr txBox="1">
            <a:spLocks noChangeArrowheads="1"/>
          </p:cNvSpPr>
          <p:nvPr/>
        </p:nvSpPr>
        <p:spPr bwMode="auto">
          <a:xfrm>
            <a:off x="2387600" y="3524250"/>
            <a:ext cx="719138" cy="304800"/>
          </a:xfrm>
          <a:prstGeom prst="rect">
            <a:avLst/>
          </a:prstGeom>
          <a:solidFill>
            <a:schemeClr val="bg1"/>
          </a:solidFill>
          <a:ln w="9525">
            <a:noFill/>
            <a:miter lim="800000"/>
            <a:headEnd/>
            <a:tailEnd/>
          </a:ln>
        </p:spPr>
        <p:txBody>
          <a:bodyPr>
            <a:spAutoFit/>
          </a:bodyPr>
          <a:lstStyle/>
          <a:p>
            <a:pPr>
              <a:spcBef>
                <a:spcPct val="50000"/>
              </a:spcBef>
            </a:pPr>
            <a:r>
              <a:rPr lang="fa-IR" sz="1400">
                <a:latin typeface="Times New Roman" pitchFamily="18" charset="0"/>
                <a:cs typeface="Times New Roman" pitchFamily="18" charset="0"/>
              </a:rPr>
              <a:t>-</a:t>
            </a:r>
            <a:r>
              <a:rPr lang="en-US" sz="1400">
                <a:latin typeface="Times New Roman" pitchFamily="18" charset="0"/>
                <a:cs typeface="Times New Roman" pitchFamily="18" charset="0"/>
              </a:rPr>
              <a:t>8</a:t>
            </a: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
        <p:nvSpPr>
          <p:cNvPr id="6" name="Text Box 4"/>
          <p:cNvSpPr txBox="1">
            <a:spLocks noChangeArrowheads="1"/>
          </p:cNvSpPr>
          <p:nvPr/>
        </p:nvSpPr>
        <p:spPr bwMode="auto">
          <a:xfrm>
            <a:off x="4814832" y="5143512"/>
            <a:ext cx="400110" cy="304800"/>
          </a:xfrm>
          <a:prstGeom prst="rect">
            <a:avLst/>
          </a:prstGeom>
          <a:solidFill>
            <a:schemeClr val="bg1"/>
          </a:solidFill>
          <a:ln w="9525">
            <a:noFill/>
            <a:miter lim="800000"/>
            <a:headEnd/>
            <a:tailEnd/>
          </a:ln>
        </p:spPr>
        <p:txBody>
          <a:bodyPr vert="vert270">
            <a:spAutoFit/>
          </a:bodyPr>
          <a:lstStyle/>
          <a:p>
            <a:pPr>
              <a:spcBef>
                <a:spcPct val="50000"/>
              </a:spcBef>
              <a:defRPr/>
            </a:pPr>
            <a:r>
              <a:rPr lang="en-US" sz="1400" dirty="0">
                <a:latin typeface="Times New Roman" pitchFamily="18" charset="0"/>
                <a:cs typeface="Times New Roman" pitchFamily="18" charset="0"/>
              </a:rPr>
              <a:t>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2000250" y="1071563"/>
            <a:ext cx="5383213" cy="3619500"/>
          </a:xfrm>
          <a:prstGeom prst="rect">
            <a:avLst/>
          </a:prstGeom>
          <a:noFill/>
          <a:ln w="9525">
            <a:noFill/>
            <a:miter lim="800000"/>
            <a:headEnd/>
            <a:tailEnd/>
          </a:ln>
        </p:spPr>
      </p:pic>
      <p:sp>
        <p:nvSpPr>
          <p:cNvPr id="115715" name="Text Box 4"/>
          <p:cNvSpPr txBox="1">
            <a:spLocks noChangeArrowheads="1"/>
          </p:cNvSpPr>
          <p:nvPr/>
        </p:nvSpPr>
        <p:spPr bwMode="auto">
          <a:xfrm>
            <a:off x="1857375" y="1071563"/>
            <a:ext cx="928688" cy="307975"/>
          </a:xfrm>
          <a:prstGeom prst="rect">
            <a:avLst/>
          </a:prstGeom>
          <a:solidFill>
            <a:schemeClr val="bg1"/>
          </a:solidFill>
          <a:ln w="9525">
            <a:noFill/>
            <a:miter lim="800000"/>
            <a:headEnd/>
            <a:tailEnd/>
          </a:ln>
        </p:spPr>
        <p:txBody>
          <a:bodyPr>
            <a:spAutoFit/>
          </a:bodyPr>
          <a:lstStyle/>
          <a:p>
            <a:pPr>
              <a:spcBef>
                <a:spcPct val="50000"/>
              </a:spcBef>
            </a:pPr>
            <a:r>
              <a:rPr lang="en-US" sz="1400">
                <a:latin typeface="Times New Roman" pitchFamily="18" charset="0"/>
                <a:cs typeface="Times New Roman" pitchFamily="18" charset="0"/>
              </a:rPr>
              <a:t>9-</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457200" y="142875"/>
            <a:ext cx="8229600" cy="1143000"/>
          </a:xfrm>
        </p:spPr>
        <p:txBody>
          <a:bodyPr/>
          <a:lstStyle/>
          <a:p>
            <a:r>
              <a:rPr lang="fa-IR" b="1" smtClean="0">
                <a:cs typeface="B Zar" pitchFamily="2" charset="-78"/>
              </a:rPr>
              <a:t>توسعه مثال</a:t>
            </a:r>
          </a:p>
        </p:txBody>
      </p:sp>
      <p:sp>
        <p:nvSpPr>
          <p:cNvPr id="3" name="Content Placeholder 2"/>
          <p:cNvSpPr>
            <a:spLocks noGrp="1"/>
          </p:cNvSpPr>
          <p:nvPr>
            <p:ph idx="1"/>
          </p:nvPr>
        </p:nvSpPr>
        <p:spPr>
          <a:xfrm>
            <a:off x="457200" y="1285875"/>
            <a:ext cx="8229600" cy="2571750"/>
          </a:xfrm>
        </p:spPr>
        <p:txBody>
          <a:bodyPr/>
          <a:lstStyle/>
          <a:p>
            <a:pPr marL="0" indent="0" algn="just">
              <a:lnSpc>
                <a:spcPct val="150000"/>
              </a:lnSpc>
              <a:buFont typeface="Arial" pitchFamily="34" charset="0"/>
              <a:buNone/>
              <a:defRPr/>
            </a:pPr>
            <a:r>
              <a:rPr lang="fa-IR" sz="2000" dirty="0" smtClean="0">
                <a:cs typeface="B Zar" pitchFamily="2" charset="-78"/>
              </a:rPr>
              <a:t>فرض کنید ورود مشتریان دارای یک توزیع احتمالی به شرح زیر است:</a:t>
            </a:r>
          </a:p>
          <a:p>
            <a:pPr marL="273050" indent="-273050" algn="just">
              <a:lnSpc>
                <a:spcPct val="150000"/>
              </a:lnSpc>
              <a:defRPr/>
            </a:pPr>
            <a:r>
              <a:rPr lang="fa-IR" sz="2000" dirty="0" smtClean="0">
                <a:cs typeface="B Zar" pitchFamily="2" charset="-78"/>
              </a:rPr>
              <a:t>60% مشتریان از نوع </a:t>
            </a:r>
            <a:r>
              <a:rPr lang="en-US" sz="1800" dirty="0" smtClean="0">
                <a:latin typeface="Times New Roman" pitchFamily="18" charset="0"/>
                <a:ea typeface="+mj-ea"/>
                <a:cs typeface="B Zar" pitchFamily="2" charset="-78"/>
              </a:rPr>
              <a:t>X</a:t>
            </a:r>
            <a:r>
              <a:rPr lang="fa-IR" sz="2000" dirty="0" smtClean="0">
                <a:cs typeface="B Zar" pitchFamily="2" charset="-78"/>
              </a:rPr>
              <a:t> هستند.</a:t>
            </a:r>
          </a:p>
          <a:p>
            <a:pPr marL="273050" indent="-273050" algn="just">
              <a:lnSpc>
                <a:spcPct val="150000"/>
              </a:lnSpc>
              <a:defRPr/>
            </a:pPr>
            <a:r>
              <a:rPr lang="fa-IR" sz="2000" dirty="0" smtClean="0">
                <a:cs typeface="B Zar" pitchFamily="2" charset="-78"/>
              </a:rPr>
              <a:t>40% مشتریان از نوع </a:t>
            </a:r>
            <a:r>
              <a:rPr lang="en-US" sz="1800" dirty="0" smtClean="0">
                <a:latin typeface="Times New Roman" pitchFamily="18" charset="0"/>
                <a:ea typeface="+mj-ea"/>
                <a:cs typeface="B Zar" pitchFamily="2" charset="-78"/>
              </a:rPr>
              <a:t>Y</a:t>
            </a:r>
            <a:r>
              <a:rPr lang="fa-IR" sz="2000" dirty="0" smtClean="0">
                <a:cs typeface="B Zar" pitchFamily="2" charset="-78"/>
              </a:rPr>
              <a:t> هستند.</a:t>
            </a:r>
          </a:p>
          <a:p>
            <a:pPr marL="0" indent="0" algn="just">
              <a:lnSpc>
                <a:spcPct val="150000"/>
              </a:lnSpc>
              <a:buFont typeface="Arial" pitchFamily="34" charset="0"/>
              <a:buNone/>
              <a:defRPr/>
            </a:pPr>
            <a:r>
              <a:rPr lang="fa-IR" sz="2000" dirty="0" smtClean="0">
                <a:cs typeface="B Zar" pitchFamily="2" charset="-78"/>
              </a:rPr>
              <a:t>همچنین فرض کنید با جمع</a:t>
            </a:r>
            <a:r>
              <a:rPr lang="fa-IR" sz="2000" b="1" dirty="0" smtClean="0">
                <a:cs typeface="B Zar" pitchFamily="2" charset="-78"/>
              </a:rPr>
              <a:t>‌</a:t>
            </a:r>
            <a:r>
              <a:rPr lang="fa-IR" sz="2000" dirty="0" smtClean="0">
                <a:cs typeface="B Zar" pitchFamily="2" charset="-78"/>
              </a:rPr>
              <a:t>آوری اطلاعات به این نتیجه رسیده</a:t>
            </a:r>
            <a:r>
              <a:rPr lang="fa-IR" sz="2000" b="1" dirty="0" smtClean="0">
                <a:cs typeface="B Zar" pitchFamily="2" charset="-78"/>
              </a:rPr>
              <a:t>‌</a:t>
            </a:r>
            <a:r>
              <a:rPr lang="fa-IR" sz="2000" dirty="0" smtClean="0">
                <a:cs typeface="B Zar" pitchFamily="2" charset="-78"/>
              </a:rPr>
              <a:t>ایم که زمان بین دو ورود بر حسب مشتریان دارای توزیع فراوانی به قرار زیر است. سیستم را مجدد شبیه</a:t>
            </a:r>
            <a:r>
              <a:rPr lang="fa-IR" sz="2000" b="1" dirty="0" smtClean="0">
                <a:cs typeface="B Zar" pitchFamily="2" charset="-78"/>
              </a:rPr>
              <a:t>‌</a:t>
            </a:r>
            <a:r>
              <a:rPr lang="fa-IR" sz="2000" dirty="0" smtClean="0">
                <a:cs typeface="B Zar" pitchFamily="2" charset="-78"/>
              </a:rPr>
              <a:t>سازی کنید. </a:t>
            </a:r>
          </a:p>
        </p:txBody>
      </p:sp>
      <p:sp>
        <p:nvSpPr>
          <p:cNvPr id="10" name="TextBox 9"/>
          <p:cNvSpPr txBox="1"/>
          <p:nvPr/>
        </p:nvSpPr>
        <p:spPr>
          <a:xfrm>
            <a:off x="312738" y="4071938"/>
            <a:ext cx="430212" cy="2032000"/>
          </a:xfrm>
          <a:prstGeom prst="rect">
            <a:avLst/>
          </a:prstGeom>
          <a:noFill/>
        </p:spPr>
        <p:txBody>
          <a:bodyPr vert="vert" rtlCol="1">
            <a:spAutoFit/>
          </a:bodyPr>
          <a:lstStyle/>
          <a:p>
            <a:pPr algn="ctr">
              <a:defRPr/>
            </a:pPr>
            <a:r>
              <a:rPr lang="fa-IR" sz="1600" dirty="0">
                <a:cs typeface="B Zar" pitchFamily="2" charset="-78"/>
              </a:rPr>
              <a:t>مشتری </a:t>
            </a:r>
            <a:r>
              <a:rPr lang="en-US" sz="1600" dirty="0">
                <a:latin typeface="Times New Roman" pitchFamily="18" charset="0"/>
                <a:cs typeface="Times New Roman" pitchFamily="18" charset="0"/>
              </a:rPr>
              <a:t>x</a:t>
            </a:r>
            <a:endParaRPr lang="fa-IR" sz="1600" dirty="0">
              <a:latin typeface="Times New Roman" pitchFamily="18" charset="0"/>
              <a:cs typeface="Times New Roman" pitchFamily="18" charset="0"/>
            </a:endParaRPr>
          </a:p>
        </p:txBody>
      </p:sp>
      <p:graphicFrame>
        <p:nvGraphicFramePr>
          <p:cNvPr id="4098" name="Object 9"/>
          <p:cNvGraphicFramePr>
            <a:graphicFrameLocks noChangeAspect="1"/>
          </p:cNvGraphicFramePr>
          <p:nvPr/>
        </p:nvGraphicFramePr>
        <p:xfrm>
          <a:off x="4814888" y="3857625"/>
          <a:ext cx="3686175" cy="2543175"/>
        </p:xfrm>
        <a:graphic>
          <a:graphicData uri="http://schemas.openxmlformats.org/presentationml/2006/ole">
            <mc:AlternateContent xmlns:mc="http://schemas.openxmlformats.org/markup-compatibility/2006">
              <mc:Choice xmlns:v="urn:schemas-microsoft-com:vml" Requires="v">
                <p:oleObj spid="_x0000_s4106" r:id="rId3" imgW="3682303" imgH="2542252" progId="Excel.Sheet.8">
                  <p:embed/>
                </p:oleObj>
              </mc:Choice>
              <mc:Fallback>
                <p:oleObj r:id="rId3" imgW="3682303" imgH="2542252" progId="Excel.Shee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888" y="3857625"/>
                        <a:ext cx="3686175" cy="254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10"/>
          <p:cNvGraphicFramePr>
            <a:graphicFrameLocks noChangeAspect="1"/>
          </p:cNvGraphicFramePr>
          <p:nvPr/>
        </p:nvGraphicFramePr>
        <p:xfrm>
          <a:off x="671513" y="3857625"/>
          <a:ext cx="3686175" cy="2543175"/>
        </p:xfrm>
        <a:graphic>
          <a:graphicData uri="http://schemas.openxmlformats.org/presentationml/2006/ole">
            <mc:AlternateContent xmlns:mc="http://schemas.openxmlformats.org/markup-compatibility/2006">
              <mc:Choice xmlns:v="urn:schemas-microsoft-com:vml" Requires="v">
                <p:oleObj spid="_x0000_s4107" r:id="rId5" imgW="3688400" imgH="2542252" progId="Excel.Sheet.8">
                  <p:embed/>
                </p:oleObj>
              </mc:Choice>
              <mc:Fallback>
                <p:oleObj r:id="rId5" imgW="3688400" imgH="2542252" progId="Excel.Shee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3" y="3857625"/>
                        <a:ext cx="3686175" cy="254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4457700" y="4143375"/>
            <a:ext cx="430213" cy="2032000"/>
          </a:xfrm>
          <a:prstGeom prst="rect">
            <a:avLst/>
          </a:prstGeom>
          <a:noFill/>
        </p:spPr>
        <p:txBody>
          <a:bodyPr vert="vert" rtlCol="1">
            <a:spAutoFit/>
          </a:bodyPr>
          <a:lstStyle/>
          <a:p>
            <a:pPr algn="ctr">
              <a:defRPr/>
            </a:pPr>
            <a:r>
              <a:rPr lang="fa-IR" sz="1600" dirty="0">
                <a:cs typeface="B Zar" pitchFamily="2" charset="-78"/>
              </a:rPr>
              <a:t>مشتری </a:t>
            </a:r>
            <a:r>
              <a:rPr lang="en-US" sz="1600" dirty="0">
                <a:latin typeface="Times New Roman" pitchFamily="18" charset="0"/>
                <a:cs typeface="Times New Roman" pitchFamily="18" charset="0"/>
              </a:rPr>
              <a:t>y</a:t>
            </a:r>
            <a:endParaRPr lang="fa-IR" sz="1600" dirty="0">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28625" y="0"/>
            <a:ext cx="8229600" cy="1143000"/>
          </a:xfrm>
        </p:spPr>
        <p:txBody>
          <a:bodyPr/>
          <a:lstStyle/>
          <a:p>
            <a:r>
              <a:rPr lang="fa-IR" sz="4000" b="1" smtClean="0">
                <a:cs typeface="B Zar" pitchFamily="2" charset="-78"/>
              </a:rPr>
              <a:t>کاربرد مونت کارلو</a:t>
            </a:r>
          </a:p>
        </p:txBody>
      </p:sp>
      <p:sp>
        <p:nvSpPr>
          <p:cNvPr id="116739" name="Content Placeholder 2"/>
          <p:cNvSpPr>
            <a:spLocks noGrp="1"/>
          </p:cNvSpPr>
          <p:nvPr>
            <p:ph idx="1"/>
          </p:nvPr>
        </p:nvSpPr>
        <p:spPr>
          <a:xfrm>
            <a:off x="500063" y="1143000"/>
            <a:ext cx="8229600" cy="1285875"/>
          </a:xfrm>
        </p:spPr>
        <p:txBody>
          <a:bodyPr/>
          <a:lstStyle/>
          <a:p>
            <a:pPr marL="0" indent="0" algn="just">
              <a:lnSpc>
                <a:spcPct val="150000"/>
              </a:lnSpc>
              <a:buFont typeface="Arial" pitchFamily="34" charset="0"/>
              <a:buNone/>
            </a:pPr>
            <a:r>
              <a:rPr lang="fa-IR" sz="2400" smtClean="0">
                <a:cs typeface="B Zar" pitchFamily="2" charset="-78"/>
              </a:rPr>
              <a:t>با تکیه بر اصل مونت کارلو می</a:t>
            </a:r>
            <a:r>
              <a:rPr lang="fa-IR" sz="2400" b="1" smtClean="0">
                <a:cs typeface="B Zar" pitchFamily="2" charset="-78"/>
              </a:rPr>
              <a:t>‌</a:t>
            </a:r>
            <a:r>
              <a:rPr lang="fa-IR" sz="2400" smtClean="0">
                <a:cs typeface="B Zar" pitchFamily="2" charset="-78"/>
              </a:rPr>
              <a:t>توان گفت که تابع توزیع تجمعی نوع مشتری و زمان بین دو ورود دارای توزیع احتمالی یکنواخت است.</a:t>
            </a:r>
          </a:p>
          <a:p>
            <a:pPr marL="0" indent="0" algn="just">
              <a:lnSpc>
                <a:spcPct val="150000"/>
              </a:lnSpc>
              <a:buFont typeface="Arial" pitchFamily="34" charset="0"/>
              <a:buNone/>
            </a:pPr>
            <a:endParaRPr lang="fa-IR" sz="2400" smtClean="0">
              <a:cs typeface="B Zar" pitchFamily="2" charset="-78"/>
            </a:endParaRPr>
          </a:p>
        </p:txBody>
      </p:sp>
      <p:graphicFrame>
        <p:nvGraphicFramePr>
          <p:cNvPr id="5" name="Table 4"/>
          <p:cNvGraphicFramePr>
            <a:graphicFrameLocks noGrp="1"/>
          </p:cNvGraphicFramePr>
          <p:nvPr/>
        </p:nvGraphicFramePr>
        <p:xfrm>
          <a:off x="428604" y="2411413"/>
          <a:ext cx="3429021" cy="3517604"/>
        </p:xfrm>
        <a:graphic>
          <a:graphicData uri="http://schemas.openxmlformats.org/drawingml/2006/table">
            <a:tbl>
              <a:tblPr rtl="1" firstRow="1" bandRow="1">
                <a:tableStyleId>{5C22544A-7EE6-4342-B048-85BDC9FD1C3A}</a:tableStyleId>
              </a:tblPr>
              <a:tblGrid>
                <a:gridCol w="1411385"/>
                <a:gridCol w="793377"/>
                <a:gridCol w="1224259"/>
              </a:tblGrid>
              <a:tr h="398012">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زمان بین دو ورود متوالی</a:t>
                      </a:r>
                      <a:r>
                        <a:rPr lang="fa-IR" sz="1400" baseline="0" dirty="0" smtClean="0">
                          <a:cs typeface="B Zar" pitchFamily="2" charset="-78"/>
                        </a:rPr>
                        <a:t> مشتری </a:t>
                      </a:r>
                      <a:r>
                        <a:rPr lang="en-US" sz="1400" baseline="0" dirty="0" smtClean="0">
                          <a:cs typeface="B Zar" pitchFamily="2" charset="-78"/>
                        </a:rPr>
                        <a:t>x</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0.14</a:t>
                      </a:r>
                      <a:endParaRPr lang="fa-IR" sz="1400" dirty="0">
                        <a:cs typeface="B Zar" pitchFamily="2" charset="-78"/>
                      </a:endParaRPr>
                    </a:p>
                  </a:txBody>
                  <a:tcPr anchor="ctr"/>
                </a:tc>
                <a:tc>
                  <a:txBody>
                    <a:bodyPr/>
                    <a:lstStyle/>
                    <a:p>
                      <a:pPr algn="ctr" rtl="1"/>
                      <a:r>
                        <a:rPr lang="en-US" sz="1400" dirty="0" smtClean="0">
                          <a:cs typeface="B Zar" pitchFamily="2" charset="-78"/>
                        </a:rPr>
                        <a:t>0.14</a:t>
                      </a:r>
                      <a:endParaRPr lang="fa-IR" sz="1400" dirty="0">
                        <a:cs typeface="B Zar" pitchFamily="2" charset="-78"/>
                      </a:endParaRPr>
                    </a:p>
                  </a:txBody>
                  <a:tcPr anchor="ctr"/>
                </a:tc>
                <a:tc>
                  <a:txBody>
                    <a:bodyPr/>
                    <a:lstStyle/>
                    <a:p>
                      <a:pPr algn="ctr" rtl="1"/>
                      <a:r>
                        <a:rPr lang="en-US" sz="1400" dirty="0" smtClean="0">
                          <a:cs typeface="B Zar" pitchFamily="2" charset="-78"/>
                        </a:rPr>
                        <a:t>0-1</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0.38</a:t>
                      </a:r>
                      <a:endParaRPr lang="fa-IR" sz="1400" dirty="0">
                        <a:cs typeface="B Zar" pitchFamily="2" charset="-78"/>
                      </a:endParaRPr>
                    </a:p>
                  </a:txBody>
                  <a:tcPr anchor="ctr"/>
                </a:tc>
                <a:tc>
                  <a:txBody>
                    <a:bodyPr/>
                    <a:lstStyle/>
                    <a:p>
                      <a:pPr algn="ctr" rtl="1"/>
                      <a:r>
                        <a:rPr lang="en-US" sz="1400" dirty="0" smtClean="0">
                          <a:cs typeface="B Zar" pitchFamily="2" charset="-78"/>
                        </a:rPr>
                        <a:t>0.24</a:t>
                      </a:r>
                      <a:endParaRPr lang="fa-IR" sz="1400" dirty="0">
                        <a:cs typeface="B Zar" pitchFamily="2" charset="-78"/>
                      </a:endParaRPr>
                    </a:p>
                  </a:txBody>
                  <a:tcPr anchor="ctr"/>
                </a:tc>
                <a:tc>
                  <a:txBody>
                    <a:bodyPr/>
                    <a:lstStyle/>
                    <a:p>
                      <a:pPr algn="ctr" rtl="1"/>
                      <a:r>
                        <a:rPr lang="en-US" sz="1400" dirty="0" smtClean="0">
                          <a:cs typeface="B Zar" pitchFamily="2" charset="-78"/>
                        </a:rPr>
                        <a:t>1-2</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0.68</a:t>
                      </a:r>
                      <a:endParaRPr lang="fa-IR" sz="1400" dirty="0">
                        <a:cs typeface="B Zar" pitchFamily="2" charset="-78"/>
                      </a:endParaRPr>
                    </a:p>
                  </a:txBody>
                  <a:tcPr anchor="ctr"/>
                </a:tc>
                <a:tc>
                  <a:txBody>
                    <a:bodyPr/>
                    <a:lstStyle/>
                    <a:p>
                      <a:pPr algn="ctr" rtl="1"/>
                      <a:r>
                        <a:rPr lang="en-US" sz="1400" dirty="0" smtClean="0">
                          <a:cs typeface="B Zar" pitchFamily="2" charset="-78"/>
                        </a:rPr>
                        <a:t>0.30</a:t>
                      </a:r>
                      <a:endParaRPr lang="fa-IR" sz="1400" dirty="0">
                        <a:cs typeface="B Zar" pitchFamily="2" charset="-78"/>
                      </a:endParaRPr>
                    </a:p>
                  </a:txBody>
                  <a:tcPr anchor="ctr"/>
                </a:tc>
                <a:tc>
                  <a:txBody>
                    <a:bodyPr/>
                    <a:lstStyle/>
                    <a:p>
                      <a:pPr algn="ctr" rtl="1"/>
                      <a:r>
                        <a:rPr lang="en-US" sz="1400" dirty="0" smtClean="0">
                          <a:cs typeface="B Zar" pitchFamily="2" charset="-78"/>
                        </a:rPr>
                        <a:t>2-3</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0.86</a:t>
                      </a:r>
                      <a:endParaRPr lang="fa-IR" sz="1400" dirty="0">
                        <a:cs typeface="B Zar" pitchFamily="2" charset="-78"/>
                      </a:endParaRPr>
                    </a:p>
                  </a:txBody>
                  <a:tcPr anchor="ctr"/>
                </a:tc>
                <a:tc>
                  <a:txBody>
                    <a:bodyPr/>
                    <a:lstStyle/>
                    <a:p>
                      <a:pPr algn="ctr" rtl="1"/>
                      <a:r>
                        <a:rPr lang="en-US" sz="1400" dirty="0" smtClean="0">
                          <a:cs typeface="B Zar" pitchFamily="2" charset="-78"/>
                        </a:rPr>
                        <a:t>0.18</a:t>
                      </a:r>
                      <a:endParaRPr lang="fa-IR" sz="1400" dirty="0">
                        <a:cs typeface="B Zar" pitchFamily="2" charset="-78"/>
                      </a:endParaRPr>
                    </a:p>
                  </a:txBody>
                  <a:tcPr anchor="ctr"/>
                </a:tc>
                <a:tc>
                  <a:txBody>
                    <a:bodyPr/>
                    <a:lstStyle/>
                    <a:p>
                      <a:pPr algn="ctr" rtl="1"/>
                      <a:r>
                        <a:rPr lang="en-US" sz="1400" dirty="0" smtClean="0">
                          <a:cs typeface="B Zar" pitchFamily="2" charset="-78"/>
                        </a:rPr>
                        <a:t>3-4</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0.95</a:t>
                      </a:r>
                      <a:endParaRPr lang="fa-IR" sz="1400" dirty="0">
                        <a:cs typeface="B Zar" pitchFamily="2" charset="-78"/>
                      </a:endParaRPr>
                    </a:p>
                  </a:txBody>
                  <a:tcPr anchor="ctr"/>
                </a:tc>
                <a:tc>
                  <a:txBody>
                    <a:bodyPr/>
                    <a:lstStyle/>
                    <a:p>
                      <a:pPr algn="ctr" rtl="1"/>
                      <a:r>
                        <a:rPr lang="en-US" sz="1400" dirty="0" smtClean="0">
                          <a:cs typeface="B Zar" pitchFamily="2" charset="-78"/>
                        </a:rPr>
                        <a:t>0.09</a:t>
                      </a:r>
                      <a:endParaRPr lang="fa-IR" sz="1400" dirty="0">
                        <a:cs typeface="B Zar" pitchFamily="2" charset="-78"/>
                      </a:endParaRPr>
                    </a:p>
                  </a:txBody>
                  <a:tcPr anchor="ctr"/>
                </a:tc>
                <a:tc>
                  <a:txBody>
                    <a:bodyPr/>
                    <a:lstStyle/>
                    <a:p>
                      <a:pPr algn="ctr" rtl="1"/>
                      <a:r>
                        <a:rPr lang="en-US" sz="1400" dirty="0" smtClean="0">
                          <a:cs typeface="B Zar" pitchFamily="2" charset="-78"/>
                        </a:rPr>
                        <a:t>4-5</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0.99</a:t>
                      </a:r>
                      <a:endParaRPr lang="fa-IR" sz="1400" dirty="0">
                        <a:cs typeface="B Zar" pitchFamily="2" charset="-78"/>
                      </a:endParaRPr>
                    </a:p>
                  </a:txBody>
                  <a:tcPr anchor="ctr"/>
                </a:tc>
                <a:tc>
                  <a:txBody>
                    <a:bodyPr/>
                    <a:lstStyle/>
                    <a:p>
                      <a:pPr algn="ctr" rtl="1"/>
                      <a:r>
                        <a:rPr lang="en-US" sz="1400" dirty="0" smtClean="0">
                          <a:cs typeface="B Zar" pitchFamily="2" charset="-78"/>
                        </a:rPr>
                        <a:t>0.04</a:t>
                      </a:r>
                      <a:endParaRPr lang="fa-IR" sz="1400" dirty="0">
                        <a:cs typeface="B Zar" pitchFamily="2" charset="-78"/>
                      </a:endParaRPr>
                    </a:p>
                  </a:txBody>
                  <a:tcPr anchor="ctr"/>
                </a:tc>
                <a:tc>
                  <a:txBody>
                    <a:bodyPr/>
                    <a:lstStyle/>
                    <a:p>
                      <a:pPr algn="ctr" rtl="1"/>
                      <a:r>
                        <a:rPr lang="en-US" sz="1400" dirty="0" smtClean="0">
                          <a:cs typeface="B Zar" pitchFamily="2" charset="-78"/>
                        </a:rPr>
                        <a:t>5-6</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0.01</a:t>
                      </a:r>
                      <a:endParaRPr lang="fa-IR" sz="1400" dirty="0">
                        <a:cs typeface="B Zar" pitchFamily="2" charset="-78"/>
                      </a:endParaRPr>
                    </a:p>
                  </a:txBody>
                  <a:tcPr anchor="ctr"/>
                </a:tc>
                <a:tc>
                  <a:txBody>
                    <a:bodyPr/>
                    <a:lstStyle/>
                    <a:p>
                      <a:pPr algn="ctr" rtl="1"/>
                      <a:r>
                        <a:rPr lang="en-US" sz="1400" dirty="0" smtClean="0">
                          <a:cs typeface="B Zar" pitchFamily="2" charset="-78"/>
                        </a:rPr>
                        <a:t>6-7</a:t>
                      </a:r>
                      <a:endParaRPr lang="fa-IR" sz="1400" dirty="0">
                        <a:cs typeface="B Zar" pitchFamily="2" charset="-78"/>
                      </a:endParaRPr>
                    </a:p>
                  </a:txBody>
                  <a:tcPr anchor="ctr"/>
                </a:tc>
              </a:tr>
            </a:tbl>
          </a:graphicData>
        </a:graphic>
      </p:graphicFrame>
      <p:graphicFrame>
        <p:nvGraphicFramePr>
          <p:cNvPr id="6" name="Table 5"/>
          <p:cNvGraphicFramePr>
            <a:graphicFrameLocks noGrp="1"/>
          </p:cNvGraphicFramePr>
          <p:nvPr/>
        </p:nvGraphicFramePr>
        <p:xfrm>
          <a:off x="4891559" y="5214938"/>
          <a:ext cx="3466629" cy="1194036"/>
        </p:xfrm>
        <a:graphic>
          <a:graphicData uri="http://schemas.openxmlformats.org/drawingml/2006/table">
            <a:tbl>
              <a:tblPr rtl="1" firstRow="1" bandRow="1">
                <a:tableStyleId>{5C22544A-7EE6-4342-B048-85BDC9FD1C3A}</a:tableStyleId>
              </a:tblPr>
              <a:tblGrid>
                <a:gridCol w="1536703"/>
                <a:gridCol w="784849"/>
                <a:gridCol w="1145077"/>
              </a:tblGrid>
              <a:tr h="398012">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نوع مشتری</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0.6</a:t>
                      </a:r>
                      <a:endParaRPr lang="fa-IR" sz="1400" dirty="0">
                        <a:cs typeface="B Zar" pitchFamily="2" charset="-78"/>
                      </a:endParaRPr>
                    </a:p>
                  </a:txBody>
                  <a:tcPr anchor="ctr"/>
                </a:tc>
                <a:tc>
                  <a:txBody>
                    <a:bodyPr/>
                    <a:lstStyle/>
                    <a:p>
                      <a:pPr algn="ctr" rtl="1"/>
                      <a:r>
                        <a:rPr lang="en-US" sz="1400" dirty="0" smtClean="0">
                          <a:cs typeface="B Zar" pitchFamily="2" charset="-78"/>
                        </a:rPr>
                        <a:t>0.6</a:t>
                      </a:r>
                      <a:endParaRPr lang="fa-IR" sz="1400" dirty="0">
                        <a:cs typeface="B Zar" pitchFamily="2" charset="-78"/>
                      </a:endParaRPr>
                    </a:p>
                  </a:txBody>
                  <a:tcPr anchor="ctr"/>
                </a:tc>
                <a:tc>
                  <a:txBody>
                    <a:bodyPr/>
                    <a:lstStyle/>
                    <a:p>
                      <a:pPr algn="ctr" rtl="1"/>
                      <a:r>
                        <a:rPr lang="en-US" sz="1400" dirty="0" smtClean="0">
                          <a:cs typeface="B Zar" pitchFamily="2" charset="-78"/>
                        </a:rPr>
                        <a:t>X</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0.4</a:t>
                      </a:r>
                      <a:endParaRPr lang="fa-IR" sz="1400" dirty="0">
                        <a:cs typeface="B Zar" pitchFamily="2" charset="-78"/>
                      </a:endParaRPr>
                    </a:p>
                  </a:txBody>
                  <a:tcPr anchor="ctr"/>
                </a:tc>
                <a:tc>
                  <a:txBody>
                    <a:bodyPr/>
                    <a:lstStyle/>
                    <a:p>
                      <a:pPr algn="ctr" rtl="1"/>
                      <a:r>
                        <a:rPr lang="en-US" sz="1400" dirty="0" smtClean="0">
                          <a:cs typeface="B Zar" pitchFamily="2" charset="-78"/>
                        </a:rPr>
                        <a:t>Y</a:t>
                      </a:r>
                      <a:endParaRPr lang="fa-IR" sz="1400" dirty="0">
                        <a:cs typeface="B Zar" pitchFamily="2" charset="-78"/>
                      </a:endParaRPr>
                    </a:p>
                  </a:txBody>
                  <a:tcPr anchor="ctr"/>
                </a:tc>
              </a:tr>
            </a:tbl>
          </a:graphicData>
        </a:graphic>
      </p:graphicFrame>
      <p:graphicFrame>
        <p:nvGraphicFramePr>
          <p:cNvPr id="7" name="Table 6"/>
          <p:cNvGraphicFramePr>
            <a:graphicFrameLocks noGrp="1"/>
          </p:cNvGraphicFramePr>
          <p:nvPr/>
        </p:nvGraphicFramePr>
        <p:xfrm>
          <a:off x="4857729" y="2428875"/>
          <a:ext cx="3429021" cy="2721580"/>
        </p:xfrm>
        <a:graphic>
          <a:graphicData uri="http://schemas.openxmlformats.org/drawingml/2006/table">
            <a:tbl>
              <a:tblPr rtl="1" firstRow="1" bandRow="1">
                <a:tableStyleId>{5C22544A-7EE6-4342-B048-85BDC9FD1C3A}</a:tableStyleId>
              </a:tblPr>
              <a:tblGrid>
                <a:gridCol w="1411385"/>
                <a:gridCol w="793377"/>
                <a:gridCol w="1224259"/>
              </a:tblGrid>
              <a:tr h="398012">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زمان بین دو ورود متوالی</a:t>
                      </a:r>
                      <a:r>
                        <a:rPr lang="fa-IR" sz="1400" baseline="0" dirty="0" smtClean="0">
                          <a:cs typeface="B Zar" pitchFamily="2" charset="-78"/>
                        </a:rPr>
                        <a:t> مشتری </a:t>
                      </a:r>
                      <a:r>
                        <a:rPr lang="en-US" sz="1400" baseline="0" dirty="0" smtClean="0">
                          <a:cs typeface="B Zar" pitchFamily="2" charset="-78"/>
                        </a:rPr>
                        <a:t>y</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0.15</a:t>
                      </a:r>
                      <a:endParaRPr lang="fa-IR" sz="1400" dirty="0">
                        <a:cs typeface="B Zar" pitchFamily="2" charset="-78"/>
                      </a:endParaRPr>
                    </a:p>
                  </a:txBody>
                  <a:tcPr anchor="ctr"/>
                </a:tc>
                <a:tc>
                  <a:txBody>
                    <a:bodyPr/>
                    <a:lstStyle/>
                    <a:p>
                      <a:pPr algn="ctr" rtl="1"/>
                      <a:r>
                        <a:rPr lang="en-US" sz="1400" dirty="0" smtClean="0">
                          <a:cs typeface="B Zar" pitchFamily="2" charset="-78"/>
                        </a:rPr>
                        <a:t>0.15</a:t>
                      </a:r>
                      <a:endParaRPr lang="fa-IR" sz="1400" dirty="0">
                        <a:cs typeface="B Zar" pitchFamily="2" charset="-78"/>
                      </a:endParaRPr>
                    </a:p>
                  </a:txBody>
                  <a:tcPr anchor="ctr"/>
                </a:tc>
                <a:tc>
                  <a:txBody>
                    <a:bodyPr/>
                    <a:lstStyle/>
                    <a:p>
                      <a:pPr algn="ctr" rtl="1"/>
                      <a:r>
                        <a:rPr lang="en-US" sz="1400" dirty="0" smtClean="0">
                          <a:cs typeface="B Zar" pitchFamily="2" charset="-78"/>
                        </a:rPr>
                        <a:t>0-1</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0.37</a:t>
                      </a:r>
                      <a:endParaRPr lang="fa-IR" sz="1400" dirty="0">
                        <a:cs typeface="B Zar" pitchFamily="2" charset="-78"/>
                      </a:endParaRPr>
                    </a:p>
                  </a:txBody>
                  <a:tcPr anchor="ctr"/>
                </a:tc>
                <a:tc>
                  <a:txBody>
                    <a:bodyPr/>
                    <a:lstStyle/>
                    <a:p>
                      <a:pPr algn="ctr" rtl="1"/>
                      <a:r>
                        <a:rPr lang="en-US" sz="1400" dirty="0" smtClean="0">
                          <a:cs typeface="B Zar" pitchFamily="2" charset="-78"/>
                        </a:rPr>
                        <a:t>0.22</a:t>
                      </a:r>
                      <a:endParaRPr lang="fa-IR" sz="1400" dirty="0">
                        <a:cs typeface="B Zar" pitchFamily="2" charset="-78"/>
                      </a:endParaRPr>
                    </a:p>
                  </a:txBody>
                  <a:tcPr anchor="ctr"/>
                </a:tc>
                <a:tc>
                  <a:txBody>
                    <a:bodyPr/>
                    <a:lstStyle/>
                    <a:p>
                      <a:pPr algn="ctr" rtl="1"/>
                      <a:r>
                        <a:rPr lang="en-US" sz="1400" dirty="0" smtClean="0">
                          <a:cs typeface="B Zar" pitchFamily="2" charset="-78"/>
                        </a:rPr>
                        <a:t>1-2</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0.67</a:t>
                      </a:r>
                      <a:endParaRPr lang="fa-IR" sz="1400" dirty="0">
                        <a:cs typeface="B Zar" pitchFamily="2" charset="-78"/>
                      </a:endParaRPr>
                    </a:p>
                  </a:txBody>
                  <a:tcPr anchor="ctr"/>
                </a:tc>
                <a:tc>
                  <a:txBody>
                    <a:bodyPr/>
                    <a:lstStyle/>
                    <a:p>
                      <a:pPr algn="ctr" rtl="1"/>
                      <a:r>
                        <a:rPr lang="en-US" sz="1400" dirty="0" smtClean="0">
                          <a:cs typeface="B Zar" pitchFamily="2" charset="-78"/>
                        </a:rPr>
                        <a:t>0.30</a:t>
                      </a:r>
                      <a:endParaRPr lang="fa-IR" sz="1400" dirty="0">
                        <a:cs typeface="B Zar" pitchFamily="2" charset="-78"/>
                      </a:endParaRPr>
                    </a:p>
                  </a:txBody>
                  <a:tcPr anchor="ctr"/>
                </a:tc>
                <a:tc>
                  <a:txBody>
                    <a:bodyPr/>
                    <a:lstStyle/>
                    <a:p>
                      <a:pPr algn="ctr" rtl="1"/>
                      <a:r>
                        <a:rPr lang="en-US" sz="1400" dirty="0" smtClean="0">
                          <a:cs typeface="B Zar" pitchFamily="2" charset="-78"/>
                        </a:rPr>
                        <a:t>2-3</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0.80</a:t>
                      </a:r>
                      <a:endParaRPr lang="fa-IR" sz="1400" dirty="0">
                        <a:cs typeface="B Zar" pitchFamily="2" charset="-78"/>
                      </a:endParaRPr>
                    </a:p>
                  </a:txBody>
                  <a:tcPr anchor="ctr"/>
                </a:tc>
                <a:tc>
                  <a:txBody>
                    <a:bodyPr/>
                    <a:lstStyle/>
                    <a:p>
                      <a:pPr algn="ctr" rtl="1"/>
                      <a:r>
                        <a:rPr lang="en-US" sz="1400" dirty="0" smtClean="0">
                          <a:cs typeface="B Zar" pitchFamily="2" charset="-78"/>
                        </a:rPr>
                        <a:t>0.13</a:t>
                      </a:r>
                      <a:endParaRPr lang="fa-IR" sz="1400" dirty="0">
                        <a:cs typeface="B Zar" pitchFamily="2" charset="-78"/>
                      </a:endParaRPr>
                    </a:p>
                  </a:txBody>
                  <a:tcPr anchor="ctr"/>
                </a:tc>
                <a:tc>
                  <a:txBody>
                    <a:bodyPr/>
                    <a:lstStyle/>
                    <a:p>
                      <a:pPr algn="ctr" rtl="1"/>
                      <a:r>
                        <a:rPr lang="en-US" sz="1400" dirty="0" smtClean="0">
                          <a:cs typeface="B Zar" pitchFamily="2" charset="-78"/>
                        </a:rPr>
                        <a:t>3-4</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0.20</a:t>
                      </a:r>
                      <a:endParaRPr lang="fa-IR" sz="1400" dirty="0">
                        <a:cs typeface="B Zar" pitchFamily="2" charset="-78"/>
                      </a:endParaRPr>
                    </a:p>
                  </a:txBody>
                  <a:tcPr anchor="ctr"/>
                </a:tc>
                <a:tc>
                  <a:txBody>
                    <a:bodyPr/>
                    <a:lstStyle/>
                    <a:p>
                      <a:pPr algn="ctr" rtl="1"/>
                      <a:r>
                        <a:rPr lang="en-US" sz="1400" dirty="0" smtClean="0">
                          <a:cs typeface="B Zar" pitchFamily="2" charset="-78"/>
                        </a:rPr>
                        <a:t>4-5</a:t>
                      </a:r>
                      <a:endParaRPr lang="fa-IR" sz="1400" dirty="0">
                        <a:cs typeface="B Zar" pitchFamily="2" charset="-78"/>
                      </a:endParaRPr>
                    </a:p>
                  </a:txBody>
                  <a:tcPr anchor="ctr"/>
                </a:tc>
              </a:tr>
            </a:tbl>
          </a:graphicData>
        </a:graphic>
      </p:graphicFrame>
      <p:sp>
        <p:nvSpPr>
          <p:cNvPr id="9" name="Footer Placeholder 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fa-IR" b="1" smtClean="0">
                <a:cs typeface="B Zar" pitchFamily="2" charset="-78"/>
              </a:rPr>
              <a:t>شبیه</a:t>
            </a:r>
            <a:r>
              <a:rPr lang="fa-IR" smtClean="0">
                <a:cs typeface="B Zar" pitchFamily="2" charset="-78"/>
              </a:rPr>
              <a:t>‌</a:t>
            </a:r>
            <a:r>
              <a:rPr lang="fa-IR" b="1" smtClean="0">
                <a:cs typeface="B Zar" pitchFamily="2" charset="-78"/>
              </a:rPr>
              <a:t>سازی در یک نگاه</a:t>
            </a:r>
          </a:p>
        </p:txBody>
      </p:sp>
      <p:graphicFrame>
        <p:nvGraphicFramePr>
          <p:cNvPr id="6" name="Content Placeholder 5"/>
          <p:cNvGraphicFramePr>
            <a:graphicFrameLocks noGrp="1"/>
          </p:cNvGraphicFramePr>
          <p:nvPr>
            <p:ph idx="1"/>
          </p:nvPr>
        </p:nvGraphicFramePr>
        <p:xfrm>
          <a:off x="214282" y="1928803"/>
          <a:ext cx="8758238" cy="376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1"/>
          <p:cNvSpPr txBox="1">
            <a:spLocks noChangeArrowheads="1"/>
          </p:cNvSpPr>
          <p:nvPr/>
        </p:nvSpPr>
        <p:spPr bwMode="auto">
          <a:xfrm>
            <a:off x="928688" y="500063"/>
            <a:ext cx="7643812" cy="1200150"/>
          </a:xfrm>
          <a:prstGeom prst="rect">
            <a:avLst/>
          </a:prstGeom>
          <a:noFill/>
          <a:ln w="9525">
            <a:noFill/>
            <a:miter lim="800000"/>
            <a:headEnd/>
            <a:tailEnd/>
          </a:ln>
        </p:spPr>
        <p:txBody>
          <a:bodyPr>
            <a:spAutoFit/>
          </a:bodyPr>
          <a:lstStyle/>
          <a:p>
            <a:pPr algn="just">
              <a:lnSpc>
                <a:spcPct val="150000"/>
              </a:lnSpc>
            </a:pPr>
            <a:r>
              <a:rPr lang="fa-IR" sz="2400">
                <a:cs typeface="B Zar" pitchFamily="2" charset="-78"/>
              </a:rPr>
              <a:t>با توجه به احتمالات دو رقم اعشاری در جداول، و در نظر داشتن خصوصیت مونت کارلو، می</a:t>
            </a:r>
            <a:r>
              <a:rPr lang="fa-IR" sz="2400" b="1">
                <a:cs typeface="B Zar" pitchFamily="2" charset="-78"/>
              </a:rPr>
              <a:t>‌</a:t>
            </a:r>
            <a:r>
              <a:rPr lang="fa-IR" sz="2400">
                <a:cs typeface="B Zar" pitchFamily="2" charset="-78"/>
              </a:rPr>
              <a:t>توان ارقام تصادفی به شرح زیر برای رویدادهای مثال در نظر گرفت.</a:t>
            </a:r>
          </a:p>
        </p:txBody>
      </p:sp>
      <p:graphicFrame>
        <p:nvGraphicFramePr>
          <p:cNvPr id="3" name="Table 2"/>
          <p:cNvGraphicFramePr>
            <a:graphicFrameLocks noGrp="1"/>
          </p:cNvGraphicFramePr>
          <p:nvPr/>
        </p:nvGraphicFramePr>
        <p:xfrm>
          <a:off x="714350" y="2125663"/>
          <a:ext cx="3571900" cy="3304244"/>
        </p:xfrm>
        <a:graphic>
          <a:graphicData uri="http://schemas.openxmlformats.org/drawingml/2006/table">
            <a:tbl>
              <a:tblPr rtl="1" firstRow="1" bandRow="1">
                <a:tableStyleId>{5C22544A-7EE6-4342-B048-85BDC9FD1C3A}</a:tableStyleId>
              </a:tblPr>
              <a:tblGrid>
                <a:gridCol w="674174"/>
                <a:gridCol w="912774"/>
                <a:gridCol w="875490"/>
                <a:gridCol w="1109462"/>
              </a:tblGrid>
              <a:tr h="50006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dirty="0" smtClean="0">
                          <a:cs typeface="B Zar" pitchFamily="2" charset="-78"/>
                        </a:rPr>
                        <a:t>اعداد تصادفی</a:t>
                      </a:r>
                    </a:p>
                  </a:txBody>
                  <a:tcPr anchor="ctr"/>
                </a:tc>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زمان بین دو ورود متوالی</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00-13</a:t>
                      </a:r>
                      <a:endParaRPr lang="fa-IR" sz="1400" dirty="0">
                        <a:cs typeface="B Zar" pitchFamily="2" charset="-78"/>
                      </a:endParaRPr>
                    </a:p>
                  </a:txBody>
                  <a:tcPr anchor="ctr"/>
                </a:tc>
                <a:tc>
                  <a:txBody>
                    <a:bodyPr/>
                    <a:lstStyle/>
                    <a:p>
                      <a:pPr algn="ctr" rtl="1"/>
                      <a:r>
                        <a:rPr lang="en-US" sz="1400" dirty="0" smtClean="0">
                          <a:cs typeface="B Zar" pitchFamily="2" charset="-78"/>
                        </a:rPr>
                        <a:t>0.14</a:t>
                      </a:r>
                      <a:endParaRPr lang="fa-IR" sz="1400" dirty="0">
                        <a:cs typeface="B Zar" pitchFamily="2" charset="-78"/>
                      </a:endParaRPr>
                    </a:p>
                  </a:txBody>
                  <a:tcPr anchor="ctr"/>
                </a:tc>
                <a:tc>
                  <a:txBody>
                    <a:bodyPr/>
                    <a:lstStyle/>
                    <a:p>
                      <a:pPr algn="ctr" rtl="1"/>
                      <a:r>
                        <a:rPr lang="en-US" sz="1400" dirty="0" smtClean="0">
                          <a:cs typeface="B Zar" pitchFamily="2" charset="-78"/>
                        </a:rPr>
                        <a:t>0.14</a:t>
                      </a:r>
                      <a:endParaRPr lang="fa-IR" sz="1400" dirty="0">
                        <a:cs typeface="B Zar" pitchFamily="2" charset="-78"/>
                      </a:endParaRPr>
                    </a:p>
                  </a:txBody>
                  <a:tcPr anchor="ctr"/>
                </a:tc>
                <a:tc>
                  <a:txBody>
                    <a:bodyPr/>
                    <a:lstStyle/>
                    <a:p>
                      <a:pPr algn="ctr" rtl="1"/>
                      <a:r>
                        <a:rPr lang="en-US" sz="1400" dirty="0" smtClean="0">
                          <a:cs typeface="B Zar" pitchFamily="2" charset="-78"/>
                        </a:rPr>
                        <a:t>0-1</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14-37</a:t>
                      </a:r>
                      <a:endParaRPr lang="fa-IR" sz="1400" dirty="0">
                        <a:cs typeface="B Zar" pitchFamily="2" charset="-78"/>
                      </a:endParaRPr>
                    </a:p>
                  </a:txBody>
                  <a:tcPr anchor="ctr"/>
                </a:tc>
                <a:tc>
                  <a:txBody>
                    <a:bodyPr/>
                    <a:lstStyle/>
                    <a:p>
                      <a:pPr algn="ctr" rtl="1"/>
                      <a:r>
                        <a:rPr lang="en-US" sz="1400" dirty="0" smtClean="0">
                          <a:cs typeface="B Zar" pitchFamily="2" charset="-78"/>
                        </a:rPr>
                        <a:t>0.38</a:t>
                      </a:r>
                      <a:endParaRPr lang="fa-IR" sz="1400" dirty="0">
                        <a:cs typeface="B Zar" pitchFamily="2" charset="-78"/>
                      </a:endParaRPr>
                    </a:p>
                  </a:txBody>
                  <a:tcPr anchor="ctr"/>
                </a:tc>
                <a:tc>
                  <a:txBody>
                    <a:bodyPr/>
                    <a:lstStyle/>
                    <a:p>
                      <a:pPr algn="ctr" rtl="1"/>
                      <a:r>
                        <a:rPr lang="en-US" sz="1400" dirty="0" smtClean="0">
                          <a:cs typeface="B Zar" pitchFamily="2" charset="-78"/>
                        </a:rPr>
                        <a:t>0.24</a:t>
                      </a:r>
                      <a:endParaRPr lang="fa-IR" sz="1400" dirty="0">
                        <a:cs typeface="B Zar" pitchFamily="2" charset="-78"/>
                      </a:endParaRPr>
                    </a:p>
                  </a:txBody>
                  <a:tcPr anchor="ctr"/>
                </a:tc>
                <a:tc>
                  <a:txBody>
                    <a:bodyPr/>
                    <a:lstStyle/>
                    <a:p>
                      <a:pPr algn="ctr" rtl="1"/>
                      <a:r>
                        <a:rPr lang="en-US" sz="1400" dirty="0" smtClean="0">
                          <a:cs typeface="B Zar" pitchFamily="2" charset="-78"/>
                        </a:rPr>
                        <a:t>1-2</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38-67</a:t>
                      </a:r>
                      <a:endParaRPr lang="fa-IR" sz="1400" dirty="0">
                        <a:cs typeface="B Zar" pitchFamily="2" charset="-78"/>
                      </a:endParaRPr>
                    </a:p>
                  </a:txBody>
                  <a:tcPr anchor="ctr"/>
                </a:tc>
                <a:tc>
                  <a:txBody>
                    <a:bodyPr/>
                    <a:lstStyle/>
                    <a:p>
                      <a:pPr algn="ctr" rtl="1"/>
                      <a:r>
                        <a:rPr lang="en-US" sz="1400" dirty="0" smtClean="0">
                          <a:cs typeface="B Zar" pitchFamily="2" charset="-78"/>
                        </a:rPr>
                        <a:t>0.68</a:t>
                      </a:r>
                      <a:endParaRPr lang="fa-IR" sz="1400" dirty="0">
                        <a:cs typeface="B Zar" pitchFamily="2" charset="-78"/>
                      </a:endParaRPr>
                    </a:p>
                  </a:txBody>
                  <a:tcPr anchor="ctr"/>
                </a:tc>
                <a:tc>
                  <a:txBody>
                    <a:bodyPr/>
                    <a:lstStyle/>
                    <a:p>
                      <a:pPr algn="ctr" rtl="1"/>
                      <a:r>
                        <a:rPr lang="en-US" sz="1400" dirty="0" smtClean="0">
                          <a:cs typeface="B Zar" pitchFamily="2" charset="-78"/>
                        </a:rPr>
                        <a:t>0.30</a:t>
                      </a:r>
                      <a:endParaRPr lang="fa-IR" sz="1400" dirty="0">
                        <a:cs typeface="B Zar" pitchFamily="2" charset="-78"/>
                      </a:endParaRPr>
                    </a:p>
                  </a:txBody>
                  <a:tcPr anchor="ctr"/>
                </a:tc>
                <a:tc>
                  <a:txBody>
                    <a:bodyPr/>
                    <a:lstStyle/>
                    <a:p>
                      <a:pPr algn="ctr" rtl="1"/>
                      <a:r>
                        <a:rPr lang="en-US" sz="1400" dirty="0" smtClean="0">
                          <a:cs typeface="B Zar" pitchFamily="2" charset="-78"/>
                        </a:rPr>
                        <a:t>2-3</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68-85</a:t>
                      </a:r>
                      <a:endParaRPr lang="fa-IR" sz="1400" dirty="0">
                        <a:cs typeface="B Zar" pitchFamily="2" charset="-78"/>
                      </a:endParaRPr>
                    </a:p>
                  </a:txBody>
                  <a:tcPr anchor="ctr"/>
                </a:tc>
                <a:tc>
                  <a:txBody>
                    <a:bodyPr/>
                    <a:lstStyle/>
                    <a:p>
                      <a:pPr algn="ctr" rtl="1"/>
                      <a:r>
                        <a:rPr lang="en-US" sz="1400" dirty="0" smtClean="0">
                          <a:cs typeface="B Zar" pitchFamily="2" charset="-78"/>
                        </a:rPr>
                        <a:t>0.86</a:t>
                      </a:r>
                      <a:endParaRPr lang="fa-IR" sz="1400" dirty="0">
                        <a:cs typeface="B Zar" pitchFamily="2" charset="-78"/>
                      </a:endParaRPr>
                    </a:p>
                  </a:txBody>
                  <a:tcPr anchor="ctr"/>
                </a:tc>
                <a:tc>
                  <a:txBody>
                    <a:bodyPr/>
                    <a:lstStyle/>
                    <a:p>
                      <a:pPr algn="ctr" rtl="1"/>
                      <a:r>
                        <a:rPr lang="en-US" sz="1400" dirty="0" smtClean="0">
                          <a:cs typeface="B Zar" pitchFamily="2" charset="-78"/>
                        </a:rPr>
                        <a:t>0.18</a:t>
                      </a:r>
                      <a:endParaRPr lang="fa-IR" sz="1400" dirty="0">
                        <a:cs typeface="B Zar" pitchFamily="2" charset="-78"/>
                      </a:endParaRPr>
                    </a:p>
                  </a:txBody>
                  <a:tcPr anchor="ctr"/>
                </a:tc>
                <a:tc>
                  <a:txBody>
                    <a:bodyPr/>
                    <a:lstStyle/>
                    <a:p>
                      <a:pPr algn="ctr" rtl="1"/>
                      <a:r>
                        <a:rPr lang="en-US" sz="1400" dirty="0" smtClean="0">
                          <a:cs typeface="B Zar" pitchFamily="2" charset="-78"/>
                        </a:rPr>
                        <a:t>3-4</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86-94</a:t>
                      </a:r>
                      <a:endParaRPr lang="fa-IR" sz="1400" dirty="0">
                        <a:cs typeface="B Zar" pitchFamily="2" charset="-78"/>
                      </a:endParaRPr>
                    </a:p>
                  </a:txBody>
                  <a:tcPr anchor="ctr"/>
                </a:tc>
                <a:tc>
                  <a:txBody>
                    <a:bodyPr/>
                    <a:lstStyle/>
                    <a:p>
                      <a:pPr algn="ctr" rtl="1"/>
                      <a:r>
                        <a:rPr lang="en-US" sz="1400" dirty="0" smtClean="0">
                          <a:cs typeface="B Zar" pitchFamily="2" charset="-78"/>
                        </a:rPr>
                        <a:t>0.95</a:t>
                      </a:r>
                      <a:endParaRPr lang="fa-IR" sz="1400" dirty="0">
                        <a:cs typeface="B Zar" pitchFamily="2" charset="-78"/>
                      </a:endParaRPr>
                    </a:p>
                  </a:txBody>
                  <a:tcPr anchor="ctr"/>
                </a:tc>
                <a:tc>
                  <a:txBody>
                    <a:bodyPr/>
                    <a:lstStyle/>
                    <a:p>
                      <a:pPr algn="ctr" rtl="1"/>
                      <a:r>
                        <a:rPr lang="en-US" sz="1400" dirty="0" smtClean="0">
                          <a:cs typeface="B Zar" pitchFamily="2" charset="-78"/>
                        </a:rPr>
                        <a:t>0.09</a:t>
                      </a:r>
                      <a:endParaRPr lang="fa-IR" sz="1400" dirty="0">
                        <a:cs typeface="B Zar" pitchFamily="2" charset="-78"/>
                      </a:endParaRPr>
                    </a:p>
                  </a:txBody>
                  <a:tcPr anchor="ctr"/>
                </a:tc>
                <a:tc>
                  <a:txBody>
                    <a:bodyPr/>
                    <a:lstStyle/>
                    <a:p>
                      <a:pPr algn="ctr" rtl="1"/>
                      <a:r>
                        <a:rPr lang="en-US" sz="1400" dirty="0" smtClean="0">
                          <a:cs typeface="B Zar" pitchFamily="2" charset="-78"/>
                        </a:rPr>
                        <a:t>4-5</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95-98</a:t>
                      </a:r>
                      <a:endParaRPr lang="fa-IR" sz="1400" dirty="0">
                        <a:cs typeface="B Zar" pitchFamily="2" charset="-78"/>
                      </a:endParaRPr>
                    </a:p>
                  </a:txBody>
                  <a:tcPr anchor="ctr"/>
                </a:tc>
                <a:tc>
                  <a:txBody>
                    <a:bodyPr/>
                    <a:lstStyle/>
                    <a:p>
                      <a:pPr algn="ctr" rtl="1"/>
                      <a:r>
                        <a:rPr lang="en-US" sz="1400" dirty="0" smtClean="0">
                          <a:cs typeface="B Zar" pitchFamily="2" charset="-78"/>
                        </a:rPr>
                        <a:t>0.99</a:t>
                      </a:r>
                      <a:endParaRPr lang="fa-IR" sz="1400" dirty="0">
                        <a:cs typeface="B Zar" pitchFamily="2" charset="-78"/>
                      </a:endParaRPr>
                    </a:p>
                  </a:txBody>
                  <a:tcPr anchor="ctr"/>
                </a:tc>
                <a:tc>
                  <a:txBody>
                    <a:bodyPr/>
                    <a:lstStyle/>
                    <a:p>
                      <a:pPr algn="ctr" rtl="1"/>
                      <a:r>
                        <a:rPr lang="en-US" sz="1400" dirty="0" smtClean="0">
                          <a:cs typeface="B Zar" pitchFamily="2" charset="-78"/>
                        </a:rPr>
                        <a:t>0.04</a:t>
                      </a:r>
                      <a:endParaRPr lang="fa-IR" sz="1400" dirty="0">
                        <a:cs typeface="B Zar" pitchFamily="2" charset="-78"/>
                      </a:endParaRPr>
                    </a:p>
                  </a:txBody>
                  <a:tcPr anchor="ctr"/>
                </a:tc>
                <a:tc>
                  <a:txBody>
                    <a:bodyPr/>
                    <a:lstStyle/>
                    <a:p>
                      <a:pPr algn="ctr" rtl="1"/>
                      <a:r>
                        <a:rPr lang="en-US" sz="1400" dirty="0" smtClean="0">
                          <a:cs typeface="B Zar" pitchFamily="2" charset="-78"/>
                        </a:rPr>
                        <a:t>5-6</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99</a:t>
                      </a:r>
                      <a:endParaRPr lang="fa-IR" sz="1400" dirty="0">
                        <a:cs typeface="B Zar" pitchFamily="2" charset="-78"/>
                      </a:endParaRPr>
                    </a:p>
                  </a:txBody>
                  <a:tcPr anchor="ctr"/>
                </a:tc>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0.01</a:t>
                      </a:r>
                      <a:endParaRPr lang="fa-IR" sz="1400" dirty="0">
                        <a:cs typeface="B Zar" pitchFamily="2" charset="-78"/>
                      </a:endParaRPr>
                    </a:p>
                  </a:txBody>
                  <a:tcPr anchor="ctr"/>
                </a:tc>
                <a:tc>
                  <a:txBody>
                    <a:bodyPr/>
                    <a:lstStyle/>
                    <a:p>
                      <a:pPr algn="ctr" rtl="1"/>
                      <a:r>
                        <a:rPr lang="en-US" sz="1400" dirty="0" smtClean="0">
                          <a:cs typeface="B Zar" pitchFamily="2" charset="-78"/>
                        </a:rPr>
                        <a:t>6-7</a:t>
                      </a:r>
                      <a:endParaRPr lang="fa-IR" sz="1400" dirty="0">
                        <a:cs typeface="B Zar" pitchFamily="2" charset="-78"/>
                      </a:endParaRPr>
                    </a:p>
                  </a:txBody>
                  <a:tcPr anchor="ctr"/>
                </a:tc>
              </a:tr>
            </a:tbl>
          </a:graphicData>
        </a:graphic>
      </p:graphicFrame>
      <p:graphicFrame>
        <p:nvGraphicFramePr>
          <p:cNvPr id="4" name="Table 3"/>
          <p:cNvGraphicFramePr>
            <a:graphicFrameLocks noGrp="1"/>
          </p:cNvGraphicFramePr>
          <p:nvPr/>
        </p:nvGraphicFramePr>
        <p:xfrm>
          <a:off x="5055071" y="4786313"/>
          <a:ext cx="3374554" cy="1314184"/>
        </p:xfrm>
        <a:graphic>
          <a:graphicData uri="http://schemas.openxmlformats.org/drawingml/2006/table">
            <a:tbl>
              <a:tblPr rtl="1" firstRow="1" bandRow="1">
                <a:tableStyleId>{5C22544A-7EE6-4342-B048-85BDC9FD1C3A}</a:tableStyleId>
              </a:tblPr>
              <a:tblGrid>
                <a:gridCol w="1240910"/>
                <a:gridCol w="842202"/>
                <a:gridCol w="667110"/>
                <a:gridCol w="624332"/>
              </a:tblGrid>
              <a:tr h="39801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dirty="0" smtClean="0">
                          <a:cs typeface="B Zar" pitchFamily="2" charset="-78"/>
                        </a:rPr>
                        <a:t>اعداد تصادفی</a:t>
                      </a:r>
                    </a:p>
                  </a:txBody>
                  <a:tcPr anchor="ctr"/>
                </a:tc>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نوع مشتری</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00-59</a:t>
                      </a:r>
                      <a:endParaRPr lang="fa-IR" sz="1400" dirty="0">
                        <a:cs typeface="B Zar" pitchFamily="2" charset="-78"/>
                      </a:endParaRPr>
                    </a:p>
                  </a:txBody>
                  <a:tcPr anchor="ctr"/>
                </a:tc>
                <a:tc>
                  <a:txBody>
                    <a:bodyPr/>
                    <a:lstStyle/>
                    <a:p>
                      <a:pPr algn="ctr" rtl="1"/>
                      <a:r>
                        <a:rPr lang="en-US" sz="1400" dirty="0" smtClean="0">
                          <a:cs typeface="B Zar" pitchFamily="2" charset="-78"/>
                        </a:rPr>
                        <a:t>0.6</a:t>
                      </a:r>
                      <a:endParaRPr lang="fa-IR" sz="1400" dirty="0">
                        <a:cs typeface="B Zar" pitchFamily="2" charset="-78"/>
                      </a:endParaRPr>
                    </a:p>
                  </a:txBody>
                  <a:tcPr anchor="ctr"/>
                </a:tc>
                <a:tc>
                  <a:txBody>
                    <a:bodyPr/>
                    <a:lstStyle/>
                    <a:p>
                      <a:pPr algn="ctr" rtl="1"/>
                      <a:r>
                        <a:rPr lang="en-US" sz="1400" dirty="0" smtClean="0">
                          <a:cs typeface="B Zar" pitchFamily="2" charset="-78"/>
                        </a:rPr>
                        <a:t>0.6</a:t>
                      </a:r>
                      <a:endParaRPr lang="fa-IR" sz="1400" dirty="0">
                        <a:cs typeface="B Zar" pitchFamily="2" charset="-78"/>
                      </a:endParaRPr>
                    </a:p>
                  </a:txBody>
                  <a:tcPr anchor="ctr"/>
                </a:tc>
                <a:tc>
                  <a:txBody>
                    <a:bodyPr/>
                    <a:lstStyle/>
                    <a:p>
                      <a:pPr algn="ctr" rtl="1"/>
                      <a:r>
                        <a:rPr lang="en-US" sz="1400" dirty="0" smtClean="0">
                          <a:cs typeface="B Zar" pitchFamily="2" charset="-78"/>
                        </a:rPr>
                        <a:t>X</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60-99</a:t>
                      </a:r>
                      <a:endParaRPr lang="fa-IR" sz="1400" dirty="0">
                        <a:cs typeface="B Zar" pitchFamily="2" charset="-78"/>
                      </a:endParaRPr>
                    </a:p>
                  </a:txBody>
                  <a:tcPr anchor="ctr"/>
                </a:tc>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0.4</a:t>
                      </a:r>
                      <a:endParaRPr lang="fa-IR" sz="1400" dirty="0">
                        <a:cs typeface="B Zar" pitchFamily="2" charset="-78"/>
                      </a:endParaRPr>
                    </a:p>
                  </a:txBody>
                  <a:tcPr anchor="ctr"/>
                </a:tc>
                <a:tc>
                  <a:txBody>
                    <a:bodyPr/>
                    <a:lstStyle/>
                    <a:p>
                      <a:pPr algn="ctr" rtl="1"/>
                      <a:r>
                        <a:rPr lang="en-US" sz="1400" dirty="0" smtClean="0">
                          <a:cs typeface="B Zar" pitchFamily="2" charset="-78"/>
                        </a:rPr>
                        <a:t>Y</a:t>
                      </a:r>
                      <a:endParaRPr lang="fa-IR" sz="1400" dirty="0">
                        <a:cs typeface="B Zar" pitchFamily="2" charset="-78"/>
                      </a:endParaRPr>
                    </a:p>
                  </a:txBody>
                  <a:tcPr anchor="ctr"/>
                </a:tc>
              </a:tr>
            </a:tbl>
          </a:graphicData>
        </a:graphic>
      </p:graphicFrame>
      <p:graphicFrame>
        <p:nvGraphicFramePr>
          <p:cNvPr id="5" name="Table 4"/>
          <p:cNvGraphicFramePr>
            <a:graphicFrameLocks noGrp="1"/>
          </p:cNvGraphicFramePr>
          <p:nvPr/>
        </p:nvGraphicFramePr>
        <p:xfrm>
          <a:off x="5072039" y="2135188"/>
          <a:ext cx="3429024" cy="2508220"/>
        </p:xfrm>
        <a:graphic>
          <a:graphicData uri="http://schemas.openxmlformats.org/drawingml/2006/table">
            <a:tbl>
              <a:tblPr rtl="1" firstRow="1" bandRow="1">
                <a:tableStyleId>{5C22544A-7EE6-4342-B048-85BDC9FD1C3A}</a:tableStyleId>
              </a:tblPr>
              <a:tblGrid>
                <a:gridCol w="878404"/>
                <a:gridCol w="812482"/>
                <a:gridCol w="750970"/>
                <a:gridCol w="987168"/>
              </a:tblGrid>
              <a:tr h="398012">
                <a:tc>
                  <a:txBody>
                    <a:bodyPr/>
                    <a:lstStyle/>
                    <a:p>
                      <a:pPr algn="ctr" rtl="1"/>
                      <a:r>
                        <a:rPr lang="fa-IR" sz="1400" dirty="0" smtClean="0">
                          <a:cs typeface="B Zar" pitchFamily="2" charset="-78"/>
                        </a:rPr>
                        <a:t>اعداد تصادفی</a:t>
                      </a:r>
                      <a:endParaRPr lang="fa-IR" sz="1400" dirty="0">
                        <a:cs typeface="B Zar" pitchFamily="2" charset="-78"/>
                      </a:endParaRPr>
                    </a:p>
                  </a:txBody>
                  <a:tcPr anchor="ctr"/>
                </a:tc>
                <a:tc>
                  <a:txBody>
                    <a:bodyPr/>
                    <a:lstStyle/>
                    <a:p>
                      <a:pPr algn="ctr" rtl="1"/>
                      <a:r>
                        <a:rPr lang="fa-IR" sz="1400" dirty="0" smtClean="0">
                          <a:cs typeface="B Zar" pitchFamily="2" charset="-78"/>
                        </a:rPr>
                        <a:t>توزیع تجمعی</a:t>
                      </a:r>
                      <a:endParaRPr lang="fa-IR" sz="1400" dirty="0">
                        <a:cs typeface="B Zar" pitchFamily="2" charset="-78"/>
                      </a:endParaRPr>
                    </a:p>
                  </a:txBody>
                  <a:tcPr anchor="ctr"/>
                </a:tc>
                <a:tc>
                  <a:txBody>
                    <a:bodyPr/>
                    <a:lstStyle/>
                    <a:p>
                      <a:pPr algn="ctr" rtl="1"/>
                      <a:r>
                        <a:rPr lang="fa-IR" sz="1400" dirty="0" smtClean="0">
                          <a:cs typeface="B Zar" pitchFamily="2" charset="-78"/>
                        </a:rPr>
                        <a:t>احتمال</a:t>
                      </a:r>
                      <a:endParaRPr lang="fa-IR" sz="1400" dirty="0">
                        <a:cs typeface="B Zar" pitchFamily="2" charset="-78"/>
                      </a:endParaRPr>
                    </a:p>
                  </a:txBody>
                  <a:tcPr anchor="ctr"/>
                </a:tc>
                <a:tc>
                  <a:txBody>
                    <a:bodyPr/>
                    <a:lstStyle/>
                    <a:p>
                      <a:pPr algn="ctr" rtl="1"/>
                      <a:r>
                        <a:rPr lang="fa-IR" sz="1400" dirty="0" smtClean="0">
                          <a:cs typeface="B Zar" pitchFamily="2" charset="-78"/>
                        </a:rPr>
                        <a:t>زمان بین دو ورود متوالی</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00-14</a:t>
                      </a:r>
                      <a:endParaRPr lang="fa-IR" sz="1400" dirty="0">
                        <a:cs typeface="B Zar" pitchFamily="2" charset="-78"/>
                      </a:endParaRPr>
                    </a:p>
                  </a:txBody>
                  <a:tcPr anchor="ctr"/>
                </a:tc>
                <a:tc>
                  <a:txBody>
                    <a:bodyPr/>
                    <a:lstStyle/>
                    <a:p>
                      <a:pPr algn="ctr" rtl="1"/>
                      <a:r>
                        <a:rPr lang="en-US" sz="1400" dirty="0" smtClean="0">
                          <a:cs typeface="B Zar" pitchFamily="2" charset="-78"/>
                        </a:rPr>
                        <a:t>0.15</a:t>
                      </a:r>
                      <a:endParaRPr lang="fa-IR" sz="1400" dirty="0">
                        <a:cs typeface="B Zar" pitchFamily="2" charset="-78"/>
                      </a:endParaRPr>
                    </a:p>
                  </a:txBody>
                  <a:tcPr anchor="ctr"/>
                </a:tc>
                <a:tc>
                  <a:txBody>
                    <a:bodyPr/>
                    <a:lstStyle/>
                    <a:p>
                      <a:pPr algn="ctr" rtl="1"/>
                      <a:r>
                        <a:rPr lang="en-US" sz="1400" dirty="0" smtClean="0">
                          <a:cs typeface="B Zar" pitchFamily="2" charset="-78"/>
                        </a:rPr>
                        <a:t>0.15</a:t>
                      </a:r>
                      <a:endParaRPr lang="fa-IR" sz="1400" dirty="0">
                        <a:cs typeface="B Zar" pitchFamily="2" charset="-78"/>
                      </a:endParaRPr>
                    </a:p>
                  </a:txBody>
                  <a:tcPr anchor="ctr"/>
                </a:tc>
                <a:tc>
                  <a:txBody>
                    <a:bodyPr/>
                    <a:lstStyle/>
                    <a:p>
                      <a:pPr algn="ctr" rtl="1"/>
                      <a:r>
                        <a:rPr lang="en-US" sz="1400" dirty="0" smtClean="0">
                          <a:cs typeface="B Zar" pitchFamily="2" charset="-78"/>
                        </a:rPr>
                        <a:t>0-1</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15-36</a:t>
                      </a:r>
                      <a:endParaRPr lang="fa-IR" sz="1400" dirty="0">
                        <a:cs typeface="B Zar" pitchFamily="2" charset="-78"/>
                      </a:endParaRPr>
                    </a:p>
                  </a:txBody>
                  <a:tcPr anchor="ctr"/>
                </a:tc>
                <a:tc>
                  <a:txBody>
                    <a:bodyPr/>
                    <a:lstStyle/>
                    <a:p>
                      <a:pPr algn="ctr" rtl="1"/>
                      <a:r>
                        <a:rPr lang="en-US" sz="1400" dirty="0" smtClean="0">
                          <a:cs typeface="B Zar" pitchFamily="2" charset="-78"/>
                        </a:rPr>
                        <a:t>0.37</a:t>
                      </a:r>
                      <a:endParaRPr lang="fa-IR" sz="1400" dirty="0">
                        <a:cs typeface="B Zar" pitchFamily="2" charset="-78"/>
                      </a:endParaRPr>
                    </a:p>
                  </a:txBody>
                  <a:tcPr anchor="ctr"/>
                </a:tc>
                <a:tc>
                  <a:txBody>
                    <a:bodyPr/>
                    <a:lstStyle/>
                    <a:p>
                      <a:pPr algn="ctr" rtl="1"/>
                      <a:r>
                        <a:rPr lang="en-US" sz="1400" dirty="0" smtClean="0">
                          <a:cs typeface="B Zar" pitchFamily="2" charset="-78"/>
                        </a:rPr>
                        <a:t>0.22</a:t>
                      </a:r>
                      <a:endParaRPr lang="fa-IR" sz="1400" dirty="0">
                        <a:cs typeface="B Zar" pitchFamily="2" charset="-78"/>
                      </a:endParaRPr>
                    </a:p>
                  </a:txBody>
                  <a:tcPr anchor="ctr"/>
                </a:tc>
                <a:tc>
                  <a:txBody>
                    <a:bodyPr/>
                    <a:lstStyle/>
                    <a:p>
                      <a:pPr algn="ctr" rtl="1"/>
                      <a:r>
                        <a:rPr lang="en-US" sz="1400" dirty="0" smtClean="0">
                          <a:cs typeface="B Zar" pitchFamily="2" charset="-78"/>
                        </a:rPr>
                        <a:t>1-2</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37-66</a:t>
                      </a:r>
                      <a:endParaRPr lang="fa-IR" sz="1400" dirty="0">
                        <a:cs typeface="B Zar" pitchFamily="2" charset="-78"/>
                      </a:endParaRPr>
                    </a:p>
                  </a:txBody>
                  <a:tcPr anchor="ctr"/>
                </a:tc>
                <a:tc>
                  <a:txBody>
                    <a:bodyPr/>
                    <a:lstStyle/>
                    <a:p>
                      <a:pPr algn="ctr" rtl="1"/>
                      <a:r>
                        <a:rPr lang="en-US" sz="1400" dirty="0" smtClean="0">
                          <a:cs typeface="B Zar" pitchFamily="2" charset="-78"/>
                        </a:rPr>
                        <a:t>0.67</a:t>
                      </a:r>
                      <a:endParaRPr lang="fa-IR" sz="1400" dirty="0">
                        <a:cs typeface="B Zar" pitchFamily="2" charset="-78"/>
                      </a:endParaRPr>
                    </a:p>
                  </a:txBody>
                  <a:tcPr anchor="ctr"/>
                </a:tc>
                <a:tc>
                  <a:txBody>
                    <a:bodyPr/>
                    <a:lstStyle/>
                    <a:p>
                      <a:pPr algn="ctr" rtl="1"/>
                      <a:r>
                        <a:rPr lang="en-US" sz="1400" dirty="0" smtClean="0">
                          <a:cs typeface="B Zar" pitchFamily="2" charset="-78"/>
                        </a:rPr>
                        <a:t>0.30</a:t>
                      </a:r>
                      <a:endParaRPr lang="fa-IR" sz="1400" dirty="0">
                        <a:cs typeface="B Zar" pitchFamily="2" charset="-78"/>
                      </a:endParaRPr>
                    </a:p>
                  </a:txBody>
                  <a:tcPr anchor="ctr"/>
                </a:tc>
                <a:tc>
                  <a:txBody>
                    <a:bodyPr/>
                    <a:lstStyle/>
                    <a:p>
                      <a:pPr algn="ctr" rtl="1"/>
                      <a:r>
                        <a:rPr lang="en-US" sz="1400" dirty="0" smtClean="0">
                          <a:cs typeface="B Zar" pitchFamily="2" charset="-78"/>
                        </a:rPr>
                        <a:t>2-3</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67-79</a:t>
                      </a:r>
                      <a:endParaRPr lang="fa-IR" sz="1400" dirty="0">
                        <a:cs typeface="B Zar" pitchFamily="2" charset="-78"/>
                      </a:endParaRPr>
                    </a:p>
                  </a:txBody>
                  <a:tcPr anchor="ctr"/>
                </a:tc>
                <a:tc>
                  <a:txBody>
                    <a:bodyPr/>
                    <a:lstStyle/>
                    <a:p>
                      <a:pPr algn="ctr" rtl="1"/>
                      <a:r>
                        <a:rPr lang="en-US" sz="1400" dirty="0" smtClean="0">
                          <a:cs typeface="B Zar" pitchFamily="2" charset="-78"/>
                        </a:rPr>
                        <a:t>0.80</a:t>
                      </a:r>
                      <a:endParaRPr lang="fa-IR" sz="1400" dirty="0">
                        <a:cs typeface="B Zar" pitchFamily="2" charset="-78"/>
                      </a:endParaRPr>
                    </a:p>
                  </a:txBody>
                  <a:tcPr anchor="ctr"/>
                </a:tc>
                <a:tc>
                  <a:txBody>
                    <a:bodyPr/>
                    <a:lstStyle/>
                    <a:p>
                      <a:pPr algn="ctr" rtl="1"/>
                      <a:r>
                        <a:rPr lang="en-US" sz="1400" dirty="0" smtClean="0">
                          <a:cs typeface="B Zar" pitchFamily="2" charset="-78"/>
                        </a:rPr>
                        <a:t>0.13</a:t>
                      </a:r>
                      <a:endParaRPr lang="fa-IR" sz="1400" dirty="0">
                        <a:cs typeface="B Zar" pitchFamily="2" charset="-78"/>
                      </a:endParaRPr>
                    </a:p>
                  </a:txBody>
                  <a:tcPr anchor="ctr"/>
                </a:tc>
                <a:tc>
                  <a:txBody>
                    <a:bodyPr/>
                    <a:lstStyle/>
                    <a:p>
                      <a:pPr algn="ctr" rtl="1"/>
                      <a:r>
                        <a:rPr lang="en-US" sz="1400" dirty="0" smtClean="0">
                          <a:cs typeface="B Zar" pitchFamily="2" charset="-78"/>
                        </a:rPr>
                        <a:t>3-4</a:t>
                      </a:r>
                      <a:endParaRPr lang="fa-IR" sz="1400" dirty="0">
                        <a:cs typeface="B Zar" pitchFamily="2" charset="-78"/>
                      </a:endParaRPr>
                    </a:p>
                  </a:txBody>
                  <a:tcPr anchor="ctr"/>
                </a:tc>
              </a:tr>
              <a:tr h="398012">
                <a:tc>
                  <a:txBody>
                    <a:bodyPr/>
                    <a:lstStyle/>
                    <a:p>
                      <a:pPr algn="ctr" rtl="1"/>
                      <a:r>
                        <a:rPr lang="en-US" sz="1400" dirty="0" smtClean="0">
                          <a:cs typeface="B Zar" pitchFamily="2" charset="-78"/>
                        </a:rPr>
                        <a:t>80-99</a:t>
                      </a:r>
                      <a:endParaRPr lang="fa-IR" sz="1400" dirty="0">
                        <a:cs typeface="B Zar" pitchFamily="2" charset="-78"/>
                      </a:endParaRPr>
                    </a:p>
                  </a:txBody>
                  <a:tcPr anchor="ctr"/>
                </a:tc>
                <a:tc>
                  <a:txBody>
                    <a:bodyPr/>
                    <a:lstStyle/>
                    <a:p>
                      <a:pPr algn="ctr" rtl="1"/>
                      <a:r>
                        <a:rPr lang="en-US" sz="1400" dirty="0" smtClean="0">
                          <a:cs typeface="B Zar" pitchFamily="2" charset="-78"/>
                        </a:rPr>
                        <a:t>1</a:t>
                      </a:r>
                      <a:endParaRPr lang="fa-IR" sz="1400" dirty="0">
                        <a:cs typeface="B Zar" pitchFamily="2" charset="-78"/>
                      </a:endParaRPr>
                    </a:p>
                  </a:txBody>
                  <a:tcPr anchor="ctr"/>
                </a:tc>
                <a:tc>
                  <a:txBody>
                    <a:bodyPr/>
                    <a:lstStyle/>
                    <a:p>
                      <a:pPr algn="ctr" rtl="1"/>
                      <a:r>
                        <a:rPr lang="en-US" sz="1400" dirty="0" smtClean="0">
                          <a:cs typeface="B Zar" pitchFamily="2" charset="-78"/>
                        </a:rPr>
                        <a:t>0.20</a:t>
                      </a:r>
                      <a:endParaRPr lang="fa-IR" sz="1400" dirty="0">
                        <a:cs typeface="B Zar" pitchFamily="2" charset="-78"/>
                      </a:endParaRPr>
                    </a:p>
                  </a:txBody>
                  <a:tcPr anchor="ctr"/>
                </a:tc>
                <a:tc>
                  <a:txBody>
                    <a:bodyPr/>
                    <a:lstStyle/>
                    <a:p>
                      <a:pPr algn="ctr" rtl="1"/>
                      <a:r>
                        <a:rPr lang="en-US" sz="1400" dirty="0" smtClean="0">
                          <a:cs typeface="B Zar" pitchFamily="2" charset="-78"/>
                        </a:rPr>
                        <a:t>4-5</a:t>
                      </a:r>
                      <a:endParaRPr lang="fa-IR" sz="1400" dirty="0">
                        <a:cs typeface="B Zar" pitchFamily="2" charset="-78"/>
                      </a:endParaRPr>
                    </a:p>
                  </a:txBody>
                  <a:tcPr anchor="ctr"/>
                </a:tc>
              </a:tr>
            </a:tbl>
          </a:graphicData>
        </a:graphic>
      </p:graphicFrame>
      <p:sp>
        <p:nvSpPr>
          <p:cNvPr id="117869" name="TextBox 5"/>
          <p:cNvSpPr txBox="1">
            <a:spLocks noChangeArrowheads="1"/>
          </p:cNvSpPr>
          <p:nvPr/>
        </p:nvSpPr>
        <p:spPr bwMode="auto">
          <a:xfrm>
            <a:off x="5857875" y="1857375"/>
            <a:ext cx="1571625" cy="338138"/>
          </a:xfrm>
          <a:prstGeom prst="rect">
            <a:avLst/>
          </a:prstGeom>
          <a:noFill/>
          <a:ln w="9525">
            <a:noFill/>
            <a:miter lim="800000"/>
            <a:headEnd/>
            <a:tailEnd/>
          </a:ln>
        </p:spPr>
        <p:txBody>
          <a:bodyPr>
            <a:spAutoFit/>
          </a:bodyPr>
          <a:lstStyle/>
          <a:p>
            <a:pPr algn="ctr"/>
            <a:r>
              <a:rPr lang="fa-IR" sz="1600">
                <a:cs typeface="B Zar" pitchFamily="2" charset="-78"/>
              </a:rPr>
              <a:t>مشتری </a:t>
            </a:r>
            <a:r>
              <a:rPr lang="en-US" sz="1600">
                <a:latin typeface="Times New Roman" pitchFamily="18" charset="0"/>
                <a:cs typeface="Times New Roman" pitchFamily="18" charset="0"/>
              </a:rPr>
              <a:t>y</a:t>
            </a:r>
            <a:endParaRPr lang="fa-IR" sz="1600">
              <a:latin typeface="Times New Roman" pitchFamily="18" charset="0"/>
              <a:cs typeface="Times New Roman" pitchFamily="18" charset="0"/>
            </a:endParaRPr>
          </a:p>
        </p:txBody>
      </p:sp>
      <p:sp>
        <p:nvSpPr>
          <p:cNvPr id="117870" name="TextBox 6"/>
          <p:cNvSpPr txBox="1">
            <a:spLocks noChangeArrowheads="1"/>
          </p:cNvSpPr>
          <p:nvPr/>
        </p:nvSpPr>
        <p:spPr bwMode="auto">
          <a:xfrm>
            <a:off x="1714500" y="1857375"/>
            <a:ext cx="1571625" cy="338138"/>
          </a:xfrm>
          <a:prstGeom prst="rect">
            <a:avLst/>
          </a:prstGeom>
          <a:noFill/>
          <a:ln w="9525">
            <a:noFill/>
            <a:miter lim="800000"/>
            <a:headEnd/>
            <a:tailEnd/>
          </a:ln>
        </p:spPr>
        <p:txBody>
          <a:bodyPr>
            <a:spAutoFit/>
          </a:bodyPr>
          <a:lstStyle/>
          <a:p>
            <a:pPr algn="ctr"/>
            <a:r>
              <a:rPr lang="fa-IR" sz="1600">
                <a:cs typeface="B Zar" pitchFamily="2" charset="-78"/>
              </a:rPr>
              <a:t>مشتری </a:t>
            </a:r>
            <a:r>
              <a:rPr lang="en-US" sz="1600">
                <a:latin typeface="Times New Roman" pitchFamily="18" charset="0"/>
                <a:cs typeface="Times New Roman" pitchFamily="18" charset="0"/>
              </a:rPr>
              <a:t>x</a:t>
            </a:r>
            <a:endParaRPr lang="fa-IR" sz="1600">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142875"/>
            <a:ext cx="8229600" cy="1143000"/>
          </a:xfrm>
        </p:spPr>
        <p:txBody>
          <a:bodyPr/>
          <a:lstStyle/>
          <a:p>
            <a:r>
              <a:rPr lang="fa-IR" sz="4000" b="1" smtClean="0">
                <a:cs typeface="B Zar" pitchFamily="2" charset="-78"/>
              </a:rPr>
              <a:t>فرض</a:t>
            </a:r>
          </a:p>
        </p:txBody>
      </p:sp>
      <p:sp>
        <p:nvSpPr>
          <p:cNvPr id="118787" name="Content Placeholder 2"/>
          <p:cNvSpPr>
            <a:spLocks noGrp="1"/>
          </p:cNvSpPr>
          <p:nvPr>
            <p:ph idx="1"/>
          </p:nvPr>
        </p:nvSpPr>
        <p:spPr>
          <a:xfrm>
            <a:off x="457200" y="1357313"/>
            <a:ext cx="8229600" cy="1143000"/>
          </a:xfrm>
        </p:spPr>
        <p:txBody>
          <a:bodyPr/>
          <a:lstStyle/>
          <a:p>
            <a:pPr marL="0" indent="0" algn="just">
              <a:lnSpc>
                <a:spcPct val="150000"/>
              </a:lnSpc>
              <a:buFont typeface="Arial" pitchFamily="34" charset="0"/>
              <a:buNone/>
            </a:pPr>
            <a:r>
              <a:rPr lang="fa-IR" sz="2000" smtClean="0">
                <a:cs typeface="B Zar" pitchFamily="2" charset="-78"/>
              </a:rPr>
              <a:t>فرض را بر این بگیرید که اعداد تصادفی یکنواخت با استفاده از رویه</a:t>
            </a:r>
            <a:r>
              <a:rPr lang="fa-IR" sz="2000" b="1" smtClean="0">
                <a:cs typeface="B Zar" pitchFamily="2" charset="-78"/>
              </a:rPr>
              <a:t>‌</a:t>
            </a:r>
            <a:r>
              <a:rPr lang="fa-IR" sz="2000" smtClean="0">
                <a:cs typeface="B Zar" pitchFamily="2" charset="-78"/>
              </a:rPr>
              <a:t>های مشخصی قابل تولید شدن هستند. به عنوان مثال جدول زیر را به عنوان اعداد تصادفی یکنواخت در نظر بگیرید.</a:t>
            </a:r>
          </a:p>
        </p:txBody>
      </p:sp>
      <p:pic>
        <p:nvPicPr>
          <p:cNvPr id="118788" name="Picture 7"/>
          <p:cNvPicPr>
            <a:picLocks noChangeAspect="1" noChangeArrowheads="1"/>
          </p:cNvPicPr>
          <p:nvPr/>
        </p:nvPicPr>
        <p:blipFill>
          <a:blip r:embed="rId2"/>
          <a:srcRect/>
          <a:stretch>
            <a:fillRect/>
          </a:stretch>
        </p:blipFill>
        <p:spPr bwMode="auto">
          <a:xfrm>
            <a:off x="1857375" y="2571750"/>
            <a:ext cx="5286375" cy="3867150"/>
          </a:xfrm>
          <a:prstGeom prst="rect">
            <a:avLst/>
          </a:prstGeom>
          <a:noFill/>
          <a:ln w="9525">
            <a:noFill/>
            <a:miter lim="800000"/>
            <a:headEnd/>
            <a:tailEnd/>
          </a:ln>
        </p:spPr>
      </p:pic>
      <p:sp>
        <p:nvSpPr>
          <p:cNvPr id="5" name="Footer Placeholder 4"/>
          <p:cNvSpPr>
            <a:spLocks noGrp="1"/>
          </p:cNvSpPr>
          <p:nvPr>
            <p:ph type="ftr" sz="quarter" idx="11"/>
          </p:nvPr>
        </p:nvSpPr>
        <p:spPr>
          <a:xfrm>
            <a:off x="3124200" y="6421438"/>
            <a:ext cx="2895600" cy="365125"/>
          </a:xfrm>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fa-IR" sz="3200" b="1" smtClean="0">
                <a:cs typeface="B Zar" pitchFamily="2" charset="-78"/>
              </a:rPr>
              <a:t>پیش بینی وضعیت سیستم با استفاده از روش مونت کارلو</a:t>
            </a:r>
          </a:p>
        </p:txBody>
      </p:sp>
      <p:graphicFrame>
        <p:nvGraphicFramePr>
          <p:cNvPr id="4" name="Content Placeholder 3"/>
          <p:cNvGraphicFramePr>
            <a:graphicFrameLocks noGrp="1"/>
          </p:cNvGraphicFramePr>
          <p:nvPr>
            <p:ph idx="1"/>
          </p:nvPr>
        </p:nvGraphicFramePr>
        <p:xfrm>
          <a:off x="129212" y="1643063"/>
          <a:ext cx="8856038" cy="4130040"/>
        </p:xfrm>
        <a:graphic>
          <a:graphicData uri="http://schemas.openxmlformats.org/drawingml/2006/table">
            <a:tbl>
              <a:tblPr rtl="1" firstRow="1" bandRow="1">
                <a:tableStyleId>{5C22544A-7EE6-4342-B048-85BDC9FD1C3A}</a:tableStyleId>
              </a:tblPr>
              <a:tblGrid>
                <a:gridCol w="1316071"/>
                <a:gridCol w="1142387"/>
                <a:gridCol w="1436678"/>
                <a:gridCol w="1608126"/>
                <a:gridCol w="1006468"/>
                <a:gridCol w="1199254"/>
                <a:gridCol w="114705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n-ea"/>
                          <a:cs typeface="B Zar" pitchFamily="2" charset="-78"/>
                        </a:rPr>
                        <a:t>Inter-arrival</a:t>
                      </a:r>
                      <a:r>
                        <a:rPr lang="en-US" sz="1200" b="1" kern="1200" baseline="0" dirty="0" smtClean="0">
                          <a:solidFill>
                            <a:schemeClr val="bg1"/>
                          </a:solidFill>
                          <a:latin typeface="Times New Roman" pitchFamily="18" charset="0"/>
                          <a:ea typeface="+mn-ea"/>
                          <a:cs typeface="B Zar" pitchFamily="2" charset="-78"/>
                        </a:rPr>
                        <a:t> time</a:t>
                      </a:r>
                      <a:endParaRPr lang="fa-IR" sz="1200" b="1" kern="1200" dirty="0" smtClean="0">
                        <a:solidFill>
                          <a:schemeClr val="bg1"/>
                        </a:solidFill>
                        <a:latin typeface="Times New Roman" pitchFamily="18" charset="0"/>
                        <a:ea typeface="+mj-ea"/>
                        <a:cs typeface="B Za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n-ea"/>
                          <a:cs typeface="B Zar" pitchFamily="2" charset="-78"/>
                        </a:rPr>
                        <a:t>Third random number</a:t>
                      </a:r>
                      <a:endParaRPr lang="fa-IR" sz="1200" b="1" kern="1200" dirty="0" smtClean="0">
                        <a:solidFill>
                          <a:schemeClr val="bg1"/>
                        </a:solidFill>
                        <a:latin typeface="Times New Roman" pitchFamily="18" charset="0"/>
                        <a:ea typeface="+mn-ea"/>
                        <a:cs typeface="B Za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j-ea"/>
                          <a:cs typeface="B Zar" pitchFamily="2" charset="-78"/>
                        </a:rPr>
                        <a:t>Inter-arrival</a:t>
                      </a:r>
                      <a:r>
                        <a:rPr lang="en-US" sz="1200" b="1" kern="1200" baseline="0" dirty="0" smtClean="0">
                          <a:solidFill>
                            <a:schemeClr val="bg1"/>
                          </a:solidFill>
                          <a:latin typeface="Times New Roman" pitchFamily="18" charset="0"/>
                          <a:ea typeface="+mj-ea"/>
                          <a:cs typeface="B Zar" pitchFamily="2" charset="-78"/>
                        </a:rPr>
                        <a:t> time rang</a:t>
                      </a:r>
                      <a:endParaRPr lang="fa-IR" sz="1200" b="1" kern="1200" dirty="0" smtClean="0">
                        <a:solidFill>
                          <a:schemeClr val="bg1"/>
                        </a:solidFill>
                        <a:latin typeface="Times New Roman" pitchFamily="18" charset="0"/>
                        <a:ea typeface="+mj-ea"/>
                        <a:cs typeface="B Za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n-ea"/>
                          <a:cs typeface="B Zar" pitchFamily="2" charset="-78"/>
                        </a:rPr>
                        <a:t>Second random number</a:t>
                      </a:r>
                      <a:endParaRPr lang="fa-IR" sz="1200" b="1" kern="1200" dirty="0" smtClean="0">
                        <a:solidFill>
                          <a:schemeClr val="bg1"/>
                        </a:solidFill>
                        <a:latin typeface="Times New Roman" pitchFamily="18" charset="0"/>
                        <a:ea typeface="+mn-ea"/>
                        <a:cs typeface="B Za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Times New Roman" pitchFamily="18" charset="0"/>
                          <a:ea typeface="+mj-ea"/>
                          <a:cs typeface="B Zar" pitchFamily="2" charset="-78"/>
                        </a:rPr>
                        <a:t>Customer type</a:t>
                      </a:r>
                      <a:endParaRPr lang="fa-IR" sz="1200" b="1" kern="1200" dirty="0" smtClean="0">
                        <a:solidFill>
                          <a:schemeClr val="bg1"/>
                        </a:solidFill>
                        <a:latin typeface="Times New Roman" pitchFamily="18" charset="0"/>
                        <a:ea typeface="+mj-ea"/>
                        <a:cs typeface="B Zar" pitchFamily="2" charset="-78"/>
                      </a:endParaRPr>
                    </a:p>
                  </a:txBody>
                  <a:tcPr anchor="ctr"/>
                </a:tc>
                <a:tc>
                  <a:txBody>
                    <a:bodyPr/>
                    <a:lstStyle/>
                    <a:p>
                      <a:pPr algn="ctr" rtl="0"/>
                      <a:r>
                        <a:rPr lang="en-US" sz="1200" b="1" kern="1200" dirty="0" smtClean="0">
                          <a:solidFill>
                            <a:schemeClr val="bg1"/>
                          </a:solidFill>
                          <a:latin typeface="Times New Roman" pitchFamily="18" charset="0"/>
                          <a:ea typeface="+mj-ea"/>
                          <a:cs typeface="B Zar" pitchFamily="2" charset="-78"/>
                        </a:rPr>
                        <a:t>Fist random number</a:t>
                      </a:r>
                      <a:endParaRPr lang="fa-IR" sz="1200" b="1" kern="1200" dirty="0" smtClean="0">
                        <a:solidFill>
                          <a:schemeClr val="bg1"/>
                        </a:solidFill>
                        <a:latin typeface="Times New Roman" pitchFamily="18" charset="0"/>
                        <a:ea typeface="+mj-ea"/>
                        <a:cs typeface="B Zar" pitchFamily="2" charset="-78"/>
                      </a:endParaRPr>
                    </a:p>
                  </a:txBody>
                  <a:tcPr anchor="ctr"/>
                </a:tc>
                <a:tc>
                  <a:txBody>
                    <a:bodyPr/>
                    <a:lstStyle/>
                    <a:p>
                      <a:pPr algn="ctr" rtl="0"/>
                      <a:r>
                        <a:rPr lang="en-US" sz="1200" kern="1200" dirty="0" smtClean="0">
                          <a:solidFill>
                            <a:schemeClr val="bg1"/>
                          </a:solidFill>
                          <a:latin typeface="Times New Roman" pitchFamily="18" charset="0"/>
                          <a:ea typeface="+mj-ea"/>
                          <a:cs typeface="B Zar" pitchFamily="2" charset="-78"/>
                        </a:rPr>
                        <a:t>Customer number</a:t>
                      </a:r>
                      <a:endParaRPr lang="fa-IR" sz="1200" kern="1200" dirty="0" smtClean="0">
                        <a:solidFill>
                          <a:schemeClr val="bg1"/>
                        </a:solidFill>
                        <a:latin typeface="Times New Roman" pitchFamily="18" charset="0"/>
                        <a:ea typeface="+mj-ea"/>
                        <a:cs typeface="B Zar" pitchFamily="2" charset="-78"/>
                      </a:endParaRPr>
                    </a:p>
                  </a:txBody>
                  <a:tcPr anchor="ctr"/>
                </a:tc>
              </a:tr>
              <a:tr h="0">
                <a:tc>
                  <a:txBody>
                    <a:bodyPr/>
                    <a:lstStyle/>
                    <a:p>
                      <a:pPr algn="ctr" rtl="0"/>
                      <a:r>
                        <a:rPr lang="en-US" sz="1600" dirty="0" smtClean="0">
                          <a:cs typeface="+mj-cs"/>
                        </a:rPr>
                        <a:t>1.43</a:t>
                      </a:r>
                      <a:endParaRPr lang="fa-IR" sz="1600" dirty="0">
                        <a:cs typeface="+mj-cs"/>
                      </a:endParaRPr>
                    </a:p>
                  </a:txBody>
                  <a:tcPr anchor="ctr"/>
                </a:tc>
                <a:tc>
                  <a:txBody>
                    <a:bodyPr/>
                    <a:lstStyle/>
                    <a:p>
                      <a:pPr algn="ctr" rtl="0"/>
                      <a:r>
                        <a:rPr lang="en-US" sz="1600" dirty="0" smtClean="0">
                          <a:cs typeface="+mj-cs"/>
                        </a:rPr>
                        <a:t>43</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27</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41</a:t>
                      </a:r>
                      <a:endParaRPr lang="fa-IR" sz="1400" dirty="0">
                        <a:cs typeface="+mj-cs"/>
                      </a:endParaRPr>
                    </a:p>
                  </a:txBody>
                  <a:tcPr anchor="ctr"/>
                </a:tc>
                <a:tc>
                  <a:txBody>
                    <a:bodyPr/>
                    <a:lstStyle/>
                    <a:p>
                      <a:pPr algn="ctr" rtl="0"/>
                      <a:r>
                        <a:rPr lang="en-US" sz="1400" dirty="0" smtClean="0">
                          <a:cs typeface="+mj-cs"/>
                        </a:rPr>
                        <a:t>1</a:t>
                      </a:r>
                      <a:endParaRPr lang="fa-IR" sz="1400" dirty="0">
                        <a:cs typeface="+mj-cs"/>
                      </a:endParaRPr>
                    </a:p>
                  </a:txBody>
                  <a:tcPr anchor="ctr"/>
                </a:tc>
              </a:tr>
              <a:tr h="370840">
                <a:tc>
                  <a:txBody>
                    <a:bodyPr/>
                    <a:lstStyle/>
                    <a:p>
                      <a:pPr algn="ctr" rtl="0"/>
                      <a:r>
                        <a:rPr lang="en-US" sz="1600" dirty="0" smtClean="0">
                          <a:cs typeface="+mj-cs"/>
                        </a:rPr>
                        <a:t>1.28</a:t>
                      </a:r>
                      <a:endParaRPr lang="fa-IR" sz="1600" dirty="0">
                        <a:cs typeface="+mj-cs"/>
                      </a:endParaRPr>
                    </a:p>
                  </a:txBody>
                  <a:tcPr anchor="ctr"/>
                </a:tc>
                <a:tc>
                  <a:txBody>
                    <a:bodyPr/>
                    <a:lstStyle/>
                    <a:p>
                      <a:pPr algn="ctr" rtl="0"/>
                      <a:r>
                        <a:rPr lang="en-US" sz="1600" dirty="0" smtClean="0">
                          <a:cs typeface="+mj-cs"/>
                        </a:rPr>
                        <a:t>28</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24</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44</a:t>
                      </a:r>
                      <a:endParaRPr lang="fa-IR" sz="1400" dirty="0">
                        <a:cs typeface="+mj-cs"/>
                      </a:endParaRPr>
                    </a:p>
                  </a:txBody>
                  <a:tcPr anchor="ctr"/>
                </a:tc>
                <a:tc>
                  <a:txBody>
                    <a:bodyPr/>
                    <a:lstStyle/>
                    <a:p>
                      <a:pPr algn="ctr" rtl="0"/>
                      <a:r>
                        <a:rPr lang="en-US" sz="1400" dirty="0" smtClean="0">
                          <a:cs typeface="+mj-cs"/>
                        </a:rPr>
                        <a:t>2</a:t>
                      </a:r>
                      <a:endParaRPr lang="fa-IR" sz="1400" dirty="0">
                        <a:cs typeface="+mj-cs"/>
                      </a:endParaRPr>
                    </a:p>
                  </a:txBody>
                  <a:tcPr anchor="ctr"/>
                </a:tc>
              </a:tr>
              <a:tr h="370840">
                <a:tc>
                  <a:txBody>
                    <a:bodyPr/>
                    <a:lstStyle/>
                    <a:p>
                      <a:pPr algn="ctr" rtl="0"/>
                      <a:r>
                        <a:rPr lang="en-US" sz="1600" dirty="0" smtClean="0">
                          <a:cs typeface="+mj-cs"/>
                        </a:rPr>
                        <a:t>1.43</a:t>
                      </a:r>
                      <a:endParaRPr lang="fa-IR" sz="1600" dirty="0">
                        <a:cs typeface="+mj-cs"/>
                      </a:endParaRPr>
                    </a:p>
                  </a:txBody>
                  <a:tcPr anchor="ctr"/>
                </a:tc>
                <a:tc>
                  <a:txBody>
                    <a:bodyPr/>
                    <a:lstStyle/>
                    <a:p>
                      <a:pPr algn="ctr" rtl="0"/>
                      <a:r>
                        <a:rPr lang="en-US" sz="1600" dirty="0" smtClean="0">
                          <a:cs typeface="+mj-cs"/>
                        </a:rPr>
                        <a:t>43</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31</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39</a:t>
                      </a:r>
                      <a:endParaRPr lang="fa-IR" sz="1400" dirty="0">
                        <a:cs typeface="+mj-cs"/>
                      </a:endParaRPr>
                    </a:p>
                  </a:txBody>
                  <a:tcPr anchor="ctr"/>
                </a:tc>
                <a:tc>
                  <a:txBody>
                    <a:bodyPr/>
                    <a:lstStyle/>
                    <a:p>
                      <a:pPr algn="ctr" rtl="0"/>
                      <a:r>
                        <a:rPr lang="en-US" sz="1400" dirty="0" smtClean="0">
                          <a:cs typeface="+mj-cs"/>
                        </a:rPr>
                        <a:t>3</a:t>
                      </a:r>
                      <a:endParaRPr lang="fa-IR" sz="1400" dirty="0">
                        <a:cs typeface="+mj-cs"/>
                      </a:endParaRPr>
                    </a:p>
                  </a:txBody>
                  <a:tcPr anchor="ctr"/>
                </a:tc>
              </a:tr>
              <a:tr h="370840">
                <a:tc>
                  <a:txBody>
                    <a:bodyPr/>
                    <a:lstStyle/>
                    <a:p>
                      <a:pPr algn="ctr" rtl="0"/>
                      <a:r>
                        <a:rPr lang="en-US" sz="1600" dirty="0" smtClean="0">
                          <a:cs typeface="+mj-cs"/>
                        </a:rPr>
                        <a:t>0.18</a:t>
                      </a:r>
                      <a:endParaRPr lang="fa-IR" sz="1600" dirty="0">
                        <a:cs typeface="+mj-cs"/>
                      </a:endParaRPr>
                    </a:p>
                  </a:txBody>
                  <a:tcPr anchor="ctr"/>
                </a:tc>
                <a:tc>
                  <a:txBody>
                    <a:bodyPr/>
                    <a:lstStyle/>
                    <a:p>
                      <a:pPr algn="ctr" rtl="0"/>
                      <a:r>
                        <a:rPr lang="en-US" sz="1600" dirty="0" smtClean="0">
                          <a:cs typeface="+mj-cs"/>
                        </a:rPr>
                        <a:t>18</a:t>
                      </a:r>
                      <a:endParaRPr lang="fa-IR" sz="1600" dirty="0">
                        <a:cs typeface="+mj-cs"/>
                      </a:endParaRPr>
                    </a:p>
                  </a:txBody>
                  <a:tcPr anchor="ctr"/>
                </a:tc>
                <a:tc>
                  <a:txBody>
                    <a:bodyPr/>
                    <a:lstStyle/>
                    <a:p>
                      <a:pPr algn="ctr" rtl="0"/>
                      <a:r>
                        <a:rPr lang="en-US" sz="1600" dirty="0" smtClean="0">
                          <a:cs typeface="+mj-cs"/>
                        </a:rPr>
                        <a:t>0-1</a:t>
                      </a:r>
                      <a:endParaRPr lang="fa-IR" sz="1600" dirty="0">
                        <a:cs typeface="+mj-cs"/>
                      </a:endParaRPr>
                    </a:p>
                  </a:txBody>
                  <a:tcPr anchor="ctr"/>
                </a:tc>
                <a:tc>
                  <a:txBody>
                    <a:bodyPr/>
                    <a:lstStyle/>
                    <a:p>
                      <a:pPr algn="ctr" rtl="0"/>
                      <a:r>
                        <a:rPr lang="en-US" sz="1600" dirty="0" smtClean="0">
                          <a:cs typeface="+mj-cs"/>
                        </a:rPr>
                        <a:t>05</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Y</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90</a:t>
                      </a:r>
                      <a:endParaRPr lang="fa-IR" sz="1400" dirty="0">
                        <a:cs typeface="+mj-cs"/>
                      </a:endParaRPr>
                    </a:p>
                  </a:txBody>
                  <a:tcPr anchor="ctr"/>
                </a:tc>
                <a:tc>
                  <a:txBody>
                    <a:bodyPr/>
                    <a:lstStyle/>
                    <a:p>
                      <a:pPr algn="ctr" rtl="0"/>
                      <a:r>
                        <a:rPr lang="en-US" sz="1400" dirty="0" smtClean="0">
                          <a:cs typeface="+mj-cs"/>
                        </a:rPr>
                        <a:t>4</a:t>
                      </a:r>
                      <a:endParaRPr lang="fa-IR" sz="1400" dirty="0">
                        <a:cs typeface="+mj-cs"/>
                      </a:endParaRPr>
                    </a:p>
                  </a:txBody>
                  <a:tcPr anchor="ctr"/>
                </a:tc>
              </a:tr>
              <a:tr h="370840">
                <a:tc>
                  <a:txBody>
                    <a:bodyPr/>
                    <a:lstStyle/>
                    <a:p>
                      <a:pPr algn="ctr" rtl="0"/>
                      <a:r>
                        <a:rPr lang="en-US" sz="1600" dirty="0" smtClean="0">
                          <a:cs typeface="+mj-cs"/>
                        </a:rPr>
                        <a:t>1.66</a:t>
                      </a:r>
                      <a:endParaRPr lang="fa-IR" sz="1600" dirty="0">
                        <a:cs typeface="+mj-cs"/>
                      </a:endParaRPr>
                    </a:p>
                  </a:txBody>
                  <a:tcPr anchor="ctr"/>
                </a:tc>
                <a:tc>
                  <a:txBody>
                    <a:bodyPr/>
                    <a:lstStyle/>
                    <a:p>
                      <a:pPr algn="ctr" rtl="0"/>
                      <a:r>
                        <a:rPr lang="en-US" sz="1600" dirty="0" smtClean="0">
                          <a:cs typeface="+mj-cs"/>
                        </a:rPr>
                        <a:t>66</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15</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Y</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81</a:t>
                      </a:r>
                      <a:endParaRPr lang="fa-IR" sz="1400" dirty="0">
                        <a:cs typeface="+mj-cs"/>
                      </a:endParaRPr>
                    </a:p>
                  </a:txBody>
                  <a:tcPr anchor="ctr"/>
                </a:tc>
                <a:tc>
                  <a:txBody>
                    <a:bodyPr/>
                    <a:lstStyle/>
                    <a:p>
                      <a:pPr algn="ctr" rtl="0"/>
                      <a:r>
                        <a:rPr lang="en-US" sz="1400" dirty="0" smtClean="0">
                          <a:cs typeface="+mj-cs"/>
                        </a:rPr>
                        <a:t>5</a:t>
                      </a:r>
                      <a:endParaRPr lang="fa-IR" sz="1400" dirty="0">
                        <a:cs typeface="+mj-cs"/>
                      </a:endParaRPr>
                    </a:p>
                  </a:txBody>
                  <a:tcPr anchor="ctr"/>
                </a:tc>
              </a:tr>
              <a:tr h="370840">
                <a:tc>
                  <a:txBody>
                    <a:bodyPr/>
                    <a:lstStyle/>
                    <a:p>
                      <a:pPr algn="ctr" rtl="0"/>
                      <a:r>
                        <a:rPr lang="en-US" sz="1600" dirty="0" smtClean="0">
                          <a:cs typeface="+mj-cs"/>
                        </a:rPr>
                        <a:t>2.86</a:t>
                      </a:r>
                      <a:endParaRPr lang="fa-IR" sz="1600" dirty="0">
                        <a:cs typeface="+mj-cs"/>
                      </a:endParaRPr>
                    </a:p>
                  </a:txBody>
                  <a:tcPr anchor="ctr"/>
                </a:tc>
                <a:tc>
                  <a:txBody>
                    <a:bodyPr/>
                    <a:lstStyle/>
                    <a:p>
                      <a:pPr algn="ctr" rtl="0"/>
                      <a:r>
                        <a:rPr lang="en-US" sz="1600" dirty="0" smtClean="0">
                          <a:cs typeface="+mj-cs"/>
                        </a:rPr>
                        <a:t>86</a:t>
                      </a:r>
                      <a:endParaRPr lang="fa-IR" sz="1600" dirty="0">
                        <a:cs typeface="+mj-cs"/>
                      </a:endParaRPr>
                    </a:p>
                  </a:txBody>
                  <a:tcPr anchor="ctr"/>
                </a:tc>
                <a:tc>
                  <a:txBody>
                    <a:bodyPr/>
                    <a:lstStyle/>
                    <a:p>
                      <a:pPr algn="ctr" rtl="0"/>
                      <a:r>
                        <a:rPr lang="en-US" sz="1600" dirty="0" smtClean="0">
                          <a:cs typeface="+mj-cs"/>
                        </a:rPr>
                        <a:t>2-3</a:t>
                      </a:r>
                      <a:endParaRPr lang="fa-IR" sz="1600" dirty="0">
                        <a:cs typeface="+mj-cs"/>
                      </a:endParaRPr>
                    </a:p>
                  </a:txBody>
                  <a:tcPr anchor="ctr"/>
                </a:tc>
                <a:tc>
                  <a:txBody>
                    <a:bodyPr/>
                    <a:lstStyle/>
                    <a:p>
                      <a:pPr algn="ctr" rtl="0"/>
                      <a:r>
                        <a:rPr lang="en-US" sz="1600" dirty="0" smtClean="0">
                          <a:cs typeface="+mj-cs"/>
                        </a:rPr>
                        <a:t>43</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22</a:t>
                      </a:r>
                      <a:endParaRPr lang="fa-IR" sz="1400" dirty="0">
                        <a:cs typeface="+mj-cs"/>
                      </a:endParaRPr>
                    </a:p>
                  </a:txBody>
                  <a:tcPr anchor="ctr"/>
                </a:tc>
                <a:tc>
                  <a:txBody>
                    <a:bodyPr/>
                    <a:lstStyle/>
                    <a:p>
                      <a:pPr algn="ctr" rtl="0"/>
                      <a:r>
                        <a:rPr lang="en-US" sz="1400" dirty="0" smtClean="0">
                          <a:cs typeface="+mj-cs"/>
                        </a:rPr>
                        <a:t>6</a:t>
                      </a:r>
                      <a:endParaRPr lang="fa-IR" sz="1400" dirty="0">
                        <a:cs typeface="+mj-cs"/>
                      </a:endParaRPr>
                    </a:p>
                  </a:txBody>
                  <a:tcPr anchor="ctr"/>
                </a:tc>
              </a:tr>
              <a:tr h="370840">
                <a:tc>
                  <a:txBody>
                    <a:bodyPr/>
                    <a:lstStyle/>
                    <a:p>
                      <a:pPr algn="ctr" rtl="0"/>
                      <a:r>
                        <a:rPr lang="en-US" sz="1600" dirty="0" smtClean="0">
                          <a:cs typeface="+mj-cs"/>
                        </a:rPr>
                        <a:t>2.42</a:t>
                      </a:r>
                      <a:endParaRPr lang="fa-IR" sz="1600" dirty="0">
                        <a:cs typeface="+mj-cs"/>
                      </a:endParaRPr>
                    </a:p>
                  </a:txBody>
                  <a:tcPr anchor="ctr"/>
                </a:tc>
                <a:tc>
                  <a:txBody>
                    <a:bodyPr/>
                    <a:lstStyle/>
                    <a:p>
                      <a:pPr algn="ctr" rtl="0"/>
                      <a:r>
                        <a:rPr lang="en-US" sz="1600" dirty="0" smtClean="0">
                          <a:cs typeface="+mj-cs"/>
                        </a:rPr>
                        <a:t>42</a:t>
                      </a:r>
                      <a:endParaRPr lang="fa-IR" sz="1600" dirty="0">
                        <a:cs typeface="+mj-cs"/>
                      </a:endParaRPr>
                    </a:p>
                  </a:txBody>
                  <a:tcPr anchor="ctr"/>
                </a:tc>
                <a:tc>
                  <a:txBody>
                    <a:bodyPr/>
                    <a:lstStyle/>
                    <a:p>
                      <a:pPr algn="ctr" rtl="0"/>
                      <a:r>
                        <a:rPr lang="en-US" sz="1600" dirty="0" smtClean="0">
                          <a:cs typeface="+mj-cs"/>
                        </a:rPr>
                        <a:t>2-3</a:t>
                      </a:r>
                      <a:endParaRPr lang="fa-IR" sz="1600" dirty="0">
                        <a:cs typeface="+mj-cs"/>
                      </a:endParaRPr>
                    </a:p>
                  </a:txBody>
                  <a:tcPr anchor="ctr"/>
                </a:tc>
                <a:tc>
                  <a:txBody>
                    <a:bodyPr/>
                    <a:lstStyle/>
                    <a:p>
                      <a:pPr algn="ctr" rtl="0"/>
                      <a:r>
                        <a:rPr lang="en-US" sz="1600" dirty="0" smtClean="0">
                          <a:cs typeface="+mj-cs"/>
                        </a:rPr>
                        <a:t>45</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Y</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56</a:t>
                      </a:r>
                      <a:endParaRPr lang="fa-IR" sz="1400" dirty="0">
                        <a:cs typeface="+mj-cs"/>
                      </a:endParaRPr>
                    </a:p>
                  </a:txBody>
                  <a:tcPr anchor="ctr"/>
                </a:tc>
                <a:tc>
                  <a:txBody>
                    <a:bodyPr/>
                    <a:lstStyle/>
                    <a:p>
                      <a:pPr algn="ctr" rtl="0"/>
                      <a:r>
                        <a:rPr lang="en-US" sz="1400" dirty="0" smtClean="0">
                          <a:cs typeface="+mj-cs"/>
                        </a:rPr>
                        <a:t>7</a:t>
                      </a:r>
                      <a:endParaRPr lang="fa-IR" sz="1400" dirty="0">
                        <a:cs typeface="+mj-cs"/>
                      </a:endParaRPr>
                    </a:p>
                  </a:txBody>
                  <a:tcPr anchor="ctr"/>
                </a:tc>
              </a:tr>
              <a:tr h="370840">
                <a:tc>
                  <a:txBody>
                    <a:bodyPr/>
                    <a:lstStyle/>
                    <a:p>
                      <a:pPr algn="ctr" rtl="0"/>
                      <a:r>
                        <a:rPr lang="en-US" sz="1600" dirty="0" smtClean="0">
                          <a:cs typeface="+mj-cs"/>
                        </a:rPr>
                        <a:t>1.91</a:t>
                      </a:r>
                      <a:endParaRPr lang="fa-IR" sz="1600" dirty="0">
                        <a:cs typeface="+mj-cs"/>
                      </a:endParaRPr>
                    </a:p>
                  </a:txBody>
                  <a:tcPr anchor="ctr"/>
                </a:tc>
                <a:tc>
                  <a:txBody>
                    <a:bodyPr/>
                    <a:lstStyle/>
                    <a:p>
                      <a:pPr algn="ctr" rtl="0"/>
                      <a:r>
                        <a:rPr lang="en-US" sz="1600" dirty="0" smtClean="0">
                          <a:cs typeface="+mj-cs"/>
                        </a:rPr>
                        <a:t>91</a:t>
                      </a:r>
                      <a:endParaRPr lang="fa-IR" sz="1600" dirty="0">
                        <a:cs typeface="+mj-cs"/>
                      </a:endParaRPr>
                    </a:p>
                  </a:txBody>
                  <a:tcPr anchor="ctr"/>
                </a:tc>
                <a:tc>
                  <a:txBody>
                    <a:bodyPr/>
                    <a:lstStyle/>
                    <a:p>
                      <a:pPr algn="ctr" rtl="0"/>
                      <a:r>
                        <a:rPr lang="en-US" sz="1600" dirty="0" smtClean="0">
                          <a:cs typeface="+mj-cs"/>
                        </a:rPr>
                        <a:t>1-2</a:t>
                      </a:r>
                      <a:endParaRPr lang="fa-IR" sz="1600" dirty="0">
                        <a:cs typeface="+mj-cs"/>
                      </a:endParaRPr>
                    </a:p>
                  </a:txBody>
                  <a:tcPr anchor="ctr"/>
                </a:tc>
                <a:tc>
                  <a:txBody>
                    <a:bodyPr/>
                    <a:lstStyle/>
                    <a:p>
                      <a:pPr algn="ctr" rtl="0"/>
                      <a:r>
                        <a:rPr lang="en-US" sz="1600" dirty="0" smtClean="0">
                          <a:cs typeface="+mj-cs"/>
                        </a:rPr>
                        <a:t>23</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Y</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79</a:t>
                      </a:r>
                      <a:endParaRPr lang="fa-IR" sz="1400" dirty="0">
                        <a:cs typeface="+mj-cs"/>
                      </a:endParaRPr>
                    </a:p>
                  </a:txBody>
                  <a:tcPr anchor="ctr"/>
                </a:tc>
                <a:tc>
                  <a:txBody>
                    <a:bodyPr/>
                    <a:lstStyle/>
                    <a:p>
                      <a:pPr algn="ctr" rtl="0"/>
                      <a:r>
                        <a:rPr lang="en-US" sz="1400" dirty="0" smtClean="0">
                          <a:cs typeface="+mj-cs"/>
                        </a:rPr>
                        <a:t>8</a:t>
                      </a:r>
                      <a:endParaRPr lang="fa-IR" sz="1400" dirty="0">
                        <a:cs typeface="+mj-cs"/>
                      </a:endParaRPr>
                    </a:p>
                  </a:txBody>
                  <a:tcPr anchor="ctr"/>
                </a:tc>
              </a:tr>
              <a:tr h="370840">
                <a:tc>
                  <a:txBody>
                    <a:bodyPr/>
                    <a:lstStyle/>
                    <a:p>
                      <a:pPr algn="ctr" rtl="0"/>
                      <a:r>
                        <a:rPr lang="en-US" sz="1600" dirty="0" smtClean="0">
                          <a:cs typeface="+mj-cs"/>
                        </a:rPr>
                        <a:t>2.55</a:t>
                      </a:r>
                      <a:endParaRPr lang="fa-IR" sz="1600" dirty="0">
                        <a:cs typeface="+mj-cs"/>
                      </a:endParaRPr>
                    </a:p>
                  </a:txBody>
                  <a:tcPr anchor="ctr"/>
                </a:tc>
                <a:tc>
                  <a:txBody>
                    <a:bodyPr/>
                    <a:lstStyle/>
                    <a:p>
                      <a:pPr algn="ctr" rtl="0"/>
                      <a:r>
                        <a:rPr lang="en-US" sz="1600" dirty="0" smtClean="0">
                          <a:cs typeface="+mj-cs"/>
                        </a:rPr>
                        <a:t>55</a:t>
                      </a:r>
                      <a:endParaRPr lang="fa-IR" sz="1600" dirty="0">
                        <a:cs typeface="+mj-cs"/>
                      </a:endParaRPr>
                    </a:p>
                  </a:txBody>
                  <a:tcPr anchor="ctr"/>
                </a:tc>
                <a:tc>
                  <a:txBody>
                    <a:bodyPr/>
                    <a:lstStyle/>
                    <a:p>
                      <a:pPr algn="ctr" rtl="0"/>
                      <a:r>
                        <a:rPr lang="en-US" sz="1600" dirty="0" smtClean="0">
                          <a:cs typeface="+mj-cs"/>
                        </a:rPr>
                        <a:t>2-3</a:t>
                      </a:r>
                      <a:endParaRPr lang="fa-IR" sz="1600" dirty="0">
                        <a:cs typeface="+mj-cs"/>
                      </a:endParaRPr>
                    </a:p>
                  </a:txBody>
                  <a:tcPr anchor="ctr"/>
                </a:tc>
                <a:tc>
                  <a:txBody>
                    <a:bodyPr/>
                    <a:lstStyle/>
                    <a:p>
                      <a:pPr algn="ctr" rtl="0"/>
                      <a:r>
                        <a:rPr lang="en-US" sz="1600" dirty="0" smtClean="0">
                          <a:cs typeface="+mj-cs"/>
                        </a:rPr>
                        <a:t>62</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25</a:t>
                      </a:r>
                      <a:endParaRPr lang="fa-IR" sz="1400" dirty="0">
                        <a:cs typeface="+mj-cs"/>
                      </a:endParaRPr>
                    </a:p>
                  </a:txBody>
                  <a:tcPr anchor="ctr"/>
                </a:tc>
                <a:tc>
                  <a:txBody>
                    <a:bodyPr/>
                    <a:lstStyle/>
                    <a:p>
                      <a:pPr algn="ctr" rtl="0"/>
                      <a:r>
                        <a:rPr lang="en-US" sz="1400" dirty="0" smtClean="0">
                          <a:cs typeface="+mj-cs"/>
                        </a:rPr>
                        <a:t>9</a:t>
                      </a:r>
                      <a:endParaRPr lang="fa-IR" sz="1400" dirty="0">
                        <a:cs typeface="+mj-cs"/>
                      </a:endParaRPr>
                    </a:p>
                  </a:txBody>
                  <a:tcPr anchor="ctr"/>
                </a:tc>
              </a:tr>
              <a:tr h="370840">
                <a:tc>
                  <a:txBody>
                    <a:bodyPr/>
                    <a:lstStyle/>
                    <a:p>
                      <a:pPr algn="ctr" rtl="0"/>
                      <a:r>
                        <a:rPr lang="en-US" sz="1600" dirty="0" smtClean="0">
                          <a:cs typeface="+mj-cs"/>
                        </a:rPr>
                        <a:t>0.48</a:t>
                      </a:r>
                      <a:endParaRPr lang="fa-IR" sz="1600" dirty="0">
                        <a:cs typeface="+mj-cs"/>
                      </a:endParaRPr>
                    </a:p>
                  </a:txBody>
                  <a:tcPr anchor="ctr"/>
                </a:tc>
                <a:tc>
                  <a:txBody>
                    <a:bodyPr/>
                    <a:lstStyle/>
                    <a:p>
                      <a:pPr algn="ctr" rtl="0"/>
                      <a:r>
                        <a:rPr lang="en-US" sz="1600" dirty="0" smtClean="0">
                          <a:cs typeface="+mj-cs"/>
                        </a:rPr>
                        <a:t>48</a:t>
                      </a:r>
                      <a:endParaRPr lang="fa-IR" sz="1600" dirty="0">
                        <a:cs typeface="+mj-cs"/>
                      </a:endParaRPr>
                    </a:p>
                  </a:txBody>
                  <a:tcPr anchor="ctr"/>
                </a:tc>
                <a:tc>
                  <a:txBody>
                    <a:bodyPr/>
                    <a:lstStyle/>
                    <a:p>
                      <a:pPr algn="ctr" rtl="0"/>
                      <a:r>
                        <a:rPr lang="en-US" sz="1600" dirty="0" smtClean="0">
                          <a:cs typeface="+mj-cs"/>
                        </a:rPr>
                        <a:t>0-1</a:t>
                      </a:r>
                      <a:endParaRPr lang="fa-IR" sz="1600" dirty="0">
                        <a:cs typeface="+mj-cs"/>
                      </a:endParaRPr>
                    </a:p>
                  </a:txBody>
                  <a:tcPr anchor="ctr"/>
                </a:tc>
                <a:tc>
                  <a:txBody>
                    <a:bodyPr/>
                    <a:lstStyle/>
                    <a:p>
                      <a:pPr algn="ctr" rtl="0"/>
                      <a:r>
                        <a:rPr lang="en-US" sz="1600" dirty="0" smtClean="0">
                          <a:cs typeface="+mj-cs"/>
                        </a:rPr>
                        <a:t>03</a:t>
                      </a:r>
                      <a:endParaRPr lang="fa-IR" sz="1600" dirty="0">
                        <a:cs typeface="+mj-cs"/>
                      </a:endParaRPr>
                    </a:p>
                  </a:txBody>
                  <a:tcPr anchor="ctr"/>
                </a:tc>
                <a:tc>
                  <a:txBody>
                    <a:bodyPr/>
                    <a:lstStyle/>
                    <a:p>
                      <a:pPr algn="ctr" rtl="0"/>
                      <a:r>
                        <a:rPr lang="en-US" sz="1200" b="0" kern="1200" dirty="0" smtClean="0">
                          <a:solidFill>
                            <a:schemeClr val="tx1"/>
                          </a:solidFill>
                          <a:latin typeface="Times New Roman" pitchFamily="18" charset="0"/>
                          <a:ea typeface="+mj-ea"/>
                          <a:cs typeface="B Zar" pitchFamily="2" charset="-78"/>
                        </a:rPr>
                        <a:t>X</a:t>
                      </a:r>
                      <a:endParaRPr lang="fa-IR" sz="1200" b="0" kern="1200" dirty="0" smtClean="0">
                        <a:solidFill>
                          <a:schemeClr val="tx1"/>
                        </a:solidFill>
                        <a:latin typeface="Times New Roman" pitchFamily="18" charset="0"/>
                        <a:ea typeface="+mj-ea"/>
                        <a:cs typeface="B Zar" pitchFamily="2" charset="-78"/>
                      </a:endParaRPr>
                    </a:p>
                  </a:txBody>
                  <a:tcPr anchor="ctr"/>
                </a:tc>
                <a:tc>
                  <a:txBody>
                    <a:bodyPr/>
                    <a:lstStyle/>
                    <a:p>
                      <a:pPr algn="ctr" rtl="0"/>
                      <a:r>
                        <a:rPr lang="en-US" sz="1400" dirty="0" smtClean="0">
                          <a:cs typeface="+mj-cs"/>
                        </a:rPr>
                        <a:t>24</a:t>
                      </a:r>
                      <a:endParaRPr lang="fa-IR" sz="1400" dirty="0">
                        <a:cs typeface="+mj-cs"/>
                      </a:endParaRPr>
                    </a:p>
                  </a:txBody>
                  <a:tcPr anchor="ctr"/>
                </a:tc>
                <a:tc>
                  <a:txBody>
                    <a:bodyPr/>
                    <a:lstStyle/>
                    <a:p>
                      <a:pPr algn="ctr" rtl="0"/>
                      <a:r>
                        <a:rPr lang="en-US" sz="1400" dirty="0" smtClean="0">
                          <a:cs typeface="+mj-cs"/>
                        </a:rPr>
                        <a:t>10</a:t>
                      </a:r>
                      <a:endParaRPr lang="fa-IR" sz="1400" dirty="0">
                        <a:cs typeface="+mj-cs"/>
                      </a:endParaRPr>
                    </a:p>
                  </a:txBody>
                  <a:tcPr anchor="ctr"/>
                </a:tc>
              </a:tr>
            </a:tbl>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fa-IR" sz="4000" b="1" smtClean="0">
                <a:cs typeface="B Zar" pitchFamily="2" charset="-78"/>
              </a:rPr>
              <a:t>صف تک مجرایی</a:t>
            </a:r>
          </a:p>
        </p:txBody>
      </p:sp>
      <p:sp>
        <p:nvSpPr>
          <p:cNvPr id="120835" name="Content Placeholder 2"/>
          <p:cNvSpPr>
            <a:spLocks noGrp="1"/>
          </p:cNvSpPr>
          <p:nvPr>
            <p:ph idx="1"/>
          </p:nvPr>
        </p:nvSpPr>
        <p:spPr>
          <a:xfrm>
            <a:off x="457200" y="1600200"/>
            <a:ext cx="8229600" cy="1185863"/>
          </a:xfrm>
        </p:spPr>
        <p:txBody>
          <a:bodyPr/>
          <a:lstStyle/>
          <a:p>
            <a:pPr marL="0" indent="0" algn="just">
              <a:lnSpc>
                <a:spcPct val="150000"/>
              </a:lnSpc>
              <a:buFont typeface="Arial" pitchFamily="34" charset="0"/>
              <a:buNone/>
            </a:pPr>
            <a:r>
              <a:rPr lang="fa-IR" sz="2000" smtClean="0">
                <a:cs typeface="B Zar" pitchFamily="2" charset="-78"/>
              </a:rPr>
              <a:t>فرض کنید مدت ورود دو مشتری متوالی به صفی 1 تا 8 دقیقه با احتمال‌های یکسان می‌باشد. همچنین مدت زمان خدمت‌دهی نیز بین 1 تا 6 دقیقه با احتمال‌های مشخص در جدول زیر است.</a:t>
            </a:r>
          </a:p>
        </p:txBody>
      </p:sp>
      <p:graphicFrame>
        <p:nvGraphicFramePr>
          <p:cNvPr id="4" name="Table 3"/>
          <p:cNvGraphicFramePr>
            <a:graphicFrameLocks noGrp="1"/>
          </p:cNvGraphicFramePr>
          <p:nvPr/>
        </p:nvGraphicFramePr>
        <p:xfrm>
          <a:off x="5306781" y="3000375"/>
          <a:ext cx="3430819" cy="3413760"/>
        </p:xfrm>
        <a:graphic>
          <a:graphicData uri="http://schemas.openxmlformats.org/drawingml/2006/table">
            <a:tbl>
              <a:tblPr rtl="1"/>
              <a:tblGrid>
                <a:gridCol w="721503"/>
                <a:gridCol w="631638"/>
                <a:gridCol w="711711"/>
                <a:gridCol w="1365967"/>
              </a:tblGrid>
              <a:tr h="277815">
                <a:tc>
                  <a:txBody>
                    <a:bodyPr/>
                    <a:lstStyle/>
                    <a:p>
                      <a:pPr algn="ctr" rtl="1">
                        <a:spcAft>
                          <a:spcPts val="0"/>
                        </a:spcAft>
                      </a:pPr>
                      <a:r>
                        <a:rPr lang="fa-IR" sz="1600" b="0" dirty="0">
                          <a:latin typeface="Times New Roman"/>
                          <a:ea typeface="Times New Roman"/>
                          <a:cs typeface="B Zar"/>
                        </a:rPr>
                        <a:t>مدت بین ورود</a:t>
                      </a:r>
                      <a:endParaRPr lang="en-US" sz="1400" b="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0" dirty="0">
                          <a:latin typeface="Times New Roman"/>
                          <a:ea typeface="Times New Roman"/>
                          <a:cs typeface="B Zar"/>
                        </a:rPr>
                        <a:t>احتمال</a:t>
                      </a:r>
                      <a:endParaRPr lang="en-US" sz="1400" b="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0" dirty="0">
                          <a:latin typeface="Times New Roman"/>
                          <a:ea typeface="Times New Roman"/>
                          <a:cs typeface="B Zar"/>
                        </a:rPr>
                        <a:t>احتمال تجمعی</a:t>
                      </a:r>
                      <a:endParaRPr lang="en-US" sz="1400" b="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0" dirty="0" smtClean="0">
                          <a:latin typeface="Times New Roman"/>
                          <a:ea typeface="Times New Roman"/>
                          <a:cs typeface="B Zar"/>
                        </a:rPr>
                        <a:t>تخصیص ارقام </a:t>
                      </a:r>
                      <a:r>
                        <a:rPr lang="fa-IR" sz="1600" b="0" dirty="0">
                          <a:latin typeface="Times New Roman"/>
                          <a:ea typeface="Times New Roman"/>
                          <a:cs typeface="B Zar"/>
                        </a:rPr>
                        <a:t>تصادفی</a:t>
                      </a:r>
                      <a:endParaRPr lang="en-US" sz="1400" b="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515">
                <a:tc>
                  <a:txBody>
                    <a:bodyPr/>
                    <a:lstStyle/>
                    <a:p>
                      <a:pPr algn="ctr" rtl="1">
                        <a:lnSpc>
                          <a:spcPct val="150000"/>
                        </a:lnSpc>
                        <a:spcAft>
                          <a:spcPts val="0"/>
                        </a:spcAft>
                      </a:pPr>
                      <a:r>
                        <a:rPr lang="fa-IR" sz="1600" dirty="0">
                          <a:latin typeface="Times New Roman"/>
                          <a:ea typeface="Times New Roman"/>
                          <a:cs typeface="B Zar"/>
                        </a:rPr>
                        <a:t>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2</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3</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4</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6</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7</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8</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dirty="0">
                          <a:latin typeface="Times New Roman"/>
                          <a:ea typeface="Times New Roman"/>
                          <a:cs typeface="B Zar"/>
                        </a:rPr>
                        <a:t>0.125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0.250</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0.375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0.500</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0.625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0.750</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0.875</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1.000</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dirty="0">
                          <a:latin typeface="Times New Roman"/>
                          <a:ea typeface="Times New Roman"/>
                          <a:cs typeface="B Zar"/>
                        </a:rPr>
                        <a:t>125-001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250-126</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375-251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500-376</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625-501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750-626</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875-751</a:t>
                      </a:r>
                      <a:endParaRPr lang="en-US" sz="1600" dirty="0">
                        <a:latin typeface="Times New Roman"/>
                        <a:ea typeface="Times New Roman"/>
                        <a:cs typeface="Zar"/>
                      </a:endParaRPr>
                    </a:p>
                    <a:p>
                      <a:pPr algn="ctr" rtl="1">
                        <a:lnSpc>
                          <a:spcPct val="150000"/>
                        </a:lnSpc>
                        <a:spcAft>
                          <a:spcPts val="0"/>
                        </a:spcAft>
                      </a:pPr>
                      <a:r>
                        <a:rPr lang="fa-IR" sz="1600" dirty="0">
                          <a:latin typeface="Times New Roman"/>
                          <a:ea typeface="Times New Roman"/>
                          <a:cs typeface="B Zar"/>
                        </a:rPr>
                        <a:t>000-876</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ontent Placeholder 3"/>
          <p:cNvGraphicFramePr>
            <a:graphicFrameLocks/>
          </p:cNvGraphicFramePr>
          <p:nvPr/>
        </p:nvGraphicFramePr>
        <p:xfrm>
          <a:off x="571685" y="3571875"/>
          <a:ext cx="4140015" cy="2194560"/>
        </p:xfrm>
        <a:graphic>
          <a:graphicData uri="http://schemas.openxmlformats.org/drawingml/2006/table">
            <a:tbl>
              <a:tblPr rtl="1"/>
              <a:tblGrid>
                <a:gridCol w="828516"/>
                <a:gridCol w="694087"/>
                <a:gridCol w="1073785"/>
                <a:gridCol w="1543627"/>
              </a:tblGrid>
              <a:tr h="0">
                <a:tc>
                  <a:txBody>
                    <a:bodyPr/>
                    <a:lstStyle/>
                    <a:p>
                      <a:pPr algn="ctr" rtl="1">
                        <a:spcAft>
                          <a:spcPts val="0"/>
                        </a:spcAft>
                      </a:pPr>
                      <a:r>
                        <a:rPr lang="fa-IR" sz="1600" dirty="0">
                          <a:latin typeface="Times New Roman"/>
                          <a:ea typeface="Times New Roman"/>
                          <a:cs typeface="B Zar"/>
                        </a:rPr>
                        <a:t>مدت خدمت‌دهی</a:t>
                      </a:r>
                      <a:endParaRPr lang="en-US" sz="14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a:latin typeface="Times New Roman"/>
                          <a:ea typeface="Times New Roman"/>
                          <a:cs typeface="B Zar"/>
                        </a:rPr>
                        <a:t>احتمال</a:t>
                      </a:r>
                      <a:endParaRPr lang="en-US" sz="140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dirty="0">
                          <a:latin typeface="Times New Roman"/>
                          <a:ea typeface="Times New Roman"/>
                          <a:cs typeface="B Zar"/>
                        </a:rPr>
                        <a:t>احتمال تجمعی</a:t>
                      </a:r>
                      <a:endParaRPr lang="en-US" sz="14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dirty="0">
                          <a:latin typeface="Times New Roman"/>
                          <a:ea typeface="Times New Roman"/>
                          <a:cs typeface="B Zar"/>
                        </a:rPr>
                        <a:t>تخصیص ارقام تصادفی</a:t>
                      </a:r>
                      <a:endParaRPr lang="en-US" sz="14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spcAft>
                          <a:spcPts val="0"/>
                        </a:spcAft>
                      </a:pPr>
                      <a:r>
                        <a:rPr lang="fa-IR" sz="1600">
                          <a:latin typeface="Times New Roman"/>
                          <a:ea typeface="Times New Roman"/>
                          <a:cs typeface="B Zar"/>
                        </a:rPr>
                        <a:t>1</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2</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3</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4</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5</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6</a:t>
                      </a:r>
                      <a:endParaRPr lang="en-US" sz="160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dirty="0">
                          <a:latin typeface="Times New Roman"/>
                          <a:ea typeface="Times New Roman"/>
                          <a:cs typeface="B Zar"/>
                        </a:rPr>
                        <a:t>0.1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0.2</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0.3</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0.25</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0.05</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a:latin typeface="Times New Roman"/>
                          <a:ea typeface="Times New Roman"/>
                          <a:cs typeface="B Zar"/>
                        </a:rPr>
                        <a:t>01</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0.3</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0.6</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0.85</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0.95</a:t>
                      </a:r>
                      <a:endParaRPr lang="en-US" sz="1600">
                        <a:latin typeface="Times New Roman"/>
                        <a:ea typeface="Times New Roman"/>
                        <a:cs typeface="Zar"/>
                      </a:endParaRPr>
                    </a:p>
                    <a:p>
                      <a:pPr algn="ctr" rtl="1">
                        <a:spcAft>
                          <a:spcPts val="0"/>
                        </a:spcAft>
                      </a:pPr>
                      <a:r>
                        <a:rPr lang="fa-IR" sz="1600">
                          <a:latin typeface="Times New Roman"/>
                          <a:ea typeface="Times New Roman"/>
                          <a:cs typeface="B Zar"/>
                        </a:rPr>
                        <a:t>1</a:t>
                      </a:r>
                      <a:endParaRPr lang="en-US" sz="160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dirty="0">
                          <a:latin typeface="Times New Roman"/>
                          <a:ea typeface="Times New Roman"/>
                          <a:cs typeface="B Zar"/>
                        </a:rPr>
                        <a:t>10-01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30-11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60-31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85-61</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95-86</a:t>
                      </a:r>
                      <a:endParaRPr lang="en-US" sz="1600" dirty="0">
                        <a:latin typeface="Times New Roman"/>
                        <a:ea typeface="Times New Roman"/>
                        <a:cs typeface="Zar"/>
                      </a:endParaRPr>
                    </a:p>
                    <a:p>
                      <a:pPr algn="ctr" rtl="1">
                        <a:spcAft>
                          <a:spcPts val="0"/>
                        </a:spcAft>
                      </a:pPr>
                      <a:r>
                        <a:rPr lang="fa-IR" sz="1600" dirty="0">
                          <a:latin typeface="Times New Roman"/>
                          <a:ea typeface="Times New Roman"/>
                          <a:cs typeface="B Zar"/>
                        </a:rPr>
                        <a:t>00-96</a:t>
                      </a:r>
                      <a:endParaRPr lang="en-US" sz="1600" dirty="0">
                        <a:latin typeface="Times New Roman"/>
                        <a:ea typeface="Times New Roman"/>
                        <a:cs typeface="Z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0870" name="Rectangle 1"/>
          <p:cNvSpPr>
            <a:spLocks noChangeArrowheads="1"/>
          </p:cNvSpPr>
          <p:nvPr/>
        </p:nvSpPr>
        <p:spPr bwMode="auto">
          <a:xfrm>
            <a:off x="785813" y="3214688"/>
            <a:ext cx="3786187" cy="338137"/>
          </a:xfrm>
          <a:prstGeom prst="rect">
            <a:avLst/>
          </a:prstGeom>
          <a:noFill/>
          <a:ln w="9525">
            <a:noFill/>
            <a:miter lim="800000"/>
            <a:headEnd/>
            <a:tailEnd/>
          </a:ln>
        </p:spPr>
        <p:txBody>
          <a:bodyPr anchor="ctr">
            <a:spAutoFit/>
          </a:bodyPr>
          <a:lstStyle/>
          <a:p>
            <a:pPr algn="ctr" eaLnBrk="0" hangingPunct="0"/>
            <a:r>
              <a:rPr lang="fa-IR" sz="1600">
                <a:ea typeface="Times New Roman" pitchFamily="18" charset="0"/>
                <a:cs typeface="B Zar" pitchFamily="2" charset="-78"/>
              </a:rPr>
              <a:t>توزیع مدت‌های خدمت‌دهی</a:t>
            </a:r>
            <a:endParaRPr lang="fa-IR" sz="2000">
              <a:ea typeface="Times New Roman" pitchFamily="18" charset="0"/>
              <a:cs typeface="B Zar" pitchFamily="2" charset="-78"/>
            </a:endParaRPr>
          </a:p>
        </p:txBody>
      </p:sp>
      <p:sp>
        <p:nvSpPr>
          <p:cNvPr id="120871" name="Rectangle 1"/>
          <p:cNvSpPr>
            <a:spLocks noChangeArrowheads="1"/>
          </p:cNvSpPr>
          <p:nvPr/>
        </p:nvSpPr>
        <p:spPr bwMode="auto">
          <a:xfrm>
            <a:off x="5072063" y="2643188"/>
            <a:ext cx="3786187" cy="338137"/>
          </a:xfrm>
          <a:prstGeom prst="rect">
            <a:avLst/>
          </a:prstGeom>
          <a:noFill/>
          <a:ln w="9525">
            <a:noFill/>
            <a:miter lim="800000"/>
            <a:headEnd/>
            <a:tailEnd/>
          </a:ln>
        </p:spPr>
        <p:txBody>
          <a:bodyPr anchor="ctr">
            <a:spAutoFit/>
          </a:bodyPr>
          <a:lstStyle/>
          <a:p>
            <a:pPr algn="ctr" eaLnBrk="0" hangingPunct="0"/>
            <a:r>
              <a:rPr lang="fa-IR" sz="1600">
                <a:ea typeface="Times New Roman" pitchFamily="18" charset="0"/>
                <a:cs typeface="B Zar" pitchFamily="2" charset="-78"/>
              </a:rPr>
              <a:t>توزیع مدت‌های بین دو ورود متوالی</a:t>
            </a:r>
            <a:endParaRPr lang="fa-IR" sz="2000">
              <a:ea typeface="Times New Roman" pitchFamily="18" charset="0"/>
              <a:cs typeface="B Zar" pitchFamily="2" charset="-78"/>
            </a:endParaRPr>
          </a:p>
        </p:txBody>
      </p:sp>
      <p:sp>
        <p:nvSpPr>
          <p:cNvPr id="8" name="Footer Placeholder 7"/>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2"/>
          <p:cNvSpPr>
            <a:spLocks noGrp="1"/>
          </p:cNvSpPr>
          <p:nvPr>
            <p:ph type="title"/>
          </p:nvPr>
        </p:nvSpPr>
        <p:spPr/>
        <p:txBody>
          <a:bodyPr/>
          <a:lstStyle/>
          <a:p>
            <a:r>
              <a:rPr lang="fa-IR" sz="3200" b="1" smtClean="0">
                <a:cs typeface="B Zar" pitchFamily="2" charset="-78"/>
              </a:rPr>
              <a:t>پیش بینی وضعیت سیستم با استفاده از روش مونت کارلو</a:t>
            </a:r>
            <a:endParaRPr lang="fa-IR" sz="3200" smtClean="0"/>
          </a:p>
        </p:txBody>
      </p:sp>
      <p:pic>
        <p:nvPicPr>
          <p:cNvPr id="121859" name="Picture 5" descr="C:\Documents and Settings\Kazemipour\My Documents\My Scans\2009-03 (مارس)\scan0006.jpg"/>
          <p:cNvPicPr>
            <a:picLocks noChangeAspect="1" noChangeArrowheads="1"/>
          </p:cNvPicPr>
          <p:nvPr/>
        </p:nvPicPr>
        <p:blipFill>
          <a:blip r:embed="rId2"/>
          <a:srcRect/>
          <a:stretch>
            <a:fillRect/>
          </a:stretch>
        </p:blipFill>
        <p:spPr bwMode="auto">
          <a:xfrm>
            <a:off x="1928813" y="1428750"/>
            <a:ext cx="5191125" cy="479266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title"/>
          </p:nvPr>
        </p:nvSpPr>
        <p:spPr/>
        <p:txBody>
          <a:bodyPr/>
          <a:lstStyle/>
          <a:p>
            <a:r>
              <a:rPr lang="fa-IR" sz="4000" b="1" smtClean="0">
                <a:cs typeface="B Zar" pitchFamily="2" charset="-78"/>
              </a:rPr>
              <a:t>نتایج</a:t>
            </a:r>
          </a:p>
        </p:txBody>
      </p:sp>
      <p:graphicFrame>
        <p:nvGraphicFramePr>
          <p:cNvPr id="94220" name="Object 1"/>
          <p:cNvGraphicFramePr>
            <a:graphicFrameLocks noGrp="1" noChangeAspect="1"/>
          </p:cNvGraphicFramePr>
          <p:nvPr>
            <p:ph idx="1"/>
          </p:nvPr>
        </p:nvGraphicFramePr>
        <p:xfrm>
          <a:off x="357188" y="1857375"/>
          <a:ext cx="4132262" cy="785813"/>
        </p:xfrm>
        <a:graphic>
          <a:graphicData uri="http://schemas.openxmlformats.org/presentationml/2006/ole">
            <mc:AlternateContent xmlns:mc="http://schemas.openxmlformats.org/markup-compatibility/2006">
              <mc:Choice xmlns:v="urn:schemas-microsoft-com:vml" Requires="v">
                <p:oleObj spid="_x0000_s5134" name="Equation" r:id="rId3" imgW="2070000" imgH="393480" progId="Equation.3">
                  <p:embed/>
                </p:oleObj>
              </mc:Choice>
              <mc:Fallback>
                <p:oleObj name="Equation" r:id="rId3" imgW="2070000" imgH="39348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857375"/>
                        <a:ext cx="4132262"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22" name="Rectangle 14"/>
          <p:cNvSpPr>
            <a:spLocks noChangeArrowheads="1"/>
          </p:cNvSpPr>
          <p:nvPr/>
        </p:nvSpPr>
        <p:spPr bwMode="auto">
          <a:xfrm>
            <a:off x="1357313" y="2857500"/>
            <a:ext cx="7429500" cy="400050"/>
          </a:xfrm>
          <a:prstGeom prst="rect">
            <a:avLst/>
          </a:prstGeom>
          <a:noFill/>
          <a:ln w="9525">
            <a:noFill/>
            <a:miter lim="800000"/>
            <a:headEnd/>
            <a:tailEnd/>
          </a:ln>
        </p:spPr>
        <p:txBody>
          <a:bodyPr anchor="ctr">
            <a:spAutoFit/>
          </a:bodyPr>
          <a:lstStyle/>
          <a:p>
            <a:pPr algn="justLow" eaLnBrk="0" hangingPunct="0"/>
            <a:r>
              <a:rPr lang="en-US" sz="1600">
                <a:ea typeface="Times New Roman" pitchFamily="18" charset="0"/>
                <a:cs typeface="B Zar" pitchFamily="2" charset="-78"/>
              </a:rPr>
              <a:t>0.1*1+0.2*2+0.3*3+0.25*4+0.1*5+0.05*6=3.2</a:t>
            </a:r>
            <a:r>
              <a:rPr lang="fa-IR">
                <a:ea typeface="Times New Roman" pitchFamily="18" charset="0"/>
                <a:cs typeface="B Zar" pitchFamily="2" charset="-78"/>
              </a:rPr>
              <a:t>= </a:t>
            </a:r>
            <a:r>
              <a:rPr lang="fa-IR" sz="2000">
                <a:ea typeface="Times New Roman" pitchFamily="18" charset="0"/>
                <a:cs typeface="B Zar" pitchFamily="2" charset="-78"/>
              </a:rPr>
              <a:t> امید ریاضی مدت زمان خدمت دهی</a:t>
            </a:r>
            <a:endParaRPr lang="en-US" sz="2800">
              <a:cs typeface="B Zar" pitchFamily="2" charset="-78"/>
            </a:endParaRPr>
          </a:p>
        </p:txBody>
      </p:sp>
      <p:sp>
        <p:nvSpPr>
          <p:cNvPr id="19" name="TextBox 18"/>
          <p:cNvSpPr txBox="1">
            <a:spLocks noChangeArrowheads="1"/>
          </p:cNvSpPr>
          <p:nvPr/>
        </p:nvSpPr>
        <p:spPr bwMode="auto">
          <a:xfrm>
            <a:off x="214313" y="3857625"/>
            <a:ext cx="2000250" cy="400050"/>
          </a:xfrm>
          <a:prstGeom prst="rect">
            <a:avLst/>
          </a:prstGeom>
          <a:noFill/>
          <a:ln w="9525">
            <a:noFill/>
            <a:miter lim="800000"/>
            <a:headEnd/>
            <a:tailEnd/>
          </a:ln>
        </p:spPr>
        <p:txBody>
          <a:bodyPr>
            <a:spAutoFit/>
          </a:bodyPr>
          <a:lstStyle/>
          <a:p>
            <a:r>
              <a:rPr lang="fa-IR" sz="2000">
                <a:cs typeface="B Zar" pitchFamily="2" charset="-78"/>
              </a:rPr>
              <a:t>مدت زمان بین دو ورود</a:t>
            </a:r>
          </a:p>
        </p:txBody>
      </p:sp>
      <p:graphicFrame>
        <p:nvGraphicFramePr>
          <p:cNvPr id="94223" name="Object 15"/>
          <p:cNvGraphicFramePr>
            <a:graphicFrameLocks noChangeAspect="1"/>
          </p:cNvGraphicFramePr>
          <p:nvPr/>
        </p:nvGraphicFramePr>
        <p:xfrm>
          <a:off x="2143125" y="3786188"/>
          <a:ext cx="1047750" cy="500062"/>
        </p:xfrm>
        <a:graphic>
          <a:graphicData uri="http://schemas.openxmlformats.org/presentationml/2006/ole">
            <mc:AlternateContent xmlns:mc="http://schemas.openxmlformats.org/markup-compatibility/2006">
              <mc:Choice xmlns:v="urn:schemas-microsoft-com:vml" Requires="v">
                <p:oleObj spid="_x0000_s5135" name="Equation" r:id="rId5" imgW="825480" imgH="393480" progId="Equation.3">
                  <p:embed/>
                </p:oleObj>
              </mc:Choice>
              <mc:Fallback>
                <p:oleObj name="Equation" r:id="rId5" imgW="825480" imgH="39348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3786188"/>
                        <a:ext cx="10477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14"/>
          <p:cNvSpPr>
            <a:spLocks noChangeArrowheads="1"/>
          </p:cNvSpPr>
          <p:nvPr/>
        </p:nvSpPr>
        <p:spPr bwMode="auto">
          <a:xfrm>
            <a:off x="2143125" y="4572000"/>
            <a:ext cx="2357438" cy="585788"/>
          </a:xfrm>
          <a:prstGeom prst="rect">
            <a:avLst/>
          </a:prstGeom>
          <a:noFill/>
          <a:ln w="9525">
            <a:noFill/>
            <a:miter lim="800000"/>
            <a:headEnd/>
            <a:tailEnd/>
          </a:ln>
        </p:spPr>
        <p:txBody>
          <a:bodyPr anchor="ctr">
            <a:spAutoFit/>
          </a:bodyPr>
          <a:lstStyle/>
          <a:p>
            <a:pPr algn="l" eaLnBrk="0" hangingPunct="0"/>
            <a:r>
              <a:rPr lang="fa-IR">
                <a:ea typeface="Times New Roman" pitchFamily="18" charset="0"/>
                <a:cs typeface="B Zar" pitchFamily="2" charset="-78"/>
              </a:rPr>
              <a:t>متوسط زمان بین دو ورود متوالی</a:t>
            </a:r>
            <a:endParaRPr lang="en-US" sz="3200">
              <a:ea typeface="Times New Roman" pitchFamily="18" charset="0"/>
              <a:cs typeface="B Zar" pitchFamily="2" charset="-78"/>
            </a:endParaRPr>
          </a:p>
        </p:txBody>
      </p:sp>
      <p:graphicFrame>
        <p:nvGraphicFramePr>
          <p:cNvPr id="94225" name="Object 17"/>
          <p:cNvGraphicFramePr>
            <a:graphicFrameLocks noChangeAspect="1"/>
          </p:cNvGraphicFramePr>
          <p:nvPr/>
        </p:nvGraphicFramePr>
        <p:xfrm>
          <a:off x="4429125" y="4614863"/>
          <a:ext cx="1284288" cy="642937"/>
        </p:xfrm>
        <a:graphic>
          <a:graphicData uri="http://schemas.openxmlformats.org/presentationml/2006/ole">
            <mc:AlternateContent xmlns:mc="http://schemas.openxmlformats.org/markup-compatibility/2006">
              <mc:Choice xmlns:v="urn:schemas-microsoft-com:vml" Requires="v">
                <p:oleObj spid="_x0000_s5136" name="Equation" r:id="rId7" imgW="787320" imgH="393480" progId="Equation.3">
                  <p:embed/>
                </p:oleObj>
              </mc:Choice>
              <mc:Fallback>
                <p:oleObj name="Equation" r:id="rId7" imgW="787320" imgH="39348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9125" y="4614863"/>
                        <a:ext cx="1284288"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Footer Placeholder 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20"/>
                                        </p:tgtEl>
                                        <p:attrNameLst>
                                          <p:attrName>style.visibility</p:attrName>
                                        </p:attrNameLst>
                                      </p:cBhvr>
                                      <p:to>
                                        <p:strVal val="visible"/>
                                      </p:to>
                                    </p:set>
                                    <p:animEffect transition="in" filter="blinds(horizontal)">
                                      <p:cBhvr>
                                        <p:cTn id="7" dur="500"/>
                                        <p:tgtEl>
                                          <p:spTgt spid="942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22"/>
                                        </p:tgtEl>
                                        <p:attrNameLst>
                                          <p:attrName>style.visibility</p:attrName>
                                        </p:attrNameLst>
                                      </p:cBhvr>
                                      <p:to>
                                        <p:strVal val="visible"/>
                                      </p:to>
                                    </p:set>
                                    <p:animEffect transition="in" filter="blinds(horizontal)">
                                      <p:cBhvr>
                                        <p:cTn id="12" dur="500"/>
                                        <p:tgtEl>
                                          <p:spTgt spid="942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par>
                                <p:cTn id="18" presetID="3" presetClass="entr" presetSubtype="10" fill="hold" nodeType="withEffect">
                                  <p:stCondLst>
                                    <p:cond delay="0"/>
                                  </p:stCondLst>
                                  <p:childTnLst>
                                    <p:set>
                                      <p:cBhvr>
                                        <p:cTn id="19" dur="1" fill="hold">
                                          <p:stCondLst>
                                            <p:cond delay="0"/>
                                          </p:stCondLst>
                                        </p:cTn>
                                        <p:tgtEl>
                                          <p:spTgt spid="94223"/>
                                        </p:tgtEl>
                                        <p:attrNameLst>
                                          <p:attrName>style.visibility</p:attrName>
                                        </p:attrNameLst>
                                      </p:cBhvr>
                                      <p:to>
                                        <p:strVal val="visible"/>
                                      </p:to>
                                    </p:set>
                                    <p:animEffect transition="in" filter="blinds(horizontal)">
                                      <p:cBhvr>
                                        <p:cTn id="20" dur="500"/>
                                        <p:tgtEl>
                                          <p:spTgt spid="942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nodeType="withEffect">
                                  <p:stCondLst>
                                    <p:cond delay="0"/>
                                  </p:stCondLst>
                                  <p:childTnLst>
                                    <p:set>
                                      <p:cBhvr>
                                        <p:cTn id="27" dur="1" fill="hold">
                                          <p:stCondLst>
                                            <p:cond delay="0"/>
                                          </p:stCondLst>
                                        </p:cTn>
                                        <p:tgtEl>
                                          <p:spTgt spid="94225"/>
                                        </p:tgtEl>
                                        <p:attrNameLst>
                                          <p:attrName>style.visibility</p:attrName>
                                        </p:attrNameLst>
                                      </p:cBhvr>
                                      <p:to>
                                        <p:strVal val="visible"/>
                                      </p:to>
                                    </p:set>
                                    <p:animEffect transition="in" filter="blinds(horizontal)">
                                      <p:cBhvr>
                                        <p:cTn id="28" dur="500"/>
                                        <p:tgtEl>
                                          <p:spTgt spid="94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2" grpId="0"/>
      <p:bldP spid="19" grpId="0"/>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57188" y="1643063"/>
            <a:ext cx="2143125" cy="369887"/>
          </a:xfrm>
          <a:prstGeom prst="rect">
            <a:avLst/>
          </a:prstGeom>
          <a:noFill/>
          <a:ln w="9525">
            <a:noFill/>
            <a:miter lim="800000"/>
            <a:headEnd/>
            <a:tailEnd/>
          </a:ln>
        </p:spPr>
        <p:txBody>
          <a:bodyPr>
            <a:spAutoFit/>
          </a:bodyPr>
          <a:lstStyle/>
          <a:p>
            <a:pPr algn="l"/>
            <a:r>
              <a:rPr lang="fa-IR">
                <a:cs typeface="B Zar" pitchFamily="2" charset="-78"/>
              </a:rPr>
              <a:t>احتمال بیکاری خدمت دهنده</a:t>
            </a:r>
          </a:p>
        </p:txBody>
      </p:sp>
      <p:graphicFrame>
        <p:nvGraphicFramePr>
          <p:cNvPr id="5" name="Object 2"/>
          <p:cNvGraphicFramePr>
            <a:graphicFrameLocks noChangeAspect="1"/>
          </p:cNvGraphicFramePr>
          <p:nvPr/>
        </p:nvGraphicFramePr>
        <p:xfrm>
          <a:off x="2500313" y="1571625"/>
          <a:ext cx="801687" cy="428625"/>
        </p:xfrm>
        <a:graphic>
          <a:graphicData uri="http://schemas.openxmlformats.org/presentationml/2006/ole">
            <mc:AlternateContent xmlns:mc="http://schemas.openxmlformats.org/markup-compatibility/2006">
              <mc:Choice xmlns:v="urn:schemas-microsoft-com:vml" Requires="v">
                <p:oleObj spid="_x0000_s6158" name="Equation" r:id="rId3" imgW="736560" imgH="393480" progId="Equation.3">
                  <p:embed/>
                </p:oleObj>
              </mc:Choice>
              <mc:Fallback>
                <p:oleObj name="Equation" r:id="rId3" imgW="73656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1571625"/>
                        <a:ext cx="80168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p:cNvGraphicFramePr>
            <a:graphicFrameLocks noChangeAspect="1"/>
          </p:cNvGraphicFramePr>
          <p:nvPr/>
        </p:nvGraphicFramePr>
        <p:xfrm>
          <a:off x="428625" y="2428875"/>
          <a:ext cx="2643188" cy="534988"/>
        </p:xfrm>
        <a:graphic>
          <a:graphicData uri="http://schemas.openxmlformats.org/presentationml/2006/ole">
            <mc:AlternateContent xmlns:mc="http://schemas.openxmlformats.org/markup-compatibility/2006">
              <mc:Choice xmlns:v="urn:schemas-microsoft-com:vml" Requires="v">
                <p:oleObj spid="_x0000_s6159" name="Equation" r:id="rId5" imgW="1942920" imgH="393480" progId="Equation.3">
                  <p:embed/>
                </p:oleObj>
              </mc:Choice>
              <mc:Fallback>
                <p:oleObj name="Equation" r:id="rId5" imgW="194292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2428875"/>
                        <a:ext cx="264318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a:spLocks noChangeArrowheads="1"/>
          </p:cNvSpPr>
          <p:nvPr/>
        </p:nvSpPr>
        <p:spPr bwMode="auto">
          <a:xfrm>
            <a:off x="285750" y="3571875"/>
            <a:ext cx="3143250" cy="369888"/>
          </a:xfrm>
          <a:prstGeom prst="rect">
            <a:avLst/>
          </a:prstGeom>
          <a:noFill/>
          <a:ln w="9525">
            <a:noFill/>
            <a:miter lim="800000"/>
            <a:headEnd/>
            <a:tailEnd/>
          </a:ln>
        </p:spPr>
        <p:txBody>
          <a:bodyPr>
            <a:spAutoFit/>
          </a:bodyPr>
          <a:lstStyle/>
          <a:p>
            <a:pPr algn="l"/>
            <a:r>
              <a:rPr lang="fa-IR">
                <a:cs typeface="B Zar" pitchFamily="2" charset="-78"/>
              </a:rPr>
              <a:t>متوسط زمان آن هایی که به انتظار می ایستند</a:t>
            </a:r>
          </a:p>
        </p:txBody>
      </p:sp>
      <p:graphicFrame>
        <p:nvGraphicFramePr>
          <p:cNvPr id="8" name="Object 4"/>
          <p:cNvGraphicFramePr>
            <a:graphicFrameLocks noChangeAspect="1"/>
          </p:cNvGraphicFramePr>
          <p:nvPr/>
        </p:nvGraphicFramePr>
        <p:xfrm>
          <a:off x="3357563" y="3500438"/>
          <a:ext cx="733425" cy="428625"/>
        </p:xfrm>
        <a:graphic>
          <a:graphicData uri="http://schemas.openxmlformats.org/presentationml/2006/ole">
            <mc:AlternateContent xmlns:mc="http://schemas.openxmlformats.org/markup-compatibility/2006">
              <mc:Choice xmlns:v="urn:schemas-microsoft-com:vml" Requires="v">
                <p:oleObj spid="_x0000_s6160" name="Equation" r:id="rId7" imgW="672840" imgH="393480" progId="Equation.3">
                  <p:embed/>
                </p:oleObj>
              </mc:Choice>
              <mc:Fallback>
                <p:oleObj name="Equation" r:id="rId7" imgW="672840" imgH="393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563" y="3500438"/>
                        <a:ext cx="7334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a:spLocks noChangeArrowheads="1"/>
          </p:cNvSpPr>
          <p:nvPr/>
        </p:nvSpPr>
        <p:spPr bwMode="auto">
          <a:xfrm>
            <a:off x="357188" y="4286250"/>
            <a:ext cx="6429375" cy="369888"/>
          </a:xfrm>
          <a:prstGeom prst="rect">
            <a:avLst/>
          </a:prstGeom>
          <a:noFill/>
          <a:ln w="9525">
            <a:noFill/>
            <a:miter lim="800000"/>
            <a:headEnd/>
            <a:tailEnd/>
          </a:ln>
        </p:spPr>
        <p:txBody>
          <a:bodyPr>
            <a:spAutoFit/>
          </a:bodyPr>
          <a:lstStyle/>
          <a:p>
            <a:pPr algn="l" rtl="0"/>
            <a:r>
              <a:rPr lang="fa-IR">
                <a:cs typeface="B Zar" pitchFamily="2" charset="-78"/>
              </a:rPr>
              <a:t>20/13=(کل مشتریان)/(تعداد مشتریانی که به انتظار می مانند)=احتمال انتظار</a:t>
            </a:r>
            <a:r>
              <a:rPr lang="en-US">
                <a:cs typeface="B Zar" pitchFamily="2" charset="-78"/>
              </a:rPr>
              <a:t>=</a:t>
            </a:r>
            <a:r>
              <a:rPr lang="fa-IR">
                <a:cs typeface="B Zar" pitchFamily="2" charset="-78"/>
              </a:rPr>
              <a:t>0.65</a:t>
            </a:r>
          </a:p>
        </p:txBody>
      </p:sp>
      <p:sp>
        <p:nvSpPr>
          <p:cNvPr id="10" name="TextBox 9"/>
          <p:cNvSpPr txBox="1">
            <a:spLocks noChangeArrowheads="1"/>
          </p:cNvSpPr>
          <p:nvPr/>
        </p:nvSpPr>
        <p:spPr bwMode="auto">
          <a:xfrm>
            <a:off x="500063" y="5072063"/>
            <a:ext cx="5929312" cy="923925"/>
          </a:xfrm>
          <a:prstGeom prst="rect">
            <a:avLst/>
          </a:prstGeom>
          <a:noFill/>
          <a:ln w="9525">
            <a:noFill/>
            <a:miter lim="800000"/>
            <a:headEnd/>
            <a:tailEnd/>
          </a:ln>
        </p:spPr>
        <p:txBody>
          <a:bodyPr>
            <a:spAutoFit/>
          </a:bodyPr>
          <a:lstStyle/>
          <a:p>
            <a:pPr algn="l"/>
            <a:r>
              <a:rPr lang="fa-IR">
                <a:cs typeface="B Zar" pitchFamily="2" charset="-78"/>
              </a:rPr>
              <a:t>6.2=20/124=متوسط ماندن در سیستم</a:t>
            </a:r>
          </a:p>
          <a:p>
            <a:pPr algn="l"/>
            <a:r>
              <a:rPr lang="fa-IR">
                <a:cs typeface="B Zar" pitchFamily="2" charset="-78"/>
              </a:rPr>
              <a:t>  3.4+ 2.8=   		</a:t>
            </a:r>
            <a:r>
              <a:rPr lang="fa-IR"/>
              <a:t>	</a:t>
            </a:r>
          </a:p>
          <a:p>
            <a:pPr algn="l"/>
            <a:endParaRPr lang="fa-IR"/>
          </a:p>
        </p:txBody>
      </p:sp>
      <p:sp>
        <p:nvSpPr>
          <p:cNvPr id="6153" name="Title 1"/>
          <p:cNvSpPr>
            <a:spLocks noGrp="1"/>
          </p:cNvSpPr>
          <p:nvPr>
            <p:ph type="title"/>
          </p:nvPr>
        </p:nvSpPr>
        <p:spPr/>
        <p:txBody>
          <a:bodyPr/>
          <a:lstStyle/>
          <a:p>
            <a:r>
              <a:rPr lang="fa-IR" sz="4000" b="1" smtClean="0">
                <a:cs typeface="B Zar" pitchFamily="2" charset="-78"/>
              </a:rPr>
              <a:t>ادامه نتایج</a:t>
            </a:r>
          </a:p>
        </p:txBody>
      </p:sp>
      <p:sp>
        <p:nvSpPr>
          <p:cNvPr id="11" name="Footer Placeholder 10"/>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fa-IR" sz="4000" b="1" smtClean="0">
                <a:cs typeface="B Zar" pitchFamily="2" charset="-78"/>
              </a:rPr>
              <a:t>ادامه نتایج</a:t>
            </a:r>
          </a:p>
        </p:txBody>
      </p:sp>
      <p:sp>
        <p:nvSpPr>
          <p:cNvPr id="122883" name="Content Placeholder 2"/>
          <p:cNvSpPr>
            <a:spLocks noGrp="1"/>
          </p:cNvSpPr>
          <p:nvPr>
            <p:ph idx="1"/>
          </p:nvPr>
        </p:nvSpPr>
        <p:spPr/>
        <p:txBody>
          <a:bodyPr/>
          <a:lstStyle/>
          <a:p>
            <a:endParaRPr lang="en-US" smtClean="0">
              <a:cs typeface="B Zar" pitchFamily="2" charset="-78"/>
            </a:endParaRPr>
          </a:p>
          <a:p>
            <a:pPr>
              <a:lnSpc>
                <a:spcPct val="150000"/>
              </a:lnSpc>
            </a:pPr>
            <a:r>
              <a:rPr lang="fa-IR" smtClean="0">
                <a:cs typeface="B Zar" pitchFamily="2" charset="-78"/>
              </a:rPr>
              <a:t>اکثر مشتریان ناچار به انتظار در صف هستند</a:t>
            </a:r>
            <a:endParaRPr lang="en-US" smtClean="0">
              <a:cs typeface="B Zar" pitchFamily="2" charset="-78"/>
            </a:endParaRPr>
          </a:p>
          <a:p>
            <a:pPr>
              <a:lnSpc>
                <a:spcPct val="150000"/>
              </a:lnSpc>
            </a:pPr>
            <a:r>
              <a:rPr lang="fa-IR" smtClean="0">
                <a:cs typeface="B Zar" pitchFamily="2" charset="-78"/>
              </a:rPr>
              <a:t>مدت زمان بیکاری زیاد نیست.</a:t>
            </a:r>
            <a:endParaRPr lang="en-US"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fa-IR" b="1" smtClean="0">
                <a:cs typeface="B Zar" pitchFamily="2" charset="-78"/>
              </a:rPr>
              <a:t>صف با دو خدمت دهنده</a:t>
            </a:r>
            <a:endParaRPr lang="fa-IR" smtClean="0"/>
          </a:p>
        </p:txBody>
      </p:sp>
      <p:sp>
        <p:nvSpPr>
          <p:cNvPr id="123907" name="Content Placeholder 2"/>
          <p:cNvSpPr>
            <a:spLocks noGrp="1"/>
          </p:cNvSpPr>
          <p:nvPr>
            <p:ph idx="1"/>
          </p:nvPr>
        </p:nvSpPr>
        <p:spPr>
          <a:xfrm>
            <a:off x="457200" y="1600200"/>
            <a:ext cx="8229600" cy="1685925"/>
          </a:xfrm>
        </p:spPr>
        <p:txBody>
          <a:bodyPr/>
          <a:lstStyle/>
          <a:p>
            <a:pPr marL="0" indent="0" algn="just">
              <a:lnSpc>
                <a:spcPct val="120000"/>
              </a:lnSpc>
              <a:buFont typeface="Arial" pitchFamily="34" charset="0"/>
              <a:buNone/>
            </a:pPr>
            <a:r>
              <a:rPr lang="fa-IR" sz="2000" smtClean="0">
                <a:cs typeface="B Zar" pitchFamily="2" charset="-78"/>
              </a:rPr>
              <a:t>یک رستوران را با دو تحویل (هابیل و خباز) دهنده غذا به مشتریان در نظر بگیرید. هنگام ورود سفارش جدید به رستوران هر خدمت دهنده که بیکار باشد کار را انجام می‌دهد و در زمانی که هر دو بیکارند هابیل به دلیل تجربه بیشتر در این امر سفارش دهی به مشتریان را به عهده می گیرد. با توجه به این که زمان خدمت هر خدمت دهنده و زمان ورود متوالی مشتریان دارای توزیع احتمالی مشخص است سیستم فعلی را تحلیل کنید. </a:t>
            </a:r>
            <a:endParaRPr lang="en-US" sz="2000" smtClean="0">
              <a:cs typeface="B Zar" pitchFamily="2" charset="-78"/>
            </a:endParaRPr>
          </a:p>
        </p:txBody>
      </p:sp>
      <p:graphicFrame>
        <p:nvGraphicFramePr>
          <p:cNvPr id="4" name="Table 3"/>
          <p:cNvGraphicFramePr>
            <a:graphicFrameLocks noGrp="1"/>
          </p:cNvGraphicFramePr>
          <p:nvPr/>
        </p:nvGraphicFramePr>
        <p:xfrm>
          <a:off x="4571519" y="3786188"/>
          <a:ext cx="4029556" cy="1066800"/>
        </p:xfrm>
        <a:graphic>
          <a:graphicData uri="http://schemas.openxmlformats.org/drawingml/2006/table">
            <a:tbl>
              <a:tblPr rtl="1"/>
              <a:tblGrid>
                <a:gridCol w="1217511"/>
                <a:gridCol w="525061"/>
                <a:gridCol w="923605"/>
                <a:gridCol w="1363379"/>
              </a:tblGrid>
              <a:tr h="180026">
                <a:tc>
                  <a:txBody>
                    <a:bodyPr/>
                    <a:lstStyle/>
                    <a:p>
                      <a:pPr algn="ctr" rtl="1">
                        <a:spcAft>
                          <a:spcPts val="0"/>
                        </a:spcAft>
                      </a:pPr>
                      <a:r>
                        <a:rPr lang="fa-IR" sz="1400" dirty="0">
                          <a:latin typeface="Times New Roman"/>
                          <a:ea typeface="Times New Roman"/>
                          <a:cs typeface="B Zar"/>
                        </a:rPr>
                        <a:t>مدت بین دو سفارش</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احتمال</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احتمال تجمعی</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تخصیص ارقام تصادفی</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666">
                <a:tc>
                  <a:txBody>
                    <a:bodyPr/>
                    <a:lstStyle/>
                    <a:p>
                      <a:pPr algn="ctr" rtl="1">
                        <a:spcAft>
                          <a:spcPts val="0"/>
                        </a:spcAft>
                      </a:pPr>
                      <a:r>
                        <a:rPr lang="fa-IR" sz="1400" dirty="0">
                          <a:latin typeface="Times New Roman"/>
                          <a:ea typeface="Times New Roman"/>
                          <a:cs typeface="B Zar"/>
                        </a:rPr>
                        <a:t>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2</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3</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4</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0.25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0.4</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0.2</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0.15</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0.25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0.65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0.85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1</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25-01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65-26</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85-66</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00-86</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609472" y="5286375"/>
          <a:ext cx="4105903" cy="1066800"/>
        </p:xfrm>
        <a:graphic>
          <a:graphicData uri="http://schemas.openxmlformats.org/drawingml/2006/table">
            <a:tbl>
              <a:tblPr rtl="1"/>
              <a:tblGrid>
                <a:gridCol w="1239395"/>
                <a:gridCol w="541686"/>
                <a:gridCol w="952849"/>
                <a:gridCol w="1371973"/>
              </a:tblGrid>
              <a:tr h="212916">
                <a:tc>
                  <a:txBody>
                    <a:bodyPr/>
                    <a:lstStyle/>
                    <a:p>
                      <a:pPr algn="ctr" rtl="1">
                        <a:spcAft>
                          <a:spcPts val="0"/>
                        </a:spcAft>
                      </a:pPr>
                      <a:r>
                        <a:rPr lang="fa-IR" sz="1400" dirty="0">
                          <a:latin typeface="Times New Roman"/>
                          <a:ea typeface="Times New Roman"/>
                          <a:cs typeface="B Zar"/>
                        </a:rPr>
                        <a:t>مدت خدمت‌دهی</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احتمال</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احتمال تجمعی</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تخصیص ارقام تصادفی</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666">
                <a:tc>
                  <a:txBody>
                    <a:bodyPr/>
                    <a:lstStyle/>
                    <a:p>
                      <a:pPr algn="ctr" rtl="1">
                        <a:spcAft>
                          <a:spcPts val="0"/>
                        </a:spcAft>
                      </a:pPr>
                      <a:r>
                        <a:rPr lang="fa-IR" sz="1400">
                          <a:latin typeface="Times New Roman"/>
                          <a:ea typeface="Times New Roman"/>
                          <a:cs typeface="B Zar"/>
                        </a:rPr>
                        <a:t>2</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3</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4</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5</a:t>
                      </a:r>
                      <a:endParaRPr lang="en-US" sz="14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0.3</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0.28</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0.25</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0.17</a:t>
                      </a:r>
                      <a:endParaRPr lang="en-US" sz="14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0.3</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0.58</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0.83</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1</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30-01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58-31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83-59</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00-84</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214327" y="4500563"/>
          <a:ext cx="3952861" cy="1066800"/>
        </p:xfrm>
        <a:graphic>
          <a:graphicData uri="http://schemas.openxmlformats.org/drawingml/2006/table">
            <a:tbl>
              <a:tblPr rtl="1"/>
              <a:tblGrid>
                <a:gridCol w="1054976"/>
                <a:gridCol w="520035"/>
                <a:gridCol w="914764"/>
                <a:gridCol w="1463086"/>
              </a:tblGrid>
              <a:tr h="212916">
                <a:tc>
                  <a:txBody>
                    <a:bodyPr/>
                    <a:lstStyle/>
                    <a:p>
                      <a:pPr algn="ctr" rtl="1">
                        <a:spcAft>
                          <a:spcPts val="0"/>
                        </a:spcAft>
                      </a:pPr>
                      <a:r>
                        <a:rPr lang="fa-IR" sz="1400" dirty="0">
                          <a:latin typeface="Times New Roman"/>
                          <a:ea typeface="Times New Roman"/>
                          <a:cs typeface="B Zar"/>
                        </a:rPr>
                        <a:t>مدت خدمت‌دهی</a:t>
                      </a:r>
                      <a:endParaRPr lang="en-US" sz="12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احتمال</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احتمال تجمعی</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تخصیص ارقام تصادفی</a:t>
                      </a:r>
                      <a:endParaRPr lang="en-US" sz="12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666">
                <a:tc>
                  <a:txBody>
                    <a:bodyPr/>
                    <a:lstStyle/>
                    <a:p>
                      <a:pPr algn="ctr" rtl="1">
                        <a:spcAft>
                          <a:spcPts val="0"/>
                        </a:spcAft>
                      </a:pPr>
                      <a:r>
                        <a:rPr lang="fa-IR" sz="1400" dirty="0">
                          <a:latin typeface="Times New Roman"/>
                          <a:ea typeface="Times New Roman"/>
                          <a:cs typeface="B Zar"/>
                        </a:rPr>
                        <a:t>3</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4</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6</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ea typeface="Times New Roman"/>
                          <a:cs typeface="B Zar"/>
                        </a:rPr>
                        <a:t>0.35</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0.25</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a:t>
                      </a:r>
                      <a:endParaRPr lang="en-US" sz="1400">
                        <a:latin typeface="Times New Roman"/>
                        <a:ea typeface="Times New Roman"/>
                        <a:cs typeface="Zar"/>
                      </a:endParaRPr>
                    </a:p>
                    <a:p>
                      <a:pPr algn="ctr" rtl="1">
                        <a:spcAft>
                          <a:spcPts val="0"/>
                        </a:spcAft>
                      </a:pPr>
                      <a:r>
                        <a:rPr lang="fa-IR" sz="1400">
                          <a:latin typeface="Times New Roman"/>
                          <a:ea typeface="Times New Roman"/>
                          <a:cs typeface="B Zar"/>
                        </a:rPr>
                        <a:t>0.2</a:t>
                      </a:r>
                      <a:endParaRPr lang="en-US" sz="140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0.35</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0.6</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0.8</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1</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ea typeface="Times New Roman"/>
                          <a:cs typeface="B Zar"/>
                        </a:rPr>
                        <a:t>35-01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60-36</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80-61</a:t>
                      </a:r>
                      <a:endParaRPr lang="en-US" sz="1400" dirty="0">
                        <a:latin typeface="Times New Roman"/>
                        <a:ea typeface="Times New Roman"/>
                        <a:cs typeface="Zar"/>
                      </a:endParaRPr>
                    </a:p>
                    <a:p>
                      <a:pPr algn="ctr" rtl="1">
                        <a:spcAft>
                          <a:spcPts val="0"/>
                        </a:spcAft>
                      </a:pPr>
                      <a:r>
                        <a:rPr lang="fa-IR" sz="1400" dirty="0">
                          <a:latin typeface="Times New Roman"/>
                          <a:ea typeface="Times New Roman"/>
                          <a:cs typeface="B Zar"/>
                        </a:rPr>
                        <a:t>00-81</a:t>
                      </a:r>
                      <a:endParaRPr lang="en-US" sz="1400" dirty="0">
                        <a:latin typeface="Times New Roman"/>
                        <a:ea typeface="Times New Roman"/>
                        <a:cs typeface="Zar"/>
                      </a:endParaRPr>
                    </a:p>
                  </a:txBody>
                  <a:tcPr marL="68437" marR="68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3959" name="Rectangle 1"/>
          <p:cNvSpPr>
            <a:spLocks noChangeArrowheads="1"/>
          </p:cNvSpPr>
          <p:nvPr/>
        </p:nvSpPr>
        <p:spPr bwMode="auto">
          <a:xfrm>
            <a:off x="1428750" y="4214813"/>
            <a:ext cx="1633538" cy="307975"/>
          </a:xfrm>
          <a:prstGeom prst="rect">
            <a:avLst/>
          </a:prstGeom>
          <a:noFill/>
          <a:ln w="9525">
            <a:noFill/>
            <a:miter lim="800000"/>
            <a:headEnd/>
            <a:tailEnd/>
          </a:ln>
        </p:spPr>
        <p:txBody>
          <a:bodyPr anchor="ctr">
            <a:spAutoFit/>
          </a:bodyPr>
          <a:lstStyle/>
          <a:p>
            <a:pPr algn="l" eaLnBrk="0" hangingPunct="0"/>
            <a:r>
              <a:rPr lang="fa-IR" sz="1400">
                <a:ea typeface="Times New Roman" pitchFamily="18" charset="0"/>
                <a:cs typeface="B Zar" pitchFamily="2" charset="-78"/>
              </a:rPr>
              <a:t>توزیع خدمت دهی خباز</a:t>
            </a:r>
            <a:endParaRPr lang="en-US">
              <a:ea typeface="Times New Roman" pitchFamily="18" charset="0"/>
              <a:cs typeface="B Zar" pitchFamily="2" charset="-78"/>
            </a:endParaRPr>
          </a:p>
        </p:txBody>
      </p:sp>
      <p:sp>
        <p:nvSpPr>
          <p:cNvPr id="123960" name="Rectangle 7"/>
          <p:cNvSpPr>
            <a:spLocks noChangeArrowheads="1"/>
          </p:cNvSpPr>
          <p:nvPr/>
        </p:nvSpPr>
        <p:spPr bwMode="auto">
          <a:xfrm>
            <a:off x="5643563" y="3500438"/>
            <a:ext cx="2008187" cy="307975"/>
          </a:xfrm>
          <a:prstGeom prst="rect">
            <a:avLst/>
          </a:prstGeom>
          <a:noFill/>
          <a:ln w="9525">
            <a:noFill/>
            <a:miter lim="800000"/>
            <a:headEnd/>
            <a:tailEnd/>
          </a:ln>
        </p:spPr>
        <p:txBody>
          <a:bodyPr wrap="none">
            <a:spAutoFit/>
          </a:bodyPr>
          <a:lstStyle/>
          <a:p>
            <a:pPr algn="l" eaLnBrk="0" hangingPunct="0"/>
            <a:r>
              <a:rPr lang="fa-IR" sz="1400">
                <a:ea typeface="Times New Roman" pitchFamily="18" charset="0"/>
                <a:cs typeface="B Zar" pitchFamily="2" charset="-78"/>
              </a:rPr>
              <a:t>توزیع مدتهای بین سفارش مشتریان</a:t>
            </a:r>
            <a:endParaRPr lang="en-US" sz="1100">
              <a:ea typeface="Times New Roman" pitchFamily="18" charset="0"/>
              <a:cs typeface="B Zar" pitchFamily="2" charset="-78"/>
            </a:endParaRPr>
          </a:p>
        </p:txBody>
      </p:sp>
      <p:sp>
        <p:nvSpPr>
          <p:cNvPr id="123961" name="Rectangle 8"/>
          <p:cNvSpPr>
            <a:spLocks noChangeArrowheads="1"/>
          </p:cNvSpPr>
          <p:nvPr/>
        </p:nvSpPr>
        <p:spPr bwMode="auto">
          <a:xfrm>
            <a:off x="6110288" y="4929188"/>
            <a:ext cx="1447800" cy="307975"/>
          </a:xfrm>
          <a:prstGeom prst="rect">
            <a:avLst/>
          </a:prstGeom>
          <a:noFill/>
          <a:ln w="9525">
            <a:noFill/>
            <a:miter lim="800000"/>
            <a:headEnd/>
            <a:tailEnd/>
          </a:ln>
        </p:spPr>
        <p:txBody>
          <a:bodyPr wrap="none">
            <a:spAutoFit/>
          </a:bodyPr>
          <a:lstStyle/>
          <a:p>
            <a:pPr algn="l" eaLnBrk="0" hangingPunct="0"/>
            <a:r>
              <a:rPr lang="fa-IR" sz="1400">
                <a:ea typeface="Times New Roman" pitchFamily="18" charset="0"/>
                <a:cs typeface="B Zar" pitchFamily="2" charset="-78"/>
              </a:rPr>
              <a:t>توزیع خدمت‌دهی هابیل</a:t>
            </a:r>
            <a:endParaRPr lang="en-US" sz="1100">
              <a:ea typeface="Times New Roman" pitchFamily="18" charset="0"/>
              <a:cs typeface="B Zar" pitchFamily="2" charset="-78"/>
            </a:endParaRPr>
          </a:p>
        </p:txBody>
      </p:sp>
      <p:sp>
        <p:nvSpPr>
          <p:cNvPr id="10" name="Footer Placeholder 9"/>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14313"/>
            <a:ext cx="8229600" cy="857250"/>
          </a:xfrm>
        </p:spPr>
        <p:txBody>
          <a:bodyPr/>
          <a:lstStyle/>
          <a:p>
            <a:r>
              <a:rPr lang="fa-IR" sz="3600" b="1" smtClean="0">
                <a:cs typeface="B Zar" pitchFamily="2" charset="-78"/>
              </a:rPr>
              <a:t>خلاصه نتایج شبیه‌سازی مسأله رستوران</a:t>
            </a:r>
          </a:p>
        </p:txBody>
      </p:sp>
      <p:pic>
        <p:nvPicPr>
          <p:cNvPr id="124931" name="Picture 2" descr="C:\Documents and Settings\Kazemipour\My Documents\My Scans\2009-03 (مارس)\scan0010.jpg"/>
          <p:cNvPicPr>
            <a:picLocks noChangeAspect="1" noChangeArrowheads="1"/>
          </p:cNvPicPr>
          <p:nvPr/>
        </p:nvPicPr>
        <p:blipFill>
          <a:blip r:embed="rId2"/>
          <a:srcRect/>
          <a:stretch>
            <a:fillRect/>
          </a:stretch>
        </p:blipFill>
        <p:spPr bwMode="auto">
          <a:xfrm>
            <a:off x="2214563" y="1071563"/>
            <a:ext cx="4910137" cy="55737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71625" y="3429000"/>
            <a:ext cx="6629400" cy="1470025"/>
          </a:xfrm>
          <a:prstGeom prst="rect">
            <a:avLst/>
          </a:prstGeom>
        </p:spPr>
        <p:txBody>
          <a:bodyPr rtlCol="1" anchor="ctr">
            <a:normAutofit/>
          </a:bodyPr>
          <a:lstStyle/>
          <a:p>
            <a:pPr algn="ctr" fontAlgn="auto">
              <a:spcAft>
                <a:spcPts val="0"/>
              </a:spcAft>
              <a:defRPr/>
            </a:pPr>
            <a:r>
              <a:rPr lang="fa-IR" sz="4400" b="1" dirty="0">
                <a:latin typeface="+mj-lt"/>
                <a:ea typeface="+mj-ea"/>
                <a:cs typeface="B Zar" pitchFamily="2" charset="-78"/>
              </a:rPr>
              <a:t>فصل اول</a:t>
            </a:r>
            <a:endParaRPr lang="fa-IR" sz="4400" dirty="0">
              <a:latin typeface="+mj-lt"/>
              <a:ea typeface="+mj-ea"/>
              <a:cs typeface="B Zar" pitchFamily="2" charset="-78"/>
            </a:endParaRPr>
          </a:p>
        </p:txBody>
      </p:sp>
      <p:sp>
        <p:nvSpPr>
          <p:cNvPr id="5" name="Subtitle 2"/>
          <p:cNvSpPr txBox="1">
            <a:spLocks/>
          </p:cNvSpPr>
          <p:nvPr/>
        </p:nvSpPr>
        <p:spPr>
          <a:xfrm>
            <a:off x="5286375" y="5000625"/>
            <a:ext cx="3857625" cy="1209675"/>
          </a:xfrm>
          <a:prstGeom prst="rect">
            <a:avLst/>
          </a:prstGeom>
        </p:spPr>
        <p:txBody>
          <a:bodyPr rtlCol="1" anchor="ctr">
            <a:normAutofit/>
          </a:bodyPr>
          <a:lstStyle/>
          <a:p>
            <a:pPr marL="342900" indent="-342900" algn="ctr" fontAlgn="auto">
              <a:spcAft>
                <a:spcPts val="0"/>
              </a:spcAft>
              <a:defRPr/>
            </a:pPr>
            <a:r>
              <a:rPr lang="fa-IR" sz="4400" b="1" dirty="0">
                <a:latin typeface="+mj-lt"/>
                <a:ea typeface="+mj-ea"/>
                <a:cs typeface="B Zar" pitchFamily="2" charset="-78"/>
              </a:rPr>
              <a:t>مفاهیم و تعاریف</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itle 1"/>
          <p:cNvSpPr>
            <a:spLocks noGrp="1"/>
          </p:cNvSpPr>
          <p:nvPr>
            <p:ph type="title"/>
          </p:nvPr>
        </p:nvSpPr>
        <p:spPr/>
        <p:txBody>
          <a:bodyPr/>
          <a:lstStyle/>
          <a:p>
            <a:r>
              <a:rPr lang="fa-IR" sz="4000" b="1" smtClean="0">
                <a:cs typeface="B Zar" pitchFamily="2" charset="-78"/>
              </a:rPr>
              <a:t>آمار حاصله از شبیه‌سازی </a:t>
            </a:r>
          </a:p>
        </p:txBody>
      </p:sp>
      <p:sp>
        <p:nvSpPr>
          <p:cNvPr id="71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7170" name="Object 1"/>
          <p:cNvGraphicFramePr>
            <a:graphicFrameLocks noChangeAspect="1"/>
          </p:cNvGraphicFramePr>
          <p:nvPr/>
        </p:nvGraphicFramePr>
        <p:xfrm>
          <a:off x="3143250" y="2214563"/>
          <a:ext cx="879475" cy="444500"/>
        </p:xfrm>
        <a:graphic>
          <a:graphicData uri="http://schemas.openxmlformats.org/presentationml/2006/ole">
            <mc:AlternateContent xmlns:mc="http://schemas.openxmlformats.org/markup-compatibility/2006">
              <mc:Choice xmlns:v="urn:schemas-microsoft-com:vml" Requires="v">
                <p:oleObj spid="_x0000_s7186" name="Equation" r:id="rId3" imgW="774364" imgH="393529" progId="Equation.3">
                  <p:embed/>
                </p:oleObj>
              </mc:Choice>
              <mc:Fallback>
                <p:oleObj name="Equation" r:id="rId3" imgW="774364"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2214563"/>
                        <a:ext cx="87947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3"/>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71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7171" name="Object 4"/>
          <p:cNvGraphicFramePr>
            <a:graphicFrameLocks noChangeAspect="1"/>
          </p:cNvGraphicFramePr>
          <p:nvPr/>
        </p:nvGraphicFramePr>
        <p:xfrm>
          <a:off x="3143250" y="3000375"/>
          <a:ext cx="879475" cy="444500"/>
        </p:xfrm>
        <a:graphic>
          <a:graphicData uri="http://schemas.openxmlformats.org/presentationml/2006/ole">
            <mc:AlternateContent xmlns:mc="http://schemas.openxmlformats.org/markup-compatibility/2006">
              <mc:Choice xmlns:v="urn:schemas-microsoft-com:vml" Requires="v">
                <p:oleObj spid="_x0000_s7187" name="Equation" r:id="rId5" imgW="774364" imgH="393529" progId="Equation.3">
                  <p:embed/>
                </p:oleObj>
              </mc:Choice>
              <mc:Fallback>
                <p:oleObj name="Equation" r:id="rId5" imgW="774364" imgH="393529"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3000375"/>
                        <a:ext cx="87947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Rectangle 6"/>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71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7172" name="Object 7"/>
          <p:cNvGraphicFramePr>
            <a:graphicFrameLocks noChangeAspect="1"/>
          </p:cNvGraphicFramePr>
          <p:nvPr/>
        </p:nvGraphicFramePr>
        <p:xfrm>
          <a:off x="3149600" y="3770313"/>
          <a:ext cx="879475" cy="444500"/>
        </p:xfrm>
        <a:graphic>
          <a:graphicData uri="http://schemas.openxmlformats.org/presentationml/2006/ole">
            <mc:AlternateContent xmlns:mc="http://schemas.openxmlformats.org/markup-compatibility/2006">
              <mc:Choice xmlns:v="urn:schemas-microsoft-com:vml" Requires="v">
                <p:oleObj spid="_x0000_s7188" name="Equation" r:id="rId7" imgW="774364" imgH="393529" progId="Equation.3">
                  <p:embed/>
                </p:oleObj>
              </mc:Choice>
              <mc:Fallback>
                <p:oleObj name="Equation" r:id="rId7" imgW="774364" imgH="393529"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9600" y="3770313"/>
                        <a:ext cx="87947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0" name="Rectangle 9"/>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718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7173" name="Object 10"/>
          <p:cNvGraphicFramePr>
            <a:graphicFrameLocks noChangeAspect="1"/>
          </p:cNvGraphicFramePr>
          <p:nvPr/>
        </p:nvGraphicFramePr>
        <p:xfrm>
          <a:off x="3171825" y="4627563"/>
          <a:ext cx="857250" cy="444500"/>
        </p:xfrm>
        <a:graphic>
          <a:graphicData uri="http://schemas.openxmlformats.org/presentationml/2006/ole">
            <mc:AlternateContent xmlns:mc="http://schemas.openxmlformats.org/markup-compatibility/2006">
              <mc:Choice xmlns:v="urn:schemas-microsoft-com:vml" Requires="v">
                <p:oleObj spid="_x0000_s7189" name="Equation" r:id="rId9" imgW="748975" imgH="393529" progId="Equation.3">
                  <p:embed/>
                </p:oleObj>
              </mc:Choice>
              <mc:Fallback>
                <p:oleObj name="Equation" r:id="rId9" imgW="748975" imgH="393529"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1825" y="4627563"/>
                        <a:ext cx="85725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2" name="Rectangle 12"/>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ar-SA"/>
          </a:p>
        </p:txBody>
      </p:sp>
      <p:sp>
        <p:nvSpPr>
          <p:cNvPr id="7183" name="Rectangle 15"/>
          <p:cNvSpPr>
            <a:spLocks noChangeArrowheads="1"/>
          </p:cNvSpPr>
          <p:nvPr/>
        </p:nvSpPr>
        <p:spPr bwMode="auto">
          <a:xfrm>
            <a:off x="71438" y="4643438"/>
            <a:ext cx="3071812" cy="369887"/>
          </a:xfrm>
          <a:prstGeom prst="rect">
            <a:avLst/>
          </a:prstGeom>
          <a:noFill/>
          <a:ln w="9525">
            <a:noFill/>
            <a:miter lim="800000"/>
            <a:headEnd/>
            <a:tailEnd/>
          </a:ln>
        </p:spPr>
        <p:txBody>
          <a:bodyPr>
            <a:spAutoFit/>
          </a:bodyPr>
          <a:lstStyle/>
          <a:p>
            <a:r>
              <a:rPr lang="fa-IR">
                <a:cs typeface="B Zar" pitchFamily="2" charset="-78"/>
              </a:rPr>
              <a:t>مدت وسط زمان انتظار افراد در صف</a:t>
            </a:r>
            <a:endParaRPr lang="en-US">
              <a:cs typeface="B Zar" pitchFamily="2" charset="-78"/>
            </a:endParaRPr>
          </a:p>
        </p:txBody>
      </p:sp>
      <p:sp>
        <p:nvSpPr>
          <p:cNvPr id="7184" name="Rectangle 16"/>
          <p:cNvSpPr>
            <a:spLocks noChangeArrowheads="1"/>
          </p:cNvSpPr>
          <p:nvPr/>
        </p:nvSpPr>
        <p:spPr bwMode="auto">
          <a:xfrm>
            <a:off x="1370013" y="2214563"/>
            <a:ext cx="1681162" cy="369887"/>
          </a:xfrm>
          <a:prstGeom prst="rect">
            <a:avLst/>
          </a:prstGeom>
          <a:noFill/>
          <a:ln w="9525">
            <a:noFill/>
            <a:miter lim="800000"/>
            <a:headEnd/>
            <a:tailEnd/>
          </a:ln>
        </p:spPr>
        <p:txBody>
          <a:bodyPr wrap="none">
            <a:spAutoFit/>
          </a:bodyPr>
          <a:lstStyle/>
          <a:p>
            <a:r>
              <a:rPr lang="fa-IR">
                <a:cs typeface="B Zar" pitchFamily="2" charset="-78"/>
              </a:rPr>
              <a:t>درصد مشغولیت هابیل</a:t>
            </a:r>
            <a:endParaRPr lang="en-US">
              <a:cs typeface="B Zar" pitchFamily="2" charset="-78"/>
            </a:endParaRPr>
          </a:p>
        </p:txBody>
      </p:sp>
      <p:sp>
        <p:nvSpPr>
          <p:cNvPr id="7185" name="Rectangle 17"/>
          <p:cNvSpPr>
            <a:spLocks noChangeArrowheads="1"/>
          </p:cNvSpPr>
          <p:nvPr/>
        </p:nvSpPr>
        <p:spPr bwMode="auto">
          <a:xfrm>
            <a:off x="1446213" y="3000375"/>
            <a:ext cx="1633537" cy="369888"/>
          </a:xfrm>
          <a:prstGeom prst="rect">
            <a:avLst/>
          </a:prstGeom>
          <a:noFill/>
          <a:ln w="9525">
            <a:noFill/>
            <a:miter lim="800000"/>
            <a:headEnd/>
            <a:tailEnd/>
          </a:ln>
        </p:spPr>
        <p:txBody>
          <a:bodyPr wrap="none">
            <a:spAutoFit/>
          </a:bodyPr>
          <a:lstStyle/>
          <a:p>
            <a:r>
              <a:rPr lang="fa-IR">
                <a:cs typeface="B Zar" pitchFamily="2" charset="-78"/>
              </a:rPr>
              <a:t>درصد مشغولیت خباز</a:t>
            </a:r>
            <a:endParaRPr lang="en-US">
              <a:cs typeface="B Zar" pitchFamily="2" charset="-78"/>
            </a:endParaRPr>
          </a:p>
        </p:txBody>
      </p:sp>
      <p:sp>
        <p:nvSpPr>
          <p:cNvPr id="7186" name="Rectangle 18"/>
          <p:cNvSpPr>
            <a:spLocks noChangeArrowheads="1"/>
          </p:cNvSpPr>
          <p:nvPr/>
        </p:nvSpPr>
        <p:spPr bwMode="auto">
          <a:xfrm>
            <a:off x="1201738" y="3786188"/>
            <a:ext cx="1870075" cy="369887"/>
          </a:xfrm>
          <a:prstGeom prst="rect">
            <a:avLst/>
          </a:prstGeom>
          <a:noFill/>
          <a:ln w="9525">
            <a:noFill/>
            <a:miter lim="800000"/>
            <a:headEnd/>
            <a:tailEnd/>
          </a:ln>
        </p:spPr>
        <p:txBody>
          <a:bodyPr wrap="none">
            <a:spAutoFit/>
          </a:bodyPr>
          <a:lstStyle/>
          <a:p>
            <a:r>
              <a:rPr lang="fa-IR">
                <a:cs typeface="B Zar" pitchFamily="2" charset="-78"/>
              </a:rPr>
              <a:t>درصد افراز انتظار کشیده</a:t>
            </a:r>
            <a:endParaRPr lang="en-US">
              <a:cs typeface="B Zar" pitchFamily="2" charset="-78"/>
            </a:endParaRPr>
          </a:p>
        </p:txBody>
      </p:sp>
      <p:sp>
        <p:nvSpPr>
          <p:cNvPr id="19" name="Footer Placeholder 1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fa-IR" sz="3600" b="1" smtClean="0">
                <a:cs typeface="B Zar" pitchFamily="2" charset="-78"/>
              </a:rPr>
              <a:t>مسأله پسرک روزنامه فروش</a:t>
            </a:r>
          </a:p>
        </p:txBody>
      </p:sp>
      <p:sp>
        <p:nvSpPr>
          <p:cNvPr id="125955" name="Content Placeholder 2"/>
          <p:cNvSpPr>
            <a:spLocks noGrp="1"/>
          </p:cNvSpPr>
          <p:nvPr>
            <p:ph idx="1"/>
          </p:nvPr>
        </p:nvSpPr>
        <p:spPr>
          <a:xfrm>
            <a:off x="457200" y="1600200"/>
            <a:ext cx="8229600" cy="3114675"/>
          </a:xfrm>
        </p:spPr>
        <p:txBody>
          <a:bodyPr/>
          <a:lstStyle/>
          <a:p>
            <a:pPr algn="just">
              <a:lnSpc>
                <a:spcPct val="150000"/>
              </a:lnSpc>
            </a:pPr>
            <a:r>
              <a:rPr lang="fa-IR" sz="2400" smtClean="0">
                <a:cs typeface="B Zar" pitchFamily="2" charset="-78"/>
              </a:rPr>
              <a:t>فردی تعدادی روزنامه برای فروش در یک دوره می‌خرد. نکته قابل توجه در این مساله این است که  روزنامه فروش در انتهای دوره روزنامه های باقیمانده را بایستی به قیمت کاغذ باطله بفروشد. </a:t>
            </a:r>
          </a:p>
          <a:p>
            <a:pPr algn="just" rtl="0">
              <a:lnSpc>
                <a:spcPct val="150000"/>
              </a:lnSpc>
              <a:buFont typeface="Arial" pitchFamily="34" charset="0"/>
              <a:buNone/>
            </a:pPr>
            <a:endParaRPr lang="fa-IR" sz="2400" smtClean="0">
              <a:cs typeface="B Zar" pitchFamily="2" charset="-78"/>
            </a:endParaRPr>
          </a:p>
          <a:p>
            <a:pPr algn="l">
              <a:lnSpc>
                <a:spcPct val="150000"/>
              </a:lnSpc>
              <a:buFont typeface="Arial" pitchFamily="34" charset="0"/>
              <a:buNone/>
            </a:pPr>
            <a:r>
              <a:rPr lang="fa-IR" sz="2400" smtClean="0">
                <a:cs typeface="B Zar" pitchFamily="2" charset="-78"/>
              </a:rPr>
              <a:t>درآمد فروش روزنامه باطله + سود از دست رفته- هزینه خرید - درآمد فروش = سود</a:t>
            </a:r>
          </a:p>
        </p:txBody>
      </p:sp>
      <p:sp>
        <p:nvSpPr>
          <p:cNvPr id="5" name="TextBox 4"/>
          <p:cNvSpPr txBox="1">
            <a:spLocks noChangeArrowheads="1"/>
          </p:cNvSpPr>
          <p:nvPr/>
        </p:nvSpPr>
        <p:spPr bwMode="auto">
          <a:xfrm>
            <a:off x="6500813" y="4916488"/>
            <a:ext cx="785812" cy="369887"/>
          </a:xfrm>
          <a:prstGeom prst="rect">
            <a:avLst/>
          </a:prstGeom>
          <a:noFill/>
          <a:ln w="9525">
            <a:noFill/>
            <a:miter lim="800000"/>
            <a:headEnd/>
            <a:tailEnd/>
          </a:ln>
        </p:spPr>
        <p:txBody>
          <a:bodyPr>
            <a:spAutoFit/>
          </a:bodyPr>
          <a:lstStyle/>
          <a:p>
            <a:pPr algn="ctr"/>
            <a:r>
              <a:rPr lang="fa-IR"/>
              <a:t>2</a:t>
            </a:r>
          </a:p>
        </p:txBody>
      </p:sp>
      <p:sp>
        <p:nvSpPr>
          <p:cNvPr id="6" name="TextBox 5"/>
          <p:cNvSpPr txBox="1">
            <a:spLocks noChangeArrowheads="1"/>
          </p:cNvSpPr>
          <p:nvPr/>
        </p:nvSpPr>
        <p:spPr bwMode="auto">
          <a:xfrm>
            <a:off x="2714625" y="4916488"/>
            <a:ext cx="785813" cy="369887"/>
          </a:xfrm>
          <a:prstGeom prst="rect">
            <a:avLst/>
          </a:prstGeom>
          <a:noFill/>
          <a:ln w="9525">
            <a:noFill/>
            <a:miter lim="800000"/>
            <a:headEnd/>
            <a:tailEnd/>
          </a:ln>
        </p:spPr>
        <p:txBody>
          <a:bodyPr>
            <a:spAutoFit/>
          </a:bodyPr>
          <a:lstStyle/>
          <a:p>
            <a:pPr algn="ctr"/>
            <a:r>
              <a:rPr lang="fa-IR"/>
              <a:t>13</a:t>
            </a:r>
          </a:p>
        </p:txBody>
      </p:sp>
      <p:sp>
        <p:nvSpPr>
          <p:cNvPr id="7" name="TextBox 6"/>
          <p:cNvSpPr txBox="1">
            <a:spLocks noChangeArrowheads="1"/>
          </p:cNvSpPr>
          <p:nvPr/>
        </p:nvSpPr>
        <p:spPr bwMode="auto">
          <a:xfrm>
            <a:off x="4214813" y="4916488"/>
            <a:ext cx="785812" cy="369887"/>
          </a:xfrm>
          <a:prstGeom prst="rect">
            <a:avLst/>
          </a:prstGeom>
          <a:noFill/>
          <a:ln w="9525">
            <a:noFill/>
            <a:miter lim="800000"/>
            <a:headEnd/>
            <a:tailEnd/>
          </a:ln>
        </p:spPr>
        <p:txBody>
          <a:bodyPr>
            <a:spAutoFit/>
          </a:bodyPr>
          <a:lstStyle/>
          <a:p>
            <a:pPr algn="ctr"/>
            <a:r>
              <a:rPr lang="fa-IR"/>
              <a:t>7</a:t>
            </a:r>
          </a:p>
        </p:txBody>
      </p:sp>
      <p:sp>
        <p:nvSpPr>
          <p:cNvPr id="8" name="TextBox 7"/>
          <p:cNvSpPr txBox="1">
            <a:spLocks noChangeArrowheads="1"/>
          </p:cNvSpPr>
          <p:nvPr/>
        </p:nvSpPr>
        <p:spPr bwMode="auto">
          <a:xfrm>
            <a:off x="1428750" y="4916488"/>
            <a:ext cx="785813" cy="369887"/>
          </a:xfrm>
          <a:prstGeom prst="rect">
            <a:avLst/>
          </a:prstGeom>
          <a:noFill/>
          <a:ln w="9525">
            <a:noFill/>
            <a:miter lim="800000"/>
            <a:headEnd/>
            <a:tailEnd/>
          </a:ln>
        </p:spPr>
        <p:txBody>
          <a:bodyPr>
            <a:spAutoFit/>
          </a:bodyPr>
          <a:lstStyle/>
          <a:p>
            <a:pPr algn="ctr"/>
            <a:r>
              <a:rPr lang="fa-IR"/>
              <a:t>20</a:t>
            </a:r>
          </a:p>
        </p:txBody>
      </p:sp>
      <p:sp>
        <p:nvSpPr>
          <p:cNvPr id="9" name="Footer Placeholder 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fa-IR" sz="4000" b="1" smtClean="0">
                <a:cs typeface="B Zar" pitchFamily="2" charset="-78"/>
              </a:rPr>
              <a:t>فرضیات</a:t>
            </a:r>
          </a:p>
        </p:txBody>
      </p:sp>
      <p:graphicFrame>
        <p:nvGraphicFramePr>
          <p:cNvPr id="4" name="Table 3"/>
          <p:cNvGraphicFramePr>
            <a:graphicFrameLocks noGrp="1"/>
          </p:cNvGraphicFramePr>
          <p:nvPr/>
        </p:nvGraphicFramePr>
        <p:xfrm>
          <a:off x="2143134" y="1857375"/>
          <a:ext cx="4952991" cy="1219200"/>
        </p:xfrm>
        <a:graphic>
          <a:graphicData uri="http://schemas.openxmlformats.org/drawingml/2006/table">
            <a:tbl>
              <a:tblPr rtl="1"/>
              <a:tblGrid>
                <a:gridCol w="889473"/>
                <a:gridCol w="798237"/>
                <a:gridCol w="1404133"/>
                <a:gridCol w="1861148"/>
              </a:tblGrid>
              <a:tr h="212916">
                <a:tc>
                  <a:txBody>
                    <a:bodyPr/>
                    <a:lstStyle/>
                    <a:p>
                      <a:pPr algn="ctr" rtl="1">
                        <a:spcAft>
                          <a:spcPts val="0"/>
                        </a:spcAft>
                      </a:pPr>
                      <a:r>
                        <a:rPr lang="fa-IR" sz="2000" dirty="0">
                          <a:latin typeface="Times New Roman"/>
                          <a:ea typeface="Times New Roman"/>
                          <a:cs typeface="B Zar"/>
                        </a:rPr>
                        <a:t>نوع روز</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a:latin typeface="Times New Roman"/>
                          <a:ea typeface="Times New Roman"/>
                          <a:cs typeface="B Zar"/>
                        </a:rPr>
                        <a:t>احتمال</a:t>
                      </a:r>
                      <a:endParaRPr lang="en-US" sz="18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احتمال تجمعی</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تخصیص ارقام تصادفی</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749">
                <a:tc>
                  <a:txBody>
                    <a:bodyPr/>
                    <a:lstStyle/>
                    <a:p>
                      <a:pPr algn="ctr" rtl="1">
                        <a:spcAft>
                          <a:spcPts val="0"/>
                        </a:spcAft>
                      </a:pPr>
                      <a:r>
                        <a:rPr lang="fa-IR" sz="2000" dirty="0">
                          <a:latin typeface="Times New Roman"/>
                          <a:ea typeface="Times New Roman"/>
                          <a:cs typeface="B Zar"/>
                        </a:rPr>
                        <a:t>خوب</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متوسط</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بد</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0.35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0.45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0.20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0.35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0.80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1</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35-01</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80-36</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00-81</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3215369" y="3571875"/>
          <a:ext cx="3023506" cy="2743200"/>
        </p:xfrm>
        <a:graphic>
          <a:graphicData uri="http://schemas.openxmlformats.org/drawingml/2006/table">
            <a:tbl>
              <a:tblPr rtl="1"/>
              <a:tblGrid>
                <a:gridCol w="778847"/>
                <a:gridCol w="633761"/>
                <a:gridCol w="722661"/>
                <a:gridCol w="888237"/>
              </a:tblGrid>
              <a:tr h="212916">
                <a:tc rowSpan="2">
                  <a:txBody>
                    <a:bodyPr/>
                    <a:lstStyle/>
                    <a:p>
                      <a:pPr algn="ctr" rtl="1">
                        <a:spcAft>
                          <a:spcPts val="0"/>
                        </a:spcAft>
                      </a:pPr>
                      <a:r>
                        <a:rPr lang="fa-IR" sz="2000" dirty="0">
                          <a:latin typeface="Times New Roman"/>
                          <a:ea typeface="Times New Roman"/>
                          <a:cs typeface="B Zar"/>
                        </a:rPr>
                        <a:t>تقاضا</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spcAft>
                          <a:spcPts val="0"/>
                        </a:spcAft>
                      </a:pPr>
                      <a:r>
                        <a:rPr lang="fa-IR" sz="2000" dirty="0">
                          <a:latin typeface="Times New Roman"/>
                          <a:ea typeface="Times New Roman"/>
                          <a:cs typeface="B Zar"/>
                        </a:rPr>
                        <a:t>توزیع احتمال تقاضا</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r>
              <a:tr h="215268">
                <a:tc vMerge="1">
                  <a:txBody>
                    <a:bodyPr/>
                    <a:lstStyle/>
                    <a:p>
                      <a:pPr rtl="1"/>
                      <a:endParaRPr lang="fa-IR"/>
                    </a:p>
                  </a:txBody>
                  <a:tcPr/>
                </a:tc>
                <a:tc>
                  <a:txBody>
                    <a:bodyPr/>
                    <a:lstStyle/>
                    <a:p>
                      <a:pPr algn="ctr" rtl="1">
                        <a:spcAft>
                          <a:spcPts val="0"/>
                        </a:spcAft>
                      </a:pPr>
                      <a:r>
                        <a:rPr lang="fa-IR" sz="2000">
                          <a:latin typeface="Times New Roman"/>
                          <a:ea typeface="Times New Roman"/>
                          <a:cs typeface="B Zar"/>
                        </a:rPr>
                        <a:t>خوب</a:t>
                      </a:r>
                      <a:endParaRPr lang="en-US" sz="18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a:latin typeface="Times New Roman"/>
                          <a:ea typeface="Times New Roman"/>
                          <a:cs typeface="B Zar"/>
                        </a:rPr>
                        <a:t>متوسط</a:t>
                      </a:r>
                      <a:endParaRPr lang="en-US" sz="18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بد</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415">
                <a:tc>
                  <a:txBody>
                    <a:bodyPr/>
                    <a:lstStyle/>
                    <a:p>
                      <a:pPr algn="ctr" rtl="1">
                        <a:spcAft>
                          <a:spcPts val="0"/>
                        </a:spcAft>
                      </a:pPr>
                      <a:r>
                        <a:rPr lang="fa-IR" sz="2000">
                          <a:latin typeface="Times New Roman"/>
                          <a:ea typeface="Times New Roman"/>
                          <a:cs typeface="B Zar"/>
                        </a:rPr>
                        <a:t>40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50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60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70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80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90</a:t>
                      </a:r>
                      <a:endParaRPr lang="en-US" sz="1800">
                        <a:latin typeface="Times New Roman"/>
                        <a:ea typeface="Times New Roman"/>
                        <a:cs typeface="Zar"/>
                      </a:endParaRPr>
                    </a:p>
                    <a:p>
                      <a:pPr algn="ctr" rtl="1">
                        <a:spcAft>
                          <a:spcPts val="0"/>
                        </a:spcAft>
                      </a:pPr>
                      <a:r>
                        <a:rPr lang="fa-IR" sz="2000">
                          <a:latin typeface="Times New Roman"/>
                          <a:ea typeface="Times New Roman"/>
                          <a:cs typeface="B Zar"/>
                        </a:rPr>
                        <a:t>100</a:t>
                      </a:r>
                      <a:endParaRPr lang="en-US" sz="18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0.03</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0.20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0.35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0.15</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0.07</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0.10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0.18</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0.40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0.20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0.08</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04.</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0.42</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0.22</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0.16</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0.12</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0.06</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0.00</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0.00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7015" name="Rectangle 1"/>
          <p:cNvSpPr>
            <a:spLocks noChangeArrowheads="1"/>
          </p:cNvSpPr>
          <p:nvPr/>
        </p:nvSpPr>
        <p:spPr bwMode="auto">
          <a:xfrm>
            <a:off x="3500430" y="3214686"/>
            <a:ext cx="2500325" cy="584775"/>
          </a:xfrm>
          <a:prstGeom prst="rect">
            <a:avLst/>
          </a:prstGeom>
          <a:noFill/>
          <a:ln w="9525">
            <a:noFill/>
            <a:miter lim="800000"/>
            <a:headEnd/>
            <a:tailEnd/>
          </a:ln>
        </p:spPr>
        <p:txBody>
          <a:bodyPr wrap="square" anchor="ctr">
            <a:spAutoFit/>
          </a:bodyPr>
          <a:lstStyle/>
          <a:p>
            <a:pPr algn="ctr" eaLnBrk="0" hangingPunct="0"/>
            <a:r>
              <a:rPr lang="fa-IR" sz="1600" dirty="0" smtClean="0">
                <a:ea typeface="Times New Roman" pitchFamily="18" charset="0"/>
                <a:cs typeface="B Zar" pitchFamily="2" charset="-78"/>
              </a:rPr>
              <a:t>توزیع روزنامه‌های مورد تقاضا</a:t>
            </a:r>
          </a:p>
          <a:p>
            <a:pPr algn="ctr" eaLnBrk="0" hangingPunct="0"/>
            <a:endParaRPr lang="en-US" sz="1600" dirty="0">
              <a:ea typeface="Times New Roman" pitchFamily="18" charset="0"/>
              <a:cs typeface="B Zar" pitchFamily="2" charset="-78"/>
            </a:endParaRPr>
          </a:p>
        </p:txBody>
      </p:sp>
      <p:sp>
        <p:nvSpPr>
          <p:cNvPr id="127016" name="Rectangle 2"/>
          <p:cNvSpPr>
            <a:spLocks noChangeArrowheads="1"/>
          </p:cNvSpPr>
          <p:nvPr/>
        </p:nvSpPr>
        <p:spPr bwMode="auto">
          <a:xfrm>
            <a:off x="3214688" y="1500188"/>
            <a:ext cx="3000375" cy="338554"/>
          </a:xfrm>
          <a:prstGeom prst="rect">
            <a:avLst/>
          </a:prstGeom>
          <a:noFill/>
          <a:ln w="9525">
            <a:noFill/>
            <a:miter lim="800000"/>
            <a:headEnd/>
            <a:tailEnd/>
          </a:ln>
        </p:spPr>
        <p:txBody>
          <a:bodyPr anchor="ctr">
            <a:spAutoFit/>
          </a:bodyPr>
          <a:lstStyle/>
          <a:p>
            <a:pPr algn="ctr" eaLnBrk="0" hangingPunct="0"/>
            <a:r>
              <a:rPr lang="fa-IR" sz="1600" dirty="0" smtClean="0">
                <a:ea typeface="Times New Roman" pitchFamily="18" charset="0"/>
                <a:cs typeface="B Zar" pitchFamily="2" charset="-78"/>
              </a:rPr>
              <a:t>توزیع اختمالی نوع روز</a:t>
            </a:r>
            <a:endParaRPr lang="en-US" sz="1200" dirty="0" smtClean="0">
              <a:ea typeface="Times New Roman" pitchFamily="18" charset="0"/>
              <a:cs typeface="B Zar" pitchFamily="2" charset="-78"/>
            </a:endParaRPr>
          </a:p>
        </p:txBody>
      </p:sp>
      <p:sp>
        <p:nvSpPr>
          <p:cNvPr id="7" name="Footer Placeholder 6"/>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828675"/>
          </a:xfrm>
        </p:spPr>
        <p:txBody>
          <a:bodyPr/>
          <a:lstStyle/>
          <a:p>
            <a:pPr marL="0" indent="0">
              <a:lnSpc>
                <a:spcPct val="150000"/>
              </a:lnSpc>
              <a:buFont typeface="Arial" pitchFamily="34" charset="0"/>
              <a:buNone/>
              <a:defRPr/>
            </a:pPr>
            <a:r>
              <a:rPr lang="fa-IR" sz="2000" dirty="0" smtClean="0">
                <a:cs typeface="B Zar" pitchFamily="2" charset="-78"/>
              </a:rPr>
              <a:t>فرض می‌کنیم که شبیه‌سازی را برای خرید 70 روزنامه طی یک دوره 20 روزه انجام می دهیم</a:t>
            </a:r>
            <a:endParaRPr lang="en-US" sz="2000" dirty="0" smtClean="0">
              <a:cs typeface="B Zar" pitchFamily="2" charset="-78"/>
            </a:endParaRPr>
          </a:p>
          <a:p>
            <a:pPr>
              <a:buFont typeface="Arial" pitchFamily="34" charset="0"/>
              <a:buNone/>
              <a:defRPr/>
            </a:pPr>
            <a:endParaRPr lang="fa-IR" dirty="0"/>
          </a:p>
        </p:txBody>
      </p:sp>
      <p:sp>
        <p:nvSpPr>
          <p:cNvPr id="4" name="Title 1"/>
          <p:cNvSpPr txBox="1">
            <a:spLocks/>
          </p:cNvSpPr>
          <p:nvPr/>
        </p:nvSpPr>
        <p:spPr bwMode="auto">
          <a:xfrm>
            <a:off x="457200" y="214313"/>
            <a:ext cx="8229600" cy="1214437"/>
          </a:xfrm>
          <a:prstGeom prst="rect">
            <a:avLst/>
          </a:prstGeom>
          <a:noFill/>
          <a:ln w="9525">
            <a:noFill/>
            <a:miter lim="800000"/>
            <a:headEnd/>
            <a:tailEnd/>
          </a:ln>
        </p:spPr>
        <p:txBody>
          <a:bodyPr anchor="ctr"/>
          <a:lstStyle/>
          <a:p>
            <a:pPr algn="ctr" eaLnBrk="0" hangingPunct="0">
              <a:defRPr/>
            </a:pPr>
            <a:r>
              <a:rPr lang="fa-IR" sz="3600" b="1" dirty="0">
                <a:latin typeface="+mj-lt"/>
                <a:ea typeface="+mj-ea"/>
                <a:cs typeface="B Zar" pitchFamily="2" charset="-78"/>
              </a:rPr>
              <a:t>خلاصه نتایج شبیه‌سازی مسأله روزنامه فروش</a:t>
            </a:r>
          </a:p>
        </p:txBody>
      </p:sp>
      <p:pic>
        <p:nvPicPr>
          <p:cNvPr id="128004" name="Picture 2" descr="C:\Documents and Settings\Kazemipour\My Documents\My Scans\2009-03 (مارس)\scan0011.jpg"/>
          <p:cNvPicPr>
            <a:picLocks noChangeAspect="1" noChangeArrowheads="1"/>
          </p:cNvPicPr>
          <p:nvPr/>
        </p:nvPicPr>
        <p:blipFill>
          <a:blip r:embed="rId2"/>
          <a:srcRect/>
          <a:stretch>
            <a:fillRect/>
          </a:stretch>
        </p:blipFill>
        <p:spPr bwMode="auto">
          <a:xfrm>
            <a:off x="3143250" y="2357438"/>
            <a:ext cx="4357688" cy="4022725"/>
          </a:xfrm>
          <a:prstGeom prst="rect">
            <a:avLst/>
          </a:prstGeom>
          <a:noFill/>
          <a:ln w="9525">
            <a:noFill/>
            <a:miter lim="800000"/>
            <a:headEnd/>
            <a:tailEnd/>
          </a:ln>
        </p:spPr>
      </p:pic>
      <p:sp>
        <p:nvSpPr>
          <p:cNvPr id="128005" name="Rectangle 3"/>
          <p:cNvSpPr>
            <a:spLocks noChangeArrowheads="1"/>
          </p:cNvSpPr>
          <p:nvPr/>
        </p:nvSpPr>
        <p:spPr bwMode="auto">
          <a:xfrm>
            <a:off x="285750" y="2714625"/>
            <a:ext cx="3286125" cy="461963"/>
          </a:xfrm>
          <a:prstGeom prst="rect">
            <a:avLst/>
          </a:prstGeom>
          <a:noFill/>
          <a:ln w="9525">
            <a:noFill/>
            <a:miter lim="800000"/>
            <a:headEnd/>
            <a:tailEnd/>
          </a:ln>
        </p:spPr>
        <p:txBody>
          <a:bodyPr anchor="ctr">
            <a:spAutoFit/>
          </a:bodyPr>
          <a:lstStyle/>
          <a:p>
            <a:pPr algn="l" eaLnBrk="0" hangingPunct="0"/>
            <a:r>
              <a:rPr lang="fa-IR" sz="2400">
                <a:ea typeface="Times New Roman" pitchFamily="18" charset="0"/>
                <a:cs typeface="B Zar" pitchFamily="2" charset="-78"/>
              </a:rPr>
              <a:t>10*2+0-70*13-60*20= سود</a:t>
            </a:r>
          </a:p>
        </p:txBody>
      </p:sp>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fa-IR" sz="4000" b="1" smtClean="0">
                <a:cs typeface="B Zar" pitchFamily="2" charset="-78"/>
              </a:rPr>
              <a:t>سیاست بهینه</a:t>
            </a:r>
          </a:p>
        </p:txBody>
      </p:sp>
      <p:sp>
        <p:nvSpPr>
          <p:cNvPr id="3" name="Content Placeholder 2"/>
          <p:cNvSpPr>
            <a:spLocks noGrp="1"/>
          </p:cNvSpPr>
          <p:nvPr>
            <p:ph idx="1"/>
          </p:nvPr>
        </p:nvSpPr>
        <p:spPr>
          <a:xfrm>
            <a:off x="457200" y="1600200"/>
            <a:ext cx="8229600" cy="2328863"/>
          </a:xfrm>
        </p:spPr>
        <p:txBody>
          <a:bodyPr/>
          <a:lstStyle/>
          <a:p>
            <a:pPr marL="0" indent="0" algn="just">
              <a:lnSpc>
                <a:spcPct val="150000"/>
              </a:lnSpc>
              <a:buFont typeface="Arial" pitchFamily="34" charset="0"/>
              <a:buNone/>
            </a:pPr>
            <a:r>
              <a:rPr lang="fa-IR" sz="2800" smtClean="0">
                <a:cs typeface="B Zar" pitchFamily="2" charset="-78"/>
              </a:rPr>
              <a:t>جدول فوق را برای تعداد خریدهای مختلف روزنامه در ابتدای روز اجرا می کنیم. جدولی که متوسط سود بیشتری را توسط شبیه سازی نشان دهد، مشخص کنندۀ سیاست بهینه تهیه روزنامه در ابتدای روزاست. </a:t>
            </a:r>
            <a:endParaRPr lang="en-US" sz="28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fa-IR" sz="4000" b="1" smtClean="0">
                <a:cs typeface="B Zar" pitchFamily="2" charset="-78"/>
              </a:rPr>
              <a:t>مساله موجودی</a:t>
            </a:r>
          </a:p>
        </p:txBody>
      </p:sp>
      <p:sp>
        <p:nvSpPr>
          <p:cNvPr id="130051" name="Content Placeholder 2"/>
          <p:cNvSpPr>
            <a:spLocks noGrp="1"/>
          </p:cNvSpPr>
          <p:nvPr>
            <p:ph idx="1"/>
          </p:nvPr>
        </p:nvSpPr>
        <p:spPr>
          <a:xfrm>
            <a:off x="457200" y="1600200"/>
            <a:ext cx="8229600" cy="2543175"/>
          </a:xfrm>
        </p:spPr>
        <p:txBody>
          <a:bodyPr/>
          <a:lstStyle/>
          <a:p>
            <a:pPr marL="0" indent="0" algn="just">
              <a:lnSpc>
                <a:spcPct val="150000"/>
              </a:lnSpc>
              <a:buFont typeface="Arial" pitchFamily="34" charset="0"/>
              <a:buNone/>
            </a:pPr>
            <a:r>
              <a:rPr lang="fa-IR" sz="2000" smtClean="0">
                <a:cs typeface="B Zar" pitchFamily="2" charset="-78"/>
              </a:rPr>
              <a:t>فرض کنید در یک سیستم کنترل موجودی هر 5 روز یک بار موجودی بررسی شده و در صورتی که مقدار موجودی کمتر از 11 واحد باشد، سفارش صادر می گردد که موجودی به 11 واحد برسد. سطح موجودی ابتدای دوره 3 واحد و ورود یک سفارش 8 واحدی در دو روز بعد دیده شده است. تقاضای روزانه و مهلت تحویل برای کالاهای انبار دارای توزیع احتمالی به شرح زیر است. وضعیت این سیستم را به کمک شبیه سازی بررسی نمایید.</a:t>
            </a:r>
          </a:p>
        </p:txBody>
      </p:sp>
      <p:graphicFrame>
        <p:nvGraphicFramePr>
          <p:cNvPr id="4" name="Table 3"/>
          <p:cNvGraphicFramePr>
            <a:graphicFrameLocks noGrp="1"/>
          </p:cNvGraphicFramePr>
          <p:nvPr/>
        </p:nvGraphicFramePr>
        <p:xfrm>
          <a:off x="857237" y="4286250"/>
          <a:ext cx="3311538" cy="1691640"/>
        </p:xfrm>
        <a:graphic>
          <a:graphicData uri="http://schemas.openxmlformats.org/drawingml/2006/table">
            <a:tbl>
              <a:tblPr rtl="1"/>
              <a:tblGrid>
                <a:gridCol w="470249"/>
                <a:gridCol w="525061"/>
                <a:gridCol w="952849"/>
                <a:gridCol w="1363379"/>
              </a:tblGrid>
              <a:tr h="0">
                <a:tc>
                  <a:txBody>
                    <a:bodyPr/>
                    <a:lstStyle/>
                    <a:p>
                      <a:pPr algn="ctr" rtl="1">
                        <a:lnSpc>
                          <a:spcPct val="150000"/>
                        </a:lnSpc>
                        <a:spcAft>
                          <a:spcPts val="0"/>
                        </a:spcAft>
                      </a:pPr>
                      <a:r>
                        <a:rPr lang="fa-IR" sz="1400" dirty="0" smtClean="0">
                          <a:latin typeface="Times New Roman"/>
                          <a:ea typeface="Times New Roman"/>
                          <a:cs typeface="B Zar"/>
                        </a:rPr>
                        <a:t>تقاضا</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احتمال</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احتمال تجمعی</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a:latin typeface="Times New Roman"/>
                          <a:ea typeface="Times New Roman"/>
                          <a:cs typeface="B Zar"/>
                        </a:rPr>
                        <a:t>تخصیص ارقام تصادفی</a:t>
                      </a:r>
                      <a:endParaRPr lang="en-US" sz="120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666">
                <a:tc>
                  <a:txBody>
                    <a:bodyPr/>
                    <a:lstStyle/>
                    <a:p>
                      <a:pPr algn="ctr" rtl="1">
                        <a:lnSpc>
                          <a:spcPct val="150000"/>
                        </a:lnSpc>
                        <a:spcAft>
                          <a:spcPts val="0"/>
                        </a:spcAft>
                      </a:pPr>
                      <a:r>
                        <a:rPr lang="fa-IR" sz="1200" dirty="0" smtClean="0">
                          <a:latin typeface="Times New Roman"/>
                          <a:ea typeface="Times New Roman"/>
                          <a:cs typeface="B Zar"/>
                        </a:rPr>
                        <a:t>0</a:t>
                      </a:r>
                    </a:p>
                    <a:p>
                      <a:pPr algn="ctr" rtl="1">
                        <a:lnSpc>
                          <a:spcPct val="150000"/>
                        </a:lnSpc>
                        <a:spcAft>
                          <a:spcPts val="0"/>
                        </a:spcAft>
                      </a:pPr>
                      <a:r>
                        <a:rPr lang="fa-IR" sz="1200" dirty="0" smtClean="0">
                          <a:latin typeface="Times New Roman"/>
                          <a:ea typeface="Times New Roman"/>
                          <a:cs typeface="B Zar"/>
                        </a:rPr>
                        <a:t>1</a:t>
                      </a:r>
                    </a:p>
                    <a:p>
                      <a:pPr algn="ctr" rtl="1">
                        <a:lnSpc>
                          <a:spcPct val="150000"/>
                        </a:lnSpc>
                        <a:spcAft>
                          <a:spcPts val="0"/>
                        </a:spcAft>
                      </a:pPr>
                      <a:r>
                        <a:rPr lang="fa-IR" sz="1200" dirty="0" smtClean="0">
                          <a:latin typeface="Times New Roman"/>
                          <a:ea typeface="Times New Roman"/>
                          <a:cs typeface="B Zar"/>
                        </a:rPr>
                        <a:t>2</a:t>
                      </a:r>
                    </a:p>
                    <a:p>
                      <a:pPr algn="ctr" rtl="1">
                        <a:lnSpc>
                          <a:spcPct val="150000"/>
                        </a:lnSpc>
                        <a:spcAft>
                          <a:spcPts val="0"/>
                        </a:spcAft>
                      </a:pPr>
                      <a:r>
                        <a:rPr lang="fa-IR" sz="1200" dirty="0" smtClean="0">
                          <a:latin typeface="Times New Roman"/>
                          <a:ea typeface="Times New Roman"/>
                          <a:cs typeface="B Zar"/>
                        </a:rPr>
                        <a:t>3</a:t>
                      </a:r>
                    </a:p>
                    <a:p>
                      <a:pPr algn="ctr" rtl="1">
                        <a:lnSpc>
                          <a:spcPct val="150000"/>
                        </a:lnSpc>
                        <a:spcAft>
                          <a:spcPts val="0"/>
                        </a:spcAft>
                      </a:pPr>
                      <a:r>
                        <a:rPr lang="fa-IR" sz="1200" dirty="0" smtClean="0">
                          <a:latin typeface="Times New Roman"/>
                          <a:ea typeface="Times New Roman"/>
                          <a:cs typeface="B Zar"/>
                        </a:rPr>
                        <a:t>4</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0.1</a:t>
                      </a:r>
                    </a:p>
                    <a:p>
                      <a:pPr algn="ctr" rtl="1">
                        <a:lnSpc>
                          <a:spcPct val="150000"/>
                        </a:lnSpc>
                        <a:spcAft>
                          <a:spcPts val="0"/>
                        </a:spcAft>
                      </a:pPr>
                      <a:r>
                        <a:rPr lang="fa-IR" sz="1200" dirty="0" smtClean="0">
                          <a:latin typeface="Times New Roman"/>
                          <a:ea typeface="Times New Roman"/>
                          <a:cs typeface="Zar"/>
                        </a:rPr>
                        <a:t>0.25</a:t>
                      </a:r>
                    </a:p>
                    <a:p>
                      <a:pPr algn="ctr" rtl="1">
                        <a:lnSpc>
                          <a:spcPct val="150000"/>
                        </a:lnSpc>
                        <a:spcAft>
                          <a:spcPts val="0"/>
                        </a:spcAft>
                      </a:pPr>
                      <a:r>
                        <a:rPr lang="fa-IR" sz="1200" dirty="0" smtClean="0">
                          <a:latin typeface="Times New Roman"/>
                          <a:ea typeface="Times New Roman"/>
                          <a:cs typeface="Zar"/>
                        </a:rPr>
                        <a:t>0.35</a:t>
                      </a:r>
                    </a:p>
                    <a:p>
                      <a:pPr algn="ctr" rtl="1">
                        <a:lnSpc>
                          <a:spcPct val="150000"/>
                        </a:lnSpc>
                        <a:spcAft>
                          <a:spcPts val="0"/>
                        </a:spcAft>
                      </a:pPr>
                      <a:r>
                        <a:rPr lang="fa-IR" sz="1200" dirty="0" smtClean="0">
                          <a:latin typeface="Times New Roman"/>
                          <a:ea typeface="Times New Roman"/>
                          <a:cs typeface="Zar"/>
                        </a:rPr>
                        <a:t>0.21</a:t>
                      </a:r>
                    </a:p>
                    <a:p>
                      <a:pPr algn="ctr" rtl="1">
                        <a:lnSpc>
                          <a:spcPct val="150000"/>
                        </a:lnSpc>
                        <a:spcAft>
                          <a:spcPts val="0"/>
                        </a:spcAft>
                      </a:pPr>
                      <a:r>
                        <a:rPr lang="fa-IR" sz="1200" dirty="0" smtClean="0">
                          <a:latin typeface="Times New Roman"/>
                          <a:ea typeface="Times New Roman"/>
                          <a:cs typeface="Zar"/>
                        </a:rPr>
                        <a:t>0.09</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0.1</a:t>
                      </a:r>
                    </a:p>
                    <a:p>
                      <a:pPr algn="ctr" rtl="1">
                        <a:lnSpc>
                          <a:spcPct val="150000"/>
                        </a:lnSpc>
                        <a:spcAft>
                          <a:spcPts val="0"/>
                        </a:spcAft>
                      </a:pPr>
                      <a:r>
                        <a:rPr lang="fa-IR" sz="1200" dirty="0" smtClean="0">
                          <a:latin typeface="Times New Roman"/>
                          <a:ea typeface="Times New Roman"/>
                          <a:cs typeface="Zar"/>
                        </a:rPr>
                        <a:t>0.35</a:t>
                      </a:r>
                    </a:p>
                    <a:p>
                      <a:pPr algn="ctr" rtl="1">
                        <a:lnSpc>
                          <a:spcPct val="150000"/>
                        </a:lnSpc>
                        <a:spcAft>
                          <a:spcPts val="0"/>
                        </a:spcAft>
                      </a:pPr>
                      <a:r>
                        <a:rPr lang="fa-IR" sz="1200" dirty="0" smtClean="0">
                          <a:latin typeface="Times New Roman"/>
                          <a:ea typeface="Times New Roman"/>
                          <a:cs typeface="Zar"/>
                        </a:rPr>
                        <a:t>0.7</a:t>
                      </a:r>
                    </a:p>
                    <a:p>
                      <a:pPr algn="ctr" rtl="1">
                        <a:lnSpc>
                          <a:spcPct val="150000"/>
                        </a:lnSpc>
                        <a:spcAft>
                          <a:spcPts val="0"/>
                        </a:spcAft>
                      </a:pPr>
                      <a:r>
                        <a:rPr lang="fa-IR" sz="1200" dirty="0" smtClean="0">
                          <a:latin typeface="Times New Roman"/>
                          <a:ea typeface="Times New Roman"/>
                          <a:cs typeface="Zar"/>
                        </a:rPr>
                        <a:t>0.91</a:t>
                      </a:r>
                    </a:p>
                    <a:p>
                      <a:pPr algn="ctr" rtl="1">
                        <a:lnSpc>
                          <a:spcPct val="150000"/>
                        </a:lnSpc>
                        <a:spcAft>
                          <a:spcPts val="0"/>
                        </a:spcAft>
                      </a:pPr>
                      <a:r>
                        <a:rPr lang="fa-IR" sz="1200" dirty="0" smtClean="0">
                          <a:latin typeface="Times New Roman"/>
                          <a:ea typeface="Times New Roman"/>
                          <a:cs typeface="Zar"/>
                        </a:rPr>
                        <a:t>1</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10-01</a:t>
                      </a:r>
                    </a:p>
                    <a:p>
                      <a:pPr algn="ctr" rtl="1">
                        <a:lnSpc>
                          <a:spcPct val="150000"/>
                        </a:lnSpc>
                        <a:spcAft>
                          <a:spcPts val="0"/>
                        </a:spcAft>
                      </a:pPr>
                      <a:r>
                        <a:rPr lang="fa-IR" sz="1200" dirty="0" smtClean="0">
                          <a:latin typeface="Times New Roman"/>
                          <a:ea typeface="Times New Roman"/>
                          <a:cs typeface="Zar"/>
                        </a:rPr>
                        <a:t>35-11</a:t>
                      </a:r>
                    </a:p>
                    <a:p>
                      <a:pPr algn="ctr" rtl="1">
                        <a:lnSpc>
                          <a:spcPct val="150000"/>
                        </a:lnSpc>
                        <a:spcAft>
                          <a:spcPts val="0"/>
                        </a:spcAft>
                      </a:pPr>
                      <a:r>
                        <a:rPr lang="fa-IR" sz="1200" dirty="0" smtClean="0">
                          <a:latin typeface="Times New Roman"/>
                          <a:ea typeface="Times New Roman"/>
                          <a:cs typeface="Zar"/>
                        </a:rPr>
                        <a:t>70-36</a:t>
                      </a:r>
                    </a:p>
                    <a:p>
                      <a:pPr algn="ctr" rtl="1">
                        <a:lnSpc>
                          <a:spcPct val="150000"/>
                        </a:lnSpc>
                        <a:spcAft>
                          <a:spcPts val="0"/>
                        </a:spcAft>
                      </a:pPr>
                      <a:r>
                        <a:rPr lang="fa-IR" sz="1200" dirty="0" smtClean="0">
                          <a:latin typeface="Times New Roman"/>
                          <a:ea typeface="Times New Roman"/>
                          <a:cs typeface="Zar"/>
                        </a:rPr>
                        <a:t>91-71</a:t>
                      </a:r>
                    </a:p>
                    <a:p>
                      <a:pPr algn="ctr" rtl="1">
                        <a:lnSpc>
                          <a:spcPct val="150000"/>
                        </a:lnSpc>
                        <a:spcAft>
                          <a:spcPts val="0"/>
                        </a:spcAft>
                      </a:pPr>
                      <a:r>
                        <a:rPr lang="fa-IR" sz="1200" dirty="0" smtClean="0">
                          <a:latin typeface="Times New Roman"/>
                          <a:ea typeface="Times New Roman"/>
                          <a:cs typeface="Zar"/>
                        </a:rPr>
                        <a:t>00-92</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786300" y="4643438"/>
          <a:ext cx="3710000" cy="1143000"/>
        </p:xfrm>
        <a:graphic>
          <a:graphicData uri="http://schemas.openxmlformats.org/drawingml/2006/table">
            <a:tbl>
              <a:tblPr rtl="1"/>
              <a:tblGrid>
                <a:gridCol w="868711"/>
                <a:gridCol w="525061"/>
                <a:gridCol w="952849"/>
                <a:gridCol w="1363379"/>
              </a:tblGrid>
              <a:tr h="42934">
                <a:tc>
                  <a:txBody>
                    <a:bodyPr/>
                    <a:lstStyle/>
                    <a:p>
                      <a:pPr algn="ctr" rtl="1">
                        <a:lnSpc>
                          <a:spcPct val="150000"/>
                        </a:lnSpc>
                        <a:spcAft>
                          <a:spcPts val="0"/>
                        </a:spcAft>
                      </a:pPr>
                      <a:r>
                        <a:rPr lang="fa-IR" sz="1400" dirty="0" smtClean="0">
                          <a:latin typeface="Times New Roman"/>
                          <a:ea typeface="Times New Roman"/>
                          <a:cs typeface="B Zar"/>
                        </a:rPr>
                        <a:t>مهلت تحویل</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احتمال</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احتمال تجمعی</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400" dirty="0">
                          <a:latin typeface="Times New Roman"/>
                          <a:ea typeface="Times New Roman"/>
                          <a:cs typeface="B Zar"/>
                        </a:rPr>
                        <a:t>تخصیص ارقام تصادفی</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380">
                <a:tc>
                  <a:txBody>
                    <a:bodyPr/>
                    <a:lstStyle/>
                    <a:p>
                      <a:pPr algn="ctr" rtl="1">
                        <a:lnSpc>
                          <a:spcPct val="150000"/>
                        </a:lnSpc>
                        <a:spcAft>
                          <a:spcPts val="0"/>
                        </a:spcAft>
                      </a:pPr>
                      <a:r>
                        <a:rPr lang="fa-IR" sz="1200" dirty="0" smtClean="0">
                          <a:latin typeface="Times New Roman"/>
                          <a:ea typeface="Times New Roman"/>
                          <a:cs typeface="Zar"/>
                        </a:rPr>
                        <a:t>1</a:t>
                      </a:r>
                    </a:p>
                    <a:p>
                      <a:pPr algn="ctr" rtl="1">
                        <a:lnSpc>
                          <a:spcPct val="150000"/>
                        </a:lnSpc>
                        <a:spcAft>
                          <a:spcPts val="0"/>
                        </a:spcAft>
                      </a:pPr>
                      <a:r>
                        <a:rPr lang="fa-IR" sz="1200" dirty="0" smtClean="0">
                          <a:latin typeface="Times New Roman"/>
                          <a:ea typeface="Times New Roman"/>
                          <a:cs typeface="Zar"/>
                        </a:rPr>
                        <a:t>2</a:t>
                      </a:r>
                    </a:p>
                    <a:p>
                      <a:pPr algn="ctr" rtl="1">
                        <a:lnSpc>
                          <a:spcPct val="150000"/>
                        </a:lnSpc>
                        <a:spcAft>
                          <a:spcPts val="0"/>
                        </a:spcAft>
                      </a:pPr>
                      <a:r>
                        <a:rPr lang="fa-IR" sz="1200" dirty="0" smtClean="0">
                          <a:latin typeface="Times New Roman"/>
                          <a:ea typeface="Times New Roman"/>
                          <a:cs typeface="Zar"/>
                        </a:rPr>
                        <a:t>3</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0.6</a:t>
                      </a:r>
                    </a:p>
                    <a:p>
                      <a:pPr algn="ctr" rtl="1">
                        <a:lnSpc>
                          <a:spcPct val="150000"/>
                        </a:lnSpc>
                        <a:spcAft>
                          <a:spcPts val="0"/>
                        </a:spcAft>
                      </a:pPr>
                      <a:r>
                        <a:rPr lang="fa-IR" sz="1200" dirty="0" smtClean="0">
                          <a:latin typeface="Times New Roman"/>
                          <a:ea typeface="Times New Roman"/>
                          <a:cs typeface="Zar"/>
                        </a:rPr>
                        <a:t>0.3</a:t>
                      </a:r>
                    </a:p>
                    <a:p>
                      <a:pPr algn="ctr" rtl="1">
                        <a:lnSpc>
                          <a:spcPct val="150000"/>
                        </a:lnSpc>
                        <a:spcAft>
                          <a:spcPts val="0"/>
                        </a:spcAft>
                      </a:pPr>
                      <a:r>
                        <a:rPr lang="fa-IR" sz="1200" dirty="0" smtClean="0">
                          <a:latin typeface="Times New Roman"/>
                          <a:ea typeface="Times New Roman"/>
                          <a:cs typeface="Zar"/>
                        </a:rPr>
                        <a:t>0.1</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0.6</a:t>
                      </a:r>
                    </a:p>
                    <a:p>
                      <a:pPr algn="ctr" rtl="1">
                        <a:lnSpc>
                          <a:spcPct val="150000"/>
                        </a:lnSpc>
                        <a:spcAft>
                          <a:spcPts val="0"/>
                        </a:spcAft>
                      </a:pPr>
                      <a:r>
                        <a:rPr lang="fa-IR" sz="1200" dirty="0" smtClean="0">
                          <a:latin typeface="Times New Roman"/>
                          <a:ea typeface="Times New Roman"/>
                          <a:cs typeface="Zar"/>
                        </a:rPr>
                        <a:t>0.9</a:t>
                      </a:r>
                    </a:p>
                    <a:p>
                      <a:pPr algn="ctr" rtl="1">
                        <a:lnSpc>
                          <a:spcPct val="150000"/>
                        </a:lnSpc>
                        <a:spcAft>
                          <a:spcPts val="0"/>
                        </a:spcAft>
                      </a:pPr>
                      <a:r>
                        <a:rPr lang="fa-IR" sz="1200" dirty="0" smtClean="0">
                          <a:latin typeface="Times New Roman"/>
                          <a:ea typeface="Times New Roman"/>
                          <a:cs typeface="Zar"/>
                        </a:rPr>
                        <a:t>1</a:t>
                      </a:r>
                      <a:endParaRPr lang="en-US" sz="12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Times New Roman"/>
                          <a:ea typeface="Times New Roman"/>
                          <a:cs typeface="Zar"/>
                        </a:rPr>
                        <a:t>6-1</a:t>
                      </a:r>
                    </a:p>
                    <a:p>
                      <a:pPr algn="ctr" rtl="1">
                        <a:lnSpc>
                          <a:spcPct val="150000"/>
                        </a:lnSpc>
                        <a:spcAft>
                          <a:spcPts val="0"/>
                        </a:spcAft>
                      </a:pPr>
                      <a:r>
                        <a:rPr lang="fa-IR" sz="1200" dirty="0" smtClean="0">
                          <a:latin typeface="Times New Roman"/>
                          <a:ea typeface="Times New Roman"/>
                          <a:cs typeface="Zar"/>
                        </a:rPr>
                        <a:t>9-7</a:t>
                      </a:r>
                    </a:p>
                    <a:p>
                      <a:pPr algn="ctr" rtl="1">
                        <a:lnSpc>
                          <a:spcPct val="150000"/>
                        </a:lnSpc>
                        <a:spcAft>
                          <a:spcPts val="0"/>
                        </a:spcAft>
                      </a:pPr>
                      <a:r>
                        <a:rPr lang="fa-IR" sz="1200" dirty="0" smtClean="0">
                          <a:latin typeface="Times New Roman"/>
                          <a:ea typeface="Times New Roman"/>
                          <a:cs typeface="Zar"/>
                        </a:rPr>
                        <a:t>0</a:t>
                      </a: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Footer Placeholder 6"/>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a:xfrm>
            <a:off x="457200" y="274638"/>
            <a:ext cx="8229600" cy="939800"/>
          </a:xfrm>
        </p:spPr>
        <p:txBody>
          <a:bodyPr/>
          <a:lstStyle/>
          <a:p>
            <a:r>
              <a:rPr lang="fa-IR" b="1" smtClean="0">
                <a:cs typeface="B Zar" pitchFamily="2" charset="-78"/>
              </a:rPr>
              <a:t>خلاصه نتایج شبیه‌سازی مساله موجودی</a:t>
            </a:r>
            <a:endParaRPr lang="fa-IR" smtClean="0"/>
          </a:p>
        </p:txBody>
      </p:sp>
      <p:pic>
        <p:nvPicPr>
          <p:cNvPr id="8197" name="Picture 2" descr="C:\Documents and Settings\Kazemipour\My Documents\My Scans\2009-03 (مارس)\scan0013.jpg"/>
          <p:cNvPicPr>
            <a:picLocks noChangeAspect="1" noChangeArrowheads="1"/>
          </p:cNvPicPr>
          <p:nvPr/>
        </p:nvPicPr>
        <p:blipFill>
          <a:blip r:embed="rId3"/>
          <a:srcRect/>
          <a:stretch>
            <a:fillRect/>
          </a:stretch>
        </p:blipFill>
        <p:spPr bwMode="auto">
          <a:xfrm>
            <a:off x="1285875" y="1325563"/>
            <a:ext cx="4214813" cy="5135562"/>
          </a:xfrm>
          <a:prstGeom prst="rect">
            <a:avLst/>
          </a:prstGeom>
          <a:noFill/>
          <a:ln w="9525">
            <a:noFill/>
            <a:miter lim="800000"/>
            <a:headEnd/>
            <a:tailEnd/>
          </a:ln>
        </p:spPr>
      </p:pic>
      <p:sp>
        <p:nvSpPr>
          <p:cNvPr id="819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106499" name="Object 3"/>
          <p:cNvGraphicFramePr>
            <a:graphicFrameLocks noChangeAspect="1"/>
          </p:cNvGraphicFramePr>
          <p:nvPr/>
        </p:nvGraphicFramePr>
        <p:xfrm>
          <a:off x="6526213" y="2878138"/>
          <a:ext cx="966787" cy="568325"/>
        </p:xfrm>
        <a:graphic>
          <a:graphicData uri="http://schemas.openxmlformats.org/presentationml/2006/ole">
            <mc:AlternateContent xmlns:mc="http://schemas.openxmlformats.org/markup-compatibility/2006">
              <mc:Choice xmlns:v="urn:schemas-microsoft-com:vml" Requires="v">
                <p:oleObj spid="_x0000_s8202" name="Equation" r:id="rId4" imgW="672840" imgH="393480" progId="Equation.3">
                  <p:embed/>
                </p:oleObj>
              </mc:Choice>
              <mc:Fallback>
                <p:oleObj name="Equation" r:id="rId4" imgW="67284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2878138"/>
                        <a:ext cx="96678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5"/>
          <p:cNvSpPr>
            <a:spLocks noChangeArrowheads="1"/>
          </p:cNvSpPr>
          <p:nvPr/>
        </p:nvSpPr>
        <p:spPr bwMode="auto">
          <a:xfrm>
            <a:off x="0" y="523875"/>
            <a:ext cx="9144000" cy="0"/>
          </a:xfrm>
          <a:prstGeom prst="rect">
            <a:avLst/>
          </a:prstGeom>
          <a:noFill/>
          <a:ln w="9525">
            <a:noFill/>
            <a:miter lim="800000"/>
            <a:headEnd/>
            <a:tailEnd/>
          </a:ln>
        </p:spPr>
        <p:txBody>
          <a:bodyPr wrap="none" anchor="ctr">
            <a:spAutoFit/>
          </a:bodyPr>
          <a:lstStyle/>
          <a:p>
            <a:endParaRPr lang="ar-SA"/>
          </a:p>
        </p:txBody>
      </p:sp>
      <p:sp>
        <p:nvSpPr>
          <p:cNvPr id="8" name="Rectangle 7"/>
          <p:cNvSpPr>
            <a:spLocks noChangeArrowheads="1"/>
          </p:cNvSpPr>
          <p:nvPr/>
        </p:nvSpPr>
        <p:spPr bwMode="auto">
          <a:xfrm>
            <a:off x="5795963" y="2357438"/>
            <a:ext cx="2298700" cy="369887"/>
          </a:xfrm>
          <a:prstGeom prst="rect">
            <a:avLst/>
          </a:prstGeom>
          <a:noFill/>
          <a:ln w="9525">
            <a:noFill/>
            <a:miter lim="800000"/>
            <a:headEnd/>
            <a:tailEnd/>
          </a:ln>
        </p:spPr>
        <p:txBody>
          <a:bodyPr wrap="none">
            <a:spAutoFit/>
          </a:bodyPr>
          <a:lstStyle/>
          <a:p>
            <a:r>
              <a:rPr lang="fa-IR">
                <a:cs typeface="B Zar" pitchFamily="2" charset="-78"/>
              </a:rPr>
              <a:t>متوسط موجودی در انتهای روز</a:t>
            </a:r>
          </a:p>
        </p:txBody>
      </p:sp>
      <p:graphicFrame>
        <p:nvGraphicFramePr>
          <p:cNvPr id="106502" name="Object 6"/>
          <p:cNvGraphicFramePr>
            <a:graphicFrameLocks noChangeAspect="1"/>
          </p:cNvGraphicFramePr>
          <p:nvPr/>
        </p:nvGraphicFramePr>
        <p:xfrm>
          <a:off x="6938963" y="5143500"/>
          <a:ext cx="704850" cy="687388"/>
        </p:xfrm>
        <a:graphic>
          <a:graphicData uri="http://schemas.openxmlformats.org/presentationml/2006/ole">
            <mc:AlternateContent xmlns:mc="http://schemas.openxmlformats.org/markup-compatibility/2006">
              <mc:Choice xmlns:v="urn:schemas-microsoft-com:vml" Requires="v">
                <p:oleObj spid="_x0000_s8203" name="Equation" r:id="rId6" imgW="482400" imgH="469800" progId="Equation.3">
                  <p:embed/>
                </p:oleObj>
              </mc:Choice>
              <mc:Fallback>
                <p:oleObj name="Equation" r:id="rId6" imgW="482400" imgH="469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8963" y="5143500"/>
                        <a:ext cx="70485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a:spLocks noChangeArrowheads="1"/>
          </p:cNvSpPr>
          <p:nvPr/>
        </p:nvSpPr>
        <p:spPr bwMode="auto">
          <a:xfrm>
            <a:off x="6275388" y="4714875"/>
            <a:ext cx="1573212" cy="369888"/>
          </a:xfrm>
          <a:prstGeom prst="rect">
            <a:avLst/>
          </a:prstGeom>
          <a:noFill/>
          <a:ln w="9525">
            <a:noFill/>
            <a:miter lim="800000"/>
            <a:headEnd/>
            <a:tailEnd/>
          </a:ln>
        </p:spPr>
        <p:txBody>
          <a:bodyPr wrap="none">
            <a:spAutoFit/>
          </a:bodyPr>
          <a:lstStyle/>
          <a:p>
            <a:r>
              <a:rPr lang="fa-IR">
                <a:cs typeface="B Zar" pitchFamily="2" charset="-78"/>
              </a:rPr>
              <a:t>احتمال رخدادکمبود</a:t>
            </a:r>
          </a:p>
        </p:txBody>
      </p:sp>
      <p:sp>
        <p:nvSpPr>
          <p:cNvPr id="11" name="Footer Placeholder 10"/>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499"/>
                                        </p:tgtEl>
                                        <p:attrNameLst>
                                          <p:attrName>style.visibility</p:attrName>
                                        </p:attrNameLst>
                                      </p:cBhvr>
                                      <p:to>
                                        <p:strVal val="visible"/>
                                      </p:to>
                                    </p:set>
                                    <p:animEffect transition="in" filter="blinds(horizontal)">
                                      <p:cBhvr>
                                        <p:cTn id="12" dur="500"/>
                                        <p:tgtEl>
                                          <p:spTgt spid="1064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6502"/>
                                        </p:tgtEl>
                                        <p:attrNameLst>
                                          <p:attrName>style.visibility</p:attrName>
                                        </p:attrNameLst>
                                      </p:cBhvr>
                                      <p:to>
                                        <p:strVal val="visible"/>
                                      </p:to>
                                    </p:set>
                                    <p:animEffect transition="in" filter="blinds(horizontal)">
                                      <p:cBhvr>
                                        <p:cTn id="22" dur="5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fa-IR" sz="4000" b="1" smtClean="0">
                <a:cs typeface="B Zar" pitchFamily="2" charset="-78"/>
              </a:rPr>
              <a:t>مسأله پایایی</a:t>
            </a:r>
          </a:p>
        </p:txBody>
      </p:sp>
      <p:sp>
        <p:nvSpPr>
          <p:cNvPr id="131075" name="Content Placeholder 2"/>
          <p:cNvSpPr>
            <a:spLocks noGrp="1"/>
          </p:cNvSpPr>
          <p:nvPr>
            <p:ph idx="1"/>
          </p:nvPr>
        </p:nvSpPr>
        <p:spPr>
          <a:xfrm>
            <a:off x="457200" y="1600200"/>
            <a:ext cx="8229600" cy="1543050"/>
          </a:xfrm>
        </p:spPr>
        <p:txBody>
          <a:bodyPr/>
          <a:lstStyle/>
          <a:p>
            <a:pPr marL="0" indent="0" algn="just">
              <a:lnSpc>
                <a:spcPct val="150000"/>
              </a:lnSpc>
              <a:buFont typeface="Arial" pitchFamily="34" charset="0"/>
              <a:buNone/>
            </a:pPr>
            <a:r>
              <a:rPr lang="fa-IR" sz="2000" smtClean="0">
                <a:cs typeface="B Zar" pitchFamily="2" charset="-78"/>
              </a:rPr>
              <a:t>یک ماشین فرز بزرگ، سه برینگ مختلف دارد که در جریان کار دچار خرابی می‌شوند، با خرابی برینگ فرز از کار افتاده و تعمیرکار برای نصب برینگ تازه احضار می‌شود، مدت عمر هر برینگ و مدت تأخیر تعمیرکار در ورود به محل برای تعمیر برینگ ها متغیرهای تصادفی به شرح زیر می باشند:</a:t>
            </a:r>
            <a:endParaRPr lang="en-US" sz="2000" smtClean="0">
              <a:cs typeface="B Zar" pitchFamily="2" charset="-78"/>
            </a:endParaRPr>
          </a:p>
        </p:txBody>
      </p:sp>
      <p:graphicFrame>
        <p:nvGraphicFramePr>
          <p:cNvPr id="4" name="Table 3"/>
          <p:cNvGraphicFramePr>
            <a:graphicFrameLocks noGrp="1"/>
          </p:cNvGraphicFramePr>
          <p:nvPr/>
        </p:nvGraphicFramePr>
        <p:xfrm>
          <a:off x="571487" y="4357688"/>
          <a:ext cx="3971938" cy="1171706"/>
        </p:xfrm>
        <a:graphic>
          <a:graphicData uri="http://schemas.openxmlformats.org/drawingml/2006/table">
            <a:tbl>
              <a:tblPr rtl="1">
                <a:tableStyleId>{0E3FDE45-AF77-4B5C-9715-49D594BDF05E}</a:tableStyleId>
              </a:tblPr>
              <a:tblGrid>
                <a:gridCol w="1130649"/>
                <a:gridCol w="525061"/>
                <a:gridCol w="952849"/>
                <a:gridCol w="1363379"/>
              </a:tblGrid>
              <a:tr h="0">
                <a:tc>
                  <a:txBody>
                    <a:bodyPr/>
                    <a:lstStyle/>
                    <a:p>
                      <a:pPr algn="ctr" rtl="1">
                        <a:lnSpc>
                          <a:spcPct val="150000"/>
                        </a:lnSpc>
                        <a:spcAft>
                          <a:spcPts val="0"/>
                        </a:spcAft>
                      </a:pPr>
                      <a:r>
                        <a:rPr lang="fa-IR" sz="1400" dirty="0" smtClean="0">
                          <a:cs typeface="B Zar" pitchFamily="2" charset="-78"/>
                        </a:rPr>
                        <a:t>مدت تاخیر(دقیقه)</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dirty="0">
                          <a:cs typeface="B Zar" pitchFamily="2" charset="-78"/>
                        </a:rPr>
                        <a:t>احتمال</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dirty="0">
                          <a:cs typeface="B Zar" pitchFamily="2" charset="-78"/>
                        </a:rPr>
                        <a:t>احتمال تجمعی</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a:cs typeface="B Zar" pitchFamily="2" charset="-78"/>
                        </a:rPr>
                        <a:t>تخصیص ارقام تصادفی</a:t>
                      </a:r>
                      <a:endParaRPr lang="en-US" sz="1200">
                        <a:latin typeface="Times New Roman"/>
                        <a:ea typeface="Times New Roman"/>
                        <a:cs typeface="B Zar" pitchFamily="2" charset="-78"/>
                      </a:endParaRPr>
                    </a:p>
                  </a:txBody>
                  <a:tcPr marL="68437" marR="68437" marT="0" marB="0" anchor="ctr"/>
                </a:tc>
              </a:tr>
              <a:tr h="851666">
                <a:tc>
                  <a:txBody>
                    <a:bodyPr/>
                    <a:lstStyle/>
                    <a:p>
                      <a:pPr algn="ctr" rtl="1">
                        <a:lnSpc>
                          <a:spcPct val="150000"/>
                        </a:lnSpc>
                        <a:spcAft>
                          <a:spcPts val="0"/>
                        </a:spcAft>
                      </a:pPr>
                      <a:r>
                        <a:rPr lang="fa-IR" sz="1200" dirty="0" smtClean="0">
                          <a:cs typeface="B Zar" pitchFamily="2" charset="-78"/>
                        </a:rPr>
                        <a:t>5</a:t>
                      </a:r>
                    </a:p>
                    <a:p>
                      <a:pPr algn="ctr" rtl="1">
                        <a:lnSpc>
                          <a:spcPct val="150000"/>
                        </a:lnSpc>
                        <a:spcAft>
                          <a:spcPts val="0"/>
                        </a:spcAft>
                      </a:pPr>
                      <a:r>
                        <a:rPr lang="fa-IR" sz="1200" dirty="0" smtClean="0">
                          <a:cs typeface="B Zar" pitchFamily="2" charset="-78"/>
                        </a:rPr>
                        <a:t>10</a:t>
                      </a:r>
                    </a:p>
                    <a:p>
                      <a:pPr algn="ctr" rtl="1">
                        <a:lnSpc>
                          <a:spcPct val="150000"/>
                        </a:lnSpc>
                        <a:spcAft>
                          <a:spcPts val="0"/>
                        </a:spcAft>
                      </a:pPr>
                      <a:r>
                        <a:rPr lang="fa-IR" sz="1200" dirty="0" smtClean="0">
                          <a:cs typeface="B Zar" pitchFamily="2" charset="-78"/>
                        </a:rPr>
                        <a:t>15</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0.6</a:t>
                      </a:r>
                    </a:p>
                    <a:p>
                      <a:pPr algn="ctr" rtl="1">
                        <a:lnSpc>
                          <a:spcPct val="150000"/>
                        </a:lnSpc>
                        <a:spcAft>
                          <a:spcPts val="0"/>
                        </a:spcAft>
                      </a:pPr>
                      <a:r>
                        <a:rPr lang="fa-IR" sz="1200" dirty="0" smtClean="0">
                          <a:cs typeface="B Zar" pitchFamily="2" charset="-78"/>
                        </a:rPr>
                        <a:t>0.3</a:t>
                      </a:r>
                    </a:p>
                    <a:p>
                      <a:pPr algn="ctr" rtl="1">
                        <a:lnSpc>
                          <a:spcPct val="150000"/>
                        </a:lnSpc>
                        <a:spcAft>
                          <a:spcPts val="0"/>
                        </a:spcAft>
                      </a:pPr>
                      <a:r>
                        <a:rPr lang="fa-IR" sz="1200" dirty="0" smtClean="0">
                          <a:cs typeface="B Zar" pitchFamily="2" charset="-78"/>
                        </a:rPr>
                        <a:t>0.1</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0.6</a:t>
                      </a:r>
                    </a:p>
                    <a:p>
                      <a:pPr algn="ctr" rtl="1">
                        <a:lnSpc>
                          <a:spcPct val="150000"/>
                        </a:lnSpc>
                        <a:spcAft>
                          <a:spcPts val="0"/>
                        </a:spcAft>
                      </a:pPr>
                      <a:r>
                        <a:rPr lang="fa-IR" sz="1200" dirty="0" smtClean="0">
                          <a:cs typeface="B Zar" pitchFamily="2" charset="-78"/>
                        </a:rPr>
                        <a:t>0.9</a:t>
                      </a:r>
                    </a:p>
                    <a:p>
                      <a:pPr algn="ctr" rtl="1">
                        <a:lnSpc>
                          <a:spcPct val="150000"/>
                        </a:lnSpc>
                        <a:spcAft>
                          <a:spcPts val="0"/>
                        </a:spcAft>
                      </a:pPr>
                      <a:r>
                        <a:rPr lang="fa-IR" sz="1200" dirty="0" smtClean="0">
                          <a:cs typeface="B Zar" pitchFamily="2" charset="-78"/>
                        </a:rPr>
                        <a:t>1</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6-1</a:t>
                      </a:r>
                    </a:p>
                    <a:p>
                      <a:pPr algn="ctr" rtl="1">
                        <a:lnSpc>
                          <a:spcPct val="150000"/>
                        </a:lnSpc>
                        <a:spcAft>
                          <a:spcPts val="0"/>
                        </a:spcAft>
                      </a:pPr>
                      <a:r>
                        <a:rPr lang="fa-IR" sz="1200" dirty="0" smtClean="0">
                          <a:cs typeface="B Zar" pitchFamily="2" charset="-78"/>
                        </a:rPr>
                        <a:t>9-7</a:t>
                      </a:r>
                    </a:p>
                    <a:p>
                      <a:pPr algn="ctr" rtl="1">
                        <a:lnSpc>
                          <a:spcPct val="150000"/>
                        </a:lnSpc>
                        <a:spcAft>
                          <a:spcPts val="0"/>
                        </a:spcAft>
                      </a:pPr>
                      <a:r>
                        <a:rPr lang="fa-IR" sz="1200" dirty="0" smtClean="0">
                          <a:cs typeface="B Zar" pitchFamily="2" charset="-78"/>
                        </a:rPr>
                        <a:t>0</a:t>
                      </a:r>
                      <a:endParaRPr lang="fa-IR" sz="1200" dirty="0" smtClean="0">
                        <a:latin typeface="Times New Roman"/>
                        <a:ea typeface="Times New Roman"/>
                        <a:cs typeface="B Zar" pitchFamily="2" charset="-78"/>
                      </a:endParaRPr>
                    </a:p>
                  </a:txBody>
                  <a:tcPr marL="68437" marR="68437" marT="0" marB="0" anchor="ctr"/>
                </a:tc>
              </a:tr>
            </a:tbl>
          </a:graphicData>
        </a:graphic>
      </p:graphicFrame>
      <p:graphicFrame>
        <p:nvGraphicFramePr>
          <p:cNvPr id="5" name="Table 4"/>
          <p:cNvGraphicFramePr>
            <a:graphicFrameLocks noGrp="1"/>
          </p:cNvGraphicFramePr>
          <p:nvPr/>
        </p:nvGraphicFramePr>
        <p:xfrm>
          <a:off x="4857737" y="3286125"/>
          <a:ext cx="3622688" cy="3063240"/>
        </p:xfrm>
        <a:graphic>
          <a:graphicData uri="http://schemas.openxmlformats.org/drawingml/2006/table">
            <a:tbl>
              <a:tblPr rtl="1">
                <a:tableStyleId>{68D230F3-CF80-4859-8CE7-A43EE81993B5}</a:tableStyleId>
              </a:tblPr>
              <a:tblGrid>
                <a:gridCol w="781399"/>
                <a:gridCol w="525061"/>
                <a:gridCol w="952849"/>
                <a:gridCol w="1363379"/>
              </a:tblGrid>
              <a:tr h="0">
                <a:tc>
                  <a:txBody>
                    <a:bodyPr/>
                    <a:lstStyle/>
                    <a:p>
                      <a:pPr algn="ctr" rtl="1">
                        <a:lnSpc>
                          <a:spcPct val="150000"/>
                        </a:lnSpc>
                        <a:spcAft>
                          <a:spcPts val="0"/>
                        </a:spcAft>
                      </a:pPr>
                      <a:r>
                        <a:rPr lang="fa-IR" sz="1400" dirty="0" smtClean="0">
                          <a:cs typeface="B Zar" pitchFamily="2" charset="-78"/>
                        </a:rPr>
                        <a:t>عمر برینگ</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dirty="0">
                          <a:cs typeface="B Zar" pitchFamily="2" charset="-78"/>
                        </a:rPr>
                        <a:t>احتمال</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dirty="0">
                          <a:cs typeface="B Zar" pitchFamily="2" charset="-78"/>
                        </a:rPr>
                        <a:t>احتمال تجمعی</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400">
                          <a:cs typeface="B Zar" pitchFamily="2" charset="-78"/>
                        </a:rPr>
                        <a:t>تخصیص ارقام تصادفی</a:t>
                      </a:r>
                      <a:endParaRPr lang="en-US" sz="1200">
                        <a:latin typeface="Times New Roman"/>
                        <a:ea typeface="Times New Roman"/>
                        <a:cs typeface="B Zar" pitchFamily="2" charset="-78"/>
                      </a:endParaRPr>
                    </a:p>
                  </a:txBody>
                  <a:tcPr marL="68437" marR="68437" marT="0" marB="0" anchor="ctr"/>
                </a:tc>
              </a:tr>
              <a:tr h="851666">
                <a:tc>
                  <a:txBody>
                    <a:bodyPr/>
                    <a:lstStyle/>
                    <a:p>
                      <a:pPr algn="ctr" rtl="1">
                        <a:lnSpc>
                          <a:spcPct val="150000"/>
                        </a:lnSpc>
                        <a:spcAft>
                          <a:spcPts val="0"/>
                        </a:spcAft>
                      </a:pPr>
                      <a:r>
                        <a:rPr lang="fa-IR" sz="1200" dirty="0" smtClean="0">
                          <a:cs typeface="B Zar" pitchFamily="2" charset="-78"/>
                        </a:rPr>
                        <a:t>100</a:t>
                      </a:r>
                    </a:p>
                    <a:p>
                      <a:pPr algn="ctr" rtl="1">
                        <a:lnSpc>
                          <a:spcPct val="150000"/>
                        </a:lnSpc>
                        <a:spcAft>
                          <a:spcPts val="0"/>
                        </a:spcAft>
                      </a:pPr>
                      <a:r>
                        <a:rPr lang="fa-IR" sz="1200" dirty="0" smtClean="0">
                          <a:cs typeface="B Zar" pitchFamily="2" charset="-78"/>
                        </a:rPr>
                        <a:t>1100</a:t>
                      </a:r>
                    </a:p>
                    <a:p>
                      <a:pPr algn="ctr" rtl="1">
                        <a:lnSpc>
                          <a:spcPct val="150000"/>
                        </a:lnSpc>
                        <a:spcAft>
                          <a:spcPts val="0"/>
                        </a:spcAft>
                      </a:pPr>
                      <a:r>
                        <a:rPr lang="fa-IR" sz="1200" dirty="0" smtClean="0">
                          <a:cs typeface="B Zar" pitchFamily="2" charset="-78"/>
                        </a:rPr>
                        <a:t>1200</a:t>
                      </a:r>
                    </a:p>
                    <a:p>
                      <a:pPr algn="ctr" rtl="1">
                        <a:lnSpc>
                          <a:spcPct val="150000"/>
                        </a:lnSpc>
                        <a:spcAft>
                          <a:spcPts val="0"/>
                        </a:spcAft>
                      </a:pPr>
                      <a:r>
                        <a:rPr lang="fa-IR" sz="1200" dirty="0" smtClean="0">
                          <a:cs typeface="B Zar" pitchFamily="2" charset="-78"/>
                        </a:rPr>
                        <a:t>1300</a:t>
                      </a:r>
                    </a:p>
                    <a:p>
                      <a:pPr algn="ctr" rtl="1">
                        <a:lnSpc>
                          <a:spcPct val="150000"/>
                        </a:lnSpc>
                        <a:spcAft>
                          <a:spcPts val="0"/>
                        </a:spcAft>
                      </a:pPr>
                      <a:r>
                        <a:rPr lang="fa-IR" sz="1200" dirty="0" smtClean="0">
                          <a:cs typeface="B Zar" pitchFamily="2" charset="-78"/>
                        </a:rPr>
                        <a:t>1400</a:t>
                      </a:r>
                    </a:p>
                    <a:p>
                      <a:pPr algn="ctr" rtl="1">
                        <a:lnSpc>
                          <a:spcPct val="150000"/>
                        </a:lnSpc>
                        <a:spcAft>
                          <a:spcPts val="0"/>
                        </a:spcAft>
                      </a:pPr>
                      <a:r>
                        <a:rPr lang="fa-IR" sz="1200" dirty="0" smtClean="0">
                          <a:cs typeface="B Zar" pitchFamily="2" charset="-78"/>
                        </a:rPr>
                        <a:t>1500</a:t>
                      </a:r>
                    </a:p>
                    <a:p>
                      <a:pPr algn="ctr" rtl="1">
                        <a:lnSpc>
                          <a:spcPct val="150000"/>
                        </a:lnSpc>
                        <a:spcAft>
                          <a:spcPts val="0"/>
                        </a:spcAft>
                      </a:pPr>
                      <a:r>
                        <a:rPr lang="fa-IR" sz="1200" dirty="0" smtClean="0">
                          <a:cs typeface="B Zar" pitchFamily="2" charset="-78"/>
                        </a:rPr>
                        <a:t>1600</a:t>
                      </a:r>
                    </a:p>
                    <a:p>
                      <a:pPr algn="ctr" rtl="1">
                        <a:lnSpc>
                          <a:spcPct val="150000"/>
                        </a:lnSpc>
                        <a:spcAft>
                          <a:spcPts val="0"/>
                        </a:spcAft>
                      </a:pPr>
                      <a:r>
                        <a:rPr lang="fa-IR" sz="1200" dirty="0" smtClean="0">
                          <a:cs typeface="B Zar" pitchFamily="2" charset="-78"/>
                        </a:rPr>
                        <a:t>1700</a:t>
                      </a:r>
                    </a:p>
                    <a:p>
                      <a:pPr algn="ctr" rtl="1">
                        <a:lnSpc>
                          <a:spcPct val="150000"/>
                        </a:lnSpc>
                        <a:spcAft>
                          <a:spcPts val="0"/>
                        </a:spcAft>
                      </a:pPr>
                      <a:r>
                        <a:rPr lang="fa-IR" sz="1200" dirty="0" smtClean="0">
                          <a:cs typeface="B Zar" pitchFamily="2" charset="-78"/>
                        </a:rPr>
                        <a:t>1800</a:t>
                      </a:r>
                    </a:p>
                    <a:p>
                      <a:pPr algn="ctr" rtl="1">
                        <a:lnSpc>
                          <a:spcPct val="150000"/>
                        </a:lnSpc>
                        <a:spcAft>
                          <a:spcPts val="0"/>
                        </a:spcAft>
                      </a:pPr>
                      <a:r>
                        <a:rPr lang="fa-IR" sz="1200" dirty="0" smtClean="0">
                          <a:cs typeface="B Zar" pitchFamily="2" charset="-78"/>
                        </a:rPr>
                        <a:t>1900</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0.1</a:t>
                      </a:r>
                    </a:p>
                    <a:p>
                      <a:pPr algn="ctr" rtl="1">
                        <a:lnSpc>
                          <a:spcPct val="150000"/>
                        </a:lnSpc>
                        <a:spcAft>
                          <a:spcPts val="0"/>
                        </a:spcAft>
                      </a:pPr>
                      <a:r>
                        <a:rPr lang="fa-IR" sz="1200" dirty="0" smtClean="0">
                          <a:cs typeface="B Zar" pitchFamily="2" charset="-78"/>
                        </a:rPr>
                        <a:t>0.13</a:t>
                      </a:r>
                    </a:p>
                    <a:p>
                      <a:pPr algn="ctr" rtl="1">
                        <a:lnSpc>
                          <a:spcPct val="150000"/>
                        </a:lnSpc>
                        <a:spcAft>
                          <a:spcPts val="0"/>
                        </a:spcAft>
                      </a:pPr>
                      <a:r>
                        <a:rPr lang="fa-IR" sz="1200" dirty="0" smtClean="0">
                          <a:cs typeface="B Zar" pitchFamily="2" charset="-78"/>
                        </a:rPr>
                        <a:t>.25</a:t>
                      </a:r>
                    </a:p>
                    <a:p>
                      <a:pPr algn="ctr" rtl="1">
                        <a:lnSpc>
                          <a:spcPct val="150000"/>
                        </a:lnSpc>
                        <a:spcAft>
                          <a:spcPts val="0"/>
                        </a:spcAft>
                      </a:pPr>
                      <a:r>
                        <a:rPr lang="fa-IR" sz="1200" dirty="0" smtClean="0">
                          <a:cs typeface="B Zar" pitchFamily="2" charset="-78"/>
                        </a:rPr>
                        <a:t>0.13</a:t>
                      </a:r>
                    </a:p>
                    <a:p>
                      <a:pPr algn="ctr" rtl="1">
                        <a:lnSpc>
                          <a:spcPct val="150000"/>
                        </a:lnSpc>
                        <a:spcAft>
                          <a:spcPts val="0"/>
                        </a:spcAft>
                      </a:pPr>
                      <a:r>
                        <a:rPr lang="fa-IR" sz="1200" dirty="0" smtClean="0">
                          <a:cs typeface="B Zar" pitchFamily="2" charset="-78"/>
                        </a:rPr>
                        <a:t>0.09</a:t>
                      </a:r>
                    </a:p>
                    <a:p>
                      <a:pPr algn="ctr" rtl="1">
                        <a:lnSpc>
                          <a:spcPct val="150000"/>
                        </a:lnSpc>
                        <a:spcAft>
                          <a:spcPts val="0"/>
                        </a:spcAft>
                      </a:pPr>
                      <a:r>
                        <a:rPr lang="fa-IR" sz="1200" dirty="0" smtClean="0">
                          <a:cs typeface="B Zar" pitchFamily="2" charset="-78"/>
                        </a:rPr>
                        <a:t>0.12</a:t>
                      </a:r>
                    </a:p>
                    <a:p>
                      <a:pPr algn="ctr" rtl="1">
                        <a:lnSpc>
                          <a:spcPct val="150000"/>
                        </a:lnSpc>
                        <a:spcAft>
                          <a:spcPts val="0"/>
                        </a:spcAft>
                      </a:pPr>
                      <a:r>
                        <a:rPr lang="fa-IR" sz="1200" dirty="0" smtClean="0">
                          <a:cs typeface="B Zar" pitchFamily="2" charset="-78"/>
                        </a:rPr>
                        <a:t>0.02</a:t>
                      </a:r>
                    </a:p>
                    <a:p>
                      <a:pPr algn="ctr" rtl="1">
                        <a:lnSpc>
                          <a:spcPct val="150000"/>
                        </a:lnSpc>
                        <a:spcAft>
                          <a:spcPts val="0"/>
                        </a:spcAft>
                      </a:pPr>
                      <a:r>
                        <a:rPr lang="fa-IR" sz="1200" dirty="0" smtClean="0">
                          <a:cs typeface="B Zar" pitchFamily="2" charset="-78"/>
                        </a:rPr>
                        <a:t>0.06</a:t>
                      </a:r>
                    </a:p>
                    <a:p>
                      <a:pPr algn="ctr" rtl="1">
                        <a:lnSpc>
                          <a:spcPct val="150000"/>
                        </a:lnSpc>
                        <a:spcAft>
                          <a:spcPts val="0"/>
                        </a:spcAft>
                      </a:pPr>
                      <a:r>
                        <a:rPr lang="fa-IR" sz="1200" dirty="0" smtClean="0">
                          <a:cs typeface="B Zar" pitchFamily="2" charset="-78"/>
                        </a:rPr>
                        <a:t>0.05</a:t>
                      </a:r>
                    </a:p>
                    <a:p>
                      <a:pPr algn="ctr" rtl="1">
                        <a:lnSpc>
                          <a:spcPct val="150000"/>
                        </a:lnSpc>
                        <a:spcAft>
                          <a:spcPts val="0"/>
                        </a:spcAft>
                      </a:pPr>
                      <a:r>
                        <a:rPr lang="fa-IR" sz="1200" dirty="0" smtClean="0">
                          <a:cs typeface="B Zar" pitchFamily="2" charset="-78"/>
                        </a:rPr>
                        <a:t>0.05</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0.1</a:t>
                      </a:r>
                    </a:p>
                    <a:p>
                      <a:pPr algn="ctr" rtl="1">
                        <a:lnSpc>
                          <a:spcPct val="150000"/>
                        </a:lnSpc>
                        <a:spcAft>
                          <a:spcPts val="0"/>
                        </a:spcAft>
                      </a:pPr>
                      <a:r>
                        <a:rPr lang="fa-IR" sz="1200" dirty="0" smtClean="0">
                          <a:cs typeface="B Zar" pitchFamily="2" charset="-78"/>
                        </a:rPr>
                        <a:t>0.23</a:t>
                      </a:r>
                    </a:p>
                    <a:p>
                      <a:pPr algn="ctr" rtl="1">
                        <a:lnSpc>
                          <a:spcPct val="150000"/>
                        </a:lnSpc>
                        <a:spcAft>
                          <a:spcPts val="0"/>
                        </a:spcAft>
                      </a:pPr>
                      <a:r>
                        <a:rPr lang="fa-IR" sz="1200" dirty="0" smtClean="0">
                          <a:cs typeface="B Zar" pitchFamily="2" charset="-78"/>
                        </a:rPr>
                        <a:t>0.48</a:t>
                      </a:r>
                    </a:p>
                    <a:p>
                      <a:pPr algn="ctr" rtl="1">
                        <a:lnSpc>
                          <a:spcPct val="150000"/>
                        </a:lnSpc>
                        <a:spcAft>
                          <a:spcPts val="0"/>
                        </a:spcAft>
                      </a:pPr>
                      <a:r>
                        <a:rPr lang="fa-IR" sz="1200" dirty="0" smtClean="0">
                          <a:cs typeface="B Zar" pitchFamily="2" charset="-78"/>
                        </a:rPr>
                        <a:t>0.61</a:t>
                      </a:r>
                    </a:p>
                    <a:p>
                      <a:pPr algn="ctr" rtl="1">
                        <a:lnSpc>
                          <a:spcPct val="150000"/>
                        </a:lnSpc>
                        <a:spcAft>
                          <a:spcPts val="0"/>
                        </a:spcAft>
                      </a:pPr>
                      <a:r>
                        <a:rPr lang="fa-IR" sz="1200" dirty="0" smtClean="0">
                          <a:cs typeface="B Zar" pitchFamily="2" charset="-78"/>
                        </a:rPr>
                        <a:t>0.7</a:t>
                      </a:r>
                    </a:p>
                    <a:p>
                      <a:pPr algn="ctr" rtl="1">
                        <a:lnSpc>
                          <a:spcPct val="150000"/>
                        </a:lnSpc>
                        <a:spcAft>
                          <a:spcPts val="0"/>
                        </a:spcAft>
                      </a:pPr>
                      <a:r>
                        <a:rPr lang="fa-IR" sz="1200" dirty="0" smtClean="0">
                          <a:cs typeface="B Zar" pitchFamily="2" charset="-78"/>
                        </a:rPr>
                        <a:t>0.82</a:t>
                      </a:r>
                    </a:p>
                    <a:p>
                      <a:pPr algn="ctr" rtl="1">
                        <a:lnSpc>
                          <a:spcPct val="150000"/>
                        </a:lnSpc>
                        <a:spcAft>
                          <a:spcPts val="0"/>
                        </a:spcAft>
                      </a:pPr>
                      <a:r>
                        <a:rPr lang="fa-IR" sz="1200" dirty="0" smtClean="0">
                          <a:cs typeface="B Zar" pitchFamily="2" charset="-78"/>
                        </a:rPr>
                        <a:t>0.84</a:t>
                      </a:r>
                    </a:p>
                    <a:p>
                      <a:pPr algn="ctr" rtl="1">
                        <a:lnSpc>
                          <a:spcPct val="150000"/>
                        </a:lnSpc>
                        <a:spcAft>
                          <a:spcPts val="0"/>
                        </a:spcAft>
                      </a:pPr>
                      <a:r>
                        <a:rPr lang="fa-IR" sz="1200" dirty="0" smtClean="0">
                          <a:cs typeface="B Zar" pitchFamily="2" charset="-78"/>
                        </a:rPr>
                        <a:t>0.9</a:t>
                      </a:r>
                    </a:p>
                    <a:p>
                      <a:pPr algn="ctr" rtl="1">
                        <a:lnSpc>
                          <a:spcPct val="150000"/>
                        </a:lnSpc>
                        <a:spcAft>
                          <a:spcPts val="0"/>
                        </a:spcAft>
                      </a:pPr>
                      <a:r>
                        <a:rPr lang="fa-IR" sz="1200" dirty="0" smtClean="0">
                          <a:cs typeface="B Zar" pitchFamily="2" charset="-78"/>
                        </a:rPr>
                        <a:t>0.95</a:t>
                      </a:r>
                    </a:p>
                    <a:p>
                      <a:pPr algn="ctr" rtl="1">
                        <a:lnSpc>
                          <a:spcPct val="150000"/>
                        </a:lnSpc>
                        <a:spcAft>
                          <a:spcPts val="0"/>
                        </a:spcAft>
                      </a:pPr>
                      <a:r>
                        <a:rPr lang="fa-IR" sz="1200" dirty="0" smtClean="0">
                          <a:cs typeface="B Zar" pitchFamily="2" charset="-78"/>
                        </a:rPr>
                        <a:t>1</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150000"/>
                        </a:lnSpc>
                        <a:spcAft>
                          <a:spcPts val="0"/>
                        </a:spcAft>
                      </a:pPr>
                      <a:r>
                        <a:rPr lang="fa-IR" sz="1200" dirty="0" smtClean="0">
                          <a:cs typeface="B Zar" pitchFamily="2" charset="-78"/>
                        </a:rPr>
                        <a:t>10-01</a:t>
                      </a:r>
                    </a:p>
                    <a:p>
                      <a:pPr algn="ctr" rtl="1">
                        <a:lnSpc>
                          <a:spcPct val="150000"/>
                        </a:lnSpc>
                        <a:spcAft>
                          <a:spcPts val="0"/>
                        </a:spcAft>
                      </a:pPr>
                      <a:r>
                        <a:rPr lang="fa-IR" sz="1200" dirty="0" smtClean="0">
                          <a:cs typeface="B Zar" pitchFamily="2" charset="-78"/>
                        </a:rPr>
                        <a:t>23-11</a:t>
                      </a:r>
                    </a:p>
                    <a:p>
                      <a:pPr algn="ctr" rtl="1">
                        <a:lnSpc>
                          <a:spcPct val="150000"/>
                        </a:lnSpc>
                        <a:spcAft>
                          <a:spcPts val="0"/>
                        </a:spcAft>
                      </a:pPr>
                      <a:r>
                        <a:rPr lang="fa-IR" sz="1200" dirty="0" smtClean="0">
                          <a:cs typeface="B Zar" pitchFamily="2" charset="-78"/>
                        </a:rPr>
                        <a:t>48-24</a:t>
                      </a:r>
                    </a:p>
                    <a:p>
                      <a:pPr algn="ctr" rtl="1">
                        <a:lnSpc>
                          <a:spcPct val="150000"/>
                        </a:lnSpc>
                        <a:spcAft>
                          <a:spcPts val="0"/>
                        </a:spcAft>
                      </a:pPr>
                      <a:r>
                        <a:rPr lang="fa-IR" sz="1200" dirty="0" smtClean="0">
                          <a:cs typeface="B Zar" pitchFamily="2" charset="-78"/>
                        </a:rPr>
                        <a:t>61-49</a:t>
                      </a:r>
                    </a:p>
                    <a:p>
                      <a:pPr algn="ctr" rtl="1">
                        <a:lnSpc>
                          <a:spcPct val="150000"/>
                        </a:lnSpc>
                        <a:spcAft>
                          <a:spcPts val="0"/>
                        </a:spcAft>
                      </a:pPr>
                      <a:r>
                        <a:rPr lang="fa-IR" sz="1200" dirty="0" smtClean="0">
                          <a:cs typeface="B Zar" pitchFamily="2" charset="-78"/>
                        </a:rPr>
                        <a:t>70-62</a:t>
                      </a:r>
                    </a:p>
                    <a:p>
                      <a:pPr algn="ctr" rtl="1">
                        <a:lnSpc>
                          <a:spcPct val="150000"/>
                        </a:lnSpc>
                        <a:spcAft>
                          <a:spcPts val="0"/>
                        </a:spcAft>
                      </a:pPr>
                      <a:r>
                        <a:rPr lang="fa-IR" sz="1200" dirty="0" smtClean="0">
                          <a:cs typeface="B Zar" pitchFamily="2" charset="-78"/>
                        </a:rPr>
                        <a:t>82-71</a:t>
                      </a:r>
                    </a:p>
                    <a:p>
                      <a:pPr algn="ctr" rtl="1">
                        <a:lnSpc>
                          <a:spcPct val="150000"/>
                        </a:lnSpc>
                        <a:spcAft>
                          <a:spcPts val="0"/>
                        </a:spcAft>
                      </a:pPr>
                      <a:r>
                        <a:rPr lang="fa-IR" sz="1200" dirty="0" smtClean="0">
                          <a:cs typeface="B Zar" pitchFamily="2" charset="-78"/>
                        </a:rPr>
                        <a:t>84-83</a:t>
                      </a:r>
                    </a:p>
                    <a:p>
                      <a:pPr algn="ctr" rtl="1">
                        <a:lnSpc>
                          <a:spcPct val="150000"/>
                        </a:lnSpc>
                        <a:spcAft>
                          <a:spcPts val="0"/>
                        </a:spcAft>
                      </a:pPr>
                      <a:r>
                        <a:rPr lang="fa-IR" sz="1200" dirty="0" smtClean="0">
                          <a:cs typeface="B Zar" pitchFamily="2" charset="-78"/>
                        </a:rPr>
                        <a:t>90-85</a:t>
                      </a:r>
                    </a:p>
                    <a:p>
                      <a:pPr algn="ctr" rtl="1">
                        <a:lnSpc>
                          <a:spcPct val="150000"/>
                        </a:lnSpc>
                        <a:spcAft>
                          <a:spcPts val="0"/>
                        </a:spcAft>
                      </a:pPr>
                      <a:r>
                        <a:rPr lang="fa-IR" sz="1200" dirty="0" smtClean="0">
                          <a:cs typeface="B Zar" pitchFamily="2" charset="-78"/>
                        </a:rPr>
                        <a:t>95-91</a:t>
                      </a:r>
                    </a:p>
                    <a:p>
                      <a:pPr algn="ctr" rtl="1">
                        <a:lnSpc>
                          <a:spcPct val="150000"/>
                        </a:lnSpc>
                        <a:spcAft>
                          <a:spcPts val="0"/>
                        </a:spcAft>
                      </a:pPr>
                      <a:r>
                        <a:rPr lang="fa-IR" sz="1200" dirty="0" smtClean="0">
                          <a:cs typeface="B Zar" pitchFamily="2" charset="-78"/>
                        </a:rPr>
                        <a:t>00-96</a:t>
                      </a:r>
                      <a:endParaRPr lang="fa-IR" sz="1200" dirty="0" smtClean="0">
                        <a:latin typeface="Times New Roman"/>
                        <a:ea typeface="Times New Roman"/>
                        <a:cs typeface="B Zar" pitchFamily="2" charset="-78"/>
                      </a:endParaRPr>
                    </a:p>
                  </a:txBody>
                  <a:tcPr marL="68437" marR="68437" marT="0" marB="0" anchor="ctr"/>
                </a:tc>
              </a:tr>
            </a:tbl>
          </a:graphicData>
        </a:graphic>
      </p:graphicFrame>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fa-IR" sz="4000" b="1" smtClean="0">
                <a:cs typeface="B Zar" pitchFamily="2" charset="-78"/>
              </a:rPr>
              <a:t>سیاست های پیش‌رو</a:t>
            </a:r>
          </a:p>
        </p:txBody>
      </p:sp>
      <p:sp>
        <p:nvSpPr>
          <p:cNvPr id="3" name="Content Placeholder 2"/>
          <p:cNvSpPr>
            <a:spLocks noGrp="1"/>
          </p:cNvSpPr>
          <p:nvPr>
            <p:ph idx="1"/>
          </p:nvPr>
        </p:nvSpPr>
        <p:spPr>
          <a:xfrm>
            <a:off x="457200" y="1600200"/>
            <a:ext cx="8229600" cy="4614863"/>
          </a:xfrm>
        </p:spPr>
        <p:txBody>
          <a:bodyPr/>
          <a:lstStyle/>
          <a:p>
            <a:pPr marL="0" indent="0" algn="just">
              <a:lnSpc>
                <a:spcPct val="150000"/>
              </a:lnSpc>
              <a:buFont typeface="Arial" pitchFamily="34" charset="0"/>
              <a:buNone/>
              <a:defRPr/>
            </a:pPr>
            <a:r>
              <a:rPr lang="fa-IR" sz="2400" dirty="0" smtClean="0">
                <a:cs typeface="B Zar" pitchFamily="2" charset="-78"/>
              </a:rPr>
              <a:t>در حال حاضر هر برینگی که از کار می افتد، تعویض می گردد. با توجه به هزینه های زیر چنین وضعیتی را تحلیل کنید. سیاست بهبود دهنده ای برای تغییر وضعیت این دستگاه پیشنهاد داده و با استفاده از شبیه سازی آن را تحلیل کنید.</a:t>
            </a:r>
            <a:endParaRPr lang="en-US" sz="24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16: هزینه هر برینگ</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12 واحد پول در ساعت: دستمزد تعمیرکار</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هزینه مدت از  کار ماندگی فرز</a:t>
            </a:r>
            <a:r>
              <a:rPr lang="en-US" sz="1800" dirty="0" smtClean="0">
                <a:cs typeface="B Zar" pitchFamily="2" charset="-78"/>
              </a:rPr>
              <a:t>: </a:t>
            </a:r>
            <a:r>
              <a:rPr lang="fa-IR" sz="1800" dirty="0" smtClean="0">
                <a:cs typeface="B Zar" pitchFamily="2" charset="-78"/>
              </a:rPr>
              <a:t>5 واحد پول در دقیقه</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20دقیقه = 1 برینگ</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30 دقیقه = 2 برینگ</a:t>
            </a:r>
            <a:endParaRPr lang="en-US" sz="1800" dirty="0" smtClean="0">
              <a:cs typeface="B Zar" pitchFamily="2" charset="-78"/>
            </a:endParaRPr>
          </a:p>
          <a:p>
            <a:pPr algn="just" rtl="0">
              <a:lnSpc>
                <a:spcPct val="150000"/>
              </a:lnSpc>
              <a:buFont typeface="Arial" pitchFamily="34" charset="0"/>
              <a:buNone/>
              <a:defRPr/>
            </a:pPr>
            <a:r>
              <a:rPr lang="fa-IR" sz="1800" dirty="0" smtClean="0">
                <a:cs typeface="B Zar" pitchFamily="2" charset="-78"/>
              </a:rPr>
              <a:t>40 دقیقه = 3 برینگ</a:t>
            </a:r>
            <a:endParaRPr lang="en-US" sz="2400" dirty="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fa-IR" sz="4000" b="1" dirty="0" smtClean="0">
                <a:cs typeface="B Zar" pitchFamily="2" charset="-78"/>
              </a:rPr>
              <a:t>شبیه‌سازی وضعیت فعلی </a:t>
            </a:r>
            <a:r>
              <a:rPr lang="fa-IR" sz="2800" b="1" dirty="0" smtClean="0">
                <a:cs typeface="B Zar" pitchFamily="2" charset="-78"/>
              </a:rPr>
              <a:t>(20000 ساعت)</a:t>
            </a:r>
            <a:endParaRPr lang="fa-IR" sz="4800" b="1" dirty="0" smtClean="0">
              <a:cs typeface="B Zar" pitchFamily="2" charset="-78"/>
            </a:endParaRPr>
          </a:p>
        </p:txBody>
      </p:sp>
      <p:pic>
        <p:nvPicPr>
          <p:cNvPr id="133123" name="Picture 2" descr="C:\Documents and Settings\Kazemipour\My Documents\My Scans\2009-03 (مارس)\scan0014.jpg"/>
          <p:cNvPicPr>
            <a:picLocks noChangeAspect="1" noChangeArrowheads="1"/>
          </p:cNvPicPr>
          <p:nvPr/>
        </p:nvPicPr>
        <p:blipFill>
          <a:blip r:embed="rId2"/>
          <a:srcRect/>
          <a:stretch>
            <a:fillRect/>
          </a:stretch>
        </p:blipFill>
        <p:spPr bwMode="auto">
          <a:xfrm>
            <a:off x="385763" y="1527175"/>
            <a:ext cx="8537575" cy="50450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fa-IR" b="1" smtClean="0">
                <a:cs typeface="B Zar" pitchFamily="2" charset="-78"/>
              </a:rPr>
              <a:t>سیستم و محدودۀ عمل</a:t>
            </a:r>
          </a:p>
        </p:txBody>
      </p:sp>
      <p:sp>
        <p:nvSpPr>
          <p:cNvPr id="3" name="Content Placeholder 2"/>
          <p:cNvSpPr>
            <a:spLocks noGrp="1"/>
          </p:cNvSpPr>
          <p:nvPr>
            <p:ph idx="1"/>
          </p:nvPr>
        </p:nvSpPr>
        <p:spPr/>
        <p:txBody>
          <a:bodyPr rtlCol="1">
            <a:normAutofit fontScale="70000" lnSpcReduction="20000"/>
          </a:bodyPr>
          <a:lstStyle/>
          <a:p>
            <a:pPr marL="0" indent="0" algn="just" eaLnBrk="1" fontAlgn="auto" hangingPunct="1">
              <a:lnSpc>
                <a:spcPct val="150000"/>
              </a:lnSpc>
              <a:spcAft>
                <a:spcPts val="0"/>
              </a:spcAft>
              <a:buFont typeface="Arial" pitchFamily="34" charset="0"/>
              <a:buNone/>
              <a:defRPr/>
            </a:pPr>
            <a:r>
              <a:rPr lang="fa-IR" b="1" dirty="0">
                <a:cs typeface="B Zar" pitchFamily="2" charset="-78"/>
              </a:rPr>
              <a:t>یک سیستم گروهی است از اشیا که در راستای تحقق </a:t>
            </a:r>
            <a:r>
              <a:rPr lang="fa-IR" b="1" dirty="0" smtClean="0">
                <a:cs typeface="B Zar" pitchFamily="2" charset="-78"/>
              </a:rPr>
              <a:t>مقصودی </a:t>
            </a:r>
            <a:r>
              <a:rPr lang="fa-IR" b="1" dirty="0">
                <a:cs typeface="B Zar" pitchFamily="2" charset="-78"/>
              </a:rPr>
              <a:t>معین در چارچوب روابط یا وابستگی‌های متقابل، به یکدیگر پیوسته هستند.</a:t>
            </a:r>
            <a:endParaRPr lang="en-US" b="1" dirty="0">
              <a:cs typeface="B Zar" pitchFamily="2" charset="-78"/>
            </a:endParaRPr>
          </a:p>
          <a:p>
            <a:pPr marL="0" indent="0" algn="just" eaLnBrk="1" fontAlgn="auto" hangingPunct="1">
              <a:lnSpc>
                <a:spcPct val="150000"/>
              </a:lnSpc>
              <a:spcAft>
                <a:spcPts val="0"/>
              </a:spcAft>
              <a:buFont typeface="Arial" pitchFamily="34" charset="0"/>
              <a:buNone/>
              <a:defRPr/>
            </a:pPr>
            <a:endParaRPr lang="fa-IR" b="1" dirty="0" smtClean="0">
              <a:cs typeface="B Zar" pitchFamily="2" charset="-78"/>
            </a:endParaRPr>
          </a:p>
          <a:p>
            <a:pPr marL="0" indent="0" algn="just" eaLnBrk="1" fontAlgn="auto" hangingPunct="1">
              <a:lnSpc>
                <a:spcPct val="150000"/>
              </a:lnSpc>
              <a:spcAft>
                <a:spcPts val="0"/>
              </a:spcAft>
              <a:buFont typeface="Arial" pitchFamily="34" charset="0"/>
              <a:buNone/>
              <a:defRPr/>
            </a:pPr>
            <a:r>
              <a:rPr lang="fa-IR" b="1" dirty="0" smtClean="0">
                <a:cs typeface="B Zar" pitchFamily="2" charset="-78"/>
              </a:rPr>
              <a:t>محیط سیستم: </a:t>
            </a:r>
          </a:p>
          <a:p>
            <a:pPr marL="441325" indent="0" algn="just" eaLnBrk="1" fontAlgn="auto" hangingPunct="1">
              <a:lnSpc>
                <a:spcPct val="150000"/>
              </a:lnSpc>
              <a:spcAft>
                <a:spcPts val="0"/>
              </a:spcAft>
              <a:buFont typeface="Arial" pitchFamily="34" charset="0"/>
              <a:buNone/>
              <a:defRPr/>
            </a:pPr>
            <a:r>
              <a:rPr lang="fa-IR" dirty="0" smtClean="0">
                <a:cs typeface="B Zar" pitchFamily="2" charset="-78"/>
              </a:rPr>
              <a:t>عواملی خارج </a:t>
            </a:r>
            <a:r>
              <a:rPr lang="fa-IR" dirty="0">
                <a:cs typeface="B Zar" pitchFamily="2" charset="-78"/>
              </a:rPr>
              <a:t>از سیستم </a:t>
            </a:r>
            <a:r>
              <a:rPr lang="fa-IR" dirty="0" smtClean="0">
                <a:cs typeface="B Zar" pitchFamily="2" charset="-78"/>
              </a:rPr>
              <a:t>که تحت کنترل نیستند، </a:t>
            </a:r>
            <a:r>
              <a:rPr lang="fa-IR" dirty="0">
                <a:cs typeface="B Zar" pitchFamily="2" charset="-78"/>
              </a:rPr>
              <a:t>ولی می‌توانند بر عملکرد سیستم اثر </a:t>
            </a:r>
            <a:r>
              <a:rPr lang="fa-IR" dirty="0" smtClean="0">
                <a:cs typeface="B Zar" pitchFamily="2" charset="-78"/>
              </a:rPr>
              <a:t>بگذارند محیط </a:t>
            </a:r>
            <a:r>
              <a:rPr lang="fa-IR" dirty="0">
                <a:cs typeface="B Zar" pitchFamily="2" charset="-78"/>
              </a:rPr>
              <a:t>سیستم خوانده </a:t>
            </a:r>
            <a:r>
              <a:rPr lang="fa-IR" dirty="0" smtClean="0">
                <a:cs typeface="B Zar" pitchFamily="2" charset="-78"/>
              </a:rPr>
              <a:t>می‌شود. یک </a:t>
            </a:r>
            <a:r>
              <a:rPr lang="fa-IR" dirty="0">
                <a:cs typeface="B Zar" pitchFamily="2" charset="-78"/>
              </a:rPr>
              <a:t>سیستم معمولا تحت تأثیر تغییراتی است که در خارج سیستم اتفاق می‌افتد. این تغییرات اصطلاحا در محیط یا پیرامون سیستم اتفاق می‌افتند. در </a:t>
            </a:r>
            <a:r>
              <a:rPr lang="fa-IR" dirty="0" smtClean="0">
                <a:cs typeface="B Zar" pitchFamily="2" charset="-78"/>
              </a:rPr>
              <a:t>مدل سازی </a:t>
            </a:r>
            <a:r>
              <a:rPr lang="fa-IR" dirty="0">
                <a:cs typeface="B Zar" pitchFamily="2" charset="-78"/>
              </a:rPr>
              <a:t>یک سیستم، تصمیم‌گیری نسبت به مرز بین سیستم و محیط سیستم از نکات ضروری و مهم است</a:t>
            </a:r>
            <a:r>
              <a:rPr lang="fa-IR" dirty="0" smtClean="0">
                <a:cs typeface="B Zar" pitchFamily="2" charset="-78"/>
              </a:rPr>
              <a:t>.</a:t>
            </a:r>
            <a:endParaRPr lang="en-US" dirty="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fa-IR" sz="4000" b="1" smtClean="0">
                <a:cs typeface="B Zar" pitchFamily="2" charset="-78"/>
              </a:rPr>
              <a:t>هزینه‌ها در وضعیت فعلی</a:t>
            </a:r>
          </a:p>
        </p:txBody>
      </p:sp>
      <p:sp>
        <p:nvSpPr>
          <p:cNvPr id="134147" name="Content Placeholder 2"/>
          <p:cNvSpPr>
            <a:spLocks noGrp="1"/>
          </p:cNvSpPr>
          <p:nvPr>
            <p:ph idx="1"/>
          </p:nvPr>
        </p:nvSpPr>
        <p:spPr/>
        <p:txBody>
          <a:bodyPr/>
          <a:lstStyle/>
          <a:p>
            <a:pPr algn="l" rtl="0">
              <a:lnSpc>
                <a:spcPct val="150000"/>
              </a:lnSpc>
              <a:buFont typeface="Arial" pitchFamily="34" charset="0"/>
              <a:buNone/>
            </a:pPr>
            <a:r>
              <a:rPr lang="fa-IR" sz="2400" smtClean="0">
                <a:cs typeface="B Zar" pitchFamily="2" charset="-78"/>
              </a:rPr>
              <a:t>736 = 16 * 46 = هزینه برینگ ها</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1650= 5 * (95+125+110) = هزینه مدت تأخیر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4600= 5 *20* 46= هزینه مدت از کارافتادگی حین تعمیر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184=(12/60)*20*46=هزینه تعمیرکار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 هزینه کل</a:t>
            </a:r>
            <a:r>
              <a:rPr lang="en-US" sz="2400" smtClean="0">
                <a:cs typeface="B Zar" pitchFamily="2" charset="-78"/>
              </a:rPr>
              <a:t> </a:t>
            </a:r>
            <a:r>
              <a:rPr lang="fa-IR" sz="2400" smtClean="0">
                <a:cs typeface="B Zar" pitchFamily="2" charset="-78"/>
              </a:rPr>
              <a:t>184+4600+1650+736</a:t>
            </a:r>
            <a:r>
              <a:rPr lang="en-US" sz="2400" smtClean="0">
                <a:cs typeface="B Zar" pitchFamily="2" charset="-78"/>
              </a:rPr>
              <a:t>=</a:t>
            </a:r>
            <a:r>
              <a:rPr lang="fa-IR" sz="2400" smtClean="0">
                <a:cs typeface="B Zar" pitchFamily="2" charset="-78"/>
              </a:rPr>
              <a:t> 7170</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3"/>
          <p:cNvSpPr>
            <a:spLocks noGrp="1"/>
          </p:cNvSpPr>
          <p:nvPr>
            <p:ph type="title"/>
          </p:nvPr>
        </p:nvSpPr>
        <p:spPr/>
        <p:txBody>
          <a:bodyPr/>
          <a:lstStyle/>
          <a:p>
            <a:r>
              <a:rPr lang="fa-IR" sz="4000" b="1" smtClean="0">
                <a:cs typeface="B Zar" pitchFamily="2" charset="-78"/>
              </a:rPr>
              <a:t>پیشنهاد</a:t>
            </a:r>
          </a:p>
        </p:txBody>
      </p:sp>
      <p:sp>
        <p:nvSpPr>
          <p:cNvPr id="9" name="TextBox 8"/>
          <p:cNvSpPr txBox="1"/>
          <p:nvPr/>
        </p:nvSpPr>
        <p:spPr>
          <a:xfrm>
            <a:off x="7286625" y="1500188"/>
            <a:ext cx="1357313" cy="4524375"/>
          </a:xfrm>
          <a:prstGeom prst="rect">
            <a:avLst/>
          </a:prstGeom>
        </p:spPr>
        <p:style>
          <a:lnRef idx="1">
            <a:schemeClr val="dk1"/>
          </a:lnRef>
          <a:fillRef idx="2">
            <a:schemeClr val="dk1"/>
          </a:fillRef>
          <a:effectRef idx="1">
            <a:schemeClr val="dk1"/>
          </a:effectRef>
          <a:fontRef idx="minor">
            <a:schemeClr val="dk1"/>
          </a:fontRef>
        </p:style>
        <p:txBody>
          <a:bodyPr rtlCol="1">
            <a:spAutoFit/>
          </a:bodyPr>
          <a:lstStyle/>
          <a:p>
            <a:pPr algn="ctr">
              <a:defRPr/>
            </a:pPr>
            <a:r>
              <a:rPr lang="fa-IR" sz="3600" b="1" dirty="0">
                <a:cs typeface="B Zar" pitchFamily="2" charset="-78"/>
              </a:rPr>
              <a:t>تعویض هر سه برینگ در صورت رخداد یک خرابی</a:t>
            </a:r>
          </a:p>
        </p:txBody>
      </p:sp>
      <p:pic>
        <p:nvPicPr>
          <p:cNvPr id="110594" name="Picture 2" descr="C:\Documents and Settings\Kazemipour\My Documents\My Scans\2009-03 (مارس)\scan0015.jpg"/>
          <p:cNvPicPr>
            <a:picLocks noChangeAspect="1" noChangeArrowheads="1"/>
          </p:cNvPicPr>
          <p:nvPr/>
        </p:nvPicPr>
        <p:blipFill>
          <a:blip r:embed="rId2"/>
          <a:srcRect/>
          <a:stretch>
            <a:fillRect/>
          </a:stretch>
        </p:blipFill>
        <p:spPr bwMode="auto">
          <a:xfrm>
            <a:off x="1643063" y="1428750"/>
            <a:ext cx="5000625" cy="51593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10594"/>
                                        </p:tgtEl>
                                        <p:attrNameLst>
                                          <p:attrName>style.visibility</p:attrName>
                                        </p:attrNameLst>
                                      </p:cBhvr>
                                      <p:to>
                                        <p:strVal val="visible"/>
                                      </p:to>
                                    </p:set>
                                    <p:animEffect transition="in" filter="diamond(in)">
                                      <p:cBhvr>
                                        <p:cTn id="18"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6"/>
          <p:cNvSpPr>
            <a:spLocks noGrp="1"/>
          </p:cNvSpPr>
          <p:nvPr>
            <p:ph type="title"/>
          </p:nvPr>
        </p:nvSpPr>
        <p:spPr/>
        <p:txBody>
          <a:bodyPr/>
          <a:lstStyle/>
          <a:p>
            <a:r>
              <a:rPr lang="fa-IR" b="1" smtClean="0">
                <a:cs typeface="B Zar" pitchFamily="2" charset="-78"/>
              </a:rPr>
              <a:t>هزینه‌ها در وضعیت پیشنهادی</a:t>
            </a:r>
            <a:endParaRPr lang="fa-IR" smtClean="0"/>
          </a:p>
        </p:txBody>
      </p:sp>
      <p:sp>
        <p:nvSpPr>
          <p:cNvPr id="136195" name="Content Placeholder 7"/>
          <p:cNvSpPr>
            <a:spLocks noGrp="1"/>
          </p:cNvSpPr>
          <p:nvPr>
            <p:ph idx="1"/>
          </p:nvPr>
        </p:nvSpPr>
        <p:spPr/>
        <p:txBody>
          <a:bodyPr/>
          <a:lstStyle/>
          <a:p>
            <a:pPr algn="l" rtl="0">
              <a:lnSpc>
                <a:spcPct val="150000"/>
              </a:lnSpc>
              <a:buFont typeface="Arial" pitchFamily="34" charset="0"/>
              <a:buNone/>
            </a:pPr>
            <a:r>
              <a:rPr lang="fa-IR" sz="2400" smtClean="0">
                <a:cs typeface="B Zar" pitchFamily="2" charset="-78"/>
              </a:rPr>
              <a:t>864=16*54=هزینه برینگها</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625=5*125=هزینه تأخیر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3600=5*40*18=هزینه مدت از کارافتادگی</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144=(12/60)*40*18= هزینه تعمیرکار</a:t>
            </a:r>
            <a:endParaRPr lang="en-US" sz="2400" smtClean="0">
              <a:cs typeface="B Zar" pitchFamily="2" charset="-78"/>
            </a:endParaRPr>
          </a:p>
          <a:p>
            <a:pPr algn="l" rtl="0">
              <a:lnSpc>
                <a:spcPct val="150000"/>
              </a:lnSpc>
              <a:buFont typeface="Arial" pitchFamily="34" charset="0"/>
              <a:buNone/>
            </a:pPr>
            <a:r>
              <a:rPr lang="fa-IR" sz="2400" smtClean="0">
                <a:cs typeface="B Zar" pitchFamily="2" charset="-78"/>
              </a:rPr>
              <a:t>= هزینه کل</a:t>
            </a:r>
            <a:r>
              <a:rPr lang="en-US" sz="2400" smtClean="0">
                <a:cs typeface="B Zar" pitchFamily="2" charset="-78"/>
              </a:rPr>
              <a:t> </a:t>
            </a:r>
            <a:r>
              <a:rPr lang="fa-IR" sz="2400" smtClean="0">
                <a:cs typeface="B Zar" pitchFamily="2" charset="-78"/>
              </a:rPr>
              <a:t>184+3600+625+864</a:t>
            </a:r>
            <a:r>
              <a:rPr lang="en-US" sz="2400" smtClean="0">
                <a:cs typeface="B Zar" pitchFamily="2" charset="-78"/>
              </a:rPr>
              <a:t>=</a:t>
            </a:r>
            <a:r>
              <a:rPr lang="fa-IR" sz="2400" smtClean="0">
                <a:cs typeface="B Zar" pitchFamily="2" charset="-78"/>
              </a:rPr>
              <a:t> 5233</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57200" y="142875"/>
            <a:ext cx="8229600" cy="928688"/>
          </a:xfrm>
        </p:spPr>
        <p:txBody>
          <a:bodyPr/>
          <a:lstStyle/>
          <a:p>
            <a:r>
              <a:rPr lang="fa-IR" b="1" smtClean="0">
                <a:cs typeface="B Zar" pitchFamily="2" charset="-78"/>
              </a:rPr>
              <a:t>شبیه‌سازی زاغۀ مهمات</a:t>
            </a:r>
            <a:endParaRPr lang="fa-IR" smtClean="0"/>
          </a:p>
        </p:txBody>
      </p:sp>
      <p:sp>
        <p:nvSpPr>
          <p:cNvPr id="137219" name="Content Placeholder 2"/>
          <p:cNvSpPr>
            <a:spLocks noGrp="1"/>
          </p:cNvSpPr>
          <p:nvPr>
            <p:ph idx="1"/>
          </p:nvPr>
        </p:nvSpPr>
        <p:spPr>
          <a:xfrm>
            <a:off x="457200" y="1171575"/>
            <a:ext cx="8229600" cy="2328863"/>
          </a:xfrm>
        </p:spPr>
        <p:txBody>
          <a:bodyPr/>
          <a:lstStyle/>
          <a:p>
            <a:pPr marL="0" indent="0" algn="just">
              <a:lnSpc>
                <a:spcPct val="120000"/>
              </a:lnSpc>
              <a:buFont typeface="Arial" pitchFamily="34" charset="0"/>
              <a:buNone/>
            </a:pPr>
            <a:r>
              <a:rPr lang="fa-IR" sz="2400" smtClean="0">
                <a:cs typeface="B Zar" pitchFamily="2" charset="-78"/>
              </a:rPr>
              <a:t>یک اسکادران جنگی قصد بمباران یک زاغۀ مهمات به صورت شکل زیر را دارد. با توجه به مشخصات بمب افکن ها در صورت نشانه گیری مرکز زاغه توسط آن ها، بمب ها با توزیع نرمال با انحراف معیار 300 در جهت افق و 600 در جهت عمودی به زمین اصابت می کنند. احتمال نابودی زاغه توسط یک اسکادران با 10 هواپیما را توسط شبیه سازی بیابید.</a:t>
            </a:r>
          </a:p>
        </p:txBody>
      </p:sp>
      <p:pic>
        <p:nvPicPr>
          <p:cNvPr id="84997" name="Picture 5" descr="C:\Documents and Settings\Kazemipour\My Documents\My Scans\2009-03 (مارس)\scan0016.jpg"/>
          <p:cNvPicPr>
            <a:picLocks noChangeAspect="1" noChangeArrowheads="1"/>
          </p:cNvPicPr>
          <p:nvPr/>
        </p:nvPicPr>
        <p:blipFill>
          <a:blip r:embed="rId2" cstate="print"/>
          <a:srcRect/>
          <a:stretch>
            <a:fillRect/>
          </a:stretch>
        </p:blipFill>
        <p:spPr bwMode="auto">
          <a:xfrm>
            <a:off x="3000364" y="3500438"/>
            <a:ext cx="3000396" cy="28451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fa-IR" sz="4000" b="1" smtClean="0">
                <a:cs typeface="B Zar" pitchFamily="2" charset="-78"/>
              </a:rPr>
              <a:t>یک نکتۀ مهم</a:t>
            </a:r>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a:p>
        </p:txBody>
      </p:sp>
      <p:graphicFrame>
        <p:nvGraphicFramePr>
          <p:cNvPr id="9218" name="Object 1"/>
          <p:cNvGraphicFramePr>
            <a:graphicFrameLocks noChangeAspect="1"/>
          </p:cNvGraphicFramePr>
          <p:nvPr/>
        </p:nvGraphicFramePr>
        <p:xfrm>
          <a:off x="714375" y="1785938"/>
          <a:ext cx="6165850" cy="3146425"/>
        </p:xfrm>
        <a:graphic>
          <a:graphicData uri="http://schemas.openxmlformats.org/presentationml/2006/ole">
            <mc:AlternateContent xmlns:mc="http://schemas.openxmlformats.org/markup-compatibility/2006">
              <mc:Choice xmlns:v="urn:schemas-microsoft-com:vml" Requires="v">
                <p:oleObj spid="_x0000_s9222" name="Equation" r:id="rId3" imgW="3429000" imgH="1765080" progId="Equation.3">
                  <p:embed/>
                </p:oleObj>
              </mc:Choice>
              <mc:Fallback>
                <p:oleObj name="Equation" r:id="rId3" imgW="3429000" imgH="176508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1785938"/>
                        <a:ext cx="6165850" cy="314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fa-IR" sz="4000" b="1" smtClean="0">
                <a:cs typeface="B Zar" pitchFamily="2" charset="-78"/>
              </a:rPr>
              <a:t>اعداد تصادفی نرمال استاندارد</a:t>
            </a:r>
          </a:p>
        </p:txBody>
      </p:sp>
      <p:pic>
        <p:nvPicPr>
          <p:cNvPr id="138243" name="Picture 2" descr="C:\Documents and Settings\Kazemipour\My Documents\My Scans\2009-03 (مارس)\scan0019.jpg"/>
          <p:cNvPicPr>
            <a:picLocks noChangeAspect="1" noChangeArrowheads="1"/>
          </p:cNvPicPr>
          <p:nvPr/>
        </p:nvPicPr>
        <p:blipFill>
          <a:blip r:embed="rId3"/>
          <a:srcRect/>
          <a:stretch>
            <a:fillRect/>
          </a:stretch>
        </p:blipFill>
        <p:spPr bwMode="auto">
          <a:xfrm>
            <a:off x="1143000" y="1714500"/>
            <a:ext cx="6734175" cy="425608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fa-IR" b="1" smtClean="0">
                <a:cs typeface="B Zar" pitchFamily="2" charset="-78"/>
              </a:rPr>
              <a:t>نتایج شبیه‌سازی مساله اسکادران </a:t>
            </a:r>
            <a:endParaRPr lang="fa-IR" smtClean="0"/>
          </a:p>
        </p:txBody>
      </p:sp>
      <p:pic>
        <p:nvPicPr>
          <p:cNvPr id="139267" name="Picture 3" descr="C:\Documents and Settings\Kazemipour\My Documents\My Scans\2009-03 (مارس)\scan0018.jpg"/>
          <p:cNvPicPr>
            <a:picLocks noChangeAspect="1" noChangeArrowheads="1"/>
          </p:cNvPicPr>
          <p:nvPr/>
        </p:nvPicPr>
        <p:blipFill>
          <a:blip r:embed="rId2"/>
          <a:srcRect/>
          <a:stretch>
            <a:fillRect/>
          </a:stretch>
        </p:blipFill>
        <p:spPr bwMode="auto">
          <a:xfrm>
            <a:off x="1143000" y="2214563"/>
            <a:ext cx="6762750" cy="348456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fa-IR" sz="4000" b="1" smtClean="0">
                <a:cs typeface="B Zar" pitchFamily="2" charset="-78"/>
              </a:rPr>
              <a:t>تقاضا در مهلت تحویل</a:t>
            </a:r>
          </a:p>
        </p:txBody>
      </p:sp>
      <p:graphicFrame>
        <p:nvGraphicFramePr>
          <p:cNvPr id="4" name="Table 3"/>
          <p:cNvGraphicFramePr>
            <a:graphicFrameLocks noGrp="1"/>
          </p:cNvGraphicFramePr>
          <p:nvPr/>
        </p:nvGraphicFramePr>
        <p:xfrm>
          <a:off x="5090955" y="3787775"/>
          <a:ext cx="2529045" cy="1124910"/>
        </p:xfrm>
        <a:graphic>
          <a:graphicData uri="http://schemas.openxmlformats.org/drawingml/2006/table">
            <a:tbl>
              <a:tblPr rtl="1">
                <a:tableStyleId>{5FD0F851-EC5A-4D38-B0AD-8093EC10F338}</a:tableStyleId>
              </a:tblPr>
              <a:tblGrid>
                <a:gridCol w="940149"/>
                <a:gridCol w="360711"/>
                <a:gridCol w="433737"/>
                <a:gridCol w="360711"/>
                <a:gridCol w="433737"/>
              </a:tblGrid>
              <a:tr h="570550">
                <a:tc>
                  <a:txBody>
                    <a:bodyPr/>
                    <a:lstStyle/>
                    <a:p>
                      <a:pPr algn="ctr" rtl="1">
                        <a:lnSpc>
                          <a:spcPct val="200000"/>
                        </a:lnSpc>
                        <a:spcAft>
                          <a:spcPts val="0"/>
                        </a:spcAft>
                      </a:pPr>
                      <a:r>
                        <a:rPr lang="fa-IR" sz="1400" dirty="0">
                          <a:cs typeface="B Zar" pitchFamily="2" charset="-78"/>
                        </a:rPr>
                        <a:t>تقاضای روزانه</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3</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4</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a:cs typeface="B Zar" pitchFamily="2" charset="-78"/>
                        </a:rPr>
                        <a:t>5</a:t>
                      </a:r>
                      <a:endParaRPr lang="en-US" sz="120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a:cs typeface="B Zar" pitchFamily="2" charset="-78"/>
                        </a:rPr>
                        <a:t>6</a:t>
                      </a:r>
                      <a:endParaRPr lang="en-US" sz="1200">
                        <a:latin typeface="Times New Roman"/>
                        <a:ea typeface="Times New Roman"/>
                        <a:cs typeface="B Zar" pitchFamily="2" charset="-78"/>
                      </a:endParaRPr>
                    </a:p>
                  </a:txBody>
                  <a:tcPr marL="68437" marR="68437" marT="0" marB="0" anchor="ctr"/>
                </a:tc>
              </a:tr>
              <a:tr h="554360">
                <a:tc>
                  <a:txBody>
                    <a:bodyPr/>
                    <a:lstStyle/>
                    <a:p>
                      <a:pPr algn="ctr" rtl="1">
                        <a:lnSpc>
                          <a:spcPct val="200000"/>
                        </a:lnSpc>
                        <a:spcAft>
                          <a:spcPts val="0"/>
                        </a:spcAft>
                      </a:pPr>
                      <a:r>
                        <a:rPr lang="fa-IR" sz="1400" dirty="0">
                          <a:cs typeface="B Zar" pitchFamily="2" charset="-78"/>
                        </a:rPr>
                        <a:t>احتمال</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0.2</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0.35</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0.3</a:t>
                      </a:r>
                      <a:endParaRPr lang="en-US" sz="1200" dirty="0">
                        <a:latin typeface="Times New Roman"/>
                        <a:ea typeface="Times New Roman"/>
                        <a:cs typeface="B Zar" pitchFamily="2" charset="-78"/>
                      </a:endParaRPr>
                    </a:p>
                  </a:txBody>
                  <a:tcPr marL="68437" marR="68437" marT="0" marB="0" anchor="ctr"/>
                </a:tc>
                <a:tc>
                  <a:txBody>
                    <a:bodyPr/>
                    <a:lstStyle/>
                    <a:p>
                      <a:pPr algn="ctr" rtl="1">
                        <a:lnSpc>
                          <a:spcPct val="200000"/>
                        </a:lnSpc>
                        <a:spcAft>
                          <a:spcPts val="0"/>
                        </a:spcAft>
                      </a:pPr>
                      <a:r>
                        <a:rPr lang="fa-IR" sz="1400" dirty="0">
                          <a:cs typeface="B Zar" pitchFamily="2" charset="-78"/>
                        </a:rPr>
                        <a:t>0.15</a:t>
                      </a:r>
                      <a:endParaRPr lang="en-US" sz="1200" dirty="0">
                        <a:latin typeface="Times New Roman"/>
                        <a:ea typeface="Times New Roman"/>
                        <a:cs typeface="B Zar" pitchFamily="2" charset="-78"/>
                      </a:endParaRPr>
                    </a:p>
                  </a:txBody>
                  <a:tcPr marL="68437" marR="68437" marT="0" marB="0" anchor="ctr"/>
                </a:tc>
              </a:tr>
            </a:tbl>
          </a:graphicData>
        </a:graphic>
      </p:graphicFrame>
      <p:graphicFrame>
        <p:nvGraphicFramePr>
          <p:cNvPr id="5" name="Table 4"/>
          <p:cNvGraphicFramePr>
            <a:graphicFrameLocks noGrp="1"/>
          </p:cNvGraphicFramePr>
          <p:nvPr/>
        </p:nvGraphicFramePr>
        <p:xfrm>
          <a:off x="1785302" y="4000500"/>
          <a:ext cx="2361248" cy="853440"/>
        </p:xfrm>
        <a:graphic>
          <a:graphicData uri="http://schemas.openxmlformats.org/drawingml/2006/table">
            <a:tbl>
              <a:tblPr rtl="1">
                <a:tableStyleId>{C083E6E3-FA7D-4D7B-A595-EF9225AFEA82}</a:tableStyleId>
              </a:tblPr>
              <a:tblGrid>
                <a:gridCol w="917069"/>
                <a:gridCol w="432221"/>
                <a:gridCol w="505979"/>
                <a:gridCol w="505979"/>
              </a:tblGrid>
              <a:tr h="212916">
                <a:tc>
                  <a:txBody>
                    <a:bodyPr/>
                    <a:lstStyle/>
                    <a:p>
                      <a:pPr algn="just" rtl="1">
                        <a:lnSpc>
                          <a:spcPct val="200000"/>
                        </a:lnSpc>
                        <a:spcAft>
                          <a:spcPts val="0"/>
                        </a:spcAft>
                      </a:pPr>
                      <a:r>
                        <a:rPr lang="fa-IR" sz="1400" dirty="0">
                          <a:cs typeface="B Zar" pitchFamily="2" charset="-78"/>
                        </a:rPr>
                        <a:t>مدت تحویل</a:t>
                      </a:r>
                      <a:endParaRPr lang="en-US" sz="1200" dirty="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a:cs typeface="B Zar" pitchFamily="2" charset="-78"/>
                        </a:rPr>
                        <a:t>1</a:t>
                      </a:r>
                      <a:endParaRPr lang="en-US" sz="120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a:cs typeface="B Zar" pitchFamily="2" charset="-78"/>
                        </a:rPr>
                        <a:t>2</a:t>
                      </a:r>
                      <a:endParaRPr lang="en-US" sz="120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a:cs typeface="B Zar" pitchFamily="2" charset="-78"/>
                        </a:rPr>
                        <a:t>3</a:t>
                      </a:r>
                      <a:endParaRPr lang="en-US" sz="1200">
                        <a:latin typeface="Times New Roman"/>
                        <a:ea typeface="Times New Roman"/>
                        <a:cs typeface="B Zar" pitchFamily="2" charset="-78"/>
                      </a:endParaRPr>
                    </a:p>
                  </a:txBody>
                  <a:tcPr marL="68437" marR="68437" marT="0" marB="0" anchor="ctr"/>
                </a:tc>
              </a:tr>
              <a:tr h="212916">
                <a:tc>
                  <a:txBody>
                    <a:bodyPr/>
                    <a:lstStyle/>
                    <a:p>
                      <a:pPr algn="just" rtl="1">
                        <a:lnSpc>
                          <a:spcPct val="200000"/>
                        </a:lnSpc>
                        <a:spcAft>
                          <a:spcPts val="0"/>
                        </a:spcAft>
                      </a:pPr>
                      <a:r>
                        <a:rPr lang="fa-IR" sz="1400" dirty="0">
                          <a:cs typeface="B Zar" pitchFamily="2" charset="-78"/>
                        </a:rPr>
                        <a:t>احتمال</a:t>
                      </a:r>
                      <a:endParaRPr lang="en-US" sz="1200" dirty="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dirty="0">
                          <a:cs typeface="B Zar" pitchFamily="2" charset="-78"/>
                        </a:rPr>
                        <a:t>0.36</a:t>
                      </a:r>
                      <a:endParaRPr lang="en-US" sz="1200" dirty="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dirty="0">
                          <a:cs typeface="B Zar" pitchFamily="2" charset="-78"/>
                        </a:rPr>
                        <a:t>0.42</a:t>
                      </a:r>
                      <a:endParaRPr lang="en-US" sz="1200" dirty="0">
                        <a:latin typeface="Times New Roman"/>
                        <a:ea typeface="Times New Roman"/>
                        <a:cs typeface="B Zar" pitchFamily="2" charset="-78"/>
                      </a:endParaRPr>
                    </a:p>
                  </a:txBody>
                  <a:tcPr marL="68437" marR="68437" marT="0" marB="0" anchor="ctr"/>
                </a:tc>
                <a:tc>
                  <a:txBody>
                    <a:bodyPr/>
                    <a:lstStyle/>
                    <a:p>
                      <a:pPr algn="just" rtl="1">
                        <a:lnSpc>
                          <a:spcPct val="200000"/>
                        </a:lnSpc>
                        <a:spcAft>
                          <a:spcPts val="0"/>
                        </a:spcAft>
                      </a:pPr>
                      <a:r>
                        <a:rPr lang="fa-IR" sz="1400" dirty="0">
                          <a:cs typeface="B Zar" pitchFamily="2" charset="-78"/>
                        </a:rPr>
                        <a:t>0.22</a:t>
                      </a:r>
                      <a:endParaRPr lang="en-US" sz="1200" dirty="0">
                        <a:latin typeface="Times New Roman"/>
                        <a:ea typeface="Times New Roman"/>
                        <a:cs typeface="B Zar" pitchFamily="2" charset="-78"/>
                      </a:endParaRPr>
                    </a:p>
                  </a:txBody>
                  <a:tcPr marL="68437" marR="68437" marT="0" marB="0" anchor="ctr"/>
                </a:tc>
              </a:tr>
            </a:tbl>
          </a:graphicData>
        </a:graphic>
      </p:graphicFrame>
      <p:sp>
        <p:nvSpPr>
          <p:cNvPr id="140315" name="TextBox 5"/>
          <p:cNvSpPr txBox="1">
            <a:spLocks noChangeArrowheads="1"/>
          </p:cNvSpPr>
          <p:nvPr/>
        </p:nvSpPr>
        <p:spPr bwMode="auto">
          <a:xfrm>
            <a:off x="1000125" y="1357313"/>
            <a:ext cx="7358063" cy="2246312"/>
          </a:xfrm>
          <a:prstGeom prst="rect">
            <a:avLst/>
          </a:prstGeom>
          <a:noFill/>
          <a:ln w="9525">
            <a:noFill/>
            <a:miter lim="800000"/>
            <a:headEnd/>
            <a:tailEnd/>
          </a:ln>
        </p:spPr>
        <p:txBody>
          <a:bodyPr>
            <a:spAutoFit/>
          </a:bodyPr>
          <a:lstStyle/>
          <a:p>
            <a:pPr>
              <a:lnSpc>
                <a:spcPct val="150000"/>
              </a:lnSpc>
            </a:pPr>
            <a:r>
              <a:rPr lang="fa-IR" sz="2000">
                <a:cs typeface="B Zar" pitchFamily="2" charset="-78"/>
              </a:rPr>
              <a:t>تقاضا برای محصولی دارای توزیع احتمالی به شرح زیر است. زمانی که تقاضایی به وجود می آید دستور ساخت داده می شود. زمان دریافت سفارش تا تحویل آن به مشتری به زمان تحویل شهرت یافته است که آن هم دارای توزیع احتمالی به شرح زیر است. با توجه به این اطلاعات وضعیت این سیستم را از لحاظ موجودی به کمک شبیه سازی مدل نمایید.</a:t>
            </a:r>
          </a:p>
          <a:p>
            <a:endParaRPr lang="fa-IR" sz="2000">
              <a:cs typeface="B Zar" pitchFamily="2" charset="-78"/>
            </a:endParaRPr>
          </a:p>
        </p:txBody>
      </p:sp>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fa-IR" sz="3600" b="1" smtClean="0">
                <a:cs typeface="B Zar" pitchFamily="2" charset="-78"/>
              </a:rPr>
              <a:t>نتایج شبیه‌سازی مساله تقاضا در مهلت تحویل</a:t>
            </a:r>
            <a:endParaRPr lang="fa-IR" sz="3600" smtClean="0"/>
          </a:p>
        </p:txBody>
      </p:sp>
      <p:graphicFrame>
        <p:nvGraphicFramePr>
          <p:cNvPr id="4" name="Table 3"/>
          <p:cNvGraphicFramePr>
            <a:graphicFrameLocks noGrp="1"/>
          </p:cNvGraphicFramePr>
          <p:nvPr/>
        </p:nvGraphicFramePr>
        <p:xfrm>
          <a:off x="1714230" y="2143125"/>
          <a:ext cx="6213745" cy="3109357"/>
        </p:xfrm>
        <a:graphic>
          <a:graphicData uri="http://schemas.openxmlformats.org/drawingml/2006/table">
            <a:tbl>
              <a:tblPr rtl="1"/>
              <a:tblGrid>
                <a:gridCol w="482055"/>
                <a:gridCol w="1484973"/>
                <a:gridCol w="1164609"/>
                <a:gridCol w="1183112"/>
                <a:gridCol w="607582"/>
                <a:gridCol w="1291414"/>
              </a:tblGrid>
              <a:tr h="632288">
                <a:tc>
                  <a:txBody>
                    <a:bodyPr/>
                    <a:lstStyle/>
                    <a:p>
                      <a:pPr algn="ctr" rtl="1">
                        <a:spcAft>
                          <a:spcPts val="0"/>
                        </a:spcAft>
                      </a:pPr>
                      <a:r>
                        <a:rPr lang="fa-IR" sz="2000" dirty="0">
                          <a:latin typeface="Times New Roman"/>
                          <a:ea typeface="Times New Roman"/>
                          <a:cs typeface="B Zar"/>
                        </a:rPr>
                        <a:t>دور</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ارقام تصادفی </a:t>
                      </a:r>
                      <a:r>
                        <a:rPr lang="fa-IR" sz="2000" dirty="0" smtClean="0">
                          <a:latin typeface="Times New Roman"/>
                          <a:ea typeface="Times New Roman"/>
                          <a:cs typeface="B Zar"/>
                        </a:rPr>
                        <a:t>مهلت </a:t>
                      </a:r>
                      <a:r>
                        <a:rPr lang="fa-IR" sz="2000" dirty="0">
                          <a:latin typeface="Times New Roman"/>
                          <a:ea typeface="Times New Roman"/>
                          <a:cs typeface="B Zar"/>
                        </a:rPr>
                        <a:t>تحویل</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مهلت تحویل</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ارقام تصادفی برای تقاضا</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تقاضا</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تقاضا در مهلت تحویل</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179">
                <a:tc>
                  <a:txBody>
                    <a:bodyPr/>
                    <a:lstStyle/>
                    <a:p>
                      <a:pPr algn="ctr" rtl="1">
                        <a:spcAft>
                          <a:spcPts val="0"/>
                        </a:spcAft>
                      </a:pPr>
                      <a:r>
                        <a:rPr lang="fa-IR" sz="2000" dirty="0">
                          <a:latin typeface="Times New Roman"/>
                          <a:ea typeface="Times New Roman"/>
                          <a:cs typeface="B Zar"/>
                        </a:rPr>
                        <a:t>1</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57</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87</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34</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6</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4</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fa-IR" sz="2000" dirty="0">
                        <a:latin typeface="Times New Roman"/>
                        <a:ea typeface="Times New Roman"/>
                        <a:cs typeface="B Zar"/>
                      </a:endParaRPr>
                    </a:p>
                    <a:p>
                      <a:pPr algn="ctr" rtl="1">
                        <a:spcAft>
                          <a:spcPts val="0"/>
                        </a:spcAft>
                      </a:pPr>
                      <a:r>
                        <a:rPr lang="fa-IR" sz="2000" dirty="0">
                          <a:latin typeface="Times New Roman"/>
                          <a:ea typeface="Times New Roman"/>
                          <a:cs typeface="B Zar"/>
                        </a:rPr>
                        <a:t>10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90">
                <a:tc>
                  <a:txBody>
                    <a:bodyPr/>
                    <a:lstStyle/>
                    <a:p>
                      <a:pPr algn="ctr" rtl="1">
                        <a:spcAft>
                          <a:spcPts val="0"/>
                        </a:spcAft>
                      </a:pPr>
                      <a:r>
                        <a:rPr lang="fa-IR" sz="2000" dirty="0">
                          <a:latin typeface="Times New Roman"/>
                          <a:ea typeface="Times New Roman"/>
                          <a:cs typeface="B Zar"/>
                        </a:rPr>
                        <a:t>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33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1</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82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5</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5</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269">
                <a:tc>
                  <a:txBody>
                    <a:bodyPr/>
                    <a:lstStyle/>
                    <a:p>
                      <a:pPr algn="ctr" rtl="1">
                        <a:spcAft>
                          <a:spcPts val="0"/>
                        </a:spcAft>
                      </a:pPr>
                      <a:r>
                        <a:rPr lang="fa-IR" sz="2000" dirty="0">
                          <a:latin typeface="Times New Roman"/>
                          <a:ea typeface="Times New Roman"/>
                          <a:cs typeface="B Zar"/>
                        </a:rPr>
                        <a:t>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93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28</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19</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63</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Zar"/>
                        </a:rPr>
                        <a:t>4</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3</a:t>
                      </a:r>
                      <a:endParaRPr lang="en-US" sz="1800" dirty="0">
                        <a:latin typeface="Times New Roman"/>
                        <a:ea typeface="Times New Roman"/>
                        <a:cs typeface="Zar"/>
                      </a:endParaRPr>
                    </a:p>
                    <a:p>
                      <a:pPr algn="ctr" rtl="1">
                        <a:spcAft>
                          <a:spcPts val="0"/>
                        </a:spcAft>
                      </a:pPr>
                      <a:r>
                        <a:rPr lang="fa-IR" sz="2000" dirty="0">
                          <a:latin typeface="Times New Roman"/>
                          <a:ea typeface="Times New Roman"/>
                          <a:cs typeface="B Zar"/>
                        </a:rPr>
                        <a:t>5</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fa-IR" sz="2000" dirty="0" smtClean="0">
                        <a:latin typeface="Times New Roman"/>
                        <a:ea typeface="Times New Roman"/>
                        <a:cs typeface="B Zar"/>
                      </a:endParaRPr>
                    </a:p>
                    <a:p>
                      <a:pPr algn="ctr" rtl="1">
                        <a:spcAft>
                          <a:spcPts val="0"/>
                        </a:spcAft>
                      </a:pPr>
                      <a:endParaRPr lang="fa-IR" sz="2000" dirty="0">
                        <a:latin typeface="Times New Roman"/>
                        <a:ea typeface="Times New Roman"/>
                        <a:cs typeface="B Zar"/>
                      </a:endParaRPr>
                    </a:p>
                    <a:p>
                      <a:pPr algn="ctr" rtl="1">
                        <a:spcAft>
                          <a:spcPts val="0"/>
                        </a:spcAft>
                      </a:pPr>
                      <a:r>
                        <a:rPr lang="fa-IR" sz="2000" dirty="0">
                          <a:latin typeface="Times New Roman"/>
                          <a:ea typeface="Times New Roman"/>
                          <a:cs typeface="B Zar"/>
                        </a:rPr>
                        <a:t>12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269">
                <a:tc>
                  <a:txBody>
                    <a:bodyPr/>
                    <a:lstStyle/>
                    <a:p>
                      <a:pPr algn="ctr" rtl="1">
                        <a:spcAft>
                          <a:spcPts val="0"/>
                        </a:spcAft>
                      </a:pPr>
                      <a:r>
                        <a:rPr lang="fa-IR" sz="1800" dirty="0" smtClean="0">
                          <a:latin typeface="Times New Roman"/>
                          <a:ea typeface="Times New Roman"/>
                          <a:cs typeface="Zar"/>
                        </a:rPr>
                        <a:t>4</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800" dirty="0" smtClean="0">
                          <a:latin typeface="Times New Roman"/>
                          <a:ea typeface="Times New Roman"/>
                          <a:cs typeface="Zar"/>
                        </a:rPr>
                        <a:t>55</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800" dirty="0" smtClean="0">
                          <a:latin typeface="Times New Roman"/>
                          <a:ea typeface="Times New Roman"/>
                          <a:cs typeface="Zar"/>
                        </a:rPr>
                        <a:t>2</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800" dirty="0" smtClean="0">
                          <a:latin typeface="Times New Roman"/>
                          <a:ea typeface="Times New Roman"/>
                          <a:cs typeface="Zar"/>
                        </a:rPr>
                        <a:t>91</a:t>
                      </a:r>
                    </a:p>
                    <a:p>
                      <a:pPr algn="ctr" rtl="1">
                        <a:spcAft>
                          <a:spcPts val="0"/>
                        </a:spcAft>
                      </a:pPr>
                      <a:r>
                        <a:rPr lang="fa-IR" sz="1800" dirty="0" smtClean="0">
                          <a:latin typeface="Times New Roman"/>
                          <a:ea typeface="Times New Roman"/>
                          <a:cs typeface="Zar"/>
                        </a:rPr>
                        <a:t>26</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800" dirty="0" smtClean="0">
                          <a:latin typeface="Times New Roman"/>
                          <a:ea typeface="Times New Roman"/>
                          <a:cs typeface="Zar"/>
                        </a:rPr>
                        <a:t>6</a:t>
                      </a:r>
                    </a:p>
                    <a:p>
                      <a:pPr algn="ctr" rtl="1">
                        <a:spcAft>
                          <a:spcPts val="0"/>
                        </a:spcAft>
                      </a:pPr>
                      <a:r>
                        <a:rPr lang="fa-IR" sz="1800" dirty="0" smtClean="0">
                          <a:latin typeface="Times New Roman"/>
                          <a:ea typeface="Times New Roman"/>
                          <a:cs typeface="Zar"/>
                        </a:rPr>
                        <a:t>4</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fa-IR" sz="1800" dirty="0" smtClean="0">
                        <a:latin typeface="Times New Roman"/>
                        <a:ea typeface="Times New Roman"/>
                        <a:cs typeface="Zar"/>
                      </a:endParaRPr>
                    </a:p>
                    <a:p>
                      <a:pPr algn="ctr" rtl="1">
                        <a:spcAft>
                          <a:spcPts val="0"/>
                        </a:spcAft>
                      </a:pPr>
                      <a:r>
                        <a:rPr lang="fa-IR" sz="1800" dirty="0" smtClean="0">
                          <a:latin typeface="Times New Roman"/>
                          <a:ea typeface="Times New Roman"/>
                          <a:cs typeface="Zar"/>
                        </a:rPr>
                        <a:t>10</a:t>
                      </a:r>
                      <a:endParaRPr lang="en-US" sz="1800" dirty="0">
                        <a:latin typeface="Times New Roman"/>
                        <a:ea typeface="Times New Roman"/>
                        <a:cs typeface="Zar"/>
                      </a:endParaRPr>
                    </a:p>
                  </a:txBody>
                  <a:tcPr marL="68437" marR="684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fa-IR" sz="4000" b="1" smtClean="0">
                <a:cs typeface="B Zar" pitchFamily="2" charset="-78"/>
              </a:rPr>
              <a:t>نتیجه گیری از مثال‌ها</a:t>
            </a:r>
          </a:p>
        </p:txBody>
      </p:sp>
      <p:sp>
        <p:nvSpPr>
          <p:cNvPr id="142339" name="Content Placeholder 2"/>
          <p:cNvSpPr>
            <a:spLocks noGrp="1"/>
          </p:cNvSpPr>
          <p:nvPr>
            <p:ph idx="1"/>
          </p:nvPr>
        </p:nvSpPr>
        <p:spPr/>
        <p:txBody>
          <a:bodyPr/>
          <a:lstStyle/>
          <a:p>
            <a:pPr marL="0" indent="0" algn="just">
              <a:lnSpc>
                <a:spcPct val="150000"/>
              </a:lnSpc>
              <a:buFont typeface="Arial" pitchFamily="34" charset="0"/>
              <a:buNone/>
            </a:pPr>
            <a:r>
              <a:rPr lang="fa-IR" sz="2800" smtClean="0">
                <a:cs typeface="B Zar" pitchFamily="2" charset="-78"/>
              </a:rPr>
              <a:t>هر شبیه‌سازی گسسته پیشامد، مدل‌سازی طی زمان از سیستمی است که تمام تغییر حالت‌های آن در لحظه‌های گسسته زمان، یعنی در لحظه‌های وقوع پیشامدها رخ می‌دهد. در حقیقت شبیه‌سازی پیشامد با ایجاد توالیی از تصاویر پیش می‌رود که معرف تکوین سیستم طی زمان است.</a:t>
            </a:r>
            <a:endParaRPr lang="en-US" sz="28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fa-IR" b="1" smtClean="0">
                <a:cs typeface="B Zar" pitchFamily="2" charset="-78"/>
              </a:rPr>
              <a:t>نکته</a:t>
            </a:r>
            <a:r>
              <a:rPr lang="fa-IR" smtClean="0">
                <a:cs typeface="B Zar" pitchFamily="2" charset="-78"/>
              </a:rPr>
              <a:t>‌</a:t>
            </a:r>
            <a:r>
              <a:rPr lang="fa-IR" b="1" smtClean="0">
                <a:cs typeface="B Zar" pitchFamily="2" charset="-78"/>
              </a:rPr>
              <a:t>ای در تعریف سیستم</a:t>
            </a:r>
          </a:p>
        </p:txBody>
      </p:sp>
      <p:sp>
        <p:nvSpPr>
          <p:cNvPr id="69635" name="Content Placeholder 2"/>
          <p:cNvSpPr>
            <a:spLocks noGrp="1"/>
          </p:cNvSpPr>
          <p:nvPr>
            <p:ph idx="1"/>
          </p:nvPr>
        </p:nvSpPr>
        <p:spPr/>
        <p:txBody>
          <a:bodyPr/>
          <a:lstStyle/>
          <a:p>
            <a:pPr algn="just" eaLnBrk="1" hangingPunct="1">
              <a:lnSpc>
                <a:spcPct val="150000"/>
              </a:lnSpc>
              <a:buFont typeface="Arial" pitchFamily="34" charset="0"/>
              <a:buNone/>
            </a:pPr>
            <a:r>
              <a:rPr lang="fa-IR" sz="2800" smtClean="0">
                <a:cs typeface="B Zar" pitchFamily="2" charset="-78"/>
              </a:rPr>
              <a:t>اگر عوامل بیرونی به طور جزئی سیستم را تحت تأثیر قرار دهند می‌توان:</a:t>
            </a:r>
            <a:endParaRPr lang="en-US" sz="2800" smtClean="0">
              <a:cs typeface="B Zar" pitchFamily="2" charset="-78"/>
            </a:endParaRPr>
          </a:p>
          <a:p>
            <a:pPr lvl="1" algn="just" eaLnBrk="1" hangingPunct="1">
              <a:lnSpc>
                <a:spcPct val="150000"/>
              </a:lnSpc>
            </a:pPr>
            <a:r>
              <a:rPr lang="fa-IR" sz="2400" smtClean="0">
                <a:cs typeface="B Zar" pitchFamily="2" charset="-78"/>
              </a:rPr>
              <a:t>تعریف سیستم را گسترش داد تا عوامل بیرونی را در برگیرد.</a:t>
            </a:r>
            <a:endParaRPr lang="en-US" sz="2400" smtClean="0">
              <a:cs typeface="B Zar" pitchFamily="2" charset="-78"/>
            </a:endParaRPr>
          </a:p>
          <a:p>
            <a:pPr lvl="1" algn="just" eaLnBrk="1" hangingPunct="1">
              <a:lnSpc>
                <a:spcPct val="150000"/>
              </a:lnSpc>
            </a:pPr>
            <a:r>
              <a:rPr lang="fa-IR" sz="2400" smtClean="0">
                <a:cs typeface="B Zar" pitchFamily="2" charset="-78"/>
              </a:rPr>
              <a:t>عوامل بیرونی را نادیده گرفت.</a:t>
            </a:r>
            <a:endParaRPr lang="en-US" sz="2400" smtClean="0">
              <a:cs typeface="B Zar" pitchFamily="2" charset="-78"/>
            </a:endParaRPr>
          </a:p>
          <a:p>
            <a:pPr lvl="1" algn="just" eaLnBrk="1" hangingPunct="1">
              <a:lnSpc>
                <a:spcPct val="150000"/>
              </a:lnSpc>
            </a:pPr>
            <a:r>
              <a:rPr lang="fa-IR" sz="2400" smtClean="0">
                <a:cs typeface="B Zar" pitchFamily="2" charset="-78"/>
              </a:rPr>
              <a:t>می‌توان عوامل بیرونی را به عنوان ورودی‌های سیستم در نظر گرفت.</a:t>
            </a:r>
            <a:endParaRPr lang="en-US" sz="2400" smtClean="0">
              <a:cs typeface="B Zar" pitchFamily="2" charset="-78"/>
            </a:endParaRP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fa-IR" sz="3200" b="1" smtClean="0">
                <a:cs typeface="B Zar" pitchFamily="2" charset="-78"/>
              </a:rPr>
              <a:t>مرور مجدد مسئله رستوران در راستای مفاهیم شبیه‌سازی </a:t>
            </a:r>
          </a:p>
        </p:txBody>
      </p:sp>
      <p:sp>
        <p:nvSpPr>
          <p:cNvPr id="11" name="Text Placeholder 10"/>
          <p:cNvSpPr>
            <a:spLocks noGrp="1"/>
          </p:cNvSpPr>
          <p:nvPr>
            <p:ph type="body" idx="1"/>
          </p:nvPr>
        </p:nvSpPr>
        <p:spPr>
          <a:xfrm>
            <a:off x="457200" y="1535113"/>
            <a:ext cx="4040188" cy="639762"/>
          </a:xfrm>
        </p:spPr>
        <p:txBody>
          <a:bodyPr/>
          <a:lstStyle/>
          <a:p>
            <a:pPr algn="ctr"/>
            <a:r>
              <a:rPr lang="fa-IR" smtClean="0">
                <a:cs typeface="B Zar" pitchFamily="2" charset="-78"/>
              </a:rPr>
              <a:t>نهاد</a:t>
            </a:r>
            <a:endParaRPr lang="fa-IR" smtClean="0"/>
          </a:p>
        </p:txBody>
      </p:sp>
      <p:sp>
        <p:nvSpPr>
          <p:cNvPr id="3" name="Content Placeholder 2"/>
          <p:cNvSpPr>
            <a:spLocks noGrp="1"/>
          </p:cNvSpPr>
          <p:nvPr>
            <p:ph sz="half" idx="2"/>
          </p:nvPr>
        </p:nvSpPr>
        <p:spPr>
          <a:xfrm>
            <a:off x="4643438" y="2286000"/>
            <a:ext cx="4040187" cy="3951288"/>
          </a:xfrm>
        </p:spPr>
        <p:txBody>
          <a:bodyPr/>
          <a:lstStyle/>
          <a:p>
            <a:pPr lvl="1">
              <a:lnSpc>
                <a:spcPct val="130000"/>
              </a:lnSpc>
              <a:defRPr/>
            </a:pPr>
            <a:r>
              <a:rPr lang="en-US" sz="2400" dirty="0" smtClean="0">
                <a:latin typeface="Times New Roman" pitchFamily="18" charset="0"/>
                <a:ea typeface="+mj-ea"/>
                <a:cs typeface="B Zar" pitchFamily="2" charset="-78"/>
              </a:rPr>
              <a:t>:L</a:t>
            </a:r>
            <a:r>
              <a:rPr lang="en-US" baseline="-25000" dirty="0" smtClean="0">
                <a:cs typeface="B Zar" pitchFamily="2" charset="-78"/>
              </a:rPr>
              <a:t>Q </a:t>
            </a:r>
            <a:r>
              <a:rPr lang="en-US" sz="2400" dirty="0" smtClean="0">
                <a:latin typeface="Times New Roman" pitchFamily="18" charset="0"/>
                <a:ea typeface="+mj-ea"/>
                <a:cs typeface="B Zar" pitchFamily="2" charset="-78"/>
              </a:rPr>
              <a:t>(t)</a:t>
            </a:r>
            <a:r>
              <a:rPr lang="fa-IR" sz="2400" dirty="0" smtClean="0">
                <a:latin typeface="Times New Roman" pitchFamily="18" charset="0"/>
                <a:ea typeface="+mj-ea"/>
                <a:cs typeface="B Zar" pitchFamily="2" charset="-78"/>
              </a:rPr>
              <a:t> </a:t>
            </a:r>
            <a:r>
              <a:rPr lang="fa-IR" dirty="0" smtClean="0">
                <a:cs typeface="B Zar" pitchFamily="2" charset="-78"/>
              </a:rPr>
              <a:t>تعداد افراد در صف  </a:t>
            </a:r>
          </a:p>
          <a:p>
            <a:pPr lvl="1">
              <a:lnSpc>
                <a:spcPct val="130000"/>
              </a:lnSpc>
              <a:defRPr/>
            </a:pPr>
            <a:r>
              <a:rPr lang="en-US" sz="2400" dirty="0" smtClean="0">
                <a:latin typeface="Times New Roman" pitchFamily="18" charset="0"/>
                <a:ea typeface="+mj-ea"/>
                <a:cs typeface="B Zar" pitchFamily="2" charset="-78"/>
              </a:rPr>
              <a:t>L</a:t>
            </a:r>
            <a:r>
              <a:rPr lang="en-US" baseline="-25000" dirty="0" smtClean="0">
                <a:cs typeface="B Zar" pitchFamily="2" charset="-78"/>
              </a:rPr>
              <a:t>A</a:t>
            </a:r>
            <a:r>
              <a:rPr lang="en-US" dirty="0" smtClean="0">
                <a:cs typeface="B Zar" pitchFamily="2" charset="-78"/>
              </a:rPr>
              <a:t> </a:t>
            </a:r>
            <a:r>
              <a:rPr lang="en-US" sz="2400" dirty="0" smtClean="0">
                <a:latin typeface="Times New Roman" pitchFamily="18" charset="0"/>
                <a:ea typeface="+mj-ea"/>
                <a:cs typeface="B Zar" pitchFamily="2" charset="-78"/>
              </a:rPr>
              <a:t>(t)</a:t>
            </a:r>
            <a:r>
              <a:rPr lang="fa-IR" dirty="0" smtClean="0">
                <a:cs typeface="B Zar" pitchFamily="2" charset="-78"/>
              </a:rPr>
              <a:t>: وضعیت هابیل</a:t>
            </a:r>
            <a:endParaRPr lang="en-US" dirty="0" smtClean="0">
              <a:cs typeface="B Zar" pitchFamily="2" charset="-78"/>
            </a:endParaRPr>
          </a:p>
          <a:p>
            <a:pPr lvl="2">
              <a:lnSpc>
                <a:spcPct val="130000"/>
              </a:lnSpc>
              <a:defRPr/>
            </a:pPr>
            <a:r>
              <a:rPr lang="en-US" sz="2000" dirty="0" smtClean="0">
                <a:latin typeface="Times New Roman" pitchFamily="18" charset="0"/>
                <a:ea typeface="+mj-ea"/>
                <a:cs typeface="B Zar" pitchFamily="2" charset="-78"/>
              </a:rPr>
              <a:t>L</a:t>
            </a:r>
            <a:r>
              <a:rPr lang="en-US" sz="2000" baseline="-25000" dirty="0" smtClean="0">
                <a:cs typeface="B Zar" pitchFamily="2" charset="-78"/>
              </a:rPr>
              <a:t>A</a:t>
            </a:r>
            <a:r>
              <a:rPr lang="en-US" sz="2000" dirty="0" smtClean="0">
                <a:cs typeface="B Zar" pitchFamily="2" charset="-78"/>
              </a:rPr>
              <a:t> </a:t>
            </a:r>
            <a:r>
              <a:rPr lang="en-US" sz="2000" dirty="0" smtClean="0">
                <a:latin typeface="Times New Roman" pitchFamily="18" charset="0"/>
                <a:ea typeface="+mj-ea"/>
                <a:cs typeface="B Zar" pitchFamily="2" charset="-78"/>
              </a:rPr>
              <a:t>(t) =1 </a:t>
            </a:r>
            <a:r>
              <a:rPr lang="fa-IR" dirty="0" smtClean="0">
                <a:latin typeface="Times New Roman" pitchFamily="18" charset="0"/>
                <a:ea typeface="+mj-ea"/>
                <a:cs typeface="B Zar" pitchFamily="2" charset="-78"/>
              </a:rPr>
              <a:t> اگر </a:t>
            </a:r>
            <a:r>
              <a:rPr lang="fa-IR" dirty="0" smtClean="0">
                <a:cs typeface="B Zar" pitchFamily="2" charset="-78"/>
              </a:rPr>
              <a:t>هابیل مشغول باشد.</a:t>
            </a:r>
            <a:endParaRPr lang="en-US" dirty="0" smtClean="0">
              <a:cs typeface="B Zar" pitchFamily="2" charset="-78"/>
            </a:endParaRPr>
          </a:p>
          <a:p>
            <a:pPr lvl="2">
              <a:lnSpc>
                <a:spcPct val="130000"/>
              </a:lnSpc>
              <a:defRPr/>
            </a:pPr>
            <a:r>
              <a:rPr lang="en-US" sz="2000" dirty="0" smtClean="0">
                <a:latin typeface="Times New Roman" pitchFamily="18" charset="0"/>
                <a:ea typeface="+mj-ea"/>
                <a:cs typeface="B Zar" pitchFamily="2" charset="-78"/>
              </a:rPr>
              <a:t>L</a:t>
            </a:r>
            <a:r>
              <a:rPr lang="en-US" sz="2000" baseline="-25000" dirty="0" smtClean="0">
                <a:cs typeface="B Zar" pitchFamily="2" charset="-78"/>
              </a:rPr>
              <a:t>A</a:t>
            </a:r>
            <a:r>
              <a:rPr lang="en-US" sz="2000" dirty="0" smtClean="0">
                <a:cs typeface="B Zar" pitchFamily="2" charset="-78"/>
              </a:rPr>
              <a:t> </a:t>
            </a:r>
            <a:r>
              <a:rPr lang="en-US" sz="2000" dirty="0" smtClean="0">
                <a:latin typeface="Times New Roman" pitchFamily="18" charset="0"/>
                <a:ea typeface="+mj-ea"/>
                <a:cs typeface="B Zar" pitchFamily="2" charset="-78"/>
              </a:rPr>
              <a:t>(t)  =0</a:t>
            </a:r>
            <a:r>
              <a:rPr lang="fa-IR" sz="2000" dirty="0" smtClean="0">
                <a:latin typeface="Times New Roman" pitchFamily="18" charset="0"/>
                <a:ea typeface="+mj-ea"/>
                <a:cs typeface="B Zar" pitchFamily="2" charset="-78"/>
              </a:rPr>
              <a:t> اگر </a:t>
            </a:r>
            <a:r>
              <a:rPr lang="fa-IR" dirty="0" smtClean="0">
                <a:cs typeface="B Zar" pitchFamily="2" charset="-78"/>
              </a:rPr>
              <a:t>هابیل بیکار باشد.</a:t>
            </a:r>
            <a:endParaRPr lang="en-US" dirty="0" smtClean="0">
              <a:cs typeface="B Zar" pitchFamily="2" charset="-78"/>
            </a:endParaRPr>
          </a:p>
          <a:p>
            <a:pPr lvl="1">
              <a:lnSpc>
                <a:spcPct val="130000"/>
              </a:lnSpc>
              <a:defRPr/>
            </a:pPr>
            <a:r>
              <a:rPr lang="en-US" sz="2400" dirty="0" smtClean="0">
                <a:latin typeface="Times New Roman" pitchFamily="18" charset="0"/>
                <a:cs typeface="B Zar" pitchFamily="2" charset="-78"/>
              </a:rPr>
              <a:t>L</a:t>
            </a:r>
            <a:r>
              <a:rPr lang="en-US" sz="2400" baseline="-25000" dirty="0" smtClean="0">
                <a:cs typeface="B Zar" pitchFamily="2" charset="-78"/>
              </a:rPr>
              <a:t>B</a:t>
            </a:r>
            <a:r>
              <a:rPr lang="en-US" sz="2400" dirty="0" smtClean="0">
                <a:latin typeface="Times New Roman" pitchFamily="18" charset="0"/>
                <a:cs typeface="B Zar" pitchFamily="2" charset="-78"/>
              </a:rPr>
              <a:t> (t)</a:t>
            </a:r>
            <a:r>
              <a:rPr lang="fa-IR" dirty="0" smtClean="0">
                <a:latin typeface="Times New Roman" pitchFamily="18" charset="0"/>
                <a:cs typeface="B Zar" pitchFamily="2" charset="-78"/>
              </a:rPr>
              <a:t>: </a:t>
            </a:r>
            <a:r>
              <a:rPr lang="fa-IR" dirty="0" smtClean="0">
                <a:cs typeface="B Zar" pitchFamily="2" charset="-78"/>
              </a:rPr>
              <a:t>وضعیت خباز</a:t>
            </a:r>
            <a:endParaRPr lang="fa-IR" sz="2400" dirty="0" smtClean="0">
              <a:cs typeface="B Zar" pitchFamily="2" charset="-78"/>
            </a:endParaRPr>
          </a:p>
          <a:p>
            <a:pPr lvl="2">
              <a:lnSpc>
                <a:spcPct val="130000"/>
              </a:lnSpc>
              <a:defRPr/>
            </a:pPr>
            <a:r>
              <a:rPr lang="en-US" dirty="0" smtClean="0">
                <a:cs typeface="B Zar" pitchFamily="2" charset="-78"/>
              </a:rPr>
              <a:t> </a:t>
            </a:r>
            <a:r>
              <a:rPr lang="en-US" sz="2000" dirty="0" smtClean="0">
                <a:latin typeface="Times New Roman" pitchFamily="18" charset="0"/>
                <a:ea typeface="+mj-ea"/>
                <a:cs typeface="B Zar" pitchFamily="2" charset="-78"/>
              </a:rPr>
              <a:t>L</a:t>
            </a:r>
            <a:r>
              <a:rPr lang="en-US" sz="2000" baseline="-25000" dirty="0" smtClean="0">
                <a:cs typeface="B Zar" pitchFamily="2" charset="-78"/>
              </a:rPr>
              <a:t>B</a:t>
            </a:r>
            <a:r>
              <a:rPr lang="en-US" sz="2000" dirty="0" smtClean="0">
                <a:latin typeface="Times New Roman" pitchFamily="18" charset="0"/>
                <a:ea typeface="+mj-ea"/>
                <a:cs typeface="B Zar" pitchFamily="2" charset="-78"/>
              </a:rPr>
              <a:t> (t) =1</a:t>
            </a:r>
            <a:r>
              <a:rPr lang="fa-IR" dirty="0" smtClean="0">
                <a:latin typeface="Times New Roman" pitchFamily="18" charset="0"/>
                <a:ea typeface="+mj-ea"/>
                <a:cs typeface="B Zar" pitchFamily="2" charset="-78"/>
              </a:rPr>
              <a:t>اگر خباز</a:t>
            </a:r>
            <a:r>
              <a:rPr lang="fa-IR" dirty="0" smtClean="0">
                <a:cs typeface="B Zar" pitchFamily="2" charset="-78"/>
              </a:rPr>
              <a:t> مشغول باشد</a:t>
            </a:r>
            <a:endParaRPr lang="en-US" dirty="0" smtClean="0">
              <a:cs typeface="B Zar" pitchFamily="2" charset="-78"/>
            </a:endParaRPr>
          </a:p>
          <a:p>
            <a:pPr lvl="2">
              <a:lnSpc>
                <a:spcPct val="130000"/>
              </a:lnSpc>
              <a:defRPr/>
            </a:pPr>
            <a:r>
              <a:rPr lang="en-US" dirty="0" smtClean="0">
                <a:cs typeface="B Zar" pitchFamily="2" charset="-78"/>
              </a:rPr>
              <a:t> </a:t>
            </a:r>
            <a:r>
              <a:rPr lang="en-US" sz="2000" dirty="0" smtClean="0">
                <a:latin typeface="Times New Roman" pitchFamily="18" charset="0"/>
                <a:cs typeface="B Zar" pitchFamily="2" charset="-78"/>
              </a:rPr>
              <a:t>L</a:t>
            </a:r>
            <a:r>
              <a:rPr lang="en-US" sz="2000" baseline="-25000" dirty="0" smtClean="0">
                <a:cs typeface="B Zar" pitchFamily="2" charset="-78"/>
              </a:rPr>
              <a:t>B</a:t>
            </a:r>
            <a:r>
              <a:rPr lang="en-US" sz="2000" dirty="0" smtClean="0">
                <a:latin typeface="Times New Roman" pitchFamily="18" charset="0"/>
                <a:cs typeface="B Zar" pitchFamily="2" charset="-78"/>
              </a:rPr>
              <a:t> (t) =0</a:t>
            </a:r>
            <a:r>
              <a:rPr lang="fa-IR" dirty="0" smtClean="0">
                <a:latin typeface="Times New Roman" pitchFamily="18" charset="0"/>
                <a:cs typeface="B Zar" pitchFamily="2" charset="-78"/>
              </a:rPr>
              <a:t>اگر خباز</a:t>
            </a:r>
            <a:r>
              <a:rPr lang="fa-IR" dirty="0" smtClean="0">
                <a:cs typeface="B Zar" pitchFamily="2" charset="-78"/>
              </a:rPr>
              <a:t> بیکار باشد</a:t>
            </a:r>
            <a:endParaRPr lang="en-US" dirty="0" smtClean="0">
              <a:cs typeface="B Zar" pitchFamily="2" charset="-78"/>
            </a:endParaRPr>
          </a:p>
        </p:txBody>
      </p:sp>
      <p:sp>
        <p:nvSpPr>
          <p:cNvPr id="12" name="Text Placeholder 11"/>
          <p:cNvSpPr>
            <a:spLocks noGrp="1"/>
          </p:cNvSpPr>
          <p:nvPr>
            <p:ph type="body" sz="quarter" idx="3"/>
          </p:nvPr>
        </p:nvSpPr>
        <p:spPr>
          <a:xfrm>
            <a:off x="4602163" y="1535113"/>
            <a:ext cx="4041775" cy="639762"/>
          </a:xfrm>
        </p:spPr>
        <p:txBody>
          <a:bodyPr/>
          <a:lstStyle/>
          <a:p>
            <a:r>
              <a:rPr lang="fa-IR" smtClean="0">
                <a:cs typeface="B Zar" pitchFamily="2" charset="-78"/>
              </a:rPr>
              <a:t>حالت سیستم</a:t>
            </a:r>
            <a:endParaRPr lang="en-US" smtClean="0">
              <a:cs typeface="B Zar" pitchFamily="2" charset="-78"/>
            </a:endParaRPr>
          </a:p>
        </p:txBody>
      </p:sp>
      <p:sp>
        <p:nvSpPr>
          <p:cNvPr id="13" name="Content Placeholder 12"/>
          <p:cNvSpPr>
            <a:spLocks noGrp="1"/>
          </p:cNvSpPr>
          <p:nvPr>
            <p:ph sz="quarter" idx="4"/>
          </p:nvPr>
        </p:nvSpPr>
        <p:spPr>
          <a:xfrm>
            <a:off x="357188" y="2357438"/>
            <a:ext cx="4041775" cy="3951287"/>
          </a:xfrm>
        </p:spPr>
        <p:txBody>
          <a:bodyPr/>
          <a:lstStyle/>
          <a:p>
            <a:pPr marL="0" indent="0" algn="ctr">
              <a:lnSpc>
                <a:spcPct val="150000"/>
              </a:lnSpc>
              <a:buFont typeface="Arial" pitchFamily="34" charset="0"/>
              <a:buNone/>
              <a:defRPr/>
            </a:pPr>
            <a:r>
              <a:rPr lang="fa-IR" b="1" dirty="0" smtClean="0">
                <a:cs typeface="B Zar" pitchFamily="2" charset="-78"/>
              </a:rPr>
              <a:t>نه مشتری و نه خدمت دهنده</a:t>
            </a:r>
          </a:p>
          <a:p>
            <a:pPr marL="0" indent="0" algn="just">
              <a:lnSpc>
                <a:spcPct val="150000"/>
              </a:lnSpc>
              <a:buFont typeface="Arial" pitchFamily="34" charset="0"/>
              <a:buNone/>
              <a:defRPr/>
            </a:pPr>
            <a:r>
              <a:rPr lang="fa-IR" dirty="0" smtClean="0">
                <a:cs typeface="B Zar" pitchFamily="2" charset="-78"/>
              </a:rPr>
              <a:t>برای اینکه در قالب متغیرهای حالت نیاز به معرفی صریح ندارند مگر اینکه برخی متوسط های مربوط به مشتری مدنظر باشد.</a:t>
            </a:r>
          </a:p>
          <a:p>
            <a:pPr>
              <a:buFont typeface="Arial" pitchFamily="34" charset="0"/>
              <a:buNone/>
              <a:defRPr/>
            </a:pPr>
            <a:endParaRPr lang="fa-IR" dirty="0" smtClean="0"/>
          </a:p>
        </p:txBody>
      </p:sp>
      <p:sp>
        <p:nvSpPr>
          <p:cNvPr id="7" name="Footer Placeholder 6"/>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ox(in)">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box(in)">
                                      <p:cBhvr>
                                        <p:cTn id="40" dur="500"/>
                                        <p:tgtEl>
                                          <p:spTgt spid="1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box(in)">
                                      <p:cBhvr>
                                        <p:cTn id="4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build="p"/>
      <p:bldP spid="12" grpId="0" build="p"/>
      <p:bldP spid="1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6"/>
          <p:cNvSpPr>
            <a:spLocks noGrp="1"/>
          </p:cNvSpPr>
          <p:nvPr>
            <p:ph type="title"/>
          </p:nvPr>
        </p:nvSpPr>
        <p:spPr>
          <a:xfrm>
            <a:off x="428625" y="285750"/>
            <a:ext cx="8229600" cy="1143000"/>
          </a:xfrm>
        </p:spPr>
        <p:txBody>
          <a:bodyPr/>
          <a:lstStyle/>
          <a:p>
            <a:r>
              <a:rPr lang="fa-IR" b="1" smtClean="0">
                <a:cs typeface="B Zar" pitchFamily="2" charset="-78"/>
              </a:rPr>
              <a:t>شبیه‌سازی معدن سنگ</a:t>
            </a:r>
            <a:endParaRPr lang="fa-IR" smtClean="0">
              <a:cs typeface="B Zar" pitchFamily="2" charset="-78"/>
            </a:endParaRPr>
          </a:p>
        </p:txBody>
      </p:sp>
      <p:grpSp>
        <p:nvGrpSpPr>
          <p:cNvPr id="2" name="Group 151"/>
          <p:cNvGrpSpPr>
            <a:grpSpLocks/>
          </p:cNvGrpSpPr>
          <p:nvPr/>
        </p:nvGrpSpPr>
        <p:grpSpPr bwMode="auto">
          <a:xfrm>
            <a:off x="571500" y="2055813"/>
            <a:ext cx="6072188" cy="3671887"/>
            <a:chOff x="571472" y="2055349"/>
            <a:chExt cx="6072230" cy="3671809"/>
          </a:xfrm>
        </p:grpSpPr>
        <p:sp>
          <p:nvSpPr>
            <p:cNvPr id="5" name="Rectangle 4"/>
            <p:cNvSpPr/>
            <p:nvPr/>
          </p:nvSpPr>
          <p:spPr>
            <a:xfrm>
              <a:off x="5374751" y="2983439"/>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7" name="Rectangle 6"/>
            <p:cNvSpPr/>
            <p:nvPr/>
          </p:nvSpPr>
          <p:spPr>
            <a:xfrm>
              <a:off x="2374355" y="2055349"/>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8" name="Rectangle 7"/>
            <p:cNvSpPr/>
            <p:nvPr/>
          </p:nvSpPr>
          <p:spPr>
            <a:xfrm>
              <a:off x="2428860" y="3786190"/>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71" name="Shape 70"/>
            <p:cNvCxnSpPr>
              <a:stCxn id="0" idx="3"/>
            </p:cNvCxnSpPr>
            <p:nvPr/>
          </p:nvCxnSpPr>
          <p:spPr>
            <a:xfrm>
              <a:off x="3589331" y="2341093"/>
              <a:ext cx="1785949" cy="928667"/>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flipV="1">
              <a:off x="3643306" y="3269760"/>
              <a:ext cx="1643073" cy="785796"/>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sp>
          <p:nvSpPr>
            <p:cNvPr id="144402" name="TextBox 119"/>
            <p:cNvSpPr txBox="1">
              <a:spLocks noChangeArrowheads="1"/>
            </p:cNvSpPr>
            <p:nvPr/>
          </p:nvSpPr>
          <p:spPr bwMode="auto">
            <a:xfrm>
              <a:off x="2357422" y="5357826"/>
              <a:ext cx="4143404" cy="369332"/>
            </a:xfrm>
            <a:prstGeom prst="rect">
              <a:avLst/>
            </a:prstGeom>
            <a:noFill/>
            <a:ln w="9525">
              <a:noFill/>
              <a:miter lim="800000"/>
              <a:headEnd/>
              <a:tailEnd/>
            </a:ln>
          </p:spPr>
          <p:txBody>
            <a:bodyPr>
              <a:spAutoFit/>
            </a:bodyPr>
            <a:lstStyle/>
            <a:p>
              <a:r>
                <a:rPr lang="fa-IR" b="1">
                  <a:cs typeface="B Zar" pitchFamily="2" charset="-78"/>
                </a:rPr>
                <a:t>در این مسیر سنگ معدن تحویل قطار می شود</a:t>
              </a:r>
            </a:p>
          </p:txBody>
        </p:sp>
        <p:cxnSp>
          <p:nvCxnSpPr>
            <p:cNvPr id="129" name="Elbow Connector 128"/>
            <p:cNvCxnSpPr/>
            <p:nvPr/>
          </p:nvCxnSpPr>
          <p:spPr>
            <a:xfrm rot="10800000" flipV="1">
              <a:off x="571472" y="3214199"/>
              <a:ext cx="6072230" cy="2000208"/>
            </a:xfrm>
            <a:prstGeom prst="bentConnector3">
              <a:avLst>
                <a:gd name="adj1" fmla="val -3147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endCxn id="0" idx="1"/>
            </p:cNvCxnSpPr>
            <p:nvPr/>
          </p:nvCxnSpPr>
          <p:spPr>
            <a:xfrm>
              <a:off x="571472" y="3214199"/>
              <a:ext cx="1857388" cy="8572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Elbow Connector 141"/>
            <p:cNvCxnSpPr>
              <a:endCxn id="0" idx="1"/>
            </p:cNvCxnSpPr>
            <p:nvPr/>
          </p:nvCxnSpPr>
          <p:spPr>
            <a:xfrm flipV="1">
              <a:off x="642910" y="2341093"/>
              <a:ext cx="1731974" cy="8746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5400000" flipH="1" flipV="1">
              <a:off x="-427838" y="4215096"/>
              <a:ext cx="2000208"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153" name="TextBox 152"/>
          <p:cNvSpPr txBox="1">
            <a:spLocks noChangeArrowheads="1"/>
          </p:cNvSpPr>
          <p:nvPr/>
        </p:nvSpPr>
        <p:spPr bwMode="auto">
          <a:xfrm>
            <a:off x="2571750" y="2928938"/>
            <a:ext cx="2643188" cy="646112"/>
          </a:xfrm>
          <a:prstGeom prst="rect">
            <a:avLst/>
          </a:prstGeom>
          <a:noFill/>
          <a:ln w="9525">
            <a:noFill/>
            <a:miter lim="800000"/>
            <a:headEnd/>
            <a:tailEnd/>
          </a:ln>
        </p:spPr>
        <p:txBody>
          <a:bodyPr>
            <a:spAutoFit/>
          </a:bodyPr>
          <a:lstStyle/>
          <a:p>
            <a:pPr algn="just"/>
            <a:r>
              <a:rPr lang="fa-IR" b="1">
                <a:cs typeface="B Zar" pitchFamily="2" charset="-78"/>
              </a:rPr>
              <a:t>می توان زمان سفر از بارگیری تا توزین را در نظر نگرفت</a:t>
            </a:r>
          </a:p>
        </p:txBody>
      </p:sp>
      <p:sp>
        <p:nvSpPr>
          <p:cNvPr id="154" name="Rectangle 153"/>
          <p:cNvSpPr>
            <a:spLocks noChangeArrowheads="1"/>
          </p:cNvSpPr>
          <p:nvPr/>
        </p:nvSpPr>
        <p:spPr bwMode="auto">
          <a:xfrm>
            <a:off x="1357313" y="3214688"/>
            <a:ext cx="6572250" cy="1154112"/>
          </a:xfrm>
          <a:prstGeom prst="rect">
            <a:avLst/>
          </a:prstGeom>
          <a:noFill/>
          <a:ln w="9525">
            <a:noFill/>
            <a:miter lim="800000"/>
            <a:headEnd/>
            <a:tailEnd/>
          </a:ln>
        </p:spPr>
        <p:txBody>
          <a:bodyPr>
            <a:spAutoFit/>
          </a:bodyPr>
          <a:lstStyle/>
          <a:p>
            <a:pPr algn="ctr">
              <a:lnSpc>
                <a:spcPct val="150000"/>
              </a:lnSpc>
            </a:pPr>
            <a:r>
              <a:rPr lang="fa-IR" sz="2400" b="1">
                <a:cs typeface="B Zar" pitchFamily="2" charset="-78"/>
              </a:rPr>
              <a:t>قرار است شش کامیون وظیفه حمل و نقل در این سیستم را به عهده بگیرند.</a:t>
            </a:r>
          </a:p>
        </p:txBody>
      </p:sp>
      <p:sp>
        <p:nvSpPr>
          <p:cNvPr id="16" name="Footer Placeholder 1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blinds(horizontal)">
                                      <p:cBhvr>
                                        <p:cTn id="10" dur="500"/>
                                        <p:tgtEl>
                                          <p:spTgt spid="153"/>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xit" presetSubtype="0" fill="hold" nodeType="clickEffect">
                                  <p:stCondLst>
                                    <p:cond delay="0"/>
                                  </p:stCondLst>
                                  <p:childTnLst>
                                    <p:anim to="" calcmode="lin" valueType="num">
                                      <p:cBhvr>
                                        <p:cTn id="14" dur="1"/>
                                        <p:tgtEl>
                                          <p:spTgt spid="2"/>
                                        </p:tgtEl>
                                        <p:attrNameLst>
                                          <p:attrName/>
                                        </p:attrNameLst>
                                      </p:cBhvr>
                                    </p:anim>
                                    <p:set>
                                      <p:cBhvr>
                                        <p:cTn id="15" dur="1" fill="hold">
                                          <p:stCondLst>
                                            <p:cond delay="0"/>
                                          </p:stCondLst>
                                        </p:cTn>
                                        <p:tgtEl>
                                          <p:spTgt spid="2"/>
                                        </p:tgtEl>
                                        <p:attrNameLst>
                                          <p:attrName>style.visibility</p:attrName>
                                        </p:attrNameLst>
                                      </p:cBhvr>
                                      <p:to>
                                        <p:strVal val="hidden"/>
                                      </p:to>
                                    </p:set>
                                  </p:childTnLst>
                                </p:cTn>
                              </p:par>
                              <p:par>
                                <p:cTn id="16" presetID="24" presetClass="exit" presetSubtype="0" fill="hold" grpId="1" nodeType="withEffect">
                                  <p:stCondLst>
                                    <p:cond delay="0"/>
                                  </p:stCondLst>
                                  <p:childTnLst>
                                    <p:anim to="" calcmode="lin" valueType="num">
                                      <p:cBhvr>
                                        <p:cTn id="17" dur="1"/>
                                        <p:tgtEl>
                                          <p:spTgt spid="153"/>
                                        </p:tgtEl>
                                        <p:attrNameLst>
                                          <p:attrName/>
                                        </p:attrNameLst>
                                      </p:cBhvr>
                                    </p:anim>
                                    <p:set>
                                      <p:cBhvr>
                                        <p:cTn id="18" dur="1" fill="hold">
                                          <p:stCondLst>
                                            <p:cond delay="0"/>
                                          </p:stCondLst>
                                        </p:cTn>
                                        <p:tgtEl>
                                          <p:spTgt spid="15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blinds(horizontal)">
                                      <p:cBhvr>
                                        <p:cTn id="23"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3" grpId="1"/>
      <p:bldP spid="15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6"/>
          <p:cNvSpPr>
            <a:spLocks noGrp="1"/>
          </p:cNvSpPr>
          <p:nvPr>
            <p:ph type="title"/>
          </p:nvPr>
        </p:nvSpPr>
        <p:spPr>
          <a:xfrm>
            <a:off x="428625" y="285750"/>
            <a:ext cx="8229600" cy="1143000"/>
          </a:xfrm>
        </p:spPr>
        <p:txBody>
          <a:bodyPr/>
          <a:lstStyle/>
          <a:p>
            <a:r>
              <a:rPr lang="fa-IR" sz="4000" b="1" smtClean="0">
                <a:cs typeface="B Zar" pitchFamily="2" charset="-78"/>
              </a:rPr>
              <a:t>اطلاعات موجود در شبیه‌سازی معدن سنگ</a:t>
            </a:r>
            <a:endParaRPr lang="fa-IR" sz="4000" smtClean="0">
              <a:cs typeface="B Zar" pitchFamily="2" charset="-78"/>
            </a:endParaRPr>
          </a:p>
        </p:txBody>
      </p:sp>
      <p:graphicFrame>
        <p:nvGraphicFramePr>
          <p:cNvPr id="7" name="Table 6"/>
          <p:cNvGraphicFramePr>
            <a:graphicFrameLocks noGrp="1"/>
          </p:cNvGraphicFramePr>
          <p:nvPr/>
        </p:nvGraphicFramePr>
        <p:xfrm>
          <a:off x="3675256" y="2000250"/>
          <a:ext cx="4584507" cy="822960"/>
        </p:xfrm>
        <a:graphic>
          <a:graphicData uri="http://schemas.openxmlformats.org/drawingml/2006/table">
            <a:tbl>
              <a:tblPr rtl="1">
                <a:tableStyleId>{9D7B26C5-4107-4FEC-AEDC-1716B250A1EF}</a:tableStyleId>
              </a:tblPr>
              <a:tblGrid>
                <a:gridCol w="1002061"/>
                <a:gridCol w="657574"/>
                <a:gridCol w="1186211"/>
                <a:gridCol w="1738661"/>
              </a:tblGrid>
              <a:tr h="212916">
                <a:tc>
                  <a:txBody>
                    <a:bodyPr/>
                    <a:lstStyle/>
                    <a:p>
                      <a:pPr algn="ctr" rtl="1">
                        <a:spcAft>
                          <a:spcPts val="0"/>
                        </a:spcAft>
                      </a:pPr>
                      <a:r>
                        <a:rPr lang="fa-IR" sz="1800" dirty="0">
                          <a:cs typeface="B Zar" pitchFamily="2" charset="-78"/>
                        </a:rPr>
                        <a:t>مدت توزین</a:t>
                      </a:r>
                      <a:endParaRPr lang="en-US" sz="16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a:t>
                      </a:r>
                      <a:endParaRPr lang="en-US" sz="16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 تجمعی</a:t>
                      </a:r>
                      <a:endParaRPr lang="en-US" sz="16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تخصیص ارقام تصادفی</a:t>
                      </a:r>
                      <a:endParaRPr lang="en-US" sz="1600" dirty="0">
                        <a:latin typeface="Times New Roman"/>
                        <a:ea typeface="Times New Roman"/>
                        <a:cs typeface="B Zar" pitchFamily="2" charset="-78"/>
                      </a:endParaRPr>
                    </a:p>
                  </a:txBody>
                  <a:tcPr marL="68437" marR="68437" marT="0" marB="0" anchor="ctr"/>
                </a:tc>
              </a:tr>
              <a:tr h="212916">
                <a:tc>
                  <a:txBody>
                    <a:bodyPr/>
                    <a:lstStyle/>
                    <a:p>
                      <a:pPr algn="ctr" rtl="1">
                        <a:spcAft>
                          <a:spcPts val="0"/>
                        </a:spcAft>
                      </a:pPr>
                      <a:r>
                        <a:rPr lang="fa-IR" sz="1800">
                          <a:cs typeface="B Zar" pitchFamily="2" charset="-78"/>
                        </a:rPr>
                        <a:t>12</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7/0</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7/0</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7-1</a:t>
                      </a:r>
                      <a:endParaRPr lang="en-US" sz="1600">
                        <a:latin typeface="Times New Roman"/>
                        <a:ea typeface="Times New Roman"/>
                        <a:cs typeface="B Zar" pitchFamily="2" charset="-78"/>
                      </a:endParaRPr>
                    </a:p>
                  </a:txBody>
                  <a:tcPr marL="68437" marR="68437" marT="0" marB="0" anchor="ctr"/>
                </a:tc>
              </a:tr>
              <a:tr h="212916">
                <a:tc>
                  <a:txBody>
                    <a:bodyPr/>
                    <a:lstStyle/>
                    <a:p>
                      <a:pPr algn="ctr" rtl="1">
                        <a:spcAft>
                          <a:spcPts val="0"/>
                        </a:spcAft>
                      </a:pPr>
                      <a:r>
                        <a:rPr lang="fa-IR" sz="1800">
                          <a:cs typeface="B Zar" pitchFamily="2" charset="-78"/>
                        </a:rPr>
                        <a:t>16</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3/0</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1</a:t>
                      </a:r>
                      <a:endParaRPr lang="en-US" sz="16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0-8</a:t>
                      </a:r>
                      <a:endParaRPr lang="en-US" sz="1600" dirty="0">
                        <a:latin typeface="Times New Roman"/>
                        <a:ea typeface="Times New Roman"/>
                        <a:cs typeface="B Zar" pitchFamily="2" charset="-78"/>
                      </a:endParaRPr>
                    </a:p>
                  </a:txBody>
                  <a:tcPr marL="68437" marR="68437" marT="0" marB="0" anchor="ctr"/>
                </a:tc>
              </a:tr>
            </a:tbl>
          </a:graphicData>
        </a:graphic>
      </p:graphicFrame>
      <p:graphicFrame>
        <p:nvGraphicFramePr>
          <p:cNvPr id="8" name="Table 7"/>
          <p:cNvGraphicFramePr>
            <a:graphicFrameLocks noGrp="1"/>
          </p:cNvGraphicFramePr>
          <p:nvPr/>
        </p:nvGraphicFramePr>
        <p:xfrm>
          <a:off x="285943" y="3214688"/>
          <a:ext cx="4524182" cy="1371600"/>
        </p:xfrm>
        <a:graphic>
          <a:graphicData uri="http://schemas.openxmlformats.org/drawingml/2006/table">
            <a:tbl>
              <a:tblPr rtl="1">
                <a:tableStyleId>{9D7B26C5-4107-4FEC-AEDC-1716B250A1EF}</a:tableStyleId>
              </a:tblPr>
              <a:tblGrid>
                <a:gridCol w="941736"/>
                <a:gridCol w="657574"/>
                <a:gridCol w="1186211"/>
                <a:gridCol w="1738661"/>
              </a:tblGrid>
              <a:tr h="212916">
                <a:tc>
                  <a:txBody>
                    <a:bodyPr/>
                    <a:lstStyle/>
                    <a:p>
                      <a:pPr algn="ctr" rtl="1">
                        <a:spcAft>
                          <a:spcPts val="0"/>
                        </a:spcAft>
                      </a:pPr>
                      <a:r>
                        <a:rPr lang="fa-IR" sz="1800" dirty="0">
                          <a:cs typeface="B Zar" pitchFamily="2" charset="-78"/>
                        </a:rPr>
                        <a:t>مدت </a:t>
                      </a:r>
                      <a:r>
                        <a:rPr lang="fa-IR" sz="1800" dirty="0" smtClean="0">
                          <a:cs typeface="B Zar" pitchFamily="2" charset="-78"/>
                        </a:rPr>
                        <a:t>سفر</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 تجمعی</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تخصیص ارقام تصادفی</a:t>
                      </a:r>
                      <a:endParaRPr lang="en-US" sz="1800" dirty="0">
                        <a:latin typeface="Times New Roman"/>
                        <a:ea typeface="Times New Roman"/>
                        <a:cs typeface="B Zar" pitchFamily="2" charset="-78"/>
                      </a:endParaRPr>
                    </a:p>
                  </a:txBody>
                  <a:tcPr marL="68437" marR="68437" marT="0" marB="0" anchor="ctr"/>
                </a:tc>
              </a:tr>
              <a:tr h="851666">
                <a:tc>
                  <a:txBody>
                    <a:bodyPr/>
                    <a:lstStyle/>
                    <a:p>
                      <a:pPr algn="ctr" rtl="1">
                        <a:spcAft>
                          <a:spcPts val="0"/>
                        </a:spcAft>
                      </a:pPr>
                      <a:r>
                        <a:rPr lang="fa-IR" sz="1800">
                          <a:cs typeface="B Zar" pitchFamily="2" charset="-78"/>
                        </a:rPr>
                        <a:t>40</a:t>
                      </a:r>
                      <a:endParaRPr lang="en-US" sz="1800">
                        <a:cs typeface="B Zar" pitchFamily="2" charset="-78"/>
                      </a:endParaRPr>
                    </a:p>
                    <a:p>
                      <a:pPr algn="ctr" rtl="1">
                        <a:spcAft>
                          <a:spcPts val="0"/>
                        </a:spcAft>
                      </a:pPr>
                      <a:r>
                        <a:rPr lang="fa-IR" sz="1800">
                          <a:cs typeface="B Zar" pitchFamily="2" charset="-78"/>
                        </a:rPr>
                        <a:t>60</a:t>
                      </a:r>
                      <a:endParaRPr lang="en-US" sz="1800">
                        <a:cs typeface="B Zar" pitchFamily="2" charset="-78"/>
                      </a:endParaRPr>
                    </a:p>
                    <a:p>
                      <a:pPr algn="ctr" rtl="1">
                        <a:spcAft>
                          <a:spcPts val="0"/>
                        </a:spcAft>
                      </a:pPr>
                      <a:r>
                        <a:rPr lang="fa-IR" sz="1800">
                          <a:cs typeface="B Zar" pitchFamily="2" charset="-78"/>
                        </a:rPr>
                        <a:t>80</a:t>
                      </a:r>
                      <a:endParaRPr lang="en-US" sz="1800">
                        <a:cs typeface="B Zar" pitchFamily="2" charset="-78"/>
                      </a:endParaRPr>
                    </a:p>
                    <a:p>
                      <a:pPr algn="ctr" rtl="1">
                        <a:spcAft>
                          <a:spcPts val="0"/>
                        </a:spcAft>
                      </a:pPr>
                      <a:r>
                        <a:rPr lang="fa-IR" sz="1800">
                          <a:cs typeface="B Zar" pitchFamily="2" charset="-78"/>
                        </a:rPr>
                        <a:t>100</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4/0</a:t>
                      </a:r>
                      <a:endParaRPr lang="en-US" sz="1800">
                        <a:cs typeface="B Zar" pitchFamily="2" charset="-78"/>
                      </a:endParaRPr>
                    </a:p>
                    <a:p>
                      <a:pPr algn="ctr" rtl="1">
                        <a:spcAft>
                          <a:spcPts val="0"/>
                        </a:spcAft>
                      </a:pPr>
                      <a:r>
                        <a:rPr lang="fa-IR" sz="1800">
                          <a:cs typeface="B Zar" pitchFamily="2" charset="-78"/>
                        </a:rPr>
                        <a:t>3/0</a:t>
                      </a:r>
                      <a:endParaRPr lang="en-US" sz="1800">
                        <a:cs typeface="B Zar" pitchFamily="2" charset="-78"/>
                      </a:endParaRPr>
                    </a:p>
                    <a:p>
                      <a:pPr algn="ctr" rtl="1">
                        <a:spcAft>
                          <a:spcPts val="0"/>
                        </a:spcAft>
                      </a:pPr>
                      <a:r>
                        <a:rPr lang="fa-IR" sz="1800">
                          <a:cs typeface="B Zar" pitchFamily="2" charset="-78"/>
                        </a:rPr>
                        <a:t>2/0</a:t>
                      </a:r>
                      <a:endParaRPr lang="en-US" sz="1800">
                        <a:cs typeface="B Zar" pitchFamily="2" charset="-78"/>
                      </a:endParaRPr>
                    </a:p>
                    <a:p>
                      <a:pPr algn="ctr" rtl="1">
                        <a:spcAft>
                          <a:spcPts val="0"/>
                        </a:spcAft>
                      </a:pPr>
                      <a:r>
                        <a:rPr lang="fa-IR" sz="1800">
                          <a:cs typeface="B Zar" pitchFamily="2" charset="-78"/>
                        </a:rPr>
                        <a:t>1/0</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4/0</a:t>
                      </a:r>
                      <a:endParaRPr lang="en-US" sz="1800" dirty="0">
                        <a:cs typeface="B Zar" pitchFamily="2" charset="-78"/>
                      </a:endParaRPr>
                    </a:p>
                    <a:p>
                      <a:pPr algn="ctr" rtl="1">
                        <a:spcAft>
                          <a:spcPts val="0"/>
                        </a:spcAft>
                      </a:pPr>
                      <a:r>
                        <a:rPr lang="fa-IR" sz="1800" dirty="0">
                          <a:cs typeface="B Zar" pitchFamily="2" charset="-78"/>
                        </a:rPr>
                        <a:t>7/0</a:t>
                      </a:r>
                      <a:endParaRPr lang="en-US" sz="1800" dirty="0">
                        <a:cs typeface="B Zar" pitchFamily="2" charset="-78"/>
                      </a:endParaRPr>
                    </a:p>
                    <a:p>
                      <a:pPr algn="ctr" rtl="1">
                        <a:spcAft>
                          <a:spcPts val="0"/>
                        </a:spcAft>
                      </a:pPr>
                      <a:r>
                        <a:rPr lang="fa-IR" sz="1800" dirty="0">
                          <a:cs typeface="B Zar" pitchFamily="2" charset="-78"/>
                        </a:rPr>
                        <a:t>9/0</a:t>
                      </a:r>
                      <a:endParaRPr lang="en-US" sz="1800" dirty="0">
                        <a:cs typeface="B Zar" pitchFamily="2" charset="-78"/>
                      </a:endParaRPr>
                    </a:p>
                    <a:p>
                      <a:pPr algn="ctr" rtl="1">
                        <a:spcAft>
                          <a:spcPts val="0"/>
                        </a:spcAft>
                      </a:pPr>
                      <a:r>
                        <a:rPr lang="fa-IR" sz="1800" dirty="0">
                          <a:cs typeface="B Zar" pitchFamily="2" charset="-78"/>
                        </a:rPr>
                        <a:t>1</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4-1</a:t>
                      </a:r>
                      <a:endParaRPr lang="en-US" sz="1800" dirty="0">
                        <a:cs typeface="B Zar" pitchFamily="2" charset="-78"/>
                      </a:endParaRPr>
                    </a:p>
                    <a:p>
                      <a:pPr algn="ctr" rtl="1">
                        <a:spcAft>
                          <a:spcPts val="0"/>
                        </a:spcAft>
                      </a:pPr>
                      <a:r>
                        <a:rPr lang="fa-IR" sz="1800" dirty="0">
                          <a:cs typeface="B Zar" pitchFamily="2" charset="-78"/>
                        </a:rPr>
                        <a:t>7-5</a:t>
                      </a:r>
                      <a:endParaRPr lang="en-US" sz="1800" dirty="0">
                        <a:cs typeface="B Zar" pitchFamily="2" charset="-78"/>
                      </a:endParaRPr>
                    </a:p>
                    <a:p>
                      <a:pPr algn="ctr" rtl="1">
                        <a:spcAft>
                          <a:spcPts val="0"/>
                        </a:spcAft>
                      </a:pPr>
                      <a:r>
                        <a:rPr lang="fa-IR" sz="1800" dirty="0">
                          <a:cs typeface="B Zar" pitchFamily="2" charset="-78"/>
                        </a:rPr>
                        <a:t>9-8</a:t>
                      </a:r>
                      <a:endParaRPr lang="en-US" sz="1800" dirty="0">
                        <a:cs typeface="B Zar" pitchFamily="2" charset="-78"/>
                      </a:endParaRPr>
                    </a:p>
                    <a:p>
                      <a:pPr algn="ctr" rtl="1">
                        <a:spcAft>
                          <a:spcPts val="0"/>
                        </a:spcAft>
                      </a:pPr>
                      <a:r>
                        <a:rPr lang="fa-IR" sz="1800" dirty="0">
                          <a:cs typeface="B Zar" pitchFamily="2" charset="-78"/>
                        </a:rPr>
                        <a:t>0</a:t>
                      </a:r>
                      <a:endParaRPr lang="en-US" sz="1800" dirty="0">
                        <a:latin typeface="Times New Roman"/>
                        <a:ea typeface="Times New Roman"/>
                        <a:cs typeface="B Zar" pitchFamily="2" charset="-78"/>
                      </a:endParaRPr>
                    </a:p>
                  </a:txBody>
                  <a:tcPr marL="68437" marR="68437" marT="0" marB="0" anchor="ctr"/>
                </a:tc>
              </a:tr>
            </a:tbl>
          </a:graphicData>
        </a:graphic>
      </p:graphicFrame>
      <p:graphicFrame>
        <p:nvGraphicFramePr>
          <p:cNvPr id="9" name="Table 8"/>
          <p:cNvGraphicFramePr>
            <a:graphicFrameLocks noGrp="1"/>
          </p:cNvGraphicFramePr>
          <p:nvPr/>
        </p:nvGraphicFramePr>
        <p:xfrm>
          <a:off x="4010218" y="5000625"/>
          <a:ext cx="4511482" cy="1371600"/>
        </p:xfrm>
        <a:graphic>
          <a:graphicData uri="http://schemas.openxmlformats.org/drawingml/2006/table">
            <a:tbl>
              <a:tblPr rtl="1">
                <a:tableStyleId>{9D7B26C5-4107-4FEC-AEDC-1716B250A1EF}</a:tableStyleId>
              </a:tblPr>
              <a:tblGrid>
                <a:gridCol w="929036"/>
                <a:gridCol w="657574"/>
                <a:gridCol w="1186211"/>
                <a:gridCol w="1738661"/>
              </a:tblGrid>
              <a:tr h="212916">
                <a:tc>
                  <a:txBody>
                    <a:bodyPr/>
                    <a:lstStyle/>
                    <a:p>
                      <a:pPr algn="ctr" rtl="1">
                        <a:spcAft>
                          <a:spcPts val="0"/>
                        </a:spcAft>
                      </a:pPr>
                      <a:r>
                        <a:rPr lang="fa-IR" sz="1800" dirty="0">
                          <a:cs typeface="B Zar" pitchFamily="2" charset="-78"/>
                        </a:rPr>
                        <a:t>مدت بارگیری</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احتمال تجمعی</a:t>
                      </a:r>
                      <a:endParaRPr lang="en-US" sz="1800" dirty="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تخصیص ارقام تصادفی</a:t>
                      </a:r>
                      <a:endParaRPr lang="en-US" sz="1800" dirty="0">
                        <a:latin typeface="Times New Roman"/>
                        <a:ea typeface="Times New Roman"/>
                        <a:cs typeface="B Zar" pitchFamily="2" charset="-78"/>
                      </a:endParaRPr>
                    </a:p>
                  </a:txBody>
                  <a:tcPr marL="68437" marR="68437" marT="0" marB="0" anchor="ctr"/>
                </a:tc>
              </a:tr>
              <a:tr h="638749">
                <a:tc>
                  <a:txBody>
                    <a:bodyPr/>
                    <a:lstStyle/>
                    <a:p>
                      <a:pPr algn="ctr" rtl="1">
                        <a:spcAft>
                          <a:spcPts val="0"/>
                        </a:spcAft>
                      </a:pPr>
                      <a:r>
                        <a:rPr lang="fa-IR" sz="1800">
                          <a:cs typeface="B Zar" pitchFamily="2" charset="-78"/>
                        </a:rPr>
                        <a:t>5</a:t>
                      </a:r>
                      <a:endParaRPr lang="en-US" sz="1800">
                        <a:cs typeface="B Zar" pitchFamily="2" charset="-78"/>
                      </a:endParaRPr>
                    </a:p>
                    <a:p>
                      <a:pPr algn="ctr" rtl="1">
                        <a:spcAft>
                          <a:spcPts val="0"/>
                        </a:spcAft>
                      </a:pPr>
                      <a:r>
                        <a:rPr lang="fa-IR" sz="1800">
                          <a:cs typeface="B Zar" pitchFamily="2" charset="-78"/>
                        </a:rPr>
                        <a:t>10</a:t>
                      </a:r>
                      <a:endParaRPr lang="en-US" sz="1800">
                        <a:cs typeface="B Zar" pitchFamily="2" charset="-78"/>
                      </a:endParaRPr>
                    </a:p>
                    <a:p>
                      <a:pPr algn="ctr" rtl="1">
                        <a:spcAft>
                          <a:spcPts val="0"/>
                        </a:spcAft>
                      </a:pPr>
                      <a:r>
                        <a:rPr lang="fa-IR" sz="1800">
                          <a:cs typeface="B Zar" pitchFamily="2" charset="-78"/>
                        </a:rPr>
                        <a:t>15</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3/0</a:t>
                      </a:r>
                      <a:endParaRPr lang="en-US" sz="1800">
                        <a:cs typeface="B Zar" pitchFamily="2" charset="-78"/>
                      </a:endParaRPr>
                    </a:p>
                    <a:p>
                      <a:pPr algn="ctr" rtl="1">
                        <a:spcAft>
                          <a:spcPts val="0"/>
                        </a:spcAft>
                      </a:pPr>
                      <a:r>
                        <a:rPr lang="fa-IR" sz="1800">
                          <a:cs typeface="B Zar" pitchFamily="2" charset="-78"/>
                        </a:rPr>
                        <a:t>5/0</a:t>
                      </a:r>
                      <a:endParaRPr lang="en-US" sz="1800">
                        <a:cs typeface="B Zar" pitchFamily="2" charset="-78"/>
                      </a:endParaRPr>
                    </a:p>
                    <a:p>
                      <a:pPr algn="ctr" rtl="1">
                        <a:spcAft>
                          <a:spcPts val="0"/>
                        </a:spcAft>
                      </a:pPr>
                      <a:r>
                        <a:rPr lang="fa-IR" sz="1800">
                          <a:cs typeface="B Zar" pitchFamily="2" charset="-78"/>
                        </a:rPr>
                        <a:t>2/0</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a:cs typeface="B Zar" pitchFamily="2" charset="-78"/>
                        </a:rPr>
                        <a:t>3/0</a:t>
                      </a:r>
                      <a:endParaRPr lang="en-US" sz="1800">
                        <a:cs typeface="B Zar" pitchFamily="2" charset="-78"/>
                      </a:endParaRPr>
                    </a:p>
                    <a:p>
                      <a:pPr algn="ctr" rtl="1">
                        <a:spcAft>
                          <a:spcPts val="0"/>
                        </a:spcAft>
                      </a:pPr>
                      <a:r>
                        <a:rPr lang="fa-IR" sz="1800">
                          <a:cs typeface="B Zar" pitchFamily="2" charset="-78"/>
                        </a:rPr>
                        <a:t>8/0</a:t>
                      </a:r>
                      <a:endParaRPr lang="en-US" sz="1800">
                        <a:cs typeface="B Zar" pitchFamily="2" charset="-78"/>
                      </a:endParaRPr>
                    </a:p>
                    <a:p>
                      <a:pPr algn="ctr" rtl="1">
                        <a:spcAft>
                          <a:spcPts val="0"/>
                        </a:spcAft>
                      </a:pPr>
                      <a:r>
                        <a:rPr lang="fa-IR" sz="1800">
                          <a:cs typeface="B Zar" pitchFamily="2" charset="-78"/>
                        </a:rPr>
                        <a:t>1</a:t>
                      </a:r>
                      <a:endParaRPr lang="en-US" sz="1800">
                        <a:latin typeface="Times New Roman"/>
                        <a:ea typeface="Times New Roman"/>
                        <a:cs typeface="B Zar" pitchFamily="2" charset="-78"/>
                      </a:endParaRPr>
                    </a:p>
                  </a:txBody>
                  <a:tcPr marL="68437" marR="68437" marT="0" marB="0" anchor="ctr"/>
                </a:tc>
                <a:tc>
                  <a:txBody>
                    <a:bodyPr/>
                    <a:lstStyle/>
                    <a:p>
                      <a:pPr algn="ctr" rtl="1">
                        <a:spcAft>
                          <a:spcPts val="0"/>
                        </a:spcAft>
                      </a:pPr>
                      <a:r>
                        <a:rPr lang="fa-IR" sz="1800" dirty="0">
                          <a:cs typeface="B Zar" pitchFamily="2" charset="-78"/>
                        </a:rPr>
                        <a:t>3-1</a:t>
                      </a:r>
                      <a:endParaRPr lang="en-US" sz="1800" dirty="0">
                        <a:cs typeface="B Zar" pitchFamily="2" charset="-78"/>
                      </a:endParaRPr>
                    </a:p>
                    <a:p>
                      <a:pPr algn="ctr" rtl="1">
                        <a:spcAft>
                          <a:spcPts val="0"/>
                        </a:spcAft>
                      </a:pPr>
                      <a:r>
                        <a:rPr lang="fa-IR" sz="1800" dirty="0">
                          <a:cs typeface="B Zar" pitchFamily="2" charset="-78"/>
                        </a:rPr>
                        <a:t>8-4</a:t>
                      </a:r>
                      <a:endParaRPr lang="en-US" sz="1800" dirty="0">
                        <a:cs typeface="B Zar" pitchFamily="2" charset="-78"/>
                      </a:endParaRPr>
                    </a:p>
                    <a:p>
                      <a:pPr algn="ctr" rtl="1">
                        <a:spcAft>
                          <a:spcPts val="0"/>
                        </a:spcAft>
                      </a:pPr>
                      <a:r>
                        <a:rPr lang="fa-IR" sz="1800" dirty="0">
                          <a:cs typeface="B Zar" pitchFamily="2" charset="-78"/>
                        </a:rPr>
                        <a:t>0-9</a:t>
                      </a:r>
                      <a:endParaRPr lang="en-US" sz="1800" dirty="0">
                        <a:latin typeface="Times New Roman"/>
                        <a:ea typeface="Times New Roman"/>
                        <a:cs typeface="B Zar" pitchFamily="2" charset="-78"/>
                      </a:endParaRPr>
                    </a:p>
                  </a:txBody>
                  <a:tcPr marL="68437" marR="68437" marT="0" marB="0" anchor="ctr"/>
                </a:tc>
              </a:tr>
            </a:tbl>
          </a:graphicData>
        </a:graphic>
      </p:graphicFrame>
      <p:sp>
        <p:nvSpPr>
          <p:cNvPr id="6" name="Footer Placeholder 5"/>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fa-IR" sz="4000" b="1" smtClean="0">
                <a:cs typeface="B Zar" pitchFamily="2" charset="-78"/>
              </a:rPr>
              <a:t>متغیرهای حالت</a:t>
            </a:r>
          </a:p>
        </p:txBody>
      </p:sp>
      <p:sp>
        <p:nvSpPr>
          <p:cNvPr id="3" name="Content Placeholder 2"/>
          <p:cNvSpPr>
            <a:spLocks noGrp="1"/>
          </p:cNvSpPr>
          <p:nvPr>
            <p:ph idx="1"/>
          </p:nvPr>
        </p:nvSpPr>
        <p:spPr/>
        <p:txBody>
          <a:bodyPr/>
          <a:lstStyle/>
          <a:p>
            <a:pPr>
              <a:lnSpc>
                <a:spcPct val="200000"/>
              </a:lnSpc>
              <a:buFont typeface="Wingdings" pitchFamily="2" charset="2"/>
              <a:buChar char="Ø"/>
              <a:defRPr/>
            </a:pPr>
            <a:r>
              <a:rPr lang="en-US" sz="2400" dirty="0" smtClean="0">
                <a:latin typeface="Times New Roman" pitchFamily="18" charset="0"/>
                <a:ea typeface="+mj-ea"/>
                <a:cs typeface="B Zar" pitchFamily="2" charset="-78"/>
              </a:rPr>
              <a:t>L</a:t>
            </a:r>
            <a:r>
              <a:rPr lang="en-US" sz="1600" baseline="-25000" dirty="0" smtClean="0">
                <a:cs typeface="B Zar" pitchFamily="2" charset="-78"/>
              </a:rPr>
              <a:t>Q</a:t>
            </a:r>
            <a:r>
              <a:rPr lang="en-US" sz="2400" dirty="0" smtClean="0">
                <a:latin typeface="Times New Roman" pitchFamily="18" charset="0"/>
                <a:ea typeface="+mj-ea"/>
                <a:cs typeface="B Zar" pitchFamily="2" charset="-78"/>
              </a:rPr>
              <a:t>(t)</a:t>
            </a:r>
            <a:r>
              <a:rPr lang="en-US" sz="2800" dirty="0" smtClean="0">
                <a:cs typeface="B Zar" pitchFamily="2" charset="-78"/>
              </a:rPr>
              <a:t> </a:t>
            </a:r>
            <a:r>
              <a:rPr lang="fa-IR" sz="2800" dirty="0" smtClean="0">
                <a:cs typeface="B Zar" pitchFamily="2" charset="-78"/>
              </a:rPr>
              <a:t>: تعداد کامیون ها در صف بارگیری، 0 تا 4</a:t>
            </a:r>
          </a:p>
          <a:p>
            <a:pPr>
              <a:lnSpc>
                <a:spcPct val="200000"/>
              </a:lnSpc>
              <a:buFont typeface="Wingdings" pitchFamily="2" charset="2"/>
              <a:buChar char="Ø"/>
              <a:defRPr/>
            </a:pPr>
            <a:r>
              <a:rPr lang="en-US" sz="2400" dirty="0" smtClean="0">
                <a:latin typeface="Times New Roman" pitchFamily="18" charset="0"/>
                <a:cs typeface="B Zar" pitchFamily="2" charset="-78"/>
              </a:rPr>
              <a:t>L(t)</a:t>
            </a:r>
            <a:r>
              <a:rPr lang="en-US" sz="2000" dirty="0" smtClean="0">
                <a:latin typeface="Times New Roman" pitchFamily="18" charset="0"/>
                <a:cs typeface="B Zar" pitchFamily="2" charset="-78"/>
              </a:rPr>
              <a:t> </a:t>
            </a:r>
            <a:r>
              <a:rPr lang="fa-IR" sz="2000" dirty="0" smtClean="0">
                <a:latin typeface="Times New Roman" pitchFamily="18" charset="0"/>
                <a:cs typeface="B Zar" pitchFamily="2" charset="-78"/>
              </a:rPr>
              <a:t>: </a:t>
            </a:r>
            <a:r>
              <a:rPr lang="fa-IR" sz="2400" dirty="0" smtClean="0">
                <a:latin typeface="Times New Roman" pitchFamily="18" charset="0"/>
                <a:cs typeface="B Zar" pitchFamily="2" charset="-78"/>
              </a:rPr>
              <a:t>تعداد کامیون ها در حال بارگیری، 0و 1 و 2</a:t>
            </a:r>
          </a:p>
          <a:p>
            <a:pPr>
              <a:lnSpc>
                <a:spcPct val="200000"/>
              </a:lnSpc>
              <a:buFont typeface="Wingdings" pitchFamily="2" charset="2"/>
              <a:buChar char="Ø"/>
              <a:defRPr/>
            </a:pPr>
            <a:r>
              <a:rPr lang="en-US" sz="2400" dirty="0" smtClean="0">
                <a:latin typeface="Times New Roman" pitchFamily="18" charset="0"/>
                <a:cs typeface="B Zar" pitchFamily="2" charset="-78"/>
              </a:rPr>
              <a:t>W</a:t>
            </a:r>
            <a:r>
              <a:rPr lang="en-US" sz="2400" baseline="-25000" dirty="0" smtClean="0">
                <a:cs typeface="B Zar" pitchFamily="2" charset="-78"/>
              </a:rPr>
              <a:t>Q</a:t>
            </a:r>
            <a:r>
              <a:rPr lang="en-US" sz="2400" dirty="0" smtClean="0">
                <a:latin typeface="Times New Roman" pitchFamily="18" charset="0"/>
                <a:cs typeface="B Zar" pitchFamily="2" charset="-78"/>
              </a:rPr>
              <a:t>(t)</a:t>
            </a:r>
            <a:r>
              <a:rPr lang="en-US" sz="2000" dirty="0" smtClean="0">
                <a:latin typeface="Times New Roman" pitchFamily="18" charset="0"/>
                <a:cs typeface="B Zar" pitchFamily="2" charset="-78"/>
              </a:rPr>
              <a:t> </a:t>
            </a:r>
            <a:r>
              <a:rPr lang="fa-IR" sz="2000" dirty="0" smtClean="0">
                <a:latin typeface="Times New Roman" pitchFamily="18" charset="0"/>
                <a:cs typeface="B Zar" pitchFamily="2" charset="-78"/>
              </a:rPr>
              <a:t>: </a:t>
            </a:r>
            <a:r>
              <a:rPr lang="fa-IR" sz="2400" dirty="0" smtClean="0">
                <a:latin typeface="Times New Roman" pitchFamily="18" charset="0"/>
                <a:cs typeface="B Zar" pitchFamily="2" charset="-78"/>
              </a:rPr>
              <a:t>تعداد کامیون ها در صف توزین، 0 تا 5</a:t>
            </a:r>
          </a:p>
          <a:p>
            <a:pPr>
              <a:lnSpc>
                <a:spcPct val="200000"/>
              </a:lnSpc>
              <a:buFont typeface="Wingdings" pitchFamily="2" charset="2"/>
              <a:buChar char="Ø"/>
              <a:defRPr/>
            </a:pPr>
            <a:r>
              <a:rPr lang="en-US" sz="2400" dirty="0" smtClean="0">
                <a:latin typeface="Times New Roman" pitchFamily="18" charset="0"/>
                <a:ea typeface="+mj-ea"/>
                <a:cs typeface="B Zar" pitchFamily="2" charset="-78"/>
              </a:rPr>
              <a:t>W(t) </a:t>
            </a:r>
            <a:r>
              <a:rPr lang="fa-IR" sz="2800" dirty="0" smtClean="0">
                <a:cs typeface="B Zar" pitchFamily="2" charset="-78"/>
              </a:rPr>
              <a:t>: تعداد کامیون ها در حال توزین، 0و 1</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fa-IR" sz="4000" b="1" smtClean="0">
                <a:cs typeface="B Zar" pitchFamily="2" charset="-78"/>
              </a:rPr>
              <a:t>پیشامدها</a:t>
            </a:r>
          </a:p>
        </p:txBody>
      </p:sp>
      <p:sp>
        <p:nvSpPr>
          <p:cNvPr id="3" name="Content Placeholder 2"/>
          <p:cNvSpPr>
            <a:spLocks noGrp="1"/>
          </p:cNvSpPr>
          <p:nvPr>
            <p:ph idx="1"/>
          </p:nvPr>
        </p:nvSpPr>
        <p:spPr/>
        <p:txBody>
          <a:bodyPr/>
          <a:lstStyle/>
          <a:p>
            <a:pPr algn="just">
              <a:lnSpc>
                <a:spcPct val="150000"/>
              </a:lnSpc>
              <a:buFont typeface="Arial" pitchFamily="34" charset="0"/>
              <a:buNone/>
              <a:defRPr/>
            </a:pPr>
            <a:r>
              <a:rPr lang="fa-IR" sz="2800" dirty="0" smtClean="0">
                <a:cs typeface="B Zar" pitchFamily="2" charset="-78"/>
              </a:rPr>
              <a:t>ورود کامیون </a:t>
            </a:r>
            <a:r>
              <a:rPr lang="en-US" sz="2400" dirty="0" err="1" smtClean="0">
                <a:latin typeface="Times New Roman" pitchFamily="18" charset="0"/>
                <a:cs typeface="B Zar" pitchFamily="2" charset="-78"/>
              </a:rPr>
              <a:t>i</a:t>
            </a:r>
            <a:r>
              <a:rPr lang="fa-IR" sz="2800" dirty="0" smtClean="0">
                <a:cs typeface="B Zar" pitchFamily="2" charset="-78"/>
              </a:rPr>
              <a:t> به صف بارگیری در زمان </a:t>
            </a:r>
            <a:r>
              <a:rPr lang="en-US" sz="2400" dirty="0" smtClean="0">
                <a:latin typeface="Times New Roman" pitchFamily="18" charset="0"/>
                <a:ea typeface="+mj-ea"/>
                <a:cs typeface="B Zar" pitchFamily="2" charset="-78"/>
              </a:rPr>
              <a:t>t</a:t>
            </a:r>
            <a:endParaRPr lang="fa-IR" sz="2400" dirty="0" smtClean="0">
              <a:latin typeface="Times New Roman" pitchFamily="18" charset="0"/>
              <a:ea typeface="+mj-ea"/>
              <a:cs typeface="B Zar" pitchFamily="2" charset="-78"/>
            </a:endParaRPr>
          </a:p>
          <a:p>
            <a:pPr algn="just" rtl="0">
              <a:lnSpc>
                <a:spcPct val="150000"/>
              </a:lnSpc>
              <a:buFont typeface="Arial" pitchFamily="34" charset="0"/>
              <a:buNone/>
              <a:defRPr/>
            </a:pPr>
            <a:r>
              <a:rPr lang="en-US" sz="2400" dirty="0" smtClean="0">
                <a:latin typeface="Times New Roman" pitchFamily="18" charset="0"/>
                <a:ea typeface="+mj-ea"/>
                <a:cs typeface="B Zar" pitchFamily="2" charset="-78"/>
              </a:rPr>
              <a:t>[AL</a:t>
            </a:r>
            <a:r>
              <a:rPr lang="en-US" sz="2400" baseline="-25000" dirty="0" smtClean="0">
                <a:cs typeface="B Zar" pitchFamily="2" charset="-78"/>
              </a:rPr>
              <a:t>Q</a:t>
            </a:r>
            <a:r>
              <a:rPr lang="en-US" sz="2400" dirty="0" smtClean="0">
                <a:latin typeface="Times New Roman" pitchFamily="18" charset="0"/>
                <a:ea typeface="+mj-ea"/>
                <a:cs typeface="B Zar" pitchFamily="2" charset="-78"/>
              </a:rPr>
              <a:t>(t), t, </a:t>
            </a:r>
            <a:r>
              <a:rPr lang="en-US" sz="2400" dirty="0" err="1" smtClean="0">
                <a:latin typeface="Times New Roman" pitchFamily="18" charset="0"/>
                <a:ea typeface="+mj-ea"/>
                <a:cs typeface="B Zar" pitchFamily="2" charset="-78"/>
              </a:rPr>
              <a:t>DT</a:t>
            </a:r>
            <a:r>
              <a:rPr lang="en-US" sz="2400" baseline="-25000" dirty="0" err="1" smtClean="0">
                <a:cs typeface="B Zar" pitchFamily="2" charset="-78"/>
              </a:rPr>
              <a:t>i</a:t>
            </a:r>
            <a:r>
              <a:rPr lang="en-US" sz="2400" dirty="0" smtClean="0">
                <a:latin typeface="Times New Roman" pitchFamily="18" charset="0"/>
                <a:ea typeface="+mj-ea"/>
                <a:cs typeface="B Zar" pitchFamily="2" charset="-78"/>
              </a:rPr>
              <a:t>]</a:t>
            </a:r>
          </a:p>
          <a:p>
            <a:pPr algn="just">
              <a:lnSpc>
                <a:spcPct val="150000"/>
              </a:lnSpc>
              <a:buFont typeface="Arial" pitchFamily="34" charset="0"/>
              <a:buNone/>
              <a:defRPr/>
            </a:pPr>
            <a:r>
              <a:rPr lang="fa-IR" sz="2800" dirty="0" smtClean="0">
                <a:cs typeface="B Zar" pitchFamily="2" charset="-78"/>
              </a:rPr>
              <a:t>خروج کامیون </a:t>
            </a:r>
            <a:r>
              <a:rPr lang="en-US" sz="1800" dirty="0" err="1" smtClean="0">
                <a:latin typeface="Times New Roman" pitchFamily="18" charset="0"/>
                <a:ea typeface="+mj-ea"/>
                <a:cs typeface="B Zar" pitchFamily="2" charset="-78"/>
              </a:rPr>
              <a:t>i</a:t>
            </a:r>
            <a:r>
              <a:rPr lang="fa-IR" sz="2800" dirty="0" smtClean="0">
                <a:cs typeface="B Zar" pitchFamily="2" charset="-78"/>
              </a:rPr>
              <a:t> از بارگیری (ورود به صف توزین) در زمان </a:t>
            </a:r>
            <a:r>
              <a:rPr lang="en-US" sz="2400" dirty="0" smtClean="0">
                <a:latin typeface="Times New Roman" pitchFamily="18" charset="0"/>
                <a:ea typeface="+mj-ea"/>
                <a:cs typeface="B Zar" pitchFamily="2" charset="-78"/>
              </a:rPr>
              <a:t>t</a:t>
            </a:r>
          </a:p>
          <a:p>
            <a:pPr algn="just" rtl="0">
              <a:lnSpc>
                <a:spcPct val="150000"/>
              </a:lnSpc>
              <a:buFont typeface="Arial" pitchFamily="34" charset="0"/>
              <a:buNone/>
              <a:defRPr/>
            </a:pPr>
            <a:r>
              <a:rPr lang="en-US" sz="2400" dirty="0" smtClean="0">
                <a:latin typeface="Times New Roman" pitchFamily="18" charset="0"/>
                <a:ea typeface="+mj-ea"/>
                <a:cs typeface="B Zar" pitchFamily="2" charset="-78"/>
              </a:rPr>
              <a:t>[EL, t, </a:t>
            </a:r>
            <a:r>
              <a:rPr lang="en-US" sz="2400" dirty="0" err="1" smtClean="0">
                <a:latin typeface="Times New Roman" pitchFamily="18" charset="0"/>
                <a:ea typeface="+mj-ea"/>
                <a:cs typeface="B Zar" pitchFamily="2" charset="-78"/>
              </a:rPr>
              <a:t>DT</a:t>
            </a:r>
            <a:r>
              <a:rPr lang="en-US" sz="2400" baseline="-25000" dirty="0" err="1" smtClean="0">
                <a:cs typeface="B Zar" pitchFamily="2" charset="-78"/>
              </a:rPr>
              <a:t>i</a:t>
            </a:r>
            <a:r>
              <a:rPr lang="en-US" sz="2400" dirty="0" err="1" smtClean="0">
                <a:latin typeface="Times New Roman" pitchFamily="18" charset="0"/>
                <a:ea typeface="+mj-ea"/>
                <a:cs typeface="B Zar" pitchFamily="2" charset="-78"/>
              </a:rPr>
              <a:t>]</a:t>
            </a:r>
          </a:p>
          <a:p>
            <a:pPr algn="just">
              <a:lnSpc>
                <a:spcPct val="150000"/>
              </a:lnSpc>
              <a:buFont typeface="Arial" pitchFamily="34" charset="0"/>
              <a:buNone/>
              <a:defRPr/>
            </a:pPr>
            <a:r>
              <a:rPr lang="fa-IR" sz="2800" dirty="0" err="1" smtClean="0">
                <a:cs typeface="B Zar" pitchFamily="2" charset="-78"/>
              </a:rPr>
              <a:t>خروج کامیون </a:t>
            </a:r>
            <a:r>
              <a:rPr lang="en-US" sz="2400" dirty="0" err="1" smtClean="0">
                <a:latin typeface="Times New Roman" pitchFamily="18" charset="0"/>
                <a:ea typeface="+mj-ea"/>
                <a:cs typeface="B Zar" pitchFamily="2" charset="-78"/>
              </a:rPr>
              <a:t>i</a:t>
            </a:r>
            <a:r>
              <a:rPr lang="fa-IR" sz="2800" dirty="0" err="1" smtClean="0">
                <a:cs typeface="B Zar" pitchFamily="2" charset="-78"/>
              </a:rPr>
              <a:t> از توزین</a:t>
            </a:r>
          </a:p>
          <a:p>
            <a:pPr algn="just" rtl="0">
              <a:lnSpc>
                <a:spcPct val="150000"/>
              </a:lnSpc>
              <a:buFont typeface="Arial" pitchFamily="34" charset="0"/>
              <a:buNone/>
              <a:defRPr/>
            </a:pPr>
            <a:r>
              <a:rPr lang="en-US" sz="2400" dirty="0" smtClean="0">
                <a:latin typeface="Times New Roman" pitchFamily="18" charset="0"/>
                <a:ea typeface="+mj-ea"/>
                <a:cs typeface="B Zar" pitchFamily="2" charset="-78"/>
              </a:rPr>
              <a:t>[EW, t, </a:t>
            </a:r>
            <a:r>
              <a:rPr lang="en-US" sz="2400" dirty="0" err="1" smtClean="0">
                <a:latin typeface="Times New Roman" pitchFamily="18" charset="0"/>
                <a:cs typeface="B Zar" pitchFamily="2" charset="-78"/>
              </a:rPr>
              <a:t>DT</a:t>
            </a:r>
            <a:r>
              <a:rPr lang="en-US" sz="2400" baseline="-25000" dirty="0" err="1" smtClean="0">
                <a:cs typeface="B Zar" pitchFamily="2" charset="-78"/>
              </a:rPr>
              <a:t>i</a:t>
            </a:r>
            <a:r>
              <a:rPr lang="en-US" sz="2400" dirty="0" smtClean="0">
                <a:latin typeface="Times New Roman" pitchFamily="18" charset="0"/>
                <a:ea typeface="+mj-ea"/>
                <a:cs typeface="B Zar" pitchFamily="2" charset="-78"/>
              </a:rPr>
              <a:t>]</a:t>
            </a: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fa-IR" sz="4000" b="1" smtClean="0">
                <a:cs typeface="B Zar" pitchFamily="2" charset="-78"/>
              </a:rPr>
              <a:t>فرضیات ضروری برای شبیه‌سازی</a:t>
            </a:r>
          </a:p>
        </p:txBody>
      </p:sp>
      <p:sp>
        <p:nvSpPr>
          <p:cNvPr id="3" name="Content Placeholder 2"/>
          <p:cNvSpPr>
            <a:spLocks noGrp="1"/>
          </p:cNvSpPr>
          <p:nvPr>
            <p:ph idx="1"/>
          </p:nvPr>
        </p:nvSpPr>
        <p:spPr>
          <a:xfrm>
            <a:off x="357188" y="1428750"/>
            <a:ext cx="8229600" cy="1857375"/>
          </a:xfrm>
        </p:spPr>
        <p:txBody>
          <a:bodyPr/>
          <a:lstStyle/>
          <a:p>
            <a:pPr marL="514350" indent="-514350">
              <a:lnSpc>
                <a:spcPct val="150000"/>
              </a:lnSpc>
              <a:buFont typeface="Calibri" pitchFamily="34" charset="0"/>
              <a:buAutoNum type="arabicPeriod"/>
            </a:pPr>
            <a:r>
              <a:rPr lang="fa-IR" smtClean="0">
                <a:cs typeface="B Zar" pitchFamily="2" charset="-78"/>
              </a:rPr>
              <a:t>وضعیت سیستم در لحظه صفر</a:t>
            </a:r>
          </a:p>
          <a:p>
            <a:pPr marL="514350" indent="-514350">
              <a:lnSpc>
                <a:spcPct val="150000"/>
              </a:lnSpc>
              <a:buFont typeface="Calibri" pitchFamily="34" charset="0"/>
              <a:buAutoNum type="arabicPeriod"/>
            </a:pPr>
            <a:r>
              <a:rPr lang="fa-IR" smtClean="0">
                <a:cs typeface="B Zar" pitchFamily="2" charset="-78"/>
              </a:rPr>
              <a:t>جدول اعداد تصادفی</a:t>
            </a:r>
          </a:p>
        </p:txBody>
      </p:sp>
      <p:grpSp>
        <p:nvGrpSpPr>
          <p:cNvPr id="2" name="Group 40"/>
          <p:cNvGrpSpPr>
            <a:grpSpLocks/>
          </p:cNvGrpSpPr>
          <p:nvPr/>
        </p:nvGrpSpPr>
        <p:grpSpPr bwMode="auto">
          <a:xfrm>
            <a:off x="642938" y="2500313"/>
            <a:ext cx="6000750" cy="3160712"/>
            <a:chOff x="642910" y="2500306"/>
            <a:chExt cx="6000792" cy="3160711"/>
          </a:xfrm>
        </p:grpSpPr>
        <p:grpSp>
          <p:nvGrpSpPr>
            <p:cNvPr id="148511" name="Group 19"/>
            <p:cNvGrpSpPr>
              <a:grpSpLocks/>
            </p:cNvGrpSpPr>
            <p:nvPr/>
          </p:nvGrpSpPr>
          <p:grpSpPr bwMode="auto">
            <a:xfrm>
              <a:off x="642910" y="2500306"/>
              <a:ext cx="6000792" cy="3160711"/>
              <a:chOff x="571472" y="2214554"/>
              <a:chExt cx="6017726" cy="3160394"/>
            </a:xfrm>
          </p:grpSpPr>
          <p:sp>
            <p:nvSpPr>
              <p:cNvPr id="5" name="Rectangle 4"/>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6" name="Rectangle 5"/>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7" name="Rectangle 6"/>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8" name="Shape 70"/>
              <p:cNvCxnSpPr>
                <a:stCxn id="0" idx="3"/>
              </p:cNvCxnSpPr>
              <p:nvPr/>
            </p:nvCxnSpPr>
            <p:spPr>
              <a:xfrm>
                <a:off x="3589887" y="2500275"/>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3644015" y="3428869"/>
                <a:ext cx="1642935" cy="785734"/>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0" idx="3"/>
              </p:cNvCxnSpPr>
              <p:nvPr/>
            </p:nvCxnSpPr>
            <p:spPr>
              <a:xfrm flipH="1">
                <a:off x="571472" y="3428869"/>
                <a:ext cx="6017726" cy="1944492"/>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endCxn id="0" idx="1"/>
              </p:cNvCxnSpPr>
              <p:nvPr/>
            </p:nvCxnSpPr>
            <p:spPr>
              <a:xfrm>
                <a:off x="571472" y="3373312"/>
                <a:ext cx="1857853" cy="8571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0" idx="1"/>
              </p:cNvCxnSpPr>
              <p:nvPr/>
            </p:nvCxnSpPr>
            <p:spPr>
              <a:xfrm flipV="1">
                <a:off x="643111" y="2500275"/>
                <a:ext cx="1732086" cy="8746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flipH="1" flipV="1">
                <a:off x="-427756" y="4374127"/>
                <a:ext cx="2000049"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571472"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16" name="Flowchart: Connector 15"/>
              <p:cNvSpPr/>
              <p:nvPr/>
            </p:nvSpPr>
            <p:spPr>
              <a:xfrm>
                <a:off x="873266"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17" name="Flowchart: Connector 16"/>
              <p:cNvSpPr/>
              <p:nvPr/>
            </p:nvSpPr>
            <p:spPr>
              <a:xfrm>
                <a:off x="1182308"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8" name="Flowchart: Connector 17"/>
              <p:cNvSpPr/>
              <p:nvPr/>
            </p:nvSpPr>
            <p:spPr>
              <a:xfrm>
                <a:off x="3000364" y="4500570"/>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9" name="Flowchart: Connector 18"/>
              <p:cNvSpPr/>
              <p:nvPr/>
            </p:nvSpPr>
            <p:spPr>
              <a:xfrm>
                <a:off x="2928926" y="278605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36" name="Flowchart: Connector 35"/>
            <p:cNvSpPr/>
            <p:nvPr/>
          </p:nvSpPr>
          <p:spPr bwMode="auto">
            <a:xfrm>
              <a:off x="5914483" y="4000504"/>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graphicFrame>
        <p:nvGraphicFramePr>
          <p:cNvPr id="40" name="Table 39"/>
          <p:cNvGraphicFramePr>
            <a:graphicFrameLocks noGrp="1"/>
          </p:cNvGraphicFramePr>
          <p:nvPr/>
        </p:nvGraphicFramePr>
        <p:xfrm>
          <a:off x="857841" y="3357563"/>
          <a:ext cx="6600234" cy="1112520"/>
        </p:xfrm>
        <a:graphic>
          <a:graphicData uri="http://schemas.openxmlformats.org/drawingml/2006/table">
            <a:tbl>
              <a:tblPr rtl="1" firstRow="1" bandRow="1">
                <a:tableStyleId>{9D7B26C5-4107-4FEC-AEDC-1716B250A1EF}</a:tableStyleId>
              </a:tblPr>
              <a:tblGrid>
                <a:gridCol w="1375092"/>
                <a:gridCol w="870857"/>
                <a:gridCol w="870857"/>
                <a:gridCol w="870857"/>
                <a:gridCol w="870857"/>
                <a:gridCol w="870857"/>
                <a:gridCol w="870857"/>
              </a:tblGrid>
              <a:tr h="370840">
                <a:tc>
                  <a:txBody>
                    <a:bodyPr/>
                    <a:lstStyle/>
                    <a:p>
                      <a:pPr algn="ctr" rtl="1"/>
                      <a:r>
                        <a:rPr lang="fa-IR" sz="1800" b="1" dirty="0" smtClean="0">
                          <a:cs typeface="B Zar" pitchFamily="2" charset="-78"/>
                        </a:rPr>
                        <a:t>مدت بارگیری</a:t>
                      </a:r>
                      <a:endParaRPr lang="fa-IR" sz="1800" b="1" dirty="0">
                        <a:cs typeface="B Zar" pitchFamily="2" charset="-78"/>
                      </a:endParaRPr>
                    </a:p>
                  </a:txBody>
                  <a:tcPr/>
                </a:tc>
                <a:tc>
                  <a:txBody>
                    <a:bodyPr/>
                    <a:lstStyle/>
                    <a:p>
                      <a:pPr algn="ctr" rtl="1"/>
                      <a:r>
                        <a:rPr lang="fa-IR" sz="1800" b="0" dirty="0" smtClean="0">
                          <a:cs typeface="B Zar" pitchFamily="2" charset="-78"/>
                        </a:rPr>
                        <a:t>10</a:t>
                      </a:r>
                      <a:endParaRPr lang="fa-IR" sz="1800" b="0" dirty="0">
                        <a:cs typeface="B Zar" pitchFamily="2" charset="-78"/>
                      </a:endParaRPr>
                    </a:p>
                  </a:txBody>
                  <a:tcPr/>
                </a:tc>
                <a:tc>
                  <a:txBody>
                    <a:bodyPr/>
                    <a:lstStyle/>
                    <a:p>
                      <a:pPr algn="ctr" rtl="1"/>
                      <a:r>
                        <a:rPr lang="fa-IR" sz="1800" b="0" dirty="0" smtClean="0">
                          <a:cs typeface="B Zar" pitchFamily="2" charset="-78"/>
                        </a:rPr>
                        <a:t>5</a:t>
                      </a:r>
                      <a:endParaRPr lang="fa-IR" sz="1800" b="0" dirty="0">
                        <a:cs typeface="B Zar" pitchFamily="2" charset="-78"/>
                      </a:endParaRPr>
                    </a:p>
                  </a:txBody>
                  <a:tcPr/>
                </a:tc>
                <a:tc>
                  <a:txBody>
                    <a:bodyPr/>
                    <a:lstStyle/>
                    <a:p>
                      <a:pPr algn="ctr" rtl="1"/>
                      <a:r>
                        <a:rPr lang="fa-IR" sz="1800" b="0" dirty="0" smtClean="0">
                          <a:cs typeface="B Zar" pitchFamily="2" charset="-78"/>
                        </a:rPr>
                        <a:t>5</a:t>
                      </a:r>
                      <a:endParaRPr lang="fa-IR" sz="1800" b="0" dirty="0">
                        <a:cs typeface="B Zar" pitchFamily="2" charset="-78"/>
                      </a:endParaRPr>
                    </a:p>
                  </a:txBody>
                  <a:tcPr/>
                </a:tc>
                <a:tc>
                  <a:txBody>
                    <a:bodyPr/>
                    <a:lstStyle/>
                    <a:p>
                      <a:pPr algn="ctr" rtl="1"/>
                      <a:r>
                        <a:rPr lang="fa-IR" sz="1800" b="0" dirty="0" smtClean="0">
                          <a:cs typeface="B Zar" pitchFamily="2" charset="-78"/>
                        </a:rPr>
                        <a:t>10</a:t>
                      </a:r>
                      <a:endParaRPr lang="fa-IR" sz="1800" b="0" dirty="0">
                        <a:cs typeface="B Zar" pitchFamily="2" charset="-78"/>
                      </a:endParaRPr>
                    </a:p>
                  </a:txBody>
                  <a:tcPr/>
                </a:tc>
                <a:tc>
                  <a:txBody>
                    <a:bodyPr/>
                    <a:lstStyle/>
                    <a:p>
                      <a:pPr algn="ctr" rtl="1"/>
                      <a:r>
                        <a:rPr lang="fa-IR" sz="1800" b="0" dirty="0" smtClean="0">
                          <a:cs typeface="B Zar" pitchFamily="2" charset="-78"/>
                        </a:rPr>
                        <a:t>15</a:t>
                      </a:r>
                      <a:endParaRPr lang="fa-IR" sz="1800" b="0" dirty="0">
                        <a:cs typeface="B Zar" pitchFamily="2" charset="-78"/>
                      </a:endParaRPr>
                    </a:p>
                  </a:txBody>
                  <a:tcPr/>
                </a:tc>
                <a:tc>
                  <a:txBody>
                    <a:bodyPr/>
                    <a:lstStyle/>
                    <a:p>
                      <a:pPr algn="ctr" rtl="1"/>
                      <a:r>
                        <a:rPr lang="fa-IR" sz="1800" b="0" dirty="0" smtClean="0">
                          <a:cs typeface="B Zar" pitchFamily="2" charset="-78"/>
                        </a:rPr>
                        <a:t>10</a:t>
                      </a:r>
                      <a:endParaRPr lang="fa-IR" sz="1800" b="0" dirty="0">
                        <a:cs typeface="B Zar" pitchFamily="2" charset="-78"/>
                      </a:endParaRPr>
                    </a:p>
                  </a:txBody>
                  <a:tcPr/>
                </a:tc>
              </a:tr>
              <a:tr h="370840">
                <a:tc>
                  <a:txBody>
                    <a:bodyPr/>
                    <a:lstStyle/>
                    <a:p>
                      <a:pPr algn="ctr" rtl="1"/>
                      <a:r>
                        <a:rPr lang="fa-IR" sz="1800" b="1" dirty="0" smtClean="0">
                          <a:cs typeface="B Zar" pitchFamily="2" charset="-78"/>
                        </a:rPr>
                        <a:t>مدت توزین</a:t>
                      </a:r>
                      <a:endParaRPr lang="fa-IR" sz="1800" b="1" dirty="0">
                        <a:cs typeface="B Zar" pitchFamily="2" charset="-78"/>
                      </a:endParaRPr>
                    </a:p>
                  </a:txBody>
                  <a:tcPr/>
                </a:tc>
                <a:tc>
                  <a:txBody>
                    <a:bodyPr/>
                    <a:lstStyle/>
                    <a:p>
                      <a:pPr algn="ctr" rtl="1"/>
                      <a:r>
                        <a:rPr lang="fa-IR" sz="1800" b="0" dirty="0" smtClean="0">
                          <a:cs typeface="B Zar" pitchFamily="2" charset="-78"/>
                        </a:rPr>
                        <a:t>12</a:t>
                      </a:r>
                      <a:endParaRPr lang="fa-IR" sz="1800" b="0" dirty="0">
                        <a:cs typeface="B Zar" pitchFamily="2" charset="-78"/>
                      </a:endParaRPr>
                    </a:p>
                  </a:txBody>
                  <a:tcPr/>
                </a:tc>
                <a:tc>
                  <a:txBody>
                    <a:bodyPr/>
                    <a:lstStyle/>
                    <a:p>
                      <a:pPr algn="ctr" rtl="1"/>
                      <a:r>
                        <a:rPr lang="fa-IR" sz="1800" b="0" dirty="0" smtClean="0">
                          <a:cs typeface="B Zar" pitchFamily="2" charset="-78"/>
                        </a:rPr>
                        <a:t>12</a:t>
                      </a:r>
                      <a:endParaRPr lang="fa-IR" sz="1800" b="0" dirty="0">
                        <a:cs typeface="B Zar" pitchFamily="2" charset="-78"/>
                      </a:endParaRPr>
                    </a:p>
                  </a:txBody>
                  <a:tcPr/>
                </a:tc>
                <a:tc>
                  <a:txBody>
                    <a:bodyPr/>
                    <a:lstStyle/>
                    <a:p>
                      <a:pPr algn="ctr" rtl="1"/>
                      <a:r>
                        <a:rPr lang="fa-IR" sz="1800" b="0" dirty="0" smtClean="0">
                          <a:cs typeface="B Zar" pitchFamily="2" charset="-78"/>
                        </a:rPr>
                        <a:t>12</a:t>
                      </a:r>
                      <a:endParaRPr lang="fa-IR" sz="1800" b="0" dirty="0">
                        <a:cs typeface="B Zar" pitchFamily="2" charset="-78"/>
                      </a:endParaRPr>
                    </a:p>
                  </a:txBody>
                  <a:tcPr/>
                </a:tc>
                <a:tc>
                  <a:txBody>
                    <a:bodyPr/>
                    <a:lstStyle/>
                    <a:p>
                      <a:pPr algn="ctr" rtl="1"/>
                      <a:r>
                        <a:rPr lang="fa-IR" sz="1800" b="0" dirty="0" smtClean="0">
                          <a:cs typeface="B Zar" pitchFamily="2" charset="-78"/>
                        </a:rPr>
                        <a:t>16</a:t>
                      </a:r>
                      <a:endParaRPr lang="fa-IR" sz="1800" b="0" dirty="0">
                        <a:cs typeface="B Zar" pitchFamily="2" charset="-78"/>
                      </a:endParaRPr>
                    </a:p>
                  </a:txBody>
                  <a:tcPr/>
                </a:tc>
                <a:tc>
                  <a:txBody>
                    <a:bodyPr/>
                    <a:lstStyle/>
                    <a:p>
                      <a:pPr algn="ctr" rtl="1"/>
                      <a:r>
                        <a:rPr lang="fa-IR" sz="1800" b="0" dirty="0" smtClean="0">
                          <a:cs typeface="B Zar" pitchFamily="2" charset="-78"/>
                        </a:rPr>
                        <a:t>12</a:t>
                      </a:r>
                      <a:endParaRPr lang="fa-IR" sz="1800" b="0" dirty="0">
                        <a:cs typeface="B Zar" pitchFamily="2" charset="-78"/>
                      </a:endParaRPr>
                    </a:p>
                  </a:txBody>
                  <a:tcPr/>
                </a:tc>
                <a:tc>
                  <a:txBody>
                    <a:bodyPr/>
                    <a:lstStyle/>
                    <a:p>
                      <a:pPr algn="ctr" rtl="1"/>
                      <a:r>
                        <a:rPr lang="fa-IR" sz="1800" b="0" dirty="0" smtClean="0">
                          <a:cs typeface="B Zar" pitchFamily="2" charset="-78"/>
                        </a:rPr>
                        <a:t>16</a:t>
                      </a:r>
                      <a:endParaRPr lang="fa-IR" sz="1800" b="0" dirty="0">
                        <a:cs typeface="B Zar" pitchFamily="2" charset="-78"/>
                      </a:endParaRPr>
                    </a:p>
                  </a:txBody>
                  <a:tcPr/>
                </a:tc>
              </a:tr>
              <a:tr h="370840">
                <a:tc>
                  <a:txBody>
                    <a:bodyPr/>
                    <a:lstStyle/>
                    <a:p>
                      <a:pPr algn="ctr" rtl="1"/>
                      <a:r>
                        <a:rPr lang="fa-IR" sz="1800" b="1" dirty="0" smtClean="0">
                          <a:cs typeface="B Zar" pitchFamily="2" charset="-78"/>
                        </a:rPr>
                        <a:t>مدت سفر</a:t>
                      </a:r>
                      <a:endParaRPr lang="fa-IR" sz="1800" b="1" dirty="0">
                        <a:cs typeface="B Zar" pitchFamily="2" charset="-78"/>
                      </a:endParaRPr>
                    </a:p>
                  </a:txBody>
                  <a:tcPr/>
                </a:tc>
                <a:tc>
                  <a:txBody>
                    <a:bodyPr/>
                    <a:lstStyle/>
                    <a:p>
                      <a:pPr algn="ctr" rtl="1"/>
                      <a:r>
                        <a:rPr lang="fa-IR" sz="1800" b="0" dirty="0" smtClean="0">
                          <a:cs typeface="B Zar" pitchFamily="2" charset="-78"/>
                        </a:rPr>
                        <a:t>60</a:t>
                      </a:r>
                      <a:endParaRPr lang="fa-IR" sz="1800" b="0" dirty="0">
                        <a:cs typeface="B Zar" pitchFamily="2" charset="-78"/>
                      </a:endParaRPr>
                    </a:p>
                  </a:txBody>
                  <a:tcPr/>
                </a:tc>
                <a:tc>
                  <a:txBody>
                    <a:bodyPr/>
                    <a:lstStyle/>
                    <a:p>
                      <a:pPr algn="ctr" rtl="1"/>
                      <a:r>
                        <a:rPr lang="fa-IR" sz="1800" b="0" dirty="0" smtClean="0">
                          <a:cs typeface="B Zar" pitchFamily="2" charset="-78"/>
                        </a:rPr>
                        <a:t>100</a:t>
                      </a:r>
                      <a:endParaRPr lang="fa-IR" sz="1800" b="0" dirty="0">
                        <a:cs typeface="B Zar" pitchFamily="2" charset="-78"/>
                      </a:endParaRPr>
                    </a:p>
                  </a:txBody>
                  <a:tcPr/>
                </a:tc>
                <a:tc>
                  <a:txBody>
                    <a:bodyPr/>
                    <a:lstStyle/>
                    <a:p>
                      <a:pPr algn="ctr" rtl="1"/>
                      <a:r>
                        <a:rPr lang="fa-IR" sz="1800" b="0" dirty="0" smtClean="0">
                          <a:cs typeface="B Zar" pitchFamily="2" charset="-78"/>
                        </a:rPr>
                        <a:t>40</a:t>
                      </a:r>
                      <a:endParaRPr lang="fa-IR" sz="1800" b="0" dirty="0">
                        <a:cs typeface="B Zar" pitchFamily="2" charset="-78"/>
                      </a:endParaRPr>
                    </a:p>
                  </a:txBody>
                  <a:tcPr/>
                </a:tc>
                <a:tc>
                  <a:txBody>
                    <a:bodyPr/>
                    <a:lstStyle/>
                    <a:p>
                      <a:pPr algn="ctr" rtl="1"/>
                      <a:r>
                        <a:rPr lang="fa-IR" sz="1800" b="0" dirty="0" smtClean="0">
                          <a:cs typeface="B Zar" pitchFamily="2" charset="-78"/>
                        </a:rPr>
                        <a:t>40</a:t>
                      </a:r>
                      <a:endParaRPr lang="fa-IR" sz="1800" b="0" dirty="0">
                        <a:cs typeface="B Zar" pitchFamily="2" charset="-78"/>
                      </a:endParaRPr>
                    </a:p>
                  </a:txBody>
                  <a:tcPr/>
                </a:tc>
                <a:tc>
                  <a:txBody>
                    <a:bodyPr/>
                    <a:lstStyle/>
                    <a:p>
                      <a:pPr algn="ctr" rtl="1"/>
                      <a:r>
                        <a:rPr lang="fa-IR" sz="1800" b="0" dirty="0" smtClean="0">
                          <a:cs typeface="B Zar" pitchFamily="2" charset="-78"/>
                        </a:rPr>
                        <a:t>80</a:t>
                      </a:r>
                      <a:endParaRPr lang="fa-IR" sz="1800" b="0" dirty="0">
                        <a:cs typeface="B Zar" pitchFamily="2" charset="-78"/>
                      </a:endParaRPr>
                    </a:p>
                  </a:txBody>
                  <a:tcPr/>
                </a:tc>
                <a:tc>
                  <a:txBody>
                    <a:bodyPr/>
                    <a:lstStyle/>
                    <a:p>
                      <a:pPr algn="ctr" rtl="1"/>
                      <a:endParaRPr lang="fa-IR" sz="1800" b="0" dirty="0">
                        <a:cs typeface="B Zar" pitchFamily="2" charset="-78"/>
                      </a:endParaRPr>
                    </a:p>
                  </a:txBody>
                  <a:tcPr/>
                </a:tc>
              </a:tr>
            </a:tbl>
          </a:graphicData>
        </a:graphic>
      </p:graphicFrame>
      <p:sp>
        <p:nvSpPr>
          <p:cNvPr id="22" name="Footer Placeholder 21"/>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xit" presetSubtype="0" fill="hold" nodeType="clickEffect">
                                  <p:stCondLst>
                                    <p:cond delay="0"/>
                                  </p:stCondLst>
                                  <p:childTnLst>
                                    <p:anim to="" calcmode="lin" valueType="num">
                                      <p:cBhvr>
                                        <p:cTn id="16" dur="1"/>
                                        <p:tgtEl>
                                          <p:spTgt spid="2"/>
                                        </p:tgtEl>
                                        <p:attrNameLst>
                                          <p:attrName/>
                                        </p:attrNameLst>
                                      </p:cBhvr>
                                    </p:anim>
                                    <p:set>
                                      <p:cBhvr>
                                        <p:cTn id="17" dur="1" fill="hold">
                                          <p:stCondLst>
                                            <p:cond delay="0"/>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xit" presetSubtype="0" fill="hold" nodeType="clickEffect">
                                  <p:stCondLst>
                                    <p:cond delay="0"/>
                                  </p:stCondLst>
                                  <p:childTnLst>
                                    <p:anim to="" calcmode="lin" valueType="num">
                                      <p:cBhvr>
                                        <p:cTn id="31" dur="1"/>
                                        <p:tgtEl>
                                          <p:spTgt spid="40"/>
                                        </p:tgtEl>
                                        <p:attrNameLst>
                                          <p:attrName/>
                                        </p:attrNameLst>
                                      </p:cBhvr>
                                    </p:anim>
                                    <p:set>
                                      <p:cBhvr>
                                        <p:cTn id="32"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fa-IR" sz="4000" b="1" smtClean="0">
                <a:cs typeface="B Zar" pitchFamily="2" charset="-78"/>
              </a:rPr>
              <a:t>آمارهای تجمعی</a:t>
            </a:r>
          </a:p>
        </p:txBody>
      </p:sp>
      <p:sp>
        <p:nvSpPr>
          <p:cNvPr id="4" name="Footer Placeholder 3"/>
          <p:cNvSpPr>
            <a:spLocks noGrp="1"/>
          </p:cNvSpPr>
          <p:nvPr>
            <p:ph type="ftr" sz="quarter" idx="11"/>
          </p:nvPr>
        </p:nvSpPr>
        <p:spPr/>
        <p:txBody>
          <a:bodyPr/>
          <a:lstStyle/>
          <a:p>
            <a:pPr>
              <a:defRPr/>
            </a:pPr>
            <a:r>
              <a:rPr lang="en-US" dirty="0" smtClean="0"/>
              <a:t>Prepared By </a:t>
            </a:r>
            <a:r>
              <a:rPr lang="en-US" dirty="0" smtClean="0"/>
              <a:t>. ketabomid.ir</a:t>
            </a:r>
            <a:endParaRPr lang="fa-IR" dirty="0"/>
          </a:p>
        </p:txBody>
      </p:sp>
      <p:sp>
        <p:nvSpPr>
          <p:cNvPr id="5" name="Content Placeholder 4"/>
          <p:cNvSpPr>
            <a:spLocks noGrp="1" noChangeArrowheads="1"/>
          </p:cNvSpPr>
          <p:nvPr>
            <p:ph idx="1"/>
          </p:nvPr>
        </p:nvSpPr>
        <p:spPr/>
        <p:txBody>
          <a:bodyPr>
            <a:spAutoFit/>
          </a:bodyPr>
          <a:lstStyle/>
          <a:p>
            <a:pPr>
              <a:lnSpc>
                <a:spcPct val="150000"/>
              </a:lnSpc>
            </a:pPr>
            <a:r>
              <a:rPr lang="en-US" sz="2800" smtClean="0">
                <a:latin typeface="Times New Roman" pitchFamily="18" charset="0"/>
                <a:cs typeface="B Zar" pitchFamily="2" charset="-78"/>
              </a:rPr>
              <a:t>B</a:t>
            </a:r>
            <a:r>
              <a:rPr lang="en-US" sz="2800" baseline="-25000" smtClean="0">
                <a:cs typeface="B Zar" pitchFamily="2" charset="-78"/>
              </a:rPr>
              <a:t>S </a:t>
            </a:r>
            <a:r>
              <a:rPr lang="fa-IR" sz="2800" smtClean="0">
                <a:latin typeface="Times New Roman" pitchFamily="18" charset="0"/>
                <a:cs typeface="B Zar" pitchFamily="2" charset="-78"/>
              </a:rPr>
              <a:t>: زمان تجمعی استفاده از دستگاه توزین </a:t>
            </a:r>
          </a:p>
          <a:p>
            <a:pPr>
              <a:lnSpc>
                <a:spcPct val="150000"/>
              </a:lnSpc>
            </a:pPr>
            <a:r>
              <a:rPr lang="en-US" sz="2800" smtClean="0">
                <a:latin typeface="Times New Roman" pitchFamily="18" charset="0"/>
                <a:cs typeface="B Zar" pitchFamily="2" charset="-78"/>
              </a:rPr>
              <a:t>B</a:t>
            </a:r>
            <a:r>
              <a:rPr lang="en-US" sz="2800" baseline="-25000" smtClean="0">
                <a:latin typeface="Times New Roman" pitchFamily="18" charset="0"/>
                <a:cs typeface="B Zar" pitchFamily="2" charset="-78"/>
              </a:rPr>
              <a:t>L</a:t>
            </a:r>
            <a:r>
              <a:rPr lang="en-US" sz="2800" baseline="-25000" smtClean="0">
                <a:cs typeface="B Zar" pitchFamily="2" charset="-78"/>
              </a:rPr>
              <a:t> </a:t>
            </a:r>
            <a:r>
              <a:rPr lang="fa-IR" sz="2800" smtClean="0">
                <a:latin typeface="Times New Roman" pitchFamily="18" charset="0"/>
                <a:cs typeface="B Zar" pitchFamily="2" charset="-78"/>
              </a:rPr>
              <a:t>: زمان تجمعی استفاده از دستگاه های بارگیری</a:t>
            </a:r>
            <a:endParaRPr lang="fa-IR"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00188"/>
            <a:ext cx="1643063" cy="3929062"/>
          </a:xfrm>
        </p:spPr>
        <p:txBody>
          <a:bodyPr vert="vert"/>
          <a:lstStyle/>
          <a:p>
            <a:pPr>
              <a:defRPr/>
            </a:pPr>
            <a:r>
              <a:rPr lang="fa-IR" sz="4000" b="1" dirty="0" smtClean="0">
                <a:cs typeface="B Zar" pitchFamily="2" charset="-78"/>
              </a:rPr>
              <a:t>نتایج شبیه‌سازی معدن سنگ</a:t>
            </a:r>
            <a:endParaRPr lang="fa-IR" sz="4000" b="1" dirty="0">
              <a:cs typeface="B Zar" pitchFamily="2" charset="-78"/>
            </a:endParaRPr>
          </a:p>
        </p:txBody>
      </p:sp>
      <p:pic>
        <p:nvPicPr>
          <p:cNvPr id="101380" name="Picture 4" descr="C:\Documents and Settings\Kazemipour\My Documents\My Scans\2009-03 (مارس)\scan0027.jpg"/>
          <p:cNvPicPr>
            <a:picLocks noChangeAspect="1" noChangeArrowheads="1"/>
          </p:cNvPicPr>
          <p:nvPr/>
        </p:nvPicPr>
        <p:blipFill>
          <a:blip r:embed="rId3"/>
          <a:srcRect/>
          <a:stretch>
            <a:fillRect/>
          </a:stretch>
        </p:blipFill>
        <p:spPr bwMode="auto">
          <a:xfrm>
            <a:off x="2428875" y="0"/>
            <a:ext cx="4883150" cy="6858000"/>
          </a:xfrm>
          <a:prstGeom prst="rect">
            <a:avLst/>
          </a:prstGeom>
          <a:noFill/>
          <a:ln w="9525">
            <a:noFill/>
            <a:miter lim="800000"/>
            <a:headEnd/>
            <a:tailEnd/>
          </a:ln>
        </p:spPr>
      </p:pic>
      <p:grpSp>
        <p:nvGrpSpPr>
          <p:cNvPr id="2" name="Group 37"/>
          <p:cNvGrpSpPr>
            <a:grpSpLocks/>
          </p:cNvGrpSpPr>
          <p:nvPr/>
        </p:nvGrpSpPr>
        <p:grpSpPr bwMode="auto">
          <a:xfrm>
            <a:off x="1785938" y="1214438"/>
            <a:ext cx="6000750" cy="3160712"/>
            <a:chOff x="1857357" y="2143115"/>
            <a:chExt cx="6000794" cy="3160710"/>
          </a:xfrm>
        </p:grpSpPr>
        <p:grpSp>
          <p:nvGrpSpPr>
            <p:cNvPr id="150626" name="Group 19"/>
            <p:cNvGrpSpPr>
              <a:grpSpLocks/>
            </p:cNvGrpSpPr>
            <p:nvPr/>
          </p:nvGrpSpPr>
          <p:grpSpPr bwMode="auto">
            <a:xfrm>
              <a:off x="1857357" y="2143115"/>
              <a:ext cx="6000794" cy="3160710"/>
              <a:chOff x="571472" y="2214554"/>
              <a:chExt cx="6017726" cy="3160394"/>
            </a:xfrm>
          </p:grpSpPr>
          <p:sp>
            <p:nvSpPr>
              <p:cNvPr id="24" name="Rectangle 23"/>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25" name="Rectangle 24"/>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26" name="Rectangle 25"/>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27" name="Shape 70"/>
              <p:cNvCxnSpPr/>
              <p:nvPr/>
            </p:nvCxnSpPr>
            <p:spPr>
              <a:xfrm>
                <a:off x="3589887" y="2500275"/>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3644015" y="3428869"/>
                <a:ext cx="1642935" cy="785734"/>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0" idx="3"/>
              </p:cNvCxnSpPr>
              <p:nvPr/>
            </p:nvCxnSpPr>
            <p:spPr>
              <a:xfrm flipH="1">
                <a:off x="571472" y="3428869"/>
                <a:ext cx="6017726" cy="1944492"/>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571472" y="3373312"/>
                <a:ext cx="1857853" cy="8571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643111" y="2500275"/>
                <a:ext cx="1732086" cy="8746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flipH="1" flipV="1">
                <a:off x="-427756" y="4374127"/>
                <a:ext cx="2000049"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a:off x="714750"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34" name="Flowchart: Connector 33"/>
              <p:cNvSpPr/>
              <p:nvPr/>
            </p:nvSpPr>
            <p:spPr>
              <a:xfrm>
                <a:off x="1072948"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35" name="Flowchart: Connector 34"/>
              <p:cNvSpPr/>
              <p:nvPr/>
            </p:nvSpPr>
            <p:spPr>
              <a:xfrm>
                <a:off x="4726566" y="328601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36" name="Flowchart: Connector 35"/>
              <p:cNvSpPr/>
              <p:nvPr/>
            </p:nvSpPr>
            <p:spPr>
              <a:xfrm>
                <a:off x="3000364" y="4500570"/>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37" name="Flowchart: Connector 36"/>
              <p:cNvSpPr/>
              <p:nvPr/>
            </p:nvSpPr>
            <p:spPr>
              <a:xfrm>
                <a:off x="2928926" y="278605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23" name="Flowchart: Connector 22"/>
            <p:cNvSpPr/>
            <p:nvPr/>
          </p:nvSpPr>
          <p:spPr bwMode="auto">
            <a:xfrm>
              <a:off x="7128929" y="3643314"/>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grpSp>
        <p:nvGrpSpPr>
          <p:cNvPr id="5" name="Group 38"/>
          <p:cNvGrpSpPr>
            <a:grpSpLocks/>
          </p:cNvGrpSpPr>
          <p:nvPr/>
        </p:nvGrpSpPr>
        <p:grpSpPr bwMode="auto">
          <a:xfrm>
            <a:off x="1785938" y="1214438"/>
            <a:ext cx="6000750" cy="3160712"/>
            <a:chOff x="642910" y="2500306"/>
            <a:chExt cx="6000792" cy="3160711"/>
          </a:xfrm>
        </p:grpSpPr>
        <p:grpSp>
          <p:nvGrpSpPr>
            <p:cNvPr id="150604" name="Group 19"/>
            <p:cNvGrpSpPr>
              <a:grpSpLocks/>
            </p:cNvGrpSpPr>
            <p:nvPr/>
          </p:nvGrpSpPr>
          <p:grpSpPr bwMode="auto">
            <a:xfrm>
              <a:off x="642911" y="2500305"/>
              <a:ext cx="6000794" cy="3160710"/>
              <a:chOff x="571472" y="2214554"/>
              <a:chExt cx="6017726" cy="3160394"/>
            </a:xfrm>
          </p:grpSpPr>
          <p:sp>
            <p:nvSpPr>
              <p:cNvPr id="42" name="Rectangle 41"/>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43" name="Rectangle 42"/>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44" name="Rectangle 43"/>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45" name="Shape 70"/>
              <p:cNvCxnSpPr/>
              <p:nvPr/>
            </p:nvCxnSpPr>
            <p:spPr>
              <a:xfrm>
                <a:off x="3589885" y="2500276"/>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flipV="1">
                <a:off x="3644013" y="3428870"/>
                <a:ext cx="1642934" cy="785734"/>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0" idx="3"/>
              </p:cNvCxnSpPr>
              <p:nvPr/>
            </p:nvCxnSpPr>
            <p:spPr>
              <a:xfrm flipH="1">
                <a:off x="571471" y="3428870"/>
                <a:ext cx="6017724" cy="1944493"/>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a:off x="571471" y="3373314"/>
                <a:ext cx="1857852" cy="8571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flipV="1">
                <a:off x="643110" y="2500276"/>
                <a:ext cx="1732086" cy="8746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5400000" flipH="1" flipV="1">
                <a:off x="-427757" y="4374129"/>
                <a:ext cx="2000049"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1" name="Flowchart: Connector 50"/>
              <p:cNvSpPr/>
              <p:nvPr/>
            </p:nvSpPr>
            <p:spPr>
              <a:xfrm>
                <a:off x="571472"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52" name="Flowchart: Connector 51"/>
              <p:cNvSpPr/>
              <p:nvPr/>
            </p:nvSpPr>
            <p:spPr>
              <a:xfrm>
                <a:off x="873266"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53" name="Flowchart: Connector 52"/>
              <p:cNvSpPr/>
              <p:nvPr/>
            </p:nvSpPr>
            <p:spPr>
              <a:xfrm>
                <a:off x="1182308" y="32146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54" name="Flowchart: Connector 53"/>
              <p:cNvSpPr/>
              <p:nvPr/>
            </p:nvSpPr>
            <p:spPr>
              <a:xfrm>
                <a:off x="3000364" y="4500570"/>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55" name="Flowchart: Connector 54"/>
              <p:cNvSpPr/>
              <p:nvPr/>
            </p:nvSpPr>
            <p:spPr>
              <a:xfrm>
                <a:off x="2928926" y="278605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41" name="Flowchart: Connector 40"/>
            <p:cNvSpPr/>
            <p:nvPr/>
          </p:nvSpPr>
          <p:spPr bwMode="auto">
            <a:xfrm>
              <a:off x="5914483" y="4000504"/>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grpSp>
        <p:nvGrpSpPr>
          <p:cNvPr id="7" name="Group 138"/>
          <p:cNvGrpSpPr>
            <a:grpSpLocks/>
          </p:cNvGrpSpPr>
          <p:nvPr/>
        </p:nvGrpSpPr>
        <p:grpSpPr bwMode="auto">
          <a:xfrm>
            <a:off x="1785938" y="1143000"/>
            <a:ext cx="6000750" cy="3160713"/>
            <a:chOff x="-7286707" y="1428735"/>
            <a:chExt cx="6000794" cy="3160710"/>
          </a:xfrm>
        </p:grpSpPr>
        <p:grpSp>
          <p:nvGrpSpPr>
            <p:cNvPr id="150582" name="Group 19"/>
            <p:cNvGrpSpPr>
              <a:grpSpLocks/>
            </p:cNvGrpSpPr>
            <p:nvPr/>
          </p:nvGrpSpPr>
          <p:grpSpPr bwMode="auto">
            <a:xfrm>
              <a:off x="-7286707" y="1428735"/>
              <a:ext cx="6000794" cy="3160710"/>
              <a:chOff x="571472" y="2214554"/>
              <a:chExt cx="6017726" cy="3160394"/>
            </a:xfrm>
          </p:grpSpPr>
          <p:sp>
            <p:nvSpPr>
              <p:cNvPr id="93" name="Rectangle 92"/>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94" name="Rectangle 93"/>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95" name="Rectangle 94"/>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96" name="Shape 70"/>
              <p:cNvCxnSpPr/>
              <p:nvPr/>
            </p:nvCxnSpPr>
            <p:spPr>
              <a:xfrm>
                <a:off x="3589887" y="2500275"/>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flipV="1">
                <a:off x="3644015" y="3428869"/>
                <a:ext cx="1642935" cy="785733"/>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0" idx="3"/>
              </p:cNvCxnSpPr>
              <p:nvPr/>
            </p:nvCxnSpPr>
            <p:spPr>
              <a:xfrm flipH="1">
                <a:off x="571472" y="3428869"/>
                <a:ext cx="6017726" cy="1944491"/>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Elbow Connector 98"/>
              <p:cNvCxnSpPr/>
              <p:nvPr/>
            </p:nvCxnSpPr>
            <p:spPr>
              <a:xfrm>
                <a:off x="571472" y="3373312"/>
                <a:ext cx="1857853" cy="8571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Elbow Connector 99"/>
              <p:cNvCxnSpPr/>
              <p:nvPr/>
            </p:nvCxnSpPr>
            <p:spPr>
              <a:xfrm flipV="1">
                <a:off x="643111" y="2500275"/>
                <a:ext cx="1732086" cy="8746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rot="5400000" flipH="1" flipV="1">
                <a:off x="-427756" y="4374128"/>
                <a:ext cx="2000048"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2" name="Flowchart: Connector 101"/>
              <p:cNvSpPr/>
              <p:nvPr/>
            </p:nvSpPr>
            <p:spPr>
              <a:xfrm>
                <a:off x="1072948"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105" name="Flowchart: Connector 104"/>
              <p:cNvSpPr/>
              <p:nvPr/>
            </p:nvSpPr>
            <p:spPr>
              <a:xfrm>
                <a:off x="3000364" y="4500570"/>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06" name="Flowchart: Connector 105"/>
              <p:cNvSpPr/>
              <p:nvPr/>
            </p:nvSpPr>
            <p:spPr>
              <a:xfrm>
                <a:off x="2928926" y="2786058"/>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grpSp>
        <p:sp>
          <p:nvSpPr>
            <p:cNvPr id="92" name="Flowchart: Connector 91"/>
            <p:cNvSpPr/>
            <p:nvPr/>
          </p:nvSpPr>
          <p:spPr bwMode="auto">
            <a:xfrm>
              <a:off x="-2015135" y="2928934"/>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137" name="Flowchart: Connector 136"/>
            <p:cNvSpPr/>
            <p:nvPr/>
          </p:nvSpPr>
          <p:spPr bwMode="auto">
            <a:xfrm>
              <a:off x="-2928990" y="2500306"/>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38" name="Flowchart: Connector 137"/>
            <p:cNvSpPr/>
            <p:nvPr/>
          </p:nvSpPr>
          <p:spPr bwMode="auto">
            <a:xfrm>
              <a:off x="-3286180" y="2500306"/>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grpSp>
        <p:nvGrpSpPr>
          <p:cNvPr id="9" name="Group 156"/>
          <p:cNvGrpSpPr>
            <a:grpSpLocks/>
          </p:cNvGrpSpPr>
          <p:nvPr/>
        </p:nvGrpSpPr>
        <p:grpSpPr bwMode="auto">
          <a:xfrm>
            <a:off x="1785938" y="1071563"/>
            <a:ext cx="6000750" cy="3160712"/>
            <a:chOff x="-7286707" y="2000239"/>
            <a:chExt cx="6000794" cy="3160710"/>
          </a:xfrm>
        </p:grpSpPr>
        <p:grpSp>
          <p:nvGrpSpPr>
            <p:cNvPr id="150560" name="Group 19"/>
            <p:cNvGrpSpPr>
              <a:grpSpLocks/>
            </p:cNvGrpSpPr>
            <p:nvPr/>
          </p:nvGrpSpPr>
          <p:grpSpPr bwMode="auto">
            <a:xfrm>
              <a:off x="-7286707" y="2000239"/>
              <a:ext cx="6000794" cy="3160710"/>
              <a:chOff x="571472" y="2214554"/>
              <a:chExt cx="6017726" cy="3160394"/>
            </a:xfrm>
          </p:grpSpPr>
          <p:sp>
            <p:nvSpPr>
              <p:cNvPr id="143" name="Rectangle 142"/>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144" name="Rectangle 143"/>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145" name="Rectangle 144"/>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146" name="Shape 70"/>
              <p:cNvCxnSpPr/>
              <p:nvPr/>
            </p:nvCxnSpPr>
            <p:spPr>
              <a:xfrm>
                <a:off x="3589887" y="2500275"/>
                <a:ext cx="1784621" cy="928594"/>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flipV="1">
                <a:off x="3644015" y="3428869"/>
                <a:ext cx="1642935" cy="785734"/>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0" idx="3"/>
              </p:cNvCxnSpPr>
              <p:nvPr/>
            </p:nvCxnSpPr>
            <p:spPr>
              <a:xfrm flipH="1">
                <a:off x="571472" y="3428869"/>
                <a:ext cx="6017726" cy="1944492"/>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Elbow Connector 148"/>
              <p:cNvCxnSpPr/>
              <p:nvPr/>
            </p:nvCxnSpPr>
            <p:spPr>
              <a:xfrm>
                <a:off x="571472" y="3373312"/>
                <a:ext cx="1857853" cy="8571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Elbow Connector 149"/>
              <p:cNvCxnSpPr/>
              <p:nvPr/>
            </p:nvCxnSpPr>
            <p:spPr>
              <a:xfrm flipV="1">
                <a:off x="643111" y="2500275"/>
                <a:ext cx="1732086" cy="8746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rot="5400000" flipH="1" flipV="1">
                <a:off x="-427756" y="4374127"/>
                <a:ext cx="2000049" cy="15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52" name="Flowchart: Connector 151"/>
              <p:cNvSpPr/>
              <p:nvPr/>
            </p:nvSpPr>
            <p:spPr>
              <a:xfrm>
                <a:off x="2935577" y="4500342"/>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153" name="Flowchart: Connector 152"/>
              <p:cNvSpPr/>
              <p:nvPr/>
            </p:nvSpPr>
            <p:spPr>
              <a:xfrm>
                <a:off x="2792298" y="2786002"/>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154" name="Flowchart: Connector 153"/>
              <p:cNvSpPr/>
              <p:nvPr/>
            </p:nvSpPr>
            <p:spPr>
              <a:xfrm>
                <a:off x="4440814"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55" name="Flowchart: Connector 154"/>
              <p:cNvSpPr/>
              <p:nvPr/>
            </p:nvSpPr>
            <p:spPr>
              <a:xfrm>
                <a:off x="5013124"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56" name="Flowchart: Connector 155"/>
              <p:cNvSpPr/>
              <p:nvPr/>
            </p:nvSpPr>
            <p:spPr>
              <a:xfrm>
                <a:off x="4727372" y="3214587"/>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142" name="Flowchart: Connector 141"/>
            <p:cNvSpPr/>
            <p:nvPr/>
          </p:nvSpPr>
          <p:spPr bwMode="auto">
            <a:xfrm>
              <a:off x="-2015135" y="3500438"/>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grpSp>
        <p:nvGrpSpPr>
          <p:cNvPr id="11" name="Group 174"/>
          <p:cNvGrpSpPr>
            <a:grpSpLocks/>
          </p:cNvGrpSpPr>
          <p:nvPr/>
        </p:nvGrpSpPr>
        <p:grpSpPr bwMode="auto">
          <a:xfrm>
            <a:off x="1857375" y="1143000"/>
            <a:ext cx="6429375" cy="3357563"/>
            <a:chOff x="-7358146" y="2357430"/>
            <a:chExt cx="6428616" cy="3357622"/>
          </a:xfrm>
        </p:grpSpPr>
        <p:grpSp>
          <p:nvGrpSpPr>
            <p:cNvPr id="150538" name="Group 19"/>
            <p:cNvGrpSpPr>
              <a:grpSpLocks/>
            </p:cNvGrpSpPr>
            <p:nvPr/>
          </p:nvGrpSpPr>
          <p:grpSpPr bwMode="auto">
            <a:xfrm>
              <a:off x="-7358146" y="2357430"/>
              <a:ext cx="6000792" cy="3160711"/>
              <a:chOff x="571472" y="2214554"/>
              <a:chExt cx="6017726" cy="3160394"/>
            </a:xfrm>
          </p:grpSpPr>
          <p:sp>
            <p:nvSpPr>
              <p:cNvPr id="161" name="Rectangle 160"/>
              <p:cNvSpPr/>
              <p:nvPr/>
            </p:nvSpPr>
            <p:spPr>
              <a:xfrm>
                <a:off x="5374751" y="3142644"/>
                <a:ext cx="1214446" cy="571504"/>
              </a:xfrm>
              <a:prstGeom prst="rect">
                <a:avLst/>
              </a:prstGeom>
              <a:scene3d>
                <a:camera prst="orthographicFront"/>
                <a:lightRig rig="threePt" dir="t"/>
              </a:scene3d>
              <a:sp3d>
                <a:bevelT prst="angle"/>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توزین</a:t>
                </a:r>
              </a:p>
            </p:txBody>
          </p:sp>
          <p:sp>
            <p:nvSpPr>
              <p:cNvPr id="162" name="Rectangle 161"/>
              <p:cNvSpPr/>
              <p:nvPr/>
            </p:nvSpPr>
            <p:spPr>
              <a:xfrm>
                <a:off x="2374355" y="2214554"/>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1</a:t>
                </a:r>
              </a:p>
            </p:txBody>
          </p:sp>
          <p:sp>
            <p:nvSpPr>
              <p:cNvPr id="163" name="Rectangle 162"/>
              <p:cNvSpPr/>
              <p:nvPr/>
            </p:nvSpPr>
            <p:spPr>
              <a:xfrm>
                <a:off x="2428860" y="3945395"/>
                <a:ext cx="1214446" cy="571504"/>
              </a:xfrm>
              <a:prstGeom prst="rect">
                <a:avLst/>
              </a:prstGeom>
              <a:scene3d>
                <a:camera prst="orthographicFront"/>
                <a:lightRig rig="threePt" dir="t"/>
              </a:scene3d>
              <a:sp3d>
                <a:bevelT/>
              </a:sp3d>
            </p:spPr>
            <p:style>
              <a:lnRef idx="1">
                <a:schemeClr val="dk1"/>
              </a:lnRef>
              <a:fillRef idx="1003">
                <a:schemeClr val="lt1"/>
              </a:fillRef>
              <a:effectRef idx="1">
                <a:schemeClr val="dk1"/>
              </a:effectRef>
              <a:fontRef idx="minor">
                <a:schemeClr val="dk1"/>
              </a:fontRef>
            </p:style>
            <p:txBody>
              <a:bodyPr rtlCol="1" anchor="ctr"/>
              <a:lstStyle/>
              <a:p>
                <a:pPr algn="ctr">
                  <a:defRPr/>
                </a:pPr>
                <a:r>
                  <a:rPr lang="fa-IR" b="1" dirty="0">
                    <a:cs typeface="B Zar" pitchFamily="2" charset="-78"/>
                  </a:rPr>
                  <a:t>بارگیری 2</a:t>
                </a:r>
              </a:p>
            </p:txBody>
          </p:sp>
          <p:cxnSp>
            <p:nvCxnSpPr>
              <p:cNvPr id="164" name="Shape 70"/>
              <p:cNvCxnSpPr/>
              <p:nvPr/>
            </p:nvCxnSpPr>
            <p:spPr>
              <a:xfrm>
                <a:off x="3589510" y="2500280"/>
                <a:ext cx="1784399" cy="928611"/>
              </a:xfrm>
              <a:prstGeom prst="bentConnector3">
                <a:avLst>
                  <a:gd name="adj1" fmla="val 526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Elbow Connector 164"/>
              <p:cNvCxnSpPr/>
              <p:nvPr/>
            </p:nvCxnSpPr>
            <p:spPr>
              <a:xfrm flipV="1">
                <a:off x="3643631" y="3428892"/>
                <a:ext cx="1642729" cy="785747"/>
              </a:xfrm>
              <a:prstGeom prst="bentConnector3">
                <a:avLst>
                  <a:gd name="adj1" fmla="val 53906"/>
                </a:avLst>
              </a:prstGeom>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0" idx="3"/>
              </p:cNvCxnSpPr>
              <p:nvPr/>
            </p:nvCxnSpPr>
            <p:spPr>
              <a:xfrm flipH="1">
                <a:off x="571472" y="3428892"/>
                <a:ext cx="6016974" cy="1944526"/>
              </a:xfrm>
              <a:prstGeom prst="bentConnector3">
                <a:avLst>
                  <a:gd name="adj1" fmla="val -2059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Elbow Connector 166"/>
              <p:cNvCxnSpPr/>
              <p:nvPr/>
            </p:nvCxnSpPr>
            <p:spPr>
              <a:xfrm>
                <a:off x="571472" y="3373333"/>
                <a:ext cx="1857622" cy="85717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Elbow Connector 167"/>
              <p:cNvCxnSpPr/>
              <p:nvPr/>
            </p:nvCxnSpPr>
            <p:spPr>
              <a:xfrm flipV="1">
                <a:off x="643103" y="2500280"/>
                <a:ext cx="1731870" cy="87464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Elbow Connector 168"/>
              <p:cNvCxnSpPr/>
              <p:nvPr/>
            </p:nvCxnSpPr>
            <p:spPr>
              <a:xfrm rot="5400000" flipH="1" flipV="1">
                <a:off x="-427774" y="4374167"/>
                <a:ext cx="2000085" cy="159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70" name="Flowchart: Connector 169"/>
              <p:cNvSpPr/>
              <p:nvPr/>
            </p:nvSpPr>
            <p:spPr>
              <a:xfrm>
                <a:off x="2863939" y="4500341"/>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p>
            </p:txBody>
          </p:sp>
          <p:sp>
            <p:nvSpPr>
              <p:cNvPr id="171" name="Flowchart: Connector 170"/>
              <p:cNvSpPr/>
              <p:nvPr/>
            </p:nvSpPr>
            <p:spPr>
              <a:xfrm>
                <a:off x="2792299" y="2786001"/>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172" name="Flowchart: Connector 171"/>
              <p:cNvSpPr/>
              <p:nvPr/>
            </p:nvSpPr>
            <p:spPr>
              <a:xfrm>
                <a:off x="4583289" y="32145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73" name="Flowchart: Connector 172"/>
              <p:cNvSpPr/>
              <p:nvPr/>
            </p:nvSpPr>
            <p:spPr>
              <a:xfrm>
                <a:off x="5872802" y="3714602"/>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74" name="Flowchart: Connector 173"/>
              <p:cNvSpPr/>
              <p:nvPr/>
            </p:nvSpPr>
            <p:spPr>
              <a:xfrm>
                <a:off x="4869848" y="3214586"/>
                <a:ext cx="285752" cy="357190"/>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p>
            </p:txBody>
          </p:sp>
        </p:grpSp>
        <p:sp>
          <p:nvSpPr>
            <p:cNvPr id="160" name="Flowchart: Connector 159"/>
            <p:cNvSpPr/>
            <p:nvPr/>
          </p:nvSpPr>
          <p:spPr bwMode="auto">
            <a:xfrm>
              <a:off x="-1214478" y="5357826"/>
              <a:ext cx="284948" cy="357226"/>
            </a:xfrm>
            <a:prstGeom prst="flowChartConnector">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grpSp>
      <p:sp>
        <p:nvSpPr>
          <p:cNvPr id="89" name="Footer Placeholder 88"/>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nodeType="clickEffect">
                                  <p:stCondLst>
                                    <p:cond delay="0"/>
                                  </p:stCondLst>
                                  <p:childTnLst>
                                    <p:animEffect transition="out" filter="diamond(in)">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1380"/>
                                        </p:tgtEl>
                                        <p:attrNameLst>
                                          <p:attrName>style.visibility</p:attrName>
                                        </p:attrNameLst>
                                      </p:cBhvr>
                                      <p:to>
                                        <p:strVal val="visible"/>
                                      </p:to>
                                    </p:set>
                                    <p:animEffect transition="in" filter="box(in)">
                                      <p:cBhvr>
                                        <p:cTn id="23" dur="500"/>
                                        <p:tgtEl>
                                          <p:spTgt spid="10138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nodeType="clickEffect">
                                  <p:stCondLst>
                                    <p:cond delay="0"/>
                                  </p:stCondLst>
                                  <p:childTnLst>
                                    <p:animEffect transition="out" filter="diamond(in)">
                                      <p:cBhvr>
                                        <p:cTn id="27" dur="2000"/>
                                        <p:tgtEl>
                                          <p:spTgt spid="101380"/>
                                        </p:tgtEl>
                                      </p:cBhvr>
                                    </p:animEffect>
                                    <p:set>
                                      <p:cBhvr>
                                        <p:cTn id="28" dur="1" fill="hold">
                                          <p:stCondLst>
                                            <p:cond delay="1999"/>
                                          </p:stCondLst>
                                        </p:cTn>
                                        <p:tgtEl>
                                          <p:spTgt spid="10138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2"/>
                                        </p:tgtEl>
                                        <p:attrNameLst>
                                          <p:attrName>ppt_x</p:attrName>
                                        </p:attrNameLst>
                                      </p:cBhvr>
                                      <p:tavLst>
                                        <p:tav tm="0">
                                          <p:val>
                                            <p:strVal val="ppt_x"/>
                                          </p:val>
                                        </p:tav>
                                        <p:tav tm="100000">
                                          <p:val>
                                            <p:strVal val="ppt_x"/>
                                          </p:val>
                                        </p:tav>
                                      </p:tavLst>
                                    </p:anim>
                                    <p:anim calcmode="lin" valueType="num">
                                      <p:cBhvr additive="base">
                                        <p:cTn id="39" dur="500"/>
                                        <p:tgtEl>
                                          <p:spTgt spid="2"/>
                                        </p:tgtEl>
                                        <p:attrNameLst>
                                          <p:attrName>ppt_y</p:attrName>
                                        </p:attrNameLst>
                                      </p:cBhvr>
                                      <p:tavLst>
                                        <p:tav tm="0">
                                          <p:val>
                                            <p:strVal val="ppt_y"/>
                                          </p:val>
                                        </p:tav>
                                        <p:tav tm="100000">
                                          <p:val>
                                            <p:strVal val="1+ppt_h/2"/>
                                          </p:val>
                                        </p:tav>
                                      </p:tavLst>
                                    </p:anim>
                                    <p:set>
                                      <p:cBhvr>
                                        <p:cTn id="40" dur="1" fill="hold">
                                          <p:stCondLst>
                                            <p:cond delay="4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01380"/>
                                        </p:tgtEl>
                                        <p:attrNameLst>
                                          <p:attrName>style.visibility</p:attrName>
                                        </p:attrNameLst>
                                      </p:cBhvr>
                                      <p:to>
                                        <p:strVal val="visible"/>
                                      </p:to>
                                    </p:set>
                                    <p:animEffect transition="in" filter="box(in)">
                                      <p:cBhvr>
                                        <p:cTn id="45" dur="500"/>
                                        <p:tgtEl>
                                          <p:spTgt spid="10138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01380"/>
                                        </p:tgtEl>
                                        <p:attrNameLst>
                                          <p:attrName>ppt_x</p:attrName>
                                        </p:attrNameLst>
                                      </p:cBhvr>
                                      <p:tavLst>
                                        <p:tav tm="0">
                                          <p:val>
                                            <p:strVal val="ppt_x"/>
                                          </p:val>
                                        </p:tav>
                                        <p:tav tm="100000">
                                          <p:val>
                                            <p:strVal val="ppt_x"/>
                                          </p:val>
                                        </p:tav>
                                      </p:tavLst>
                                    </p:anim>
                                    <p:anim calcmode="lin" valueType="num">
                                      <p:cBhvr additive="base">
                                        <p:cTn id="50" dur="500"/>
                                        <p:tgtEl>
                                          <p:spTgt spid="101380"/>
                                        </p:tgtEl>
                                        <p:attrNameLst>
                                          <p:attrName>ppt_y</p:attrName>
                                        </p:attrNameLst>
                                      </p:cBhvr>
                                      <p:tavLst>
                                        <p:tav tm="0">
                                          <p:val>
                                            <p:strVal val="ppt_y"/>
                                          </p:val>
                                        </p:tav>
                                        <p:tav tm="100000">
                                          <p:val>
                                            <p:strVal val="1+ppt_h/2"/>
                                          </p:val>
                                        </p:tav>
                                      </p:tavLst>
                                    </p:anim>
                                    <p:set>
                                      <p:cBhvr>
                                        <p:cTn id="51" dur="1" fill="hold">
                                          <p:stCondLst>
                                            <p:cond delay="499"/>
                                          </p:stCondLst>
                                        </p:cTn>
                                        <p:tgtEl>
                                          <p:spTgt spid="10138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ox(i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
                                        </p:tgtEl>
                                        <p:attrNameLst>
                                          <p:attrName>ppt_x</p:attrName>
                                        </p:attrNameLst>
                                      </p:cBhvr>
                                      <p:tavLst>
                                        <p:tav tm="0">
                                          <p:val>
                                            <p:strVal val="ppt_x"/>
                                          </p:val>
                                        </p:tav>
                                        <p:tav tm="100000">
                                          <p:val>
                                            <p:strVal val="ppt_x"/>
                                          </p:val>
                                        </p:tav>
                                      </p:tavLst>
                                    </p:anim>
                                    <p:anim calcmode="lin" valueType="num">
                                      <p:cBhvr additive="base">
                                        <p:cTn id="61" dur="500"/>
                                        <p:tgtEl>
                                          <p:spTgt spid="7"/>
                                        </p:tgtEl>
                                        <p:attrNameLst>
                                          <p:attrName>ppt_y</p:attrName>
                                        </p:attrNameLst>
                                      </p:cBhvr>
                                      <p:tavLst>
                                        <p:tav tm="0">
                                          <p:val>
                                            <p:strVal val="ppt_y"/>
                                          </p:val>
                                        </p:tav>
                                        <p:tav tm="100000">
                                          <p:val>
                                            <p:strVal val="1+ppt_h/2"/>
                                          </p:val>
                                        </p:tav>
                                      </p:tavLst>
                                    </p:anim>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1380"/>
                                        </p:tgtEl>
                                        <p:attrNameLst>
                                          <p:attrName>style.visibility</p:attrName>
                                        </p:attrNameLst>
                                      </p:cBhvr>
                                      <p:to>
                                        <p:strVal val="visible"/>
                                      </p:to>
                                    </p:set>
                                    <p:animEffect transition="in" filter="blinds(horizontal)">
                                      <p:cBhvr>
                                        <p:cTn id="67" dur="500"/>
                                        <p:tgtEl>
                                          <p:spTgt spid="10138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01380"/>
                                        </p:tgtEl>
                                        <p:attrNameLst>
                                          <p:attrName>ppt_x</p:attrName>
                                        </p:attrNameLst>
                                      </p:cBhvr>
                                      <p:tavLst>
                                        <p:tav tm="0">
                                          <p:val>
                                            <p:strVal val="ppt_x"/>
                                          </p:val>
                                        </p:tav>
                                        <p:tav tm="100000">
                                          <p:val>
                                            <p:strVal val="ppt_x"/>
                                          </p:val>
                                        </p:tav>
                                      </p:tavLst>
                                    </p:anim>
                                    <p:anim calcmode="lin" valueType="num">
                                      <p:cBhvr additive="base">
                                        <p:cTn id="72" dur="500"/>
                                        <p:tgtEl>
                                          <p:spTgt spid="101380"/>
                                        </p:tgtEl>
                                        <p:attrNameLst>
                                          <p:attrName>ppt_y</p:attrName>
                                        </p:attrNameLst>
                                      </p:cBhvr>
                                      <p:tavLst>
                                        <p:tav tm="0">
                                          <p:val>
                                            <p:strVal val="ppt_y"/>
                                          </p:val>
                                        </p:tav>
                                        <p:tav tm="100000">
                                          <p:val>
                                            <p:strVal val="1+ppt_h/2"/>
                                          </p:val>
                                        </p:tav>
                                      </p:tavLst>
                                    </p:anim>
                                    <p:set>
                                      <p:cBhvr>
                                        <p:cTn id="73" dur="1" fill="hold">
                                          <p:stCondLst>
                                            <p:cond delay="499"/>
                                          </p:stCondLst>
                                        </p:cTn>
                                        <p:tgtEl>
                                          <p:spTgt spid="10138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9"/>
                                        </p:tgtEl>
                                        <p:attrNameLst>
                                          <p:attrName>ppt_x</p:attrName>
                                        </p:attrNameLst>
                                      </p:cBhvr>
                                      <p:tavLst>
                                        <p:tav tm="0">
                                          <p:val>
                                            <p:strVal val="ppt_x"/>
                                          </p:val>
                                        </p:tav>
                                        <p:tav tm="100000">
                                          <p:val>
                                            <p:strVal val="ppt_x"/>
                                          </p:val>
                                        </p:tav>
                                      </p:tavLst>
                                    </p:anim>
                                    <p:anim calcmode="lin" valueType="num">
                                      <p:cBhvr additive="base">
                                        <p:cTn id="84" dur="500"/>
                                        <p:tgtEl>
                                          <p:spTgt spid="9"/>
                                        </p:tgtEl>
                                        <p:attrNameLst>
                                          <p:attrName>ppt_y</p:attrName>
                                        </p:attrNameLst>
                                      </p:cBhvr>
                                      <p:tavLst>
                                        <p:tav tm="0">
                                          <p:val>
                                            <p:strVal val="ppt_y"/>
                                          </p:val>
                                        </p:tav>
                                        <p:tav tm="100000">
                                          <p:val>
                                            <p:strVal val="1+ppt_h/2"/>
                                          </p:val>
                                        </p:tav>
                                      </p:tavLst>
                                    </p:anim>
                                    <p:set>
                                      <p:cBhvr>
                                        <p:cTn id="85" dur="1" fill="hold">
                                          <p:stCondLst>
                                            <p:cond delay="499"/>
                                          </p:stCondLst>
                                        </p:cTn>
                                        <p:tgtEl>
                                          <p:spTgt spid="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1380"/>
                                        </p:tgtEl>
                                        <p:attrNameLst>
                                          <p:attrName>style.visibility</p:attrName>
                                        </p:attrNameLst>
                                      </p:cBhvr>
                                      <p:to>
                                        <p:strVal val="visible"/>
                                      </p:to>
                                    </p:set>
                                    <p:anim calcmode="lin" valueType="num">
                                      <p:cBhvr additive="base">
                                        <p:cTn id="90" dur="500" fill="hold"/>
                                        <p:tgtEl>
                                          <p:spTgt spid="101380"/>
                                        </p:tgtEl>
                                        <p:attrNameLst>
                                          <p:attrName>ppt_x</p:attrName>
                                        </p:attrNameLst>
                                      </p:cBhvr>
                                      <p:tavLst>
                                        <p:tav tm="0">
                                          <p:val>
                                            <p:strVal val="#ppt_x"/>
                                          </p:val>
                                        </p:tav>
                                        <p:tav tm="100000">
                                          <p:val>
                                            <p:strVal val="#ppt_x"/>
                                          </p:val>
                                        </p:tav>
                                      </p:tavLst>
                                    </p:anim>
                                    <p:anim calcmode="lin" valueType="num">
                                      <p:cBhvr additive="base">
                                        <p:cTn id="91"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01380"/>
                                        </p:tgtEl>
                                        <p:attrNameLst>
                                          <p:attrName>ppt_x</p:attrName>
                                        </p:attrNameLst>
                                      </p:cBhvr>
                                      <p:tavLst>
                                        <p:tav tm="0">
                                          <p:val>
                                            <p:strVal val="ppt_x"/>
                                          </p:val>
                                        </p:tav>
                                        <p:tav tm="100000">
                                          <p:val>
                                            <p:strVal val="ppt_x"/>
                                          </p:val>
                                        </p:tav>
                                      </p:tavLst>
                                    </p:anim>
                                    <p:anim calcmode="lin" valueType="num">
                                      <p:cBhvr additive="base">
                                        <p:cTn id="96" dur="500"/>
                                        <p:tgtEl>
                                          <p:spTgt spid="101380"/>
                                        </p:tgtEl>
                                        <p:attrNameLst>
                                          <p:attrName>ppt_y</p:attrName>
                                        </p:attrNameLst>
                                      </p:cBhvr>
                                      <p:tavLst>
                                        <p:tav tm="0">
                                          <p:val>
                                            <p:strVal val="ppt_y"/>
                                          </p:val>
                                        </p:tav>
                                        <p:tav tm="100000">
                                          <p:val>
                                            <p:strVal val="1+ppt_h/2"/>
                                          </p:val>
                                        </p:tav>
                                      </p:tavLst>
                                    </p:anim>
                                    <p:set>
                                      <p:cBhvr>
                                        <p:cTn id="97" dur="1" fill="hold">
                                          <p:stCondLst>
                                            <p:cond delay="499"/>
                                          </p:stCondLst>
                                        </p:cTn>
                                        <p:tgtEl>
                                          <p:spTgt spid="10138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additive="base">
                                        <p:cTn id="102" dur="500" fill="hold"/>
                                        <p:tgtEl>
                                          <p:spTgt spid="11"/>
                                        </p:tgtEl>
                                        <p:attrNameLst>
                                          <p:attrName>ppt_x</p:attrName>
                                        </p:attrNameLst>
                                      </p:cBhvr>
                                      <p:tavLst>
                                        <p:tav tm="0">
                                          <p:val>
                                            <p:strVal val="#ppt_x"/>
                                          </p:val>
                                        </p:tav>
                                        <p:tav tm="100000">
                                          <p:val>
                                            <p:strVal val="#ppt_x"/>
                                          </p:val>
                                        </p:tav>
                                      </p:tavLst>
                                    </p:anim>
                                    <p:anim calcmode="lin" valueType="num">
                                      <p:cBhvr additive="base">
                                        <p:cTn id="10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nodeType="clickEffect">
                                  <p:stCondLst>
                                    <p:cond delay="0"/>
                                  </p:stCondLst>
                                  <p:childTnLst>
                                    <p:anim calcmode="lin" valueType="num">
                                      <p:cBhvr additive="base">
                                        <p:cTn id="107" dur="500"/>
                                        <p:tgtEl>
                                          <p:spTgt spid="11"/>
                                        </p:tgtEl>
                                        <p:attrNameLst>
                                          <p:attrName>ppt_x</p:attrName>
                                        </p:attrNameLst>
                                      </p:cBhvr>
                                      <p:tavLst>
                                        <p:tav tm="0">
                                          <p:val>
                                            <p:strVal val="ppt_x"/>
                                          </p:val>
                                        </p:tav>
                                        <p:tav tm="100000">
                                          <p:val>
                                            <p:strVal val="ppt_x"/>
                                          </p:val>
                                        </p:tav>
                                      </p:tavLst>
                                    </p:anim>
                                    <p:anim calcmode="lin" valueType="num">
                                      <p:cBhvr additive="base">
                                        <p:cTn id="108" dur="500"/>
                                        <p:tgtEl>
                                          <p:spTgt spid="11"/>
                                        </p:tgtEl>
                                        <p:attrNameLst>
                                          <p:attrName>ppt_y</p:attrName>
                                        </p:attrNameLst>
                                      </p:cBhvr>
                                      <p:tavLst>
                                        <p:tav tm="0">
                                          <p:val>
                                            <p:strVal val="ppt_y"/>
                                          </p:val>
                                        </p:tav>
                                        <p:tav tm="100000">
                                          <p:val>
                                            <p:strVal val="1+ppt_h/2"/>
                                          </p:val>
                                        </p:tav>
                                      </p:tavLst>
                                    </p:anim>
                                    <p:set>
                                      <p:cBhvr>
                                        <p:cTn id="109" dur="1" fill="hold">
                                          <p:stCondLst>
                                            <p:cond delay="499"/>
                                          </p:stCondLst>
                                        </p:cTn>
                                        <p:tgtEl>
                                          <p:spTgt spid="11"/>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101380"/>
                                        </p:tgtEl>
                                        <p:attrNameLst>
                                          <p:attrName>style.visibility</p:attrName>
                                        </p:attrNameLst>
                                      </p:cBhvr>
                                      <p:to>
                                        <p:strVal val="visible"/>
                                      </p:to>
                                    </p:set>
                                    <p:animEffect transition="in" filter="blinds(horizontal)">
                                      <p:cBhvr>
                                        <p:cTn id="114"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C:\Documents and Settings\Kazemipour\My Documents\My Scans\2009-03 (مارس)\scan0028.jpg"/>
          <p:cNvPicPr>
            <a:picLocks noChangeAspect="1" noChangeArrowheads="1"/>
          </p:cNvPicPr>
          <p:nvPr/>
        </p:nvPicPr>
        <p:blipFill>
          <a:blip r:embed="rId2"/>
          <a:srcRect/>
          <a:stretch>
            <a:fillRect/>
          </a:stretch>
        </p:blipFill>
        <p:spPr bwMode="auto">
          <a:xfrm>
            <a:off x="2714625" y="1143000"/>
            <a:ext cx="4260850" cy="4425950"/>
          </a:xfrm>
          <a:prstGeom prst="rect">
            <a:avLst/>
          </a:prstGeom>
          <a:noFill/>
          <a:ln w="9525">
            <a:noFill/>
            <a:miter lim="800000"/>
            <a:headEnd/>
            <a:tailEnd/>
          </a:ln>
        </p:spPr>
      </p:pic>
      <p:sp>
        <p:nvSpPr>
          <p:cNvPr id="5" name="Title 3"/>
          <p:cNvSpPr txBox="1">
            <a:spLocks/>
          </p:cNvSpPr>
          <p:nvPr/>
        </p:nvSpPr>
        <p:spPr bwMode="auto">
          <a:xfrm>
            <a:off x="571500" y="1428750"/>
            <a:ext cx="1643063" cy="3929063"/>
          </a:xfrm>
          <a:prstGeom prst="rect">
            <a:avLst/>
          </a:prstGeom>
          <a:noFill/>
          <a:ln w="9525">
            <a:noFill/>
            <a:miter lim="800000"/>
            <a:headEnd/>
            <a:tailEnd/>
          </a:ln>
        </p:spPr>
        <p:txBody>
          <a:bodyPr vert="vert" anchor="ctr"/>
          <a:lstStyle/>
          <a:p>
            <a:pPr algn="ctr" eaLnBrk="0" hangingPunct="0">
              <a:defRPr/>
            </a:pPr>
            <a:r>
              <a:rPr lang="fa-IR" sz="4000" b="1" dirty="0">
                <a:latin typeface="+mj-lt"/>
                <a:ea typeface="+mj-ea"/>
                <a:cs typeface="B Zar" pitchFamily="2" charset="-78"/>
              </a:rPr>
              <a:t>نتایج شبیه‌سازی معدن سنگ</a:t>
            </a:r>
          </a:p>
        </p:txBody>
      </p:sp>
      <p:sp>
        <p:nvSpPr>
          <p:cNvPr id="4" name="Footer Placeholder 3"/>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fa-IR" b="1" smtClean="0">
                <a:cs typeface="B Zar" pitchFamily="2" charset="-78"/>
              </a:rPr>
              <a:t>خلاصه نتایج شبیه‌سازی معدن سنگ</a:t>
            </a:r>
            <a:endParaRPr lang="fa-IR" smtClean="0"/>
          </a:p>
        </p:txBody>
      </p:sp>
      <p:sp>
        <p:nvSpPr>
          <p:cNvPr id="3" name="Content Placeholder 2"/>
          <p:cNvSpPr>
            <a:spLocks noGrp="1"/>
          </p:cNvSpPr>
          <p:nvPr>
            <p:ph idx="1"/>
          </p:nvPr>
        </p:nvSpPr>
        <p:spPr/>
        <p:txBody>
          <a:bodyPr/>
          <a:lstStyle/>
          <a:p>
            <a:pPr>
              <a:lnSpc>
                <a:spcPct val="150000"/>
              </a:lnSpc>
              <a:defRPr/>
            </a:pPr>
            <a:r>
              <a:rPr lang="fa-IR" dirty="0" smtClean="0">
                <a:cs typeface="B Zar" pitchFamily="2" charset="-78"/>
              </a:rPr>
              <a:t>درصد زمان بهره برداری از هر دستگاه باگیری</a:t>
            </a:r>
          </a:p>
          <a:p>
            <a:pPr algn="l" rtl="0">
              <a:lnSpc>
                <a:spcPct val="150000"/>
              </a:lnSpc>
              <a:buFont typeface="Arial" pitchFamily="34" charset="0"/>
              <a:buNone/>
              <a:defRPr/>
            </a:pPr>
            <a:r>
              <a:rPr lang="en-US" sz="2800" dirty="0" smtClean="0">
                <a:latin typeface="Times New Roman" pitchFamily="18" charset="0"/>
                <a:ea typeface="+mj-ea"/>
                <a:cs typeface="B Zar" pitchFamily="2" charset="-78"/>
              </a:rPr>
              <a:t>49/2=24.5		24.5/ 76 * 100 = 32%</a:t>
            </a:r>
            <a:endParaRPr lang="fa-IR" sz="2800" dirty="0" smtClean="0">
              <a:latin typeface="Times New Roman" pitchFamily="18" charset="0"/>
              <a:ea typeface="+mj-ea"/>
              <a:cs typeface="B Zar" pitchFamily="2" charset="-78"/>
            </a:endParaRPr>
          </a:p>
          <a:p>
            <a:pPr>
              <a:lnSpc>
                <a:spcPct val="150000"/>
              </a:lnSpc>
              <a:defRPr/>
            </a:pPr>
            <a:r>
              <a:rPr lang="fa-IR" dirty="0" smtClean="0">
                <a:cs typeface="B Zar" pitchFamily="2" charset="-78"/>
              </a:rPr>
              <a:t>درصد زمان بهره برداری ازدستگاه توزین: </a:t>
            </a:r>
          </a:p>
          <a:p>
            <a:pPr algn="l" rtl="0">
              <a:lnSpc>
                <a:spcPct val="150000"/>
              </a:lnSpc>
              <a:buFont typeface="Arial" pitchFamily="34" charset="0"/>
              <a:buNone/>
              <a:defRPr/>
            </a:pPr>
            <a:r>
              <a:rPr lang="en-US" sz="2800" dirty="0" smtClean="0">
                <a:latin typeface="Times New Roman" pitchFamily="18" charset="0"/>
                <a:ea typeface="+mj-ea"/>
                <a:cs typeface="B Zar" pitchFamily="2" charset="-78"/>
              </a:rPr>
              <a:t>76/76 * 100 = 100%</a:t>
            </a:r>
            <a:endParaRPr lang="fa-IR" sz="2800" dirty="0" smtClean="0">
              <a:latin typeface="Times New Roman" pitchFamily="18" charset="0"/>
              <a:ea typeface="+mj-ea"/>
              <a:cs typeface="B Zar" pitchFamily="2" charset="-78"/>
            </a:endParaRPr>
          </a:p>
        </p:txBody>
      </p:sp>
      <p:sp>
        <p:nvSpPr>
          <p:cNvPr id="4" name="Right Arrow 3"/>
          <p:cNvSpPr/>
          <p:nvPr/>
        </p:nvSpPr>
        <p:spPr>
          <a:xfrm>
            <a:off x="2071688" y="2500313"/>
            <a:ext cx="1143000" cy="571500"/>
          </a:xfrm>
          <a:prstGeom prst="rightArrow">
            <a:avLst/>
          </a:prstGeom>
        </p:spPr>
        <p:style>
          <a:lnRef idx="1">
            <a:schemeClr val="dk1"/>
          </a:lnRef>
          <a:fillRef idx="2">
            <a:schemeClr val="dk1"/>
          </a:fillRef>
          <a:effectRef idx="1">
            <a:schemeClr val="dk1"/>
          </a:effectRef>
          <a:fontRef idx="minor">
            <a:schemeClr val="dk1"/>
          </a:fontRef>
        </p:style>
        <p:txBody>
          <a:bodyPr rtlCol="1" anchor="ctr"/>
          <a:lstStyle/>
          <a:p>
            <a:pPr algn="ctr">
              <a:defRPr/>
            </a:pPr>
            <a:endParaRPr lang="fa-IR"/>
          </a:p>
        </p:txBody>
      </p:sp>
      <p:sp>
        <p:nvSpPr>
          <p:cNvPr id="5" name="Footer Placeholder 4"/>
          <p:cNvSpPr>
            <a:spLocks noGrp="1"/>
          </p:cNvSpPr>
          <p:nvPr>
            <p:ph type="ftr" sz="quarter" idx="11"/>
          </p:nvPr>
        </p:nvSpPr>
        <p:spPr/>
        <p:txBody>
          <a:bodyPr/>
          <a:lstStyle/>
          <a:p>
            <a:pPr>
              <a:defRPr/>
            </a:pPr>
            <a:r>
              <a:rPr lang="en-US" dirty="0"/>
              <a:t>Prepared By </a:t>
            </a:r>
            <a:r>
              <a:rPr lang="en-US" dirty="0" smtClean="0"/>
              <a:t>. ketabomid.ir</a:t>
            </a:r>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01068990</Template>
  <TotalTime>4701</TotalTime>
  <Words>10250</Words>
  <Application>Microsoft Office PowerPoint</Application>
  <PresentationFormat>On-screen Show (4:3)</PresentationFormat>
  <Paragraphs>1846</Paragraphs>
  <Slides>203</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203</vt:i4>
      </vt:variant>
    </vt:vector>
  </HeadingPairs>
  <TitlesOfParts>
    <vt:vector size="206" baseType="lpstr">
      <vt:lpstr>Office Theme</vt:lpstr>
      <vt:lpstr>Equation</vt:lpstr>
      <vt:lpstr>Microsoft Excel 97-2003 Worksheet</vt:lpstr>
      <vt:lpstr>شبيه‌سازي کامپیوتری</vt:lpstr>
      <vt:lpstr>منابع</vt:lpstr>
      <vt:lpstr>ادامۀ منابع</vt:lpstr>
      <vt:lpstr>فهرست موضوعی</vt:lpstr>
      <vt:lpstr>پیشگفتار</vt:lpstr>
      <vt:lpstr>شبیه‌سازی در یک نگاه</vt:lpstr>
      <vt:lpstr>PowerPoint Presentation</vt:lpstr>
      <vt:lpstr>سیستم و محدودۀ عمل</vt:lpstr>
      <vt:lpstr>نکته‌ای در تعریف سیستم</vt:lpstr>
      <vt:lpstr>ارکان سیستم</vt:lpstr>
      <vt:lpstr>اجزاء سیستم</vt:lpstr>
      <vt:lpstr>مثال</vt:lpstr>
      <vt:lpstr>مشخصه‌های ثابت و متغیر</vt:lpstr>
      <vt:lpstr>مشخصه در خط مونتاژ</vt:lpstr>
      <vt:lpstr>مدل‌سازی</vt:lpstr>
      <vt:lpstr>روش صحیح مدل‌سازی</vt:lpstr>
      <vt:lpstr>انواع مدل‌ها</vt:lpstr>
      <vt:lpstr>شبیه‌سازی</vt:lpstr>
      <vt:lpstr>حالت پایدار      Steady State</vt:lpstr>
      <vt:lpstr>شبیه سازی به عنوان یک سیستم</vt:lpstr>
      <vt:lpstr>کامپیوتر در شبیه سازی</vt:lpstr>
      <vt:lpstr>مراحل ساخت مدل شبیه‌سازی</vt:lpstr>
      <vt:lpstr>PowerPoint Presentation</vt:lpstr>
      <vt:lpstr>انواع شبیه‌سازی</vt:lpstr>
      <vt:lpstr>شبیه‌سازی سیستم‌های گسسته پیشامد Discrete Event System Simulation</vt:lpstr>
      <vt:lpstr>Some Applications</vt:lpstr>
      <vt:lpstr>PowerPoint Presentation</vt:lpstr>
      <vt:lpstr>مثال‌هایی برای تولید، مراکز خدماتی و حمل و نقل</vt:lpstr>
      <vt:lpstr>شبیه‌سازی در یک مثال سیستمی </vt:lpstr>
      <vt:lpstr>شبیه‌سازی سیستم‌هایی با خصوصیت تصادفی</vt:lpstr>
      <vt:lpstr>مونت کارلو</vt:lpstr>
      <vt:lpstr>اساس روش مونت کارلو</vt:lpstr>
      <vt:lpstr>تعیین تابع توزیع تابعی از متغیرهای تصادفی</vt:lpstr>
      <vt:lpstr>مثالی برای روش مونت کارلو</vt:lpstr>
      <vt:lpstr>در این درس شبیه‌سازی با روش مونت کارلو انجام می‌شود</vt:lpstr>
      <vt:lpstr>چه وقت شبیه‌سازی ابزار مناسبی است؟</vt:lpstr>
      <vt:lpstr>Advantages</vt:lpstr>
      <vt:lpstr>Disadvantages</vt:lpstr>
      <vt:lpstr>نرم افزارهای شبیه‌سازی</vt:lpstr>
      <vt:lpstr>نرم‌افزارهای شبیه‌سازی</vt:lpstr>
      <vt:lpstr>Some criteria for simulation software Selection</vt:lpstr>
      <vt:lpstr>Enterprise Dynamics</vt:lpstr>
      <vt:lpstr>Exercises</vt:lpstr>
      <vt:lpstr>PowerPoint Presentation</vt:lpstr>
      <vt:lpstr>شروع با مثالی ساده</vt:lpstr>
      <vt:lpstr>PowerPoint Presentation</vt:lpstr>
      <vt:lpstr>PowerPoint Presentation</vt:lpstr>
      <vt:lpstr>The three phase simulation approach</vt:lpstr>
      <vt:lpstr>توضیح</vt:lpstr>
      <vt:lpstr>مدلی پیچیده‌تر</vt:lpstr>
      <vt:lpstr>شبیه‌سازی دستی برای مثال</vt:lpstr>
      <vt:lpstr>پیشامدها</vt:lpstr>
      <vt:lpstr>PowerPoint Presentation</vt:lpstr>
      <vt:lpstr>PowerPoint Presentation</vt:lpstr>
      <vt:lpstr>PowerPoint Presentation</vt:lpstr>
      <vt:lpstr>PowerPoint Presentation</vt:lpstr>
      <vt:lpstr>PowerPoint Presentation</vt:lpstr>
      <vt:lpstr>توسعه مثال</vt:lpstr>
      <vt:lpstr>کاربرد مونت کارلو</vt:lpstr>
      <vt:lpstr>PowerPoint Presentation</vt:lpstr>
      <vt:lpstr>فرض</vt:lpstr>
      <vt:lpstr>پیش بینی وضعیت سیستم با استفاده از روش مونت کارلو</vt:lpstr>
      <vt:lpstr>صف تک مجرایی</vt:lpstr>
      <vt:lpstr>پیش بینی وضعیت سیستم با استفاده از روش مونت کارلو</vt:lpstr>
      <vt:lpstr>نتایج</vt:lpstr>
      <vt:lpstr>ادامه نتایج</vt:lpstr>
      <vt:lpstr>ادامه نتایج</vt:lpstr>
      <vt:lpstr>صف با دو خدمت دهنده</vt:lpstr>
      <vt:lpstr>خلاصه نتایج شبیه‌سازی مسأله رستوران</vt:lpstr>
      <vt:lpstr>آمار حاصله از شبیه‌سازی </vt:lpstr>
      <vt:lpstr>مسأله پسرک روزنامه فروش</vt:lpstr>
      <vt:lpstr>فرضیات</vt:lpstr>
      <vt:lpstr>PowerPoint Presentation</vt:lpstr>
      <vt:lpstr>سیاست بهینه</vt:lpstr>
      <vt:lpstr>مساله موجودی</vt:lpstr>
      <vt:lpstr>خلاصه نتایج شبیه‌سازی مساله موجودی</vt:lpstr>
      <vt:lpstr>مسأله پایایی</vt:lpstr>
      <vt:lpstr>سیاست های پیش‌رو</vt:lpstr>
      <vt:lpstr>شبیه‌سازی وضعیت فعلی (20000 ساعت)</vt:lpstr>
      <vt:lpstr>هزینه‌ها در وضعیت فعلی</vt:lpstr>
      <vt:lpstr>پیشنهاد</vt:lpstr>
      <vt:lpstr>هزینه‌ها در وضعیت پیشنهادی</vt:lpstr>
      <vt:lpstr>شبیه‌سازی زاغۀ مهمات</vt:lpstr>
      <vt:lpstr>یک نکتۀ مهم</vt:lpstr>
      <vt:lpstr>اعداد تصادفی نرمال استاندارد</vt:lpstr>
      <vt:lpstr>نتایج شبیه‌سازی مساله اسکادران </vt:lpstr>
      <vt:lpstr>تقاضا در مهلت تحویل</vt:lpstr>
      <vt:lpstr>نتایج شبیه‌سازی مساله تقاضا در مهلت تحویل</vt:lpstr>
      <vt:lpstr>نتیجه گیری از مثال‌ها</vt:lpstr>
      <vt:lpstr>مرور مجدد مسئله رستوران در راستای مفاهیم شبیه‌سازی </vt:lpstr>
      <vt:lpstr>شبیه‌سازی معدن سنگ</vt:lpstr>
      <vt:lpstr>اطلاعات موجود در شبیه‌سازی معدن سنگ</vt:lpstr>
      <vt:lpstr>متغیرهای حالت</vt:lpstr>
      <vt:lpstr>پیشامدها</vt:lpstr>
      <vt:lpstr>فرضیات ضروری برای شبیه‌سازی</vt:lpstr>
      <vt:lpstr>آمارهای تجمعی</vt:lpstr>
      <vt:lpstr>نتایج شبیه‌سازی معدن سنگ</vt:lpstr>
      <vt:lpstr>PowerPoint Presentation</vt:lpstr>
      <vt:lpstr>خلاصه نتایج شبیه‌سازی معدن سنگ</vt:lpstr>
      <vt:lpstr>سوال</vt:lpstr>
      <vt:lpstr>زبان‌های شبیه‌سازی سیستم‌های گسسته پیشامد</vt:lpstr>
      <vt:lpstr>Exercises</vt:lpstr>
      <vt:lpstr>Exercises</vt:lpstr>
      <vt:lpstr>PowerPoint Presentation</vt:lpstr>
      <vt:lpstr>مفاهیم تعاریف</vt:lpstr>
      <vt:lpstr>متغیر تصادفی</vt:lpstr>
      <vt:lpstr>انواع متغیر تصادفی</vt:lpstr>
      <vt:lpstr>تابع توزیع تجمعی</vt:lpstr>
      <vt:lpstr>گشتاور، امید ریاضی، واریانس</vt:lpstr>
      <vt:lpstr>مثال</vt:lpstr>
      <vt:lpstr>مد و میانه</vt:lpstr>
      <vt:lpstr>مثال</vt:lpstr>
      <vt:lpstr>ضریب چولگی و کشیدگی</vt:lpstr>
      <vt:lpstr>توزیع های رایج متغیرهای تصادفی گسسته و ساخت مقادیر شبه تصادفی</vt:lpstr>
      <vt:lpstr>توزیع یکنواخت گسسته</vt:lpstr>
      <vt:lpstr>روش های ساخت مقادیر تصادفی</vt:lpstr>
      <vt:lpstr>توزیع برنولی</vt:lpstr>
      <vt:lpstr>توزیع بینم (دو جمله ای)</vt:lpstr>
      <vt:lpstr>مثال</vt:lpstr>
      <vt:lpstr>توزیع هندسی</vt:lpstr>
      <vt:lpstr>مثال</vt:lpstr>
      <vt:lpstr>توزیع پواسون</vt:lpstr>
      <vt:lpstr>مثال</vt:lpstr>
      <vt:lpstr>توزیع های رایج متغیرهای تصادفی پیوسته</vt:lpstr>
      <vt:lpstr>توزیع یکنواخت </vt:lpstr>
      <vt:lpstr>توزیع مثلثی</vt:lpstr>
      <vt:lpstr>توزیع نمایی </vt:lpstr>
      <vt:lpstr>توزیع گاما</vt:lpstr>
      <vt:lpstr>توزیع کای دو</vt:lpstr>
      <vt:lpstr>توزیع ارلنگ</vt:lpstr>
      <vt:lpstr>مثال</vt:lpstr>
      <vt:lpstr>مثال</vt:lpstr>
      <vt:lpstr>توزیع نرمال</vt:lpstr>
      <vt:lpstr>امید ریاضی  و واریانس توزیع نرمال</vt:lpstr>
      <vt:lpstr>مثال</vt:lpstr>
      <vt:lpstr>مثال</vt:lpstr>
      <vt:lpstr>توزیع لوگنرمال</vt:lpstr>
      <vt:lpstr>توزیع بتا</vt:lpstr>
      <vt:lpstr>توزیع وایبول</vt:lpstr>
      <vt:lpstr>توزیع تی استیودنت</vt:lpstr>
      <vt:lpstr>توزیع فیشر</vt:lpstr>
      <vt:lpstr>نکته‌ای در باره توزیع‌های رایج آماری</vt:lpstr>
      <vt:lpstr>Poisson Process</vt:lpstr>
      <vt:lpstr>Poisson Process</vt:lpstr>
      <vt:lpstr>نکاتی در توزیع پواسون</vt:lpstr>
      <vt:lpstr>مثال</vt:lpstr>
      <vt:lpstr>رابطه میان فرآیند پواسون و توزیع نمایی</vt:lpstr>
      <vt:lpstr>ساخت اعداد تصادفی</vt:lpstr>
      <vt:lpstr>عدد تصادفی</vt:lpstr>
      <vt:lpstr>خواص ضمنی اعداد تصادفی</vt:lpstr>
      <vt:lpstr>خواص اعداد تصادفی</vt:lpstr>
      <vt:lpstr>روش های تولید اعداد تصادفی</vt:lpstr>
      <vt:lpstr>liner congruential method</vt:lpstr>
      <vt:lpstr>مثال</vt:lpstr>
      <vt:lpstr>Example</vt:lpstr>
      <vt:lpstr>Combined liner congruential method</vt:lpstr>
      <vt:lpstr>تست یکنواختی و تست های استقلال</vt:lpstr>
      <vt:lpstr>تست یکنواختی توزیع اعداد تولید شده</vt:lpstr>
      <vt:lpstr>مثال 1- تست یکنواختی KS</vt:lpstr>
      <vt:lpstr>مثال 2- آزمون کای دو</vt:lpstr>
      <vt:lpstr>مقایسه آزمون مربع کای و کالموگروف- اسمیرنف</vt:lpstr>
      <vt:lpstr>آزمون همبستگی</vt:lpstr>
      <vt:lpstr>مثال</vt:lpstr>
      <vt:lpstr>حل</vt:lpstr>
      <vt:lpstr>تحلیل داده‌های ورودی</vt:lpstr>
      <vt:lpstr>Data Collection</vt:lpstr>
      <vt:lpstr>طراحی مدل</vt:lpstr>
      <vt:lpstr>1- گردآوری داده‌های خام</vt:lpstr>
      <vt:lpstr>2- تعیین توزیع‌های آماری برای داده‌ها</vt:lpstr>
      <vt:lpstr>3- برآورد پارامترهای توزیع</vt:lpstr>
      <vt:lpstr>براورد پارامترها در برخی توزیع ها</vt:lpstr>
      <vt:lpstr>4- آزمون های برازندگی برای آزمون توزیع‌ها</vt:lpstr>
      <vt:lpstr>مثال 1- آزمون مربع کای</vt:lpstr>
      <vt:lpstr>مثال 1 ادامه</vt:lpstr>
      <vt:lpstr>مثال 1 ادامه</vt:lpstr>
      <vt:lpstr>مثال 1 ادامه</vt:lpstr>
      <vt:lpstr>آزمون کای با احتمال برابر</vt:lpstr>
      <vt:lpstr>مثال 2- آزمون کای با احتمال برابر برای توزیع نمایی</vt:lpstr>
      <vt:lpstr>مثال 2- نمودار هیستوگرام</vt:lpstr>
      <vt:lpstr>مثال 2- ادامه</vt:lpstr>
      <vt:lpstr>مثال 2- ادامه</vt:lpstr>
      <vt:lpstr>مثال 2- نتیجه</vt:lpstr>
      <vt:lpstr>مثال 3- تعیین فاصله رده ای در توزیع نرمال</vt:lpstr>
      <vt:lpstr>آزمون KS</vt:lpstr>
      <vt:lpstr>تمرین</vt:lpstr>
      <vt:lpstr>تمرین</vt:lpstr>
      <vt:lpstr>PowerPoint Presentation</vt:lpstr>
      <vt:lpstr>Verification and Validation</vt:lpstr>
      <vt:lpstr>آزمایش و اعتبار مدل</vt:lpstr>
      <vt:lpstr>آزمایش و اعتبار مدل به عنوان یک سیستم</vt:lpstr>
      <vt:lpstr>PowerPoint Presentation</vt:lpstr>
      <vt:lpstr>Verification of simulation models</vt:lpstr>
      <vt:lpstr>Verification of simulation models</vt:lpstr>
      <vt:lpstr>نکته ای در آزمایش یک مدل شبیه سازی</vt:lpstr>
      <vt:lpstr>Calibration and Validation Of Models</vt:lpstr>
      <vt:lpstr>تعیین اعتبار مدل</vt:lpstr>
      <vt:lpstr>Validation: Three-step approach</vt:lpstr>
      <vt:lpstr>اعتبار صوری                           Face Validity </vt:lpstr>
      <vt:lpstr>Validate model assumption</vt:lpstr>
      <vt:lpstr>تعیین اعتبار تبدیل های ورودی به خروجی مدل</vt:lpstr>
      <vt:lpstr>تمرین</vt:lpstr>
      <vt:lpstr>PowerPoint Presentation</vt:lpstr>
      <vt:lpstr>PowerPoint Presentation</vt:lpstr>
    </vt:vector>
  </TitlesOfParts>
  <Company>Iran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شبيه‌سازي کامپیوتری</dc:title>
  <dc:creator>MRT</dc:creator>
  <cp:lastModifiedBy>WIN 7</cp:lastModifiedBy>
  <cp:revision>551</cp:revision>
  <dcterms:created xsi:type="dcterms:W3CDTF">2009-02-10T13:13:48Z</dcterms:created>
  <dcterms:modified xsi:type="dcterms:W3CDTF">2016-11-06T20:05:38Z</dcterms:modified>
</cp:coreProperties>
</file>