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4" r:id="rId1"/>
  </p:sldMasterIdLst>
  <p:notesMasterIdLst>
    <p:notesMasterId r:id="rId46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Image Placeholder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Notes Placeholder 4"/>
          <p:cNvSpPr txBox="1"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5"/>
          </p:nvPr>
        </p:nvSpPr>
        <p:spPr>
          <a:xfrm>
            <a:off x="3884613" y="8685212"/>
            <a:ext cx="2971800" cy="4572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715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</p:spPr>
        <p:txBody>
          <a:bodyPr anchor="b"/>
          <a:lstStyle>
            <a:lvl1pPr lvl="0">
              <a:defRPr sz="200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 lvl="0" algn="l">
              <a:defRPr sz="4400" b="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5" cy="381000"/>
          </a:xfrm>
          <a:prstGeom prst="rect">
            <a:avLst/>
          </a:prstGeom>
        </p:spPr>
        <p:txBody>
          <a:bodyPr anchor="ctr"/>
          <a:lstStyle>
            <a:lvl1pPr marL="0" lv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9" cy="1570962"/>
          </a:xfrm>
          <a:prstGeom prst="rect">
            <a:avLst/>
          </a:prstGeom>
        </p:spPr>
        <p:txBody>
          <a:bodyPr anchor="ctr"/>
          <a:lstStyle>
            <a:lvl1pPr marL="0" lv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 sz="80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 sz="80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4" cy="5762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675745" y="2737245"/>
            <a:ext cx="4185624" cy="330411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sz="quarter" idx="4"/>
          </p:nvPr>
        </p:nvSpPr>
        <p:spPr>
          <a:xfrm>
            <a:off x="5088384" y="2737245"/>
            <a:ext cx="4185618" cy="330411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9" cy="3403600"/>
          </a:xfrm>
          <a:prstGeom prst="rect">
            <a:avLst/>
          </a:prstGeom>
        </p:spPr>
        <p:txBody>
          <a:bodyPr anchor="ctr"/>
          <a:lstStyle>
            <a:lvl1pPr lvl="0" algn="l">
              <a:defRPr sz="4400" b="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9" cy="1570962"/>
          </a:xfrm>
          <a:prstGeom prst="rect">
            <a:avLst/>
          </a:prstGeom>
        </p:spPr>
        <p:txBody>
          <a:bodyPr anchor="ctr"/>
          <a:lstStyle>
            <a:lvl1pPr marL="0" lv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8" cy="566738"/>
          </a:xfrm>
          <a:prstGeom prst="rect">
            <a:avLst/>
          </a:prstGeom>
        </p:spPr>
        <p:txBody>
          <a:bodyPr anchor="b"/>
          <a:lstStyle>
            <a:lvl1pPr lvl="0" algn="l">
              <a:defRPr sz="2400" b="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</p:spPr>
        <p:txBody>
          <a:bodyPr anchor="t"/>
          <a:lstStyle>
            <a:lvl1pPr marL="0" lvl="0" indent="0" algn="ctr">
              <a:buNone/>
              <a:defRPr sz="1600"/>
            </a:lvl1pPr>
          </a:lstStyle>
          <a:p>
            <a:pPr lvl="0"/>
            <a:r>
              <a:rPr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677334" y="5367338"/>
            <a:ext cx="8596668" cy="674024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2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</p:spPr>
        <p:txBody>
          <a:bodyPr anchor="ctr"/>
          <a:lstStyle>
            <a:lvl1pPr lvl="0" algn="l">
              <a:defRPr sz="4400" b="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70" cy="514248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9" cy="1513914"/>
          </a:xfrm>
          <a:prstGeom prst="rect">
            <a:avLst/>
          </a:prstGeom>
        </p:spPr>
        <p:txBody>
          <a:bodyPr anchor="t"/>
          <a:lstStyle>
            <a:lvl1pPr marL="0" lv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 lvl="0" algn="l">
              <a:defRPr sz="4400" b="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70" cy="514248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9" cy="1513914"/>
          </a:xfrm>
          <a:prstGeom prst="rect">
            <a:avLst/>
          </a:prstGeom>
        </p:spPr>
        <p:txBody>
          <a:bodyPr anchor="t"/>
          <a:lstStyle>
            <a:lvl1pPr marL="0" lv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 sz="80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 sz="80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9" cy="1826581"/>
          </a:xfrm>
          <a:prstGeom prst="rect">
            <a:avLst/>
          </a:prstGeom>
        </p:spPr>
        <p:txBody>
          <a:bodyPr anchor="b"/>
          <a:lstStyle>
            <a:lvl1pPr lvl="0" algn="l">
              <a:defRPr sz="4000" b="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9" cy="860400"/>
          </a:xfrm>
          <a:prstGeom prst="rect">
            <a:avLst/>
          </a:prstGeom>
        </p:spPr>
        <p:txBody>
          <a:bodyPr anchor="t"/>
          <a:lstStyle>
            <a:lvl1pPr marL="0" lv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9" cy="2595460"/>
          </a:xfrm>
          <a:prstGeom prst="rect">
            <a:avLst/>
          </a:prstGeom>
        </p:spPr>
        <p:txBody>
          <a:bodyPr anchor="b"/>
          <a:lstStyle>
            <a:lvl1pPr lvl="0" algn="l">
              <a:defRPr sz="4400" b="0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9" cy="1513914"/>
          </a:xfrm>
          <a:prstGeom prst="rect">
            <a:avLst/>
          </a:prstGeom>
        </p:spPr>
        <p:txBody>
          <a:bodyPr anchor="t"/>
          <a:lstStyle>
            <a:lvl1pPr marL="0" lv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967674" y="609599"/>
            <a:ext cx="1304742" cy="5251451"/>
          </a:xfrm>
          <a:prstGeom prst="rect">
            <a:avLst/>
          </a:prstGeom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5" y="609600"/>
            <a:ext cx="7060151" cy="525145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" name="Freeform 2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0" t="0" r="0" b="0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4" name="Straight Connector 3"/>
            <p:cNvSpPr/>
            <p:nvPr/>
          </p:nvSpPr>
          <p:spPr>
            <a:xfrm>
              <a:off x="9371012" y="0"/>
              <a:ext cx="1219200" cy="6858000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</a:ln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5" name="Straight Connector 4"/>
            <p:cNvSpPr/>
            <p:nvPr/>
          </p:nvSpPr>
          <p:spPr>
            <a:xfrm flipH="1">
              <a:off x="7425267" y="3681413"/>
              <a:ext cx="4763558" cy="3176587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</a:ln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6" name="Freeform 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0" t="0" r="0" b="0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7" name="Freeform 6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9" name="Freeform 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0" t="0" r="0" b="0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</p:grpSp>
      <p:sp>
        <p:nvSpPr>
          <p:cNvPr id="13" name="Title 1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7" cy="1646302"/>
          </a:xfrm>
          <a:prstGeom prst="rect">
            <a:avLst/>
          </a:prstGeom>
        </p:spPr>
        <p:txBody>
          <a:bodyPr anchor="b"/>
          <a:lstStyle>
            <a:lvl1pPr lvl="0" algn="r">
              <a:defRPr sz="5400">
                <a:solidFill>
                  <a:schemeClr val="accent1"/>
                </a:solidFill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14" name="Subtitle 13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7" cy="1096899"/>
          </a:xfrm>
          <a:prstGeom prst="rect">
            <a:avLst/>
          </a:prstGeom>
        </p:spPr>
        <p:txBody>
          <a:bodyPr anchor="t"/>
          <a:lstStyle>
            <a:lvl1pPr marL="0" lv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15" name="Date Placeholder 1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6" name="Footer Placeholder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17" name="Slide Number Placeholder 1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" name="Straight Connector 2"/>
            <p:cNvSpPr/>
            <p:nvPr/>
          </p:nvSpPr>
          <p:spPr>
            <a:xfrm>
              <a:off x="9371012" y="0"/>
              <a:ext cx="1219200" cy="6858000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</a:ln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4" name="Straight Connector 3"/>
            <p:cNvSpPr/>
            <p:nvPr/>
          </p:nvSpPr>
          <p:spPr>
            <a:xfrm flipH="1">
              <a:off x="7425267" y="3681413"/>
              <a:ext cx="4763558" cy="3176587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</a:ln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5" name="Freeform 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0" t="0" r="0" b="0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6" name="Freeform 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8" name="Freeform 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9" name="Freeform 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0" t="0" r="0" b="0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399" dir="5400000">
                <a:srgbClr val="000000">
                  <a:alpha val="35000"/>
                </a:srgbClr>
              </a:outerShdw>
            </a:effectLst>
          </p:spPr>
          <p:txBody>
            <a:bodyPr/>
            <a:lstStyle>
              <a:lvl1pPr lvl="0">
                <a:defRPr/>
              </a:lvl1pPr>
            </a:lstStyle>
            <a:p>
              <a:endParaRPr/>
            </a:p>
          </p:txBody>
        </p:sp>
      </p:grpSp>
      <p:sp>
        <p:nvSpPr>
          <p:cNvPr id="13" name="Title Placeholder 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lIns="91440" tIns="45720" rIns="91440" bIns="45720" anchor="t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14" name="Text Placeholder 1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5" name="Date Placeholder 14"/>
          <p:cNvSpPr txBox="1"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6" name="Footer Placeholder 15"/>
          <p:cNvSpPr txBox="1"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3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7" name="Slide Number Placeholder 16"/>
          <p:cNvSpPr txBox="1">
            <a:spLocks noGrp="1"/>
          </p:cNvSpPr>
          <p:nvPr>
            <p:ph type="sldNum" sz="quarter" idx="4"/>
          </p:nvPr>
        </p:nvSpPr>
        <p:spPr>
          <a:xfrm>
            <a:off x="8590664" y="6041362"/>
            <a:ext cx="683338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r">
              <a:defRPr sz="900">
                <a:solidFill>
                  <a:schemeClr val="accent1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xStyles>
    <p:titleStyle>
      <a:lvl1pPr lvl="0" algn="l">
        <a:buNone/>
        <a:defRPr sz="3600">
          <a:solidFill>
            <a:schemeClr val="accent1"/>
          </a:solidFill>
          <a:latin typeface="Trebuchet MS"/>
        </a:defRPr>
      </a:lvl1pPr>
      <a:lvl2pPr lvl="0">
        <a:defRPr>
          <a:solidFill>
            <a:schemeClr val="tx2"/>
          </a:solidFill>
        </a:defRPr>
      </a:lvl2pPr>
      <a:lvl3pPr lvl="0">
        <a:defRPr>
          <a:solidFill>
            <a:schemeClr val="tx2"/>
          </a:solidFill>
        </a:defRPr>
      </a:lvl3pPr>
      <a:lvl4pPr lvl="0">
        <a:defRPr>
          <a:solidFill>
            <a:schemeClr val="tx2"/>
          </a:solidFill>
        </a:defRPr>
      </a:lvl4pPr>
      <a:lvl5pPr lvl="0">
        <a:defRPr>
          <a:solidFill>
            <a:schemeClr val="tx2"/>
          </a:solidFill>
        </a:defRPr>
      </a:lvl5pPr>
      <a:lvl6pPr lvl="0">
        <a:defRPr>
          <a:solidFill>
            <a:schemeClr val="tx2"/>
          </a:solidFill>
        </a:defRPr>
      </a:lvl6pPr>
      <a:lvl7pPr lvl="0">
        <a:defRPr>
          <a:solidFill>
            <a:schemeClr val="tx2"/>
          </a:solidFill>
        </a:defRPr>
      </a:lvl7pPr>
      <a:lvl8pPr lvl="0">
        <a:defRPr>
          <a:solidFill>
            <a:schemeClr val="tx2"/>
          </a:solidFill>
        </a:defRPr>
      </a:lvl8pPr>
      <a:lvl9pPr lvl="0">
        <a:defRPr>
          <a:solidFill>
            <a:schemeClr val="tx2"/>
          </a:solidFill>
        </a:defRPr>
      </a:lvl9pPr>
    </p:titleStyle>
    <p:bodyStyle>
      <a:lvl1pPr marL="342900" lvl="0" indent="-342900" algn="l">
        <a:spcBef>
          <a:spcPts val="1000"/>
        </a:spcBef>
        <a:buClr>
          <a:schemeClr val="accent1"/>
        </a:buClr>
        <a:buSzPct val="80000"/>
        <a:buFont typeface="Wingdings 3"/>
        <a:buChar char=""/>
        <a:defRPr sz="1800">
          <a:solidFill>
            <a:schemeClr val="tx1">
              <a:lumMod val="75000"/>
              <a:lumOff val="25000"/>
            </a:schemeClr>
          </a:solidFill>
          <a:latin typeface="Trebuchet MS"/>
        </a:defRPr>
      </a:lvl1pPr>
      <a:lvl2pPr marL="742950" lvl="0" indent="-285750" algn="l">
        <a:spcBef>
          <a:spcPts val="1000"/>
        </a:spcBef>
        <a:buClr>
          <a:schemeClr val="accent1"/>
        </a:buClr>
        <a:buSzPct val="80000"/>
        <a:buFont typeface="Wingdings 3"/>
        <a:buChar char=""/>
        <a:defRPr sz="1600">
          <a:solidFill>
            <a:schemeClr val="tx1">
              <a:lumMod val="75000"/>
              <a:lumOff val="25000"/>
            </a:schemeClr>
          </a:solidFill>
          <a:latin typeface="Trebuchet MS"/>
        </a:defRPr>
      </a:lvl2pPr>
      <a:lvl3pPr marL="1143000" lvl="0" indent="-228600" algn="l">
        <a:spcBef>
          <a:spcPts val="1000"/>
        </a:spcBef>
        <a:buClr>
          <a:schemeClr val="accent1"/>
        </a:buClr>
        <a:buSzPct val="80000"/>
        <a:buFont typeface="Wingdings 3"/>
        <a:buChar char=""/>
        <a:defRPr sz="1400">
          <a:solidFill>
            <a:schemeClr val="tx1">
              <a:lumMod val="75000"/>
              <a:lumOff val="25000"/>
            </a:schemeClr>
          </a:solidFill>
          <a:latin typeface="Trebuchet MS"/>
        </a:defRPr>
      </a:lvl3pPr>
      <a:lvl4pPr marL="1600200" lvl="0" indent="-228600" algn="l">
        <a:spcBef>
          <a:spcPts val="1000"/>
        </a:spcBef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Trebuchet MS"/>
        </a:defRPr>
      </a:lvl4pPr>
      <a:lvl5pPr marL="2057400" lvl="0" indent="-228600" algn="l">
        <a:spcBef>
          <a:spcPts val="1000"/>
        </a:spcBef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Trebuchet MS"/>
        </a:defRPr>
      </a:lvl5pPr>
      <a:lvl6pPr marL="2514600" lvl="0" indent="-228600" algn="l">
        <a:spcBef>
          <a:spcPts val="1000"/>
        </a:spcBef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Trebuchet MS"/>
        </a:defRPr>
      </a:lvl6pPr>
      <a:lvl7pPr marL="2971800" lvl="0" indent="-228600" algn="l">
        <a:spcBef>
          <a:spcPts val="1000"/>
        </a:spcBef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Trebuchet MS"/>
        </a:defRPr>
      </a:lvl7pPr>
      <a:lvl8pPr marL="3429000" lvl="0" indent="-228600" algn="l">
        <a:spcBef>
          <a:spcPts val="1000"/>
        </a:spcBef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Trebuchet MS"/>
        </a:defRPr>
      </a:lvl8pPr>
      <a:lvl9pPr marL="3886200" lvl="0" indent="-228600" algn="l">
        <a:spcBef>
          <a:spcPts val="1000"/>
        </a:spcBef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Trebuchet MS"/>
        </a:defRPr>
      </a:lvl9pPr>
    </p:bodyStyle>
    <p:otherStyle>
      <a:lvl1pPr marL="0" lvl="0" algn="l">
        <a:defRPr sz="1800">
          <a:solidFill>
            <a:schemeClr val="tx1"/>
          </a:solidFill>
          <a:latin typeface="Trebuchet MS"/>
        </a:defRPr>
      </a:lvl1pPr>
      <a:lvl2pPr marL="457200" lvl="0" algn="l">
        <a:defRPr sz="1800">
          <a:solidFill>
            <a:schemeClr val="tx1"/>
          </a:solidFill>
          <a:latin typeface="Trebuchet MS"/>
        </a:defRPr>
      </a:lvl2pPr>
      <a:lvl3pPr marL="914400" lvl="0" algn="l">
        <a:defRPr sz="1800">
          <a:solidFill>
            <a:schemeClr val="tx1"/>
          </a:solidFill>
          <a:latin typeface="Trebuchet MS"/>
        </a:defRPr>
      </a:lvl3pPr>
      <a:lvl4pPr marL="1371600" lvl="0" algn="l">
        <a:defRPr sz="1800">
          <a:solidFill>
            <a:schemeClr val="tx1"/>
          </a:solidFill>
          <a:latin typeface="Trebuchet MS"/>
        </a:defRPr>
      </a:lvl4pPr>
      <a:lvl5pPr marL="1828800" lvl="0" algn="l">
        <a:defRPr sz="1800">
          <a:solidFill>
            <a:schemeClr val="tx1"/>
          </a:solidFill>
          <a:latin typeface="Trebuchet MS"/>
        </a:defRPr>
      </a:lvl5pPr>
      <a:lvl6pPr marL="2286000" lvl="0" algn="l">
        <a:defRPr sz="1800">
          <a:solidFill>
            <a:schemeClr val="tx1"/>
          </a:solidFill>
          <a:latin typeface="Trebuchet MS"/>
        </a:defRPr>
      </a:lvl6pPr>
      <a:lvl7pPr marL="2743200" lvl="0" algn="l">
        <a:defRPr sz="1800">
          <a:solidFill>
            <a:schemeClr val="tx1"/>
          </a:solidFill>
          <a:latin typeface="Trebuchet MS"/>
        </a:defRPr>
      </a:lvl7pPr>
      <a:lvl8pPr marL="3200400" lvl="0" algn="l">
        <a:defRPr sz="1800">
          <a:solidFill>
            <a:schemeClr val="tx1"/>
          </a:solidFill>
          <a:latin typeface="Trebuchet MS"/>
        </a:defRPr>
      </a:lvl8pPr>
      <a:lvl9pPr marL="3657600" lvl="0" algn="l">
        <a:defRPr sz="1800">
          <a:solidFill>
            <a:schemeClr val="tx1"/>
          </a:solidFill>
          <a:latin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356231" y="995083"/>
            <a:ext cx="1131295" cy="1223682"/>
          </a:xfrm>
          <a:prstGeom prst="rect">
            <a:avLst/>
          </a:prstGeom>
        </p:spPr>
      </p:pic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717245" y="2218765"/>
            <a:ext cx="6409266" cy="646331"/>
          </a:xfrm>
          <a:prstGeom prst="rect">
            <a:avLst/>
          </a:prstGeom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lang="fa-IR" cap="all" dirty="0">
                <a:solidFill>
                  <a:srgbClr val="00B0F0"/>
                </a:solidFill>
                <a:latin typeface="B Titr"/>
              </a:rPr>
              <a:t>دانشگاه</a:t>
            </a:r>
            <a:r>
              <a:rPr lang="fa-IR" cap="all" dirty="0">
                <a:solidFill>
                  <a:srgbClr val="00B0F0"/>
                </a:solidFill>
              </a:rPr>
              <a:t> </a:t>
            </a:r>
            <a:r>
              <a:rPr lang="fa-IR" cap="all" dirty="0">
                <a:solidFill>
                  <a:srgbClr val="00B0F0"/>
                </a:solidFill>
                <a:latin typeface="B Titr"/>
              </a:rPr>
              <a:t>ازاداسلامی</a:t>
            </a:r>
            <a:r>
              <a:rPr lang="fa-IR" cap="all" dirty="0">
                <a:solidFill>
                  <a:srgbClr val="00B0F0"/>
                </a:solidFill>
              </a:rPr>
              <a:t> </a:t>
            </a:r>
            <a:r>
              <a:rPr lang="fa-IR" cap="all" dirty="0" smtClean="0">
                <a:solidFill>
                  <a:srgbClr val="00B0F0"/>
                </a:solidFill>
                <a:latin typeface="B Titr"/>
              </a:rPr>
              <a:t>واحد</a:t>
            </a:r>
            <a:endParaRPr lang="fa-IR" cap="all" dirty="0">
              <a:solidFill>
                <a:srgbClr val="00B0F0"/>
              </a:solidFill>
            </a:endParaRP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677333" y="4321839"/>
            <a:ext cx="8596669" cy="180103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lang="fa-IR" sz="6600">
                <a:latin typeface="B Nazanin"/>
              </a:rPr>
              <a:t>سیستم</a:t>
            </a:r>
            <a:r>
              <a:rPr lang="fa-IR" sz="6600">
                <a:latin typeface="IranNastaliq"/>
              </a:rPr>
              <a:t> </a:t>
            </a:r>
            <a:r>
              <a:rPr lang="fa-IR" sz="6600">
                <a:latin typeface="B Nazanin"/>
              </a:rPr>
              <a:t>حسابداری</a:t>
            </a:r>
            <a:r>
              <a:rPr lang="fa-IR" sz="6600">
                <a:latin typeface="IranNastaliq"/>
              </a:rPr>
              <a:t> </a:t>
            </a:r>
            <a:r>
              <a:rPr lang="fa-IR" sz="6600">
                <a:latin typeface="B Nazanin"/>
              </a:rPr>
              <a:t>پیمانکاری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6882" y="124769"/>
            <a:ext cx="2300573" cy="637253"/>
          </a:xfrm>
          <a:prstGeom prst="rect">
            <a:avLst/>
          </a:prstGeom>
        </p:spPr>
        <p:txBody>
          <a:bodyPr lIns="91440" tIns="45720" rIns="91440" bIns="45720" anchor="t">
            <a:normAutofit fontScale="77500" lnSpcReduction="20000"/>
          </a:bodyPr>
          <a:lstStyle>
            <a:lvl1pPr lvl="0" algn="l">
              <a:buNone/>
              <a:defRPr sz="3600">
                <a:solidFill>
                  <a:schemeClr val="accent1"/>
                </a:solidFill>
                <a:latin typeface="Trebuchet MS"/>
              </a:defRPr>
            </a:lvl1pPr>
          </a:lstStyle>
          <a:p>
            <a:pPr lvl="0" algn="ctr"/>
            <a:r>
              <a:rPr lang="fa-IR">
                <a:latin typeface="B Nazanin"/>
              </a:rPr>
              <a:t>بنام</a:t>
            </a:r>
            <a:r>
              <a:rPr lang="fa-IR">
                <a:latin typeface="Akram"/>
              </a:rPr>
              <a:t> </a:t>
            </a:r>
            <a:r>
              <a:rPr lang="fa-IR">
                <a:latin typeface="B Nazanin"/>
              </a:rPr>
              <a:t>یزدان</a:t>
            </a:r>
            <a:r>
              <a:rPr lang="fa-IR">
                <a:latin typeface="Akram"/>
              </a:rPr>
              <a:t> </a:t>
            </a:r>
            <a:r>
              <a:rPr lang="fa-IR">
                <a:latin typeface="B Nazanin"/>
              </a:rPr>
              <a:t>پاک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5819" y="609600"/>
            <a:ext cx="8596669" cy="87823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5400">
                <a:latin typeface="B Nazanin"/>
              </a:rPr>
              <a:t>ثبت</a:t>
            </a:r>
            <a:r>
              <a:rPr lang="fa-IR" sz="5400"/>
              <a:t> </a:t>
            </a:r>
            <a:r>
              <a:rPr lang="fa-IR" sz="5400">
                <a:latin typeface="B Nazanin"/>
              </a:rPr>
              <a:t>حسابداری</a:t>
            </a:r>
            <a:r>
              <a:rPr lang="fa-IR" sz="5400"/>
              <a:t> </a:t>
            </a:r>
            <a:r>
              <a:rPr lang="fa-IR" sz="5400">
                <a:latin typeface="B Nazanin"/>
              </a:rPr>
              <a:t>مطالعات</a:t>
            </a:r>
            <a:r>
              <a:rPr lang="fa-IR" sz="5400"/>
              <a:t> </a:t>
            </a:r>
            <a:r>
              <a:rPr lang="fa-IR" sz="5400">
                <a:latin typeface="B Nazanin"/>
              </a:rPr>
              <a:t>مقدماتی</a:t>
            </a:r>
            <a:r>
              <a:rPr lang="fa-IR" sz="5400"/>
              <a:t> </a:t>
            </a:r>
            <a:r>
              <a:rPr lang="fa-IR" sz="5400">
                <a:latin typeface="B Nazanin"/>
              </a:rPr>
              <a:t>طرح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0588"/>
          <a:ext cx="859472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2"/>
                <a:gridCol w="4297362"/>
              </a:tblGrid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600">
                          <a:latin typeface="B Nazanin"/>
                        </a:rPr>
                        <a:t>دفتر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600">
                          <a:latin typeface="B Nazanin"/>
                        </a:rPr>
                        <a:t>دفتر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3600">
                          <a:latin typeface="B Nazanin"/>
                        </a:rPr>
                        <a:t>هزینه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مطالعات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طرح</a:t>
                      </a:r>
                      <a:r>
                        <a:rPr lang="fa-IR" sz="3600" baseline="0"/>
                        <a:t>***</a:t>
                      </a:r>
                    </a:p>
                    <a:p>
                      <a:pPr lvl="0" algn="l"/>
                      <a:r>
                        <a:rPr lang="fa-IR" sz="3600" baseline="0"/>
                        <a:t>  </a:t>
                      </a:r>
                      <a:r>
                        <a:rPr lang="fa-IR" sz="3600" baseline="0">
                          <a:latin typeface="B Nazanin"/>
                        </a:rPr>
                        <a:t>بانک</a:t>
                      </a:r>
                      <a:r>
                        <a:rPr lang="fa-IR" sz="3600" baseline="0"/>
                        <a:t>   ***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600">
                          <a:latin typeface="B Nazanin"/>
                        </a:rPr>
                        <a:t>ثبتی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ندارد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3600">
                          <a:latin typeface="B Nazanin"/>
                        </a:rPr>
                        <a:t>پرداخت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بابت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مطالعات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مقدماتی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طرح</a:t>
                      </a:r>
                      <a:r>
                        <a:rPr lang="fa-IR" sz="3600" baseline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114800" y="121025"/>
            <a:ext cx="5153186" cy="83371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ar-SA">
                <a:solidFill>
                  <a:srgbClr val="FF0000"/>
                </a:solidFill>
                <a:latin typeface="B Nazanin"/>
              </a:rPr>
              <a:t>مرحله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fa-IR">
                <a:solidFill>
                  <a:srgbClr val="FF0000"/>
                </a:solidFill>
                <a:latin typeface="B Nazanin"/>
              </a:rPr>
              <a:t>دوم</a:t>
            </a:r>
            <a:r>
              <a:rPr lang="fa-IR">
                <a:solidFill>
                  <a:srgbClr val="FF0000"/>
                </a:solidFill>
              </a:rPr>
              <a:t> : </a:t>
            </a:r>
            <a:r>
              <a:rPr lang="ar-SA">
                <a:solidFill>
                  <a:srgbClr val="FF0000"/>
                </a:solidFill>
                <a:latin typeface="B Nazanin"/>
              </a:rPr>
              <a:t>ارجاع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كار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به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پيمانكار</a:t>
            </a:r>
            <a:r>
              <a:t/>
            </a:r>
            <a:br/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1318" y="739588"/>
            <a:ext cx="8596668" cy="574189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4000">
                <a:solidFill>
                  <a:schemeClr val="accent4"/>
                </a:solidFill>
              </a:rPr>
              <a:t>1</a:t>
            </a:r>
            <a:r>
              <a:rPr lang="fa-IR" sz="2400">
                <a:solidFill>
                  <a:schemeClr val="accent4"/>
                </a:solidFill>
              </a:rPr>
              <a:t>-2) </a:t>
            </a:r>
            <a:r>
              <a:rPr lang="ar-SA" sz="2800">
                <a:solidFill>
                  <a:schemeClr val="accent4"/>
                </a:solidFill>
                <a:latin typeface="B Nazanin"/>
              </a:rPr>
              <a:t>تكثير</a:t>
            </a:r>
            <a:r>
              <a:rPr lang="ar-SA" sz="2800">
                <a:solidFill>
                  <a:schemeClr val="accent4"/>
                </a:solidFill>
              </a:rPr>
              <a:t> </a:t>
            </a:r>
            <a:r>
              <a:rPr lang="ar-SA" sz="2800">
                <a:solidFill>
                  <a:schemeClr val="accent4"/>
                </a:solidFill>
                <a:latin typeface="B Nazanin"/>
              </a:rPr>
              <a:t>اسناد</a:t>
            </a:r>
            <a:r>
              <a:rPr lang="ar-SA" sz="2800">
                <a:solidFill>
                  <a:schemeClr val="accent4"/>
                </a:solidFill>
              </a:rPr>
              <a:t> </a:t>
            </a:r>
            <a:r>
              <a:rPr lang="ar-SA" sz="2800">
                <a:solidFill>
                  <a:schemeClr val="accent4"/>
                </a:solidFill>
                <a:latin typeface="B Nazanin"/>
              </a:rPr>
              <a:t>و</a:t>
            </a:r>
            <a:r>
              <a:rPr lang="ar-SA" sz="2800">
                <a:solidFill>
                  <a:schemeClr val="accent4"/>
                </a:solidFill>
              </a:rPr>
              <a:t> </a:t>
            </a:r>
            <a:r>
              <a:rPr lang="ar-SA" sz="2800">
                <a:solidFill>
                  <a:schemeClr val="accent4"/>
                </a:solidFill>
                <a:latin typeface="B Nazanin"/>
              </a:rPr>
              <a:t>مدارك</a:t>
            </a:r>
            <a:r>
              <a:rPr lang="ar-SA" sz="2800">
                <a:solidFill>
                  <a:schemeClr val="accent4"/>
                </a:solidFill>
              </a:rPr>
              <a:t> </a:t>
            </a:r>
            <a:r>
              <a:rPr lang="ar-SA" sz="2800">
                <a:solidFill>
                  <a:schemeClr val="accent4"/>
                </a:solidFill>
                <a:latin typeface="B Nazanin"/>
              </a:rPr>
              <a:t>مناقصه</a:t>
            </a:r>
            <a:r>
              <a:rPr lang="fa-IR" sz="2800">
                <a:solidFill>
                  <a:schemeClr val="accent4"/>
                </a:solidFill>
              </a:rPr>
              <a:t>:</a:t>
            </a:r>
            <a:r>
              <a:t/>
            </a:r>
            <a:br/>
            <a:r>
              <a:rPr lang="ar-SA">
                <a:latin typeface="B Nazanin"/>
              </a:rPr>
              <a:t>بعد</a:t>
            </a:r>
            <a:r>
              <a:rPr lang="ar-SA"/>
              <a:t> </a:t>
            </a:r>
            <a:r>
              <a:rPr lang="ar-SA">
                <a:latin typeface="B Nazanin"/>
              </a:rPr>
              <a:t>از</a:t>
            </a:r>
            <a:r>
              <a:rPr lang="ar-SA"/>
              <a:t> </a:t>
            </a:r>
            <a:r>
              <a:rPr lang="ar-SA">
                <a:latin typeface="B Nazanin"/>
              </a:rPr>
              <a:t>تصويب</a:t>
            </a:r>
            <a:r>
              <a:rPr lang="ar-SA"/>
              <a:t> </a:t>
            </a:r>
            <a:r>
              <a:rPr lang="ar-SA">
                <a:latin typeface="B Nazanin"/>
              </a:rPr>
              <a:t>گزارش</a:t>
            </a:r>
            <a:r>
              <a:rPr lang="ar-SA"/>
              <a:t> </a:t>
            </a:r>
            <a:r>
              <a:rPr lang="ar-SA">
                <a:latin typeface="B Nazanin"/>
              </a:rPr>
              <a:t>ها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نقشه</a:t>
            </a:r>
            <a:r>
              <a:rPr lang="ar-SA"/>
              <a:t> </a:t>
            </a:r>
            <a:r>
              <a:rPr lang="ar-SA">
                <a:latin typeface="B Nazanin"/>
              </a:rPr>
              <a:t>ها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ساير</a:t>
            </a:r>
            <a:r>
              <a:rPr lang="ar-SA"/>
              <a:t> </a:t>
            </a:r>
            <a:r>
              <a:rPr lang="ar-SA">
                <a:latin typeface="B Nazanin"/>
              </a:rPr>
              <a:t>اسناد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عمليات</a:t>
            </a:r>
            <a:r>
              <a:rPr lang="ar-SA"/>
              <a:t> </a:t>
            </a:r>
            <a:r>
              <a:rPr lang="ar-SA">
                <a:latin typeface="B Nazanin"/>
              </a:rPr>
              <a:t>اجرايي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حصول</a:t>
            </a:r>
            <a:r>
              <a:rPr lang="ar-SA"/>
              <a:t> </a:t>
            </a:r>
            <a:r>
              <a:rPr lang="ar-SA">
                <a:latin typeface="B Nazanin"/>
              </a:rPr>
              <a:t>اطمينان</a:t>
            </a:r>
            <a:r>
              <a:rPr lang="ar-SA"/>
              <a:t> </a:t>
            </a:r>
            <a:r>
              <a:rPr lang="ar-SA">
                <a:latin typeface="B Nazanin"/>
              </a:rPr>
              <a:t>از</a:t>
            </a:r>
            <a:r>
              <a:rPr lang="ar-SA"/>
              <a:t> </a:t>
            </a:r>
            <a:r>
              <a:rPr lang="ar-SA">
                <a:latin typeface="B Nazanin"/>
              </a:rPr>
              <a:t>مهيا</a:t>
            </a:r>
            <a:r>
              <a:rPr lang="ar-SA"/>
              <a:t> </a:t>
            </a:r>
            <a:r>
              <a:rPr lang="ar-SA">
                <a:latin typeface="B Nazanin"/>
              </a:rPr>
              <a:t>بودن</a:t>
            </a:r>
            <a:r>
              <a:rPr lang="ar-SA"/>
              <a:t> </a:t>
            </a:r>
            <a:r>
              <a:rPr lang="ar-SA">
                <a:latin typeface="B Nazanin"/>
              </a:rPr>
              <a:t>زمين</a:t>
            </a:r>
            <a:r>
              <a:rPr lang="ar-SA"/>
              <a:t> </a:t>
            </a:r>
            <a:r>
              <a:rPr lang="ar-SA">
                <a:latin typeface="B Nazanin"/>
              </a:rPr>
              <a:t>يا</a:t>
            </a:r>
            <a:r>
              <a:rPr lang="ar-SA"/>
              <a:t> </a:t>
            </a:r>
            <a:r>
              <a:rPr lang="ar-SA">
                <a:latin typeface="B Nazanin"/>
              </a:rPr>
              <a:t>محل</a:t>
            </a:r>
            <a:r>
              <a:rPr lang="ar-SA"/>
              <a:t> </a:t>
            </a:r>
            <a:r>
              <a:rPr lang="ar-SA">
                <a:latin typeface="B Nazanin"/>
              </a:rPr>
              <a:t>اجراي</a:t>
            </a:r>
            <a:r>
              <a:rPr lang="ar-SA"/>
              <a:t> </a:t>
            </a:r>
            <a:r>
              <a:rPr lang="ar-SA">
                <a:latin typeface="B Nazanin"/>
              </a:rPr>
              <a:t>طرح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اسناد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مدارك</a:t>
            </a:r>
            <a:r>
              <a:rPr lang="ar-SA"/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/>
              <a:t> </a:t>
            </a:r>
            <a:r>
              <a:rPr lang="ar-SA">
                <a:latin typeface="B Nazanin"/>
              </a:rPr>
              <a:t>تكثير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در</a:t>
            </a:r>
            <a:r>
              <a:rPr lang="ar-SA"/>
              <a:t> </a:t>
            </a:r>
            <a:r>
              <a:rPr lang="ar-SA">
                <a:latin typeface="B Nazanin"/>
              </a:rPr>
              <a:t>اختيار</a:t>
            </a:r>
            <a:r>
              <a:rPr lang="ar-SA"/>
              <a:t> </a:t>
            </a:r>
            <a:r>
              <a:rPr lang="ar-SA">
                <a:latin typeface="B Nazanin"/>
              </a:rPr>
              <a:t>شركت</a:t>
            </a:r>
            <a:r>
              <a:rPr lang="ar-SA"/>
              <a:t> </a:t>
            </a:r>
            <a:r>
              <a:rPr lang="ar-SA">
                <a:latin typeface="B Nazanin"/>
              </a:rPr>
              <a:t>كنندگان</a:t>
            </a:r>
            <a:r>
              <a:rPr lang="ar-SA"/>
              <a:t> </a:t>
            </a:r>
            <a:r>
              <a:rPr lang="ar-SA">
                <a:latin typeface="B Nazanin"/>
              </a:rPr>
              <a:t>در</a:t>
            </a:r>
            <a:r>
              <a:rPr lang="ar-SA"/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/>
              <a:t> </a:t>
            </a:r>
            <a:r>
              <a:rPr lang="ar-SA">
                <a:latin typeface="B Nazanin"/>
              </a:rPr>
              <a:t>قرار</a:t>
            </a:r>
            <a:r>
              <a:rPr lang="ar-SA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گيرد</a:t>
            </a:r>
            <a:r>
              <a:rPr lang="fa-IR" sz="2400"/>
              <a:t>.</a:t>
            </a:r>
            <a:r>
              <a:t/>
            </a:r>
            <a:br/>
            <a:r>
              <a:rPr lang="fa-IR" sz="2400">
                <a:solidFill>
                  <a:schemeClr val="accent4"/>
                </a:solidFill>
              </a:rPr>
              <a:t>2-2)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دعوت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از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پيمانكاران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براي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انجام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طرح</a:t>
            </a:r>
            <a:r>
              <a:rPr lang="fa-IR" sz="2400">
                <a:solidFill>
                  <a:schemeClr val="accent4"/>
                </a:solidFill>
              </a:rPr>
              <a:t>:</a:t>
            </a:r>
          </a:p>
          <a:p>
            <a:pPr lvl="0" algn="r"/>
            <a:r>
              <a:rPr lang="fa-IR" sz="4000">
                <a:solidFill>
                  <a:schemeClr val="accent4"/>
                </a:solidFill>
              </a:rPr>
              <a:t> </a:t>
            </a:r>
            <a:r>
              <a:rPr lang="fa-IR" sz="2800">
                <a:solidFill>
                  <a:schemeClr val="accent4"/>
                </a:solidFill>
              </a:rPr>
              <a:t>1</a:t>
            </a:r>
            <a:r>
              <a:rPr lang="fa-IR" sz="2800">
                <a:solidFill>
                  <a:schemeClr val="accent2"/>
                </a:solidFill>
              </a:rPr>
              <a:t>-2-2)</a:t>
            </a:r>
            <a:r>
              <a:rPr lang="ar-SA" sz="2800">
                <a:solidFill>
                  <a:schemeClr val="accent2"/>
                </a:solidFill>
              </a:rPr>
              <a:t> </a:t>
            </a:r>
            <a:r>
              <a:rPr lang="ar-SA" sz="2800">
                <a:solidFill>
                  <a:schemeClr val="accent2"/>
                </a:solidFill>
                <a:latin typeface="B Nazanin"/>
              </a:rPr>
              <a:t>مناقصه</a:t>
            </a:r>
            <a:r>
              <a:rPr lang="ar-SA" sz="2800">
                <a:solidFill>
                  <a:schemeClr val="accent2"/>
                </a:solidFill>
              </a:rPr>
              <a:t> </a:t>
            </a:r>
            <a:r>
              <a:rPr lang="ar-SA" sz="2800">
                <a:solidFill>
                  <a:schemeClr val="accent2"/>
                </a:solidFill>
                <a:latin typeface="B Nazanin"/>
              </a:rPr>
              <a:t>عمومي</a:t>
            </a:r>
            <a:r>
              <a:rPr lang="fa-IR" sz="2800">
                <a:solidFill>
                  <a:schemeClr val="accent2"/>
                </a:solidFill>
              </a:rPr>
              <a:t>: </a:t>
            </a:r>
            <a:r>
              <a:rPr lang="ar-SA" sz="2000">
                <a:latin typeface="B Nazanin"/>
              </a:rPr>
              <a:t>در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اين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روش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مبلغ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و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مشخصات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طرح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و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شرايط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شركت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در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مناقصه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از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طريق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درج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آگهي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در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جرايد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به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اطلاع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داوطلبان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شركت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در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مناقصه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مي</a:t>
            </a:r>
            <a:r>
              <a:rPr lang="ar-SA" sz="2000"/>
              <a:t> </a:t>
            </a:r>
            <a:r>
              <a:rPr lang="ar-SA" sz="2000">
                <a:latin typeface="B Nazanin"/>
              </a:rPr>
              <a:t>رسد</a:t>
            </a:r>
          </a:p>
          <a:p>
            <a:pPr lvl="0" algn="r"/>
            <a:r>
              <a:rPr lang="fa-IR" sz="2800">
                <a:solidFill>
                  <a:schemeClr val="accent2"/>
                </a:solidFill>
              </a:rPr>
              <a:t> 2-2-2</a:t>
            </a:r>
            <a:r>
              <a:rPr lang="ar-SA" sz="2800">
                <a:solidFill>
                  <a:schemeClr val="accent2"/>
                </a:solidFill>
              </a:rPr>
              <a:t>) </a:t>
            </a:r>
            <a:r>
              <a:rPr lang="ar-SA" sz="2800">
                <a:solidFill>
                  <a:schemeClr val="accent2"/>
                </a:solidFill>
                <a:latin typeface="B Nazanin"/>
              </a:rPr>
              <a:t>مناقصه</a:t>
            </a:r>
            <a:r>
              <a:rPr lang="ar-SA" sz="2800">
                <a:solidFill>
                  <a:schemeClr val="accent2"/>
                </a:solidFill>
              </a:rPr>
              <a:t> </a:t>
            </a:r>
            <a:r>
              <a:rPr lang="ar-SA" sz="2800">
                <a:solidFill>
                  <a:schemeClr val="accent2"/>
                </a:solidFill>
                <a:latin typeface="B Nazanin"/>
              </a:rPr>
              <a:t>محدود</a:t>
            </a:r>
            <a:r>
              <a:rPr lang="fa-IR" sz="2800">
                <a:solidFill>
                  <a:schemeClr val="accent2"/>
                </a:solidFill>
              </a:rPr>
              <a:t>: </a:t>
            </a:r>
            <a:r>
              <a:rPr lang="ar-SA" sz="1600">
                <a:latin typeface="B Nazanin"/>
              </a:rPr>
              <a:t>در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اين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روش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دعوتنامه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شركت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در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مناقصه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براي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شركت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هايي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ارسال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شود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كه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صلاحيت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آنها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براي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شركت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در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مناقصه</a:t>
            </a:r>
            <a:r>
              <a:rPr lang="ar-SA" sz="1600"/>
              <a:t> </a:t>
            </a:r>
            <a:r>
              <a:rPr lang="fa-IR" sz="1600">
                <a:latin typeface="B Nazanin"/>
              </a:rPr>
              <a:t>،</a:t>
            </a:r>
            <a:r>
              <a:rPr lang="fa-IR" sz="1600"/>
              <a:t> </a:t>
            </a:r>
            <a:r>
              <a:rPr lang="ar-SA" sz="1600">
                <a:latin typeface="B Nazanin"/>
              </a:rPr>
              <a:t>قبلا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تعيين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نام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آنها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در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ليست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واجدين</a:t>
            </a:r>
            <a:r>
              <a:rPr lang="ar-SA" sz="1600"/>
              <a:t> </a:t>
            </a:r>
            <a:r>
              <a:rPr lang="fa-IR" sz="1600">
                <a:latin typeface="B Nazanin"/>
              </a:rPr>
              <a:t>ش</a:t>
            </a:r>
            <a:r>
              <a:rPr lang="ar-SA" sz="1600">
                <a:latin typeface="B Nazanin"/>
              </a:rPr>
              <a:t>رايط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شركت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هاي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پيمانكاري</a:t>
            </a:r>
            <a:r>
              <a:rPr lang="ar-SA" sz="1600"/>
              <a:t> ( </a:t>
            </a:r>
            <a:r>
              <a:rPr lang="ar-SA" sz="1600">
                <a:latin typeface="B Nazanin"/>
              </a:rPr>
              <a:t>ليست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خاص</a:t>
            </a:r>
            <a:r>
              <a:rPr lang="ar-SA" sz="1600"/>
              <a:t> ) </a:t>
            </a:r>
            <a:r>
              <a:rPr lang="ar-SA" sz="1600">
                <a:latin typeface="B Nazanin"/>
              </a:rPr>
              <a:t>درج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شده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باشد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پس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دليل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تخصصي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بودن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يا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ويژگي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خاص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كار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از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تعداد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محدودي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پيمانكار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دعوت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عمل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آيد</a:t>
            </a:r>
            <a:r>
              <a:rPr lang="fa-IR" sz="1600"/>
              <a:t>.</a:t>
            </a:r>
          </a:p>
          <a:p>
            <a:pPr lvl="0" algn="r"/>
            <a:r>
              <a:rPr lang="fa-IR" sz="2800">
                <a:solidFill>
                  <a:schemeClr val="accent2"/>
                </a:solidFill>
              </a:rPr>
              <a:t>3-2-2</a:t>
            </a:r>
            <a:r>
              <a:rPr lang="ar-SA" sz="2800">
                <a:solidFill>
                  <a:schemeClr val="accent2"/>
                </a:solidFill>
              </a:rPr>
              <a:t>) </a:t>
            </a:r>
            <a:r>
              <a:rPr lang="ar-SA" sz="2800">
                <a:solidFill>
                  <a:schemeClr val="accent2"/>
                </a:solidFill>
                <a:latin typeface="B Nazanin"/>
              </a:rPr>
              <a:t>ترك</a:t>
            </a:r>
            <a:r>
              <a:rPr lang="ar-SA" sz="2800">
                <a:solidFill>
                  <a:schemeClr val="accent2"/>
                </a:solidFill>
              </a:rPr>
              <a:t> </a:t>
            </a:r>
            <a:r>
              <a:rPr lang="ar-SA" sz="2800">
                <a:solidFill>
                  <a:schemeClr val="accent2"/>
                </a:solidFill>
                <a:latin typeface="B Nazanin"/>
              </a:rPr>
              <a:t>مناقصه</a:t>
            </a:r>
            <a:r>
              <a:rPr lang="fa-IR" sz="2800">
                <a:solidFill>
                  <a:schemeClr val="accent2"/>
                </a:solidFill>
              </a:rPr>
              <a:t>: </a:t>
            </a:r>
            <a:r>
              <a:rPr lang="ar-SA">
                <a:latin typeface="B Nazanin"/>
              </a:rPr>
              <a:t>در</a:t>
            </a:r>
            <a:r>
              <a:rPr lang="ar-SA"/>
              <a:t> </a:t>
            </a:r>
            <a:r>
              <a:rPr lang="ar-SA">
                <a:latin typeface="B Nazanin"/>
              </a:rPr>
              <a:t>مواردي</a:t>
            </a:r>
            <a:r>
              <a:rPr lang="ar-SA"/>
              <a:t> </a:t>
            </a:r>
            <a:r>
              <a:rPr lang="ar-SA">
                <a:latin typeface="B Nazanin"/>
              </a:rPr>
              <a:t>كه</a:t>
            </a:r>
            <a:r>
              <a:rPr lang="ar-SA"/>
              <a:t> </a:t>
            </a:r>
            <a:r>
              <a:rPr lang="ar-SA">
                <a:latin typeface="B Nazanin"/>
              </a:rPr>
              <a:t>تحت</a:t>
            </a:r>
            <a:r>
              <a:rPr lang="ar-SA"/>
              <a:t> </a:t>
            </a:r>
            <a:r>
              <a:rPr lang="ar-SA">
                <a:latin typeface="B Nazanin"/>
              </a:rPr>
              <a:t>شرايط</a:t>
            </a:r>
            <a:r>
              <a:rPr lang="ar-SA"/>
              <a:t> </a:t>
            </a:r>
            <a:r>
              <a:rPr lang="ar-SA">
                <a:latin typeface="B Nazanin"/>
              </a:rPr>
              <a:t>خاص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بنا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تشخیص</a:t>
            </a:r>
            <a:r>
              <a:rPr lang="fa-IR"/>
              <a:t> </a:t>
            </a:r>
            <a:r>
              <a:rPr lang="ar-SA">
                <a:latin typeface="B Nazanin"/>
              </a:rPr>
              <a:t>مقامات</a:t>
            </a:r>
            <a:r>
              <a:rPr lang="ar-SA"/>
              <a:t> </a:t>
            </a:r>
            <a:r>
              <a:rPr lang="ar-SA">
                <a:latin typeface="B Nazanin"/>
              </a:rPr>
              <a:t>اجرايي</a:t>
            </a:r>
            <a:r>
              <a:rPr lang="ar-SA"/>
              <a:t> </a:t>
            </a:r>
            <a:r>
              <a:rPr lang="ar-SA">
                <a:latin typeface="B Nazanin"/>
              </a:rPr>
              <a:t>انجام</a:t>
            </a:r>
            <a:r>
              <a:rPr lang="ar-SA"/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/>
              <a:t> </a:t>
            </a:r>
            <a:r>
              <a:rPr lang="ar-SA">
                <a:latin typeface="B Nazanin"/>
              </a:rPr>
              <a:t>ممكن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يا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fa-IR">
                <a:latin typeface="B Nazanin"/>
              </a:rPr>
              <a:t>صرفه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صلاح</a:t>
            </a:r>
            <a:r>
              <a:rPr lang="fa-IR"/>
              <a:t> </a:t>
            </a:r>
            <a:r>
              <a:rPr lang="fa-IR">
                <a:latin typeface="B Nazanin"/>
              </a:rPr>
              <a:t>نباشد،</a:t>
            </a:r>
            <a:r>
              <a:rPr lang="ar-SA">
                <a:latin typeface="B Nazanin"/>
              </a:rPr>
              <a:t>پيمانكار</a:t>
            </a:r>
            <a:r>
              <a:rPr lang="ar-SA"/>
              <a:t> </a:t>
            </a:r>
            <a:r>
              <a:rPr lang="ar-SA">
                <a:latin typeface="B Nazanin"/>
              </a:rPr>
              <a:t>از</a:t>
            </a:r>
            <a:r>
              <a:rPr lang="ar-SA"/>
              <a:t> </a:t>
            </a:r>
            <a:r>
              <a:rPr lang="ar-SA">
                <a:latin typeface="B Nazanin"/>
              </a:rPr>
              <a:t>طريق</a:t>
            </a:r>
            <a:r>
              <a:rPr lang="ar-SA"/>
              <a:t> </a:t>
            </a:r>
            <a:r>
              <a:rPr lang="ar-SA">
                <a:latin typeface="B Nazanin"/>
              </a:rPr>
              <a:t>ترك</a:t>
            </a:r>
            <a:r>
              <a:rPr lang="ar-SA"/>
              <a:t> </a:t>
            </a:r>
            <a:r>
              <a:rPr lang="ar-SA">
                <a:latin typeface="B Nazanin"/>
              </a:rPr>
              <a:t>مناقصه</a:t>
            </a:r>
            <a:r>
              <a:rPr lang="fa-IR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مستقيما</a:t>
            </a:r>
            <a:r>
              <a:rPr lang="ar-SA"/>
              <a:t> </a:t>
            </a:r>
            <a:r>
              <a:rPr lang="ar-SA">
                <a:latin typeface="B Nazanin"/>
              </a:rPr>
              <a:t>انتخاب</a:t>
            </a:r>
            <a:r>
              <a:rPr lang="ar-SA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شود</a:t>
            </a:r>
            <a:r>
              <a:rPr lang="fa-IR"/>
              <a:t>.</a:t>
            </a:r>
          </a:p>
          <a:p>
            <a:pPr lvl="0" algn="r"/>
            <a:r>
              <a:rPr sz="2800">
                <a:solidFill>
                  <a:schemeClr val="accent2"/>
                </a:solidFill>
              </a:rPr>
              <a:t> </a:t>
            </a:r>
            <a:r>
              <a:rPr lang="fa-IR" sz="2800">
                <a:solidFill>
                  <a:schemeClr val="accent2"/>
                </a:solidFill>
              </a:rPr>
              <a:t>4-2-2</a:t>
            </a:r>
            <a:r>
              <a:rPr lang="ar-SA" sz="2800">
                <a:solidFill>
                  <a:schemeClr val="accent2"/>
                </a:solidFill>
              </a:rPr>
              <a:t>) </a:t>
            </a:r>
            <a:r>
              <a:rPr lang="ar-SA" sz="2800">
                <a:solidFill>
                  <a:schemeClr val="accent2"/>
                </a:solidFill>
                <a:latin typeface="B Nazanin"/>
              </a:rPr>
              <a:t>توافق</a:t>
            </a:r>
            <a:r>
              <a:rPr lang="ar-SA" sz="2800">
                <a:solidFill>
                  <a:schemeClr val="accent2"/>
                </a:solidFill>
              </a:rPr>
              <a:t> </a:t>
            </a:r>
            <a:r>
              <a:rPr lang="fa-IR" sz="2800">
                <a:solidFill>
                  <a:schemeClr val="accent2"/>
                </a:solidFill>
                <a:latin typeface="B Nazanin"/>
              </a:rPr>
              <a:t>قیم</a:t>
            </a:r>
            <a:r>
              <a:rPr lang="ar-SA" sz="2800">
                <a:solidFill>
                  <a:schemeClr val="accent2"/>
                </a:solidFill>
                <a:latin typeface="B Nazanin"/>
              </a:rPr>
              <a:t>ت</a:t>
            </a:r>
            <a:r>
              <a:rPr lang="fa-IR" sz="2800">
                <a:solidFill>
                  <a:schemeClr val="accent2"/>
                </a:solidFill>
              </a:rPr>
              <a:t>: </a:t>
            </a:r>
            <a:r>
              <a:rPr lang="ar-SA">
                <a:latin typeface="B Nazanin"/>
              </a:rPr>
              <a:t>در</a:t>
            </a:r>
            <a:r>
              <a:rPr lang="ar-SA"/>
              <a:t> </a:t>
            </a:r>
            <a:r>
              <a:rPr lang="ar-SA">
                <a:latin typeface="B Nazanin"/>
              </a:rPr>
              <a:t>اين</a:t>
            </a:r>
            <a:r>
              <a:rPr lang="ar-SA"/>
              <a:t> </a:t>
            </a:r>
            <a:r>
              <a:rPr lang="ar-SA">
                <a:latin typeface="B Nazanin"/>
              </a:rPr>
              <a:t>روش</a:t>
            </a:r>
            <a:r>
              <a:rPr lang="ar-SA"/>
              <a:t> </a:t>
            </a:r>
            <a:r>
              <a:rPr lang="ar-SA">
                <a:latin typeface="B Nazanin"/>
              </a:rPr>
              <a:t>در</a:t>
            </a:r>
            <a:r>
              <a:rPr lang="ar-SA"/>
              <a:t> </a:t>
            </a:r>
            <a:r>
              <a:rPr lang="ar-SA">
                <a:latin typeface="B Nazanin"/>
              </a:rPr>
              <a:t>مواردي</a:t>
            </a:r>
            <a:r>
              <a:rPr lang="ar-SA"/>
              <a:t> </a:t>
            </a:r>
            <a:r>
              <a:rPr lang="ar-SA">
                <a:latin typeface="B Nazanin"/>
              </a:rPr>
              <a:t>كه</a:t>
            </a:r>
            <a:r>
              <a:rPr lang="ar-SA"/>
              <a:t> </a:t>
            </a:r>
            <a:r>
              <a:rPr lang="ar-SA">
                <a:latin typeface="B Nazanin"/>
              </a:rPr>
              <a:t>انجام</a:t>
            </a:r>
            <a:r>
              <a:rPr lang="ar-SA"/>
              <a:t> </a:t>
            </a:r>
            <a:r>
              <a:rPr lang="fa-IR">
                <a:latin typeface="B Nazanin"/>
              </a:rPr>
              <a:t>م</a:t>
            </a:r>
            <a:r>
              <a:rPr lang="ar-SA">
                <a:latin typeface="B Nazanin"/>
              </a:rPr>
              <a:t>ناقصه</a:t>
            </a:r>
            <a:r>
              <a:rPr lang="ar-SA"/>
              <a:t> </a:t>
            </a:r>
            <a:r>
              <a:rPr lang="ar-SA">
                <a:latin typeface="B Nazanin"/>
              </a:rPr>
              <a:t>ميسر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يا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ar-SA">
                <a:latin typeface="B Nazanin"/>
              </a:rPr>
              <a:t>مصلحت</a:t>
            </a:r>
            <a:r>
              <a:rPr lang="ar-SA"/>
              <a:t> </a:t>
            </a:r>
            <a:r>
              <a:rPr lang="ar-SA">
                <a:latin typeface="B Nazanin"/>
              </a:rPr>
              <a:t>نباشد</a:t>
            </a:r>
            <a:r>
              <a:rPr lang="ar-SA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توان</a:t>
            </a:r>
            <a:r>
              <a:rPr lang="ar-SA"/>
              <a:t> </a:t>
            </a:r>
            <a:r>
              <a:rPr lang="ar-SA">
                <a:latin typeface="B Nazanin"/>
              </a:rPr>
              <a:t>طرح</a:t>
            </a:r>
            <a:r>
              <a:rPr lang="ar-SA"/>
              <a:t> </a:t>
            </a:r>
            <a:r>
              <a:rPr lang="ar-SA">
                <a:latin typeface="B Nazanin"/>
              </a:rPr>
              <a:t>را</a:t>
            </a:r>
            <a:r>
              <a:rPr lang="ar-SA"/>
              <a:t> </a:t>
            </a:r>
            <a:r>
              <a:rPr lang="ar-SA">
                <a:latin typeface="B Nazanin"/>
              </a:rPr>
              <a:t>با</a:t>
            </a:r>
            <a:r>
              <a:rPr lang="ar-SA"/>
              <a:t> </a:t>
            </a:r>
            <a:r>
              <a:rPr lang="ar-SA">
                <a:latin typeface="B Nazanin"/>
              </a:rPr>
              <a:t>توافق</a:t>
            </a:r>
            <a:r>
              <a:rPr lang="ar-SA"/>
              <a:t> </a:t>
            </a:r>
            <a:r>
              <a:rPr lang="ar-SA">
                <a:latin typeface="B Nazanin"/>
              </a:rPr>
              <a:t>قيمت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ar-SA">
                <a:latin typeface="B Nazanin"/>
              </a:rPr>
              <a:t>پيمانكار</a:t>
            </a:r>
            <a:r>
              <a:rPr lang="ar-SA"/>
              <a:t> </a:t>
            </a:r>
            <a:r>
              <a:rPr lang="ar-SA">
                <a:latin typeface="B Nazanin"/>
              </a:rPr>
              <a:t>ارجاع</a:t>
            </a:r>
            <a:r>
              <a:rPr lang="ar-SA"/>
              <a:t> </a:t>
            </a:r>
            <a:r>
              <a:rPr lang="ar-SA">
                <a:latin typeface="B Nazanin"/>
              </a:rPr>
              <a:t>داد</a:t>
            </a:r>
            <a:r>
              <a:rPr lang="fa-IR"/>
              <a:t>.</a:t>
            </a:r>
            <a:r>
              <a:t/>
            </a:r>
            <a:br/>
            <a:r>
              <a:rPr lang="fa-IR" sz="2800">
                <a:solidFill>
                  <a:schemeClr val="accent2"/>
                </a:solidFill>
              </a:rPr>
              <a:t> </a:t>
            </a:r>
            <a:r>
              <a:rPr sz="2800"/>
              <a:t> </a:t>
            </a:r>
          </a:p>
          <a:p>
            <a:pPr lvl="0" algn="r"/>
            <a:r>
              <a:rPr lang="fa-IR" sz="3200">
                <a:solidFill>
                  <a:schemeClr val="accent4"/>
                </a:solidFill>
              </a:rPr>
              <a:t>3- 2)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تسليم</a:t>
            </a:r>
            <a:r>
              <a:rPr lang="ar-SA" sz="3200">
                <a:solidFill>
                  <a:schemeClr val="accent4"/>
                </a:solidFill>
              </a:rPr>
              <a:t> 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قيمت</a:t>
            </a:r>
            <a:r>
              <a:rPr lang="ar-SA" sz="3200">
                <a:solidFill>
                  <a:schemeClr val="accent4"/>
                </a:solidFill>
              </a:rPr>
              <a:t> 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پيشنهادي</a:t>
            </a:r>
            <a:r>
              <a:rPr lang="ar-SA" sz="3200">
                <a:solidFill>
                  <a:schemeClr val="accent4"/>
                </a:solidFill>
              </a:rPr>
              <a:t> 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و</a:t>
            </a:r>
            <a:r>
              <a:rPr lang="ar-SA" sz="3200">
                <a:solidFill>
                  <a:schemeClr val="accent4"/>
                </a:solidFill>
              </a:rPr>
              <a:t> 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ض</a:t>
            </a:r>
            <a:r>
              <a:rPr lang="fa-IR" sz="3200">
                <a:solidFill>
                  <a:schemeClr val="accent4"/>
                </a:solidFill>
                <a:latin typeface="B Nazanin"/>
              </a:rPr>
              <a:t>م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انت</a:t>
            </a:r>
            <a:r>
              <a:rPr lang="ar-SA" sz="3200">
                <a:solidFill>
                  <a:schemeClr val="accent4"/>
                </a:solidFill>
              </a:rPr>
              <a:t> 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نامه</a:t>
            </a:r>
            <a:r>
              <a:rPr lang="ar-SA" sz="3200">
                <a:solidFill>
                  <a:schemeClr val="accent4"/>
                </a:solidFill>
              </a:rPr>
              <a:t> 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شركت</a:t>
            </a:r>
            <a:r>
              <a:rPr lang="ar-SA" sz="3200">
                <a:solidFill>
                  <a:schemeClr val="accent4"/>
                </a:solidFill>
              </a:rPr>
              <a:t> 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در</a:t>
            </a:r>
            <a:r>
              <a:rPr lang="ar-SA" sz="3200">
                <a:solidFill>
                  <a:schemeClr val="accent4"/>
                </a:solidFill>
              </a:rPr>
              <a:t> </a:t>
            </a:r>
            <a:r>
              <a:rPr lang="ar-SA" sz="3200">
                <a:solidFill>
                  <a:schemeClr val="accent4"/>
                </a:solidFill>
                <a:latin typeface="B Nazanin"/>
              </a:rPr>
              <a:t>مناقصه</a:t>
            </a:r>
            <a:r>
              <a:rPr lang="ar-SA" sz="3200">
                <a:solidFill>
                  <a:schemeClr val="accent4"/>
                </a:solidFill>
              </a:rPr>
              <a:t> </a:t>
            </a:r>
            <a:r>
              <a:t/>
            </a:r>
            <a:br/>
            <a:r>
              <a:rPr lang="fa-IR" sz="4000">
                <a:solidFill>
                  <a:schemeClr val="accent4"/>
                </a:solidFill>
              </a:rPr>
              <a:t>4-2) </a:t>
            </a:r>
            <a:r>
              <a:rPr lang="ar-SA" sz="4000">
                <a:solidFill>
                  <a:schemeClr val="accent4"/>
                </a:solidFill>
                <a:latin typeface="B Nazanin"/>
              </a:rPr>
              <a:t>انتخاب</a:t>
            </a:r>
            <a:r>
              <a:rPr lang="ar-SA" sz="4000">
                <a:solidFill>
                  <a:schemeClr val="accent4"/>
                </a:solidFill>
              </a:rPr>
              <a:t> </a:t>
            </a:r>
            <a:r>
              <a:rPr lang="ar-SA" sz="4000">
                <a:solidFill>
                  <a:schemeClr val="accent4"/>
                </a:solidFill>
                <a:latin typeface="B Nazanin"/>
              </a:rPr>
              <a:t>پيمانكار</a:t>
            </a:r>
            <a:r>
              <a:rPr lang="ar-SA" sz="4000">
                <a:solidFill>
                  <a:schemeClr val="accent4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4000">
                <a:latin typeface="B Nazanin"/>
              </a:rPr>
              <a:t>ثبت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حسابداری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شرکت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درمناقصه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061275"/>
          <a:ext cx="8594725" cy="635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2"/>
                <a:gridCol w="4297362"/>
              </a:tblGrid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653206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>
                          <a:latin typeface="B Nazanin"/>
                        </a:rPr>
                        <a:t>هزینه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مطالعات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طرح</a:t>
                      </a:r>
                      <a:r>
                        <a:rPr lang="fa-IR" sz="2400" baseline="0"/>
                        <a:t>***</a:t>
                      </a:r>
                    </a:p>
                    <a:p>
                      <a:pPr lvl="0" algn="l"/>
                      <a:r>
                        <a:rPr lang="fa-IR" sz="2400" baseline="0"/>
                        <a:t>  </a:t>
                      </a:r>
                      <a:r>
                        <a:rPr lang="fa-IR" sz="2400" baseline="0">
                          <a:latin typeface="B Nazanin"/>
                        </a:rPr>
                        <a:t>بانک</a:t>
                      </a:r>
                      <a:r>
                        <a:rPr lang="fa-IR" sz="2400" baseline="0"/>
                        <a:t>   ***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>
                          <a:latin typeface="B Nazanin"/>
                        </a:rPr>
                        <a:t>هزینه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شرکت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در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مناقصه</a:t>
                      </a:r>
                      <a:r>
                        <a:rPr lang="fa-IR" sz="2400"/>
                        <a:t> ***</a:t>
                      </a:r>
                    </a:p>
                    <a:p>
                      <a:pPr lvl="0" algn="l"/>
                      <a:r>
                        <a:rPr lang="fa-IR" sz="2400">
                          <a:latin typeface="B Nazanin"/>
                        </a:rPr>
                        <a:t>بانک</a:t>
                      </a:r>
                      <a:r>
                        <a:rPr lang="fa-IR" sz="2400"/>
                        <a:t>  ***</a:t>
                      </a:r>
                    </a:p>
                  </a:txBody>
                  <a:tcPr/>
                </a:tc>
              </a:tr>
              <a:tr h="653206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بابت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تکثیر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اسناد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مناقصه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بابت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خرید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اسناد</a:t>
                      </a:r>
                      <a:r>
                        <a:rPr lang="fa-IR" sz="240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مناقصه</a:t>
                      </a:r>
                    </a:p>
                  </a:txBody>
                  <a:tcPr/>
                </a:tc>
              </a:tr>
              <a:tr h="177298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>
                          <a:latin typeface="B Nazanin"/>
                        </a:rPr>
                        <a:t>حسابهای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انتظامی</a:t>
                      </a:r>
                      <a:r>
                        <a:rPr lang="fa-IR" sz="2400" baseline="0"/>
                        <a:t> – </a:t>
                      </a:r>
                      <a:r>
                        <a:rPr lang="fa-IR" sz="2400" baseline="0">
                          <a:latin typeface="B Nazanin"/>
                        </a:rPr>
                        <a:t>ضمانتنامه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شرکت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مناقصه</a:t>
                      </a:r>
                      <a:r>
                        <a:rPr lang="fa-IR" sz="24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2400">
                          <a:latin typeface="B Nazanin"/>
                        </a:rPr>
                        <a:t>طرف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حسابهای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انتظامی</a:t>
                      </a:r>
                      <a:r>
                        <a:rPr lang="fa-IR" sz="2400" baseline="0"/>
                        <a:t> – </a:t>
                      </a:r>
                      <a:r>
                        <a:rPr lang="fa-IR" sz="2400" baseline="0">
                          <a:latin typeface="B Nazanin"/>
                        </a:rPr>
                        <a:t>ضمانتنامه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شرکت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مناقصه</a:t>
                      </a:r>
                      <a:r>
                        <a:rPr lang="fa-IR" sz="2400" baseline="0"/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>
                          <a:latin typeface="B Nazanin"/>
                        </a:rPr>
                        <a:t>هزینه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کارمزد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صدور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ضمانتنامه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شرکت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درمناقصه</a:t>
                      </a:r>
                      <a:r>
                        <a:rPr lang="fa-IR" sz="2400" baseline="0"/>
                        <a:t>***</a:t>
                      </a:r>
                    </a:p>
                    <a:p>
                      <a:pPr lvl="0" algn="l"/>
                      <a:r>
                        <a:rPr lang="fa-IR" sz="2400" baseline="0">
                          <a:latin typeface="B Nazanin"/>
                        </a:rPr>
                        <a:t>بانک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r"/>
                      <a:endParaRPr lang="fa-IR" sz="2400" baseline="0"/>
                    </a:p>
                    <a:p>
                      <a:pPr lvl="0" algn="r"/>
                      <a:r>
                        <a:rPr lang="fa-IR" sz="2400">
                          <a:latin typeface="B Nazanin"/>
                        </a:rPr>
                        <a:t>حسابهای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انتظامی</a:t>
                      </a:r>
                      <a:r>
                        <a:rPr lang="fa-IR" sz="2400" baseline="0"/>
                        <a:t> – </a:t>
                      </a:r>
                      <a:r>
                        <a:rPr lang="fa-IR" sz="2400" baseline="0">
                          <a:latin typeface="B Nazanin"/>
                        </a:rPr>
                        <a:t>ضمانتنامه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شرکت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مناقصه</a:t>
                      </a:r>
                      <a:r>
                        <a:rPr lang="fa-IR" sz="24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2400">
                          <a:latin typeface="B Nazanin"/>
                        </a:rPr>
                        <a:t>طرف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حسابهای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انتظامی</a:t>
                      </a:r>
                      <a:r>
                        <a:rPr lang="fa-IR" sz="2400" baseline="0"/>
                        <a:t> – </a:t>
                      </a:r>
                      <a:r>
                        <a:rPr lang="fa-IR" sz="2400" baseline="0">
                          <a:latin typeface="B Nazanin"/>
                        </a:rPr>
                        <a:t>ضمانتنامه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شرکت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مناقصه</a:t>
                      </a:r>
                      <a:r>
                        <a:rPr lang="fa-IR" sz="2400" baseline="0"/>
                        <a:t>***</a:t>
                      </a:r>
                    </a:p>
                    <a:p>
                      <a:pPr lvl="0" algn="l"/>
                      <a:endParaRPr lang="fa-IR" sz="2400" baseline="0"/>
                    </a:p>
                  </a:txBody>
                  <a:tcPr/>
                </a:tc>
              </a:tr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بابت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اخذ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ضمانتنامه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شرکت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درمناقصه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ازپیمانکار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بابت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صدور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ضمانتنامه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شرکت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مناقصه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به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نفع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کارفرما</a:t>
                      </a:r>
                      <a:r>
                        <a:rPr lang="fa-IR" sz="2400" baseline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677334" y="403412"/>
            <a:ext cx="8596668" cy="563795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endParaRPr/>
          </a:p>
          <a:p>
            <a:pPr lvl="0" algn="r"/>
            <a:r>
              <a:rPr lang="fa-IR" sz="2400">
                <a:solidFill>
                  <a:schemeClr val="accent4"/>
                </a:solidFill>
              </a:rPr>
              <a:t>3-2)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تسليم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قيمت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پيشنهادي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و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ض</a:t>
            </a:r>
            <a:r>
              <a:rPr lang="fa-IR" sz="2400">
                <a:solidFill>
                  <a:schemeClr val="accent4"/>
                </a:solidFill>
                <a:latin typeface="B Nazanin"/>
              </a:rPr>
              <a:t>م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انت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نامه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شركت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در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مناقصه</a:t>
            </a:r>
          </a:p>
          <a:p>
            <a:pPr lvl="0" algn="r"/>
            <a:r>
              <a:rPr lang="ar-SA">
                <a:latin typeface="B Nazanin"/>
              </a:rPr>
              <a:t>چنانچه</a:t>
            </a:r>
            <a:r>
              <a:rPr lang="ar-SA"/>
              <a:t> </a:t>
            </a:r>
            <a:r>
              <a:rPr lang="ar-SA">
                <a:latin typeface="B Nazanin"/>
              </a:rPr>
              <a:t>كادر</a:t>
            </a:r>
            <a:r>
              <a:rPr lang="ar-SA"/>
              <a:t> </a:t>
            </a:r>
            <a:r>
              <a:rPr lang="ar-SA">
                <a:latin typeface="B Nazanin"/>
              </a:rPr>
              <a:t>فني</a:t>
            </a:r>
            <a:r>
              <a:rPr lang="ar-SA"/>
              <a:t> </a:t>
            </a:r>
            <a:r>
              <a:rPr lang="ar-SA">
                <a:latin typeface="B Nazanin"/>
              </a:rPr>
              <a:t>پيمانكار</a:t>
            </a:r>
            <a:r>
              <a:rPr lang="fa-IR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انجام</a:t>
            </a:r>
            <a:r>
              <a:rPr lang="ar-SA"/>
              <a:t> </a:t>
            </a:r>
            <a:r>
              <a:rPr lang="ar-SA">
                <a:latin typeface="B Nazanin"/>
              </a:rPr>
              <a:t>پيمان</a:t>
            </a:r>
            <a:r>
              <a:rPr lang="ar-SA"/>
              <a:t> </a:t>
            </a:r>
            <a:r>
              <a:rPr lang="ar-SA">
                <a:latin typeface="B Nazanin"/>
              </a:rPr>
              <a:t>را</a:t>
            </a:r>
            <a:r>
              <a:rPr lang="ar-SA"/>
              <a:t> </a:t>
            </a:r>
            <a:r>
              <a:rPr lang="ar-SA">
                <a:latin typeface="B Nazanin"/>
              </a:rPr>
              <a:t>با</a:t>
            </a:r>
            <a:r>
              <a:rPr lang="ar-SA"/>
              <a:t> </a:t>
            </a:r>
            <a:r>
              <a:rPr lang="ar-SA">
                <a:latin typeface="B Nazanin"/>
              </a:rPr>
              <a:t>توجه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ar-SA">
                <a:latin typeface="B Nazanin"/>
              </a:rPr>
              <a:t>امكانات</a:t>
            </a:r>
            <a:r>
              <a:rPr lang="ar-SA"/>
              <a:t> </a:t>
            </a:r>
            <a:r>
              <a:rPr lang="ar-SA">
                <a:latin typeface="B Nazanin"/>
              </a:rPr>
              <a:t>پيمانكار</a:t>
            </a:r>
            <a:r>
              <a:rPr lang="fa-IR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عملي</a:t>
            </a:r>
            <a:r>
              <a:rPr lang="ar-SA"/>
              <a:t> </a:t>
            </a:r>
            <a:r>
              <a:rPr lang="ar-SA">
                <a:latin typeface="B Nazanin"/>
              </a:rPr>
              <a:t>تشخيص</a:t>
            </a:r>
            <a:r>
              <a:rPr lang="ar-SA"/>
              <a:t> </a:t>
            </a:r>
            <a:r>
              <a:rPr lang="fa-IR">
                <a:latin typeface="B Nazanin"/>
              </a:rPr>
              <a:t>د</a:t>
            </a:r>
            <a:r>
              <a:rPr lang="ar-SA">
                <a:latin typeface="B Nazanin"/>
              </a:rPr>
              <a:t>هد</a:t>
            </a:r>
            <a:r>
              <a:rPr lang="fa-IR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قيمت</a:t>
            </a:r>
            <a:r>
              <a:rPr lang="ar-SA"/>
              <a:t> </a:t>
            </a:r>
            <a:r>
              <a:rPr lang="ar-SA">
                <a:latin typeface="B Nazanin"/>
              </a:rPr>
              <a:t>كل</a:t>
            </a:r>
            <a:r>
              <a:rPr lang="ar-SA"/>
              <a:t> </a:t>
            </a:r>
            <a:r>
              <a:rPr lang="ar-SA">
                <a:latin typeface="B Nazanin"/>
              </a:rPr>
              <a:t>كار</a:t>
            </a:r>
            <a:r>
              <a:rPr lang="ar-SA"/>
              <a:t> </a:t>
            </a:r>
            <a:r>
              <a:rPr lang="ar-SA">
                <a:latin typeface="B Nazanin"/>
              </a:rPr>
              <a:t>را</a:t>
            </a:r>
            <a:r>
              <a:rPr lang="ar-SA"/>
              <a:t> </a:t>
            </a:r>
            <a:r>
              <a:rPr lang="ar-SA">
                <a:latin typeface="B Nazanin"/>
              </a:rPr>
              <a:t>از</a:t>
            </a:r>
            <a:r>
              <a:rPr lang="ar-SA"/>
              <a:t> </a:t>
            </a:r>
            <a:r>
              <a:rPr lang="ar-SA">
                <a:latin typeface="B Nazanin"/>
              </a:rPr>
              <a:t>روي</a:t>
            </a:r>
            <a:r>
              <a:rPr lang="ar-SA"/>
              <a:t> </a:t>
            </a:r>
            <a:r>
              <a:rPr lang="ar-SA">
                <a:latin typeface="B Nazanin"/>
              </a:rPr>
              <a:t>نقشه</a:t>
            </a:r>
            <a:r>
              <a:rPr lang="ar-SA"/>
              <a:t> </a:t>
            </a:r>
            <a:r>
              <a:rPr lang="ar-SA">
                <a:latin typeface="B Nazanin"/>
              </a:rPr>
              <a:t>ها</a:t>
            </a:r>
            <a:r>
              <a:rPr lang="ar-SA"/>
              <a:t> </a:t>
            </a:r>
            <a:r>
              <a:rPr lang="ar-SA">
                <a:latin typeface="B Nazanin"/>
              </a:rPr>
              <a:t>محاسبه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پيشنهاد</a:t>
            </a:r>
            <a:r>
              <a:rPr lang="ar-SA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كند</a:t>
            </a:r>
            <a:r>
              <a:rPr lang="ar-SA"/>
              <a:t> </a:t>
            </a:r>
            <a:r>
              <a:rPr lang="fa-IR"/>
              <a:t>. </a:t>
            </a:r>
            <a:r>
              <a:rPr lang="ar-SA">
                <a:latin typeface="B Nazanin"/>
              </a:rPr>
              <a:t>قيمت</a:t>
            </a:r>
            <a:r>
              <a:rPr lang="ar-SA"/>
              <a:t> </a:t>
            </a:r>
            <a:r>
              <a:rPr lang="ar-SA">
                <a:latin typeface="B Nazanin"/>
              </a:rPr>
              <a:t>پيشنهادي</a:t>
            </a:r>
            <a:r>
              <a:rPr lang="ar-SA"/>
              <a:t> </a:t>
            </a:r>
            <a:r>
              <a:rPr lang="ar-SA">
                <a:latin typeface="B Nazanin"/>
              </a:rPr>
              <a:t>پيمانكار</a:t>
            </a:r>
            <a:r>
              <a:rPr lang="ar-SA"/>
              <a:t> </a:t>
            </a:r>
            <a:r>
              <a:rPr lang="ar-SA">
                <a:latin typeface="B Nazanin"/>
              </a:rPr>
              <a:t>براي</a:t>
            </a:r>
            <a:r>
              <a:rPr lang="ar-SA"/>
              <a:t> </a:t>
            </a:r>
            <a:r>
              <a:rPr lang="ar-SA">
                <a:latin typeface="B Nazanin"/>
              </a:rPr>
              <a:t>اجراي</a:t>
            </a:r>
            <a:r>
              <a:rPr lang="ar-SA"/>
              <a:t> </a:t>
            </a:r>
            <a:r>
              <a:rPr lang="ar-SA">
                <a:latin typeface="B Nazanin"/>
              </a:rPr>
              <a:t>طرح</a:t>
            </a:r>
            <a:r>
              <a:rPr lang="ar-SA"/>
              <a:t> </a:t>
            </a:r>
            <a:r>
              <a:rPr lang="fa-IR">
                <a:latin typeface="B Nazanin"/>
              </a:rPr>
              <a:t>،</a:t>
            </a:r>
            <a:r>
              <a:rPr lang="ar-SA">
                <a:latin typeface="B Nazanin"/>
              </a:rPr>
              <a:t>همراه</a:t>
            </a:r>
            <a:r>
              <a:rPr lang="ar-SA"/>
              <a:t> </a:t>
            </a:r>
            <a:r>
              <a:rPr lang="ar-SA">
                <a:latin typeface="B Nazanin"/>
              </a:rPr>
              <a:t>با</a:t>
            </a:r>
            <a:r>
              <a:rPr lang="ar-SA"/>
              <a:t> </a:t>
            </a:r>
            <a:r>
              <a:rPr lang="ar-SA">
                <a:latin typeface="B Nazanin"/>
              </a:rPr>
              <a:t>ساير</a:t>
            </a:r>
            <a:r>
              <a:rPr lang="ar-SA"/>
              <a:t> </a:t>
            </a:r>
            <a:r>
              <a:rPr lang="ar-SA">
                <a:latin typeface="B Nazanin"/>
              </a:rPr>
              <a:t>اسناد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مدارك</a:t>
            </a:r>
            <a:r>
              <a:rPr lang="ar-SA"/>
              <a:t> </a:t>
            </a:r>
            <a:r>
              <a:rPr lang="fa-IR">
                <a:latin typeface="B Nazanin"/>
              </a:rPr>
              <a:t>مذک</a:t>
            </a:r>
            <a:r>
              <a:rPr lang="ar-SA">
                <a:latin typeface="B Nazanin"/>
              </a:rPr>
              <a:t>ور</a:t>
            </a:r>
            <a:r>
              <a:rPr lang="ar-SA"/>
              <a:t> </a:t>
            </a:r>
            <a:r>
              <a:rPr lang="ar-SA">
                <a:latin typeface="B Nazanin"/>
              </a:rPr>
              <a:t>در</a:t>
            </a:r>
            <a:r>
              <a:rPr lang="ar-SA"/>
              <a:t> </a:t>
            </a:r>
            <a:r>
              <a:rPr lang="ar-SA">
                <a:latin typeface="B Nazanin"/>
              </a:rPr>
              <a:t>آگهي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نظير</a:t>
            </a:r>
            <a:r>
              <a:rPr lang="ar-SA"/>
              <a:t> </a:t>
            </a:r>
            <a:r>
              <a:rPr lang="ar-SA">
                <a:latin typeface="B Nazanin"/>
              </a:rPr>
              <a:t>ض</a:t>
            </a:r>
            <a:r>
              <a:rPr lang="fa-IR">
                <a:latin typeface="B Nazanin"/>
              </a:rPr>
              <a:t>م</a:t>
            </a:r>
            <a:r>
              <a:rPr lang="ar-SA">
                <a:latin typeface="B Nazanin"/>
              </a:rPr>
              <a:t>انت</a:t>
            </a:r>
            <a:r>
              <a:rPr lang="ar-SA"/>
              <a:t> </a:t>
            </a:r>
            <a:r>
              <a:rPr lang="ar-SA">
                <a:latin typeface="B Nazanin"/>
              </a:rPr>
              <a:t>نامه</a:t>
            </a:r>
            <a:r>
              <a:rPr lang="ar-SA"/>
              <a:t> </a:t>
            </a:r>
            <a:r>
              <a:rPr lang="ar-SA">
                <a:latin typeface="B Nazanin"/>
              </a:rPr>
              <a:t>بانكي</a:t>
            </a:r>
            <a:r>
              <a:rPr lang="ar-SA"/>
              <a:t> </a:t>
            </a:r>
            <a:r>
              <a:rPr lang="ar-SA">
                <a:latin typeface="B Nazanin"/>
              </a:rPr>
              <a:t>در</a:t>
            </a:r>
            <a:r>
              <a:rPr lang="ar-SA"/>
              <a:t> </a:t>
            </a:r>
            <a:r>
              <a:rPr lang="ar-SA">
                <a:latin typeface="B Nazanin"/>
              </a:rPr>
              <a:t>دو</a:t>
            </a:r>
            <a:r>
              <a:rPr lang="ar-SA"/>
              <a:t> </a:t>
            </a:r>
            <a:r>
              <a:rPr lang="ar-SA">
                <a:latin typeface="B Nazanin"/>
              </a:rPr>
              <a:t>پاكت</a:t>
            </a:r>
            <a:r>
              <a:rPr lang="ar-SA"/>
              <a:t> </a:t>
            </a:r>
            <a:r>
              <a:rPr lang="ar-SA">
                <a:latin typeface="B Nazanin"/>
              </a:rPr>
              <a:t>جداگانه</a:t>
            </a:r>
            <a:r>
              <a:rPr lang="ar-SA"/>
              <a:t> – </a:t>
            </a:r>
            <a:r>
              <a:rPr lang="ar-SA">
                <a:latin typeface="B Nazanin"/>
              </a:rPr>
              <a:t>پاكت</a:t>
            </a:r>
            <a:r>
              <a:rPr lang="ar-SA"/>
              <a:t> </a:t>
            </a:r>
            <a:r>
              <a:rPr lang="ar-SA">
                <a:latin typeface="B Nazanin"/>
              </a:rPr>
              <a:t>الف</a:t>
            </a:r>
            <a:r>
              <a:rPr lang="ar-SA"/>
              <a:t> </a:t>
            </a:r>
            <a:r>
              <a:rPr lang="ar-SA">
                <a:latin typeface="B Nazanin"/>
              </a:rPr>
              <a:t>حاكي</a:t>
            </a:r>
            <a:r>
              <a:rPr lang="ar-SA"/>
              <a:t> </a:t>
            </a:r>
            <a:r>
              <a:rPr lang="ar-SA">
                <a:latin typeface="B Nazanin"/>
              </a:rPr>
              <a:t>ض</a:t>
            </a:r>
            <a:r>
              <a:rPr lang="fa-IR">
                <a:latin typeface="B Nazanin"/>
              </a:rPr>
              <a:t>م</a:t>
            </a:r>
            <a:r>
              <a:rPr lang="ar-SA">
                <a:latin typeface="B Nazanin"/>
              </a:rPr>
              <a:t>انت</a:t>
            </a:r>
            <a:r>
              <a:rPr lang="ar-SA"/>
              <a:t> </a:t>
            </a:r>
            <a:r>
              <a:rPr lang="ar-SA">
                <a:latin typeface="B Nazanin"/>
              </a:rPr>
              <a:t>نامه</a:t>
            </a:r>
            <a:r>
              <a:rPr lang="ar-SA"/>
              <a:t> </a:t>
            </a:r>
            <a:r>
              <a:rPr lang="ar-SA">
                <a:latin typeface="B Nazanin"/>
              </a:rPr>
              <a:t>بانكي</a:t>
            </a:r>
            <a:r>
              <a:rPr lang="ar-SA"/>
              <a:t> </a:t>
            </a:r>
            <a:r>
              <a:rPr lang="ar-SA">
                <a:latin typeface="B Nazanin"/>
              </a:rPr>
              <a:t>وكلي</a:t>
            </a:r>
            <a:r>
              <a:rPr lang="fa-IR">
                <a:latin typeface="B Nazanin"/>
              </a:rPr>
              <a:t>ه</a:t>
            </a:r>
            <a:r>
              <a:rPr lang="ar-SA"/>
              <a:t> </a:t>
            </a:r>
            <a:r>
              <a:rPr lang="ar-SA">
                <a:latin typeface="B Nazanin"/>
              </a:rPr>
              <a:t>اسناد</a:t>
            </a:r>
            <a:r>
              <a:rPr lang="ar-SA"/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پاكت</a:t>
            </a:r>
            <a:r>
              <a:rPr lang="ar-SA"/>
              <a:t> « </a:t>
            </a:r>
            <a:r>
              <a:rPr lang="ar-SA">
                <a:latin typeface="B Nazanin"/>
              </a:rPr>
              <a:t>ب</a:t>
            </a:r>
            <a:r>
              <a:rPr lang="ar-SA"/>
              <a:t> » </a:t>
            </a:r>
            <a:r>
              <a:rPr lang="ar-SA">
                <a:latin typeface="B Nazanin"/>
              </a:rPr>
              <a:t>فقط</a:t>
            </a:r>
            <a:r>
              <a:rPr lang="ar-SA"/>
              <a:t> </a:t>
            </a:r>
            <a:r>
              <a:rPr lang="ar-SA">
                <a:latin typeface="B Nazanin"/>
              </a:rPr>
              <a:t>شامل</a:t>
            </a:r>
            <a:r>
              <a:rPr lang="ar-SA"/>
              <a:t> </a:t>
            </a:r>
            <a:r>
              <a:rPr lang="ar-SA">
                <a:latin typeface="B Nazanin"/>
              </a:rPr>
              <a:t>برگ</a:t>
            </a:r>
            <a:r>
              <a:rPr lang="ar-SA"/>
              <a:t> </a:t>
            </a:r>
            <a:r>
              <a:rPr lang="ar-SA">
                <a:latin typeface="B Nazanin"/>
              </a:rPr>
              <a:t>پيشنهاد</a:t>
            </a:r>
            <a:r>
              <a:rPr lang="ar-SA"/>
              <a:t> </a:t>
            </a:r>
            <a:r>
              <a:rPr lang="fa-IR">
                <a:latin typeface="B Nazanin"/>
              </a:rPr>
              <a:t>نرخ،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/>
              <a:t> </a:t>
            </a:r>
            <a:r>
              <a:rPr lang="ar-SA">
                <a:latin typeface="B Nazanin"/>
              </a:rPr>
              <a:t>گزار</a:t>
            </a:r>
            <a:r>
              <a:rPr lang="ar-SA"/>
              <a:t> (</a:t>
            </a:r>
            <a:r>
              <a:rPr lang="ar-SA">
                <a:latin typeface="B Nazanin"/>
              </a:rPr>
              <a:t>‌</a:t>
            </a:r>
            <a:r>
              <a:rPr lang="ar-SA"/>
              <a:t> </a:t>
            </a:r>
            <a:r>
              <a:rPr lang="ar-SA">
                <a:latin typeface="B Nazanin"/>
              </a:rPr>
              <a:t>كارفرما</a:t>
            </a:r>
            <a:r>
              <a:rPr lang="ar-SA"/>
              <a:t> ) </a:t>
            </a:r>
            <a:r>
              <a:rPr lang="ar-SA">
                <a:latin typeface="B Nazanin"/>
              </a:rPr>
              <a:t>تسليم</a:t>
            </a:r>
            <a:r>
              <a:rPr lang="ar-SA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شود</a:t>
            </a:r>
            <a:r>
              <a:rPr lang="fa-IR"/>
              <a:t>. </a:t>
            </a:r>
          </a:p>
          <a:p>
            <a:pPr lvl="0" algn="r"/>
            <a:r>
              <a:rPr lang="fa-IR" sz="2400">
                <a:solidFill>
                  <a:schemeClr val="accent4"/>
                </a:solidFill>
              </a:rPr>
              <a:t>4-2)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انتخاب</a:t>
            </a:r>
            <a:r>
              <a:rPr lang="ar-SA" sz="2400">
                <a:solidFill>
                  <a:schemeClr val="accent4"/>
                </a:solidFill>
              </a:rPr>
              <a:t>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پيمانكار</a:t>
            </a:r>
          </a:p>
          <a:p>
            <a:pPr lvl="0" algn="r"/>
            <a:r>
              <a:rPr lang="ar-SA">
                <a:latin typeface="B Nazanin"/>
              </a:rPr>
              <a:t>كميسيون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براي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تعيين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</a:t>
            </a:r>
            <a:r>
              <a:rPr lang="fa-IR">
                <a:latin typeface="B Nazanin"/>
              </a:rPr>
              <a:t>رنده</a:t>
            </a:r>
            <a:r>
              <a:rPr lang="fa-IR">
                <a:latin typeface="F_Nazanin"/>
              </a:rPr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،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پيشنهادهاي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واصله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را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با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رعايت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آئين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نامه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معاملات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دولتي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افتتاح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قرائت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كند</a:t>
            </a:r>
            <a:r>
              <a:rPr lang="ar-SA">
                <a:latin typeface="F_Nazanin"/>
              </a:rPr>
              <a:t> . </a:t>
            </a:r>
            <a:r>
              <a:rPr lang="ar-SA">
                <a:latin typeface="B Nazanin"/>
              </a:rPr>
              <a:t>كميسيون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مزبور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ابتدا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پاكت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الف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را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باز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كند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در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صورتي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پيمانكار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تمامي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شرايط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مزبور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در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را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رعايت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كليد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مدارك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را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ارسال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كرده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باشد</a:t>
            </a:r>
            <a:r>
              <a:rPr lang="ar-SA">
                <a:latin typeface="F_Nazanin"/>
              </a:rPr>
              <a:t> . </a:t>
            </a:r>
            <a:r>
              <a:rPr lang="ar-SA">
                <a:latin typeface="B Nazanin"/>
              </a:rPr>
              <a:t>مبادرت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افتتاح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پاكت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</a:t>
            </a:r>
            <a:r>
              <a:rPr lang="ar-SA">
                <a:latin typeface="F_Nazanin"/>
              </a:rPr>
              <a:t> ( </a:t>
            </a:r>
            <a:r>
              <a:rPr lang="ar-SA">
                <a:latin typeface="B Nazanin"/>
              </a:rPr>
              <a:t>برگ</a:t>
            </a:r>
            <a:r>
              <a:rPr lang="ar-SA">
                <a:latin typeface="F_Nazanin"/>
              </a:rPr>
              <a:t> </a:t>
            </a:r>
            <a:r>
              <a:rPr lang="fa-IR">
                <a:latin typeface="B Nazanin"/>
              </a:rPr>
              <a:t>پ</a:t>
            </a:r>
            <a:r>
              <a:rPr lang="ar-SA">
                <a:latin typeface="B Nazanin"/>
              </a:rPr>
              <a:t>يشنهاد</a:t>
            </a:r>
            <a:r>
              <a:rPr lang="ar-SA">
                <a:latin typeface="F_Nazanin"/>
              </a:rPr>
              <a:t> </a:t>
            </a:r>
            <a:r>
              <a:rPr lang="fa-IR">
                <a:latin typeface="B Nazanin"/>
              </a:rPr>
              <a:t>نرخ</a:t>
            </a:r>
            <a:r>
              <a:rPr lang="ar-SA">
                <a:latin typeface="F_Nazanin"/>
              </a:rPr>
              <a:t> ) </a:t>
            </a:r>
            <a:r>
              <a:rPr lang="ar-SA">
                <a:latin typeface="B Nazanin"/>
              </a:rPr>
              <a:t>مي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كند</a:t>
            </a:r>
            <a:r>
              <a:rPr lang="ar-SA">
                <a:latin typeface="F_Nazanin"/>
              </a:rPr>
              <a:t> . </a:t>
            </a:r>
            <a:r>
              <a:rPr lang="ar-SA">
                <a:latin typeface="B Nazanin"/>
              </a:rPr>
              <a:t>مناقصه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گزار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پس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از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ارزيابي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پيشنهاد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ها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تهي</a:t>
            </a:r>
            <a:r>
              <a:rPr lang="fa-IR">
                <a:latin typeface="B Nazanin"/>
              </a:rPr>
              <a:t>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جدول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مقايسه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،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از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بين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پيشنهادهايي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تمامي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شرايط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را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دارا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باشد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از</a:t>
            </a:r>
            <a:r>
              <a:rPr lang="fa-IR">
                <a:latin typeface="B Nazanin"/>
              </a:rPr>
              <a:t>لحاظ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قيمت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خارج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از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اعتدال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نباش</a:t>
            </a:r>
            <a:r>
              <a:rPr lang="fa-IR">
                <a:latin typeface="B Nazanin"/>
              </a:rPr>
              <a:t>ن</a:t>
            </a:r>
            <a:r>
              <a:rPr lang="ar-SA">
                <a:latin typeface="B Nazanin"/>
              </a:rPr>
              <a:t>د</a:t>
            </a:r>
            <a:r>
              <a:rPr lang="ar-SA">
                <a:latin typeface="F_Nazanin"/>
              </a:rPr>
              <a:t> . </a:t>
            </a:r>
            <a:r>
              <a:rPr lang="ar-SA">
                <a:latin typeface="B Nazanin"/>
              </a:rPr>
              <a:t>مناسبترين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پيشنهاد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از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نظر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مالي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ساير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شرايط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انتخاب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عنوان</a:t>
            </a:r>
            <a:r>
              <a:rPr lang="ar-SA">
                <a:latin typeface="F_Nazanin"/>
              </a:rPr>
              <a:t> </a:t>
            </a:r>
            <a:r>
              <a:rPr lang="fa-IR">
                <a:latin typeface="B Nazanin"/>
              </a:rPr>
              <a:t>ب</a:t>
            </a:r>
            <a:r>
              <a:rPr lang="ar-SA">
                <a:latin typeface="B Nazanin"/>
              </a:rPr>
              <a:t>رنده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معرفي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كند</a:t>
            </a:r>
            <a:r>
              <a:rPr lang="ar-SA">
                <a:latin typeface="F_Nazanin"/>
              </a:rPr>
              <a:t> . </a:t>
            </a:r>
            <a:r>
              <a:rPr lang="ar-SA">
                <a:latin typeface="B Nazanin"/>
              </a:rPr>
              <a:t>ض</a:t>
            </a:r>
            <a:r>
              <a:rPr lang="fa-IR">
                <a:latin typeface="B Nazanin"/>
              </a:rPr>
              <a:t>م</a:t>
            </a:r>
            <a:r>
              <a:rPr lang="ar-SA">
                <a:latin typeface="B Nazanin"/>
              </a:rPr>
              <a:t>انت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نامه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شركت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در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</a:t>
            </a:r>
            <a:r>
              <a:rPr lang="fa-IR">
                <a:latin typeface="B Nazanin"/>
              </a:rPr>
              <a:t>ناق</a:t>
            </a:r>
            <a:r>
              <a:rPr lang="ar-SA">
                <a:latin typeface="B Nazanin"/>
              </a:rPr>
              <a:t>صه</a:t>
            </a:r>
            <a:r>
              <a:rPr lang="fa-IR">
                <a:latin typeface="F_Nazanin"/>
              </a:rPr>
              <a:t> </a:t>
            </a:r>
            <a:r>
              <a:rPr lang="ar-SA">
                <a:latin typeface="B Nazanin"/>
              </a:rPr>
              <a:t>در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صورتي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برنده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</a:t>
            </a:r>
            <a:r>
              <a:rPr lang="fa-IR">
                <a:latin typeface="B Nazanin"/>
              </a:rPr>
              <a:t>ن</a:t>
            </a:r>
            <a:r>
              <a:rPr lang="ar-SA">
                <a:latin typeface="B Nazanin"/>
              </a:rPr>
              <a:t>ا</a:t>
            </a:r>
            <a:r>
              <a:rPr lang="fa-IR">
                <a:latin typeface="B Nazanin"/>
              </a:rPr>
              <a:t>ق</a:t>
            </a:r>
            <a:r>
              <a:rPr lang="ar-SA">
                <a:latin typeface="B Nazanin"/>
              </a:rPr>
              <a:t>صه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از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انعقاد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قرارداد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امتناع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ورود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به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نفع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كارفرما</a:t>
            </a:r>
            <a:r>
              <a:rPr lang="ar-SA">
                <a:latin typeface="F_Nazanin"/>
              </a:rPr>
              <a:t> </a:t>
            </a:r>
            <a:r>
              <a:rPr lang="fa-IR">
                <a:latin typeface="B Nazanin"/>
              </a:rPr>
              <a:t>ض</a:t>
            </a:r>
            <a:r>
              <a:rPr lang="ar-SA">
                <a:latin typeface="B Nazanin"/>
              </a:rPr>
              <a:t>بط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خواهد</a:t>
            </a:r>
            <a:r>
              <a:rPr lang="fa-IR">
                <a:latin typeface="B Nazanin"/>
              </a:rPr>
              <a:t>شد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و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از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نفر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دوم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براي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عقد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قرارداد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دعوت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مي</a:t>
            </a:r>
            <a:r>
              <a:rPr lang="ar-SA">
                <a:latin typeface="F_Nazanin"/>
              </a:rPr>
              <a:t> </a:t>
            </a:r>
            <a:r>
              <a:rPr lang="ar-SA">
                <a:latin typeface="B Nazanin"/>
              </a:rPr>
              <a:t>شود</a:t>
            </a:r>
            <a:r>
              <a:rPr/>
              <a:t> </a:t>
            </a:r>
          </a:p>
          <a:p>
            <a:pPr lvl="0" algn="r"/>
            <a:r>
              <a:rPr lang="fa-IR" sz="2000">
                <a:solidFill>
                  <a:schemeClr val="accent4"/>
                </a:solidFill>
              </a:rPr>
              <a:t>3- </a:t>
            </a:r>
            <a:r>
              <a:rPr lang="ar-SA" sz="2000">
                <a:solidFill>
                  <a:schemeClr val="accent4"/>
                </a:solidFill>
                <a:latin typeface="B Nazanin"/>
              </a:rPr>
              <a:t>انعقاد</a:t>
            </a:r>
            <a:r>
              <a:rPr lang="ar-SA" sz="2000">
                <a:solidFill>
                  <a:schemeClr val="accent4"/>
                </a:solidFill>
              </a:rPr>
              <a:t> </a:t>
            </a:r>
            <a:r>
              <a:rPr lang="ar-SA" sz="2000">
                <a:solidFill>
                  <a:schemeClr val="accent4"/>
                </a:solidFill>
                <a:latin typeface="B Nazanin"/>
              </a:rPr>
              <a:t>قرارداد</a:t>
            </a:r>
            <a:r>
              <a:rPr lang="fa-IR" sz="2000">
                <a:solidFill>
                  <a:schemeClr val="accent4"/>
                </a:solidFill>
              </a:rPr>
              <a:t> </a:t>
            </a:r>
            <a:r>
              <a:rPr lang="ar-SA" sz="2000">
                <a:solidFill>
                  <a:schemeClr val="accent4"/>
                </a:solidFill>
                <a:latin typeface="B Nazanin"/>
              </a:rPr>
              <a:t>با</a:t>
            </a:r>
            <a:r>
              <a:rPr lang="ar-SA" sz="2000">
                <a:solidFill>
                  <a:schemeClr val="accent4"/>
                </a:solidFill>
              </a:rPr>
              <a:t> </a:t>
            </a:r>
            <a:r>
              <a:rPr lang="ar-SA" sz="2000">
                <a:solidFill>
                  <a:schemeClr val="accent4"/>
                </a:solidFill>
                <a:latin typeface="B Nazanin"/>
              </a:rPr>
              <a:t>پيمانكار</a:t>
            </a:r>
            <a:r>
              <a:rPr lang="fa-IR">
                <a:solidFill>
                  <a:schemeClr val="accent4"/>
                </a:solidFill>
              </a:rPr>
              <a:t>: </a:t>
            </a:r>
            <a:r>
              <a:rPr lang="ar-SA">
                <a:latin typeface="B Nazanin"/>
              </a:rPr>
              <a:t>بعد</a:t>
            </a:r>
            <a:r>
              <a:rPr lang="ar-SA"/>
              <a:t> </a:t>
            </a:r>
            <a:r>
              <a:rPr lang="ar-SA">
                <a:latin typeface="B Nazanin"/>
              </a:rPr>
              <a:t>از</a:t>
            </a:r>
            <a:r>
              <a:rPr lang="ar-SA"/>
              <a:t> </a:t>
            </a:r>
            <a:r>
              <a:rPr lang="ar-SA">
                <a:latin typeface="B Nazanin"/>
              </a:rPr>
              <a:t>اينكه</a:t>
            </a:r>
            <a:r>
              <a:rPr lang="ar-SA"/>
              <a:t> </a:t>
            </a:r>
            <a:r>
              <a:rPr lang="ar-SA">
                <a:latin typeface="B Nazanin"/>
              </a:rPr>
              <a:t>برنده</a:t>
            </a:r>
            <a:r>
              <a:rPr lang="ar-SA"/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/>
              <a:t> </a:t>
            </a:r>
            <a:r>
              <a:rPr lang="ar-SA">
                <a:latin typeface="B Nazanin"/>
              </a:rPr>
              <a:t>تعيين</a:t>
            </a:r>
            <a:r>
              <a:rPr lang="ar-SA"/>
              <a:t> </a:t>
            </a:r>
            <a:r>
              <a:rPr lang="ar-SA">
                <a:latin typeface="B Nazanin"/>
              </a:rPr>
              <a:t>شد</a:t>
            </a:r>
            <a:r>
              <a:rPr lang="ar-SA"/>
              <a:t> </a:t>
            </a:r>
            <a:r>
              <a:rPr lang="ar-SA">
                <a:latin typeface="B Nazanin"/>
              </a:rPr>
              <a:t>قراردادي</a:t>
            </a:r>
            <a:r>
              <a:rPr lang="ar-SA"/>
              <a:t> </a:t>
            </a:r>
            <a:r>
              <a:rPr lang="ar-SA">
                <a:latin typeface="B Nazanin"/>
              </a:rPr>
              <a:t>بين</a:t>
            </a:r>
            <a:r>
              <a:rPr lang="ar-SA"/>
              <a:t> </a:t>
            </a:r>
            <a:r>
              <a:rPr lang="ar-SA">
                <a:latin typeface="B Nazanin"/>
              </a:rPr>
              <a:t>پيمانكار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كارفرما</a:t>
            </a:r>
            <a:r>
              <a:rPr lang="ar-SA"/>
              <a:t> </a:t>
            </a:r>
            <a:r>
              <a:rPr lang="ar-SA">
                <a:latin typeface="B Nazanin"/>
              </a:rPr>
              <a:t>منعقد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ضمانت</a:t>
            </a:r>
            <a:r>
              <a:rPr lang="ar-SA"/>
              <a:t> </a:t>
            </a:r>
            <a:r>
              <a:rPr lang="ar-SA">
                <a:latin typeface="B Nazanin"/>
              </a:rPr>
              <a:t>نامه</a:t>
            </a:r>
            <a:r>
              <a:rPr lang="ar-SA"/>
              <a:t> </a:t>
            </a:r>
            <a:r>
              <a:rPr lang="ar-SA">
                <a:latin typeface="B Nazanin"/>
              </a:rPr>
              <a:t>هاي</a:t>
            </a:r>
            <a:r>
              <a:rPr lang="ar-SA"/>
              <a:t> </a:t>
            </a:r>
            <a:r>
              <a:rPr lang="ar-SA">
                <a:latin typeface="B Nazanin"/>
              </a:rPr>
              <a:t>شركت</a:t>
            </a:r>
            <a:r>
              <a:rPr lang="ar-SA"/>
              <a:t> </a:t>
            </a:r>
            <a:r>
              <a:rPr lang="ar-SA">
                <a:latin typeface="B Nazanin"/>
              </a:rPr>
              <a:t>در</a:t>
            </a:r>
            <a:r>
              <a:rPr lang="ar-SA"/>
              <a:t> </a:t>
            </a:r>
            <a:r>
              <a:rPr lang="ar-SA">
                <a:latin typeface="B Nazanin"/>
              </a:rPr>
              <a:t>مناقصه</a:t>
            </a:r>
            <a:r>
              <a:rPr lang="ar-SA"/>
              <a:t> </a:t>
            </a:r>
            <a:r>
              <a:rPr lang="ar-SA">
                <a:latin typeface="B Nazanin"/>
              </a:rPr>
              <a:t>آزاد</a:t>
            </a:r>
            <a:r>
              <a:rPr lang="fa-IR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شود</a:t>
            </a:r>
            <a:r>
              <a:rPr lang="fa-IR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حسابداری</a:t>
            </a:r>
            <a:r>
              <a:rPr lang="fa-IR"/>
              <a:t> </a:t>
            </a:r>
            <a:r>
              <a:rPr lang="fa-IR">
                <a:latin typeface="B Nazanin"/>
              </a:rPr>
              <a:t>پیمانکاری</a:t>
            </a:r>
            <a:r>
              <a:rPr lang="fa-IR"/>
              <a:t> </a:t>
            </a:r>
            <a:r>
              <a:rPr lang="fa-IR">
                <a:latin typeface="B Nazanin"/>
              </a:rPr>
              <a:t>که</a:t>
            </a:r>
            <a:r>
              <a:rPr lang="fa-IR"/>
              <a:t> </a:t>
            </a:r>
            <a:r>
              <a:rPr lang="fa-IR">
                <a:latin typeface="B Nazanin"/>
              </a:rPr>
              <a:t>برنده</a:t>
            </a:r>
            <a:r>
              <a:rPr lang="fa-IR"/>
              <a:t> </a:t>
            </a:r>
            <a:r>
              <a:rPr lang="fa-IR">
                <a:latin typeface="B Nazanin"/>
              </a:rPr>
              <a:t>مناقصه</a:t>
            </a:r>
            <a:r>
              <a:rPr lang="fa-IR"/>
              <a:t> </a:t>
            </a:r>
            <a:r>
              <a:rPr lang="fa-IR">
                <a:latin typeface="B Nazanin"/>
              </a:rPr>
              <a:t>میشود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092325"/>
          <a:ext cx="8594725" cy="2296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2"/>
                <a:gridCol w="4297362"/>
              </a:tblGrid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دارایی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درجریان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l"/>
                      <a:r>
                        <a:rPr lang="fa-IR" sz="2400" baseline="0"/>
                        <a:t> </a:t>
                      </a:r>
                      <a:r>
                        <a:rPr lang="fa-IR" sz="2400">
                          <a:latin typeface="B Nazanin"/>
                        </a:rPr>
                        <a:t>هزینه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مطالعات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طرح</a:t>
                      </a:r>
                      <a:r>
                        <a:rPr lang="fa-IR" sz="2400" baseline="0"/>
                        <a:t>***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>
                          <a:latin typeface="B Nazanin"/>
                        </a:rPr>
                        <a:t>هزینه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پیمان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در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دست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اجرا</a:t>
                      </a:r>
                      <a:r>
                        <a:rPr lang="fa-IR" sz="2400"/>
                        <a:t>***</a:t>
                      </a:r>
                    </a:p>
                    <a:p>
                      <a:pPr lvl="0" algn="l"/>
                      <a:r>
                        <a:rPr lang="fa-IR" sz="2400">
                          <a:latin typeface="B Nazanin"/>
                        </a:rPr>
                        <a:t>هزینه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شرکت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در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مناقصه</a:t>
                      </a:r>
                      <a:r>
                        <a:rPr lang="fa-IR" sz="2400"/>
                        <a:t>  ***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بابت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انتقال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هزینه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مطالعات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طرح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به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دارایی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جریان</a:t>
                      </a:r>
                      <a:r>
                        <a:rPr lang="fa-IR" sz="2400" baseline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بابت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انتقال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هزینه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شرکت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>
                          <a:latin typeface="B Nazanin"/>
                        </a:rPr>
                        <a:t>در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مناقصه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به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هزینه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پیمان</a:t>
                      </a:r>
                      <a:r>
                        <a:rPr lang="fa-IR" sz="2400" baseline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024282" y="121024"/>
            <a:ext cx="3249720" cy="52443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algn="r"/>
            <a:r>
              <a:rPr lang="fa-IR"/>
              <a:t>بندهای قرارداد</a:t>
            </a:r>
            <a:r>
              <a:t/>
            </a:r>
            <a:br/>
            <a:r>
              <a:t/>
            </a:r>
            <a:br/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759416"/>
            <a:ext cx="8596668" cy="5951349"/>
          </a:xfrm>
          <a:prstGeom prst="rect">
            <a:avLst/>
          </a:prstGeom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pPr lvl="0" algn="r"/>
            <a:r>
              <a:rPr lang="fa-IR" sz="2400"/>
              <a:t>1-3)</a:t>
            </a:r>
            <a:r>
              <a:rPr lang="ar-SA" sz="2400">
                <a:solidFill>
                  <a:srgbClr val="FF0000"/>
                </a:solidFill>
              </a:rPr>
              <a:t>نام طرفين قرارداد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ar-SA" sz="2400"/>
              <a:t>( كارفرما  – پيمانكار</a:t>
            </a:r>
            <a:r>
              <a:rPr lang="fa-IR" sz="2400"/>
              <a:t>)</a:t>
            </a:r>
            <a:r>
              <a:rPr sz="2400"/>
              <a:t> </a:t>
            </a:r>
          </a:p>
          <a:p>
            <a:pPr lvl="0" algn="r"/>
            <a:r>
              <a:rPr lang="fa-IR" sz="2400">
                <a:solidFill>
                  <a:schemeClr val="tx1"/>
                </a:solidFill>
              </a:rPr>
              <a:t>شامل عملیاتی که می بایست انجام گردد</a:t>
            </a:r>
            <a:r>
              <a:rPr sz="2400">
                <a:solidFill>
                  <a:schemeClr val="tx1"/>
                </a:solidFill>
              </a:rPr>
              <a:t> </a:t>
            </a:r>
            <a:r>
              <a:rPr lang="fa-IR" sz="2400">
                <a:solidFill>
                  <a:schemeClr val="tx1"/>
                </a:solidFill>
              </a:rPr>
              <a:t>2-3)</a:t>
            </a:r>
            <a:r>
              <a:rPr lang="ar-SA" sz="2400">
                <a:solidFill>
                  <a:srgbClr val="FF0000"/>
                </a:solidFill>
              </a:rPr>
              <a:t>موضوع پيمان</a:t>
            </a:r>
            <a:r>
              <a:t/>
            </a:r>
            <a:br/>
            <a:r>
              <a:rPr lang="fa-IR" sz="2400">
                <a:solidFill>
                  <a:schemeClr val="tx1"/>
                </a:solidFill>
              </a:rPr>
              <a:t>3-3)</a:t>
            </a:r>
            <a:r>
              <a:rPr lang="ar-SA" sz="2400">
                <a:solidFill>
                  <a:srgbClr val="FF0000"/>
                </a:solidFill>
                <a:latin typeface="B Nazanin"/>
              </a:rPr>
              <a:t>مبلغ</a:t>
            </a:r>
            <a:r>
              <a:rPr lang="ar-SA" sz="2400">
                <a:solidFill>
                  <a:srgbClr val="FF0000"/>
                </a:solidFill>
              </a:rPr>
              <a:t> </a:t>
            </a:r>
            <a:r>
              <a:rPr lang="ar-SA" sz="2400">
                <a:solidFill>
                  <a:srgbClr val="FF0000"/>
                </a:solidFill>
                <a:latin typeface="B Nazanin"/>
              </a:rPr>
              <a:t>پيمان</a:t>
            </a:r>
            <a:r>
              <a:rPr lang="fa-IR" sz="2400">
                <a:solidFill>
                  <a:srgbClr val="FF0000"/>
                </a:solidFill>
              </a:rPr>
              <a:t>: </a:t>
            </a:r>
            <a:r>
              <a:rPr lang="fa-IR" sz="2000">
                <a:latin typeface="B Nazanin"/>
              </a:rPr>
              <a:t>مبلغي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اساس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آن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منعقد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شود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توجه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شرايط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عمومي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مبلغي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آن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اضافه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يا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كسر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گردد</a:t>
            </a:r>
            <a:r>
              <a:rPr lang="fa-IR" sz="2000"/>
              <a:t> . </a:t>
            </a:r>
            <a:r>
              <a:t/>
            </a:r>
            <a:br/>
            <a:r>
              <a:rPr lang="fa-IR" sz="2400">
                <a:solidFill>
                  <a:srgbClr val="FF0000"/>
                </a:solidFill>
              </a:rPr>
              <a:t> </a:t>
            </a:r>
          </a:p>
          <a:p>
            <a:pPr lvl="0" algn="r"/>
            <a:r>
              <a:rPr lang="fa-IR" sz="2400">
                <a:solidFill>
                  <a:schemeClr val="tx1"/>
                </a:solidFill>
              </a:rPr>
              <a:t>4-3)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مدت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پیمان</a:t>
            </a:r>
            <a:r>
              <a:rPr lang="fa-IR" sz="2400">
                <a:solidFill>
                  <a:srgbClr val="FF0000"/>
                </a:solidFill>
              </a:rPr>
              <a:t>: </a:t>
            </a:r>
            <a:r>
              <a:rPr lang="fa-IR" sz="2000">
                <a:latin typeface="B Nazanin"/>
              </a:rPr>
              <a:t>مدتي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است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پيمانكار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تعهد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كند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طي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آن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كارگاه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را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تجهيزات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عمليات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مورد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را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اجرا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كند</a:t>
            </a:r>
            <a:r>
              <a:rPr lang="fa-IR" sz="2000"/>
              <a:t>.</a:t>
            </a:r>
          </a:p>
          <a:p>
            <a:pPr lvl="0" algn="r"/>
            <a:endParaRPr lang="fa-IR" sz="2000"/>
          </a:p>
          <a:p>
            <a:pPr lvl="0" algn="r"/>
            <a:r>
              <a:rPr lang="fa-IR" sz="2400">
                <a:solidFill>
                  <a:schemeClr val="tx1"/>
                </a:solidFill>
              </a:rPr>
              <a:t>5-3)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تاييدات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و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تعهدات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پيمانكار</a:t>
            </a:r>
            <a:r>
              <a:rPr lang="fa-IR" sz="2400">
                <a:solidFill>
                  <a:srgbClr val="FF0000"/>
                </a:solidFill>
              </a:rPr>
              <a:t>: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طور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خلاصه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پيمانكار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تاييد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كند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هنگام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تسليم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پيشنهاد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مطالعات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كافي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عمل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آورده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هيچ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نكته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باقي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نمانده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است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بعدا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بتواند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مورد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آن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جهل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خود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استناد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نمايد</a:t>
            </a:r>
            <a:r>
              <a:rPr lang="fa-IR" sz="2400"/>
              <a:t>.</a:t>
            </a:r>
          </a:p>
          <a:p>
            <a:pPr lvl="0" algn="r"/>
            <a:endParaRPr lang="fa-IR" sz="2400"/>
          </a:p>
          <a:p>
            <a:pPr lvl="0" algn="r"/>
            <a:r>
              <a:rPr lang="fa-IR" sz="2400">
                <a:solidFill>
                  <a:schemeClr val="tx1"/>
                </a:solidFill>
              </a:rPr>
              <a:t>6-3)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تعهدات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و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اختيارات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كارفرما</a:t>
            </a:r>
            <a:r>
              <a:rPr lang="fa-IR" sz="2400">
                <a:solidFill>
                  <a:srgbClr val="FF0000"/>
                </a:solidFill>
              </a:rPr>
              <a:t> : </a:t>
            </a:r>
            <a:r>
              <a:rPr sz="2400">
                <a:solidFill>
                  <a:srgbClr val="FF0000"/>
                </a:solidFill>
              </a:rPr>
              <a:t> </a:t>
            </a:r>
          </a:p>
          <a:p>
            <a:pPr lvl="0" algn="r"/>
            <a:r>
              <a:rPr lang="fa-IR" sz="2000">
                <a:latin typeface="B Nazanin"/>
              </a:rPr>
              <a:t>كارفرما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متهعد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است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كليه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زمين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هاي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را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براي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تاسيس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ايجاد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كارگاه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انجام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عمليات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موضوع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مورد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نياز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است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تاريخ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هايي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برنامه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تفصيلي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اجرائي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ضمیمه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پيش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بيني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شده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است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طبق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صورت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جلسه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پيمانكار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تحويل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دهد</a:t>
            </a:r>
            <a:r>
              <a:rPr lang="fa-IR" sz="2000"/>
              <a:t> .</a:t>
            </a:r>
            <a:r>
              <a:rPr lang="fa-IR" sz="2000">
                <a:latin typeface="B Nazanin"/>
              </a:rPr>
              <a:t>همچنين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كارفرما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مدت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اجراي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تواند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توسط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دستگاه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نظارت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مهندس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مقيم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يا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مامورين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ديگري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عمليات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پيمانكار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را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بازرسي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كند</a:t>
            </a:r>
            <a:r>
              <a:rPr lang="fa-IR" sz="200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615341" y="170481"/>
            <a:ext cx="8596669" cy="647829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2800">
                <a:solidFill>
                  <a:schemeClr val="tx1"/>
                </a:solidFill>
              </a:rPr>
              <a:t>7-3)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ضمانت</a:t>
            </a:r>
            <a:r>
              <a:rPr lang="fa-IR" sz="2800">
                <a:solidFill>
                  <a:srgbClr val="FF0000"/>
                </a:solidFill>
              </a:rPr>
              <a:t> 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نامه</a:t>
            </a:r>
            <a:r>
              <a:rPr lang="fa-IR" sz="2800">
                <a:solidFill>
                  <a:srgbClr val="FF0000"/>
                </a:solidFill>
              </a:rPr>
              <a:t> 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انجام</a:t>
            </a:r>
            <a:r>
              <a:rPr lang="fa-IR" sz="2800">
                <a:solidFill>
                  <a:srgbClr val="FF0000"/>
                </a:solidFill>
              </a:rPr>
              <a:t> 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تعهدات</a:t>
            </a:r>
            <a:r>
              <a:rPr lang="fa-IR" sz="2800">
                <a:solidFill>
                  <a:srgbClr val="FF0000"/>
                </a:solidFill>
              </a:rPr>
              <a:t>: </a:t>
            </a:r>
            <a:r>
              <a:rPr lang="fa-IR" sz="2800"/>
              <a:t> </a:t>
            </a:r>
          </a:p>
          <a:p>
            <a:pPr lvl="0" algn="r"/>
            <a:r>
              <a:rPr lang="fa-IR" sz="2400">
                <a:latin typeface="B Nazanin"/>
              </a:rPr>
              <a:t>در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موقع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امضاء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قرارداد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پيمانكار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بايد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ضمانت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نامه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اي</a:t>
            </a:r>
            <a:r>
              <a:rPr lang="fa-IR" sz="2400"/>
              <a:t> ( </a:t>
            </a:r>
            <a:r>
              <a:rPr lang="fa-IR" sz="2400">
                <a:latin typeface="B Nazanin"/>
              </a:rPr>
              <a:t>در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حال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حاضر</a:t>
            </a:r>
            <a:r>
              <a:rPr lang="fa-IR" sz="2400"/>
              <a:t> 50% </a:t>
            </a:r>
            <a:r>
              <a:rPr lang="fa-IR" sz="2400">
                <a:latin typeface="B Nazanin"/>
              </a:rPr>
              <a:t>مبلغ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اوليه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پيمان</a:t>
            </a:r>
            <a:r>
              <a:rPr lang="fa-IR" sz="2400"/>
              <a:t> )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بانك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مورد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قبول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كارفرما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طبق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نمونه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اي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معمولا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ضميمه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اسناد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مناقصه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است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اخذ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تسليم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كارفرما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نماید</a:t>
            </a:r>
            <a:r>
              <a:rPr lang="fa-IR" sz="2400"/>
              <a:t>. </a:t>
            </a:r>
            <a:r>
              <a:rPr lang="fa-IR" sz="2400">
                <a:latin typeface="B Nazanin"/>
              </a:rPr>
              <a:t>ضمانت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نامه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مذكور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بايد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تاريخ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تصويب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صورت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مجلس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تحويل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موقت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موضوع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پيمان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معتبر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دستور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كارفرما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قابل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تمديد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باشد</a:t>
            </a:r>
            <a:r>
              <a:rPr lang="fa-IR" sz="2400"/>
              <a:t> .</a:t>
            </a:r>
          </a:p>
          <a:p>
            <a:pPr lvl="0" algn="r"/>
            <a:r>
              <a:rPr lang="fa-IR" sz="2800">
                <a:solidFill>
                  <a:schemeClr val="tx1"/>
                </a:solidFill>
              </a:rPr>
              <a:t>8-3)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جريمه</a:t>
            </a:r>
            <a:r>
              <a:rPr lang="fa-IR" sz="2800">
                <a:solidFill>
                  <a:srgbClr val="FF0000"/>
                </a:solidFill>
              </a:rPr>
              <a:t> 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تاخير</a:t>
            </a:r>
            <a:r>
              <a:t/>
            </a:r>
            <a:br/>
            <a:r>
              <a:rPr lang="fa-IR" sz="2000">
                <a:latin typeface="B Nazanin"/>
              </a:rPr>
              <a:t>توافق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طرفين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درباره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ميزان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خسارت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ممكن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است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اين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شكل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باشد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ميزان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خسارت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را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قبلا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ارزيابی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نمايند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قرارداد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مبلغ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مقطوعی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را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معین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كنند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صورت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اجراء</a:t>
            </a:r>
            <a:r>
              <a:rPr lang="fa-IR" sz="2000"/>
              <a:t>  </a:t>
            </a:r>
            <a:r>
              <a:rPr lang="fa-IR" sz="2000">
                <a:latin typeface="B Nazanin"/>
              </a:rPr>
              <a:t>يا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عدم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اجراء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يا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صورت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تاخير</a:t>
            </a:r>
            <a:r>
              <a:rPr lang="fa-IR" sz="2000"/>
              <a:t> ( </a:t>
            </a:r>
            <a:r>
              <a:rPr lang="fa-IR" sz="2000">
                <a:latin typeface="B Nazanin"/>
              </a:rPr>
              <a:t>مثلا</a:t>
            </a:r>
            <a:r>
              <a:rPr lang="fa-IR" sz="2000"/>
              <a:t> : </a:t>
            </a:r>
            <a:r>
              <a:rPr lang="fa-IR" sz="2000">
                <a:latin typeface="B Nazanin"/>
              </a:rPr>
              <a:t>هر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روز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يا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هر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ماه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تاخير</a:t>
            </a:r>
            <a:r>
              <a:rPr lang="fa-IR" sz="2000"/>
              <a:t> ) </a:t>
            </a:r>
            <a:r>
              <a:rPr lang="fa-IR" sz="2000">
                <a:latin typeface="B Nazanin"/>
              </a:rPr>
              <a:t>قابل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پرداخت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باشد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جريمه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تاخير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معمولا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موارد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جداگانه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قراردادهای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پيمانكاری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پيش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بينی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شود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خسارت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جرائم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قابل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پرداخت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توسط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پيمانكار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ناشی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از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تاخير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تكميل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كارها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يا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ساير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علل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باشد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تمامابه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عنوان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هزينه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تلقی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گردد</a:t>
            </a:r>
            <a:r>
              <a:rPr lang="fa-IR" sz="2000"/>
              <a:t>.</a:t>
            </a:r>
          </a:p>
          <a:p>
            <a:pPr lvl="0" algn="r"/>
            <a:r>
              <a:rPr lang="fa-IR" sz="2400">
                <a:solidFill>
                  <a:schemeClr val="tx1"/>
                </a:solidFill>
              </a:rPr>
              <a:t>9-3)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پيش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پرداخت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و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ترتيب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واريز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آن</a:t>
            </a:r>
            <a:r>
              <a:rPr lang="fa-IR" sz="2400">
                <a:solidFill>
                  <a:srgbClr val="FF0000"/>
                </a:solidFill>
              </a:rPr>
              <a:t>:</a:t>
            </a:r>
            <a:r>
              <a:t/>
            </a:r>
            <a:br/>
            <a:r>
              <a:rPr lang="fa-IR" sz="2400">
                <a:latin typeface="B Nazanin"/>
              </a:rPr>
              <a:t>كارفرما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موافقت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كند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منظور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تقويت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بنيه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مالی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پيمانكار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تكميل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تجهيزات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،درصدی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مبلغ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اوليه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پيمان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را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عنوان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پيش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پرداخت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در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مقابل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اخذ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ضمانت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نامه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بانكی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پرداخت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كند</a:t>
            </a:r>
            <a:r>
              <a:rPr lang="fa-IR" sz="2400"/>
              <a:t> .</a:t>
            </a:r>
          </a:p>
          <a:p>
            <a:pPr lvl="0" algn="r"/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/>
              <a:t>  </a:t>
            </a:r>
            <a:r>
              <a:t/>
            </a:r>
            <a:br/>
            <a:r>
              <a:rPr lang="fa-IR" sz="2400"/>
              <a:t>  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حسابداری</a:t>
            </a:r>
            <a:r>
              <a:rPr lang="fa-IR"/>
              <a:t> </a:t>
            </a:r>
            <a:r>
              <a:rPr lang="fa-IR">
                <a:latin typeface="B Nazanin"/>
              </a:rPr>
              <a:t>انعقاد</a:t>
            </a:r>
            <a:r>
              <a:rPr lang="fa-IR"/>
              <a:t> </a:t>
            </a:r>
            <a:r>
              <a:rPr lang="fa-IR">
                <a:latin typeface="B Nazanin"/>
              </a:rPr>
              <a:t>قرارداد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اخذ</a:t>
            </a:r>
            <a:r>
              <a:rPr lang="fa-IR"/>
              <a:t> </a:t>
            </a:r>
            <a:r>
              <a:rPr lang="fa-IR">
                <a:latin typeface="B Nazanin"/>
              </a:rPr>
              <a:t>ضمانتنامه</a:t>
            </a:r>
            <a:r>
              <a:rPr lang="fa-IR"/>
              <a:t> </a:t>
            </a:r>
            <a:r>
              <a:rPr lang="fa-IR">
                <a:latin typeface="B Nazanin"/>
              </a:rPr>
              <a:t>انجام</a:t>
            </a:r>
            <a:r>
              <a:rPr lang="fa-IR"/>
              <a:t> </a:t>
            </a:r>
            <a:r>
              <a:rPr lang="fa-IR">
                <a:latin typeface="B Nazanin"/>
              </a:rPr>
              <a:t>تعهدات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14025"/>
          <a:ext cx="8334375" cy="524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187"/>
                <a:gridCol w="4040187"/>
              </a:tblGrid>
              <a:tr h="36620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دفتر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دفتر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1185784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ثبتی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000">
                          <a:latin typeface="B Nazanin"/>
                        </a:rPr>
                        <a:t>پیمان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در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دست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اجرا</a:t>
                      </a:r>
                      <a:r>
                        <a:rPr lang="fa-IR" sz="2000"/>
                        <a:t>***</a:t>
                      </a:r>
                    </a:p>
                    <a:p>
                      <a:pPr lvl="0" algn="r"/>
                      <a:r>
                        <a:rPr lang="fa-IR" sz="2000">
                          <a:latin typeface="B Nazanin"/>
                        </a:rPr>
                        <a:t>سپرده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نقدی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انجام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تعهدات</a:t>
                      </a:r>
                      <a:r>
                        <a:rPr lang="fa-IR" sz="2000" baseline="0"/>
                        <a:t>(10% </a:t>
                      </a:r>
                      <a:r>
                        <a:rPr lang="fa-IR" sz="2000" baseline="0">
                          <a:latin typeface="B Nazanin"/>
                        </a:rPr>
                        <a:t>مبلغ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)***</a:t>
                      </a:r>
                    </a:p>
                    <a:p>
                      <a:pPr lvl="0" algn="l"/>
                      <a:r>
                        <a:rPr lang="fa-IR" sz="2000" baseline="0">
                          <a:latin typeface="B Nazanin"/>
                        </a:rPr>
                        <a:t>بانک</a:t>
                      </a:r>
                      <a:r>
                        <a:rPr lang="fa-IR" sz="2000" baseline="0"/>
                        <a:t> ***</a:t>
                      </a:r>
                    </a:p>
                  </a:txBody>
                  <a:tcPr/>
                </a:tc>
              </a:tr>
              <a:tr h="63849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بابت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ثبت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کارمزد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وسپرده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انجام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تعهدات</a:t>
                      </a:r>
                    </a:p>
                  </a:txBody>
                  <a:tcPr/>
                </a:tc>
              </a:tr>
              <a:tr h="94254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600">
                          <a:latin typeface="B Nazanin"/>
                        </a:rPr>
                        <a:t>حسابهای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 </a:t>
                      </a:r>
                      <a:r>
                        <a:rPr lang="fa-IR" sz="1600" baseline="0">
                          <a:latin typeface="B Nazanin"/>
                        </a:rPr>
                        <a:t>ضمانتنامه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انجام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تعهدات</a:t>
                      </a:r>
                      <a:r>
                        <a:rPr lang="fa-IR" sz="1600" baseline="0"/>
                        <a:t>***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600">
                          <a:latin typeface="B Nazanin"/>
                        </a:rPr>
                        <a:t>طرف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حسابهای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 </a:t>
                      </a:r>
                      <a:r>
                        <a:rPr lang="fa-IR" sz="1600" baseline="0">
                          <a:latin typeface="B Nazanin"/>
                        </a:rPr>
                        <a:t>ضمانتنامه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انجام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تعهدات</a:t>
                      </a:r>
                      <a:r>
                        <a:rPr lang="fa-IR" sz="1600" baseline="0"/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1600">
                          <a:latin typeface="B Nazanin"/>
                        </a:rPr>
                        <a:t>حسابهای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 </a:t>
                      </a:r>
                      <a:r>
                        <a:rPr lang="fa-IR" sz="1600" baseline="0">
                          <a:latin typeface="B Nazanin"/>
                        </a:rPr>
                        <a:t>ضمانتنامه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انجام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تعهدات</a:t>
                      </a:r>
                      <a:r>
                        <a:rPr lang="fa-IR" sz="1600" baseline="0"/>
                        <a:t>***</a:t>
                      </a:r>
                    </a:p>
                    <a:p>
                      <a:pPr lvl="0" algn="r"/>
                      <a:r>
                        <a:rPr lang="fa-IR" sz="1600" baseline="0">
                          <a:latin typeface="B Nazanin"/>
                        </a:rPr>
                        <a:t>حسابهای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</a:t>
                      </a:r>
                      <a:r>
                        <a:rPr lang="fa-IR" sz="1600" baseline="0">
                          <a:latin typeface="B Nazanin"/>
                        </a:rPr>
                        <a:t>وثیقه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ضمانتمامه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انجام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تعهدات</a:t>
                      </a:r>
                      <a:r>
                        <a:rPr lang="fa-IR" sz="1600" baseline="0"/>
                        <a:t>***</a:t>
                      </a:r>
                    </a:p>
                  </a:txBody>
                  <a:tcPr/>
                </a:tc>
              </a:tr>
              <a:tr h="11553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l"/>
                      <a:r>
                        <a:rPr lang="fa-IR" sz="1600">
                          <a:latin typeface="B Nazanin"/>
                        </a:rPr>
                        <a:t>طرف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حسابهای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 </a:t>
                      </a:r>
                      <a:r>
                        <a:rPr lang="fa-IR" sz="1600" baseline="0">
                          <a:latin typeface="B Nazanin"/>
                        </a:rPr>
                        <a:t>ضمانتنامه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انجام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تعهدات</a:t>
                      </a:r>
                      <a:r>
                        <a:rPr lang="fa-IR" sz="1600" baseline="0"/>
                        <a:t>***</a:t>
                      </a:r>
                    </a:p>
                    <a:p>
                      <a:pPr lvl="0" algn="l"/>
                      <a:r>
                        <a:rPr lang="fa-IR" sz="1600" baseline="0">
                          <a:latin typeface="B Nazanin"/>
                        </a:rPr>
                        <a:t>طرف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حسابهای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</a:t>
                      </a:r>
                      <a:r>
                        <a:rPr lang="fa-IR" sz="1600" baseline="0">
                          <a:latin typeface="B Nazanin"/>
                        </a:rPr>
                        <a:t>وثیقه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ضمانتمامه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انجام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تعهدات</a:t>
                      </a:r>
                      <a:r>
                        <a:rPr lang="fa-IR" sz="1600" baseline="0"/>
                        <a:t>***</a:t>
                      </a:r>
                    </a:p>
                  </a:txBody>
                  <a:tcPr/>
                </a:tc>
              </a:tr>
              <a:tr h="5168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600">
                          <a:latin typeface="B Nazanin"/>
                        </a:rPr>
                        <a:t>ثبت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ضمانتنامه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انجام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تعهدات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600">
                          <a:latin typeface="B Nazanin"/>
                        </a:rPr>
                        <a:t>ثبت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ضمانتنامه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انجام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تعهدات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/>
              <a:t>ثبت حسابداری تنظیم قرارداد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1" y="2076773"/>
          <a:ext cx="8588375" cy="172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187"/>
                <a:gridCol w="4294187"/>
              </a:tblGrid>
              <a:tr h="38634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پیمانکار</a:t>
                      </a:r>
                    </a:p>
                  </a:txBody>
                  <a:tcPr/>
                </a:tc>
              </a:tr>
              <a:tr h="670156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baseline="0"/>
                        <a:t>ثبت 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هزینه پیمان در دست اجرا***</a:t>
                      </a:r>
                    </a:p>
                    <a:p>
                      <a:pPr lvl="0" algn="l"/>
                      <a:r>
                        <a:rPr lang="fa-IR"/>
                        <a:t>بانک ***</a:t>
                      </a:r>
                    </a:p>
                  </a:txBody>
                  <a:tcPr/>
                </a:tc>
              </a:tr>
              <a:tr h="670156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بابت پرداخت هزینه ثبت قرارداد در دفتراسنادرسمی</a:t>
                      </a:r>
                      <a:r>
                        <a:rPr lang="fa-IR" baseline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4400">
                <a:latin typeface="B Nazanin"/>
              </a:rPr>
              <a:t>ثبت</a:t>
            </a:r>
            <a:r>
              <a:rPr lang="fa-IR" sz="4400"/>
              <a:t> </a:t>
            </a:r>
            <a:r>
              <a:rPr lang="fa-IR" sz="4400">
                <a:latin typeface="B Nazanin"/>
              </a:rPr>
              <a:t>حسابداری</a:t>
            </a:r>
            <a:r>
              <a:rPr lang="fa-IR" sz="4400"/>
              <a:t> </a:t>
            </a:r>
            <a:r>
              <a:rPr lang="fa-IR" sz="4400">
                <a:latin typeface="B Nazanin"/>
              </a:rPr>
              <a:t>ضمانتنامه</a:t>
            </a:r>
            <a:r>
              <a:rPr lang="fa-IR" sz="4400"/>
              <a:t> </a:t>
            </a:r>
            <a:r>
              <a:rPr lang="fa-IR" sz="4400">
                <a:latin typeface="B Nazanin"/>
              </a:rPr>
              <a:t>پیش</a:t>
            </a:r>
            <a:r>
              <a:rPr lang="fa-IR" sz="4400"/>
              <a:t> </a:t>
            </a:r>
            <a:r>
              <a:rPr lang="fa-IR" sz="4400">
                <a:latin typeface="B Nazanin"/>
              </a:rPr>
              <a:t>پرداخت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0588"/>
          <a:ext cx="8334375" cy="4847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187"/>
                <a:gridCol w="4040187"/>
              </a:tblGrid>
              <a:tr h="36620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پیمانکار</a:t>
                      </a:r>
                    </a:p>
                  </a:txBody>
                  <a:tcPr/>
                </a:tc>
              </a:tr>
              <a:tr h="1185784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ثبتی 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پیمان در دست اجرا***</a:t>
                      </a:r>
                    </a:p>
                    <a:p>
                      <a:pPr lvl="0" algn="r"/>
                      <a:r>
                        <a:rPr lang="fa-IR"/>
                        <a:t>سپرده</a:t>
                      </a:r>
                      <a:r>
                        <a:rPr lang="fa-IR" baseline="0"/>
                        <a:t> نقدی ضمانتنامه انجام تعهدات(10% مبلغ ضمانتنامه)***</a:t>
                      </a:r>
                    </a:p>
                    <a:p>
                      <a:pPr lvl="0" algn="l"/>
                      <a:r>
                        <a:rPr lang="fa-IR" baseline="0"/>
                        <a:t>بانک ***</a:t>
                      </a:r>
                    </a:p>
                  </a:txBody>
                  <a:tcPr/>
                </a:tc>
              </a:tr>
              <a:tr h="63849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بابت</a:t>
                      </a:r>
                      <a:r>
                        <a:rPr lang="fa-IR" baseline="0"/>
                        <a:t> ثبت کارمزد وسپرده ضمانتنامه انجام تعهدات</a:t>
                      </a:r>
                    </a:p>
                  </a:txBody>
                  <a:tcPr/>
                </a:tc>
              </a:tr>
              <a:tr h="94254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طرف 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1400"/>
                        <a:t>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  <a:p>
                      <a:pPr lvl="0" algn="r"/>
                      <a:r>
                        <a:rPr lang="fa-IR" sz="1400" baseline="0"/>
                        <a:t>حسابهای انتظامی –وثیقه ضمانتمامه انجام تعهدات***</a:t>
                      </a:r>
                    </a:p>
                  </a:txBody>
                  <a:tcPr/>
                </a:tc>
              </a:tr>
              <a:tr h="11553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l"/>
                      <a:r>
                        <a:rPr lang="fa-IR" sz="1400"/>
                        <a:t>طرف 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  <a:p>
                      <a:pPr lvl="0" algn="l"/>
                      <a:r>
                        <a:rPr lang="fa-IR" sz="1400" baseline="0"/>
                        <a:t>طرف حسابهای انتظامی –وثیقه ضمانتمامه انجام تعهدات***</a:t>
                      </a:r>
                    </a:p>
                  </a:txBody>
                  <a:tcPr/>
                </a:tc>
              </a:tr>
              <a:tr h="5168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ثبت ضمانتنامه انجام تعهدات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ثبت ضمانتنامه انجام تعهدات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14025"/>
          <a:ext cx="8334375" cy="572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187"/>
                <a:gridCol w="4040187"/>
              </a:tblGrid>
              <a:tr h="36620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دفتر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دفتر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1185784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ثبتی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000">
                          <a:latin typeface="B Nazanin"/>
                        </a:rPr>
                        <a:t>پیمان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در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دست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اجرا</a:t>
                      </a:r>
                      <a:r>
                        <a:rPr lang="fa-IR" sz="2000"/>
                        <a:t>***</a:t>
                      </a:r>
                    </a:p>
                    <a:p>
                      <a:pPr lvl="0" algn="r"/>
                      <a:r>
                        <a:rPr lang="fa-IR" sz="2000">
                          <a:latin typeface="B Nazanin"/>
                        </a:rPr>
                        <a:t>سپرده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نقدی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پیش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پرداخت</a:t>
                      </a:r>
                      <a:r>
                        <a:rPr lang="fa-IR" sz="2000" baseline="0"/>
                        <a:t> (10% </a:t>
                      </a:r>
                      <a:r>
                        <a:rPr lang="fa-IR" sz="2000" baseline="0">
                          <a:latin typeface="B Nazanin"/>
                        </a:rPr>
                        <a:t>مبلغ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)***</a:t>
                      </a:r>
                    </a:p>
                    <a:p>
                      <a:pPr lvl="0" algn="l"/>
                      <a:r>
                        <a:rPr lang="fa-IR" sz="2000" baseline="0">
                          <a:latin typeface="B Nazanin"/>
                        </a:rPr>
                        <a:t>بانک</a:t>
                      </a:r>
                      <a:r>
                        <a:rPr lang="fa-IR" sz="2000" baseline="0"/>
                        <a:t> ***</a:t>
                      </a:r>
                    </a:p>
                  </a:txBody>
                  <a:tcPr/>
                </a:tc>
              </a:tr>
              <a:tr h="63849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بابت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ثبت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کارمزد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وسپرده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پیش</a:t>
                      </a:r>
                      <a:r>
                        <a:rPr lang="fa-IR" sz="2000" baseline="0"/>
                        <a:t>  </a:t>
                      </a:r>
                      <a:r>
                        <a:rPr lang="fa-IR" sz="2000" baseline="0">
                          <a:latin typeface="B Nazanin"/>
                        </a:rPr>
                        <a:t>پرداخت</a:t>
                      </a:r>
                    </a:p>
                  </a:txBody>
                  <a:tcPr/>
                </a:tc>
              </a:tr>
              <a:tr h="94254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600">
                          <a:latin typeface="B Nazanin"/>
                        </a:rPr>
                        <a:t>حسابهای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 </a:t>
                      </a:r>
                      <a:r>
                        <a:rPr lang="fa-IR" sz="1600" baseline="0">
                          <a:latin typeface="B Nazanin"/>
                        </a:rPr>
                        <a:t>ضمانتنامه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پیش</a:t>
                      </a:r>
                      <a:r>
                        <a:rPr lang="fa-IR" sz="1600" baseline="0"/>
                        <a:t>  </a:t>
                      </a:r>
                      <a:r>
                        <a:rPr lang="fa-IR" sz="1600" baseline="0">
                          <a:latin typeface="B Nazanin"/>
                        </a:rPr>
                        <a:t>پرداخت</a:t>
                      </a:r>
                    </a:p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6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1600">
                          <a:latin typeface="B Nazanin"/>
                        </a:rPr>
                        <a:t>طرف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حسابهای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 </a:t>
                      </a:r>
                      <a:r>
                        <a:rPr lang="fa-IR" sz="1600" baseline="0">
                          <a:latin typeface="B Nazanin"/>
                        </a:rPr>
                        <a:t>ضمانتنامه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پیش</a:t>
                      </a:r>
                      <a:r>
                        <a:rPr lang="fa-IR" sz="1600" baseline="0"/>
                        <a:t>  </a:t>
                      </a:r>
                      <a:r>
                        <a:rPr lang="fa-IR" sz="1600" baseline="0">
                          <a:latin typeface="B Nazanin"/>
                        </a:rPr>
                        <a:t>پرداخت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1600" baseline="0"/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600">
                          <a:latin typeface="B Nazanin"/>
                        </a:rPr>
                        <a:t>حسابهای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 </a:t>
                      </a:r>
                      <a:r>
                        <a:rPr lang="fa-IR" sz="1600" baseline="0">
                          <a:latin typeface="B Nazanin"/>
                        </a:rPr>
                        <a:t>ضمانتنامه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پیش</a:t>
                      </a:r>
                      <a:r>
                        <a:rPr lang="fa-IR" sz="1600" baseline="0"/>
                        <a:t>  </a:t>
                      </a:r>
                      <a:r>
                        <a:rPr lang="fa-IR" sz="1600" baseline="0">
                          <a:latin typeface="B Nazanin"/>
                        </a:rPr>
                        <a:t>پرداخت</a:t>
                      </a:r>
                    </a:p>
                    <a:p>
                      <a:pPr lvl="0" algn="r"/>
                      <a:r>
                        <a:rPr lang="fa-IR" sz="1600" baseline="0"/>
                        <a:t> ***</a:t>
                      </a:r>
                    </a:p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600" baseline="0">
                          <a:latin typeface="B Nazanin"/>
                        </a:rPr>
                        <a:t>حسابهای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</a:t>
                      </a:r>
                      <a:r>
                        <a:rPr lang="fa-IR" sz="1600" baseline="0">
                          <a:latin typeface="B Nazanin"/>
                        </a:rPr>
                        <a:t>وثیقه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ضمانتمامه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پیش</a:t>
                      </a:r>
                      <a:r>
                        <a:rPr lang="fa-IR" sz="1600" baseline="0"/>
                        <a:t>  </a:t>
                      </a:r>
                      <a:r>
                        <a:rPr lang="fa-IR" sz="1600" baseline="0">
                          <a:latin typeface="B Nazanin"/>
                        </a:rPr>
                        <a:t>پرداخت</a:t>
                      </a:r>
                    </a:p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600" baseline="0"/>
                        <a:t>***</a:t>
                      </a:r>
                    </a:p>
                  </a:txBody>
                  <a:tcPr/>
                </a:tc>
              </a:tr>
              <a:tr h="11553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1600">
                          <a:latin typeface="B Nazanin"/>
                        </a:rPr>
                        <a:t>طرف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حسابهای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 </a:t>
                      </a:r>
                      <a:r>
                        <a:rPr lang="fa-IR" sz="1600" baseline="0">
                          <a:latin typeface="B Nazanin"/>
                        </a:rPr>
                        <a:t>ضمانتنامه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پیش</a:t>
                      </a:r>
                      <a:r>
                        <a:rPr lang="fa-IR" sz="1600" baseline="0"/>
                        <a:t>  </a:t>
                      </a:r>
                      <a:r>
                        <a:rPr lang="fa-IR" sz="1600" baseline="0">
                          <a:latin typeface="B Nazanin"/>
                        </a:rPr>
                        <a:t>پرداخت</a:t>
                      </a:r>
                    </a:p>
                    <a:p>
                      <a:pPr lvl="0" algn="l"/>
                      <a:r>
                        <a:rPr lang="fa-IR" sz="16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1600" baseline="0">
                          <a:latin typeface="B Nazanin"/>
                        </a:rPr>
                        <a:t>طرف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حسابهای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انتظامی</a:t>
                      </a:r>
                      <a:r>
                        <a:rPr lang="fa-IR" sz="1600" baseline="0"/>
                        <a:t> –</a:t>
                      </a:r>
                      <a:r>
                        <a:rPr lang="fa-IR" sz="1600" baseline="0">
                          <a:latin typeface="B Nazanin"/>
                        </a:rPr>
                        <a:t>وثیقه</a:t>
                      </a:r>
                      <a:r>
                        <a:rPr lang="fa-IR" sz="1600" baseline="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ضمانتنامه</a:t>
                      </a:r>
                      <a:r>
                        <a:rPr lang="fa-IR" sz="1600" baseline="0"/>
                        <a:t>  </a:t>
                      </a:r>
                      <a:r>
                        <a:rPr lang="fa-IR" sz="1600" baseline="0">
                          <a:latin typeface="B Nazanin"/>
                        </a:rPr>
                        <a:t>پیش</a:t>
                      </a:r>
                      <a:r>
                        <a:rPr lang="fa-IR" sz="1600" baseline="0"/>
                        <a:t>  </a:t>
                      </a:r>
                      <a:r>
                        <a:rPr lang="fa-IR" sz="1600" baseline="0">
                          <a:latin typeface="B Nazanin"/>
                        </a:rPr>
                        <a:t>پرداخت</a:t>
                      </a:r>
                    </a:p>
                    <a:p>
                      <a:pPr lvl="0" algn="l"/>
                      <a:r>
                        <a:rPr lang="fa-IR" sz="1600" baseline="0"/>
                        <a:t>***</a:t>
                      </a:r>
                    </a:p>
                  </a:txBody>
                  <a:tcPr/>
                </a:tc>
              </a:tr>
              <a:tr h="5168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1600">
                          <a:latin typeface="B Nazanin"/>
                        </a:rPr>
                        <a:t>ثبت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ضمانتنامه</a:t>
                      </a:r>
                      <a:r>
                        <a:rPr lang="fa-IR" sz="1600"/>
                        <a:t> </a:t>
                      </a:r>
                      <a:r>
                        <a:rPr lang="fa-IR" sz="1600" baseline="0">
                          <a:latin typeface="B Nazanin"/>
                        </a:rPr>
                        <a:t>پیش</a:t>
                      </a:r>
                      <a:r>
                        <a:rPr lang="fa-IR" sz="1600" baseline="0"/>
                        <a:t>  </a:t>
                      </a:r>
                      <a:r>
                        <a:rPr lang="fa-IR" sz="1600" baseline="0">
                          <a:latin typeface="B Nazanin"/>
                        </a:rPr>
                        <a:t>پرداخت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600">
                          <a:latin typeface="B Nazanin"/>
                        </a:rPr>
                        <a:t>ثبت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ضمانتنامه</a:t>
                      </a:r>
                      <a:r>
                        <a:rPr lang="fa-IR" sz="1600"/>
                        <a:t> </a:t>
                      </a:r>
                      <a:r>
                        <a:rPr lang="fa-IR" sz="1600">
                          <a:latin typeface="B Nazanin"/>
                        </a:rPr>
                        <a:t>پ</a:t>
                      </a:r>
                      <a:r>
                        <a:rPr lang="fa-IR" sz="1600" baseline="0">
                          <a:latin typeface="B Nazanin"/>
                        </a:rPr>
                        <a:t>یش</a:t>
                      </a:r>
                      <a:r>
                        <a:rPr lang="fa-IR" sz="1600" baseline="0"/>
                        <a:t>  </a:t>
                      </a:r>
                      <a:r>
                        <a:rPr lang="fa-IR" sz="1600" baseline="0">
                          <a:latin typeface="B Nazanin"/>
                        </a:rPr>
                        <a:t>پرداخت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677334" y="193183"/>
            <a:ext cx="8596668" cy="584818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endParaRPr dirty="0"/>
          </a:p>
          <a:p>
            <a:pPr lvl="0" algn="ctr"/>
            <a:r>
              <a:rPr lang="fa-IR" sz="3200" dirty="0">
                <a:latin typeface="B Nazanin"/>
              </a:rPr>
              <a:t>بر</a:t>
            </a:r>
            <a:r>
              <a:rPr lang="fa-IR" sz="3200" dirty="0">
                <a:latin typeface="IranNastaliq"/>
              </a:rPr>
              <a:t> </a:t>
            </a:r>
            <a:r>
              <a:rPr lang="fa-IR" sz="3200" dirty="0">
                <a:latin typeface="B Nazanin"/>
              </a:rPr>
              <a:t>اساس</a:t>
            </a:r>
            <a:r>
              <a:rPr lang="fa-IR" sz="3200" dirty="0">
                <a:latin typeface="IranNastaliq"/>
              </a:rPr>
              <a:t>: </a:t>
            </a:r>
            <a:r>
              <a:rPr lang="fa-IR" sz="3200" dirty="0">
                <a:latin typeface="B Nazanin"/>
              </a:rPr>
              <a:t>تجارب</a:t>
            </a:r>
            <a:r>
              <a:rPr lang="fa-IR" sz="3200" dirty="0">
                <a:latin typeface="IranNastaliq"/>
              </a:rPr>
              <a:t> </a:t>
            </a:r>
            <a:r>
              <a:rPr lang="fa-IR" sz="3200" dirty="0">
                <a:latin typeface="B Nazanin"/>
              </a:rPr>
              <a:t>حرفه</a:t>
            </a:r>
            <a:r>
              <a:rPr lang="fa-IR" sz="3200" dirty="0">
                <a:latin typeface="IranNastaliq"/>
              </a:rPr>
              <a:t> </a:t>
            </a:r>
            <a:r>
              <a:rPr lang="fa-IR" sz="3200" dirty="0">
                <a:latin typeface="B Nazanin"/>
              </a:rPr>
              <a:t>ای</a:t>
            </a:r>
            <a:r>
              <a:rPr lang="fa-IR" sz="3200" dirty="0">
                <a:latin typeface="IranNastaliq"/>
              </a:rPr>
              <a:t> </a:t>
            </a:r>
            <a:r>
              <a:rPr lang="fa-IR" sz="3200" dirty="0">
                <a:latin typeface="B Nazanin"/>
              </a:rPr>
              <a:t>و</a:t>
            </a:r>
            <a:r>
              <a:rPr lang="fa-IR" sz="3200" dirty="0">
                <a:latin typeface="IranNastaliq"/>
              </a:rPr>
              <a:t> </a:t>
            </a:r>
            <a:r>
              <a:rPr lang="fa-IR" sz="3200" dirty="0">
                <a:latin typeface="B Nazanin"/>
              </a:rPr>
              <a:t>مطالعه</a:t>
            </a:r>
            <a:r>
              <a:rPr lang="fa-IR" sz="3200" dirty="0">
                <a:latin typeface="IranNastaliq"/>
              </a:rPr>
              <a:t> </a:t>
            </a:r>
            <a:r>
              <a:rPr lang="fa-IR" sz="3200" dirty="0">
                <a:latin typeface="B Nazanin"/>
              </a:rPr>
              <a:t>کتب</a:t>
            </a:r>
            <a:r>
              <a:rPr lang="fa-IR" sz="3200" dirty="0">
                <a:latin typeface="IranNastaliq"/>
              </a:rPr>
              <a:t> </a:t>
            </a:r>
            <a:r>
              <a:rPr lang="fa-IR" sz="3200" dirty="0">
                <a:latin typeface="B Nazanin"/>
              </a:rPr>
              <a:t>مختلف</a:t>
            </a:r>
            <a:r>
              <a:rPr lang="fa-IR" sz="3200" dirty="0">
                <a:latin typeface="IranNastaliq"/>
              </a:rPr>
              <a:t> </a:t>
            </a:r>
            <a:r>
              <a:rPr lang="fa-IR" sz="3200" dirty="0">
                <a:latin typeface="B Nazanin"/>
              </a:rPr>
              <a:t>حسابداری</a:t>
            </a:r>
            <a:r>
              <a:rPr lang="fa-IR" sz="3200" dirty="0">
                <a:latin typeface="IranNastaliq"/>
              </a:rPr>
              <a:t> </a:t>
            </a:r>
          </a:p>
          <a:p>
            <a:pPr lvl="0" algn="ctr"/>
            <a:endParaRPr lang="fa-IR" sz="3200" dirty="0">
              <a:latin typeface="IranNastaliq"/>
            </a:endParaRPr>
          </a:p>
          <a:p>
            <a:pPr lvl="0" algn="ctr"/>
            <a:r>
              <a:rPr lang="fa-IR" sz="3600" dirty="0">
                <a:latin typeface="B Nazanin"/>
              </a:rPr>
              <a:t>استاد</a:t>
            </a:r>
            <a:r>
              <a:rPr lang="fa-IR" sz="3600" dirty="0">
                <a:latin typeface="IranNastaliq"/>
              </a:rPr>
              <a:t>: </a:t>
            </a:r>
            <a:endParaRPr lang="fa-IR" sz="3600" dirty="0">
              <a:latin typeface="B Nazanin"/>
            </a:endParaRPr>
          </a:p>
          <a:p>
            <a:pPr lvl="0" algn="ctr"/>
            <a:r>
              <a:rPr lang="fa-IR" sz="3600" dirty="0">
                <a:latin typeface="B Nazanin"/>
              </a:rPr>
              <a:t>ارائه</a:t>
            </a:r>
            <a:r>
              <a:rPr lang="fa-IR" sz="3600" dirty="0">
                <a:latin typeface="IranNastaliq"/>
              </a:rPr>
              <a:t> </a:t>
            </a:r>
            <a:r>
              <a:rPr lang="fa-IR" sz="3600" dirty="0">
                <a:latin typeface="B Nazanin"/>
              </a:rPr>
              <a:t>دهنده</a:t>
            </a:r>
            <a:r>
              <a:rPr lang="fa-IR" sz="3600" dirty="0">
                <a:latin typeface="IranNastaliq"/>
              </a:rPr>
              <a:t> </a:t>
            </a:r>
            <a:r>
              <a:rPr lang="fa-IR" sz="3600" dirty="0" smtClean="0">
                <a:latin typeface="IranNastaliq"/>
              </a:rPr>
              <a:t>:</a:t>
            </a:r>
            <a:endParaRPr lang="fa-IR" sz="3600" dirty="0">
              <a:latin typeface="B Nazanin"/>
            </a:endParaRPr>
          </a:p>
          <a:p>
            <a:pPr lvl="0" algn="ctr"/>
            <a:r>
              <a:rPr lang="fa-IR" sz="3600" dirty="0">
                <a:latin typeface="IranNastaliq"/>
              </a:rPr>
              <a:t> </a:t>
            </a:r>
            <a:r>
              <a:rPr lang="fa-IR" sz="3600" dirty="0">
                <a:latin typeface="B Nazanin"/>
              </a:rPr>
              <a:t>دانشجوی</a:t>
            </a:r>
            <a:r>
              <a:rPr lang="fa-IR" sz="3600" dirty="0">
                <a:latin typeface="IranNastaliq"/>
              </a:rPr>
              <a:t> </a:t>
            </a:r>
            <a:r>
              <a:rPr lang="fa-IR" sz="3600" dirty="0">
                <a:latin typeface="B Nazanin"/>
              </a:rPr>
              <a:t>کارشناسی</a:t>
            </a:r>
            <a:r>
              <a:rPr lang="fa-IR" sz="3600" dirty="0">
                <a:latin typeface="IranNastaliq"/>
              </a:rPr>
              <a:t> </a:t>
            </a:r>
            <a:r>
              <a:rPr lang="fa-IR" sz="3600" dirty="0">
                <a:latin typeface="B Nazanin"/>
              </a:rPr>
              <a:t>ارشد</a:t>
            </a:r>
            <a:r>
              <a:rPr lang="fa-IR" sz="3600" dirty="0">
                <a:latin typeface="IranNastaliq"/>
              </a:rPr>
              <a:t> </a:t>
            </a:r>
            <a:r>
              <a:rPr lang="fa-IR" sz="3600" dirty="0" smtClean="0">
                <a:latin typeface="B Nazanin"/>
              </a:rPr>
              <a:t>حسابدار</a:t>
            </a:r>
            <a:endParaRPr lang="en-US" sz="3600" dirty="0" smtClean="0">
              <a:latin typeface="B Nazanin"/>
            </a:endParaRPr>
          </a:p>
          <a:p>
            <a:pPr lvl="0" algn="r"/>
            <a:endParaRPr lang="fa-IR" sz="3600" dirty="0">
              <a:latin typeface="IranNastaliq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18186"/>
            <a:ext cx="8543940" cy="131221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مربوط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واریزپیش</a:t>
            </a:r>
            <a:r>
              <a:rPr lang="fa-IR"/>
              <a:t> </a:t>
            </a:r>
            <a:r>
              <a:rPr lang="fa-IR">
                <a:latin typeface="B Nazanin"/>
              </a:rPr>
              <a:t>پرداخت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25014"/>
          <a:ext cx="8582025" cy="2182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012"/>
                <a:gridCol w="4291012"/>
              </a:tblGrid>
              <a:tr h="39430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دفتر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دفتر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683963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800" baseline="0">
                          <a:latin typeface="B Nazanin"/>
                        </a:rPr>
                        <a:t>پیش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پرداخت</a:t>
                      </a:r>
                      <a:r>
                        <a:rPr lang="fa-IR" sz="2800" baseline="0"/>
                        <a:t> ***</a:t>
                      </a:r>
                    </a:p>
                    <a:p>
                      <a:pPr lvl="0" algn="l"/>
                      <a:r>
                        <a:rPr lang="fa-IR" sz="2800" baseline="0">
                          <a:latin typeface="B Nazanin"/>
                        </a:rPr>
                        <a:t>بانک</a:t>
                      </a:r>
                      <a:r>
                        <a:rPr lang="fa-IR" sz="2800" baseline="0"/>
                        <a:t> 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800">
                          <a:latin typeface="B Nazanin"/>
                        </a:rPr>
                        <a:t>بانک</a:t>
                      </a:r>
                      <a:r>
                        <a:rPr lang="fa-IR" sz="2800"/>
                        <a:t> ***</a:t>
                      </a:r>
                    </a:p>
                    <a:p>
                      <a:pPr lvl="0" algn="l"/>
                      <a:r>
                        <a:rPr lang="fa-IR" sz="2800">
                          <a:latin typeface="B Nazanin"/>
                        </a:rPr>
                        <a:t>پیش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دریافت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/>
                        <a:t> ***</a:t>
                      </a:r>
                    </a:p>
                  </a:txBody>
                  <a:tcPr/>
                </a:tc>
              </a:tr>
              <a:tr h="683963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2800">
                          <a:latin typeface="B Nazanin"/>
                        </a:rPr>
                        <a:t>بابت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واریز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پیش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پرداخت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پیمان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بابت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واریز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پیش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دریافت</a:t>
                      </a:r>
                      <a:r>
                        <a:rPr lang="fa-IR" sz="2800"/>
                        <a:t>  </a:t>
                      </a:r>
                      <a:r>
                        <a:rPr lang="fa-IR" sz="2800">
                          <a:latin typeface="B Nazanin"/>
                        </a:rPr>
                        <a:t>پیمان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ابطال</a:t>
            </a:r>
            <a:r>
              <a:rPr lang="fa-IR"/>
              <a:t> </a:t>
            </a:r>
            <a:r>
              <a:rPr lang="fa-IR">
                <a:latin typeface="B Nazanin"/>
              </a:rPr>
              <a:t>ضمانتنامه</a:t>
            </a:r>
            <a:r>
              <a:rPr lang="fa-IR"/>
              <a:t> </a:t>
            </a:r>
            <a:r>
              <a:rPr lang="fa-IR">
                <a:latin typeface="B Nazanin"/>
              </a:rPr>
              <a:t>شرکت</a:t>
            </a:r>
            <a:r>
              <a:rPr lang="fa-IR"/>
              <a:t> 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مناقصه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/>
          </p:nvPr>
        </p:nvSpPr>
        <p:spPr>
          <a:xfrm>
            <a:off x="0" y="2108200"/>
            <a:ext cx="8574088" cy="39338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/>
              <a:t>بعد از امضای قرارداد کارفرما ضمانتنامه شرکت در مناقصه را باطل می کند.</a:t>
            </a:r>
          </a:p>
        </p:txBody>
      </p:sp>
      <p:graphicFrame>
        <p:nvGraphicFramePr>
          <p:cNvPr id="4" name="Table 3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061275"/>
          <a:ext cx="8594725" cy="2854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737"/>
                <a:gridCol w="4344987"/>
              </a:tblGrid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دفتر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دفتر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177298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000">
                          <a:latin typeface="B Nazanin"/>
                        </a:rPr>
                        <a:t>طرف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حسابهای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انتظامی</a:t>
                      </a:r>
                      <a:r>
                        <a:rPr lang="fa-IR" sz="2000" baseline="0"/>
                        <a:t> –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شرکت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در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مناقصه</a:t>
                      </a:r>
                      <a:r>
                        <a:rPr lang="fa-IR" sz="20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2000">
                          <a:latin typeface="B Nazanin"/>
                        </a:rPr>
                        <a:t>حسابهای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انتظامی</a:t>
                      </a:r>
                      <a:r>
                        <a:rPr lang="fa-IR" sz="2000" baseline="0"/>
                        <a:t> –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شرکت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در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مناقصه</a:t>
                      </a:r>
                      <a:r>
                        <a:rPr lang="fa-IR" sz="2000" baseline="0"/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000">
                          <a:latin typeface="B Nazanin"/>
                        </a:rPr>
                        <a:t>طرف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حسابهای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انتظامی</a:t>
                      </a:r>
                      <a:r>
                        <a:rPr lang="fa-IR" sz="2000" baseline="0"/>
                        <a:t> –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شرکت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در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مناقصه</a:t>
                      </a:r>
                      <a:r>
                        <a:rPr lang="fa-IR" sz="20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2000">
                          <a:latin typeface="B Nazanin"/>
                        </a:rPr>
                        <a:t>حسابهای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انتظامی</a:t>
                      </a:r>
                      <a:r>
                        <a:rPr lang="fa-IR" sz="2000" baseline="0"/>
                        <a:t> – </a:t>
                      </a:r>
                      <a:r>
                        <a:rPr lang="fa-IR" sz="2000" baseline="0">
                          <a:latin typeface="B Nazanin"/>
                        </a:rPr>
                        <a:t>ضمانتنامه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شرکت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در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مناقصه</a:t>
                      </a:r>
                      <a:r>
                        <a:rPr lang="fa-IR" sz="2000" baseline="0"/>
                        <a:t>***</a:t>
                      </a:r>
                    </a:p>
                    <a:p>
                      <a:pPr lvl="0" algn="l"/>
                      <a:endParaRPr lang="fa-IR" sz="2000" baseline="0"/>
                    </a:p>
                  </a:txBody>
                  <a:tcPr/>
                </a:tc>
              </a:tr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2000">
                          <a:latin typeface="B Nazanin"/>
                        </a:rPr>
                        <a:t>ابطال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ضمانتنامه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شرکت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در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مناقصه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000">
                          <a:latin typeface="B Nazanin"/>
                        </a:rPr>
                        <a:t>ابطال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ضمانتنامه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شرکت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در</a:t>
                      </a:r>
                      <a:r>
                        <a:rPr lang="fa-IR" sz="2000"/>
                        <a:t> </a:t>
                      </a:r>
                      <a:r>
                        <a:rPr lang="fa-IR" sz="2000">
                          <a:latin typeface="B Nazanin"/>
                        </a:rPr>
                        <a:t>مناقصه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34518" y="255494"/>
            <a:ext cx="2039484" cy="60511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solidFill>
                  <a:schemeClr val="tx1"/>
                </a:solidFill>
              </a:rPr>
              <a:t>4-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اجراء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كار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t/>
            </a:r>
            <a:br/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860612"/>
            <a:ext cx="8595456" cy="584947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1700">
                <a:solidFill>
                  <a:schemeClr val="tx2"/>
                </a:solidFill>
              </a:rPr>
              <a:t>1-4)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تحويل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،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تاسيس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و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تجهيزكارگاه</a:t>
            </a:r>
            <a:r>
              <a:rPr lang="fa-IR" sz="1700">
                <a:solidFill>
                  <a:schemeClr val="accent2"/>
                </a:solidFill>
              </a:rPr>
              <a:t>: 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اختصاص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زمین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برای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برپایی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کارگاه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و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معرفی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دستگاه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نظارت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و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ناظر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مقیم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توسط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کارفرما</a:t>
            </a:r>
            <a:r>
              <a:rPr lang="fa-IR" sz="1700">
                <a:solidFill>
                  <a:schemeClr val="tx2"/>
                </a:solidFill>
              </a:rPr>
              <a:t>-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معرفی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رییس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کارگاه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توسط</a:t>
            </a:r>
            <a:r>
              <a:rPr lang="fa-IR" sz="1700">
                <a:solidFill>
                  <a:schemeClr val="tx2"/>
                </a:solidFill>
              </a:rPr>
              <a:t> </a:t>
            </a:r>
            <a:r>
              <a:rPr lang="fa-IR" sz="1700">
                <a:solidFill>
                  <a:schemeClr val="tx2"/>
                </a:solidFill>
                <a:latin typeface="B Nazanin"/>
              </a:rPr>
              <a:t>پیمانکار</a:t>
            </a:r>
          </a:p>
          <a:p>
            <a:pPr lvl="0" algn="r"/>
            <a:r>
              <a:rPr lang="fa-IR" sz="1700">
                <a:solidFill>
                  <a:schemeClr val="tx2"/>
                </a:solidFill>
              </a:rPr>
              <a:t>2-4)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مخارج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دوره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اجرای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طرح</a:t>
            </a:r>
            <a:r>
              <a:rPr lang="fa-IR" sz="1700">
                <a:solidFill>
                  <a:schemeClr val="accent2"/>
                </a:solidFill>
              </a:rPr>
              <a:t>: </a:t>
            </a:r>
            <a:r>
              <a:rPr lang="fa-IR" sz="1700">
                <a:latin typeface="B Nazanin"/>
              </a:rPr>
              <a:t>پيمانكار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دارای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يك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دفتر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مركزی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است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عموما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تهران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يا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مركز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استان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واقع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است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بعد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امضاء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قرارداد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معمولا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كارگاه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جداگانه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محل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اجراي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هر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طرح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احداث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گردد</a:t>
            </a:r>
            <a:r>
              <a:rPr lang="fa-IR" sz="1700"/>
              <a:t>. </a:t>
            </a:r>
            <a:r>
              <a:rPr lang="fa-IR" sz="1700">
                <a:latin typeface="B Nazanin"/>
              </a:rPr>
              <a:t>دوره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هزينه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های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مربوط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يك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قرارداد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شناسايی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شود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امضاء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قرارداد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آغاز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تكميل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آن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پايان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يابد</a:t>
            </a:r>
            <a:r>
              <a:rPr lang="fa-IR" sz="1700"/>
              <a:t> . </a:t>
            </a:r>
            <a:r>
              <a:rPr lang="fa-IR" sz="1700">
                <a:latin typeface="B Nazanin"/>
              </a:rPr>
              <a:t>هزينه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های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قبل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انعقاد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قرارداد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صورتي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قابل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تشخيص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شناسايی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باشند،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حساب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انتقال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يابد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غير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اين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صورت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جزء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هزينه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های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دوره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وقوع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محسوب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خواهد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شد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مخارج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دوره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اجرای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طرح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قبل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تنظيم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قرارداد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صرفا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وسيله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دفتر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مركزی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بعد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آن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توسط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دفتر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مركزی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گاه</a:t>
            </a:r>
            <a:r>
              <a:rPr lang="fa-IR" sz="1700"/>
              <a:t> </a:t>
            </a:r>
            <a:r>
              <a:rPr lang="fa-IR" sz="1700">
                <a:latin typeface="B Nazanin"/>
              </a:rPr>
              <a:t>پرداخت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شود</a:t>
            </a:r>
            <a:r>
              <a:rPr lang="fa-IR" sz="1700"/>
              <a:t> . </a:t>
            </a:r>
          </a:p>
          <a:p>
            <a:pPr lvl="0" algn="r"/>
            <a:r>
              <a:rPr lang="fa-IR" sz="1700">
                <a:solidFill>
                  <a:schemeClr val="tx2"/>
                </a:solidFill>
              </a:rPr>
              <a:t>3-4)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تنظيم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صورت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وضعيت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موقت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كارها</a:t>
            </a:r>
            <a:r>
              <a:rPr lang="fa-IR" sz="1700">
                <a:solidFill>
                  <a:schemeClr val="accent2"/>
                </a:solidFill>
              </a:rPr>
              <a:t>: </a:t>
            </a:r>
            <a:r>
              <a:rPr lang="fa-IR" sz="1700">
                <a:latin typeface="B Nazanin"/>
              </a:rPr>
              <a:t>اگر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قرار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باشد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کل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مبلغ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خاتمه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عمليات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پرداخت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شود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پيمانكار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بايد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مبلغ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قابل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توجهی</a:t>
            </a:r>
            <a:r>
              <a:rPr lang="fa-IR" sz="1700"/>
              <a:t>  </a:t>
            </a:r>
            <a:r>
              <a:rPr lang="fa-IR" sz="1700">
                <a:latin typeface="B Nazanin"/>
              </a:rPr>
              <a:t>سرمايه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گذاري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كند</a:t>
            </a:r>
            <a:r>
              <a:rPr lang="fa-IR" sz="1700"/>
              <a:t> .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اين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رو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معمولا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فواصل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معينی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دستگاه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نظارت</a:t>
            </a:r>
            <a:r>
              <a:rPr lang="fa-IR" sz="1700"/>
              <a:t> ( </a:t>
            </a:r>
            <a:r>
              <a:rPr lang="fa-IR" sz="1700">
                <a:latin typeface="B Nazanin"/>
              </a:rPr>
              <a:t>مهندس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ناظر</a:t>
            </a:r>
            <a:r>
              <a:rPr lang="fa-IR" sz="1700"/>
              <a:t> ) </a:t>
            </a:r>
            <a:r>
              <a:rPr lang="fa-IR" sz="1700">
                <a:latin typeface="B Nazanin"/>
              </a:rPr>
              <a:t>با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كمك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نماينده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پيمانكار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مبناي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پيشرفت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فيزيكی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كارها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صورت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وضعيت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تمامی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كارهائی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را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پيمانكار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را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شروع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تاريخ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تنظيم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صورت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وضعيت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انجام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داده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است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همچنين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وضعيت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مصالح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تداركات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لازمی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پای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موجود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باشد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تعيين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پس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تاييد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اساس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نرخ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های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منضم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تقديم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تسليم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كارفرما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كند</a:t>
            </a:r>
            <a:r>
              <a:rPr lang="fa-IR" sz="1700"/>
              <a:t>. . </a:t>
            </a:r>
          </a:p>
          <a:p>
            <a:pPr lvl="0" algn="r"/>
            <a:r>
              <a:rPr lang="fa-IR" sz="1700">
                <a:solidFill>
                  <a:schemeClr val="tx2"/>
                </a:solidFill>
              </a:rPr>
              <a:t> 4-4)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پرداخت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وجه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صورت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وضعيت</a:t>
            </a:r>
            <a:r>
              <a:rPr lang="fa-IR" sz="1700">
                <a:solidFill>
                  <a:schemeClr val="accent2"/>
                </a:solidFill>
              </a:rPr>
              <a:t> </a:t>
            </a:r>
            <a:r>
              <a:rPr lang="fa-IR" sz="1700">
                <a:solidFill>
                  <a:schemeClr val="accent2"/>
                </a:solidFill>
                <a:latin typeface="B Nazanin"/>
              </a:rPr>
              <a:t>موقت</a:t>
            </a:r>
            <a:r>
              <a:rPr lang="fa-IR" sz="1700">
                <a:solidFill>
                  <a:schemeClr val="accent2"/>
                </a:solidFill>
              </a:rPr>
              <a:t>: </a:t>
            </a:r>
            <a:r>
              <a:rPr lang="fa-IR" sz="1700">
                <a:latin typeface="B Nazanin"/>
              </a:rPr>
              <a:t>كارفرما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پس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رسيدگی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صورت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وضعيت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جهت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تطبيق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ارقام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مبالغ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مندرج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اعمال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تصحيحات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لازم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،وضع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كسور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زير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،رقم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قابل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پرداخت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را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با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تنظيم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سندی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از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طريق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صدور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</a:t>
            </a:r>
            <a:r>
              <a:rPr lang="fa-IR" sz="1700"/>
              <a:t>  </a:t>
            </a:r>
            <a:r>
              <a:rPr lang="fa-IR" sz="1700">
                <a:latin typeface="B Nazanin"/>
              </a:rPr>
              <a:t>چاپ</a:t>
            </a:r>
            <a:r>
              <a:rPr lang="fa-IR" sz="1700"/>
              <a:t>  </a:t>
            </a:r>
            <a:r>
              <a:rPr lang="fa-IR" sz="1700">
                <a:latin typeface="B Nazanin"/>
              </a:rPr>
              <a:t>به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پيمانكار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پرداخت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می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كند</a:t>
            </a:r>
            <a:r>
              <a:rPr lang="fa-IR" sz="1700"/>
              <a:t> . </a:t>
            </a:r>
            <a:r>
              <a:t/>
            </a:r>
            <a:br/>
            <a:r>
              <a:rPr lang="fa-IR" sz="1700"/>
              <a:t>1-4-4) </a:t>
            </a:r>
            <a:r>
              <a:rPr lang="fa-IR" sz="1700">
                <a:latin typeface="B Nazanin"/>
              </a:rPr>
              <a:t>جمع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وجوهي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بابت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صورت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وضعيت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هاي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قبلي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پرداخت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شده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است</a:t>
            </a:r>
            <a:r>
              <a:rPr lang="fa-IR" sz="1700"/>
              <a:t> . </a:t>
            </a:r>
            <a:r>
              <a:t/>
            </a:r>
            <a:br/>
            <a:r>
              <a:rPr lang="fa-IR" sz="1700"/>
              <a:t>2-4-4) 10% </a:t>
            </a:r>
            <a:r>
              <a:rPr lang="fa-IR" sz="1700">
                <a:latin typeface="B Nazanin"/>
              </a:rPr>
              <a:t>بابت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وجه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الضمان</a:t>
            </a:r>
            <a:r>
              <a:rPr lang="fa-IR" sz="1700"/>
              <a:t>(</a:t>
            </a:r>
            <a:r>
              <a:rPr lang="fa-IR" sz="1700">
                <a:latin typeface="B Nazanin"/>
              </a:rPr>
              <a:t>سپرده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حسن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انجام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كار</a:t>
            </a:r>
            <a:r>
              <a:rPr lang="fa-IR" sz="1700"/>
              <a:t>) </a:t>
            </a:r>
            <a:r>
              <a:t/>
            </a:r>
            <a:br/>
            <a:r>
              <a:rPr lang="fa-IR" sz="1700"/>
              <a:t>3-4-4) </a:t>
            </a:r>
            <a:r>
              <a:rPr lang="fa-IR" sz="1700">
                <a:latin typeface="B Nazanin"/>
              </a:rPr>
              <a:t>اقساط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پيش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پرداخت</a:t>
            </a:r>
            <a:r>
              <a:rPr lang="fa-IR" sz="1700"/>
              <a:t> </a:t>
            </a:r>
            <a:r>
              <a:t/>
            </a:r>
            <a:br/>
            <a:r>
              <a:rPr lang="fa-IR" sz="1700"/>
              <a:t>4-4-4) </a:t>
            </a:r>
            <a:r>
              <a:rPr lang="fa-IR" sz="1700">
                <a:latin typeface="B Nazanin"/>
              </a:rPr>
              <a:t>ماليات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تکلیفی</a:t>
            </a:r>
            <a:r>
              <a:rPr lang="fa-IR" sz="1700"/>
              <a:t>(3%)</a:t>
            </a:r>
            <a:r>
              <a:t/>
            </a:r>
            <a:br/>
            <a:r>
              <a:rPr lang="fa-IR" sz="1700"/>
              <a:t>5-4-4) </a:t>
            </a:r>
            <a:r>
              <a:rPr lang="fa-IR" sz="1700">
                <a:latin typeface="B Nazanin"/>
              </a:rPr>
              <a:t>كسور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متفرقه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ديگري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كه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طبق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شرايط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عمومي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به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عهدة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پيمانكار</a:t>
            </a:r>
            <a:r>
              <a:rPr lang="fa-IR" sz="1700"/>
              <a:t> </a:t>
            </a:r>
            <a:r>
              <a:rPr lang="fa-IR" sz="1700">
                <a:latin typeface="B Nazanin"/>
              </a:rPr>
              <a:t>است</a:t>
            </a:r>
            <a:r>
              <a:rPr lang="fa-IR" sz="170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832317" y="188259"/>
            <a:ext cx="8575155" cy="571659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 algn="r"/>
            <a:r>
              <a:rPr lang="fa-IR" sz="2800">
                <a:solidFill>
                  <a:srgbClr val="FF0000"/>
                </a:solidFill>
              </a:rPr>
              <a:t>4-4-4) </a:t>
            </a:r>
          </a:p>
          <a:p>
            <a:pPr lvl="0" algn="r"/>
            <a:r>
              <a:rPr lang="fa-IR" sz="2000"/>
              <a:t>3% </a:t>
            </a:r>
            <a:r>
              <a:rPr lang="fa-IR" sz="2000">
                <a:latin typeface="B Nazanin"/>
              </a:rPr>
              <a:t>علي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الحساب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ماليات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تکلیفی</a:t>
            </a:r>
            <a:r>
              <a:rPr lang="fa-IR" sz="2000"/>
              <a:t>  </a:t>
            </a:r>
            <a:r>
              <a:rPr lang="fa-IR" sz="2000">
                <a:latin typeface="B Nazanin"/>
              </a:rPr>
              <a:t>طبق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اصلاحیه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ماده</a:t>
            </a:r>
            <a:r>
              <a:rPr lang="fa-IR" sz="2000"/>
              <a:t> 104 </a:t>
            </a:r>
            <a:r>
              <a:rPr lang="fa-IR" sz="2000">
                <a:latin typeface="B Nazanin"/>
              </a:rPr>
              <a:t>قانون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مالیاتهای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مستقیم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از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هر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صورت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وضعیت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توسط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کارفرما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کسر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حساب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اداره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دارایی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واریز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میگردد،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که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به</a:t>
            </a:r>
            <a:r>
              <a:rPr lang="fa-IR" sz="2000"/>
              <a:t>  </a:t>
            </a:r>
            <a:r>
              <a:rPr lang="fa-IR" sz="2000">
                <a:latin typeface="B Nazanin"/>
              </a:rPr>
              <a:t>عنوان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پيش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پرداخت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ماليات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پيمانكار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محسوب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و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از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ماليات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عملکرد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پيمانكار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كسر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مي</a:t>
            </a:r>
            <a:r>
              <a:rPr lang="fa-IR" sz="2000"/>
              <a:t> </a:t>
            </a:r>
            <a:r>
              <a:rPr lang="fa-IR" sz="2000">
                <a:latin typeface="B Nazanin"/>
              </a:rPr>
              <a:t>گردد</a:t>
            </a:r>
            <a:r>
              <a:rPr lang="fa-IR" sz="2000"/>
              <a:t>.</a:t>
            </a:r>
          </a:p>
          <a:p>
            <a:pPr lvl="0" algn="r"/>
            <a:r>
              <a:rPr lang="fa-IR" sz="3200">
                <a:solidFill>
                  <a:srgbClr val="FF0000"/>
                </a:solidFill>
              </a:rPr>
              <a:t> 5-4-4)</a:t>
            </a:r>
          </a:p>
          <a:p>
            <a:pPr lvl="0" algn="r"/>
            <a:r>
              <a:rPr lang="fa-IR" sz="2000"/>
              <a:t>5</a:t>
            </a:r>
            <a:r>
              <a:rPr lang="fa-IR" sz="2400"/>
              <a:t>% </a:t>
            </a:r>
            <a:r>
              <a:rPr lang="fa-IR" sz="2400">
                <a:latin typeface="B Nazanin"/>
              </a:rPr>
              <a:t>سپرده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بیمه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که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عنوان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علی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الحساب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صورت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وضعیت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کسر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نزد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کارفرما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نگهداری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شود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پس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اخذ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مفاصا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سازمان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تامین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اجتماعی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آزاد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میگردد</a:t>
            </a:r>
            <a:r>
              <a:rPr lang="fa-IR" sz="2400"/>
              <a:t>. . </a:t>
            </a:r>
            <a:r>
              <a:rPr lang="fa-IR" sz="2400">
                <a:latin typeface="B Nazanin"/>
              </a:rPr>
              <a:t>بیمه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مکسوره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قراردادها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شرایط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مختلف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طبق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جدول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ذیل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محاسبه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پرداخت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گردد</a:t>
            </a:r>
            <a:r>
              <a:rPr lang="fa-IR" sz="2400"/>
              <a:t> .</a:t>
            </a:r>
          </a:p>
          <a:p>
            <a:pPr lvl="0" algn="r"/>
            <a:r>
              <a:rPr lang="fa-IR" sz="2400">
                <a:solidFill>
                  <a:srgbClr val="FF0000"/>
                </a:solidFill>
                <a:latin typeface="B Nazanin"/>
              </a:rPr>
              <a:t>اضافات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صورت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وضعیت</a:t>
            </a:r>
            <a:r>
              <a:rPr lang="fa-IR" sz="2400">
                <a:solidFill>
                  <a:srgbClr val="FF0000"/>
                </a:solidFill>
              </a:rPr>
              <a:t>:</a:t>
            </a:r>
          </a:p>
          <a:p>
            <a:pPr lvl="0" algn="r"/>
            <a:r>
              <a:rPr lang="fa-IR" sz="2400">
                <a:latin typeface="B Nazanin"/>
              </a:rPr>
              <a:t>طبق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قانون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مالیات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ارزش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افزوده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مورخ</a:t>
            </a:r>
            <a:r>
              <a:rPr lang="fa-IR" sz="2400"/>
              <a:t> 87/2/17 </a:t>
            </a:r>
            <a:r>
              <a:rPr lang="fa-IR" sz="2400">
                <a:latin typeface="B Nazanin"/>
              </a:rPr>
              <a:t>قابل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اجرا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مهر</a:t>
            </a:r>
            <a:r>
              <a:rPr lang="fa-IR" sz="2400"/>
              <a:t> 87 </a:t>
            </a:r>
            <a:r>
              <a:rPr lang="fa-IR" sz="2400">
                <a:latin typeface="B Nazanin"/>
              </a:rPr>
              <a:t>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بایست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تمام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فروشندگان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کالا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خدمات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مالیات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وعوارض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ارزش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افزوده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تمام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صورتحساب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های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صادره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اضافه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خریدار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اخذ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حساب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اداره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ارزش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افزوده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واریز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نمایند</a:t>
            </a:r>
            <a:r>
              <a:rPr lang="fa-IR" sz="2400"/>
              <a:t>. </a:t>
            </a:r>
            <a:r>
              <a:rPr lang="fa-IR" sz="2400">
                <a:latin typeface="B Nazanin"/>
              </a:rPr>
              <a:t>بنا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همین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قانون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تمام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صورت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وضعیت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ها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مالیات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وعوارض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ارزش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افزوده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اضافه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کارفرما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اخذ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میگردد</a:t>
            </a:r>
            <a:r>
              <a:rPr lang="fa-IR" sz="2400"/>
              <a:t>.(</a:t>
            </a:r>
            <a:r>
              <a:rPr lang="fa-IR" sz="2400">
                <a:latin typeface="B Nazanin"/>
              </a:rPr>
              <a:t>درصد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مالیات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عواض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صورت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سالیانه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اضافه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میگردد</a:t>
            </a:r>
            <a:r>
              <a:rPr lang="fa-IR" sz="2400"/>
              <a:t>- </a:t>
            </a:r>
            <a:r>
              <a:rPr lang="fa-IR" sz="2400">
                <a:latin typeface="B Nazanin"/>
              </a:rPr>
              <a:t>طبق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جدول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ذیل</a:t>
            </a:r>
            <a:r>
              <a:rPr lang="fa-IR" sz="2400"/>
              <a:t>)</a:t>
            </a:r>
          </a:p>
          <a:p>
            <a:pPr lvl="0" algn="r"/>
            <a:endParaRPr lang="fa-IR" sz="2400"/>
          </a:p>
          <a:p>
            <a:pPr lvl="0" algn="r"/>
            <a:endParaRPr lang="fa-IR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92473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4000">
                <a:latin typeface="B Nazanin"/>
              </a:rPr>
              <a:t>ثبت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حسابداری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مربوط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به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تاسیس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کارگاه</a:t>
            </a:r>
            <a:r>
              <a:rPr lang="fa-IR" sz="4000"/>
              <a:t> 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0588"/>
          <a:ext cx="8594725" cy="3731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737"/>
                <a:gridCol w="4344987"/>
              </a:tblGrid>
              <a:tr h="47760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600">
                          <a:latin typeface="B Nazanin"/>
                        </a:rPr>
                        <a:t>دفتر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600">
                          <a:latin typeface="B Nazanin"/>
                        </a:rPr>
                        <a:t>دفتر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1705732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3600" baseline="0">
                          <a:latin typeface="B Nazanin"/>
                        </a:rPr>
                        <a:t>ثبت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3600">
                          <a:latin typeface="B Nazanin"/>
                        </a:rPr>
                        <a:t>پیمان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در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دست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اجرا</a:t>
                      </a:r>
                      <a:r>
                        <a:rPr lang="fa-IR" sz="3600"/>
                        <a:t> </a:t>
                      </a:r>
                      <a:r>
                        <a:rPr lang="fa-IR" sz="36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3600" baseline="0">
                          <a:latin typeface="B Nazanin"/>
                        </a:rPr>
                        <a:t>بانک</a:t>
                      </a:r>
                      <a:r>
                        <a:rPr lang="fa-IR" sz="3600" baseline="0"/>
                        <a:t> ***</a:t>
                      </a:r>
                    </a:p>
                    <a:p>
                      <a:pPr lvl="0" algn="l"/>
                      <a:endParaRPr lang="fa-IR" sz="3600" baseline="0"/>
                    </a:p>
                  </a:txBody>
                  <a:tcPr/>
                </a:tc>
              </a:tr>
              <a:tr h="88698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600">
                          <a:latin typeface="B Nazanin"/>
                        </a:rPr>
                        <a:t>ثبت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مربوط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به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هزینه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های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تاسیس</a:t>
                      </a:r>
                      <a:r>
                        <a:rPr lang="fa-IR" sz="3600" baseline="0"/>
                        <a:t> </a:t>
                      </a:r>
                      <a:r>
                        <a:rPr lang="fa-IR" sz="3600" baseline="0">
                          <a:latin typeface="B Nazanin"/>
                        </a:rPr>
                        <a:t>کارگاه</a:t>
                      </a:r>
                      <a:r>
                        <a:rPr lang="fa-IR" sz="3600" baseline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95572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4000">
                <a:latin typeface="B Nazanin"/>
              </a:rPr>
              <a:t>ثبت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حسابداری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صورت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وضعیت</a:t>
            </a:r>
            <a:r>
              <a:rPr lang="fa-IR" sz="4000"/>
              <a:t> </a:t>
            </a:r>
            <a:r>
              <a:rPr lang="fa-IR" sz="4000">
                <a:latin typeface="B Nazanin"/>
              </a:rPr>
              <a:t>موقت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092325"/>
          <a:ext cx="8594725" cy="3337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737"/>
                <a:gridCol w="4344987"/>
              </a:tblGrid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600">
                          <a:latin typeface="B Nazanin"/>
                        </a:rPr>
                        <a:t>دفتر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600">
                          <a:latin typeface="B Nazanin"/>
                        </a:rPr>
                        <a:t>دفتر</a:t>
                      </a:r>
                      <a:r>
                        <a:rPr lang="fa-IR" sz="3600"/>
                        <a:t> </a:t>
                      </a:r>
                      <a:r>
                        <a:rPr lang="fa-IR" sz="36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80860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800" baseline="0">
                          <a:latin typeface="B Nazanin"/>
                        </a:rPr>
                        <a:t>دارایی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درجریان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ساخت</a:t>
                      </a:r>
                      <a:r>
                        <a:rPr lang="fa-IR" sz="2800" baseline="0"/>
                        <a:t>***</a:t>
                      </a:r>
                    </a:p>
                    <a:p>
                      <a:pPr lvl="0" algn="l"/>
                      <a:r>
                        <a:rPr lang="fa-IR" sz="2800" baseline="0">
                          <a:latin typeface="B Nazanin"/>
                        </a:rPr>
                        <a:t>حسابهای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پرداختنی</a:t>
                      </a:r>
                      <a:r>
                        <a:rPr lang="fa-IR" sz="2800" baseline="0"/>
                        <a:t>- </a:t>
                      </a:r>
                      <a:r>
                        <a:rPr lang="fa-IR" sz="2800" baseline="0">
                          <a:latin typeface="B Nazanin"/>
                        </a:rPr>
                        <a:t>پیمانکار</a:t>
                      </a:r>
                      <a:r>
                        <a:rPr lang="fa-IR" sz="2800" baseline="0"/>
                        <a:t>  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800">
                          <a:latin typeface="B Nazanin"/>
                        </a:rPr>
                        <a:t>حسابهای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دریافتنی</a:t>
                      </a:r>
                      <a:r>
                        <a:rPr lang="fa-IR" sz="2800" baseline="0"/>
                        <a:t>-</a:t>
                      </a:r>
                      <a:r>
                        <a:rPr lang="fa-IR" sz="2800" baseline="0">
                          <a:latin typeface="B Nazanin"/>
                        </a:rPr>
                        <a:t>کارفرما</a:t>
                      </a:r>
                      <a:r>
                        <a:rPr lang="fa-IR" sz="28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2800" baseline="0">
                          <a:latin typeface="B Nazanin"/>
                        </a:rPr>
                        <a:t>صورت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وضعیتهای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تایید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شده</a:t>
                      </a:r>
                      <a:r>
                        <a:rPr lang="fa-IR" sz="2800" baseline="0"/>
                        <a:t>  ***</a:t>
                      </a:r>
                    </a:p>
                  </a:txBody>
                  <a:tcPr/>
                </a:tc>
              </a:tr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2800">
                          <a:latin typeface="B Nazanin"/>
                        </a:rPr>
                        <a:t>ثبت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صورت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وضعیت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موقت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شرکت</a:t>
                      </a:r>
                      <a:r>
                        <a:rPr lang="fa-IR" sz="2800" baseline="0"/>
                        <a:t> ....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ثبت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صورت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وضعیت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موقت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4724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جدول</a:t>
            </a:r>
            <a:r>
              <a:rPr lang="fa-IR"/>
              <a:t> </a:t>
            </a:r>
            <a:r>
              <a:rPr lang="fa-IR">
                <a:latin typeface="B Nazanin"/>
              </a:rPr>
              <a:t>حق</a:t>
            </a:r>
            <a:r>
              <a:rPr lang="fa-IR"/>
              <a:t> </a:t>
            </a:r>
            <a:r>
              <a:rPr lang="fa-IR">
                <a:latin typeface="B Nazanin"/>
              </a:rPr>
              <a:t>بیمه</a:t>
            </a:r>
            <a:r>
              <a:rPr lang="fa-IR"/>
              <a:t> </a:t>
            </a:r>
            <a:r>
              <a:rPr lang="fa-IR">
                <a:latin typeface="B Nazanin"/>
              </a:rPr>
              <a:t>پیمان</a:t>
            </a:r>
            <a:r>
              <a:rPr lang="fa-IR"/>
              <a:t> </a:t>
            </a:r>
            <a:r>
              <a:rPr lang="fa-IR">
                <a:latin typeface="B Nazanin"/>
              </a:rPr>
              <a:t>ها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335" y="2231756"/>
          <a:ext cx="8596313" cy="5118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/>
                <a:gridCol w="1719262"/>
                <a:gridCol w="1719262"/>
                <a:gridCol w="1719262"/>
                <a:gridCol w="1719262"/>
              </a:tblGrid>
              <a:tr h="826130">
                <a:tc gridSpan="2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بودجه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غیر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عمرانی</a:t>
                      </a:r>
                      <a:r>
                        <a:rPr lang="fa-IR" sz="28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بودجه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پروژه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طرح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عمرانی</a:t>
                      </a:r>
                      <a:r>
                        <a:rPr lang="fa-IR" sz="28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شرح</a:t>
                      </a:r>
                    </a:p>
                  </a:txBody>
                  <a:tcPr/>
                </a:tc>
              </a:tr>
              <a:tr h="156046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بدون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مصالح</a:t>
                      </a:r>
                      <a:r>
                        <a:rPr lang="fa-IR" sz="2800"/>
                        <a:t> </a:t>
                      </a:r>
                    </a:p>
                    <a:p>
                      <a:pPr lvl="0" algn="ctr"/>
                      <a:r>
                        <a:rPr lang="fa-IR" sz="2800"/>
                        <a:t>(</a:t>
                      </a:r>
                      <a:r>
                        <a:rPr lang="fa-IR" sz="2800">
                          <a:latin typeface="B Nazanin"/>
                        </a:rPr>
                        <a:t>دستمزدِی</a:t>
                      </a:r>
                      <a:r>
                        <a:rPr lang="fa-IR" sz="28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با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مصالح</a:t>
                      </a:r>
                      <a:r>
                        <a:rPr lang="fa-IR" sz="28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بدون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مصالح</a:t>
                      </a:r>
                      <a:r>
                        <a:rPr lang="fa-IR" sz="2800"/>
                        <a:t> </a:t>
                      </a:r>
                    </a:p>
                    <a:p>
                      <a:pPr lvl="0" algn="ctr"/>
                      <a:r>
                        <a:rPr lang="fa-IR" sz="2800"/>
                        <a:t>(</a:t>
                      </a:r>
                      <a:r>
                        <a:rPr lang="fa-IR" sz="2800">
                          <a:latin typeface="B Nazanin"/>
                        </a:rPr>
                        <a:t>دستمزدِی</a:t>
                      </a:r>
                      <a:r>
                        <a:rPr lang="fa-IR" sz="28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با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مصالح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و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بدون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مصالح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وبر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اساس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فهرست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بها</a:t>
                      </a:r>
                    </a:p>
                  </a:txBody>
                  <a:tcPr/>
                </a:tc>
                <a:tc vMerge="1"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</a:tr>
              <a:tr h="82613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16.66%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7.77%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3.6%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1.66%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سهم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82613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11.4%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سهم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869140" y="609600"/>
            <a:ext cx="7404862" cy="67675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2800">
                <a:latin typeface="B Nazanin"/>
              </a:rPr>
              <a:t>جدول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ضرایب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مالیات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و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عوارض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ارزش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افزوده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از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سال</a:t>
            </a:r>
            <a:r>
              <a:rPr lang="fa-IR" sz="2800"/>
              <a:t> 87 </a:t>
            </a:r>
            <a:r>
              <a:rPr lang="fa-IR" sz="2800">
                <a:latin typeface="B Nazanin"/>
              </a:rPr>
              <a:t>تا</a:t>
            </a:r>
            <a:r>
              <a:rPr lang="fa-IR" sz="2800"/>
              <a:t> </a:t>
            </a:r>
            <a:r>
              <a:rPr lang="fa-IR" sz="2800">
                <a:latin typeface="B Nazanin"/>
              </a:rPr>
              <a:t>کنون</a:t>
            </a:r>
            <a:r>
              <a:rPr lang="fa-IR" sz="2800"/>
              <a:t> 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1968284"/>
          <a:ext cx="7918451" cy="4719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612"/>
                <a:gridCol w="1979612"/>
                <a:gridCol w="1979612"/>
                <a:gridCol w="1979612"/>
              </a:tblGrid>
              <a:tr h="39487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درصد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عوارض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درصد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مالیات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ضریب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سال</a:t>
                      </a:r>
                      <a:r>
                        <a:rPr lang="fa-IR" sz="2800"/>
                        <a:t> </a:t>
                      </a:r>
                    </a:p>
                  </a:txBody>
                  <a:tcPr/>
                </a:tc>
              </a:tr>
              <a:tr h="39487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87</a:t>
                      </a:r>
                    </a:p>
                  </a:txBody>
                  <a:tcPr/>
                </a:tc>
              </a:tr>
              <a:tr h="39487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88</a:t>
                      </a:r>
                    </a:p>
                  </a:txBody>
                  <a:tcPr/>
                </a:tc>
              </a:tr>
              <a:tr h="39487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89</a:t>
                      </a:r>
                    </a:p>
                  </a:txBody>
                  <a:tcPr/>
                </a:tc>
              </a:tr>
              <a:tr h="39487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90</a:t>
                      </a:r>
                    </a:p>
                  </a:txBody>
                  <a:tcPr/>
                </a:tc>
              </a:tr>
              <a:tr h="39487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91</a:t>
                      </a:r>
                    </a:p>
                  </a:txBody>
                  <a:tcPr/>
                </a:tc>
              </a:tr>
              <a:tr h="39487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92</a:t>
                      </a:r>
                    </a:p>
                  </a:txBody>
                  <a:tcPr/>
                </a:tc>
              </a:tr>
              <a:tr h="39487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2.7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93</a:t>
                      </a:r>
                    </a:p>
                  </a:txBody>
                  <a:tcPr/>
                </a:tc>
              </a:tr>
              <a:tr h="394878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/>
                        <a:t>94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3875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حسابداری</a:t>
            </a:r>
            <a:r>
              <a:rPr lang="fa-IR"/>
              <a:t> </a:t>
            </a:r>
            <a:r>
              <a:rPr lang="fa-IR">
                <a:latin typeface="B Nazanin"/>
              </a:rPr>
              <a:t>پرداخت</a:t>
            </a:r>
            <a:r>
              <a:rPr lang="fa-IR"/>
              <a:t> </a:t>
            </a:r>
            <a:r>
              <a:rPr lang="fa-IR">
                <a:latin typeface="B Nazanin"/>
              </a:rPr>
              <a:t>صورت</a:t>
            </a:r>
            <a:r>
              <a:rPr lang="fa-IR"/>
              <a:t> </a:t>
            </a:r>
            <a:r>
              <a:rPr lang="fa-IR">
                <a:latin typeface="B Nazanin"/>
              </a:rPr>
              <a:t>وضعیت</a:t>
            </a:r>
            <a:r>
              <a:rPr lang="fa-IR"/>
              <a:t> </a:t>
            </a:r>
            <a:r>
              <a:rPr lang="fa-IR">
                <a:latin typeface="B Nazanin"/>
              </a:rPr>
              <a:t>موقت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0588"/>
          <a:ext cx="8594725" cy="508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737"/>
                <a:gridCol w="4344987"/>
              </a:tblGrid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80860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حسابهای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پرداختنی</a:t>
                      </a:r>
                      <a:r>
                        <a:rPr lang="fa-IR" sz="2400" baseline="0"/>
                        <a:t>***</a:t>
                      </a:r>
                    </a:p>
                    <a:p>
                      <a:pPr lvl="0" algn="r"/>
                      <a:r>
                        <a:rPr lang="fa-IR" sz="2400">
                          <a:latin typeface="B Nazanin"/>
                        </a:rPr>
                        <a:t>مالیات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ارزش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افزوده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عوارض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ارزش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افزوده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l"/>
                      <a:endParaRPr lang="fa-IR" sz="2400" baseline="0"/>
                    </a:p>
                    <a:p>
                      <a:pPr lvl="0" algn="l"/>
                      <a:r>
                        <a:rPr lang="fa-IR" sz="2400" baseline="0">
                          <a:latin typeface="B Nazanin"/>
                        </a:rPr>
                        <a:t>سپرده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حسن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انجام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کار</a:t>
                      </a:r>
                      <a:r>
                        <a:rPr lang="fa-IR" sz="2400" baseline="0"/>
                        <a:t>***</a:t>
                      </a:r>
                    </a:p>
                    <a:p>
                      <a:pPr lvl="0" algn="l"/>
                      <a:r>
                        <a:rPr lang="fa-IR" sz="2400" baseline="0">
                          <a:latin typeface="B Nazanin"/>
                        </a:rPr>
                        <a:t>پیش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پرداخت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l"/>
                      <a:r>
                        <a:rPr lang="fa-IR" sz="2000" baseline="0">
                          <a:latin typeface="B Nazanin"/>
                        </a:rPr>
                        <a:t>سپرده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مالیات</a:t>
                      </a:r>
                      <a:r>
                        <a:rPr lang="fa-IR" sz="2000" baseline="0"/>
                        <a:t>(3%)</a:t>
                      </a:r>
                      <a:r>
                        <a:rPr lang="fa-IR" sz="2000" baseline="0">
                          <a:latin typeface="B Nazanin"/>
                        </a:rPr>
                        <a:t>اداره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دارایی</a:t>
                      </a:r>
                      <a:r>
                        <a:rPr lang="fa-IR" sz="2000" baseline="0"/>
                        <a:t>***</a:t>
                      </a:r>
                    </a:p>
                    <a:p>
                      <a:pPr lvl="0" algn="l"/>
                      <a:r>
                        <a:rPr lang="fa-IR" sz="2000" baseline="0">
                          <a:latin typeface="B Nazanin"/>
                        </a:rPr>
                        <a:t>سپرده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بیمه</a:t>
                      </a:r>
                      <a:r>
                        <a:rPr lang="fa-IR" sz="2000" baseline="0"/>
                        <a:t>(5%-16/67)</a:t>
                      </a:r>
                      <a:r>
                        <a:rPr lang="fa-IR" sz="2000" baseline="0">
                          <a:latin typeface="B Nazanin"/>
                        </a:rPr>
                        <a:t>سازمان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تامین</a:t>
                      </a:r>
                      <a:r>
                        <a:rPr lang="fa-IR" sz="2000" baseline="0"/>
                        <a:t> </a:t>
                      </a:r>
                      <a:r>
                        <a:rPr lang="fa-IR" sz="2000" baseline="0">
                          <a:latin typeface="B Nazanin"/>
                        </a:rPr>
                        <a:t>اجتماعی</a:t>
                      </a:r>
                      <a:r>
                        <a:rPr lang="fa-IR" sz="2000" baseline="0"/>
                        <a:t>***</a:t>
                      </a:r>
                    </a:p>
                    <a:p>
                      <a:pPr lvl="0" algn="l"/>
                      <a:r>
                        <a:rPr lang="fa-IR" sz="2400" baseline="0">
                          <a:latin typeface="B Nazanin"/>
                        </a:rPr>
                        <a:t>بانک</a:t>
                      </a:r>
                      <a:r>
                        <a:rPr lang="fa-IR" sz="2400" baseline="0"/>
                        <a:t> 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بانک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سپرده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حسن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انجام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کار</a:t>
                      </a:r>
                      <a:r>
                        <a:rPr lang="fa-IR" sz="2400" baseline="0"/>
                        <a:t>***</a:t>
                      </a:r>
                    </a:p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پیش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دریافت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پیش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پرداخت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مالیات</a:t>
                      </a:r>
                      <a:r>
                        <a:rPr lang="fa-IR" sz="2400" baseline="0"/>
                        <a:t>(3%)***</a:t>
                      </a:r>
                    </a:p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سپرده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بیمه</a:t>
                      </a:r>
                      <a:r>
                        <a:rPr lang="fa-IR" sz="2400" baseline="0"/>
                        <a:t>(5%-16/67)***</a:t>
                      </a:r>
                    </a:p>
                    <a:p>
                      <a:pPr lvl="0" algn="l"/>
                      <a:r>
                        <a:rPr lang="fa-IR" sz="2400" baseline="0"/>
                        <a:t>  </a:t>
                      </a:r>
                      <a:r>
                        <a:rPr lang="fa-IR" sz="2400" baseline="0">
                          <a:latin typeface="B Nazanin"/>
                        </a:rPr>
                        <a:t>حسابهای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دریافتنی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l"/>
                      <a:r>
                        <a:rPr lang="fa-IR" sz="2400">
                          <a:latin typeface="B Nazanin"/>
                        </a:rPr>
                        <a:t>مالیات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ارزش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افزوده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l"/>
                      <a:r>
                        <a:rPr lang="fa-IR" sz="2400" baseline="0">
                          <a:latin typeface="B Nazanin"/>
                        </a:rPr>
                        <a:t>عوارض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ارزش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افزوده</a:t>
                      </a:r>
                      <a:r>
                        <a:rPr lang="fa-IR" sz="2400" baseline="0"/>
                        <a:t> ***</a:t>
                      </a:r>
                    </a:p>
                  </a:txBody>
                  <a:tcPr/>
                </a:tc>
              </a:tr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2400">
                          <a:latin typeface="B Nazanin"/>
                        </a:rPr>
                        <a:t>بابت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دریافت</a:t>
                      </a:r>
                      <a:r>
                        <a:rPr lang="fa-IR" sz="2400" baseline="0"/>
                        <a:t>  </a:t>
                      </a:r>
                      <a:r>
                        <a:rPr lang="fa-IR" sz="2400" baseline="0">
                          <a:latin typeface="B Nazanin"/>
                        </a:rPr>
                        <a:t>صورت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وضعیت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شماره</a:t>
                      </a:r>
                      <a:r>
                        <a:rPr lang="fa-IR" sz="2400" baseline="0"/>
                        <a:t> .....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بابت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دریافت</a:t>
                      </a:r>
                      <a:r>
                        <a:rPr lang="fa-IR" sz="2400" baseline="0"/>
                        <a:t>  </a:t>
                      </a:r>
                      <a:r>
                        <a:rPr lang="fa-IR" sz="2400" baseline="0">
                          <a:latin typeface="B Nazanin"/>
                        </a:rPr>
                        <a:t>صورت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وضعیت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شماره</a:t>
                      </a:r>
                      <a:r>
                        <a:rPr lang="fa-IR" sz="2400" baseline="0"/>
                        <a:t> .....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1624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solidFill>
                  <a:schemeClr val="accent4"/>
                </a:solidFill>
              </a:rPr>
              <a:t>5</a:t>
            </a:r>
            <a:r>
              <a:rPr lang="ar-SA">
                <a:solidFill>
                  <a:schemeClr val="accent4"/>
                </a:solidFill>
              </a:rPr>
              <a:t>– </a:t>
            </a:r>
            <a:r>
              <a:rPr lang="ar-SA">
                <a:solidFill>
                  <a:schemeClr val="accent4"/>
                </a:solidFill>
                <a:latin typeface="B Nazanin"/>
              </a:rPr>
              <a:t>خاتمه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كار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704815"/>
            <a:ext cx="8596668" cy="4336548"/>
          </a:xfrm>
          <a:prstGeom prst="rect">
            <a:avLst/>
          </a:prstGeom>
        </p:spPr>
        <p:txBody>
          <a:bodyPr>
            <a:normAutofit fontScale="62000" lnSpcReduction="20000"/>
          </a:bodyPr>
          <a:lstStyle>
            <a:lvl1pPr lvl="0">
              <a:defRPr/>
            </a:lvl1pPr>
          </a:lstStyle>
          <a:p>
            <a:pPr lvl="0" algn="r"/>
            <a:r>
              <a:rPr lang="fa-IR" sz="2400">
                <a:solidFill>
                  <a:schemeClr val="tx2"/>
                </a:solidFill>
              </a:rPr>
              <a:t>1-5)</a:t>
            </a:r>
            <a:r>
              <a:rPr lang="fa-IR" sz="2400">
                <a:solidFill>
                  <a:schemeClr val="accent2"/>
                </a:solidFill>
              </a:rPr>
              <a:t>تحويل موقت : </a:t>
            </a:r>
            <a:r>
              <a:rPr lang="fa-IR" sz="2400">
                <a:solidFill>
                  <a:schemeClr val="tx1"/>
                </a:solidFill>
              </a:rPr>
              <a:t>بعد ازاتمام حدود 97% کل کار، وتقاضای پیمانکارو تایید دستگاه نظارت و تکمیل نواقص و معایب توسط پیمانکار ، صورتمجلس تحویل موقت تنظیم می گرددو پس از تصویب کارفرما به پیمانکار ابلاغ میگردد.</a:t>
            </a:r>
          </a:p>
          <a:p>
            <a:pPr lvl="0" algn="r"/>
            <a:r>
              <a:rPr lang="fa-IR" sz="2900">
                <a:solidFill>
                  <a:schemeClr val="tx2"/>
                </a:solidFill>
              </a:rPr>
              <a:t>2-5)</a:t>
            </a:r>
            <a:r>
              <a:rPr lang="fa-IR" sz="2900">
                <a:solidFill>
                  <a:schemeClr val="accent2"/>
                </a:solidFill>
              </a:rPr>
              <a:t>ابطال ضمانت نامه پيش پرداخت:</a:t>
            </a:r>
            <a:r>
              <a:rPr lang="fa-IR" sz="2900">
                <a:latin typeface="B Nazanin"/>
              </a:rPr>
              <a:t>ضمانت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نامه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پيش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پرداخت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تا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پايان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مدت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پيمان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معتبر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است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و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مبلغ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آن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با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پرداخت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صورت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وضعيت‌ها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به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تدريج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تقليل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مي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يابد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به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نحوي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كه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كل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پيش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پرداخت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با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آخرين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صورت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وضعيت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موقت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مستهلك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شود</a:t>
            </a:r>
            <a:r>
              <a:rPr lang="fa-IR" sz="2900"/>
              <a:t> .  </a:t>
            </a:r>
          </a:p>
          <a:p>
            <a:pPr lvl="0" algn="r"/>
            <a:r>
              <a:rPr sz="2400">
                <a:solidFill>
                  <a:schemeClr val="tx2"/>
                </a:solidFill>
              </a:rPr>
              <a:t>:</a:t>
            </a:r>
            <a:r>
              <a:rPr lang="fa-IR" sz="2400">
                <a:solidFill>
                  <a:schemeClr val="tx2"/>
                </a:solidFill>
              </a:rPr>
              <a:t>3-5)</a:t>
            </a:r>
            <a:r>
              <a:rPr lang="fa-IR" sz="2400">
                <a:solidFill>
                  <a:schemeClr val="accent2"/>
                </a:solidFill>
              </a:rPr>
              <a:t>ابطال ضمانت نامه انجام تعهدات</a:t>
            </a:r>
          </a:p>
          <a:p>
            <a:pPr lvl="0" algn="r"/>
            <a:r>
              <a:rPr lang="fa-IR" sz="2400">
                <a:solidFill>
                  <a:schemeClr val="tx2"/>
                </a:solidFill>
              </a:rPr>
              <a:t> </a:t>
            </a:r>
            <a:r>
              <a:rPr lang="fa-IR" sz="2400"/>
              <a:t>ضمانت نامه انجام تعهدات تاتاريخ تصويب صورت وضعیت تحويل موقت معتبر مي باشد كارفرما ضمانت نامه مذبور را به محض تصويب صورت وضعیت تحويل موقت ، آزاد خواهد كرد . </a:t>
            </a:r>
          </a:p>
          <a:p>
            <a:pPr lvl="0" algn="r"/>
            <a:r>
              <a:rPr lang="fa-IR" sz="2900"/>
              <a:t>4-5)ا</a:t>
            </a:r>
            <a:r>
              <a:rPr lang="fa-IR" sz="2900">
                <a:solidFill>
                  <a:schemeClr val="accent2"/>
                </a:solidFill>
              </a:rPr>
              <a:t>سترداد نصف وجه الضمان ( سپردة حسن انجام كار ):</a:t>
            </a:r>
            <a:r>
              <a:rPr lang="fa-IR" sz="2900">
                <a:latin typeface="B Nazanin"/>
              </a:rPr>
              <a:t>معمولا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نصف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وجه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الضمان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پس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از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تصويب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صورت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وضعيت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قطعی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از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طرف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كارفرما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به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پيمان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كار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مسترد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می</a:t>
            </a:r>
            <a:r>
              <a:rPr lang="fa-IR" sz="2900"/>
              <a:t> </a:t>
            </a:r>
            <a:r>
              <a:rPr lang="fa-IR" sz="2900">
                <a:latin typeface="B Nazanin"/>
              </a:rPr>
              <a:t>شود</a:t>
            </a:r>
            <a:r>
              <a:rPr lang="fa-IR" sz="2900"/>
              <a:t> </a:t>
            </a:r>
          </a:p>
          <a:p>
            <a:pPr lvl="0" algn="r"/>
            <a:r>
              <a:rPr lang="fa-IR" sz="2900">
                <a:solidFill>
                  <a:schemeClr val="accent2"/>
                </a:solidFill>
              </a:rPr>
              <a:t> </a:t>
            </a:r>
            <a:r>
              <a:rPr lang="fa-IR" sz="2400"/>
              <a:t>‌</a:t>
            </a:r>
          </a:p>
          <a:p>
            <a:pPr lvl="0" algn="r"/>
            <a:r>
              <a:rPr lang="fa-IR" sz="2400">
                <a:solidFill>
                  <a:schemeClr val="tx2"/>
                </a:solidFill>
              </a:rPr>
              <a:t>5-5)</a:t>
            </a:r>
            <a:r>
              <a:rPr lang="fa-IR" sz="2400">
                <a:solidFill>
                  <a:schemeClr val="accent2"/>
                </a:solidFill>
              </a:rPr>
              <a:t>تهية صورت وضعيت قطعي: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محض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اينكه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تحويل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موقت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تمامی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كارها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انجام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گرفت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دستگاه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نظارت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معيت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پيمانكار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اقدام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اندازه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گيری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تهية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صورت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وضعيت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قطعی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كارهای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انجام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شده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خواهد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كرد</a:t>
            </a:r>
            <a:r>
              <a:rPr lang="fa-IR" sz="2400"/>
              <a:t> . </a:t>
            </a:r>
            <a:r>
              <a:rPr lang="fa-IR" sz="2400">
                <a:latin typeface="B Nazanin"/>
              </a:rPr>
              <a:t>مقادير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ارقامی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در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صورت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وضعيت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قطعی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منظور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شود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تنهايی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قاطع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يكی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از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ماخذ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تصفيه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قطعی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محاسبات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خواهد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بود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لو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اینكه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بين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آنها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مقادير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يا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ارقامی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در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صورت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وضعيت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موقت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منظور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گرديده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اختلافی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باشد</a:t>
            </a:r>
            <a:r>
              <a:rPr lang="fa-IR" sz="2400"/>
              <a:t> 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449452"/>
            <a:ext cx="8596668" cy="96089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algn="r"/>
            <a:r>
              <a:rPr lang="fa-IR" sz="6000">
                <a:latin typeface="B Nazanin"/>
              </a:rPr>
              <a:t>مقدمه</a:t>
            </a:r>
            <a:r>
              <a:rPr lang="fa-IR" sz="6000">
                <a:latin typeface="IranNastaliq"/>
              </a:rPr>
              <a:t>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223493"/>
            <a:ext cx="8596668" cy="551215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ar-SA" sz="2800">
                <a:latin typeface="B Nazanin"/>
              </a:rPr>
              <a:t>حسابداري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پيمانكاري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يكي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از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مقولاتي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است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كه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مراجع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حرفه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اي،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پژوهشگران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مؤلفان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حسابداري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كشورهاي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پيشرفته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از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ديرباز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به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عنوان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مقوله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خاص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حسابداري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به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آن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پرداخته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اند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كشورهاي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پيشرفته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همچنين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سطح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بين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المللي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استاندارهاي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حسابداري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خاصي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براي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آن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وضع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شده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است</a:t>
            </a:r>
            <a:r>
              <a:rPr lang="ar-SA" sz="2800">
                <a:latin typeface="IranNastaliq"/>
              </a:rPr>
              <a:t>. </a:t>
            </a:r>
            <a:r>
              <a:rPr lang="ar-SA" sz="2800">
                <a:latin typeface="B Nazanin"/>
              </a:rPr>
              <a:t>در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كشور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ما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نيز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از</a:t>
            </a:r>
            <a:r>
              <a:rPr lang="ar-SA" sz="2800">
                <a:latin typeface="IranNastaliq"/>
              </a:rPr>
              <a:t> </a:t>
            </a:r>
            <a:r>
              <a:rPr lang="fa-IR" sz="2800">
                <a:latin typeface="B Nazanin"/>
              </a:rPr>
              <a:t>س</a:t>
            </a:r>
            <a:r>
              <a:rPr lang="ar-SA" sz="2800">
                <a:latin typeface="B Nazanin"/>
              </a:rPr>
              <a:t>الها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پيش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مبحث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حسابداري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پيمانكاري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كتابها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نشريات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گوناگوني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مورد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بحث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قرار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گرفته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كوشش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شده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است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چارچوب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روشها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رويدادهاي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متداول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استانداردهاي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حسابداري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كشورهاي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پيشرفته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راه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حل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ها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روشهاي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مناسبي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براي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نگهداري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حسابها،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شناسايي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اندازه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گيري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سود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عمليات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پيمانكاري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تهيه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ارائه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صورت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هاي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مالي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مؤسسات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پيمانكاري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قالب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مناسب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حقوقي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سازوكارها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الزامات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محيطي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حاكم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بر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اين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فعاليت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عمده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اقتصادي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عرضه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مي</a:t>
            </a:r>
            <a:r>
              <a:rPr lang="ar-SA" sz="2800">
                <a:latin typeface="IranNastaliq"/>
              </a:rPr>
              <a:t> </a:t>
            </a:r>
            <a:r>
              <a:rPr lang="ar-SA" sz="2800">
                <a:latin typeface="B Nazanin"/>
              </a:rPr>
              <a:t>شود</a:t>
            </a:r>
            <a:r>
              <a:rPr lang="fa-IR" sz="2800">
                <a:latin typeface="IranNastaliq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1"/>
          </p:nvPr>
        </p:nvSpPr>
        <p:spPr>
          <a:xfrm>
            <a:off x="677334" y="900953"/>
            <a:ext cx="8596668" cy="514040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solidFill>
                  <a:schemeClr val="tx2"/>
                </a:solidFill>
              </a:rPr>
              <a:t>6-5)</a:t>
            </a:r>
            <a:r>
              <a:rPr lang="fa-IR">
                <a:solidFill>
                  <a:schemeClr val="accent2"/>
                </a:solidFill>
              </a:rPr>
              <a:t>تحويل قطعي: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پايان</a:t>
            </a:r>
            <a:r>
              <a:rPr lang="fa-IR"/>
              <a:t> </a:t>
            </a:r>
            <a:r>
              <a:rPr lang="fa-IR">
                <a:latin typeface="B Nazanin"/>
              </a:rPr>
              <a:t>دوره</a:t>
            </a:r>
            <a:r>
              <a:rPr lang="fa-IR"/>
              <a:t> </a:t>
            </a:r>
            <a:r>
              <a:rPr lang="fa-IR">
                <a:latin typeface="B Nazanin"/>
              </a:rPr>
              <a:t>تضمين</a:t>
            </a:r>
            <a:r>
              <a:rPr lang="fa-IR"/>
              <a:t> ( </a:t>
            </a:r>
            <a:r>
              <a:rPr lang="fa-IR">
                <a:latin typeface="B Nazanin"/>
              </a:rPr>
              <a:t>فاصله</a:t>
            </a:r>
            <a:r>
              <a:rPr lang="fa-IR"/>
              <a:t> </a:t>
            </a:r>
            <a:r>
              <a:rPr lang="fa-IR">
                <a:latin typeface="B Nazanin"/>
              </a:rPr>
              <a:t>زمان</a:t>
            </a:r>
            <a:r>
              <a:rPr lang="fa-IR"/>
              <a:t> </a:t>
            </a:r>
            <a:r>
              <a:rPr lang="fa-IR">
                <a:latin typeface="B Nazanin"/>
              </a:rPr>
              <a:t>بين</a:t>
            </a:r>
            <a:r>
              <a:rPr lang="fa-IR"/>
              <a:t> </a:t>
            </a:r>
            <a:r>
              <a:rPr lang="fa-IR">
                <a:latin typeface="B Nazanin"/>
              </a:rPr>
              <a:t>تحويل</a:t>
            </a:r>
            <a:r>
              <a:rPr lang="fa-IR"/>
              <a:t> </a:t>
            </a:r>
            <a:r>
              <a:rPr lang="fa-IR">
                <a:latin typeface="B Nazanin"/>
              </a:rPr>
              <a:t>موقت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تحويل</a:t>
            </a:r>
            <a:r>
              <a:rPr lang="fa-IR"/>
              <a:t> </a:t>
            </a:r>
            <a:r>
              <a:rPr lang="fa-IR">
                <a:latin typeface="B Nazanin"/>
              </a:rPr>
              <a:t>قطعی</a:t>
            </a:r>
            <a:r>
              <a:rPr lang="fa-IR"/>
              <a:t> ) </a:t>
            </a:r>
            <a:r>
              <a:rPr lang="fa-IR">
                <a:latin typeface="B Nazanin"/>
              </a:rPr>
              <a:t>كارفرما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تقاضای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اعضای</a:t>
            </a:r>
            <a:r>
              <a:rPr lang="fa-IR"/>
              <a:t> </a:t>
            </a:r>
            <a:r>
              <a:rPr lang="fa-IR">
                <a:latin typeface="B Nazanin"/>
              </a:rPr>
              <a:t>كميسيون</a:t>
            </a:r>
            <a:r>
              <a:rPr lang="fa-IR"/>
              <a:t> </a:t>
            </a:r>
            <a:r>
              <a:rPr lang="fa-IR">
                <a:latin typeface="B Nazanin"/>
              </a:rPr>
              <a:t>تحويل</a:t>
            </a:r>
            <a:r>
              <a:rPr lang="fa-IR"/>
              <a:t> </a:t>
            </a:r>
            <a:r>
              <a:rPr lang="fa-IR">
                <a:latin typeface="B Nazanin"/>
              </a:rPr>
              <a:t>قطعی</a:t>
            </a:r>
            <a:r>
              <a:rPr lang="fa-IR"/>
              <a:t> </a:t>
            </a:r>
            <a:r>
              <a:rPr lang="fa-IR">
                <a:latin typeface="B Nazanin"/>
              </a:rPr>
              <a:t>را</a:t>
            </a:r>
            <a:r>
              <a:rPr lang="fa-IR"/>
              <a:t> </a:t>
            </a:r>
            <a:r>
              <a:rPr lang="fa-IR">
                <a:latin typeface="B Nazanin"/>
              </a:rPr>
              <a:t>تعيين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</a:t>
            </a:r>
            <a:r>
              <a:rPr lang="fa-IR"/>
              <a:t> </a:t>
            </a:r>
            <a:r>
              <a:rPr lang="fa-IR">
                <a:latin typeface="B Nazanin"/>
              </a:rPr>
              <a:t>ابلاغ</a:t>
            </a:r>
            <a:r>
              <a:rPr lang="fa-IR"/>
              <a:t> </a:t>
            </a:r>
            <a:r>
              <a:rPr lang="fa-IR">
                <a:latin typeface="B Nazanin"/>
              </a:rPr>
              <a:t>می</a:t>
            </a:r>
            <a:r>
              <a:rPr lang="fa-IR"/>
              <a:t> </a:t>
            </a:r>
            <a:r>
              <a:rPr lang="fa-IR">
                <a:latin typeface="B Nazanin"/>
              </a:rPr>
              <a:t>كند</a:t>
            </a:r>
            <a:r>
              <a:rPr lang="fa-IR"/>
              <a:t> .</a:t>
            </a:r>
            <a:r>
              <a:rPr lang="fa-IR">
                <a:latin typeface="B Nazanin"/>
              </a:rPr>
              <a:t>پس</a:t>
            </a:r>
            <a:r>
              <a:rPr lang="fa-IR"/>
              <a:t> </a:t>
            </a:r>
            <a:r>
              <a:rPr lang="fa-IR">
                <a:latin typeface="B Nazanin"/>
              </a:rPr>
              <a:t>از</a:t>
            </a:r>
            <a:r>
              <a:rPr lang="fa-IR"/>
              <a:t> </a:t>
            </a:r>
            <a:r>
              <a:rPr lang="fa-IR">
                <a:latin typeface="B Nazanin"/>
              </a:rPr>
              <a:t>بازديد</a:t>
            </a:r>
            <a:r>
              <a:rPr lang="fa-IR"/>
              <a:t> </a:t>
            </a:r>
            <a:r>
              <a:rPr lang="fa-IR">
                <a:latin typeface="B Nazanin"/>
              </a:rPr>
              <a:t>كارها</a:t>
            </a:r>
            <a:r>
              <a:rPr lang="fa-IR"/>
              <a:t> </a:t>
            </a:r>
            <a:r>
              <a:rPr lang="fa-IR">
                <a:latin typeface="B Nazanin"/>
              </a:rPr>
              <a:t>توسط</a:t>
            </a:r>
            <a:r>
              <a:rPr lang="fa-IR"/>
              <a:t> </a:t>
            </a:r>
            <a:r>
              <a:rPr lang="fa-IR">
                <a:latin typeface="B Nazanin"/>
              </a:rPr>
              <a:t>كميسيون</a:t>
            </a:r>
            <a:r>
              <a:rPr lang="fa-IR"/>
              <a:t> </a:t>
            </a:r>
            <a:r>
              <a:rPr lang="fa-IR">
                <a:latin typeface="B Nazanin"/>
              </a:rPr>
              <a:t>مزبور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هرگاه</a:t>
            </a:r>
            <a:r>
              <a:rPr lang="fa-IR"/>
              <a:t> </a:t>
            </a:r>
            <a:r>
              <a:rPr lang="fa-IR">
                <a:latin typeface="B Nazanin"/>
              </a:rPr>
              <a:t>عيب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نقصی</a:t>
            </a:r>
            <a:r>
              <a:rPr lang="fa-IR"/>
              <a:t> </a:t>
            </a:r>
            <a:r>
              <a:rPr lang="fa-IR">
                <a:latin typeface="B Nazanin"/>
              </a:rPr>
              <a:t>كه</a:t>
            </a:r>
            <a:r>
              <a:rPr lang="fa-IR"/>
              <a:t> </a:t>
            </a:r>
            <a:r>
              <a:rPr lang="fa-IR">
                <a:latin typeface="B Nazanin"/>
              </a:rPr>
              <a:t>ناشی</a:t>
            </a:r>
            <a:r>
              <a:rPr lang="fa-IR"/>
              <a:t> </a:t>
            </a:r>
            <a:r>
              <a:rPr lang="fa-IR">
                <a:latin typeface="B Nazanin"/>
              </a:rPr>
              <a:t>از</a:t>
            </a:r>
            <a:r>
              <a:rPr lang="fa-IR"/>
              <a:t> </a:t>
            </a:r>
            <a:r>
              <a:rPr lang="fa-IR">
                <a:latin typeface="B Nazanin"/>
              </a:rPr>
              <a:t>كار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</a:t>
            </a:r>
            <a:r>
              <a:rPr lang="fa-IR"/>
              <a:t> </a:t>
            </a:r>
            <a:r>
              <a:rPr lang="fa-IR">
                <a:latin typeface="B Nazanin"/>
              </a:rPr>
              <a:t>باشد</a:t>
            </a:r>
            <a:r>
              <a:rPr lang="fa-IR"/>
              <a:t> </a:t>
            </a:r>
            <a:r>
              <a:rPr lang="fa-IR">
                <a:latin typeface="B Nazanin"/>
              </a:rPr>
              <a:t>مشاهده</a:t>
            </a:r>
            <a:r>
              <a:rPr lang="fa-IR"/>
              <a:t> </a:t>
            </a:r>
            <a:r>
              <a:rPr lang="fa-IR">
                <a:latin typeface="B Nazanin"/>
              </a:rPr>
              <a:t>نكند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تحويل</a:t>
            </a:r>
            <a:r>
              <a:rPr lang="fa-IR"/>
              <a:t> </a:t>
            </a:r>
            <a:r>
              <a:rPr lang="fa-IR">
                <a:latin typeface="B Nazanin"/>
              </a:rPr>
              <a:t>قطعی</a:t>
            </a:r>
            <a:r>
              <a:rPr lang="fa-IR"/>
              <a:t> </a:t>
            </a:r>
            <a:r>
              <a:rPr lang="fa-IR">
                <a:latin typeface="B Nazanin"/>
              </a:rPr>
              <a:t>انجام</a:t>
            </a:r>
            <a:r>
              <a:rPr lang="fa-IR"/>
              <a:t> </a:t>
            </a:r>
            <a:r>
              <a:rPr lang="fa-IR">
                <a:latin typeface="B Nazanin"/>
              </a:rPr>
              <a:t>خواهد</a:t>
            </a:r>
            <a:r>
              <a:rPr lang="fa-IR"/>
              <a:t> </a:t>
            </a:r>
            <a:r>
              <a:rPr lang="fa-IR">
                <a:latin typeface="B Nazanin"/>
              </a:rPr>
              <a:t>گرفت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بلافاصله</a:t>
            </a:r>
            <a:r>
              <a:rPr lang="fa-IR"/>
              <a:t> </a:t>
            </a:r>
            <a:r>
              <a:rPr lang="fa-IR">
                <a:latin typeface="B Nazanin"/>
              </a:rPr>
              <a:t>صورت</a:t>
            </a:r>
            <a:r>
              <a:rPr lang="fa-IR"/>
              <a:t> </a:t>
            </a:r>
            <a:r>
              <a:rPr lang="fa-IR">
                <a:latin typeface="B Nazanin"/>
              </a:rPr>
              <a:t>وضعیت</a:t>
            </a:r>
            <a:r>
              <a:rPr lang="fa-IR"/>
              <a:t>  </a:t>
            </a:r>
            <a:r>
              <a:rPr lang="fa-IR">
                <a:latin typeface="B Nazanin"/>
              </a:rPr>
              <a:t>مربوط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آن</a:t>
            </a:r>
            <a:r>
              <a:rPr lang="fa-IR"/>
              <a:t> </a:t>
            </a:r>
            <a:r>
              <a:rPr lang="fa-IR">
                <a:latin typeface="B Nazanin"/>
              </a:rPr>
              <a:t>را</a:t>
            </a:r>
            <a:r>
              <a:rPr lang="fa-IR"/>
              <a:t> </a:t>
            </a:r>
            <a:r>
              <a:rPr lang="fa-IR">
                <a:latin typeface="B Nazanin"/>
              </a:rPr>
              <a:t>تنظيم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تصويب</a:t>
            </a:r>
            <a:r>
              <a:rPr lang="fa-IR"/>
              <a:t> </a:t>
            </a:r>
            <a:r>
              <a:rPr lang="fa-IR">
                <a:latin typeface="B Nazanin"/>
              </a:rPr>
              <a:t>آن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</a:t>
            </a:r>
            <a:r>
              <a:rPr lang="fa-IR"/>
              <a:t> </a:t>
            </a:r>
            <a:r>
              <a:rPr lang="fa-IR">
                <a:latin typeface="B Nazanin"/>
              </a:rPr>
              <a:t>را</a:t>
            </a:r>
            <a:r>
              <a:rPr lang="fa-IR"/>
              <a:t> </a:t>
            </a:r>
            <a:r>
              <a:rPr lang="fa-IR">
                <a:latin typeface="B Nazanin"/>
              </a:rPr>
              <a:t>ابلاغ</a:t>
            </a:r>
            <a:r>
              <a:rPr lang="fa-IR"/>
              <a:t> </a:t>
            </a:r>
            <a:r>
              <a:rPr lang="fa-IR">
                <a:latin typeface="B Nazanin"/>
              </a:rPr>
              <a:t>می</a:t>
            </a:r>
            <a:r>
              <a:rPr lang="fa-IR"/>
              <a:t> </a:t>
            </a:r>
            <a:r>
              <a:rPr lang="fa-IR">
                <a:latin typeface="B Nazanin"/>
              </a:rPr>
              <a:t>شود</a:t>
            </a:r>
            <a:r>
              <a:rPr lang="fa-IR"/>
              <a:t> . </a:t>
            </a:r>
          </a:p>
          <a:p>
            <a:pPr lvl="0" algn="r"/>
            <a:r>
              <a:rPr lang="fa-IR">
                <a:solidFill>
                  <a:schemeClr val="accent2"/>
                </a:solidFill>
              </a:rPr>
              <a:t> </a:t>
            </a:r>
          </a:p>
          <a:p>
            <a:pPr lvl="0" algn="r"/>
            <a:r>
              <a:rPr lang="fa-IR">
                <a:solidFill>
                  <a:schemeClr val="tx2"/>
                </a:solidFill>
              </a:rPr>
              <a:t>7-5)</a:t>
            </a:r>
            <a:r>
              <a:rPr lang="fa-IR">
                <a:solidFill>
                  <a:schemeClr val="accent2"/>
                </a:solidFill>
              </a:rPr>
              <a:t>هزينة نگهداري در دورة تضمين : </a:t>
            </a:r>
            <a:r>
              <a:rPr lang="fa-IR">
                <a:latin typeface="B Nazanin"/>
              </a:rPr>
              <a:t>هزينه</a:t>
            </a:r>
            <a:r>
              <a:rPr lang="fa-IR"/>
              <a:t> </a:t>
            </a:r>
            <a:r>
              <a:rPr lang="fa-IR">
                <a:latin typeface="B Nazanin"/>
              </a:rPr>
              <a:t>های</a:t>
            </a:r>
            <a:r>
              <a:rPr lang="fa-IR"/>
              <a:t> </a:t>
            </a:r>
            <a:r>
              <a:rPr lang="fa-IR">
                <a:latin typeface="B Nazanin"/>
              </a:rPr>
              <a:t>بهره</a:t>
            </a:r>
            <a:r>
              <a:rPr lang="fa-IR"/>
              <a:t> </a:t>
            </a:r>
            <a:r>
              <a:rPr lang="fa-IR">
                <a:latin typeface="B Nazanin"/>
              </a:rPr>
              <a:t>برداری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نگه</a:t>
            </a:r>
            <a:r>
              <a:rPr lang="fa-IR"/>
              <a:t> </a:t>
            </a:r>
            <a:r>
              <a:rPr lang="fa-IR">
                <a:latin typeface="B Nazanin"/>
              </a:rPr>
              <a:t>داری</a:t>
            </a:r>
            <a:r>
              <a:rPr lang="fa-IR"/>
              <a:t> </a:t>
            </a:r>
            <a:r>
              <a:rPr lang="fa-IR">
                <a:latin typeface="B Nazanin"/>
              </a:rPr>
              <a:t>عمليات</a:t>
            </a:r>
            <a:r>
              <a:rPr lang="fa-IR"/>
              <a:t> </a:t>
            </a:r>
            <a:r>
              <a:rPr lang="fa-IR">
                <a:latin typeface="B Nazanin"/>
              </a:rPr>
              <a:t>موضوع</a:t>
            </a:r>
            <a:r>
              <a:rPr lang="fa-IR"/>
              <a:t> </a:t>
            </a:r>
            <a:r>
              <a:rPr lang="fa-IR">
                <a:latin typeface="B Nazanin"/>
              </a:rPr>
              <a:t>پيمان</a:t>
            </a:r>
            <a:r>
              <a:rPr lang="fa-IR"/>
              <a:t> 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دوره</a:t>
            </a:r>
            <a:r>
              <a:rPr lang="fa-IR"/>
              <a:t> </a:t>
            </a:r>
            <a:r>
              <a:rPr lang="fa-IR">
                <a:latin typeface="B Nazanin"/>
              </a:rPr>
              <a:t>تضمين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عهده</a:t>
            </a:r>
            <a:r>
              <a:rPr lang="fa-IR"/>
              <a:t> </a:t>
            </a:r>
            <a:r>
              <a:rPr lang="fa-IR">
                <a:latin typeface="B Nazanin"/>
              </a:rPr>
              <a:t>كارفرما</a:t>
            </a:r>
            <a:r>
              <a:rPr lang="fa-IR"/>
              <a:t> </a:t>
            </a:r>
            <a:r>
              <a:rPr lang="fa-IR">
                <a:latin typeface="B Nazanin"/>
              </a:rPr>
              <a:t>است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هزينه</a:t>
            </a:r>
            <a:r>
              <a:rPr lang="fa-IR"/>
              <a:t> </a:t>
            </a:r>
            <a:r>
              <a:rPr lang="fa-IR">
                <a:latin typeface="B Nazanin"/>
              </a:rPr>
              <a:t>های</a:t>
            </a:r>
            <a:r>
              <a:rPr lang="fa-IR"/>
              <a:t> </a:t>
            </a:r>
            <a:r>
              <a:rPr lang="fa-IR">
                <a:latin typeface="B Nazanin"/>
              </a:rPr>
              <a:t>ناشی</a:t>
            </a:r>
            <a:r>
              <a:rPr lang="fa-IR"/>
              <a:t> </a:t>
            </a:r>
            <a:r>
              <a:rPr lang="fa-IR">
                <a:latin typeface="B Nazanin"/>
              </a:rPr>
              <a:t>از</a:t>
            </a:r>
            <a:r>
              <a:rPr lang="fa-IR"/>
              <a:t> </a:t>
            </a:r>
            <a:r>
              <a:rPr lang="fa-IR">
                <a:latin typeface="B Nazanin"/>
              </a:rPr>
              <a:t>نقص</a:t>
            </a:r>
            <a:r>
              <a:rPr lang="fa-IR"/>
              <a:t> </a:t>
            </a:r>
            <a:r>
              <a:rPr lang="fa-IR">
                <a:latin typeface="B Nazanin"/>
              </a:rPr>
              <a:t>عمل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</a:t>
            </a:r>
            <a:r>
              <a:rPr lang="fa-IR"/>
              <a:t> 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دوره</a:t>
            </a:r>
            <a:r>
              <a:rPr lang="fa-IR"/>
              <a:t> </a:t>
            </a:r>
            <a:r>
              <a:rPr lang="fa-IR">
                <a:latin typeface="B Nazanin"/>
              </a:rPr>
              <a:t>مزبور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عهده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</a:t>
            </a:r>
            <a:r>
              <a:rPr lang="fa-IR"/>
              <a:t> </a:t>
            </a:r>
            <a:r>
              <a:rPr lang="fa-IR">
                <a:latin typeface="B Nazanin"/>
              </a:rPr>
              <a:t>است</a:t>
            </a:r>
            <a:r>
              <a:rPr lang="fa-IR"/>
              <a:t> . </a:t>
            </a:r>
          </a:p>
          <a:p>
            <a:pPr lvl="0" algn="r"/>
            <a:endParaRPr lang="fa-IR"/>
          </a:p>
          <a:p>
            <a:pPr lvl="0" algn="r"/>
            <a:r>
              <a:rPr lang="fa-IR">
                <a:solidFill>
                  <a:schemeClr val="tx2"/>
                </a:solidFill>
              </a:rPr>
              <a:t>8-5)</a:t>
            </a:r>
            <a:r>
              <a:rPr lang="fa-IR">
                <a:solidFill>
                  <a:schemeClr val="accent2"/>
                </a:solidFill>
              </a:rPr>
              <a:t>انتقال دارايي مورد پيمان به دستگاه مسئول بهره برداري: </a:t>
            </a:r>
            <a:r>
              <a:rPr lang="fa-IR" sz="2000">
                <a:latin typeface="B Nazanin"/>
              </a:rPr>
              <a:t>كليه</a:t>
            </a:r>
            <a:r>
              <a:rPr lang="fa-IR"/>
              <a:t> </a:t>
            </a:r>
            <a:r>
              <a:rPr lang="fa-IR">
                <a:latin typeface="B Nazanin"/>
              </a:rPr>
              <a:t>عوامل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دارائی</a:t>
            </a:r>
            <a:r>
              <a:rPr lang="fa-IR"/>
              <a:t> </a:t>
            </a:r>
            <a:r>
              <a:rPr lang="fa-IR">
                <a:latin typeface="B Nazanin"/>
              </a:rPr>
              <a:t>هايی</a:t>
            </a:r>
            <a:r>
              <a:rPr lang="fa-IR"/>
              <a:t> </a:t>
            </a:r>
            <a:r>
              <a:rPr lang="fa-IR">
                <a:latin typeface="B Nazanin"/>
              </a:rPr>
              <a:t>كه</a:t>
            </a:r>
            <a:r>
              <a:rPr lang="fa-IR"/>
              <a:t> </a:t>
            </a:r>
            <a:r>
              <a:rPr lang="fa-IR">
                <a:latin typeface="B Nazanin"/>
              </a:rPr>
              <a:t>پس</a:t>
            </a:r>
            <a:r>
              <a:rPr lang="fa-IR"/>
              <a:t> </a:t>
            </a:r>
            <a:r>
              <a:rPr lang="fa-IR">
                <a:latin typeface="B Nazanin"/>
              </a:rPr>
              <a:t>از</a:t>
            </a:r>
            <a:r>
              <a:rPr lang="fa-IR"/>
              <a:t> </a:t>
            </a:r>
            <a:r>
              <a:rPr lang="fa-IR">
                <a:latin typeface="B Nazanin"/>
              </a:rPr>
              <a:t>اجرای</a:t>
            </a:r>
            <a:r>
              <a:rPr lang="fa-IR"/>
              <a:t> </a:t>
            </a:r>
            <a:r>
              <a:rPr lang="fa-IR">
                <a:latin typeface="B Nazanin"/>
              </a:rPr>
              <a:t>طرح</a:t>
            </a:r>
            <a:r>
              <a:rPr lang="fa-IR"/>
              <a:t> </a:t>
            </a:r>
            <a:r>
              <a:rPr lang="fa-IR">
                <a:latin typeface="B Nazanin"/>
              </a:rPr>
              <a:t>هاي</a:t>
            </a:r>
            <a:r>
              <a:rPr lang="fa-IR"/>
              <a:t> </a:t>
            </a:r>
            <a:r>
              <a:rPr lang="fa-IR">
                <a:latin typeface="B Nazanin"/>
              </a:rPr>
              <a:t>عمرانی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وجود</a:t>
            </a:r>
            <a:r>
              <a:rPr lang="fa-IR"/>
              <a:t> </a:t>
            </a:r>
            <a:r>
              <a:rPr lang="fa-IR">
                <a:latin typeface="B Nazanin"/>
              </a:rPr>
              <a:t>می</a:t>
            </a:r>
            <a:r>
              <a:rPr lang="fa-IR"/>
              <a:t> </a:t>
            </a:r>
            <a:r>
              <a:rPr lang="fa-IR">
                <a:latin typeface="B Nazanin"/>
              </a:rPr>
              <a:t>آيد</a:t>
            </a:r>
            <a:r>
              <a:rPr lang="fa-IR"/>
              <a:t> </a:t>
            </a:r>
            <a:r>
              <a:rPr lang="fa-IR">
                <a:latin typeface="B Nazanin"/>
              </a:rPr>
              <a:t>جزء</a:t>
            </a:r>
            <a:r>
              <a:rPr lang="fa-IR"/>
              <a:t> </a:t>
            </a:r>
            <a:r>
              <a:rPr lang="fa-IR">
                <a:latin typeface="B Nazanin"/>
              </a:rPr>
              <a:t>اموال</a:t>
            </a:r>
            <a:r>
              <a:rPr lang="fa-IR"/>
              <a:t> </a:t>
            </a:r>
            <a:r>
              <a:rPr lang="fa-IR">
                <a:latin typeface="B Nazanin"/>
              </a:rPr>
              <a:t>عمومی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حساب</a:t>
            </a:r>
            <a:r>
              <a:rPr lang="fa-IR"/>
              <a:t> </a:t>
            </a:r>
            <a:r>
              <a:rPr lang="fa-IR">
                <a:latin typeface="B Nazanin"/>
              </a:rPr>
              <a:t>می</a:t>
            </a:r>
            <a:r>
              <a:rPr lang="fa-IR"/>
              <a:t> </a:t>
            </a:r>
            <a:r>
              <a:rPr lang="fa-IR">
                <a:latin typeface="B Nazanin"/>
              </a:rPr>
              <a:t>آيد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حفظ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حراست</a:t>
            </a:r>
            <a:r>
              <a:rPr lang="fa-IR"/>
              <a:t> </a:t>
            </a:r>
            <a:r>
              <a:rPr lang="fa-IR">
                <a:latin typeface="B Nazanin"/>
              </a:rPr>
              <a:t>آنها</a:t>
            </a:r>
            <a:r>
              <a:rPr lang="fa-IR"/>
              <a:t> </a:t>
            </a:r>
            <a:r>
              <a:rPr lang="fa-IR">
                <a:latin typeface="B Nazanin"/>
              </a:rPr>
              <a:t>با</a:t>
            </a:r>
            <a:r>
              <a:rPr lang="fa-IR"/>
              <a:t> </a:t>
            </a:r>
            <a:r>
              <a:rPr lang="fa-IR">
                <a:latin typeface="B Nazanin"/>
              </a:rPr>
              <a:t>دستگاه</a:t>
            </a:r>
            <a:r>
              <a:rPr lang="fa-IR"/>
              <a:t> </a:t>
            </a:r>
            <a:r>
              <a:rPr lang="fa-IR">
                <a:latin typeface="B Nazanin"/>
              </a:rPr>
              <a:t>اجرايی</a:t>
            </a:r>
            <a:r>
              <a:rPr lang="fa-IR"/>
              <a:t> </a:t>
            </a:r>
            <a:r>
              <a:rPr lang="fa-IR">
                <a:latin typeface="B Nazanin"/>
              </a:rPr>
              <a:t>يا</a:t>
            </a:r>
            <a:r>
              <a:rPr lang="fa-IR"/>
              <a:t> </a:t>
            </a:r>
            <a:r>
              <a:rPr lang="fa-IR">
                <a:latin typeface="B Nazanin"/>
              </a:rPr>
              <a:t>دستگاه</a:t>
            </a:r>
            <a:r>
              <a:rPr lang="fa-IR"/>
              <a:t> </a:t>
            </a:r>
            <a:r>
              <a:rPr lang="fa-IR">
                <a:latin typeface="B Nazanin"/>
              </a:rPr>
              <a:t>مسئول</a:t>
            </a:r>
            <a:r>
              <a:rPr lang="fa-IR"/>
              <a:t> </a:t>
            </a:r>
            <a:r>
              <a:rPr lang="fa-IR">
                <a:latin typeface="B Nazanin"/>
              </a:rPr>
              <a:t>بهره</a:t>
            </a:r>
            <a:r>
              <a:rPr lang="fa-IR"/>
              <a:t> </a:t>
            </a:r>
            <a:r>
              <a:rPr lang="fa-IR">
                <a:latin typeface="B Nazanin"/>
              </a:rPr>
              <a:t>وری</a:t>
            </a:r>
            <a:r>
              <a:rPr lang="fa-IR"/>
              <a:t> </a:t>
            </a:r>
            <a:r>
              <a:rPr lang="fa-IR">
                <a:latin typeface="B Nazanin"/>
              </a:rPr>
              <a:t>است</a:t>
            </a:r>
            <a:r>
              <a:rPr lang="fa-IR"/>
              <a:t> </a:t>
            </a:r>
            <a:r>
              <a:rPr lang="fa-IR">
                <a:latin typeface="B Nazanin"/>
              </a:rPr>
              <a:t>كه</a:t>
            </a:r>
            <a:r>
              <a:rPr lang="fa-IR"/>
              <a:t> </a:t>
            </a:r>
            <a:r>
              <a:rPr lang="fa-IR">
                <a:latin typeface="B Nazanin"/>
              </a:rPr>
              <a:t>ابنیه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تاسيسات</a:t>
            </a:r>
            <a:r>
              <a:rPr lang="fa-IR"/>
              <a:t> </a:t>
            </a:r>
            <a:r>
              <a:rPr lang="fa-IR">
                <a:latin typeface="B Nazanin"/>
              </a:rPr>
              <a:t>را</a:t>
            </a:r>
            <a:r>
              <a:rPr lang="fa-IR"/>
              <a:t> 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اختيار</a:t>
            </a:r>
            <a:r>
              <a:rPr lang="fa-IR"/>
              <a:t> </a:t>
            </a:r>
            <a:r>
              <a:rPr lang="fa-IR">
                <a:latin typeface="B Nazanin"/>
              </a:rPr>
              <a:t>دارد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اين</a:t>
            </a:r>
            <a:r>
              <a:rPr lang="fa-IR"/>
              <a:t> </a:t>
            </a:r>
            <a:r>
              <a:rPr lang="fa-IR">
                <a:latin typeface="B Nazanin"/>
              </a:rPr>
              <a:t>مورد</a:t>
            </a:r>
            <a:r>
              <a:rPr lang="fa-IR"/>
              <a:t> </a:t>
            </a:r>
            <a:r>
              <a:rPr lang="fa-IR">
                <a:latin typeface="B Nazanin"/>
              </a:rPr>
              <a:t>چنانكه</a:t>
            </a:r>
            <a:r>
              <a:rPr lang="fa-IR"/>
              <a:t> </a:t>
            </a:r>
            <a:r>
              <a:rPr lang="fa-IR">
                <a:latin typeface="B Nazanin"/>
              </a:rPr>
              <a:t>كارفرما</a:t>
            </a:r>
            <a:r>
              <a:rPr lang="fa-IR"/>
              <a:t> </a:t>
            </a:r>
            <a:r>
              <a:rPr lang="fa-IR">
                <a:latin typeface="B Nazanin"/>
              </a:rPr>
              <a:t>موسسه</a:t>
            </a:r>
            <a:r>
              <a:rPr lang="fa-IR"/>
              <a:t> </a:t>
            </a:r>
            <a:r>
              <a:rPr lang="fa-IR">
                <a:latin typeface="B Nazanin"/>
              </a:rPr>
              <a:t>خصوصی</a:t>
            </a:r>
            <a:r>
              <a:rPr lang="fa-IR"/>
              <a:t> </a:t>
            </a:r>
            <a:r>
              <a:rPr lang="fa-IR">
                <a:latin typeface="B Nazanin"/>
              </a:rPr>
              <a:t>باشد</a:t>
            </a:r>
            <a:r>
              <a:rPr lang="fa-IR"/>
              <a:t> </a:t>
            </a:r>
            <a:r>
              <a:rPr lang="fa-IR">
                <a:latin typeface="B Nazanin"/>
              </a:rPr>
              <a:t>كليه</a:t>
            </a:r>
            <a:r>
              <a:rPr lang="fa-IR"/>
              <a:t> </a:t>
            </a:r>
            <a:r>
              <a:rPr lang="fa-IR">
                <a:latin typeface="B Nazanin"/>
              </a:rPr>
              <a:t>اموال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حقوق</a:t>
            </a:r>
            <a:r>
              <a:rPr lang="fa-IR"/>
              <a:t> </a:t>
            </a:r>
            <a:r>
              <a:rPr lang="fa-IR">
                <a:latin typeface="B Nazanin"/>
              </a:rPr>
              <a:t>ناشی</a:t>
            </a:r>
            <a:r>
              <a:rPr lang="fa-IR"/>
              <a:t> </a:t>
            </a:r>
            <a:r>
              <a:rPr lang="fa-IR">
                <a:latin typeface="B Nazanin"/>
              </a:rPr>
              <a:t>از</a:t>
            </a:r>
            <a:r>
              <a:rPr lang="fa-IR"/>
              <a:t> </a:t>
            </a:r>
            <a:r>
              <a:rPr lang="fa-IR">
                <a:latin typeface="B Nazanin"/>
              </a:rPr>
              <a:t>پيمان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وی</a:t>
            </a:r>
            <a:r>
              <a:rPr lang="fa-IR"/>
              <a:t> </a:t>
            </a:r>
            <a:r>
              <a:rPr lang="fa-IR">
                <a:latin typeface="B Nazanin"/>
              </a:rPr>
              <a:t>منتقل</a:t>
            </a:r>
            <a:r>
              <a:rPr lang="fa-IR"/>
              <a:t> </a:t>
            </a:r>
            <a:r>
              <a:rPr lang="fa-IR">
                <a:latin typeface="B Nazanin"/>
              </a:rPr>
              <a:t>می</a:t>
            </a:r>
            <a:r>
              <a:rPr lang="fa-IR"/>
              <a:t> </a:t>
            </a:r>
            <a:r>
              <a:rPr lang="fa-IR">
                <a:latin typeface="B Nazanin"/>
              </a:rPr>
              <a:t>شود</a:t>
            </a:r>
            <a:r>
              <a:rPr lang="fa-IR"/>
              <a:t> .</a:t>
            </a:r>
          </a:p>
          <a:p>
            <a:pPr lvl="0" algn="r"/>
            <a:r>
              <a:rPr lang="fa-IR">
                <a:solidFill>
                  <a:schemeClr val="accent2"/>
                </a:solidFill>
              </a:rPr>
              <a:t> </a:t>
            </a:r>
          </a:p>
          <a:p>
            <a:pPr lvl="0" algn="r"/>
            <a:r>
              <a:rPr lang="fa-IR">
                <a:solidFill>
                  <a:schemeClr val="tx2"/>
                </a:solidFill>
              </a:rPr>
              <a:t>9-5) </a:t>
            </a:r>
            <a:r>
              <a:rPr lang="fa-IR">
                <a:solidFill>
                  <a:schemeClr val="accent2"/>
                </a:solidFill>
              </a:rPr>
              <a:t>گواهی پایان کار: </a:t>
            </a:r>
            <a:r>
              <a:rPr lang="fa-IR"/>
              <a:t>پس از تحویل قطعی موضوع پیمان به کارفرما، گواهی پایان کار مربوط به پیمان ، صادر میگردد.</a:t>
            </a:r>
            <a:r>
              <a:rPr lang="fa-IR">
                <a:solidFill>
                  <a:schemeClr val="accent2"/>
                </a:solidFill>
              </a:rPr>
              <a:t> </a:t>
            </a:r>
          </a:p>
          <a:p>
            <a:pPr lvl="0" algn="r"/>
            <a:endParaRPr lang="fa-IR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3" y="592428"/>
            <a:ext cx="8634091" cy="133797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حسابداری</a:t>
            </a:r>
            <a:r>
              <a:rPr lang="fa-IR"/>
              <a:t> </a:t>
            </a:r>
            <a:r>
              <a:rPr lang="fa-IR">
                <a:latin typeface="B Nazanin"/>
              </a:rPr>
              <a:t>ابطال</a:t>
            </a:r>
            <a:r>
              <a:rPr lang="fa-IR"/>
              <a:t> </a:t>
            </a:r>
            <a:r>
              <a:rPr lang="fa-IR">
                <a:latin typeface="B Nazanin"/>
              </a:rPr>
              <a:t>ضمانتنامه</a:t>
            </a:r>
            <a:r>
              <a:rPr lang="fa-IR"/>
              <a:t> </a:t>
            </a:r>
            <a:r>
              <a:rPr lang="fa-IR">
                <a:latin typeface="B Nazanin"/>
              </a:rPr>
              <a:t>پیش</a:t>
            </a:r>
            <a:r>
              <a:rPr lang="fa-IR"/>
              <a:t> </a:t>
            </a:r>
            <a:r>
              <a:rPr lang="fa-IR">
                <a:latin typeface="B Nazanin"/>
              </a:rPr>
              <a:t>پرداخت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0588"/>
          <a:ext cx="8334375" cy="4847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187"/>
                <a:gridCol w="4040187"/>
              </a:tblGrid>
              <a:tr h="36620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پیمانکار</a:t>
                      </a:r>
                    </a:p>
                  </a:txBody>
                  <a:tcPr/>
                </a:tc>
              </a:tr>
              <a:tr h="1185784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ثبتی 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پیمان در دست اجرا***</a:t>
                      </a:r>
                    </a:p>
                    <a:p>
                      <a:pPr lvl="0" algn="r"/>
                      <a:r>
                        <a:rPr lang="fa-IR"/>
                        <a:t>سپرده</a:t>
                      </a:r>
                      <a:r>
                        <a:rPr lang="fa-IR" baseline="0"/>
                        <a:t> نقدی ضمانتنامه انجام تعهدات(10% مبلغ ضمانتنامه)***</a:t>
                      </a:r>
                    </a:p>
                    <a:p>
                      <a:pPr lvl="0" algn="l"/>
                      <a:r>
                        <a:rPr lang="fa-IR" baseline="0"/>
                        <a:t>بانک ***</a:t>
                      </a:r>
                    </a:p>
                  </a:txBody>
                  <a:tcPr/>
                </a:tc>
              </a:tr>
              <a:tr h="63849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بابت</a:t>
                      </a:r>
                      <a:r>
                        <a:rPr lang="fa-IR" baseline="0"/>
                        <a:t> ثبت کارمزد وسپرده ضمانتنامه انجام تعهدات</a:t>
                      </a:r>
                    </a:p>
                  </a:txBody>
                  <a:tcPr/>
                </a:tc>
              </a:tr>
              <a:tr h="94254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طرف 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1400"/>
                        <a:t>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  <a:p>
                      <a:pPr lvl="0" algn="r"/>
                      <a:r>
                        <a:rPr lang="fa-IR" sz="1400" baseline="0"/>
                        <a:t>حسابهای انتظامی –وثیقه ضمانتمامه انجام تعهدات***</a:t>
                      </a:r>
                    </a:p>
                  </a:txBody>
                  <a:tcPr/>
                </a:tc>
              </a:tr>
              <a:tr h="11553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l"/>
                      <a:r>
                        <a:rPr lang="fa-IR" sz="1400"/>
                        <a:t>طرف 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  <a:p>
                      <a:pPr lvl="0" algn="l"/>
                      <a:r>
                        <a:rPr lang="fa-IR" sz="1400" baseline="0"/>
                        <a:t>طرف حسابهای انتظامی –وثیقه ضمانتمامه انجام تعهدات***</a:t>
                      </a:r>
                    </a:p>
                  </a:txBody>
                  <a:tcPr/>
                </a:tc>
              </a:tr>
              <a:tr h="5168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ثبت ضمانتنامه انجام تعهدات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ثبت ضمانتنامه انجام تعهدات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14025"/>
          <a:ext cx="8334375" cy="592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187"/>
                <a:gridCol w="4040187"/>
              </a:tblGrid>
              <a:tr h="36620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1185784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ثبتی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>
                          <a:latin typeface="B Nazanin"/>
                        </a:rPr>
                        <a:t>بانک</a:t>
                      </a:r>
                      <a:r>
                        <a:rPr lang="fa-IR" sz="2400"/>
                        <a:t>***</a:t>
                      </a:r>
                    </a:p>
                    <a:p>
                      <a:pPr lvl="0" algn="l"/>
                      <a:r>
                        <a:rPr lang="fa-IR" sz="2400">
                          <a:latin typeface="B Nazanin"/>
                        </a:rPr>
                        <a:t>سپرده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نقدی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ضمانتنامه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پیش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پرداخت</a:t>
                      </a:r>
                      <a:r>
                        <a:rPr lang="fa-IR" sz="2400" baseline="0"/>
                        <a:t> (10% </a:t>
                      </a:r>
                      <a:r>
                        <a:rPr lang="fa-IR" sz="2400" baseline="0">
                          <a:latin typeface="B Nazanin"/>
                        </a:rPr>
                        <a:t>مبلغ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ضمانتنامه</a:t>
                      </a:r>
                      <a:r>
                        <a:rPr lang="fa-IR" sz="2400" baseline="0"/>
                        <a:t>)***</a:t>
                      </a:r>
                    </a:p>
                  </a:txBody>
                  <a:tcPr/>
                </a:tc>
              </a:tr>
              <a:tr h="94254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800">
                          <a:latin typeface="B Nazanin"/>
                        </a:rPr>
                        <a:t>طرف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حسابهای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انتظامی</a:t>
                      </a:r>
                      <a:r>
                        <a:rPr lang="fa-IR" sz="1800" baseline="0"/>
                        <a:t> – </a:t>
                      </a:r>
                      <a:r>
                        <a:rPr lang="fa-IR" sz="1800" baseline="0">
                          <a:latin typeface="B Nazanin"/>
                        </a:rPr>
                        <a:t>ضمانتنامه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پیش</a:t>
                      </a:r>
                      <a:r>
                        <a:rPr lang="fa-IR" sz="1800" baseline="0"/>
                        <a:t>  </a:t>
                      </a:r>
                      <a:r>
                        <a:rPr lang="fa-IR" sz="1800" baseline="0">
                          <a:latin typeface="B Nazanin"/>
                        </a:rPr>
                        <a:t>پرداخت</a:t>
                      </a:r>
                    </a:p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8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1800">
                          <a:latin typeface="B Nazanin"/>
                        </a:rPr>
                        <a:t>حسابهای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انتظامی</a:t>
                      </a:r>
                      <a:r>
                        <a:rPr lang="fa-IR" sz="1800" baseline="0"/>
                        <a:t> – </a:t>
                      </a:r>
                      <a:r>
                        <a:rPr lang="fa-IR" sz="1800" baseline="0">
                          <a:latin typeface="B Nazanin"/>
                        </a:rPr>
                        <a:t>ضمانتنامه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پیش</a:t>
                      </a:r>
                      <a:r>
                        <a:rPr lang="fa-IR" sz="1800" baseline="0"/>
                        <a:t>  </a:t>
                      </a:r>
                      <a:r>
                        <a:rPr lang="fa-IR" sz="1800" baseline="0">
                          <a:latin typeface="B Nazanin"/>
                        </a:rPr>
                        <a:t>پرداخت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1800" baseline="0"/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800">
                          <a:latin typeface="B Nazanin"/>
                        </a:rPr>
                        <a:t>طرف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حسابهای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انتظامی</a:t>
                      </a:r>
                      <a:r>
                        <a:rPr lang="fa-IR" sz="1800" baseline="0"/>
                        <a:t> – </a:t>
                      </a:r>
                      <a:r>
                        <a:rPr lang="fa-IR" sz="1800" baseline="0">
                          <a:latin typeface="B Nazanin"/>
                        </a:rPr>
                        <a:t>ضمانتنامه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پیش</a:t>
                      </a:r>
                      <a:r>
                        <a:rPr lang="fa-IR" sz="1800" baseline="0"/>
                        <a:t>  </a:t>
                      </a:r>
                      <a:r>
                        <a:rPr lang="fa-IR" sz="1800" baseline="0">
                          <a:latin typeface="B Nazanin"/>
                        </a:rPr>
                        <a:t>پرداخت</a:t>
                      </a:r>
                    </a:p>
                    <a:p>
                      <a:pPr lvl="0" algn="r"/>
                      <a:r>
                        <a:rPr lang="fa-IR" sz="1800" baseline="0"/>
                        <a:t> ***</a:t>
                      </a:r>
                    </a:p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800" baseline="0">
                          <a:latin typeface="B Nazanin"/>
                        </a:rPr>
                        <a:t>طرف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حسابهای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انتظامی</a:t>
                      </a:r>
                      <a:r>
                        <a:rPr lang="fa-IR" sz="1800" baseline="0"/>
                        <a:t> –</a:t>
                      </a:r>
                      <a:r>
                        <a:rPr lang="fa-IR" sz="1800" baseline="0">
                          <a:latin typeface="B Nazanin"/>
                        </a:rPr>
                        <a:t>وثیقه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ضمانتمامه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پیش</a:t>
                      </a:r>
                      <a:r>
                        <a:rPr lang="fa-IR" sz="1800" baseline="0"/>
                        <a:t>  </a:t>
                      </a:r>
                      <a:r>
                        <a:rPr lang="fa-IR" sz="1800" baseline="0">
                          <a:latin typeface="B Nazanin"/>
                        </a:rPr>
                        <a:t>پرداخت</a:t>
                      </a:r>
                    </a:p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800" baseline="0"/>
                        <a:t>***</a:t>
                      </a:r>
                    </a:p>
                  </a:txBody>
                  <a:tcPr/>
                </a:tc>
              </a:tr>
              <a:tr h="11553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1800">
                          <a:latin typeface="B Nazanin"/>
                        </a:rPr>
                        <a:t>حسابهای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انتظامی</a:t>
                      </a:r>
                      <a:r>
                        <a:rPr lang="fa-IR" sz="1800" baseline="0"/>
                        <a:t> – </a:t>
                      </a:r>
                      <a:r>
                        <a:rPr lang="fa-IR" sz="1800" baseline="0">
                          <a:latin typeface="B Nazanin"/>
                        </a:rPr>
                        <a:t>ضمانتنامه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پیش</a:t>
                      </a:r>
                      <a:r>
                        <a:rPr lang="fa-IR" sz="1800" baseline="0"/>
                        <a:t>  </a:t>
                      </a:r>
                      <a:r>
                        <a:rPr lang="fa-IR" sz="1800" baseline="0">
                          <a:latin typeface="B Nazanin"/>
                        </a:rPr>
                        <a:t>پرداخت</a:t>
                      </a:r>
                    </a:p>
                    <a:p>
                      <a:pPr lvl="0" algn="l"/>
                      <a:r>
                        <a:rPr lang="fa-IR" sz="1800" baseline="0"/>
                        <a:t>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1800" baseline="0">
                          <a:latin typeface="B Nazanin"/>
                        </a:rPr>
                        <a:t>حسابهای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انتظامی</a:t>
                      </a:r>
                      <a:r>
                        <a:rPr lang="fa-IR" sz="1800" baseline="0"/>
                        <a:t> –</a:t>
                      </a:r>
                      <a:r>
                        <a:rPr lang="fa-IR" sz="1800" baseline="0">
                          <a:latin typeface="B Nazanin"/>
                        </a:rPr>
                        <a:t>وثیقه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ضمانتنامه</a:t>
                      </a:r>
                      <a:r>
                        <a:rPr lang="fa-IR" sz="1800" baseline="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پیش</a:t>
                      </a:r>
                      <a:r>
                        <a:rPr lang="fa-IR" sz="1800" baseline="0"/>
                        <a:t>  </a:t>
                      </a:r>
                      <a:r>
                        <a:rPr lang="fa-IR" sz="1800" baseline="0">
                          <a:latin typeface="B Nazanin"/>
                        </a:rPr>
                        <a:t>پرداخت</a:t>
                      </a:r>
                    </a:p>
                    <a:p>
                      <a:pPr lvl="0" algn="l"/>
                      <a:r>
                        <a:rPr lang="fa-IR" sz="1800" baseline="0"/>
                        <a:t>***</a:t>
                      </a:r>
                    </a:p>
                  </a:txBody>
                  <a:tcPr/>
                </a:tc>
              </a:tr>
              <a:tr h="51688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1800">
                          <a:latin typeface="B Nazanin"/>
                        </a:rPr>
                        <a:t>ثبت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ابطال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ضمانتنامه</a:t>
                      </a:r>
                      <a:r>
                        <a:rPr lang="fa-IR" sz="1800"/>
                        <a:t> </a:t>
                      </a:r>
                      <a:r>
                        <a:rPr lang="fa-IR" sz="1800" baseline="0">
                          <a:latin typeface="B Nazanin"/>
                        </a:rPr>
                        <a:t>پیش</a:t>
                      </a:r>
                      <a:r>
                        <a:rPr lang="fa-IR" sz="1800" baseline="0"/>
                        <a:t>  </a:t>
                      </a:r>
                      <a:r>
                        <a:rPr lang="fa-IR" sz="1800" baseline="0">
                          <a:latin typeface="B Nazanin"/>
                        </a:rPr>
                        <a:t>پرداخت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800">
                          <a:latin typeface="B Nazanin"/>
                        </a:rPr>
                        <a:t>ثبت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ابطال</a:t>
                      </a:r>
                      <a:r>
                        <a:rPr lang="fa-IR" sz="1800"/>
                        <a:t> </a:t>
                      </a:r>
                      <a:r>
                        <a:rPr lang="fa-IR" sz="1800">
                          <a:latin typeface="B Nazanin"/>
                        </a:rPr>
                        <a:t>ضمانتنامه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800" baseline="0">
                          <a:latin typeface="B Nazanin"/>
                        </a:rPr>
                        <a:t>یش</a:t>
                      </a:r>
                      <a:r>
                        <a:rPr lang="fa-IR" sz="1800" baseline="0"/>
                        <a:t>  </a:t>
                      </a:r>
                      <a:r>
                        <a:rPr lang="fa-IR" sz="1800" baseline="0">
                          <a:latin typeface="B Nazanin"/>
                        </a:rPr>
                        <a:t>پرداخت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707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3200"/>
              <a:t>ثبت حسابداری ابطال ضمانتنامه حسن انجام کار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4" y="1584101"/>
          <a:ext cx="8207376" cy="509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3940175"/>
              </a:tblGrid>
              <a:tr h="415112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پیمانکار</a:t>
                      </a:r>
                    </a:p>
                  </a:txBody>
                  <a:tcPr/>
                </a:tc>
              </a:tr>
              <a:tr h="1340544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ثبتی 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بانک***</a:t>
                      </a:r>
                    </a:p>
                    <a:p>
                      <a:pPr lvl="0" algn="l"/>
                      <a:r>
                        <a:rPr lang="fa-IR"/>
                        <a:t>سپرده</a:t>
                      </a:r>
                      <a:r>
                        <a:rPr lang="fa-IR" baseline="0"/>
                        <a:t> نقدی ضمانتنامه انجام تعهدات(10% مبلغ ضمانتنامه)***</a:t>
                      </a:r>
                    </a:p>
                  </a:txBody>
                  <a:tcPr/>
                </a:tc>
              </a:tr>
              <a:tr h="130617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طرف</a:t>
                      </a:r>
                      <a:r>
                        <a:rPr lang="fa-IR" sz="1400" baseline="0"/>
                        <a:t> </a:t>
                      </a:r>
                      <a:r>
                        <a:rPr lang="fa-IR" sz="1400"/>
                        <a:t>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       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1400"/>
                        <a:t>طرف</a:t>
                      </a:r>
                      <a:r>
                        <a:rPr lang="fa-IR" sz="1400" baseline="0"/>
                        <a:t> </a:t>
                      </a:r>
                      <a:r>
                        <a:rPr lang="fa-IR" sz="1400"/>
                        <a:t>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  <a:p>
                      <a:pPr lvl="0" algn="r"/>
                      <a:r>
                        <a:rPr lang="fa-IR" sz="1400" baseline="0"/>
                        <a:t>طرف حسابهای انتظامی –وثیقه ضمانتمامه انجام تعهدات***</a:t>
                      </a:r>
                    </a:p>
                  </a:txBody>
                  <a:tcPr/>
                </a:tc>
              </a:tr>
              <a:tr h="144399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l"/>
                      <a:r>
                        <a:rPr lang="fa-IR" sz="1400"/>
                        <a:t>حسابهای انتظامی</a:t>
                      </a:r>
                      <a:r>
                        <a:rPr lang="fa-IR" sz="1400" baseline="0"/>
                        <a:t> – ضمانتنامه انجام تعهدات***</a:t>
                      </a:r>
                    </a:p>
                    <a:p>
                      <a:pPr lvl="0" algn="l"/>
                      <a:r>
                        <a:rPr lang="fa-IR" sz="1400" baseline="0"/>
                        <a:t>حسابهای انتظامی –وثیقه ضمانتمامه انجام تعهدات***</a:t>
                      </a:r>
                    </a:p>
                  </a:txBody>
                  <a:tcPr/>
                </a:tc>
              </a:tr>
              <a:tr h="58433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ثبت ابطال  ضمانتنامه انجام تعهدات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fa-IR" sz="1400"/>
                        <a:t>ثبت ابطال ضمانتنامه انجام تعهدات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استرداد</a:t>
            </a:r>
            <a:r>
              <a:rPr lang="fa-IR"/>
              <a:t> </a:t>
            </a:r>
            <a:r>
              <a:rPr lang="fa-IR">
                <a:latin typeface="B Nazanin"/>
              </a:rPr>
              <a:t>نصف</a:t>
            </a:r>
            <a:r>
              <a:rPr lang="fa-IR"/>
              <a:t> </a:t>
            </a:r>
            <a:r>
              <a:rPr lang="fa-IR">
                <a:latin typeface="B Nazanin"/>
              </a:rPr>
              <a:t>سپرده</a:t>
            </a:r>
            <a:r>
              <a:rPr lang="fa-IR"/>
              <a:t> </a:t>
            </a:r>
            <a:r>
              <a:rPr lang="fa-IR">
                <a:latin typeface="B Nazanin"/>
              </a:rPr>
              <a:t>حسن</a:t>
            </a:r>
            <a:r>
              <a:rPr lang="fa-IR"/>
              <a:t> </a:t>
            </a:r>
            <a:r>
              <a:rPr lang="fa-IR">
                <a:latin typeface="B Nazanin"/>
              </a:rPr>
              <a:t>انجام</a:t>
            </a:r>
            <a:r>
              <a:rPr lang="fa-IR"/>
              <a:t> </a:t>
            </a:r>
            <a:r>
              <a:rPr lang="fa-IR">
                <a:latin typeface="B Nazanin"/>
              </a:rPr>
              <a:t>کار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3763"/>
          <a:ext cx="8207375" cy="1564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1487"/>
                <a:gridCol w="3925887"/>
              </a:tblGrid>
              <a:tr h="36994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پیمانکار</a:t>
                      </a:r>
                    </a:p>
                  </a:txBody>
                  <a:tcPr/>
                </a:tc>
              </a:tr>
              <a:tr h="119469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ثبتی 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بانک***</a:t>
                      </a:r>
                    </a:p>
                    <a:p>
                      <a:pPr lvl="0" algn="l"/>
                      <a:r>
                        <a:rPr lang="fa-IR"/>
                        <a:t>سپرده</a:t>
                      </a:r>
                      <a:r>
                        <a:rPr lang="fa-IR" baseline="0"/>
                        <a:t> نقدی ضمانتنامه انجام تعهدات(10% مبلغ ضمانتنامه)***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334" y="2060622"/>
          <a:ext cx="8207376" cy="2609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25"/>
                <a:gridCol w="4184650"/>
              </a:tblGrid>
              <a:tr h="311583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>
                          <a:latin typeface="B Nazanin"/>
                        </a:rPr>
                        <a:t>دفتر</a:t>
                      </a:r>
                      <a:r>
                        <a:rPr lang="fa-IR"/>
                        <a:t> </a:t>
                      </a:r>
                      <a:r>
                        <a:rPr lang="fa-IR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>
                          <a:latin typeface="B Nazanin"/>
                        </a:rPr>
                        <a:t>دفتر</a:t>
                      </a:r>
                      <a:r>
                        <a:rPr lang="fa-IR"/>
                        <a:t> </a:t>
                      </a:r>
                      <a:r>
                        <a:rPr lang="fa-IR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1232220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>
                          <a:latin typeface="B Nazanin"/>
                        </a:rPr>
                        <a:t>سپرده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حسن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انجام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کار</a:t>
                      </a:r>
                      <a:r>
                        <a:rPr lang="fa-IR"/>
                        <a:t>***</a:t>
                      </a:r>
                    </a:p>
                    <a:p>
                      <a:pPr lvl="0" algn="l"/>
                      <a:r>
                        <a:rPr lang="fa-IR" baseline="0">
                          <a:latin typeface="B Nazanin"/>
                        </a:rPr>
                        <a:t>بانک</a:t>
                      </a:r>
                      <a:r>
                        <a:rPr lang="fa-IR" baseline="0"/>
                        <a:t> ***</a:t>
                      </a:r>
                    </a:p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endParaRPr lang="fa-IR" baseline="0"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>
                          <a:latin typeface="B Nazanin"/>
                        </a:rPr>
                        <a:t>بانک</a:t>
                      </a:r>
                      <a:r>
                        <a:rPr lang="fa-IR"/>
                        <a:t>***</a:t>
                      </a:r>
                    </a:p>
                    <a:p>
                      <a:pPr lvl="0" algn="l"/>
                      <a:r>
                        <a:rPr lang="fa-IR">
                          <a:latin typeface="B Nazanin"/>
                        </a:rPr>
                        <a:t>سپرده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حسن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انجام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کار</a:t>
                      </a:r>
                      <a:r>
                        <a:rPr lang="fa-IR" baseline="0"/>
                        <a:t>***</a:t>
                      </a:r>
                    </a:p>
                  </a:txBody>
                  <a:tcPr/>
                </a:tc>
              </a:tr>
              <a:tr h="1006212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marL="0" lvl="0" indent="0" algn="r">
                        <a:lnSpc>
                          <a:spcPct val="100000"/>
                        </a:lnSpc>
                        <a:buNone/>
                      </a:pPr>
                      <a:r>
                        <a:rPr lang="fa-IR">
                          <a:latin typeface="B Nazanin"/>
                        </a:rPr>
                        <a:t>بابت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استرداد</a:t>
                      </a:r>
                      <a:r>
                        <a:rPr lang="fa-IR" baseline="0"/>
                        <a:t> 50% </a:t>
                      </a:r>
                      <a:r>
                        <a:rPr lang="fa-IR" baseline="0">
                          <a:latin typeface="B Nazanin"/>
                        </a:rPr>
                        <a:t>سپرده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حسن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انجام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کار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به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>
                          <a:latin typeface="B Nazanin"/>
                        </a:rPr>
                        <a:t>بابت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استرداد</a:t>
                      </a:r>
                      <a:r>
                        <a:rPr lang="fa-IR" baseline="0"/>
                        <a:t> 50% </a:t>
                      </a:r>
                      <a:r>
                        <a:rPr lang="fa-IR" baseline="0">
                          <a:latin typeface="B Nazanin"/>
                        </a:rPr>
                        <a:t>سپرده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حسن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انجام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کار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توسط</a:t>
                      </a:r>
                      <a:r>
                        <a:rPr lang="fa-IR" baseline="0"/>
                        <a:t> </a:t>
                      </a:r>
                      <a:r>
                        <a:rPr lang="fa-IR" baseline="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استرداد</a:t>
            </a:r>
            <a:r>
              <a:rPr lang="fa-IR"/>
              <a:t> </a:t>
            </a:r>
            <a:r>
              <a:rPr lang="fa-IR">
                <a:latin typeface="B Nazanin"/>
              </a:rPr>
              <a:t>نصف</a:t>
            </a:r>
            <a:r>
              <a:rPr lang="fa-IR"/>
              <a:t> </a:t>
            </a:r>
            <a:r>
              <a:rPr lang="fa-IR">
                <a:latin typeface="B Nazanin"/>
              </a:rPr>
              <a:t>دیگرسپرده</a:t>
            </a:r>
            <a:r>
              <a:rPr lang="fa-IR"/>
              <a:t> </a:t>
            </a:r>
            <a:r>
              <a:rPr lang="fa-IR">
                <a:latin typeface="B Nazanin"/>
              </a:rPr>
              <a:t>حسن</a:t>
            </a:r>
            <a:r>
              <a:rPr lang="fa-IR"/>
              <a:t> </a:t>
            </a:r>
            <a:r>
              <a:rPr lang="fa-IR">
                <a:latin typeface="B Nazanin"/>
              </a:rPr>
              <a:t>انجام</a:t>
            </a:r>
            <a:r>
              <a:rPr lang="fa-IR"/>
              <a:t> </a:t>
            </a:r>
            <a:r>
              <a:rPr lang="fa-IR">
                <a:latin typeface="B Nazanin"/>
              </a:rPr>
              <a:t>کار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3763"/>
          <a:ext cx="8207375" cy="1564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1487"/>
                <a:gridCol w="3925887"/>
              </a:tblGrid>
              <a:tr h="36994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دفتر پیمانکار</a:t>
                      </a:r>
                    </a:p>
                  </a:txBody>
                  <a:tcPr/>
                </a:tc>
              </a:tr>
              <a:tr h="119469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/>
                        <a:t>ثبتی 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/>
                        <a:t>بانک***</a:t>
                      </a:r>
                    </a:p>
                    <a:p>
                      <a:pPr lvl="0" algn="l"/>
                      <a:r>
                        <a:rPr lang="fa-IR"/>
                        <a:t>سپرده</a:t>
                      </a:r>
                      <a:r>
                        <a:rPr lang="fa-IR" baseline="0"/>
                        <a:t> نقدی ضمانتنامه انجام تعهدات(10% مبلغ ضمانتنامه)***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4" y="2137894"/>
          <a:ext cx="8207376" cy="2825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1487"/>
                <a:gridCol w="3925887"/>
              </a:tblGrid>
              <a:tr h="369949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دفتر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800">
                          <a:latin typeface="B Nazanin"/>
                        </a:rPr>
                        <a:t>دفتر</a:t>
                      </a:r>
                      <a:r>
                        <a:rPr lang="fa-IR" sz="2800"/>
                        <a:t> </a:t>
                      </a:r>
                      <a:r>
                        <a:rPr lang="fa-IR" sz="28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1194697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800">
                          <a:latin typeface="B Nazanin"/>
                        </a:rPr>
                        <a:t>سپرده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حسن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انجام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کار</a:t>
                      </a:r>
                      <a:r>
                        <a:rPr lang="fa-IR" sz="2800"/>
                        <a:t>***</a:t>
                      </a:r>
                    </a:p>
                    <a:p>
                      <a:pPr lvl="0" algn="l"/>
                      <a:r>
                        <a:rPr lang="fa-IR" sz="2800" baseline="0">
                          <a:latin typeface="B Nazanin"/>
                        </a:rPr>
                        <a:t>بانک</a:t>
                      </a:r>
                      <a:r>
                        <a:rPr lang="fa-IR" sz="2800" baseline="0"/>
                        <a:t> ***</a:t>
                      </a:r>
                    </a:p>
                    <a:p>
                      <a:pPr lvl="0" algn="l"/>
                      <a:endParaRPr lang="fa-IR" sz="2800" baseline="0"/>
                    </a:p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استرداد</a:t>
                      </a:r>
                      <a:r>
                        <a:rPr lang="fa-IR" sz="2400"/>
                        <a:t> 50% </a:t>
                      </a:r>
                      <a:r>
                        <a:rPr lang="fa-IR" sz="2400">
                          <a:latin typeface="B Nazanin"/>
                        </a:rPr>
                        <a:t>دوم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سپرده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حسن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انجام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800">
                          <a:latin typeface="B Nazanin"/>
                        </a:rPr>
                        <a:t>بانک</a:t>
                      </a:r>
                      <a:r>
                        <a:rPr lang="fa-IR" sz="2800"/>
                        <a:t>***</a:t>
                      </a:r>
                    </a:p>
                    <a:p>
                      <a:pPr lvl="0" algn="l"/>
                      <a:r>
                        <a:rPr lang="fa-IR" sz="2800">
                          <a:latin typeface="B Nazanin"/>
                        </a:rPr>
                        <a:t>سپرده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حسن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انجام</a:t>
                      </a:r>
                      <a:r>
                        <a:rPr lang="fa-IR" sz="2800" baseline="0"/>
                        <a:t> </a:t>
                      </a:r>
                      <a:r>
                        <a:rPr lang="fa-IR" sz="2800" baseline="0">
                          <a:latin typeface="B Nazanin"/>
                        </a:rPr>
                        <a:t>کار</a:t>
                      </a:r>
                      <a:r>
                        <a:rPr lang="fa-IR" sz="2800" baseline="0"/>
                        <a:t>***</a:t>
                      </a:r>
                    </a:p>
                    <a:p>
                      <a:pPr lvl="0" algn="l"/>
                      <a:endParaRPr lang="fa-IR" sz="2800" baseline="0"/>
                    </a:p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استرداد</a:t>
                      </a:r>
                      <a:r>
                        <a:rPr lang="fa-IR" sz="2400"/>
                        <a:t> 50% </a:t>
                      </a:r>
                      <a:r>
                        <a:rPr lang="fa-IR" sz="2400">
                          <a:latin typeface="B Nazanin"/>
                        </a:rPr>
                        <a:t>دوم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سپرده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حسن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انجام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302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algn="r"/>
            <a:r>
              <a:rPr lang="fa-IR"/>
              <a:t>6- </a:t>
            </a:r>
            <a:r>
              <a:rPr lang="fa-IR">
                <a:latin typeface="B Nazanin"/>
              </a:rPr>
              <a:t>قسمت</a:t>
            </a:r>
            <a:r>
              <a:rPr lang="fa-IR"/>
              <a:t> </a:t>
            </a:r>
            <a:r>
              <a:rPr lang="fa-IR">
                <a:latin typeface="B Nazanin"/>
              </a:rPr>
              <a:t>های</a:t>
            </a:r>
            <a:r>
              <a:rPr lang="fa-IR"/>
              <a:t> </a:t>
            </a:r>
            <a:r>
              <a:rPr lang="fa-IR">
                <a:latin typeface="B Nazanin"/>
              </a:rPr>
              <a:t>اصلی</a:t>
            </a:r>
            <a:r>
              <a:rPr lang="fa-IR"/>
              <a:t> </a:t>
            </a:r>
            <a:r>
              <a:rPr lang="fa-IR">
                <a:latin typeface="B Nazanin"/>
              </a:rPr>
              <a:t>موسسات</a:t>
            </a:r>
            <a:r>
              <a:rPr lang="fa-IR"/>
              <a:t> </a:t>
            </a:r>
            <a:r>
              <a:rPr lang="fa-IR">
                <a:latin typeface="B Nazanin"/>
              </a:rPr>
              <a:t>پیمانکاری</a:t>
            </a:r>
            <a:r>
              <a:rPr lang="fa-IR"/>
              <a:t>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481683"/>
            <a:ext cx="8596668" cy="514543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2400">
                <a:latin typeface="B Nazanin"/>
              </a:rPr>
              <a:t>سازمان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موسسات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پيمانكاري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حداقل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بايد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سه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قسمت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اصلي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زير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را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داشته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باشد</a:t>
            </a:r>
            <a:r>
              <a:rPr lang="fa-IR" sz="2400"/>
              <a:t>. </a:t>
            </a:r>
            <a:r>
              <a:t/>
            </a:r>
            <a:br/>
            <a:r>
              <a:rPr lang="fa-IR" sz="2400"/>
              <a:t>1-6)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قسمت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برآورد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و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مهندسين</a:t>
            </a:r>
            <a:r>
              <a:t/>
            </a:r>
            <a:br/>
            <a:r>
              <a:rPr lang="fa-IR" sz="2400">
                <a:latin typeface="B Nazanin"/>
              </a:rPr>
              <a:t>مترورها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و</a:t>
            </a:r>
            <a:r>
              <a:rPr lang="fa-IR" sz="2400"/>
              <a:t>  </a:t>
            </a:r>
            <a:r>
              <a:rPr lang="fa-IR" sz="2400">
                <a:latin typeface="B Nazanin"/>
              </a:rPr>
              <a:t>مهندسين</a:t>
            </a:r>
            <a:r>
              <a:rPr lang="fa-IR" sz="2400"/>
              <a:t>: </a:t>
            </a:r>
            <a:r>
              <a:rPr lang="fa-IR">
                <a:latin typeface="B Nazanin"/>
              </a:rPr>
              <a:t>مبلغ</a:t>
            </a:r>
            <a:r>
              <a:rPr lang="fa-IR"/>
              <a:t> </a:t>
            </a:r>
            <a:r>
              <a:rPr lang="fa-IR">
                <a:latin typeface="B Nazanin"/>
              </a:rPr>
              <a:t>پيشنهادي</a:t>
            </a:r>
            <a:r>
              <a:rPr lang="fa-IR"/>
              <a:t> </a:t>
            </a:r>
            <a:r>
              <a:rPr lang="fa-IR">
                <a:latin typeface="B Nazanin"/>
              </a:rPr>
              <a:t>براي</a:t>
            </a:r>
            <a:r>
              <a:rPr lang="fa-IR"/>
              <a:t> </a:t>
            </a:r>
            <a:r>
              <a:rPr lang="fa-IR">
                <a:latin typeface="B Nazanin"/>
              </a:rPr>
              <a:t>شركت</a:t>
            </a:r>
            <a:r>
              <a:rPr lang="fa-IR"/>
              <a:t> 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مناقصه</a:t>
            </a:r>
            <a:r>
              <a:rPr lang="fa-IR"/>
              <a:t> </a:t>
            </a:r>
            <a:r>
              <a:rPr lang="fa-IR">
                <a:latin typeface="B Nazanin"/>
              </a:rPr>
              <a:t>را</a:t>
            </a:r>
            <a:r>
              <a:rPr lang="fa-IR"/>
              <a:t> </a:t>
            </a:r>
            <a:r>
              <a:rPr lang="fa-IR">
                <a:latin typeface="B Nazanin"/>
              </a:rPr>
              <a:t>محاسبه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تعيين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براي</a:t>
            </a:r>
            <a:r>
              <a:rPr lang="fa-IR"/>
              <a:t> </a:t>
            </a:r>
            <a:r>
              <a:rPr lang="fa-IR">
                <a:latin typeface="B Nazanin"/>
              </a:rPr>
              <a:t>تصويب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سرپرست</a:t>
            </a:r>
            <a:r>
              <a:rPr lang="fa-IR"/>
              <a:t> </a:t>
            </a:r>
            <a:r>
              <a:rPr lang="fa-IR">
                <a:latin typeface="B Nazanin"/>
              </a:rPr>
              <a:t>كل</a:t>
            </a:r>
            <a:r>
              <a:rPr lang="fa-IR"/>
              <a:t> </a:t>
            </a:r>
            <a:r>
              <a:rPr lang="fa-IR">
                <a:latin typeface="B Nazanin"/>
              </a:rPr>
              <a:t>عمليات</a:t>
            </a:r>
            <a:r>
              <a:rPr lang="fa-IR"/>
              <a:t> </a:t>
            </a:r>
            <a:r>
              <a:rPr lang="fa-IR">
                <a:latin typeface="B Nazanin"/>
              </a:rPr>
              <a:t>تسليم</a:t>
            </a:r>
            <a:r>
              <a:rPr lang="fa-IR"/>
              <a:t> </a:t>
            </a:r>
            <a:r>
              <a:rPr lang="fa-IR">
                <a:latin typeface="B Nazanin"/>
              </a:rPr>
              <a:t>مي</a:t>
            </a:r>
            <a:r>
              <a:rPr lang="fa-IR"/>
              <a:t> </a:t>
            </a:r>
            <a:r>
              <a:rPr lang="fa-IR">
                <a:latin typeface="B Nazanin"/>
              </a:rPr>
              <a:t>كنند</a:t>
            </a:r>
            <a:r>
              <a:rPr lang="fa-IR"/>
              <a:t>. </a:t>
            </a:r>
            <a:r>
              <a:rPr lang="fa-IR">
                <a:latin typeface="B Nazanin"/>
              </a:rPr>
              <a:t>تهيه</a:t>
            </a:r>
            <a:r>
              <a:rPr lang="fa-IR"/>
              <a:t> </a:t>
            </a:r>
            <a:r>
              <a:rPr lang="fa-IR">
                <a:latin typeface="B Nazanin"/>
              </a:rPr>
              <a:t>صورت</a:t>
            </a:r>
            <a:r>
              <a:rPr lang="fa-IR"/>
              <a:t> </a:t>
            </a:r>
            <a:r>
              <a:rPr lang="fa-IR">
                <a:latin typeface="B Nazanin"/>
              </a:rPr>
              <a:t>وضعيت</a:t>
            </a:r>
            <a:r>
              <a:rPr lang="fa-IR"/>
              <a:t> </a:t>
            </a:r>
            <a:r>
              <a:rPr lang="fa-IR">
                <a:latin typeface="B Nazanin"/>
              </a:rPr>
              <a:t>ها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بررسي</a:t>
            </a:r>
            <a:r>
              <a:rPr lang="fa-IR"/>
              <a:t> </a:t>
            </a:r>
            <a:r>
              <a:rPr lang="fa-IR">
                <a:latin typeface="B Nazanin"/>
              </a:rPr>
              <a:t>قيمت</a:t>
            </a:r>
            <a:r>
              <a:rPr lang="fa-IR"/>
              <a:t> </a:t>
            </a:r>
            <a:r>
              <a:rPr lang="fa-IR">
                <a:latin typeface="B Nazanin"/>
              </a:rPr>
              <a:t>هاي</a:t>
            </a:r>
            <a:r>
              <a:rPr lang="fa-IR"/>
              <a:t> </a:t>
            </a:r>
            <a:r>
              <a:rPr lang="fa-IR">
                <a:latin typeface="B Nazanin"/>
              </a:rPr>
              <a:t>پيشنهادي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پيمانكاران</a:t>
            </a:r>
            <a:r>
              <a:rPr lang="fa-IR"/>
              <a:t> </a:t>
            </a:r>
            <a:r>
              <a:rPr lang="fa-IR">
                <a:latin typeface="B Nazanin"/>
              </a:rPr>
              <a:t>دست</a:t>
            </a:r>
            <a:r>
              <a:rPr lang="fa-IR"/>
              <a:t> </a:t>
            </a:r>
            <a:r>
              <a:rPr lang="fa-IR">
                <a:latin typeface="B Nazanin"/>
              </a:rPr>
              <a:t>دوم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اعلام</a:t>
            </a:r>
            <a:r>
              <a:rPr lang="fa-IR"/>
              <a:t> </a:t>
            </a:r>
            <a:r>
              <a:rPr lang="fa-IR">
                <a:latin typeface="B Nazanin"/>
              </a:rPr>
              <a:t>نتيجة</a:t>
            </a:r>
            <a:r>
              <a:rPr lang="fa-IR"/>
              <a:t> </a:t>
            </a:r>
            <a:r>
              <a:rPr lang="fa-IR">
                <a:latin typeface="B Nazanin"/>
              </a:rPr>
              <a:t>آن</a:t>
            </a:r>
            <a:r>
              <a:rPr lang="fa-IR"/>
              <a:t> </a:t>
            </a:r>
            <a:r>
              <a:rPr lang="fa-IR">
                <a:latin typeface="B Nazanin"/>
              </a:rPr>
              <a:t>براي</a:t>
            </a:r>
            <a:r>
              <a:rPr lang="fa-IR"/>
              <a:t> </a:t>
            </a:r>
            <a:r>
              <a:rPr lang="fa-IR">
                <a:latin typeface="B Nazanin"/>
              </a:rPr>
              <a:t>تصويب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سرپرست</a:t>
            </a:r>
            <a:r>
              <a:rPr lang="fa-IR"/>
              <a:t> </a:t>
            </a:r>
            <a:r>
              <a:rPr lang="fa-IR">
                <a:latin typeface="B Nazanin"/>
              </a:rPr>
              <a:t>كل</a:t>
            </a:r>
            <a:r>
              <a:rPr lang="fa-IR"/>
              <a:t> </a:t>
            </a:r>
            <a:r>
              <a:rPr lang="fa-IR">
                <a:latin typeface="B Nazanin"/>
              </a:rPr>
              <a:t>عمليات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جزء</a:t>
            </a:r>
            <a:r>
              <a:rPr lang="fa-IR"/>
              <a:t> </a:t>
            </a:r>
            <a:r>
              <a:rPr lang="fa-IR">
                <a:latin typeface="B Nazanin"/>
              </a:rPr>
              <a:t>وظايف</a:t>
            </a:r>
            <a:r>
              <a:rPr lang="fa-IR"/>
              <a:t> </a:t>
            </a:r>
            <a:r>
              <a:rPr lang="fa-IR">
                <a:latin typeface="B Nazanin"/>
              </a:rPr>
              <a:t>مترورها</a:t>
            </a:r>
            <a:r>
              <a:rPr lang="fa-IR"/>
              <a:t> </a:t>
            </a:r>
            <a:r>
              <a:rPr lang="fa-IR">
                <a:latin typeface="B Nazanin"/>
              </a:rPr>
              <a:t>است</a:t>
            </a:r>
            <a:r>
              <a:rPr lang="fa-IR"/>
              <a:t> </a:t>
            </a:r>
            <a:r>
              <a:rPr lang="fa-IR">
                <a:latin typeface="B Nazanin"/>
              </a:rPr>
              <a:t>وقتي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</a:t>
            </a:r>
            <a:r>
              <a:rPr lang="fa-IR"/>
              <a:t> 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مناقصه</a:t>
            </a:r>
            <a:r>
              <a:rPr lang="fa-IR"/>
              <a:t> </a:t>
            </a:r>
            <a:r>
              <a:rPr lang="fa-IR">
                <a:latin typeface="B Nazanin"/>
              </a:rPr>
              <a:t>برنده</a:t>
            </a:r>
            <a:r>
              <a:rPr lang="fa-IR"/>
              <a:t> </a:t>
            </a:r>
            <a:r>
              <a:rPr lang="fa-IR">
                <a:latin typeface="B Nazanin"/>
              </a:rPr>
              <a:t>شد</a:t>
            </a:r>
            <a:r>
              <a:rPr lang="fa-IR"/>
              <a:t> </a:t>
            </a:r>
            <a:r>
              <a:rPr lang="fa-IR">
                <a:latin typeface="B Nazanin"/>
              </a:rPr>
              <a:t>مترورها</a:t>
            </a:r>
            <a:r>
              <a:rPr lang="fa-IR"/>
              <a:t> </a:t>
            </a:r>
            <a:r>
              <a:rPr lang="fa-IR">
                <a:latin typeface="B Nazanin"/>
              </a:rPr>
              <a:t>ليست</a:t>
            </a:r>
            <a:r>
              <a:rPr lang="fa-IR"/>
              <a:t> </a:t>
            </a:r>
            <a:r>
              <a:rPr lang="fa-IR">
                <a:latin typeface="B Nazanin"/>
              </a:rPr>
              <a:t>مواد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سفارشات</a:t>
            </a:r>
            <a:r>
              <a:rPr lang="fa-IR"/>
              <a:t> </a:t>
            </a:r>
            <a:r>
              <a:rPr lang="fa-IR">
                <a:latin typeface="B Nazanin"/>
              </a:rPr>
              <a:t>خريد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ساير</a:t>
            </a:r>
            <a:r>
              <a:rPr lang="fa-IR"/>
              <a:t> </a:t>
            </a:r>
            <a:r>
              <a:rPr lang="fa-IR">
                <a:latin typeface="B Nazanin"/>
              </a:rPr>
              <a:t>احتياجات</a:t>
            </a:r>
            <a:r>
              <a:rPr lang="fa-IR"/>
              <a:t> </a:t>
            </a:r>
            <a:r>
              <a:rPr lang="fa-IR">
                <a:latin typeface="B Nazanin"/>
              </a:rPr>
              <a:t>پيمان</a:t>
            </a:r>
            <a:r>
              <a:rPr lang="fa-IR"/>
              <a:t> </a:t>
            </a:r>
            <a:r>
              <a:rPr lang="fa-IR">
                <a:latin typeface="B Nazanin"/>
              </a:rPr>
              <a:t>را</a:t>
            </a:r>
            <a:r>
              <a:rPr lang="fa-IR"/>
              <a:t> </a:t>
            </a:r>
            <a:r>
              <a:rPr lang="fa-IR">
                <a:latin typeface="B Nazanin"/>
              </a:rPr>
              <a:t>تهيه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نسخ</a:t>
            </a:r>
            <a:r>
              <a:rPr lang="fa-IR"/>
              <a:t> </a:t>
            </a:r>
            <a:r>
              <a:rPr lang="fa-IR">
                <a:latin typeface="B Nazanin"/>
              </a:rPr>
              <a:t>آن</a:t>
            </a:r>
            <a:r>
              <a:rPr lang="fa-IR"/>
              <a:t> </a:t>
            </a:r>
            <a:r>
              <a:rPr lang="fa-IR">
                <a:latin typeface="B Nazanin"/>
              </a:rPr>
              <a:t>رابه</a:t>
            </a:r>
            <a:r>
              <a:rPr lang="fa-IR"/>
              <a:t> </a:t>
            </a:r>
            <a:r>
              <a:rPr lang="fa-IR">
                <a:latin typeface="B Nazanin"/>
              </a:rPr>
              <a:t>قسمت</a:t>
            </a:r>
            <a:r>
              <a:rPr lang="fa-IR"/>
              <a:t> </a:t>
            </a:r>
            <a:r>
              <a:rPr lang="fa-IR">
                <a:latin typeface="B Nazanin"/>
              </a:rPr>
              <a:t>حسابداري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رئيس</a:t>
            </a:r>
            <a:r>
              <a:rPr lang="fa-IR"/>
              <a:t> </a:t>
            </a:r>
            <a:r>
              <a:rPr lang="fa-IR">
                <a:latin typeface="B Nazanin"/>
              </a:rPr>
              <a:t>كارگاه</a:t>
            </a:r>
            <a:r>
              <a:rPr lang="fa-IR"/>
              <a:t> </a:t>
            </a:r>
            <a:r>
              <a:rPr lang="fa-IR">
                <a:latin typeface="B Nazanin"/>
              </a:rPr>
              <a:t>ارسال</a:t>
            </a:r>
            <a:r>
              <a:rPr lang="fa-IR"/>
              <a:t> </a:t>
            </a:r>
            <a:r>
              <a:rPr lang="fa-IR">
                <a:latin typeface="B Nazanin"/>
              </a:rPr>
              <a:t>مي</a:t>
            </a:r>
            <a:r>
              <a:rPr lang="fa-IR"/>
              <a:t> </a:t>
            </a:r>
            <a:r>
              <a:rPr lang="fa-IR">
                <a:latin typeface="B Nazanin"/>
              </a:rPr>
              <a:t>كنند</a:t>
            </a:r>
            <a:r>
              <a:rPr lang="fa-IR"/>
              <a:t> . </a:t>
            </a:r>
          </a:p>
          <a:p>
            <a:pPr lvl="0" algn="r"/>
            <a:r>
              <a:rPr lang="fa-IR" sz="2400"/>
              <a:t>2-6)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قسمت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اجراي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عمليات</a:t>
            </a:r>
            <a:r>
              <a:rPr lang="fa-IR" sz="2400">
                <a:solidFill>
                  <a:srgbClr val="FF0000"/>
                </a:solidFill>
              </a:rPr>
              <a:t> (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قسمت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ساخت</a:t>
            </a:r>
            <a:r>
              <a:rPr lang="fa-IR" sz="2400">
                <a:solidFill>
                  <a:srgbClr val="FF0000"/>
                </a:solidFill>
              </a:rPr>
              <a:t> ) </a:t>
            </a:r>
            <a:r>
              <a:t/>
            </a:r>
            <a:br/>
            <a:r>
              <a:rPr lang="fa-IR" sz="2400"/>
              <a:t>1-2-6)</a:t>
            </a:r>
            <a:r>
              <a:rPr lang="fa-IR" sz="2400">
                <a:latin typeface="B Nazanin"/>
              </a:rPr>
              <a:t>سرپرست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كل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عمليات</a:t>
            </a:r>
            <a:r>
              <a:rPr lang="fa-IR" sz="2400"/>
              <a:t> </a:t>
            </a:r>
            <a:r>
              <a:t/>
            </a:r>
            <a:br/>
            <a:r>
              <a:rPr lang="fa-IR" sz="2400"/>
              <a:t>2-2-6)</a:t>
            </a:r>
            <a:r>
              <a:rPr lang="fa-IR" sz="2400">
                <a:latin typeface="B Nazanin"/>
              </a:rPr>
              <a:t>روساي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كارگاهها</a:t>
            </a:r>
            <a:r>
              <a:rPr lang="fa-IR" sz="2400"/>
              <a:t> : </a:t>
            </a:r>
            <a:r>
              <a:rPr lang="fa-IR">
                <a:latin typeface="B Nazanin"/>
              </a:rPr>
              <a:t>كارگران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كاركنان</a:t>
            </a:r>
            <a:r>
              <a:rPr lang="fa-IR"/>
              <a:t> </a:t>
            </a:r>
            <a:r>
              <a:rPr lang="fa-IR">
                <a:latin typeface="B Nazanin"/>
              </a:rPr>
              <a:t>لازم</a:t>
            </a:r>
            <a:r>
              <a:rPr lang="fa-IR"/>
              <a:t> </a:t>
            </a:r>
            <a:r>
              <a:rPr lang="fa-IR">
                <a:latin typeface="B Nazanin"/>
              </a:rPr>
              <a:t>براي</a:t>
            </a:r>
            <a:r>
              <a:rPr lang="fa-IR"/>
              <a:t> </a:t>
            </a:r>
            <a:r>
              <a:rPr lang="fa-IR">
                <a:latin typeface="B Nazanin"/>
              </a:rPr>
              <a:t>انجام</a:t>
            </a:r>
            <a:r>
              <a:rPr lang="fa-IR"/>
              <a:t> </a:t>
            </a:r>
            <a:r>
              <a:rPr lang="fa-IR">
                <a:latin typeface="B Nazanin"/>
              </a:rPr>
              <a:t>عمليات</a:t>
            </a:r>
            <a:r>
              <a:rPr lang="fa-IR"/>
              <a:t> </a:t>
            </a:r>
            <a:r>
              <a:rPr lang="fa-IR">
                <a:latin typeface="B Nazanin"/>
              </a:rPr>
              <a:t>موضوع</a:t>
            </a:r>
            <a:r>
              <a:rPr lang="fa-IR"/>
              <a:t> </a:t>
            </a:r>
            <a:r>
              <a:rPr lang="fa-IR">
                <a:latin typeface="B Nazanin"/>
              </a:rPr>
              <a:t>پيمان</a:t>
            </a:r>
            <a:r>
              <a:rPr lang="fa-IR"/>
              <a:t> </a:t>
            </a:r>
            <a:r>
              <a:rPr lang="fa-IR">
                <a:latin typeface="B Nazanin"/>
              </a:rPr>
              <a:t>را</a:t>
            </a:r>
            <a:r>
              <a:rPr lang="fa-IR"/>
              <a:t> </a:t>
            </a:r>
            <a:r>
              <a:rPr lang="fa-IR">
                <a:latin typeface="B Nazanin"/>
              </a:rPr>
              <a:t>سازماندهي</a:t>
            </a:r>
            <a:r>
              <a:rPr lang="fa-IR"/>
              <a:t> </a:t>
            </a:r>
            <a:r>
              <a:rPr lang="fa-IR">
                <a:latin typeface="B Nazanin"/>
              </a:rPr>
              <a:t>مي</a:t>
            </a:r>
            <a:r>
              <a:rPr lang="fa-IR"/>
              <a:t> </a:t>
            </a:r>
            <a:r>
              <a:rPr lang="fa-IR">
                <a:latin typeface="B Nazanin"/>
              </a:rPr>
              <a:t>كنند</a:t>
            </a:r>
            <a:r>
              <a:rPr lang="fa-IR"/>
              <a:t> </a:t>
            </a:r>
            <a:r>
              <a:rPr lang="fa-IR">
                <a:latin typeface="B Nazanin"/>
              </a:rPr>
              <a:t>همچنين</a:t>
            </a:r>
            <a:r>
              <a:rPr lang="fa-IR"/>
              <a:t> </a:t>
            </a:r>
            <a:r>
              <a:rPr lang="fa-IR">
                <a:latin typeface="B Nazanin"/>
              </a:rPr>
              <a:t>با</a:t>
            </a:r>
            <a:r>
              <a:rPr lang="fa-IR"/>
              <a:t> </a:t>
            </a:r>
            <a:r>
              <a:rPr lang="fa-IR">
                <a:latin typeface="B Nazanin"/>
              </a:rPr>
              <a:t>برآورد</a:t>
            </a:r>
            <a:r>
              <a:rPr lang="fa-IR"/>
              <a:t> </a:t>
            </a:r>
            <a:r>
              <a:rPr lang="fa-IR">
                <a:latin typeface="B Nazanin"/>
              </a:rPr>
              <a:t>ميزان</a:t>
            </a:r>
            <a:r>
              <a:rPr lang="fa-IR"/>
              <a:t> </a:t>
            </a:r>
            <a:r>
              <a:rPr lang="fa-IR">
                <a:latin typeface="B Nazanin"/>
              </a:rPr>
              <a:t>كار،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تهيه</a:t>
            </a:r>
            <a:r>
              <a:rPr lang="fa-IR"/>
              <a:t> </a:t>
            </a:r>
            <a:r>
              <a:rPr lang="fa-IR">
                <a:latin typeface="B Nazanin"/>
              </a:rPr>
              <a:t>صورت</a:t>
            </a:r>
            <a:r>
              <a:rPr lang="fa-IR"/>
              <a:t> </a:t>
            </a:r>
            <a:r>
              <a:rPr lang="fa-IR">
                <a:latin typeface="B Nazanin"/>
              </a:rPr>
              <a:t>وضعيت</a:t>
            </a:r>
            <a:r>
              <a:rPr lang="fa-IR"/>
              <a:t> </a:t>
            </a:r>
            <a:r>
              <a:rPr lang="fa-IR">
                <a:latin typeface="B Nazanin"/>
              </a:rPr>
              <a:t>هاي</a:t>
            </a:r>
            <a:r>
              <a:rPr lang="fa-IR"/>
              <a:t> </a:t>
            </a:r>
            <a:r>
              <a:rPr lang="fa-IR">
                <a:latin typeface="B Nazanin"/>
              </a:rPr>
              <a:t>ماهانه</a:t>
            </a:r>
            <a:r>
              <a:rPr lang="fa-IR"/>
              <a:t> </a:t>
            </a:r>
            <a:r>
              <a:rPr lang="fa-IR">
                <a:latin typeface="B Nazanin"/>
              </a:rPr>
              <a:t>كمك</a:t>
            </a:r>
            <a:r>
              <a:rPr lang="fa-IR"/>
              <a:t> </a:t>
            </a:r>
            <a:r>
              <a:rPr lang="fa-IR">
                <a:latin typeface="B Nazanin"/>
              </a:rPr>
              <a:t>مي</a:t>
            </a:r>
            <a:r>
              <a:rPr lang="fa-IR"/>
              <a:t> </a:t>
            </a:r>
            <a:r>
              <a:rPr lang="fa-IR">
                <a:latin typeface="B Nazanin"/>
              </a:rPr>
              <a:t>نمايند</a:t>
            </a:r>
            <a:r>
              <a:rPr lang="fa-IR"/>
              <a:t> . </a:t>
            </a:r>
          </a:p>
          <a:p>
            <a:pPr lvl="0" algn="r"/>
            <a:r>
              <a:rPr lang="fa-IR" sz="2400"/>
              <a:t>3-2-6(</a:t>
            </a:r>
            <a:r>
              <a:rPr lang="fa-IR" sz="2400">
                <a:latin typeface="B Nazanin"/>
              </a:rPr>
              <a:t>وقت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نگهداران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انبار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داران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،</a:t>
            </a:r>
            <a:r>
              <a:rPr lang="fa-IR" sz="2400"/>
              <a:t> </a:t>
            </a:r>
            <a:r>
              <a:rPr lang="fa-IR" sz="2400">
                <a:latin typeface="B Nazanin"/>
              </a:rPr>
              <a:t>نگهبانان،کارگران</a:t>
            </a:r>
            <a:r>
              <a:rPr lang="fa-IR" sz="2400"/>
              <a:t>)</a:t>
            </a:r>
            <a:r>
              <a:t/>
            </a:r>
            <a:br/>
            <a:r>
              <a:rPr lang="fa-IR" sz="2400">
                <a:solidFill>
                  <a:schemeClr val="tx2"/>
                </a:solidFill>
              </a:rPr>
              <a:t>3-6)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قسمت</a:t>
            </a:r>
            <a:r>
              <a:rPr lang="fa-IR" sz="2400">
                <a:solidFill>
                  <a:srgbClr val="FF0000"/>
                </a:solidFill>
              </a:rPr>
              <a:t> </a:t>
            </a:r>
            <a:r>
              <a:rPr lang="fa-IR" sz="2400">
                <a:solidFill>
                  <a:srgbClr val="FF0000"/>
                </a:solidFill>
                <a:latin typeface="B Nazanin"/>
              </a:rPr>
              <a:t>حسابداري</a:t>
            </a:r>
            <a:r>
              <a:rPr lang="fa-IR" sz="2400">
                <a:solidFill>
                  <a:srgbClr val="FF0000"/>
                </a:solidFill>
              </a:rPr>
              <a:t> : 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همه</a:t>
            </a:r>
            <a:r>
              <a:rPr lang="fa-IR"/>
              <a:t> </a:t>
            </a:r>
            <a:r>
              <a:rPr lang="fa-IR">
                <a:latin typeface="B Nazanin"/>
              </a:rPr>
              <a:t>موسسات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واحدی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نام</a:t>
            </a:r>
            <a:r>
              <a:rPr lang="fa-IR"/>
              <a:t> </a:t>
            </a:r>
            <a:r>
              <a:rPr lang="fa-IR">
                <a:latin typeface="B Nazanin"/>
              </a:rPr>
              <a:t>حسابداری</a:t>
            </a:r>
            <a:r>
              <a:rPr lang="fa-IR"/>
              <a:t> </a:t>
            </a:r>
            <a:r>
              <a:rPr lang="fa-IR">
                <a:latin typeface="B Nazanin"/>
              </a:rPr>
              <a:t>دارد</a:t>
            </a:r>
            <a:r>
              <a:rPr lang="fa-IR"/>
              <a:t> </a:t>
            </a:r>
            <a:r>
              <a:rPr lang="fa-IR">
                <a:latin typeface="B Nazanin"/>
              </a:rPr>
              <a:t>که</a:t>
            </a:r>
            <a:r>
              <a:rPr lang="fa-IR"/>
              <a:t> </a:t>
            </a:r>
            <a:r>
              <a:rPr lang="fa-IR">
                <a:latin typeface="B Nazanin"/>
              </a:rPr>
              <a:t>تمام</a:t>
            </a:r>
            <a:r>
              <a:rPr lang="fa-IR"/>
              <a:t> </a:t>
            </a:r>
            <a:r>
              <a:rPr lang="fa-IR">
                <a:latin typeface="B Nazanin"/>
              </a:rPr>
              <a:t>دریافت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پرداخت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جمع</a:t>
            </a:r>
            <a:r>
              <a:rPr lang="fa-IR"/>
              <a:t> </a:t>
            </a:r>
            <a:r>
              <a:rPr lang="fa-IR">
                <a:latin typeface="B Nazanin"/>
              </a:rPr>
              <a:t>آوری</a:t>
            </a:r>
            <a:r>
              <a:rPr lang="fa-IR"/>
              <a:t> </a:t>
            </a:r>
            <a:r>
              <a:rPr lang="fa-IR">
                <a:latin typeface="B Nazanin"/>
              </a:rPr>
              <a:t>اطلاعات</a:t>
            </a:r>
            <a:r>
              <a:rPr lang="fa-IR"/>
              <a:t> </a:t>
            </a:r>
            <a:r>
              <a:rPr lang="fa-IR">
                <a:latin typeface="B Nazanin"/>
              </a:rPr>
              <a:t>،</a:t>
            </a:r>
            <a:r>
              <a:rPr lang="fa-IR"/>
              <a:t> </a:t>
            </a:r>
            <a:r>
              <a:rPr lang="fa-IR">
                <a:latin typeface="B Nazanin"/>
              </a:rPr>
              <a:t>تحریردفاتر</a:t>
            </a:r>
            <a:r>
              <a:rPr lang="fa-IR"/>
              <a:t> </a:t>
            </a:r>
            <a:r>
              <a:rPr lang="fa-IR">
                <a:latin typeface="B Nazanin"/>
              </a:rPr>
              <a:t>قانونی،</a:t>
            </a:r>
            <a:r>
              <a:rPr lang="fa-IR"/>
              <a:t> </a:t>
            </a:r>
            <a:r>
              <a:rPr lang="fa-IR">
                <a:latin typeface="B Nazanin"/>
              </a:rPr>
              <a:t>تهیه</a:t>
            </a:r>
            <a:r>
              <a:rPr lang="fa-IR"/>
              <a:t> </a:t>
            </a:r>
            <a:r>
              <a:rPr lang="fa-IR">
                <a:latin typeface="B Nazanin"/>
              </a:rPr>
              <a:t>اظهارنامه</a:t>
            </a:r>
            <a:r>
              <a:rPr lang="fa-IR"/>
              <a:t> </a:t>
            </a:r>
            <a:r>
              <a:rPr lang="fa-IR">
                <a:latin typeface="B Nazanin"/>
              </a:rPr>
              <a:t>عملکرد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ارزش</a:t>
            </a:r>
            <a:r>
              <a:rPr lang="fa-IR"/>
              <a:t> </a:t>
            </a:r>
            <a:r>
              <a:rPr lang="fa-IR">
                <a:latin typeface="B Nazanin"/>
              </a:rPr>
              <a:t>افزوده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............</a:t>
            </a:r>
            <a:r>
              <a:rPr lang="fa-IR">
                <a:latin typeface="B Nazanin"/>
              </a:rPr>
              <a:t>توسط</a:t>
            </a:r>
            <a:r>
              <a:rPr lang="fa-IR"/>
              <a:t> </a:t>
            </a:r>
            <a:r>
              <a:rPr lang="fa-IR">
                <a:latin typeface="B Nazanin"/>
              </a:rPr>
              <a:t>حسابداران</a:t>
            </a:r>
            <a:r>
              <a:rPr lang="fa-IR"/>
              <a:t> </a:t>
            </a:r>
            <a:r>
              <a:rPr lang="fa-IR">
                <a:latin typeface="B Nazanin"/>
              </a:rPr>
              <a:t>انجام</a:t>
            </a:r>
            <a:r>
              <a:rPr lang="fa-IR"/>
              <a:t> </a:t>
            </a:r>
            <a:r>
              <a:rPr lang="fa-IR">
                <a:latin typeface="B Nazanin"/>
              </a:rPr>
              <a:t>میگردد</a:t>
            </a:r>
            <a:r>
              <a:rPr lang="fa-IR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693086" y="597651"/>
            <a:ext cx="3854528" cy="127846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حسابهایی</a:t>
            </a:r>
            <a:r>
              <a:rPr lang="fa-IR"/>
              <a:t> </a:t>
            </a:r>
            <a:r>
              <a:rPr lang="fa-IR">
                <a:latin typeface="B Nazanin"/>
              </a:rPr>
              <a:t>که</a:t>
            </a:r>
            <a:r>
              <a:rPr lang="fa-IR"/>
              <a:t> </a:t>
            </a:r>
            <a:r>
              <a:rPr lang="fa-IR">
                <a:latin typeface="B Nazanin"/>
              </a:rPr>
              <a:t>در</a:t>
            </a:r>
            <a:r>
              <a:rPr lang="fa-IR"/>
              <a:t> </a:t>
            </a:r>
            <a:r>
              <a:rPr lang="fa-IR">
                <a:latin typeface="B Nazanin"/>
              </a:rPr>
              <a:t>موسسه</a:t>
            </a:r>
            <a:r>
              <a:rPr lang="fa-IR"/>
              <a:t> </a:t>
            </a:r>
            <a:r>
              <a:rPr lang="fa-IR">
                <a:latin typeface="B Nazanin"/>
              </a:rPr>
              <a:t>پیمانکاری</a:t>
            </a:r>
            <a:r>
              <a:rPr lang="fa-IR"/>
              <a:t> </a:t>
            </a:r>
            <a:r>
              <a:rPr lang="fa-IR">
                <a:latin typeface="B Nazanin"/>
              </a:rPr>
              <a:t>نگهداری</a:t>
            </a:r>
            <a:r>
              <a:rPr lang="fa-IR"/>
              <a:t> </a:t>
            </a:r>
            <a:r>
              <a:rPr lang="fa-IR">
                <a:latin typeface="B Nazanin"/>
              </a:rPr>
              <a:t>می</a:t>
            </a:r>
            <a:r>
              <a:rPr lang="fa-IR"/>
              <a:t> </a:t>
            </a:r>
            <a:r>
              <a:rPr lang="fa-IR">
                <a:latin typeface="B Nazanin"/>
              </a:rPr>
              <a:t>شود</a:t>
            </a:r>
            <a:r>
              <a:rPr lang="fa-IR"/>
              <a:t>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60461" y="2138082"/>
            <a:ext cx="4513541" cy="39032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 algn="r"/>
            <a:r>
              <a:rPr lang="fa-IR">
                <a:solidFill>
                  <a:srgbClr val="FF0000"/>
                </a:solidFill>
                <a:latin typeface="B Nazanin"/>
              </a:rPr>
              <a:t>دارائيها</a:t>
            </a:r>
          </a:p>
          <a:p>
            <a:pPr lvl="0" algn="r"/>
            <a:r>
              <a:rPr lang="fa-IR">
                <a:solidFill>
                  <a:schemeClr val="tx2"/>
                </a:solidFill>
                <a:latin typeface="B Nazanin"/>
              </a:rPr>
              <a:t>ح</a:t>
            </a:r>
            <a:r>
              <a:rPr lang="fa-IR">
                <a:latin typeface="B Nazanin"/>
              </a:rPr>
              <a:t>ساب</a:t>
            </a:r>
            <a:r>
              <a:rPr lang="fa-IR"/>
              <a:t> </a:t>
            </a:r>
            <a:r>
              <a:rPr lang="fa-IR">
                <a:latin typeface="B Nazanin"/>
              </a:rPr>
              <a:t>بانك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>
                <a:latin typeface="B Nazanin"/>
              </a:rPr>
              <a:t>صندوق</a:t>
            </a:r>
          </a:p>
          <a:p>
            <a:pPr lvl="0" algn="r"/>
            <a:r>
              <a:rPr lang="fa-IR">
                <a:latin typeface="B Nazanin"/>
              </a:rPr>
              <a:t>حساب</a:t>
            </a:r>
            <a:r>
              <a:rPr lang="fa-IR"/>
              <a:t> </a:t>
            </a:r>
            <a:r>
              <a:rPr lang="fa-IR">
                <a:latin typeface="B Nazanin"/>
              </a:rPr>
              <a:t>تنخواه</a:t>
            </a:r>
            <a:r>
              <a:rPr lang="fa-IR"/>
              <a:t> </a:t>
            </a:r>
            <a:r>
              <a:rPr lang="fa-IR">
                <a:latin typeface="B Nazanin"/>
              </a:rPr>
              <a:t>گردان</a:t>
            </a:r>
          </a:p>
          <a:p>
            <a:pPr lvl="0" algn="r"/>
            <a:r>
              <a:rPr lang="fa-IR">
                <a:latin typeface="B Nazanin"/>
              </a:rPr>
              <a:t>حساب</a:t>
            </a:r>
            <a:r>
              <a:rPr lang="fa-IR"/>
              <a:t> </a:t>
            </a:r>
            <a:r>
              <a:rPr lang="fa-IR">
                <a:latin typeface="B Nazanin"/>
              </a:rPr>
              <a:t>های</a:t>
            </a:r>
            <a:r>
              <a:rPr lang="fa-IR"/>
              <a:t> </a:t>
            </a:r>
            <a:r>
              <a:rPr lang="fa-IR">
                <a:latin typeface="B Nazanin"/>
              </a:rPr>
              <a:t>دريافتني</a:t>
            </a:r>
          </a:p>
          <a:p>
            <a:pPr lvl="0" algn="r"/>
            <a:r>
              <a:rPr lang="fa-IR">
                <a:latin typeface="B Nazanin"/>
              </a:rPr>
              <a:t>حساب</a:t>
            </a:r>
            <a:r>
              <a:rPr lang="fa-IR"/>
              <a:t> </a:t>
            </a:r>
            <a:r>
              <a:rPr lang="fa-IR">
                <a:latin typeface="B Nazanin"/>
              </a:rPr>
              <a:t>ذخيره</a:t>
            </a:r>
            <a:r>
              <a:rPr lang="fa-IR"/>
              <a:t> </a:t>
            </a:r>
            <a:r>
              <a:rPr lang="fa-IR">
                <a:latin typeface="B Nazanin"/>
              </a:rPr>
              <a:t>مطالبات</a:t>
            </a:r>
            <a:r>
              <a:rPr lang="fa-IR"/>
              <a:t> </a:t>
            </a:r>
            <a:r>
              <a:rPr lang="fa-IR">
                <a:latin typeface="B Nazanin"/>
              </a:rPr>
              <a:t>مشكوك</a:t>
            </a:r>
            <a:r>
              <a:rPr lang="fa-IR"/>
              <a:t> </a:t>
            </a:r>
            <a:r>
              <a:rPr lang="fa-IR">
                <a:latin typeface="B Nazanin"/>
              </a:rPr>
              <a:t>الوصول</a:t>
            </a:r>
          </a:p>
          <a:p>
            <a:pPr lvl="0" algn="r"/>
            <a:r>
              <a:rPr lang="fa-IR">
                <a:latin typeface="B Nazanin"/>
              </a:rPr>
              <a:t>اسناد</a:t>
            </a:r>
            <a:r>
              <a:rPr lang="fa-IR"/>
              <a:t> </a:t>
            </a:r>
            <a:r>
              <a:rPr lang="fa-IR">
                <a:latin typeface="B Nazanin"/>
              </a:rPr>
              <a:t>دريافتنی</a:t>
            </a:r>
          </a:p>
          <a:p>
            <a:pPr lvl="0" algn="r"/>
            <a:r>
              <a:rPr lang="fa-IR">
                <a:latin typeface="B Nazanin"/>
              </a:rPr>
              <a:t>حساب</a:t>
            </a:r>
            <a:r>
              <a:rPr lang="fa-IR"/>
              <a:t> </a:t>
            </a:r>
            <a:r>
              <a:rPr lang="fa-IR">
                <a:latin typeface="B Nazanin"/>
              </a:rPr>
              <a:t>پيش</a:t>
            </a:r>
            <a:r>
              <a:rPr lang="fa-IR"/>
              <a:t> </a:t>
            </a:r>
            <a:r>
              <a:rPr lang="fa-IR">
                <a:latin typeface="B Nazanin"/>
              </a:rPr>
              <a:t>پرداخت</a:t>
            </a:r>
          </a:p>
          <a:p>
            <a:pPr lvl="0" algn="r"/>
            <a:r>
              <a:rPr lang="fa-IR">
                <a:latin typeface="B Nazanin"/>
              </a:rPr>
              <a:t>حساب</a:t>
            </a:r>
            <a:r>
              <a:rPr lang="fa-IR"/>
              <a:t> </a:t>
            </a:r>
            <a:r>
              <a:rPr lang="fa-IR">
                <a:latin typeface="B Nazanin"/>
              </a:rPr>
              <a:t>سپرده</a:t>
            </a:r>
            <a:r>
              <a:rPr lang="fa-IR"/>
              <a:t> </a:t>
            </a:r>
            <a:r>
              <a:rPr lang="fa-IR">
                <a:latin typeface="B Nazanin"/>
              </a:rPr>
              <a:t>حسن</a:t>
            </a:r>
            <a:r>
              <a:rPr lang="fa-IR"/>
              <a:t> </a:t>
            </a:r>
            <a:r>
              <a:rPr lang="fa-IR">
                <a:latin typeface="B Nazanin"/>
              </a:rPr>
              <a:t>انجام</a:t>
            </a:r>
            <a:r>
              <a:rPr lang="fa-IR"/>
              <a:t> </a:t>
            </a:r>
            <a:r>
              <a:rPr lang="fa-IR">
                <a:latin typeface="B Nazanin"/>
              </a:rPr>
              <a:t>كار</a:t>
            </a:r>
          </a:p>
          <a:p>
            <a:pPr lvl="0" algn="r"/>
            <a:r>
              <a:rPr lang="fa-IR">
                <a:latin typeface="B Nazanin"/>
              </a:rPr>
              <a:t>حساب</a:t>
            </a:r>
            <a:r>
              <a:rPr lang="fa-IR"/>
              <a:t> </a:t>
            </a:r>
            <a:r>
              <a:rPr lang="fa-IR">
                <a:latin typeface="B Nazanin"/>
              </a:rPr>
              <a:t>دارائيهای</a:t>
            </a:r>
            <a:r>
              <a:rPr lang="fa-IR"/>
              <a:t> </a:t>
            </a:r>
            <a:r>
              <a:rPr lang="fa-IR">
                <a:latin typeface="B Nazanin"/>
              </a:rPr>
              <a:t>ثابت</a:t>
            </a:r>
            <a:r>
              <a:rPr lang="fa-IR"/>
              <a:t> </a:t>
            </a:r>
            <a:r>
              <a:rPr lang="fa-IR">
                <a:latin typeface="B Nazanin"/>
              </a:rPr>
              <a:t>مشهود</a:t>
            </a:r>
          </a:p>
          <a:p>
            <a:pPr lvl="0" algn="r"/>
            <a:r>
              <a:rPr lang="fa-IR">
                <a:latin typeface="B Nazanin"/>
              </a:rPr>
              <a:t>حساب</a:t>
            </a:r>
            <a:r>
              <a:rPr lang="fa-IR"/>
              <a:t> </a:t>
            </a:r>
            <a:r>
              <a:rPr lang="fa-IR">
                <a:latin typeface="B Nazanin"/>
              </a:rPr>
              <a:t>دارائيهای</a:t>
            </a:r>
            <a:r>
              <a:rPr lang="fa-IR"/>
              <a:t> </a:t>
            </a:r>
            <a:r>
              <a:rPr lang="fa-IR">
                <a:latin typeface="B Nazanin"/>
              </a:rPr>
              <a:t>ثابت</a:t>
            </a:r>
            <a:r>
              <a:rPr lang="fa-IR"/>
              <a:t> </a:t>
            </a:r>
            <a:r>
              <a:rPr lang="fa-IR">
                <a:latin typeface="B Nazanin"/>
              </a:rPr>
              <a:t>نامشهود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677334" y="2138083"/>
            <a:ext cx="3854528" cy="379207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solidFill>
                  <a:srgbClr val="FF0000"/>
                </a:solidFill>
              </a:rPr>
              <a:t>بدهی ها</a:t>
            </a:r>
          </a:p>
          <a:p>
            <a:pPr lvl="0" algn="r"/>
            <a:r>
              <a:rPr lang="fa-IR">
                <a:solidFill>
                  <a:schemeClr val="tx2"/>
                </a:solidFill>
              </a:rPr>
              <a:t>حسابهای پرداختنی </a:t>
            </a:r>
          </a:p>
          <a:p>
            <a:pPr lvl="0" algn="r"/>
            <a:r>
              <a:rPr lang="fa-IR">
                <a:solidFill>
                  <a:schemeClr val="tx2"/>
                </a:solidFill>
              </a:rPr>
              <a:t>اسنادپرداختنی </a:t>
            </a:r>
          </a:p>
          <a:p>
            <a:pPr lvl="0" algn="r"/>
            <a:endParaRPr lang="fa-IR">
              <a:solidFill>
                <a:schemeClr val="tx2"/>
              </a:solidFill>
            </a:endParaRPr>
          </a:p>
          <a:p>
            <a:pPr lvl="0" algn="r"/>
            <a:r>
              <a:rPr lang="fa-IR">
                <a:solidFill>
                  <a:schemeClr val="tx2"/>
                </a:solidFill>
              </a:rPr>
              <a:t>پیش دریافتها</a:t>
            </a:r>
          </a:p>
          <a:p>
            <a:pPr lvl="0" algn="r"/>
            <a:endParaRPr lang="fa-IR">
              <a:solidFill>
                <a:schemeClr val="tx2"/>
              </a:solidFill>
            </a:endParaRPr>
          </a:p>
          <a:p>
            <a:pPr lvl="0" algn="r"/>
            <a:r>
              <a:rPr lang="fa-IR">
                <a:solidFill>
                  <a:srgbClr val="FF0000"/>
                </a:solidFill>
              </a:rPr>
              <a:t>سرمایه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00222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مربوط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تخصیص</a:t>
            </a:r>
            <a:r>
              <a:rPr lang="fa-IR"/>
              <a:t> </a:t>
            </a:r>
            <a:r>
              <a:rPr lang="fa-IR">
                <a:latin typeface="B Nazanin"/>
              </a:rPr>
              <a:t>تنخواه</a:t>
            </a:r>
            <a:r>
              <a:rPr lang="fa-IR"/>
              <a:t> </a:t>
            </a:r>
            <a:r>
              <a:rPr lang="fa-IR">
                <a:latin typeface="B Nazanin"/>
              </a:rPr>
              <a:t>به</a:t>
            </a:r>
            <a:r>
              <a:rPr lang="fa-IR"/>
              <a:t> </a:t>
            </a:r>
            <a:r>
              <a:rPr lang="fa-IR">
                <a:latin typeface="B Nazanin"/>
              </a:rPr>
              <a:t>کارگاه</a:t>
            </a:r>
            <a:r>
              <a:rPr lang="fa-IR"/>
              <a:t> 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0588"/>
          <a:ext cx="8594725" cy="229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737"/>
                <a:gridCol w="4344987"/>
              </a:tblGrid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80860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ثبت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>
                          <a:latin typeface="B Nazanin"/>
                        </a:rPr>
                        <a:t>تنخواه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گردان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کارگاه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2400" baseline="0">
                          <a:latin typeface="B Nazanin"/>
                        </a:rPr>
                        <a:t>بانک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lvl="0" algn="l"/>
                      <a:endParaRPr lang="fa-IR" sz="2400" baseline="0"/>
                    </a:p>
                  </a:txBody>
                  <a:tcPr/>
                </a:tc>
              </a:tr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ثبت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تنخواه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گردان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ارسالی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به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کارگاه</a:t>
                      </a:r>
                      <a:r>
                        <a:rPr lang="fa-IR" sz="240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ثبت</a:t>
            </a:r>
            <a:r>
              <a:rPr lang="fa-IR"/>
              <a:t> </a:t>
            </a:r>
            <a:r>
              <a:rPr lang="fa-IR">
                <a:latin typeface="B Nazanin"/>
              </a:rPr>
              <a:t>حسابداری</a:t>
            </a:r>
            <a:r>
              <a:rPr lang="fa-IR"/>
              <a:t> </a:t>
            </a:r>
            <a:r>
              <a:rPr lang="fa-IR">
                <a:latin typeface="B Nazanin"/>
              </a:rPr>
              <a:t>مخارج</a:t>
            </a:r>
            <a:r>
              <a:rPr lang="fa-IR"/>
              <a:t> </a:t>
            </a:r>
            <a:r>
              <a:rPr lang="fa-IR">
                <a:latin typeface="B Nazanin"/>
              </a:rPr>
              <a:t>کارگاه</a:t>
            </a:r>
            <a:r>
              <a:rPr lang="fa-IR"/>
              <a:t> 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0588"/>
          <a:ext cx="8594725" cy="229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737"/>
                <a:gridCol w="4344987"/>
              </a:tblGrid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دفتر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80860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 baseline="0">
                          <a:latin typeface="B Nazanin"/>
                        </a:rPr>
                        <a:t>ثبت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2400">
                          <a:latin typeface="B Nazanin"/>
                        </a:rPr>
                        <a:t>پیمان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در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دست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اجرا</a:t>
                      </a:r>
                      <a:r>
                        <a:rPr lang="fa-IR" sz="2400" baseline="0"/>
                        <a:t> 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2400" baseline="0">
                          <a:latin typeface="B Nazanin"/>
                        </a:rPr>
                        <a:t>تنخواه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گردان</a:t>
                      </a:r>
                      <a:r>
                        <a:rPr lang="fa-IR" sz="2400" baseline="0"/>
                        <a:t> </a:t>
                      </a:r>
                      <a:r>
                        <a:rPr lang="fa-IR" sz="2400" baseline="0">
                          <a:latin typeface="B Nazanin"/>
                        </a:rPr>
                        <a:t>کارگاه</a:t>
                      </a:r>
                      <a:r>
                        <a:rPr lang="fa-IR" sz="2400" baseline="0"/>
                        <a:t>  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2400" baseline="0">
                          <a:latin typeface="B Nazanin"/>
                        </a:rPr>
                        <a:t>انبارکارگاه</a:t>
                      </a:r>
                      <a:r>
                        <a:rPr lang="fa-IR" sz="2400" baseline="0"/>
                        <a:t> ***</a:t>
                      </a:r>
                    </a:p>
                  </a:txBody>
                  <a:tcPr/>
                </a:tc>
              </a:tr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2400">
                          <a:latin typeface="B Nazanin"/>
                        </a:rPr>
                        <a:t>ثبت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مخارج</a:t>
                      </a:r>
                      <a:r>
                        <a:rPr lang="fa-IR" sz="2400"/>
                        <a:t> </a:t>
                      </a:r>
                      <a:r>
                        <a:rPr lang="fa-IR" sz="2400">
                          <a:latin typeface="B Nazanin"/>
                        </a:rPr>
                        <a:t>کارگاه</a:t>
                      </a:r>
                      <a:r>
                        <a:rPr lang="fa-IR" sz="240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شارژ</a:t>
            </a:r>
            <a:r>
              <a:rPr lang="fa-IR"/>
              <a:t> </a:t>
            </a:r>
            <a:r>
              <a:rPr lang="fa-IR">
                <a:latin typeface="B Nazanin"/>
              </a:rPr>
              <a:t>مجدد</a:t>
            </a:r>
            <a:r>
              <a:rPr lang="fa-IR"/>
              <a:t> </a:t>
            </a:r>
            <a:r>
              <a:rPr lang="fa-IR">
                <a:latin typeface="B Nazanin"/>
              </a:rPr>
              <a:t>تنخواه</a:t>
            </a:r>
            <a:r>
              <a:rPr lang="fa-IR"/>
              <a:t> </a:t>
            </a:r>
            <a:r>
              <a:rPr lang="fa-IR">
                <a:latin typeface="B Nazanin"/>
              </a:rPr>
              <a:t>گردان</a:t>
            </a: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3282558840"/>
              </p:ext>
            </p:extLst>
          </p:nvPr>
        </p:nvGraphicFramePr>
        <p:xfrm>
          <a:off x="677863" y="2160588"/>
          <a:ext cx="8594725" cy="293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9737"/>
                <a:gridCol w="4344987"/>
              </a:tblGrid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200">
                          <a:latin typeface="B Nazanin"/>
                        </a:rPr>
                        <a:t>دفتر</a:t>
                      </a:r>
                      <a:r>
                        <a:rPr lang="fa-IR" sz="3200"/>
                        <a:t> </a:t>
                      </a:r>
                      <a:r>
                        <a:rPr lang="fa-IR" sz="3200">
                          <a:latin typeface="B Nazanin"/>
                        </a:rPr>
                        <a:t>کارفرما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200">
                          <a:latin typeface="B Nazanin"/>
                        </a:rPr>
                        <a:t>دفتر</a:t>
                      </a:r>
                      <a:r>
                        <a:rPr lang="fa-IR" sz="3200"/>
                        <a:t> </a:t>
                      </a:r>
                      <a:r>
                        <a:rPr lang="fa-IR" sz="3200">
                          <a:latin typeface="B Nazanin"/>
                        </a:rPr>
                        <a:t>پیمانکار</a:t>
                      </a:r>
                    </a:p>
                  </a:txBody>
                  <a:tcPr/>
                </a:tc>
              </a:tr>
              <a:tr h="808601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3200" baseline="0">
                          <a:latin typeface="B Nazanin"/>
                        </a:rPr>
                        <a:t>ثبت</a:t>
                      </a:r>
                      <a:r>
                        <a:rPr lang="fa-IR" sz="3200" baseline="0"/>
                        <a:t> </a:t>
                      </a:r>
                      <a:r>
                        <a:rPr lang="fa-IR" sz="3200" baseline="0">
                          <a:latin typeface="B Nazanin"/>
                        </a:rPr>
                        <a:t>ندارد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r"/>
                      <a:r>
                        <a:rPr lang="fa-IR" sz="3200" baseline="0">
                          <a:latin typeface="B Nazanin"/>
                        </a:rPr>
                        <a:t>تنخواه</a:t>
                      </a:r>
                      <a:r>
                        <a:rPr lang="fa-IR" sz="3200" baseline="0"/>
                        <a:t> </a:t>
                      </a:r>
                      <a:r>
                        <a:rPr lang="fa-IR" sz="3200" baseline="0">
                          <a:latin typeface="B Nazanin"/>
                        </a:rPr>
                        <a:t>گردان</a:t>
                      </a:r>
                      <a:r>
                        <a:rPr lang="fa-IR" sz="3200" baseline="0"/>
                        <a:t> </a:t>
                      </a:r>
                      <a:r>
                        <a:rPr lang="fa-IR" sz="3200" baseline="0">
                          <a:latin typeface="B Nazanin"/>
                        </a:rPr>
                        <a:t>کارگاه</a:t>
                      </a:r>
                      <a:r>
                        <a:rPr lang="fa-IR" sz="3200" baseline="0"/>
                        <a:t> ***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a-IR" sz="3200" baseline="0">
                          <a:latin typeface="B Nazanin"/>
                        </a:rPr>
                        <a:t>بانک</a:t>
                      </a:r>
                      <a:r>
                        <a:rPr lang="fa-IR" sz="3200" baseline="0"/>
                        <a:t> ***</a:t>
                      </a:r>
                    </a:p>
                  </a:txBody>
                  <a:tcPr/>
                </a:tc>
              </a:tr>
              <a:tr h="378445"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>
                      <a:lvl1pPr lvl="0">
                        <a:defRPr/>
                      </a:lvl1pPr>
                    </a:lstStyle>
                    <a:p>
                      <a:pPr lvl="0" algn="ctr"/>
                      <a:r>
                        <a:rPr lang="fa-IR" sz="3200">
                          <a:latin typeface="B Nazanin"/>
                        </a:rPr>
                        <a:t>شارژ</a:t>
                      </a:r>
                      <a:r>
                        <a:rPr lang="fa-IR" sz="3200"/>
                        <a:t> </a:t>
                      </a:r>
                      <a:r>
                        <a:rPr lang="fa-IR" sz="3200">
                          <a:latin typeface="B Nazanin"/>
                        </a:rPr>
                        <a:t>تنخواه</a:t>
                      </a:r>
                      <a:r>
                        <a:rPr lang="fa-IR" sz="3200" baseline="0"/>
                        <a:t> </a:t>
                      </a:r>
                      <a:r>
                        <a:rPr lang="fa-IR" sz="3200">
                          <a:latin typeface="B Nazanin"/>
                        </a:rPr>
                        <a:t>کارگاه</a:t>
                      </a:r>
                      <a:r>
                        <a:rPr lang="fa-IR" sz="320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xt Placeholder 1"/>
          <p:cNvPicPr>
            <a:picLocks noGr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7966" y="2312894"/>
            <a:ext cx="8596106" cy="2281611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rcRect l="1443" t="7339" r="288" b="4853"/>
          <a:stretch>
            <a:fillRect/>
          </a:stretch>
        </p:blipFill>
        <p:spPr>
          <a:xfrm>
            <a:off x="201706" y="-39594"/>
            <a:ext cx="9144000" cy="6883401"/>
          </a:xfrm>
          <a:prstGeom prst="rect">
            <a:avLst/>
          </a:prstGeom>
          <a:ln>
            <a:noFill/>
          </a:ln>
          <a:effectLst>
            <a:outerShdw blurRad="292100" dist="139698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469340" y="685800"/>
            <a:ext cx="5620872" cy="63201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روشهای</a:t>
            </a:r>
            <a:r>
              <a:rPr lang="fa-IR"/>
              <a:t> </a:t>
            </a:r>
            <a:r>
              <a:rPr lang="fa-IR">
                <a:latin typeface="B Nazanin"/>
              </a:rPr>
              <a:t>متداول</a:t>
            </a:r>
            <a:r>
              <a:rPr lang="fa-IR"/>
              <a:t> </a:t>
            </a:r>
            <a:r>
              <a:rPr lang="fa-IR">
                <a:latin typeface="B Nazanin"/>
              </a:rPr>
              <a:t>حسابداری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پيمانكاری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3" y="1640541"/>
            <a:ext cx="8606153" cy="474681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lvl="0">
              <a:defRPr/>
            </a:lvl1pPr>
          </a:lstStyle>
          <a:p>
            <a:pPr lvl="0" algn="r"/>
            <a:r>
              <a:rPr lang="fa-IR" sz="3600">
                <a:solidFill>
                  <a:schemeClr val="accent3"/>
                </a:solidFill>
              </a:rPr>
              <a:t>1- </a:t>
            </a:r>
            <a:r>
              <a:rPr lang="fa-IR" sz="3600">
                <a:solidFill>
                  <a:schemeClr val="accent3"/>
                </a:solidFill>
                <a:latin typeface="B Nazanin"/>
              </a:rPr>
              <a:t>روش</a:t>
            </a:r>
            <a:r>
              <a:rPr lang="fa-IR" sz="3600">
                <a:solidFill>
                  <a:schemeClr val="accent3"/>
                </a:solidFill>
              </a:rPr>
              <a:t> </a:t>
            </a:r>
            <a:r>
              <a:rPr lang="fa-IR" sz="3600">
                <a:solidFill>
                  <a:schemeClr val="accent3"/>
                </a:solidFill>
                <a:latin typeface="B Nazanin"/>
              </a:rPr>
              <a:t>كار</a:t>
            </a:r>
            <a:r>
              <a:rPr lang="fa-IR" sz="3600">
                <a:solidFill>
                  <a:schemeClr val="accent3"/>
                </a:solidFill>
              </a:rPr>
              <a:t> </a:t>
            </a:r>
            <a:r>
              <a:rPr lang="fa-IR" sz="3600">
                <a:solidFill>
                  <a:schemeClr val="accent3"/>
                </a:solidFill>
                <a:latin typeface="B Nazanin"/>
              </a:rPr>
              <a:t>تكميل</a:t>
            </a:r>
            <a:r>
              <a:rPr lang="fa-IR" sz="3600">
                <a:solidFill>
                  <a:schemeClr val="accent3"/>
                </a:solidFill>
              </a:rPr>
              <a:t> </a:t>
            </a:r>
            <a:r>
              <a:rPr lang="fa-IR" sz="3600">
                <a:solidFill>
                  <a:schemeClr val="accent3"/>
                </a:solidFill>
                <a:latin typeface="B Nazanin"/>
              </a:rPr>
              <a:t>شده</a:t>
            </a:r>
            <a:r>
              <a:rPr lang="fa-IR" sz="3600">
                <a:solidFill>
                  <a:schemeClr val="accent3"/>
                </a:solidFill>
              </a:rPr>
              <a:t>: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محاسبه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سود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هنگامی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پیمان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میزان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قابل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توجهی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تكميل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باشد</a:t>
            </a:r>
            <a:r>
              <a:rPr lang="fa-IR" sz="3600"/>
              <a:t>.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اين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روش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شناخت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آمد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هنگامی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صورت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گيرد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يا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بخش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عمده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از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آن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تكميل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و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صرفا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كارهای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جزئی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باقی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مانده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باشد</a:t>
            </a:r>
            <a:r>
              <a:rPr lang="fa-IR" sz="3600"/>
              <a:t> . </a:t>
            </a:r>
            <a:r>
              <a:rPr lang="fa-IR" sz="3600">
                <a:latin typeface="B Nazanin"/>
              </a:rPr>
              <a:t>مزيت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اصلی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روش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تكميل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است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سود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زمانی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تعيين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می</a:t>
            </a:r>
            <a:r>
              <a:rPr lang="fa-IR" sz="3600"/>
              <a:t> </a:t>
            </a:r>
            <a:r>
              <a:rPr lang="fa-IR" sz="4000">
                <a:latin typeface="B Nazanin"/>
              </a:rPr>
              <a:t>شود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تمام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يا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مراحل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نهايی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تكميل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رسيده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باشد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اين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روش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خطرشناخت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يا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شناسايی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سودهايی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ممكن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است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كسب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نشوند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حداقل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رسددر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اين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روش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مخارج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و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مبالغ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دريافتی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ازاء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پيشرفت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خلال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مدت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قرار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دارد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انباشته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شود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و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اما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شناخت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آمد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زمانی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عمدتا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تكميل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نگرديده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باشد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صورت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گيرد</a:t>
            </a:r>
            <a:r>
              <a:rPr lang="fa-IR" sz="3600"/>
              <a:t> .. </a:t>
            </a:r>
            <a:r>
              <a:rPr lang="fa-IR" sz="3600">
                <a:latin typeface="B Nazanin"/>
              </a:rPr>
              <a:t>اشكال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اساسی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روش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تكميل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اين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است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امدی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دوره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مالی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گزارش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شود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ميزان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انجام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خلال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دوره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رویي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منعكس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كند</a:t>
            </a:r>
            <a:r>
              <a:rPr lang="fa-IR" sz="3600"/>
              <a:t> .</a:t>
            </a:r>
            <a:r>
              <a:rPr lang="fa-IR" sz="3600">
                <a:solidFill>
                  <a:schemeClr val="accent3"/>
                </a:solidFill>
              </a:rPr>
              <a:t> </a:t>
            </a:r>
            <a:r>
              <a:t/>
            </a:r>
            <a:br/>
            <a:r>
              <a:rPr lang="fa-IR" sz="3600">
                <a:solidFill>
                  <a:schemeClr val="accent3"/>
                </a:solidFill>
              </a:rPr>
              <a:t>2-</a:t>
            </a:r>
            <a:r>
              <a:rPr lang="fa-IR" sz="3600">
                <a:solidFill>
                  <a:schemeClr val="accent3"/>
                </a:solidFill>
                <a:latin typeface="B Nazanin"/>
              </a:rPr>
              <a:t>روش</a:t>
            </a:r>
            <a:r>
              <a:rPr lang="fa-IR" sz="3600">
                <a:solidFill>
                  <a:schemeClr val="accent3"/>
                </a:solidFill>
              </a:rPr>
              <a:t> </a:t>
            </a:r>
            <a:r>
              <a:rPr lang="fa-IR" sz="3600">
                <a:solidFill>
                  <a:schemeClr val="accent3"/>
                </a:solidFill>
                <a:latin typeface="B Nazanin"/>
              </a:rPr>
              <a:t>درصد</a:t>
            </a:r>
            <a:r>
              <a:rPr lang="fa-IR" sz="3600">
                <a:solidFill>
                  <a:schemeClr val="accent3"/>
                </a:solidFill>
              </a:rPr>
              <a:t> </a:t>
            </a:r>
            <a:r>
              <a:rPr lang="fa-IR" sz="3600">
                <a:solidFill>
                  <a:schemeClr val="accent3"/>
                </a:solidFill>
                <a:latin typeface="B Nazanin"/>
              </a:rPr>
              <a:t>پيشرفت</a:t>
            </a:r>
            <a:r>
              <a:rPr lang="fa-IR" sz="3600">
                <a:solidFill>
                  <a:schemeClr val="accent3"/>
                </a:solidFill>
              </a:rPr>
              <a:t> </a:t>
            </a:r>
            <a:r>
              <a:rPr lang="fa-IR" sz="3600">
                <a:solidFill>
                  <a:schemeClr val="accent3"/>
                </a:solidFill>
                <a:latin typeface="B Nazanin"/>
              </a:rPr>
              <a:t>كار</a:t>
            </a:r>
            <a:r>
              <a:rPr lang="fa-IR" sz="3600">
                <a:solidFill>
                  <a:schemeClr val="accent3"/>
                </a:solidFill>
              </a:rPr>
              <a:t>: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اين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روش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آمد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متناسب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پيشرفت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عمليات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شناسايی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شود</a:t>
            </a:r>
            <a:r>
              <a:rPr lang="fa-IR" sz="3600"/>
              <a:t> . </a:t>
            </a:r>
            <a:r>
              <a:rPr lang="fa-IR" sz="3600">
                <a:latin typeface="B Nazanin"/>
              </a:rPr>
              <a:t>درآمد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مذكور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هزينه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هاي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واقع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براي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رسيدن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مرحله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از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پيشرفت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مقابله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شود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و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حاصل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آن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تواند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عنوان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سهم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قابل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تخصیص‌آن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قسمتي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از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طی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دوره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های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تكميل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گزارش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شود</a:t>
            </a:r>
            <a:r>
              <a:rPr lang="fa-IR" sz="3600"/>
              <a:t> .   </a:t>
            </a:r>
            <a:r>
              <a:t/>
            </a:r>
            <a:br/>
            <a:r>
              <a:rPr lang="fa-IR" sz="3600">
                <a:latin typeface="B Nazanin"/>
              </a:rPr>
              <a:t>اعمال</a:t>
            </a:r>
            <a:r>
              <a:rPr lang="fa-IR" sz="3600"/>
              <a:t>  </a:t>
            </a:r>
            <a:r>
              <a:rPr lang="fa-IR" sz="3600">
                <a:latin typeface="B Nazanin"/>
              </a:rPr>
              <a:t>روش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درصد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پيشرفت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خطر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اشتباه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برآورد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همراه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دارد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بدين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جهت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زمانی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نسبت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سود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آوری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اطمينانی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نباشد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منظور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داشتن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سود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صورت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های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مالي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مورد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نخواهد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داشت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و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كاربرد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روش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درصد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پيشرفت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نادرست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است</a:t>
            </a:r>
            <a:r>
              <a:rPr lang="fa-IR" sz="3600"/>
              <a:t> 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194177" y="609600"/>
            <a:ext cx="2079825" cy="56029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انتخاب</a:t>
            </a:r>
            <a:r>
              <a:rPr lang="fa-IR"/>
              <a:t> </a:t>
            </a:r>
            <a:r>
              <a:rPr lang="fa-IR">
                <a:latin typeface="B Nazanin"/>
              </a:rPr>
              <a:t>روش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169894"/>
            <a:ext cx="8590652" cy="487146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3200">
                <a:latin typeface="B Nazanin"/>
              </a:rPr>
              <a:t>هر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گاه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پيمانكاری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يكی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از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روش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ها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را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در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مورد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حسابداری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پيمان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مشخصی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به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كار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گيرد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از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ان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پس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در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مورد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ساير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پيمان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هايی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كه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دارای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ضوابط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مشابه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هستند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بايد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از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روش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تبعيت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كند</a:t>
            </a:r>
            <a:r>
              <a:rPr lang="fa-IR" sz="3200"/>
              <a:t> . </a:t>
            </a:r>
            <a:r>
              <a:rPr lang="fa-IR" sz="3200">
                <a:latin typeface="B Nazanin"/>
              </a:rPr>
              <a:t>انتخاب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روش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حسابداری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براي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هر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پيمان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بستگی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به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ميزان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اطمينان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دارد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كه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پيمان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از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بر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آورد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در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آمد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و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مخارج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پيمان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به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دست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می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آورد</a:t>
            </a:r>
            <a:r>
              <a:rPr lang="fa-IR" sz="3200"/>
              <a:t> .</a:t>
            </a:r>
          </a:p>
          <a:p>
            <a:pPr lvl="0" algn="r"/>
            <a:r>
              <a:rPr lang="fa-IR" sz="3200">
                <a:latin typeface="B Nazanin"/>
              </a:rPr>
              <a:t>تغییر</a:t>
            </a:r>
            <a:r>
              <a:rPr lang="fa-IR" sz="3200"/>
              <a:t> </a:t>
            </a:r>
            <a:r>
              <a:rPr lang="fa-IR" sz="4000">
                <a:latin typeface="B Nazanin"/>
              </a:rPr>
              <a:t>روش</a:t>
            </a:r>
          </a:p>
          <a:p>
            <a:pPr lvl="0" algn="r"/>
            <a:r>
              <a:rPr lang="fa-IR" sz="3200">
                <a:latin typeface="B Nazanin"/>
              </a:rPr>
              <a:t>اگر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در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روش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حسابداری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قراداد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های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پيمانكار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تغيير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داده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شود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تاثير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اين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تغييرات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و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مبلغ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ريالی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آن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همواره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با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علل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تغيير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بايد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افشاء</a:t>
            </a:r>
            <a:r>
              <a:rPr lang="fa-IR" sz="3200"/>
              <a:t> </a:t>
            </a:r>
            <a:r>
              <a:rPr lang="fa-IR" sz="3200">
                <a:latin typeface="B Nazanin"/>
              </a:rPr>
              <a:t>گردد</a:t>
            </a:r>
            <a:r>
              <a:rPr lang="fa-IR" sz="320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97122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دعاوی</a:t>
            </a:r>
            <a:r>
              <a:rPr lang="fa-IR"/>
              <a:t> </a:t>
            </a:r>
            <a:r>
              <a:rPr lang="fa-IR">
                <a:latin typeface="B Nazanin"/>
              </a:rPr>
              <a:t>و</a:t>
            </a:r>
            <a:r>
              <a:rPr lang="fa-IR"/>
              <a:t> </a:t>
            </a:r>
            <a:r>
              <a:rPr lang="fa-IR" sz="3200">
                <a:latin typeface="B Nazanin"/>
              </a:rPr>
              <a:t>تغيير</a:t>
            </a:r>
            <a:r>
              <a:rPr lang="fa-IR"/>
              <a:t> </a:t>
            </a:r>
            <a:r>
              <a:rPr lang="fa-IR">
                <a:latin typeface="B Nazanin"/>
              </a:rPr>
              <a:t>ناشی</a:t>
            </a:r>
            <a:r>
              <a:rPr lang="fa-IR"/>
              <a:t> </a:t>
            </a:r>
            <a:r>
              <a:rPr lang="fa-IR">
                <a:latin typeface="B Nazanin"/>
              </a:rPr>
              <a:t>از</a:t>
            </a:r>
            <a:r>
              <a:rPr lang="fa-IR"/>
              <a:t> </a:t>
            </a:r>
            <a:r>
              <a:rPr lang="fa-IR">
                <a:latin typeface="B Nazanin"/>
              </a:rPr>
              <a:t>قراردادهای</a:t>
            </a:r>
            <a:r>
              <a:rPr lang="fa-IR"/>
              <a:t> </a:t>
            </a:r>
            <a:r>
              <a:rPr lang="fa-IR">
                <a:latin typeface="B Nazanin"/>
              </a:rPr>
              <a:t>پيمانكاری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580827"/>
            <a:ext cx="8596668" cy="505244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3600">
                <a:latin typeface="B Nazanin"/>
              </a:rPr>
              <a:t>مبالغ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مورد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مطالبه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ناشی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از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تغييرات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قراداد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تصويب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كارفرما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رسيده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باشد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تنها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هنگامی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عنوان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آمد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شناسايی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شود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مدارك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و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شواهدی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دال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قبول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مورد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مطالبه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توسط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كارفرما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ارائه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كند</a:t>
            </a:r>
            <a:r>
              <a:rPr lang="fa-IR" sz="3600"/>
              <a:t> . </a:t>
            </a:r>
            <a:r>
              <a:rPr lang="fa-IR" sz="3600">
                <a:latin typeface="B Nazanin"/>
              </a:rPr>
              <a:t>خسارات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يا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جرائم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قابل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پرداخت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توسط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ناشي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از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تاخير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در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تكميل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كار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يا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ساير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علل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باشد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عاما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به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عنوان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هزينه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پيمان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تلقی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می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شود</a:t>
            </a:r>
            <a:r>
              <a:rPr lang="fa-IR" sz="3600"/>
              <a:t> . </a:t>
            </a:r>
            <a:r>
              <a:t/>
            </a:r>
            <a:br/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0775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>
                <a:latin typeface="B Nazanin"/>
              </a:rPr>
              <a:t>تعيين</a:t>
            </a:r>
            <a:r>
              <a:rPr lang="fa-IR"/>
              <a:t> </a:t>
            </a:r>
            <a:r>
              <a:rPr lang="fa-IR">
                <a:latin typeface="B Nazanin"/>
              </a:rPr>
              <a:t>سود</a:t>
            </a:r>
            <a:r>
              <a:rPr lang="fa-IR"/>
              <a:t> </a:t>
            </a:r>
            <a:r>
              <a:rPr lang="fa-IR">
                <a:latin typeface="B Nazanin"/>
              </a:rPr>
              <a:t>پيمان</a:t>
            </a:r>
            <a:r>
              <a:rPr lang="fa-IR"/>
              <a:t> </a:t>
            </a:r>
            <a:r>
              <a:rPr lang="fa-IR">
                <a:latin typeface="B Nazanin"/>
              </a:rPr>
              <a:t>تكميل</a:t>
            </a:r>
            <a:r>
              <a:rPr lang="fa-IR"/>
              <a:t> </a:t>
            </a:r>
            <a:r>
              <a:rPr lang="fa-IR">
                <a:latin typeface="B Nazanin"/>
              </a:rPr>
              <a:t>شده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487836"/>
            <a:ext cx="8596668" cy="537016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endParaRPr/>
          </a:p>
          <a:p>
            <a:pPr lvl="0" algn="r"/>
            <a:r>
              <a:rPr lang="fa-IR" sz="2200">
                <a:solidFill>
                  <a:schemeClr val="accent3"/>
                </a:solidFill>
                <a:latin typeface="B Nazanin"/>
              </a:rPr>
              <a:t>الف</a:t>
            </a:r>
            <a:r>
              <a:rPr lang="fa-IR" sz="2200">
                <a:solidFill>
                  <a:schemeClr val="accent3"/>
                </a:solidFill>
              </a:rPr>
              <a:t>) </a:t>
            </a:r>
            <a:r>
              <a:rPr lang="fa-IR" sz="2200">
                <a:solidFill>
                  <a:schemeClr val="accent3"/>
                </a:solidFill>
                <a:latin typeface="B Nazanin"/>
              </a:rPr>
              <a:t>روش</a:t>
            </a:r>
            <a:r>
              <a:rPr lang="fa-IR" sz="2200">
                <a:solidFill>
                  <a:schemeClr val="accent3"/>
                </a:solidFill>
              </a:rPr>
              <a:t> </a:t>
            </a:r>
            <a:r>
              <a:rPr lang="fa-IR" sz="2200">
                <a:solidFill>
                  <a:schemeClr val="accent3"/>
                </a:solidFill>
                <a:latin typeface="B Nazanin"/>
              </a:rPr>
              <a:t>درصد</a:t>
            </a:r>
            <a:r>
              <a:rPr lang="fa-IR" sz="2200">
                <a:solidFill>
                  <a:schemeClr val="accent3"/>
                </a:solidFill>
              </a:rPr>
              <a:t> </a:t>
            </a:r>
            <a:r>
              <a:rPr lang="fa-IR" sz="2200">
                <a:solidFill>
                  <a:schemeClr val="accent3"/>
                </a:solidFill>
                <a:latin typeface="B Nazanin"/>
              </a:rPr>
              <a:t>پيشرفت</a:t>
            </a:r>
            <a:r>
              <a:rPr lang="fa-IR" sz="2200">
                <a:solidFill>
                  <a:schemeClr val="accent3"/>
                </a:solidFill>
              </a:rPr>
              <a:t> </a:t>
            </a:r>
            <a:r>
              <a:rPr lang="fa-IR" sz="2200">
                <a:solidFill>
                  <a:schemeClr val="accent3"/>
                </a:solidFill>
                <a:latin typeface="B Nazanin"/>
              </a:rPr>
              <a:t>كار</a:t>
            </a:r>
            <a:r>
              <a:rPr lang="fa-IR" sz="2200">
                <a:solidFill>
                  <a:schemeClr val="accent3"/>
                </a:solidFill>
              </a:rPr>
              <a:t> : </a:t>
            </a:r>
            <a:r>
              <a:t/>
            </a:r>
            <a:br/>
            <a:r>
              <a:rPr lang="fa-IR" sz="2200">
                <a:latin typeface="B Nazanin"/>
              </a:rPr>
              <a:t>در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روش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درصد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پيشرفت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كار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،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تفاوت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حساب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كارگواهي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شده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و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حساب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پيمان</a:t>
            </a:r>
            <a:r>
              <a:rPr lang="fa-IR" sz="2200"/>
              <a:t> (</a:t>
            </a:r>
            <a:r>
              <a:rPr lang="fa-IR" sz="2200">
                <a:latin typeface="B Nazanin"/>
              </a:rPr>
              <a:t>در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آمد</a:t>
            </a:r>
            <a:r>
              <a:rPr lang="fa-IR" sz="2200"/>
              <a:t>   – </a:t>
            </a:r>
            <a:r>
              <a:rPr lang="fa-IR" sz="2200">
                <a:latin typeface="B Nazanin"/>
              </a:rPr>
              <a:t>هزينه</a:t>
            </a:r>
            <a:r>
              <a:rPr lang="fa-IR" sz="2200"/>
              <a:t>) </a:t>
            </a:r>
            <a:r>
              <a:rPr lang="fa-IR" sz="2200">
                <a:latin typeface="B Nazanin"/>
              </a:rPr>
              <a:t>پس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از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تهيه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صورت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حساب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قطعي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و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تصفيه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با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پيمانكار</a:t>
            </a:r>
            <a:r>
              <a:rPr lang="fa-IR" sz="2200"/>
              <a:t> – </a:t>
            </a:r>
            <a:r>
              <a:rPr lang="fa-IR" sz="2200">
                <a:latin typeface="B Nazanin"/>
              </a:rPr>
              <a:t>سود</a:t>
            </a:r>
            <a:r>
              <a:rPr lang="fa-IR" sz="2200"/>
              <a:t> ( </a:t>
            </a:r>
            <a:r>
              <a:rPr lang="fa-IR" sz="2200">
                <a:latin typeface="B Nazanin"/>
              </a:rPr>
              <a:t>يا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زيان</a:t>
            </a:r>
            <a:r>
              <a:rPr lang="fa-IR" sz="2200"/>
              <a:t> ) </a:t>
            </a:r>
            <a:r>
              <a:rPr lang="fa-IR" sz="2200">
                <a:latin typeface="B Nazanin"/>
              </a:rPr>
              <a:t>پيمان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تكميل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شده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را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به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دست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مي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دهد</a:t>
            </a:r>
            <a:r>
              <a:rPr lang="fa-IR" sz="2200"/>
              <a:t> .</a:t>
            </a:r>
          </a:p>
          <a:p>
            <a:pPr lvl="0" algn="r"/>
            <a:r>
              <a:rPr lang="fa-IR" sz="2200">
                <a:solidFill>
                  <a:schemeClr val="accent3"/>
                </a:solidFill>
                <a:latin typeface="B Nazanin"/>
              </a:rPr>
              <a:t>ب</a:t>
            </a:r>
            <a:r>
              <a:rPr lang="fa-IR" sz="2200">
                <a:solidFill>
                  <a:schemeClr val="accent3"/>
                </a:solidFill>
              </a:rPr>
              <a:t>) </a:t>
            </a:r>
            <a:r>
              <a:rPr lang="fa-IR" sz="2200">
                <a:solidFill>
                  <a:schemeClr val="accent3"/>
                </a:solidFill>
                <a:latin typeface="B Nazanin"/>
              </a:rPr>
              <a:t>روش</a:t>
            </a:r>
            <a:r>
              <a:rPr lang="fa-IR" sz="2200">
                <a:solidFill>
                  <a:schemeClr val="accent3"/>
                </a:solidFill>
              </a:rPr>
              <a:t> </a:t>
            </a:r>
            <a:r>
              <a:rPr lang="fa-IR" sz="2200">
                <a:solidFill>
                  <a:schemeClr val="accent3"/>
                </a:solidFill>
                <a:latin typeface="B Nazanin"/>
              </a:rPr>
              <a:t>كار</a:t>
            </a:r>
            <a:r>
              <a:rPr lang="fa-IR" sz="2200">
                <a:solidFill>
                  <a:schemeClr val="accent3"/>
                </a:solidFill>
              </a:rPr>
              <a:t> </a:t>
            </a:r>
            <a:r>
              <a:rPr lang="fa-IR" sz="2200">
                <a:solidFill>
                  <a:schemeClr val="accent3"/>
                </a:solidFill>
                <a:latin typeface="B Nazanin"/>
              </a:rPr>
              <a:t>تكميل</a:t>
            </a:r>
            <a:r>
              <a:rPr lang="fa-IR" sz="2200">
                <a:solidFill>
                  <a:schemeClr val="accent3"/>
                </a:solidFill>
              </a:rPr>
              <a:t> </a:t>
            </a:r>
            <a:r>
              <a:rPr lang="fa-IR" sz="2200">
                <a:solidFill>
                  <a:schemeClr val="accent3"/>
                </a:solidFill>
                <a:latin typeface="B Nazanin"/>
              </a:rPr>
              <a:t>شده</a:t>
            </a:r>
            <a:r>
              <a:rPr lang="fa-IR" sz="2200">
                <a:solidFill>
                  <a:schemeClr val="accent3"/>
                </a:solidFill>
              </a:rPr>
              <a:t> : </a:t>
            </a:r>
            <a:r>
              <a:t/>
            </a:r>
            <a:br/>
            <a:r>
              <a:rPr lang="fa-IR" sz="2200">
                <a:latin typeface="B Nazanin"/>
              </a:rPr>
              <a:t>پس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از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ثبت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آخرين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صورت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وضعيت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تفاوت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حساب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كارگواهي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شده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و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حساب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پيمان</a:t>
            </a:r>
            <a:r>
              <a:rPr lang="fa-IR" sz="2200"/>
              <a:t> – </a:t>
            </a:r>
            <a:r>
              <a:rPr lang="fa-IR" sz="2200">
                <a:latin typeface="B Nazanin"/>
              </a:rPr>
              <a:t>پس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از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تهيه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صورت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حساب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قطعی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و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تصفیه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حساب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با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پيمانكار</a:t>
            </a:r>
            <a:r>
              <a:rPr lang="fa-IR" sz="2200"/>
              <a:t> – </a:t>
            </a:r>
            <a:r>
              <a:rPr lang="fa-IR" sz="2200">
                <a:latin typeface="B Nazanin"/>
              </a:rPr>
              <a:t>سود</a:t>
            </a:r>
            <a:r>
              <a:rPr lang="fa-IR" sz="2200"/>
              <a:t> ( </a:t>
            </a:r>
            <a:r>
              <a:rPr lang="fa-IR" sz="2200">
                <a:latin typeface="B Nazanin"/>
              </a:rPr>
              <a:t>يا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زيان</a:t>
            </a:r>
            <a:r>
              <a:rPr lang="fa-IR" sz="2200"/>
              <a:t> ) </a:t>
            </a:r>
            <a:r>
              <a:rPr lang="fa-IR" sz="2200">
                <a:latin typeface="B Nazanin"/>
              </a:rPr>
              <a:t>پيمان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تكميل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شده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را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به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دست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خواهد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داد</a:t>
            </a:r>
            <a:r>
              <a:rPr lang="fa-IR" sz="2200"/>
              <a:t>.</a:t>
            </a:r>
          </a:p>
          <a:p>
            <a:pPr lvl="0" algn="r"/>
            <a:endParaRPr lang="fa-IR" sz="2200"/>
          </a:p>
          <a:p>
            <a:pPr lvl="0" algn="r"/>
            <a:r>
              <a:rPr lang="fa-IR" sz="2200">
                <a:solidFill>
                  <a:schemeClr val="accent3"/>
                </a:solidFill>
                <a:latin typeface="B Nazanin"/>
              </a:rPr>
              <a:t>نکته</a:t>
            </a:r>
            <a:r>
              <a:rPr lang="fa-IR" sz="2200">
                <a:solidFill>
                  <a:schemeClr val="accent3"/>
                </a:solidFill>
              </a:rPr>
              <a:t> : </a:t>
            </a:r>
            <a:r>
              <a:rPr lang="fa-IR" sz="2200">
                <a:latin typeface="B Nazanin"/>
              </a:rPr>
              <a:t>محاسبه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سود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پس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از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ثبت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آخرين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صورت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وضعيت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در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هر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دو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روش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يكسان</a:t>
            </a:r>
            <a:r>
              <a:rPr lang="fa-IR" sz="2200"/>
              <a:t> </a:t>
            </a:r>
            <a:r>
              <a:rPr lang="fa-IR" sz="2200">
                <a:latin typeface="B Nazanin"/>
              </a:rPr>
              <a:t>است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/>
              <a:t>حسابرسی و ممیزی دفاتر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788459"/>
            <a:ext cx="8596668" cy="425290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/>
              <a:t>در شرکتهای پیمانکاری می بایست  همانند سایر شرکتها در پایان هر فصل اظهارنامه ارزش افزوده و صورت معاملات فصلی ودر  پایان سال اظهارنامه عملکرد تهیه و ارسال گردد و سپس دفاتر و صورتهای مالی توسط حسابرس ، حسابرسی و گزارش حسابرسی نوشته می شود . و توسط امور مالیاتی مربوطه ، ممیزی و مالیات عملکرد مشخصص گردد.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371959"/>
            <a:ext cx="8596668" cy="106938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ar-SA" sz="5400">
                <a:latin typeface="B Nazanin"/>
              </a:rPr>
              <a:t>اركان</a:t>
            </a:r>
            <a:r>
              <a:rPr lang="ar-SA" sz="5400">
                <a:latin typeface="IranNastaliq"/>
              </a:rPr>
              <a:t> </a:t>
            </a:r>
            <a:r>
              <a:rPr lang="ar-SA" sz="5400">
                <a:latin typeface="B Nazanin"/>
              </a:rPr>
              <a:t>اصلي</a:t>
            </a:r>
            <a:r>
              <a:rPr lang="ar-SA" sz="5400">
                <a:latin typeface="IranNastaliq"/>
              </a:rPr>
              <a:t> </a:t>
            </a:r>
            <a:r>
              <a:rPr lang="ar-SA" sz="5400">
                <a:latin typeface="B Nazanin"/>
              </a:rPr>
              <a:t>عمليات</a:t>
            </a:r>
            <a:r>
              <a:rPr lang="ar-SA" sz="5400">
                <a:latin typeface="IranNastaliq"/>
              </a:rPr>
              <a:t> </a:t>
            </a:r>
            <a:r>
              <a:rPr lang="ar-SA" sz="5400">
                <a:latin typeface="B Nazanin"/>
              </a:rPr>
              <a:t>پيمانكاري</a:t>
            </a:r>
            <a:r>
              <a:t/>
            </a:r>
            <a:br/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790163"/>
            <a:ext cx="8596668" cy="506783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ar-SA" sz="6600">
                <a:solidFill>
                  <a:schemeClr val="accent4"/>
                </a:solidFill>
                <a:latin typeface="B Nazanin"/>
                <a:hlinkClick r:id="rId2" action="ppaction://hlinksldjump"/>
              </a:rPr>
              <a:t>كارفرما</a:t>
            </a:r>
            <a:r>
              <a:rPr lang="fa-IR" sz="6600">
                <a:solidFill>
                  <a:schemeClr val="accent4"/>
                </a:solidFill>
                <a:latin typeface="IranNastaliq"/>
              </a:rPr>
              <a:t>: </a:t>
            </a:r>
            <a:r>
              <a:rPr lang="ar-SA" sz="2000">
                <a:latin typeface="B Nazanin"/>
              </a:rPr>
              <a:t>شخص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حقيقي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يا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حقوقي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است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كه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به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عنوان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يك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طرف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قرارداد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،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عمليات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اجرايي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معيني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را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به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پيمانكار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ارجاع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مي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كند</a:t>
            </a:r>
            <a:r>
              <a:rPr lang="fa-IR" sz="2000">
                <a:latin typeface="IranNastaliq"/>
              </a:rPr>
              <a:t>.</a:t>
            </a:r>
          </a:p>
          <a:p>
            <a:pPr lvl="0" algn="r"/>
            <a:r>
              <a:rPr lang="ar-SA" sz="6600" i="1">
                <a:solidFill>
                  <a:schemeClr val="accent4"/>
                </a:solidFill>
                <a:latin typeface="B Nazanin"/>
                <a:hlinkClick r:id="rId3" action="ppaction://hlinksldjump"/>
              </a:rPr>
              <a:t>پيمانكار</a:t>
            </a:r>
            <a:r>
              <a:rPr lang="fa-IR" sz="6600" i="1">
                <a:solidFill>
                  <a:schemeClr val="accent4"/>
                </a:solidFill>
                <a:latin typeface="IranNastaliq"/>
              </a:rPr>
              <a:t>:</a:t>
            </a:r>
            <a:r>
              <a:rPr lang="ar-SA" sz="2000">
                <a:latin typeface="B Nazanin"/>
              </a:rPr>
              <a:t>شخصي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حقيقي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يا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حقوقي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است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كه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به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عنوان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طرف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ديگر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قرارداد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،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عمليات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اجرايي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پيمان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را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به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عهده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مي</a:t>
            </a:r>
            <a:r>
              <a:rPr lang="ar-SA" sz="2000">
                <a:latin typeface="IranNastaliq"/>
              </a:rPr>
              <a:t> </a:t>
            </a:r>
            <a:r>
              <a:rPr lang="ar-SA" sz="2000">
                <a:latin typeface="B Nazanin"/>
              </a:rPr>
              <a:t>گيرد</a:t>
            </a:r>
            <a:r>
              <a:rPr lang="fa-IR" sz="2000">
                <a:latin typeface="IranNastaliq"/>
              </a:rPr>
              <a:t>.</a:t>
            </a:r>
          </a:p>
          <a:p>
            <a:pPr lvl="1" algn="r"/>
            <a:r>
              <a:rPr lang="ar-SA" sz="5800">
                <a:solidFill>
                  <a:schemeClr val="accent4"/>
                </a:solidFill>
                <a:latin typeface="B Nazanin"/>
                <a:hlinkClick r:id="rId4" action="ppaction://hlinksldjump"/>
              </a:rPr>
              <a:t>قرارداد</a:t>
            </a:r>
            <a:r>
              <a:rPr lang="fa-IR" sz="2400">
                <a:solidFill>
                  <a:schemeClr val="accent4"/>
                </a:solidFill>
                <a:latin typeface="IranNastaliq"/>
              </a:rPr>
              <a:t>: </a:t>
            </a:r>
            <a:r>
              <a:rPr lang="ar-SA" sz="2400">
                <a:latin typeface="B Nazanin"/>
              </a:rPr>
              <a:t>رابطه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حقوقي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بين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طرفين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است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كه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منشا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تعهد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و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التزام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مي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باشد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و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شامل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موضوع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كار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،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مدت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انجام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كار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،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مبلغ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قرارداد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و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تعهدات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كارفرما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و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پيمانكار</a:t>
            </a:r>
            <a:r>
              <a:rPr lang="ar-SA" sz="2400"/>
              <a:t> </a:t>
            </a:r>
            <a:r>
              <a:rPr lang="ar-SA" sz="2400">
                <a:latin typeface="B Nazanin"/>
              </a:rPr>
              <a:t>است</a:t>
            </a:r>
            <a:r>
              <a:rPr lang="fa-IR" sz="2400"/>
              <a:t>.</a:t>
            </a:r>
            <a:r>
              <a:rPr sz="2400"/>
              <a:t>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56094" y="766254"/>
            <a:ext cx="4123778" cy="69742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ar-SA">
                <a:latin typeface="B Nazanin"/>
              </a:rPr>
              <a:t>انواع</a:t>
            </a:r>
            <a:r>
              <a:rPr lang="ar-SA"/>
              <a:t> </a:t>
            </a:r>
            <a:r>
              <a:rPr lang="ar-SA">
                <a:latin typeface="B Nazanin"/>
              </a:rPr>
              <a:t>قراردادهاي</a:t>
            </a:r>
            <a:r>
              <a:rPr lang="ar-SA"/>
              <a:t> </a:t>
            </a:r>
            <a:r>
              <a:rPr lang="ar-SA">
                <a:latin typeface="B Nazanin"/>
              </a:rPr>
              <a:t>پيمانكاري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80365" y="1801906"/>
            <a:ext cx="8596669" cy="486236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endParaRPr/>
          </a:p>
          <a:p>
            <a:pPr lvl="0" algn="r"/>
            <a:r>
              <a:rPr sz="2800">
                <a:solidFill>
                  <a:srgbClr val="FF0000"/>
                </a:solidFill>
              </a:rPr>
              <a:t> 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قرارداد</a:t>
            </a:r>
            <a:r>
              <a:rPr lang="fa-IR" sz="2800">
                <a:solidFill>
                  <a:srgbClr val="FF0000"/>
                </a:solidFill>
              </a:rPr>
              <a:t> </a:t>
            </a:r>
            <a:r>
              <a:rPr lang="fa-IR" sz="2800">
                <a:solidFill>
                  <a:srgbClr val="FF0000"/>
                </a:solidFill>
                <a:latin typeface="B Nazanin"/>
              </a:rPr>
              <a:t>مقطوع</a:t>
            </a:r>
            <a:r>
              <a:rPr lang="fa-IR" sz="2800">
                <a:solidFill>
                  <a:srgbClr val="FF0000"/>
                </a:solidFill>
              </a:rPr>
              <a:t> :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مبلغ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مقطوع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برای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کل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پیمان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یا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مبلغ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برای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هر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واحد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کار</a:t>
            </a:r>
            <a:r>
              <a:rPr lang="fa-IR" sz="2800">
                <a:solidFill>
                  <a:schemeClr val="tx2"/>
                </a:solidFill>
              </a:rPr>
              <a:t>(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مصالح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به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عهده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پیمانکار</a:t>
            </a:r>
            <a:r>
              <a:rPr lang="fa-IR" sz="2800">
                <a:solidFill>
                  <a:schemeClr val="tx2"/>
                </a:solidFill>
              </a:rPr>
              <a:t> </a:t>
            </a:r>
            <a:r>
              <a:rPr lang="fa-IR" sz="2800">
                <a:solidFill>
                  <a:schemeClr val="tx2"/>
                </a:solidFill>
                <a:latin typeface="B Nazanin"/>
              </a:rPr>
              <a:t>است</a:t>
            </a:r>
            <a:r>
              <a:rPr lang="fa-IR" sz="2800">
                <a:solidFill>
                  <a:schemeClr val="tx2"/>
                </a:solidFill>
              </a:rPr>
              <a:t>)</a:t>
            </a:r>
          </a:p>
          <a:p>
            <a:pPr marL="0" lvl="0" indent="0" algn="r">
              <a:buNone/>
            </a:pPr>
            <a:r>
              <a:rPr lang="ar-SA" sz="2800">
                <a:solidFill>
                  <a:srgbClr val="FF0000"/>
                </a:solidFill>
                <a:latin typeface="B Nazanin"/>
              </a:rPr>
              <a:t>قراردادهاي</a:t>
            </a:r>
            <a:r>
              <a:rPr lang="ar-SA" sz="2800">
                <a:solidFill>
                  <a:srgbClr val="FF0000"/>
                </a:solidFill>
              </a:rPr>
              <a:t> </a:t>
            </a:r>
            <a:r>
              <a:rPr lang="ar-SA" sz="2800">
                <a:solidFill>
                  <a:srgbClr val="FF0000"/>
                </a:solidFill>
                <a:latin typeface="B Nazanin"/>
              </a:rPr>
              <a:t>اسانسي</a:t>
            </a:r>
            <a:r>
              <a:rPr lang="fa-IR" sz="2800">
                <a:solidFill>
                  <a:srgbClr val="FF0000"/>
                </a:solidFill>
              </a:rPr>
              <a:t>: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مخارج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مجاز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يا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تعيين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شده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قرارداد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به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پيمانكار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تاديه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ازاء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خدمات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انجام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شده</a:t>
            </a:r>
            <a:r>
              <a:rPr lang="ar-SA" sz="2800"/>
              <a:t> </a:t>
            </a:r>
            <a:r>
              <a:rPr lang="fa-IR" sz="2800">
                <a:latin typeface="B Nazanin"/>
              </a:rPr>
              <a:t>،</a:t>
            </a:r>
            <a:r>
              <a:rPr lang="ar-SA" sz="2800">
                <a:latin typeface="B Nazanin"/>
              </a:rPr>
              <a:t>درصد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معيني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از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مخارج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يا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حق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الرحمه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ثابتي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به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پيمانكار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پرداخت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مي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شود</a:t>
            </a:r>
            <a:r>
              <a:rPr lang="fa-IR" sz="2800"/>
              <a:t>.</a:t>
            </a:r>
          </a:p>
          <a:p>
            <a:pPr marL="0" lvl="0" indent="0" algn="r">
              <a:buNone/>
            </a:pPr>
            <a:r>
              <a:rPr lang="fa-IR" sz="2800">
                <a:solidFill>
                  <a:srgbClr val="FF0000"/>
                </a:solidFill>
              </a:rPr>
              <a:t> </a:t>
            </a:r>
            <a:r>
              <a:rPr lang="ar-SA" sz="2800">
                <a:solidFill>
                  <a:srgbClr val="FF0000"/>
                </a:solidFill>
                <a:latin typeface="B Nazanin"/>
              </a:rPr>
              <a:t>قرار</a:t>
            </a:r>
            <a:r>
              <a:rPr lang="ar-SA" sz="2800">
                <a:solidFill>
                  <a:srgbClr val="FF0000"/>
                </a:solidFill>
              </a:rPr>
              <a:t> </a:t>
            </a:r>
            <a:r>
              <a:rPr lang="ar-SA" sz="2800">
                <a:solidFill>
                  <a:srgbClr val="FF0000"/>
                </a:solidFill>
                <a:latin typeface="B Nazanin"/>
              </a:rPr>
              <a:t>داد</a:t>
            </a:r>
            <a:r>
              <a:rPr lang="ar-SA" sz="2800">
                <a:solidFill>
                  <a:srgbClr val="FF0000"/>
                </a:solidFill>
              </a:rPr>
              <a:t> </a:t>
            </a:r>
            <a:r>
              <a:rPr lang="ar-SA" sz="2800">
                <a:solidFill>
                  <a:srgbClr val="FF0000"/>
                </a:solidFill>
                <a:latin typeface="B Nazanin"/>
              </a:rPr>
              <a:t>مديريت</a:t>
            </a:r>
            <a:r>
              <a:rPr lang="ar-SA" sz="2800">
                <a:solidFill>
                  <a:srgbClr val="FF0000"/>
                </a:solidFill>
              </a:rPr>
              <a:t> </a:t>
            </a:r>
            <a:r>
              <a:rPr lang="ar-SA" sz="2800">
                <a:solidFill>
                  <a:srgbClr val="FF0000"/>
                </a:solidFill>
                <a:latin typeface="B Nazanin"/>
              </a:rPr>
              <a:t>اجرائي</a:t>
            </a:r>
            <a:r>
              <a:rPr lang="fa-IR" sz="2800">
                <a:solidFill>
                  <a:srgbClr val="FF0000"/>
                </a:solidFill>
              </a:rPr>
              <a:t>: 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بهاي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مواد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مصالح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مقابل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ارائه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صورت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حساب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به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پيمانكار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پرداخت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مي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شود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هر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مبلغ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معين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و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مشخص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كه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ابتداي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قرارداد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توافق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شده</a:t>
            </a:r>
            <a:r>
              <a:rPr lang="fa-IR" sz="2800">
                <a:latin typeface="B Nazanin"/>
              </a:rPr>
              <a:t>،</a:t>
            </a:r>
            <a:r>
              <a:rPr lang="fa-IR" sz="2800"/>
              <a:t> </a:t>
            </a:r>
            <a:r>
              <a:rPr lang="ar-SA" sz="2800">
                <a:latin typeface="B Nazanin"/>
              </a:rPr>
              <a:t>در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پايان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كار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به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عنوان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حق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الزحمه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به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پيمانكار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پرداخت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مي</a:t>
            </a:r>
            <a:r>
              <a:rPr lang="ar-SA" sz="2800"/>
              <a:t> </a:t>
            </a:r>
            <a:r>
              <a:rPr lang="ar-SA" sz="2800">
                <a:latin typeface="B Nazanin"/>
              </a:rPr>
              <a:t>شود</a:t>
            </a:r>
            <a:r>
              <a:rPr lang="fa-IR" sz="2800">
                <a:solidFill>
                  <a:srgbClr val="FF0000"/>
                </a:solidFill>
              </a:rPr>
              <a:t> </a:t>
            </a:r>
            <a:r>
              <a:rPr lang="ar-SA" sz="280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fa-IR" sz="6000">
                <a:solidFill>
                  <a:srgbClr val="FF0000"/>
                </a:solidFill>
                <a:latin typeface="B Nazanin"/>
              </a:rPr>
              <a:t>نکته</a:t>
            </a:r>
            <a:r>
              <a:rPr lang="fa-IR" sz="6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930400"/>
            <a:ext cx="8596668" cy="2250046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ar-SA" sz="3600">
                <a:latin typeface="B Nazanin"/>
              </a:rPr>
              <a:t>در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قرارداد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اسانسي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حق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الزحمه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درصدي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از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هزينه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هاست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اما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در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قرارداد</a:t>
            </a:r>
            <a:r>
              <a:rPr lang="ar-SA" sz="3600"/>
              <a:t> </a:t>
            </a:r>
            <a:r>
              <a:rPr lang="fa-IR" sz="3600">
                <a:latin typeface="B Nazanin"/>
              </a:rPr>
              <a:t>مدیریت</a:t>
            </a:r>
            <a:r>
              <a:rPr lang="fa-IR" sz="3600"/>
              <a:t> </a:t>
            </a:r>
            <a:r>
              <a:rPr lang="fa-IR" sz="3600">
                <a:latin typeface="B Nazanin"/>
              </a:rPr>
              <a:t>اجرایی</a:t>
            </a:r>
            <a:r>
              <a:rPr lang="fa-IR" sz="3600"/>
              <a:t> </a:t>
            </a:r>
            <a:r>
              <a:rPr lang="ar-SA" sz="3600">
                <a:latin typeface="B Nazanin"/>
              </a:rPr>
              <a:t>حق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الزحمه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مبلغ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مشخصي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است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و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به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هزينه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ها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مربوط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نمي</a:t>
            </a:r>
            <a:r>
              <a:rPr lang="ar-SA" sz="3600"/>
              <a:t> </a:t>
            </a:r>
            <a:r>
              <a:rPr lang="ar-SA" sz="3600">
                <a:latin typeface="B Nazanin"/>
              </a:rPr>
              <a:t>شود</a:t>
            </a:r>
            <a:r>
              <a:rPr lang="fa-IR" sz="360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4" y="464950"/>
            <a:ext cx="8596668" cy="774914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ar-SA" sz="4000">
                <a:solidFill>
                  <a:schemeClr val="tx2"/>
                </a:solidFill>
                <a:latin typeface="B Nazanin"/>
              </a:rPr>
              <a:t>مراحل</a:t>
            </a:r>
            <a:r>
              <a:rPr lang="ar-SA" sz="4000">
                <a:solidFill>
                  <a:schemeClr val="tx2"/>
                </a:solidFill>
              </a:rPr>
              <a:t> </a:t>
            </a:r>
            <a:r>
              <a:rPr lang="ar-SA" sz="4000">
                <a:solidFill>
                  <a:schemeClr val="tx2"/>
                </a:solidFill>
                <a:latin typeface="B Nazanin"/>
              </a:rPr>
              <a:t>اجراي</a:t>
            </a:r>
            <a:r>
              <a:rPr lang="ar-SA" sz="4000">
                <a:solidFill>
                  <a:schemeClr val="tx2"/>
                </a:solidFill>
              </a:rPr>
              <a:t> </a:t>
            </a:r>
            <a:r>
              <a:rPr lang="ar-SA" sz="4000">
                <a:solidFill>
                  <a:schemeClr val="tx2"/>
                </a:solidFill>
                <a:latin typeface="B Nazanin"/>
              </a:rPr>
              <a:t>طرح</a:t>
            </a:r>
            <a:r>
              <a:rPr lang="ar-SA" sz="4000">
                <a:solidFill>
                  <a:schemeClr val="tx2"/>
                </a:solidFill>
              </a:rPr>
              <a:t> </a:t>
            </a:r>
            <a:r>
              <a:rPr lang="ar-SA" sz="4000">
                <a:solidFill>
                  <a:schemeClr val="tx2"/>
                </a:solidFill>
                <a:latin typeface="B Nazanin"/>
              </a:rPr>
              <a:t>و</a:t>
            </a:r>
            <a:r>
              <a:rPr lang="ar-SA" sz="4000">
                <a:solidFill>
                  <a:schemeClr val="tx2"/>
                </a:solidFill>
              </a:rPr>
              <a:t> </a:t>
            </a:r>
            <a:r>
              <a:rPr lang="ar-SA" sz="4000">
                <a:solidFill>
                  <a:schemeClr val="tx2"/>
                </a:solidFill>
                <a:latin typeface="B Nazanin"/>
              </a:rPr>
              <a:t>انجام</a:t>
            </a:r>
            <a:r>
              <a:rPr lang="ar-SA" sz="4000">
                <a:solidFill>
                  <a:schemeClr val="tx2"/>
                </a:solidFill>
              </a:rPr>
              <a:t> </a:t>
            </a:r>
            <a:r>
              <a:rPr lang="ar-SA" sz="4000">
                <a:solidFill>
                  <a:schemeClr val="tx2"/>
                </a:solidFill>
                <a:latin typeface="B Nazanin"/>
              </a:rPr>
              <a:t>عمليات</a:t>
            </a:r>
            <a:r>
              <a:rPr lang="ar-SA" sz="4000">
                <a:solidFill>
                  <a:schemeClr val="tx2"/>
                </a:solidFill>
              </a:rPr>
              <a:t> </a:t>
            </a:r>
            <a:r>
              <a:rPr lang="ar-SA" sz="4000">
                <a:solidFill>
                  <a:schemeClr val="tx2"/>
                </a:solidFill>
                <a:latin typeface="B Nazanin"/>
              </a:rPr>
              <a:t>پيمانكار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549831"/>
            <a:ext cx="8596668" cy="449153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endParaRPr/>
          </a:p>
          <a:p>
            <a:pPr lvl="0" algn="r"/>
            <a:r>
              <a:rPr lang="fa-IR" sz="3200">
                <a:solidFill>
                  <a:schemeClr val="tx2"/>
                </a:solidFill>
              </a:rPr>
              <a:t>1-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مطالعات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مقدماتي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يا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اوليه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طرح</a:t>
            </a:r>
          </a:p>
          <a:p>
            <a:pPr lvl="0" algn="r"/>
            <a:r>
              <a:rPr lang="fa-IR" sz="3200">
                <a:solidFill>
                  <a:schemeClr val="tx2"/>
                </a:solidFill>
              </a:rPr>
              <a:t>2-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ارجاع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كار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به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پيمانكار</a:t>
            </a:r>
          </a:p>
          <a:p>
            <a:pPr lvl="0" algn="r"/>
            <a:r>
              <a:rPr lang="fa-IR" sz="3200">
                <a:solidFill>
                  <a:schemeClr val="tx2"/>
                </a:solidFill>
              </a:rPr>
              <a:t>3-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انعقاد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قراردادبا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پيمانكار</a:t>
            </a:r>
          </a:p>
          <a:p>
            <a:pPr lvl="0" algn="r"/>
            <a:r>
              <a:rPr lang="fa-IR" sz="3200">
                <a:solidFill>
                  <a:schemeClr val="tx2"/>
                </a:solidFill>
              </a:rPr>
              <a:t>4- 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اجراء</a:t>
            </a:r>
            <a:r>
              <a:rPr lang="ar-SA" sz="3200">
                <a:solidFill>
                  <a:schemeClr val="tx2"/>
                </a:solidFill>
              </a:rPr>
              <a:t> </a:t>
            </a:r>
            <a:r>
              <a:rPr lang="ar-SA" sz="3200">
                <a:solidFill>
                  <a:schemeClr val="tx2"/>
                </a:solidFill>
                <a:latin typeface="B Nazanin"/>
              </a:rPr>
              <a:t>كار</a:t>
            </a:r>
            <a:r>
              <a:rPr lang="ar-SA" sz="3200">
                <a:solidFill>
                  <a:schemeClr val="tx2"/>
                </a:solidFill>
              </a:rPr>
              <a:t> </a:t>
            </a:r>
          </a:p>
          <a:p>
            <a:pPr lvl="0" algn="r"/>
            <a:r>
              <a:rPr lang="fa-IR" sz="2800">
                <a:solidFill>
                  <a:schemeClr val="tx2"/>
                </a:solidFill>
              </a:rPr>
              <a:t>5</a:t>
            </a:r>
            <a:r>
              <a:rPr lang="ar-SA" sz="2800">
                <a:solidFill>
                  <a:schemeClr val="tx2"/>
                </a:solidFill>
              </a:rPr>
              <a:t>– </a:t>
            </a:r>
            <a:r>
              <a:rPr lang="ar-SA" sz="2800">
                <a:solidFill>
                  <a:schemeClr val="tx2"/>
                </a:solidFill>
                <a:latin typeface="B Nazanin"/>
              </a:rPr>
              <a:t>خاتمه</a:t>
            </a:r>
            <a:r>
              <a:rPr lang="ar-SA" sz="2800">
                <a:solidFill>
                  <a:schemeClr val="tx2"/>
                </a:solidFill>
              </a:rPr>
              <a:t> </a:t>
            </a:r>
            <a:r>
              <a:rPr lang="ar-SA" sz="2800">
                <a:solidFill>
                  <a:schemeClr val="tx2"/>
                </a:solidFill>
                <a:latin typeface="B Nazanin"/>
              </a:rPr>
              <a:t>كار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496234" y="609600"/>
            <a:ext cx="5777768" cy="78524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r"/>
            <a:r>
              <a:rPr lang="ar-SA">
                <a:solidFill>
                  <a:srgbClr val="FF0000"/>
                </a:solidFill>
                <a:latin typeface="B Nazanin"/>
              </a:rPr>
              <a:t>مرحله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مطالعات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مقدماتي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يا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اوليه</a:t>
            </a:r>
            <a:r>
              <a:rPr lang="ar-SA">
                <a:solidFill>
                  <a:srgbClr val="FF0000"/>
                </a:solidFill>
              </a:rPr>
              <a:t> </a:t>
            </a:r>
            <a:r>
              <a:rPr lang="ar-SA">
                <a:solidFill>
                  <a:srgbClr val="FF0000"/>
                </a:solidFill>
                <a:latin typeface="B Nazanin"/>
              </a:rPr>
              <a:t>طرح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4" y="1277471"/>
            <a:ext cx="8590652" cy="5580529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0" lvl="0" indent="0" algn="r">
              <a:buNone/>
            </a:pPr>
            <a:r>
              <a:rPr lang="fa-IR" sz="2800">
                <a:solidFill>
                  <a:schemeClr val="accent4"/>
                </a:solidFill>
              </a:rPr>
              <a:t>1-1) </a:t>
            </a:r>
            <a:r>
              <a:rPr lang="ar-SA" sz="2400">
                <a:solidFill>
                  <a:schemeClr val="accent4"/>
                </a:solidFill>
                <a:latin typeface="B Nazanin"/>
              </a:rPr>
              <a:t>خدمات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تحقيقاتي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و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بنيادي</a:t>
            </a:r>
            <a:r>
              <a:rPr lang="fa-IR">
                <a:solidFill>
                  <a:schemeClr val="accent4"/>
                </a:solidFill>
              </a:rPr>
              <a:t>: </a:t>
            </a:r>
            <a:r>
              <a:rPr lang="ar-SA">
                <a:solidFill>
                  <a:schemeClr val="tx1"/>
                </a:solidFill>
                <a:latin typeface="B Nazanin"/>
              </a:rPr>
              <a:t>مطالعات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اين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مرحله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شامل</a:t>
            </a:r>
            <a:r>
              <a:rPr lang="ar-SA">
                <a:solidFill>
                  <a:schemeClr val="tx1"/>
                </a:solidFill>
              </a:rPr>
              <a:t> : </a:t>
            </a:r>
            <a:r>
              <a:rPr lang="ar-SA">
                <a:solidFill>
                  <a:schemeClr val="tx1"/>
                </a:solidFill>
                <a:latin typeface="B Nazanin"/>
              </a:rPr>
              <a:t>مطالعات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منطقي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،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اجتماعي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و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اقتصادي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است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كه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بر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مبناي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نتايج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حاصل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از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آنها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،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تصميم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گيري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كلي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در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مورد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برن</a:t>
            </a:r>
            <a:r>
              <a:rPr lang="fa-IR">
                <a:solidFill>
                  <a:schemeClr val="tx1"/>
                </a:solidFill>
                <a:latin typeface="B Nazanin"/>
              </a:rPr>
              <a:t>ا</a:t>
            </a:r>
            <a:r>
              <a:rPr lang="ar-SA">
                <a:solidFill>
                  <a:schemeClr val="tx1"/>
                </a:solidFill>
                <a:latin typeface="B Nazanin"/>
              </a:rPr>
              <a:t>مه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ها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و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شناخت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طرح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ها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به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عمل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مي</a:t>
            </a:r>
            <a:r>
              <a:rPr lang="ar-SA">
                <a:solidFill>
                  <a:schemeClr val="tx1"/>
                </a:solidFill>
              </a:rPr>
              <a:t> </a:t>
            </a:r>
            <a:r>
              <a:rPr lang="ar-SA">
                <a:solidFill>
                  <a:schemeClr val="tx1"/>
                </a:solidFill>
                <a:latin typeface="B Nazanin"/>
              </a:rPr>
              <a:t>آيد</a:t>
            </a:r>
            <a:r>
              <a:rPr>
                <a:solidFill>
                  <a:schemeClr val="tx1"/>
                </a:solidFill>
              </a:rPr>
              <a:t> </a:t>
            </a:r>
          </a:p>
          <a:p>
            <a:pPr marL="0" lvl="0" indent="0" algn="r">
              <a:buNone/>
            </a:pPr>
            <a:r>
              <a:rPr lang="fa-IR" sz="2000">
                <a:solidFill>
                  <a:schemeClr val="accent4"/>
                </a:solidFill>
              </a:rPr>
              <a:t> 2-1)</a:t>
            </a:r>
            <a:r>
              <a:rPr lang="ar-SA" sz="2000">
                <a:solidFill>
                  <a:schemeClr val="accent4"/>
                </a:solidFill>
                <a:latin typeface="B Nazanin"/>
              </a:rPr>
              <a:t>مطالعات</a:t>
            </a:r>
            <a:r>
              <a:rPr lang="ar-SA" sz="2000">
                <a:solidFill>
                  <a:schemeClr val="accent4"/>
                </a:solidFill>
              </a:rPr>
              <a:t> </a:t>
            </a:r>
            <a:r>
              <a:rPr lang="ar-SA" sz="2000">
                <a:solidFill>
                  <a:schemeClr val="accent4"/>
                </a:solidFill>
                <a:latin typeface="B Nazanin"/>
              </a:rPr>
              <a:t>شنا</a:t>
            </a:r>
            <a:r>
              <a:rPr lang="fa-IR" sz="2000">
                <a:solidFill>
                  <a:schemeClr val="accent4"/>
                </a:solidFill>
                <a:latin typeface="B Nazanin"/>
              </a:rPr>
              <a:t>سا</a:t>
            </a:r>
            <a:r>
              <a:rPr lang="ar-SA" sz="2000">
                <a:solidFill>
                  <a:schemeClr val="accent4"/>
                </a:solidFill>
                <a:latin typeface="B Nazanin"/>
              </a:rPr>
              <a:t>يي</a:t>
            </a:r>
            <a:r>
              <a:rPr lang="ar-SA" sz="2000">
                <a:solidFill>
                  <a:schemeClr val="accent4"/>
                </a:solidFill>
              </a:rPr>
              <a:t> </a:t>
            </a:r>
            <a:r>
              <a:rPr lang="ar-SA" sz="2000">
                <a:solidFill>
                  <a:schemeClr val="accent4"/>
                </a:solidFill>
                <a:latin typeface="B Nazanin"/>
              </a:rPr>
              <a:t>طرح</a:t>
            </a:r>
            <a:r>
              <a:rPr lang="fa-IR" sz="2000">
                <a:solidFill>
                  <a:schemeClr val="accent4"/>
                </a:solidFill>
              </a:rPr>
              <a:t>: </a:t>
            </a:r>
            <a:r>
              <a:rPr lang="ar-SA" sz="1600">
                <a:latin typeface="B Nazanin"/>
              </a:rPr>
              <a:t>تحقيقات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بررسي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هاي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لازم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منظور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تعيين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هدف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طرح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،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شناخت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اجراء</a:t>
            </a:r>
            <a:r>
              <a:rPr lang="ar-SA" sz="1600"/>
              <a:t> </a:t>
            </a:r>
            <a:r>
              <a:rPr lang="fa-IR" sz="1600">
                <a:latin typeface="B Nazanin"/>
              </a:rPr>
              <a:t>مت</a:t>
            </a:r>
            <a:r>
              <a:rPr lang="ar-SA" sz="1600">
                <a:latin typeface="B Nazanin"/>
              </a:rPr>
              <a:t>شكله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،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داده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ها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</a:t>
            </a:r>
            <a:r>
              <a:rPr lang="ar-SA" sz="1600"/>
              <a:t>  </a:t>
            </a:r>
            <a:r>
              <a:rPr lang="ar-SA" sz="1600">
                <a:latin typeface="B Nazanin"/>
              </a:rPr>
              <a:t>همچنين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امكانات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فني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اجرايي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با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توجه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مصالح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ساختماني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،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تجهيزات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،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نيروي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انساني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،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ساير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امكانات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محدوديت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ها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بالاخره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حدود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سرمايه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گذاري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،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زمان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اجراء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،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كاسبات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اقتصادي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،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تعيين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بهره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وري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تعيين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اثرات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اجتماعي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و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اقتصادي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ناشي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از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اجراي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طرح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است</a:t>
            </a:r>
            <a:r>
              <a:rPr lang="ar-SA" sz="1600"/>
              <a:t> . </a:t>
            </a:r>
            <a:r>
              <a:rPr lang="ar-SA" sz="1600">
                <a:latin typeface="B Nazanin"/>
              </a:rPr>
              <a:t>حاصل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اين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مطالعات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شكل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گزارشي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تدوين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گردد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كه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مبناي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اتخاذ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تصميم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در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مورد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اقدامات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بعدي</a:t>
            </a:r>
            <a:r>
              <a:rPr lang="ar-SA" sz="1600"/>
              <a:t> </a:t>
            </a:r>
            <a:r>
              <a:rPr lang="ar-SA" sz="1600">
                <a:latin typeface="B Nazanin"/>
              </a:rPr>
              <a:t>خواهد</a:t>
            </a:r>
          </a:p>
          <a:p>
            <a:pPr marL="0" lvl="0" indent="0" algn="r">
              <a:buNone/>
            </a:pPr>
            <a:r>
              <a:rPr lang="fa-IR" sz="2000">
                <a:solidFill>
                  <a:schemeClr val="accent4"/>
                </a:solidFill>
              </a:rPr>
              <a:t>3-1)</a:t>
            </a:r>
            <a:r>
              <a:rPr lang="fa-IR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تهيه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طرح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مقدماتي</a:t>
            </a:r>
            <a:r>
              <a:rPr lang="fa-IR">
                <a:solidFill>
                  <a:schemeClr val="accent4"/>
                </a:solidFill>
              </a:rPr>
              <a:t>: </a:t>
            </a:r>
            <a:r>
              <a:rPr lang="ar-SA">
                <a:latin typeface="B Nazanin"/>
              </a:rPr>
              <a:t>مطالعات</a:t>
            </a:r>
            <a:r>
              <a:rPr lang="ar-SA"/>
              <a:t> </a:t>
            </a:r>
            <a:r>
              <a:rPr lang="ar-SA">
                <a:latin typeface="B Nazanin"/>
              </a:rPr>
              <a:t>تحقيقاتي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آزمايش</a:t>
            </a:r>
            <a:r>
              <a:rPr lang="ar-SA"/>
              <a:t> </a:t>
            </a:r>
            <a:r>
              <a:rPr lang="ar-SA">
                <a:latin typeface="B Nazanin"/>
              </a:rPr>
              <a:t>هاي</a:t>
            </a:r>
            <a:r>
              <a:rPr lang="ar-SA"/>
              <a:t> </a:t>
            </a:r>
            <a:r>
              <a:rPr lang="ar-SA">
                <a:latin typeface="B Nazanin"/>
              </a:rPr>
              <a:t>لازم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ar-SA">
                <a:latin typeface="B Nazanin"/>
              </a:rPr>
              <a:t>منظور</a:t>
            </a:r>
            <a:r>
              <a:rPr lang="ar-SA"/>
              <a:t> </a:t>
            </a:r>
            <a:r>
              <a:rPr lang="ar-SA">
                <a:latin typeface="B Nazanin"/>
              </a:rPr>
              <a:t>طراحي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تهية</a:t>
            </a:r>
            <a:r>
              <a:rPr lang="ar-SA"/>
              <a:t> </a:t>
            </a:r>
            <a:r>
              <a:rPr lang="ar-SA">
                <a:latin typeface="B Nazanin"/>
              </a:rPr>
              <a:t>نقشه</a:t>
            </a:r>
            <a:r>
              <a:rPr lang="ar-SA"/>
              <a:t> </a:t>
            </a:r>
            <a:r>
              <a:rPr lang="ar-SA">
                <a:latin typeface="B Nazanin"/>
              </a:rPr>
              <a:t>هاي</a:t>
            </a:r>
            <a:r>
              <a:rPr lang="ar-SA"/>
              <a:t> </a:t>
            </a:r>
            <a:r>
              <a:rPr lang="ar-SA">
                <a:latin typeface="B Nazanin"/>
              </a:rPr>
              <a:t>مقدماتي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مشخصات</a:t>
            </a:r>
            <a:r>
              <a:rPr lang="ar-SA"/>
              <a:t> </a:t>
            </a:r>
            <a:r>
              <a:rPr lang="ar-SA">
                <a:latin typeface="B Nazanin"/>
              </a:rPr>
              <a:t>كلي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تعيين</a:t>
            </a:r>
            <a:r>
              <a:rPr lang="ar-SA"/>
              <a:t> </a:t>
            </a:r>
            <a:r>
              <a:rPr lang="ar-SA">
                <a:latin typeface="B Nazanin"/>
              </a:rPr>
              <a:t>محل</a:t>
            </a:r>
            <a:r>
              <a:rPr lang="ar-SA"/>
              <a:t> </a:t>
            </a:r>
            <a:r>
              <a:rPr lang="ar-SA">
                <a:latin typeface="B Nazanin"/>
              </a:rPr>
              <a:t>هاي</a:t>
            </a:r>
            <a:r>
              <a:rPr lang="ar-SA"/>
              <a:t> </a:t>
            </a:r>
            <a:r>
              <a:rPr lang="ar-SA">
                <a:latin typeface="B Nazanin"/>
              </a:rPr>
              <a:t>مناسب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بر</a:t>
            </a:r>
            <a:r>
              <a:rPr lang="ar-SA"/>
              <a:t> </a:t>
            </a:r>
            <a:r>
              <a:rPr lang="ar-SA">
                <a:latin typeface="B Nazanin"/>
              </a:rPr>
              <a:t>آورد</a:t>
            </a:r>
            <a:r>
              <a:rPr lang="ar-SA"/>
              <a:t> </a:t>
            </a:r>
            <a:r>
              <a:rPr lang="ar-SA">
                <a:latin typeface="B Nazanin"/>
              </a:rPr>
              <a:t>كلي</a:t>
            </a:r>
            <a:r>
              <a:rPr lang="ar-SA"/>
              <a:t> </a:t>
            </a:r>
            <a:r>
              <a:rPr lang="ar-SA">
                <a:latin typeface="B Nazanin"/>
              </a:rPr>
              <a:t>ابعاد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حجم</a:t>
            </a:r>
            <a:r>
              <a:rPr lang="ar-SA"/>
              <a:t> </a:t>
            </a:r>
            <a:r>
              <a:rPr lang="ar-SA">
                <a:latin typeface="B Nazanin"/>
              </a:rPr>
              <a:t>كار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مخارج</a:t>
            </a:r>
            <a:r>
              <a:rPr lang="ar-SA"/>
              <a:t> </a:t>
            </a:r>
            <a:r>
              <a:rPr lang="ar-SA">
                <a:latin typeface="B Nazanin"/>
              </a:rPr>
              <a:t>هريك</a:t>
            </a:r>
            <a:r>
              <a:rPr lang="ar-SA"/>
              <a:t> </a:t>
            </a:r>
            <a:r>
              <a:rPr lang="ar-SA">
                <a:latin typeface="B Nazanin"/>
              </a:rPr>
              <a:t>از</a:t>
            </a:r>
            <a:r>
              <a:rPr lang="ar-SA"/>
              <a:t> </a:t>
            </a:r>
            <a:r>
              <a:rPr lang="ar-SA">
                <a:latin typeface="B Nazanin"/>
              </a:rPr>
              <a:t>راحل</a:t>
            </a:r>
            <a:r>
              <a:rPr lang="ar-SA"/>
              <a:t> </a:t>
            </a:r>
            <a:r>
              <a:rPr lang="ar-SA">
                <a:latin typeface="B Nazanin"/>
              </a:rPr>
              <a:t>هاي</a:t>
            </a:r>
            <a:r>
              <a:rPr lang="ar-SA"/>
              <a:t> </a:t>
            </a:r>
            <a:r>
              <a:rPr lang="ar-SA">
                <a:latin typeface="B Nazanin"/>
              </a:rPr>
              <a:t>پيشنهادي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همچنين</a:t>
            </a:r>
            <a:r>
              <a:rPr lang="ar-SA"/>
              <a:t> </a:t>
            </a:r>
            <a:r>
              <a:rPr lang="ar-SA">
                <a:latin typeface="B Nazanin"/>
              </a:rPr>
              <a:t>مقايسه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تعيين</a:t>
            </a:r>
            <a:r>
              <a:rPr lang="ar-SA"/>
              <a:t> </a:t>
            </a:r>
            <a:r>
              <a:rPr lang="ar-SA">
                <a:latin typeface="B Nazanin"/>
              </a:rPr>
              <a:t>نكات</a:t>
            </a:r>
            <a:r>
              <a:rPr lang="ar-SA"/>
              <a:t> </a:t>
            </a:r>
            <a:r>
              <a:rPr lang="ar-SA">
                <a:latin typeface="B Nazanin"/>
              </a:rPr>
              <a:t>مثبت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منفي</a:t>
            </a:r>
            <a:r>
              <a:rPr lang="ar-SA"/>
              <a:t> </a:t>
            </a:r>
            <a:r>
              <a:rPr lang="ar-SA">
                <a:latin typeface="B Nazanin"/>
              </a:rPr>
              <a:t>هر</a:t>
            </a:r>
            <a:r>
              <a:rPr lang="ar-SA"/>
              <a:t> </a:t>
            </a:r>
            <a:r>
              <a:rPr lang="ar-SA">
                <a:latin typeface="B Nazanin"/>
              </a:rPr>
              <a:t>راه</a:t>
            </a:r>
            <a:r>
              <a:rPr lang="ar-SA"/>
              <a:t> </a:t>
            </a:r>
            <a:r>
              <a:rPr lang="ar-SA">
                <a:latin typeface="B Nazanin"/>
              </a:rPr>
              <a:t>حل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بازده</a:t>
            </a:r>
            <a:r>
              <a:rPr lang="ar-SA"/>
              <a:t> </a:t>
            </a:r>
            <a:r>
              <a:rPr lang="ar-SA">
                <a:latin typeface="B Nazanin"/>
              </a:rPr>
              <a:t>اقتصادي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اثرات</a:t>
            </a:r>
            <a:r>
              <a:rPr lang="ar-SA"/>
              <a:t> </a:t>
            </a:r>
            <a:r>
              <a:rPr lang="ar-SA">
                <a:latin typeface="B Nazanin"/>
              </a:rPr>
              <a:t>اجتماعي</a:t>
            </a:r>
            <a:r>
              <a:rPr lang="ar-SA"/>
              <a:t> </a:t>
            </a:r>
            <a:r>
              <a:rPr lang="ar-SA">
                <a:latin typeface="B Nazanin"/>
              </a:rPr>
              <a:t>هر</a:t>
            </a:r>
            <a:r>
              <a:rPr lang="ar-SA"/>
              <a:t> </a:t>
            </a:r>
            <a:r>
              <a:rPr lang="ar-SA">
                <a:latin typeface="B Nazanin"/>
              </a:rPr>
              <a:t>يك</a:t>
            </a:r>
            <a:r>
              <a:rPr lang="ar-SA"/>
              <a:t> </a:t>
            </a:r>
            <a:r>
              <a:rPr lang="ar-SA">
                <a:latin typeface="B Nazanin"/>
              </a:rPr>
              <a:t>از</a:t>
            </a:r>
            <a:r>
              <a:rPr lang="ar-SA"/>
              <a:t> </a:t>
            </a:r>
            <a:r>
              <a:rPr lang="ar-SA">
                <a:latin typeface="B Nazanin"/>
              </a:rPr>
              <a:t>آنها</a:t>
            </a:r>
            <a:r>
              <a:rPr lang="ar-SA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باشد</a:t>
            </a:r>
            <a:r>
              <a:rPr lang="ar-SA"/>
              <a:t> . </a:t>
            </a:r>
            <a:r>
              <a:rPr lang="ar-SA">
                <a:latin typeface="B Nazanin"/>
              </a:rPr>
              <a:t>تهية</a:t>
            </a:r>
            <a:r>
              <a:rPr lang="ar-SA"/>
              <a:t> </a:t>
            </a:r>
            <a:r>
              <a:rPr lang="ar-SA">
                <a:latin typeface="B Nazanin"/>
              </a:rPr>
              <a:t>كننده</a:t>
            </a:r>
            <a:r>
              <a:rPr lang="ar-SA"/>
              <a:t> </a:t>
            </a:r>
            <a:r>
              <a:rPr lang="ar-SA">
                <a:latin typeface="B Nazanin"/>
              </a:rPr>
              <a:t>طرح</a:t>
            </a:r>
            <a:r>
              <a:rPr lang="ar-SA"/>
              <a:t> </a:t>
            </a:r>
            <a:r>
              <a:rPr lang="ar-SA">
                <a:latin typeface="B Nazanin"/>
              </a:rPr>
              <a:t>مقدماتي</a:t>
            </a:r>
            <a:r>
              <a:rPr lang="ar-SA"/>
              <a:t> </a:t>
            </a:r>
            <a:r>
              <a:rPr lang="ar-SA">
                <a:latin typeface="B Nazanin"/>
              </a:rPr>
              <a:t>مناسب</a:t>
            </a:r>
            <a:r>
              <a:rPr lang="ar-SA"/>
              <a:t> </a:t>
            </a:r>
            <a:r>
              <a:rPr lang="ar-SA">
                <a:latin typeface="B Nazanin"/>
              </a:rPr>
              <a:t>ترين</a:t>
            </a:r>
            <a:r>
              <a:rPr lang="ar-SA"/>
              <a:t> </a:t>
            </a:r>
            <a:r>
              <a:rPr lang="ar-SA">
                <a:latin typeface="B Nazanin"/>
              </a:rPr>
              <a:t>راه</a:t>
            </a:r>
            <a:r>
              <a:rPr lang="ar-SA"/>
              <a:t> </a:t>
            </a:r>
            <a:r>
              <a:rPr lang="ar-SA">
                <a:latin typeface="B Nazanin"/>
              </a:rPr>
              <a:t>حل</a:t>
            </a:r>
            <a:r>
              <a:rPr lang="ar-SA"/>
              <a:t> </a:t>
            </a:r>
            <a:r>
              <a:rPr lang="ar-SA">
                <a:latin typeface="B Nazanin"/>
              </a:rPr>
              <a:t>را</a:t>
            </a:r>
            <a:r>
              <a:rPr lang="ar-SA"/>
              <a:t> </a:t>
            </a:r>
            <a:r>
              <a:rPr lang="ar-SA">
                <a:latin typeface="B Nazanin"/>
              </a:rPr>
              <a:t>با</a:t>
            </a:r>
            <a:r>
              <a:rPr lang="ar-SA"/>
              <a:t> </a:t>
            </a:r>
            <a:r>
              <a:rPr lang="ar-SA">
                <a:latin typeface="B Nazanin"/>
              </a:rPr>
              <a:t>ذكر</a:t>
            </a:r>
            <a:r>
              <a:rPr lang="ar-SA"/>
              <a:t> </a:t>
            </a:r>
            <a:r>
              <a:rPr lang="ar-SA">
                <a:latin typeface="B Nazanin"/>
              </a:rPr>
              <a:t>دليل</a:t>
            </a:r>
            <a:r>
              <a:rPr lang="ar-SA"/>
              <a:t> </a:t>
            </a:r>
            <a:r>
              <a:rPr lang="ar-SA">
                <a:latin typeface="B Nazanin"/>
              </a:rPr>
              <a:t>لازم</a:t>
            </a:r>
            <a:r>
              <a:rPr lang="ar-SA"/>
              <a:t> </a:t>
            </a:r>
            <a:r>
              <a:rPr lang="ar-SA">
                <a:latin typeface="B Nazanin"/>
              </a:rPr>
              <a:t>توجيه</a:t>
            </a:r>
            <a:r>
              <a:rPr lang="ar-SA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كند</a:t>
            </a:r>
            <a:r>
              <a:rPr lang="ar-SA"/>
              <a:t> </a:t>
            </a:r>
            <a:r>
              <a:rPr lang="ar-SA">
                <a:latin typeface="B Nazanin"/>
              </a:rPr>
              <a:t>مطالعات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تحقيقات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نقشه</a:t>
            </a:r>
            <a:r>
              <a:rPr lang="ar-SA"/>
              <a:t> </a:t>
            </a:r>
            <a:r>
              <a:rPr lang="ar-SA">
                <a:latin typeface="B Nazanin"/>
              </a:rPr>
              <a:t>بر</a:t>
            </a:r>
            <a:r>
              <a:rPr lang="ar-SA"/>
              <a:t> </a:t>
            </a:r>
            <a:r>
              <a:rPr lang="ar-SA">
                <a:latin typeface="B Nazanin"/>
              </a:rPr>
              <a:t>داري</a:t>
            </a:r>
            <a:r>
              <a:rPr lang="ar-SA"/>
              <a:t> </a:t>
            </a:r>
            <a:r>
              <a:rPr lang="ar-SA">
                <a:latin typeface="B Nazanin"/>
              </a:rPr>
              <a:t>ها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بر</a:t>
            </a:r>
            <a:r>
              <a:rPr lang="ar-SA"/>
              <a:t> </a:t>
            </a:r>
            <a:r>
              <a:rPr lang="ar-SA">
                <a:latin typeface="B Nazanin"/>
              </a:rPr>
              <a:t>رسي</a:t>
            </a:r>
            <a:r>
              <a:rPr lang="ar-SA"/>
              <a:t> </a:t>
            </a:r>
            <a:r>
              <a:rPr lang="ar-SA">
                <a:latin typeface="B Nazanin"/>
              </a:rPr>
              <a:t>ها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آزمايش</a:t>
            </a:r>
            <a:r>
              <a:rPr lang="ar-SA"/>
              <a:t> </a:t>
            </a:r>
            <a:r>
              <a:rPr lang="ar-SA">
                <a:latin typeface="B Nazanin"/>
              </a:rPr>
              <a:t>هاي</a:t>
            </a:r>
            <a:r>
              <a:rPr lang="ar-SA"/>
              <a:t> </a:t>
            </a:r>
            <a:r>
              <a:rPr lang="ar-SA">
                <a:latin typeface="B Nazanin"/>
              </a:rPr>
              <a:t>اين</a:t>
            </a:r>
            <a:r>
              <a:rPr lang="ar-SA"/>
              <a:t> </a:t>
            </a:r>
            <a:r>
              <a:rPr lang="ar-SA">
                <a:latin typeface="B Nazanin"/>
              </a:rPr>
              <a:t>مرحله</a:t>
            </a:r>
            <a:r>
              <a:rPr lang="ar-SA"/>
              <a:t> </a:t>
            </a:r>
            <a:r>
              <a:rPr lang="ar-SA">
                <a:latin typeface="B Nazanin"/>
              </a:rPr>
              <a:t>بايد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ar-SA">
                <a:latin typeface="B Nazanin"/>
              </a:rPr>
              <a:t>اندازه</a:t>
            </a:r>
            <a:r>
              <a:rPr lang="ar-SA"/>
              <a:t> </a:t>
            </a:r>
            <a:r>
              <a:rPr lang="ar-SA">
                <a:latin typeface="B Nazanin"/>
              </a:rPr>
              <a:t>اي</a:t>
            </a:r>
            <a:r>
              <a:rPr lang="ar-SA"/>
              <a:t> </a:t>
            </a:r>
            <a:r>
              <a:rPr lang="ar-SA">
                <a:latin typeface="B Nazanin"/>
              </a:rPr>
              <a:t>كامل</a:t>
            </a:r>
            <a:r>
              <a:rPr lang="ar-SA"/>
              <a:t> </a:t>
            </a:r>
            <a:r>
              <a:rPr lang="ar-SA">
                <a:latin typeface="B Nazanin"/>
              </a:rPr>
              <a:t>باشد</a:t>
            </a:r>
            <a:r>
              <a:rPr lang="ar-SA"/>
              <a:t> </a:t>
            </a:r>
            <a:r>
              <a:rPr lang="ar-SA">
                <a:latin typeface="B Nazanin"/>
              </a:rPr>
              <a:t>كه</a:t>
            </a:r>
            <a:r>
              <a:rPr lang="ar-SA"/>
              <a:t> </a:t>
            </a:r>
            <a:r>
              <a:rPr lang="ar-SA">
                <a:latin typeface="B Nazanin"/>
              </a:rPr>
              <a:t>امكان</a:t>
            </a:r>
            <a:r>
              <a:rPr lang="ar-SA"/>
              <a:t> </a:t>
            </a:r>
            <a:r>
              <a:rPr lang="ar-SA">
                <a:latin typeface="B Nazanin"/>
              </a:rPr>
              <a:t>بر</a:t>
            </a:r>
            <a:r>
              <a:rPr lang="ar-SA"/>
              <a:t> </a:t>
            </a:r>
            <a:r>
              <a:rPr lang="ar-SA">
                <a:latin typeface="B Nazanin"/>
              </a:rPr>
              <a:t>آورد</a:t>
            </a:r>
            <a:r>
              <a:rPr lang="ar-SA"/>
              <a:t> </a:t>
            </a:r>
            <a:r>
              <a:rPr lang="ar-SA">
                <a:latin typeface="B Nazanin"/>
              </a:rPr>
              <a:t>مخارج</a:t>
            </a:r>
            <a:r>
              <a:rPr lang="ar-SA"/>
              <a:t> </a:t>
            </a:r>
            <a:r>
              <a:rPr lang="ar-SA">
                <a:latin typeface="B Nazanin"/>
              </a:rPr>
              <a:t>دورة‌</a:t>
            </a:r>
            <a:r>
              <a:rPr lang="fa-IR"/>
              <a:t> </a:t>
            </a:r>
            <a:r>
              <a:rPr lang="ar-SA">
                <a:latin typeface="B Nazanin"/>
              </a:rPr>
              <a:t>طرح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هزينه</a:t>
            </a:r>
            <a:r>
              <a:rPr lang="ar-SA"/>
              <a:t> </a:t>
            </a:r>
            <a:r>
              <a:rPr lang="ar-SA">
                <a:latin typeface="B Nazanin"/>
              </a:rPr>
              <a:t>هاي</a:t>
            </a:r>
            <a:r>
              <a:rPr lang="ar-SA"/>
              <a:t> </a:t>
            </a:r>
            <a:r>
              <a:rPr lang="ar-SA">
                <a:latin typeface="B Nazanin"/>
              </a:rPr>
              <a:t>بهره</a:t>
            </a:r>
            <a:r>
              <a:rPr lang="ar-SA"/>
              <a:t> </a:t>
            </a:r>
            <a:r>
              <a:rPr lang="ar-SA">
                <a:latin typeface="B Nazanin"/>
              </a:rPr>
              <a:t>برداري</a:t>
            </a:r>
            <a:r>
              <a:rPr lang="ar-SA"/>
              <a:t> </a:t>
            </a:r>
            <a:r>
              <a:rPr lang="ar-SA">
                <a:latin typeface="B Nazanin"/>
              </a:rPr>
              <a:t>را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ar-SA">
                <a:latin typeface="B Nazanin"/>
              </a:rPr>
              <a:t>منظور</a:t>
            </a:r>
            <a:r>
              <a:rPr lang="ar-SA"/>
              <a:t> </a:t>
            </a:r>
            <a:r>
              <a:rPr lang="ar-SA">
                <a:latin typeface="B Nazanin"/>
              </a:rPr>
              <a:t>اتخاذ</a:t>
            </a:r>
            <a:r>
              <a:rPr lang="ar-SA"/>
              <a:t> </a:t>
            </a:r>
            <a:r>
              <a:rPr lang="ar-SA">
                <a:latin typeface="B Nazanin"/>
              </a:rPr>
              <a:t>تصميم</a:t>
            </a:r>
            <a:r>
              <a:rPr lang="ar-SA"/>
              <a:t> </a:t>
            </a:r>
            <a:r>
              <a:rPr lang="ar-SA">
                <a:latin typeface="B Nazanin"/>
              </a:rPr>
              <a:t>منطقي</a:t>
            </a:r>
            <a:r>
              <a:rPr lang="ar-SA"/>
              <a:t> </a:t>
            </a:r>
            <a:r>
              <a:rPr lang="ar-SA">
                <a:latin typeface="B Nazanin"/>
              </a:rPr>
              <a:t>فراهم</a:t>
            </a:r>
            <a:r>
              <a:rPr lang="ar-SA"/>
              <a:t> </a:t>
            </a:r>
            <a:r>
              <a:rPr lang="ar-SA">
                <a:latin typeface="B Nazanin"/>
              </a:rPr>
              <a:t>سازد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نتيجة</a:t>
            </a:r>
            <a:r>
              <a:rPr lang="ar-SA"/>
              <a:t> </a:t>
            </a:r>
            <a:r>
              <a:rPr lang="ar-SA">
                <a:latin typeface="B Nazanin"/>
              </a:rPr>
              <a:t>اين</a:t>
            </a:r>
            <a:r>
              <a:rPr lang="ar-SA"/>
              <a:t> </a:t>
            </a:r>
            <a:r>
              <a:rPr lang="ar-SA">
                <a:latin typeface="B Nazanin"/>
              </a:rPr>
              <a:t>مطالعات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روش</a:t>
            </a:r>
            <a:r>
              <a:rPr lang="ar-SA"/>
              <a:t> </a:t>
            </a:r>
            <a:r>
              <a:rPr lang="ar-SA">
                <a:latin typeface="B Nazanin"/>
              </a:rPr>
              <a:t>انجام</a:t>
            </a:r>
            <a:r>
              <a:rPr lang="ar-SA"/>
              <a:t> </a:t>
            </a:r>
            <a:r>
              <a:rPr lang="ar-SA">
                <a:latin typeface="B Nazanin"/>
              </a:rPr>
              <a:t>مراحل</a:t>
            </a:r>
            <a:r>
              <a:rPr lang="ar-SA"/>
              <a:t> </a:t>
            </a:r>
            <a:r>
              <a:rPr lang="ar-SA">
                <a:latin typeface="B Nazanin"/>
              </a:rPr>
              <a:t>بعد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ar-SA">
                <a:latin typeface="B Nazanin"/>
              </a:rPr>
              <a:t>شكل</a:t>
            </a:r>
            <a:r>
              <a:rPr lang="ar-SA"/>
              <a:t> </a:t>
            </a:r>
            <a:r>
              <a:rPr lang="ar-SA">
                <a:latin typeface="B Nazanin"/>
              </a:rPr>
              <a:t>گزارشي</a:t>
            </a:r>
            <a:r>
              <a:rPr lang="ar-SA"/>
              <a:t> </a:t>
            </a:r>
            <a:r>
              <a:rPr lang="ar-SA">
                <a:latin typeface="B Nazanin"/>
              </a:rPr>
              <a:t>تدوين</a:t>
            </a:r>
            <a:r>
              <a:rPr lang="ar-SA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شود</a:t>
            </a:r>
            <a:r>
              <a:rPr lang="fa-IR"/>
              <a:t>.</a:t>
            </a:r>
          </a:p>
          <a:p>
            <a:pPr lvl="0" algn="r"/>
            <a:r>
              <a:rPr lang="fa-IR">
                <a:solidFill>
                  <a:schemeClr val="accent4"/>
                </a:solidFill>
              </a:rPr>
              <a:t>4-1) </a:t>
            </a:r>
            <a:r>
              <a:rPr lang="ar-SA">
                <a:solidFill>
                  <a:schemeClr val="accent4"/>
                </a:solidFill>
                <a:latin typeface="B Nazanin"/>
              </a:rPr>
              <a:t>تهية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نقشه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ها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و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مشخصات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اجرائي</a:t>
            </a:r>
            <a:r>
              <a:rPr lang="ar-SA">
                <a:solidFill>
                  <a:schemeClr val="accent4"/>
                </a:solidFill>
              </a:rPr>
              <a:t> </a:t>
            </a:r>
            <a:r>
              <a:rPr lang="ar-SA">
                <a:solidFill>
                  <a:schemeClr val="accent4"/>
                </a:solidFill>
                <a:latin typeface="B Nazanin"/>
              </a:rPr>
              <a:t>طرح</a:t>
            </a:r>
            <a:r>
              <a:rPr lang="fa-IR">
                <a:solidFill>
                  <a:schemeClr val="accent4"/>
                </a:solidFill>
              </a:rPr>
              <a:t>: </a:t>
            </a:r>
            <a:r>
              <a:rPr lang="fa-IR">
                <a:latin typeface="B Nazanin"/>
              </a:rPr>
              <a:t>گزارش</a:t>
            </a:r>
            <a:r>
              <a:rPr lang="fa-IR"/>
              <a:t> </a:t>
            </a:r>
            <a:r>
              <a:rPr lang="fa-IR">
                <a:latin typeface="B Nazanin"/>
              </a:rPr>
              <a:t>طرح</a:t>
            </a:r>
            <a:r>
              <a:rPr lang="fa-IR"/>
              <a:t> </a:t>
            </a:r>
            <a:r>
              <a:rPr lang="fa-IR">
                <a:latin typeface="B Nazanin"/>
              </a:rPr>
              <a:t>مقدماتی</a:t>
            </a:r>
            <a:r>
              <a:rPr lang="fa-IR"/>
              <a:t> </a:t>
            </a:r>
            <a:r>
              <a:rPr lang="ar-SA">
                <a:latin typeface="B Nazanin"/>
              </a:rPr>
              <a:t>مبناي</a:t>
            </a:r>
            <a:r>
              <a:rPr lang="ar-SA"/>
              <a:t> </a:t>
            </a:r>
            <a:r>
              <a:rPr lang="ar-SA">
                <a:latin typeface="B Nazanin"/>
              </a:rPr>
              <a:t>تهية</a:t>
            </a:r>
            <a:r>
              <a:rPr lang="ar-SA"/>
              <a:t> </a:t>
            </a:r>
            <a:r>
              <a:rPr lang="ar-SA">
                <a:latin typeface="B Nazanin"/>
              </a:rPr>
              <a:t>نقشه</a:t>
            </a:r>
            <a:r>
              <a:rPr lang="ar-SA"/>
              <a:t> </a:t>
            </a:r>
            <a:r>
              <a:rPr lang="ar-SA">
                <a:latin typeface="B Nazanin"/>
              </a:rPr>
              <a:t>ها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مشخصات</a:t>
            </a:r>
            <a:r>
              <a:rPr lang="ar-SA"/>
              <a:t> </a:t>
            </a:r>
            <a:r>
              <a:rPr lang="ar-SA">
                <a:latin typeface="B Nazanin"/>
              </a:rPr>
              <a:t>طرح</a:t>
            </a:r>
            <a:r>
              <a:rPr lang="ar-SA"/>
              <a:t> </a:t>
            </a:r>
            <a:r>
              <a:rPr lang="ar-SA">
                <a:latin typeface="B Nazanin"/>
              </a:rPr>
              <a:t>قرار</a:t>
            </a:r>
            <a:r>
              <a:rPr lang="ar-SA"/>
              <a:t> </a:t>
            </a:r>
            <a:r>
              <a:rPr lang="ar-SA">
                <a:latin typeface="B Nazanin"/>
              </a:rPr>
              <a:t>خواهد</a:t>
            </a:r>
            <a:r>
              <a:rPr lang="ar-SA"/>
              <a:t> </a:t>
            </a:r>
            <a:r>
              <a:rPr lang="ar-SA">
                <a:latin typeface="B Nazanin"/>
              </a:rPr>
              <a:t>گرفت</a:t>
            </a:r>
            <a:r>
              <a:rPr lang="ar-SA"/>
              <a:t> . </a:t>
            </a:r>
            <a:r>
              <a:rPr lang="ar-SA">
                <a:latin typeface="B Nazanin"/>
              </a:rPr>
              <a:t>خدمات</a:t>
            </a:r>
            <a:r>
              <a:rPr lang="ar-SA"/>
              <a:t> </a:t>
            </a:r>
            <a:r>
              <a:rPr lang="ar-SA">
                <a:latin typeface="B Nazanin"/>
              </a:rPr>
              <a:t>اين</a:t>
            </a:r>
            <a:r>
              <a:rPr lang="ar-SA"/>
              <a:t> </a:t>
            </a:r>
            <a:r>
              <a:rPr lang="ar-SA">
                <a:latin typeface="B Nazanin"/>
              </a:rPr>
              <a:t>مرحله</a:t>
            </a:r>
            <a:r>
              <a:rPr lang="ar-SA"/>
              <a:t> </a:t>
            </a:r>
            <a:r>
              <a:rPr lang="ar-SA">
                <a:latin typeface="B Nazanin"/>
              </a:rPr>
              <a:t>شامل</a:t>
            </a:r>
            <a:r>
              <a:rPr lang="ar-SA"/>
              <a:t> </a:t>
            </a:r>
            <a:r>
              <a:rPr lang="ar-SA">
                <a:latin typeface="B Nazanin"/>
              </a:rPr>
              <a:t>انجام</a:t>
            </a:r>
            <a:r>
              <a:rPr lang="ar-SA"/>
              <a:t> </a:t>
            </a:r>
            <a:r>
              <a:rPr lang="ar-SA">
                <a:latin typeface="B Nazanin"/>
              </a:rPr>
              <a:t>مطالعات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بررسي</a:t>
            </a:r>
            <a:r>
              <a:rPr lang="ar-SA"/>
              <a:t> </a:t>
            </a:r>
            <a:r>
              <a:rPr lang="ar-SA">
                <a:latin typeface="B Nazanin"/>
              </a:rPr>
              <a:t>ها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تحقيقات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نقشه</a:t>
            </a:r>
            <a:r>
              <a:rPr lang="ar-SA"/>
              <a:t> </a:t>
            </a:r>
            <a:r>
              <a:rPr lang="ar-SA">
                <a:latin typeface="B Nazanin"/>
              </a:rPr>
              <a:t>برداري</a:t>
            </a:r>
            <a:r>
              <a:rPr lang="ar-SA"/>
              <a:t> </a:t>
            </a:r>
            <a:r>
              <a:rPr lang="ar-SA">
                <a:latin typeface="B Nazanin"/>
              </a:rPr>
              <a:t>ها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آزمايش</a:t>
            </a:r>
            <a:r>
              <a:rPr lang="ar-SA"/>
              <a:t> </a:t>
            </a:r>
            <a:r>
              <a:rPr lang="ar-SA">
                <a:latin typeface="B Nazanin"/>
              </a:rPr>
              <a:t>هاي</a:t>
            </a:r>
            <a:r>
              <a:rPr lang="ar-SA"/>
              <a:t> </a:t>
            </a:r>
            <a:r>
              <a:rPr lang="ar-SA">
                <a:latin typeface="B Nazanin"/>
              </a:rPr>
              <a:t>لازم</a:t>
            </a:r>
            <a:r>
              <a:rPr lang="ar-SA"/>
              <a:t> </a:t>
            </a:r>
            <a:r>
              <a:rPr lang="ar-SA">
                <a:latin typeface="B Nazanin"/>
              </a:rPr>
              <a:t>به</a:t>
            </a:r>
            <a:r>
              <a:rPr lang="ar-SA"/>
              <a:t> </a:t>
            </a:r>
            <a:r>
              <a:rPr lang="ar-SA">
                <a:latin typeface="B Nazanin"/>
              </a:rPr>
              <a:t>منظور</a:t>
            </a:r>
            <a:r>
              <a:rPr lang="ar-SA"/>
              <a:t> </a:t>
            </a:r>
            <a:r>
              <a:rPr lang="ar-SA">
                <a:latin typeface="B Nazanin"/>
              </a:rPr>
              <a:t>تهية</a:t>
            </a:r>
            <a:r>
              <a:rPr lang="ar-SA"/>
              <a:t> </a:t>
            </a:r>
            <a:r>
              <a:rPr lang="ar-SA">
                <a:latin typeface="B Nazanin"/>
              </a:rPr>
              <a:t>كلي</a:t>
            </a:r>
            <a:r>
              <a:rPr lang="fa-IR">
                <a:latin typeface="B Nazanin"/>
              </a:rPr>
              <a:t>ه</a:t>
            </a:r>
            <a:r>
              <a:rPr lang="ar-SA"/>
              <a:t> </a:t>
            </a:r>
            <a:r>
              <a:rPr lang="ar-SA">
                <a:latin typeface="B Nazanin"/>
              </a:rPr>
              <a:t>اسناد</a:t>
            </a:r>
            <a:r>
              <a:rPr lang="ar-SA"/>
              <a:t> </a:t>
            </a:r>
            <a:r>
              <a:rPr lang="ar-SA">
                <a:latin typeface="B Nazanin"/>
              </a:rPr>
              <a:t>عمليات</a:t>
            </a:r>
            <a:r>
              <a:rPr lang="ar-SA"/>
              <a:t> </a:t>
            </a:r>
            <a:r>
              <a:rPr lang="ar-SA">
                <a:latin typeface="B Nazanin"/>
              </a:rPr>
              <a:t>اجرائي</a:t>
            </a:r>
            <a:r>
              <a:rPr lang="ar-SA"/>
              <a:t> </a:t>
            </a:r>
            <a:r>
              <a:rPr lang="ar-SA">
                <a:latin typeface="B Nazanin"/>
              </a:rPr>
              <a:t>طرح</a:t>
            </a:r>
            <a:r>
              <a:rPr lang="ar-SA"/>
              <a:t> </a:t>
            </a:r>
            <a:r>
              <a:rPr lang="ar-SA">
                <a:latin typeface="B Nazanin"/>
              </a:rPr>
              <a:t>از</a:t>
            </a:r>
            <a:r>
              <a:rPr lang="ar-SA"/>
              <a:t> </a:t>
            </a:r>
            <a:r>
              <a:rPr lang="ar-SA">
                <a:latin typeface="B Nazanin"/>
              </a:rPr>
              <a:t>جمله</a:t>
            </a:r>
            <a:r>
              <a:rPr lang="ar-SA"/>
              <a:t> : </a:t>
            </a:r>
            <a:r>
              <a:rPr lang="ar-SA">
                <a:latin typeface="B Nazanin"/>
              </a:rPr>
              <a:t>نقشه</a:t>
            </a:r>
            <a:r>
              <a:rPr lang="ar-SA"/>
              <a:t> </a:t>
            </a:r>
            <a:r>
              <a:rPr lang="ar-SA">
                <a:latin typeface="B Nazanin"/>
              </a:rPr>
              <a:t>هاي</a:t>
            </a:r>
            <a:r>
              <a:rPr lang="ar-SA"/>
              <a:t> </a:t>
            </a:r>
            <a:r>
              <a:rPr lang="ar-SA">
                <a:latin typeface="B Nazanin"/>
              </a:rPr>
              <a:t>اجرايي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مشخصات</a:t>
            </a:r>
            <a:r>
              <a:rPr lang="ar-SA"/>
              <a:t> </a:t>
            </a:r>
            <a:r>
              <a:rPr lang="ar-SA">
                <a:latin typeface="B Nazanin"/>
              </a:rPr>
              <a:t>فني</a:t>
            </a:r>
            <a:r>
              <a:rPr lang="ar-SA"/>
              <a:t> </a:t>
            </a:r>
            <a:r>
              <a:rPr lang="ar-SA">
                <a:latin typeface="B Nazanin"/>
              </a:rPr>
              <a:t>اختصاصي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نقشه</a:t>
            </a:r>
            <a:r>
              <a:rPr lang="ar-SA"/>
              <a:t> </a:t>
            </a:r>
            <a:r>
              <a:rPr lang="ar-SA">
                <a:latin typeface="B Nazanin"/>
              </a:rPr>
              <a:t>محل</a:t>
            </a:r>
            <a:r>
              <a:rPr lang="fa-IR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نتيج</a:t>
            </a:r>
            <a:r>
              <a:rPr lang="fa-IR">
                <a:latin typeface="B Nazanin"/>
              </a:rPr>
              <a:t>ه</a:t>
            </a:r>
            <a:r>
              <a:rPr lang="ar-SA"/>
              <a:t> </a:t>
            </a:r>
            <a:r>
              <a:rPr lang="ar-SA">
                <a:latin typeface="B Nazanin"/>
              </a:rPr>
              <a:t>آزمايش</a:t>
            </a:r>
            <a:r>
              <a:rPr lang="ar-SA"/>
              <a:t> </a:t>
            </a:r>
            <a:r>
              <a:rPr lang="ar-SA">
                <a:latin typeface="B Nazanin"/>
              </a:rPr>
              <a:t>ها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برنامه</a:t>
            </a:r>
            <a:r>
              <a:rPr lang="ar-SA"/>
              <a:t> </a:t>
            </a:r>
            <a:r>
              <a:rPr lang="ar-SA">
                <a:latin typeface="B Nazanin"/>
              </a:rPr>
              <a:t>زماني</a:t>
            </a:r>
            <a:r>
              <a:rPr lang="ar-SA"/>
              <a:t> </a:t>
            </a:r>
            <a:r>
              <a:rPr lang="ar-SA">
                <a:latin typeface="B Nazanin"/>
              </a:rPr>
              <a:t>اجراي</a:t>
            </a:r>
            <a:r>
              <a:rPr lang="ar-SA"/>
              <a:t> </a:t>
            </a:r>
            <a:r>
              <a:rPr lang="ar-SA">
                <a:latin typeface="B Nazanin"/>
              </a:rPr>
              <a:t>كار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تهية</a:t>
            </a:r>
            <a:r>
              <a:rPr lang="ar-SA"/>
              <a:t> </a:t>
            </a:r>
            <a:r>
              <a:rPr lang="ar-SA">
                <a:latin typeface="B Nazanin"/>
              </a:rPr>
              <a:t>مصالح</a:t>
            </a:r>
            <a:r>
              <a:rPr lang="ar-SA"/>
              <a:t> </a:t>
            </a:r>
            <a:r>
              <a:rPr lang="ar-SA">
                <a:latin typeface="B Nazanin"/>
              </a:rPr>
              <a:t>،</a:t>
            </a:r>
            <a:r>
              <a:rPr lang="ar-SA"/>
              <a:t> </a:t>
            </a:r>
            <a:r>
              <a:rPr lang="ar-SA">
                <a:latin typeface="B Nazanin"/>
              </a:rPr>
              <a:t>بر</a:t>
            </a:r>
            <a:r>
              <a:rPr lang="ar-SA"/>
              <a:t> </a:t>
            </a:r>
            <a:r>
              <a:rPr lang="ar-SA">
                <a:latin typeface="B Nazanin"/>
              </a:rPr>
              <a:t>آورد</a:t>
            </a:r>
            <a:r>
              <a:rPr lang="ar-SA"/>
              <a:t> </a:t>
            </a:r>
            <a:r>
              <a:rPr lang="ar-SA">
                <a:latin typeface="B Nazanin"/>
              </a:rPr>
              <a:t>مقادير</a:t>
            </a:r>
            <a:r>
              <a:rPr lang="ar-SA"/>
              <a:t> </a:t>
            </a:r>
            <a:r>
              <a:rPr lang="ar-SA">
                <a:latin typeface="B Nazanin"/>
              </a:rPr>
              <a:t>كار</a:t>
            </a:r>
            <a:r>
              <a:rPr lang="ar-SA"/>
              <a:t> </a:t>
            </a:r>
            <a:r>
              <a:rPr lang="ar-SA">
                <a:latin typeface="B Nazanin"/>
              </a:rPr>
              <a:t>و</a:t>
            </a:r>
            <a:r>
              <a:rPr lang="ar-SA"/>
              <a:t> </a:t>
            </a:r>
            <a:r>
              <a:rPr lang="ar-SA">
                <a:latin typeface="B Nazanin"/>
              </a:rPr>
              <a:t>پيش</a:t>
            </a:r>
            <a:r>
              <a:rPr lang="ar-SA"/>
              <a:t> </a:t>
            </a:r>
            <a:r>
              <a:rPr lang="ar-SA">
                <a:latin typeface="B Nazanin"/>
              </a:rPr>
              <a:t>بيني</a:t>
            </a:r>
            <a:r>
              <a:rPr lang="ar-SA"/>
              <a:t> </a:t>
            </a:r>
            <a:r>
              <a:rPr lang="ar-SA">
                <a:latin typeface="B Nazanin"/>
              </a:rPr>
              <a:t>دقيق</a:t>
            </a:r>
            <a:r>
              <a:rPr lang="ar-SA"/>
              <a:t> </a:t>
            </a:r>
            <a:r>
              <a:rPr lang="ar-SA">
                <a:latin typeface="B Nazanin"/>
              </a:rPr>
              <a:t>مخارج</a:t>
            </a:r>
            <a:r>
              <a:rPr lang="ar-SA"/>
              <a:t> </a:t>
            </a:r>
            <a:r>
              <a:rPr lang="ar-SA">
                <a:latin typeface="B Nazanin"/>
              </a:rPr>
              <a:t>اجراي</a:t>
            </a:r>
            <a:r>
              <a:rPr lang="ar-SA"/>
              <a:t> </a:t>
            </a:r>
            <a:r>
              <a:rPr lang="ar-SA">
                <a:latin typeface="B Nazanin"/>
              </a:rPr>
              <a:t>طرح</a:t>
            </a:r>
            <a:r>
              <a:rPr lang="fa-IR"/>
              <a:t> </a:t>
            </a:r>
            <a:r>
              <a:rPr lang="ar-SA">
                <a:latin typeface="B Nazanin"/>
              </a:rPr>
              <a:t>مي</a:t>
            </a:r>
            <a:r>
              <a:rPr lang="ar-SA"/>
              <a:t> </a:t>
            </a:r>
            <a:r>
              <a:rPr lang="ar-SA">
                <a:latin typeface="B Nazanin"/>
              </a:rPr>
              <a:t>باشد</a:t>
            </a:r>
            <a:r>
              <a:rPr lang="fa-IR"/>
              <a:t>.</a:t>
            </a:r>
          </a:p>
          <a:p>
            <a:pPr lvl="0" algn="r"/>
            <a:endParaRPr lang="fa-IR"/>
          </a:p>
          <a:p>
            <a:pPr marL="0" lvl="0" indent="0" algn="r">
              <a:buNone/>
            </a:pPr>
            <a:r>
              <a:rPr lang="fa-IR">
                <a:solidFill>
                  <a:schemeClr val="accent4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3328</Words>
  <Application>Microsoft Office PowerPoint</Application>
  <PresentationFormat>Custom</PresentationFormat>
  <Paragraphs>437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Facet</vt:lpstr>
      <vt:lpstr>دانشگاه ازاداسلامی واحد</vt:lpstr>
      <vt:lpstr>PowerPoint Presentation</vt:lpstr>
      <vt:lpstr>مقدمه </vt:lpstr>
      <vt:lpstr>PowerPoint Presentation</vt:lpstr>
      <vt:lpstr>اركان اصلي عمليات پيمانكاري </vt:lpstr>
      <vt:lpstr>انواع قراردادهاي پيمانكاري</vt:lpstr>
      <vt:lpstr>نکته </vt:lpstr>
      <vt:lpstr>مراحل اجراي طرح و انجام عمليات پيمانكار</vt:lpstr>
      <vt:lpstr>مرحله مطالعات مقدماتي يا اوليه طرح</vt:lpstr>
      <vt:lpstr>ثبت حسابداری مطالعات مقدماتی طرح</vt:lpstr>
      <vt:lpstr>مرحله دوم : ارجاع كار به پيمانكار </vt:lpstr>
      <vt:lpstr>ثبت حسابداری شرکت درمناقصه</vt:lpstr>
      <vt:lpstr>PowerPoint Presentation</vt:lpstr>
      <vt:lpstr>ثبت حسابداری پیمانکاری که برنده مناقصه میشود</vt:lpstr>
      <vt:lpstr>بندهای قرارداد  </vt:lpstr>
      <vt:lpstr>PowerPoint Presentation</vt:lpstr>
      <vt:lpstr>ثبت حسابداری انعقاد قرارداد و اخذ ضمانتنامه انجام تعهدات</vt:lpstr>
      <vt:lpstr>ثبت حسابداری تنظیم قرارداد</vt:lpstr>
      <vt:lpstr>ثبت حسابداری ضمانتنامه پیش پرداخت</vt:lpstr>
      <vt:lpstr>ثبت مربوط به واریزپیش پرداخت</vt:lpstr>
      <vt:lpstr>ثبت ابطال ضمانتنامه شرکت در مناقصه</vt:lpstr>
      <vt:lpstr>4- اجراء كار  </vt:lpstr>
      <vt:lpstr>PowerPoint Presentation</vt:lpstr>
      <vt:lpstr>ثبت حسابداری مربوط به تاسیس کارگاه </vt:lpstr>
      <vt:lpstr>ثبت حسابداری صورت وضعیت موقت</vt:lpstr>
      <vt:lpstr>جدول حق بیمه پیمان ها</vt:lpstr>
      <vt:lpstr>جدول ضرایب مالیات و عوارض ارزش افزوده از سال 87 تا کنون </vt:lpstr>
      <vt:lpstr>ثبت حسابداری پرداخت صورت وضعیت موقت</vt:lpstr>
      <vt:lpstr>5– خاتمه كار</vt:lpstr>
      <vt:lpstr>PowerPoint Presentation</vt:lpstr>
      <vt:lpstr>ثبت حسابداری ابطال ضمانتنامه پیش پرداخت</vt:lpstr>
      <vt:lpstr>ثبت حسابداری ابطال ضمانتنامه حسن انجام کار</vt:lpstr>
      <vt:lpstr>ثبت استرداد نصف سپرده حسن انجام کار</vt:lpstr>
      <vt:lpstr>ثبت استرداد نصف دیگرسپرده حسن انجام کار</vt:lpstr>
      <vt:lpstr>6- قسمت های اصلی موسسات پیمانکاری </vt:lpstr>
      <vt:lpstr>حسابهایی که در موسسه پیمانکاری نگهداری می شود </vt:lpstr>
      <vt:lpstr>ثبت مربوط به تخصیص تنخواه به کارگاه </vt:lpstr>
      <vt:lpstr>ثبت حسابداری مخارج کارگاه </vt:lpstr>
      <vt:lpstr>شارژ مجدد تنخواه گردان</vt:lpstr>
      <vt:lpstr>روشهای متداول حسابداری پيمانكاری</vt:lpstr>
      <vt:lpstr>انتخاب روش</vt:lpstr>
      <vt:lpstr>دعاوی و تغيير ناشی از قراردادهای پيمانكاری</vt:lpstr>
      <vt:lpstr>تعيين سود پيمان تكميل شده</vt:lpstr>
      <vt:lpstr>حسابرسی و ممیزی دفاتر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دانشگاه ازاداسلامی واحد</dc:title>
  <dc:creator>WIN 7</dc:creator>
  <cp:lastModifiedBy>WIN 7</cp:lastModifiedBy>
  <cp:revision>1</cp:revision>
  <dcterms:modified xsi:type="dcterms:W3CDTF">2016-11-29T21:47:55Z</dcterms:modified>
</cp:coreProperties>
</file>