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475" r:id="rId2"/>
    <p:sldId id="476" r:id="rId3"/>
    <p:sldId id="477" r:id="rId4"/>
    <p:sldId id="329" r:id="rId5"/>
    <p:sldId id="330" r:id="rId6"/>
    <p:sldId id="335" r:id="rId7"/>
    <p:sldId id="336" r:id="rId8"/>
    <p:sldId id="337" r:id="rId9"/>
    <p:sldId id="338" r:id="rId10"/>
    <p:sldId id="339" r:id="rId11"/>
    <p:sldId id="340" r:id="rId12"/>
    <p:sldId id="464" r:id="rId13"/>
    <p:sldId id="497" r:id="rId14"/>
    <p:sldId id="468" r:id="rId15"/>
    <p:sldId id="467" r:id="rId16"/>
    <p:sldId id="351" r:id="rId17"/>
    <p:sldId id="352" r:id="rId18"/>
    <p:sldId id="353" r:id="rId19"/>
    <p:sldId id="354" r:id="rId20"/>
    <p:sldId id="355" r:id="rId21"/>
    <p:sldId id="369" r:id="rId22"/>
    <p:sldId id="382" r:id="rId23"/>
    <p:sldId id="479" r:id="rId24"/>
    <p:sldId id="493" r:id="rId25"/>
    <p:sldId id="480" r:id="rId26"/>
    <p:sldId id="498" r:id="rId27"/>
    <p:sldId id="499" r:id="rId28"/>
    <p:sldId id="500" r:id="rId29"/>
    <p:sldId id="501" r:id="rId30"/>
    <p:sldId id="502" r:id="rId31"/>
    <p:sldId id="503" r:id="rId32"/>
    <p:sldId id="483" r:id="rId33"/>
  </p:sldIdLst>
  <p:sldSz cx="9144000" cy="6858000" type="screen4x3"/>
  <p:notesSz cx="6797675" cy="987425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a:srgbClr val="FF3300"/>
    <a:srgbClr val="66669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p:scale>
          <a:sx n="77" d="100"/>
          <a:sy n="77" d="100"/>
        </p:scale>
        <p:origin x="-1140"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1350"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2.xml"/><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8547"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8549" name="Rectangle 5"/>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7C2B55F-84D8-4A39-9A5B-FB745191B2A5}" type="slidenum">
              <a:rPr lang="ar-SA"/>
              <a:pPr>
                <a:defRPr/>
              </a:pPr>
              <a:t>‹#›</a:t>
            </a:fld>
            <a:endParaRPr lang="en-US"/>
          </a:p>
        </p:txBody>
      </p:sp>
    </p:spTree>
    <p:extLst>
      <p:ext uri="{BB962C8B-B14F-4D97-AF65-F5344CB8AC3E}">
        <p14:creationId xmlns:p14="http://schemas.microsoft.com/office/powerpoint/2010/main" val="2255427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1026"/>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6259" name="Rectangle 1027"/>
          <p:cNvSpPr>
            <a:spLocks noGrp="1" noChangeArrowheads="1"/>
          </p:cNvSpPr>
          <p:nvPr>
            <p:ph type="dt"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4820" name="Rectangle 1028"/>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1029"/>
          <p:cNvSpPr>
            <a:spLocks noGrp="1" noChangeArrowheads="1"/>
          </p:cNvSpPr>
          <p:nvPr>
            <p:ph type="body" sz="quarter" idx="3"/>
          </p:nvPr>
        </p:nvSpPr>
        <p:spPr bwMode="auto">
          <a:xfrm>
            <a:off x="906463" y="4691063"/>
            <a:ext cx="4984750"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6262" name="Rectangle 1030"/>
          <p:cNvSpPr>
            <a:spLocks noGrp="1" noChangeArrowheads="1"/>
          </p:cNvSpPr>
          <p:nvPr>
            <p:ph type="ftr" sz="quarter" idx="4"/>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6263" name="Rectangle 1031"/>
          <p:cNvSpPr>
            <a:spLocks noGrp="1" noChangeArrowheads="1"/>
          </p:cNvSpPr>
          <p:nvPr>
            <p:ph type="sldNum" sz="quarter" idx="5"/>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733AC20-ED61-4652-9263-E31957785D4C}" type="slidenum">
              <a:rPr lang="ar-SA"/>
              <a:pPr>
                <a:defRPr/>
              </a:pPr>
              <a:t>‹#›</a:t>
            </a:fld>
            <a:endParaRPr lang="en-US"/>
          </a:p>
        </p:txBody>
      </p:sp>
    </p:spTree>
    <p:extLst>
      <p:ext uri="{BB962C8B-B14F-4D97-AF65-F5344CB8AC3E}">
        <p14:creationId xmlns:p14="http://schemas.microsoft.com/office/powerpoint/2010/main" val="593012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90B8C4C1-9F9B-46F4-B39D-EB4DAD5B7D14}" type="slidenum">
              <a:rPr lang="ar-SA" altLang="en-US" sz="1200" smtClean="0"/>
              <a:pPr eaLnBrk="1" hangingPunct="1"/>
              <a:t>1</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5EF81571-2289-4938-A832-4942E85A408C}" type="slidenum">
              <a:rPr lang="ar-SA" altLang="en-US" sz="1200" smtClean="0"/>
              <a:pPr eaLnBrk="1" hangingPunct="1"/>
              <a:t>4</a:t>
            </a:fld>
            <a:endParaRPr lang="en-US" altLang="en-US" sz="1200" smtClean="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marL="228600" indent="-228600" algn="r" rtl="1" eaLnBrk="1" hangingPunct="1"/>
            <a:r>
              <a:rPr lang="ar-SA" altLang="en-US" smtClean="0"/>
              <a:t>معماري چيست؟</a:t>
            </a:r>
          </a:p>
          <a:p>
            <a:pPr marL="228600" indent="-228600" algn="r" rtl="1" eaLnBrk="1" hangingPunct="1"/>
            <a:r>
              <a:rPr lang="ar-SA" altLang="en-US" smtClean="0"/>
              <a:t>معماري توصيفي است فني از يك سيستم. اين توصيف شامل ساختار اجزا، و  روابط بين آنهاست. علاوه بر آن شامل قواعدي است كه بر طراحي آنها حاكم است. نقشه فني ميتواند به اين سوال كه آيا ميتوان يك طبقه ديگر روي آن اضافه كرد يا نه پاسخ گويد. </a:t>
            </a:r>
          </a:p>
          <a:p>
            <a:pPr marL="228600" indent="-228600" algn="r" rtl="1" eaLnBrk="1" hangingPunct="1"/>
            <a:r>
              <a:rPr lang="ar-SA" altLang="en-US" smtClean="0"/>
              <a:t>توصيف ها شامي يكسري نقشه فني – </a:t>
            </a:r>
            <a:r>
              <a:rPr lang="en-US" altLang="en-US" smtClean="0"/>
              <a:t>Blue Print</a:t>
            </a:r>
            <a:r>
              <a:rPr lang="ar-SA" altLang="en-US" smtClean="0"/>
              <a:t> – هستند كه بايد بصورت استاندارد ارائه شوند. تا قابل درك توسط بازيگران مختلف باشند.</a:t>
            </a:r>
          </a:p>
          <a:p>
            <a:pPr marL="228600" indent="-228600" algn="r" rtl="1" eaLnBrk="1" hangingPunct="1"/>
            <a:r>
              <a:rPr lang="ar-SA" altLang="en-US" smtClean="0"/>
              <a:t>معمولاً معماري با هدف ايجاد يك سيستم جديد انجام ميشود:</a:t>
            </a:r>
          </a:p>
          <a:p>
            <a:pPr marL="228600" indent="-228600" algn="r" rtl="1" eaLnBrk="1" hangingPunct="1">
              <a:buFontTx/>
              <a:buAutoNum type="arabicPeriod"/>
            </a:pPr>
            <a:r>
              <a:rPr lang="ar-SA" altLang="en-US" smtClean="0"/>
              <a:t>مشتري به معمار مراجعه ميكند.</a:t>
            </a:r>
          </a:p>
          <a:p>
            <a:pPr marL="228600" indent="-228600" algn="r" rtl="1" eaLnBrk="1" hangingPunct="1">
              <a:buFontTx/>
              <a:buAutoNum type="arabicPeriod"/>
            </a:pPr>
            <a:r>
              <a:rPr lang="ar-SA" altLang="en-US" smtClean="0"/>
              <a:t>نيازهاي اوليه را ارائه ميكند.</a:t>
            </a:r>
          </a:p>
          <a:p>
            <a:pPr marL="228600" indent="-228600" algn="r" rtl="1" eaLnBrk="1" hangingPunct="1">
              <a:buFontTx/>
              <a:buAutoNum type="arabicPeriod"/>
            </a:pPr>
            <a:r>
              <a:rPr lang="ar-SA" altLang="en-US" smtClean="0"/>
              <a:t>معمار يك طرح اوليه نشانش ميدهد و آنقدر اينكار ادامه پيدا ميكند تا در رابطه با نيازمنديها توافق حاصل شود.</a:t>
            </a:r>
          </a:p>
          <a:p>
            <a:pPr marL="228600" indent="-228600" algn="r" rtl="1" eaLnBrk="1" hangingPunct="1">
              <a:buFontTx/>
              <a:buAutoNum type="arabicPeriod"/>
            </a:pPr>
            <a:r>
              <a:rPr lang="ar-SA" altLang="en-US" smtClean="0"/>
              <a:t>سپس اقدام به تعريف و طراحي كلي ( با جزئيات كم) سيستم مورد نظر ميكند. </a:t>
            </a:r>
          </a:p>
          <a:p>
            <a:pPr marL="228600" indent="-228600" algn="r" rtl="1" eaLnBrk="1" hangingPunct="1">
              <a:buFontTx/>
              <a:buAutoNum type="arabicPeriod"/>
            </a:pPr>
            <a:r>
              <a:rPr lang="ar-SA" altLang="en-US" smtClean="0"/>
              <a:t>سپس يك طرح اجرائي شامل زمان بندي ها و بودجه،‌ منابع لازم و غيره ميشود. و مراحل اجرا آغاز ميشود.</a:t>
            </a:r>
          </a:p>
          <a:p>
            <a:pPr marL="228600" indent="-228600" algn="r" rtl="1" eaLnBrk="1" hangingPunct="1">
              <a:buFontTx/>
              <a:buAutoNum type="arabicPeriod"/>
            </a:pPr>
            <a:r>
              <a:rPr lang="ar-SA" altLang="en-US" smtClean="0"/>
              <a:t>طراحي كلي تحويل مهندسين طراح ميشود تا جزئيات آن استخراج شود.</a:t>
            </a:r>
          </a:p>
          <a:p>
            <a:pPr marL="228600" indent="-228600" algn="r" rtl="1" eaLnBrk="1" hangingPunct="1">
              <a:buFontTx/>
              <a:buAutoNum type="arabicPeriod"/>
            </a:pPr>
            <a:r>
              <a:rPr lang="ar-SA" altLang="en-US" smtClean="0"/>
              <a:t>پس از استخراج جزئيات لازم مراحل ساخت شروع ميشود.</a:t>
            </a:r>
          </a:p>
          <a:p>
            <a:pPr marL="228600" indent="-228600" algn="r" rtl="1" eaLnBrk="1" hangingPunct="1">
              <a:buFontTx/>
              <a:buAutoNum type="arabicPeriod"/>
            </a:pPr>
            <a:r>
              <a:rPr lang="ar-SA" altLang="en-US" smtClean="0"/>
              <a:t>سازنده ها توصيفهاي دقيقتر معماري را دريافت كرده و اقدام به توصيف سيستم ميكنند</a:t>
            </a: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10045BAC-27D5-4C27-B6E6-7299996D08C1}" type="slidenum">
              <a:rPr lang="ar-SA" altLang="en-US" sz="1200" smtClean="0"/>
              <a:pPr eaLnBrk="1" hangingPunct="1"/>
              <a:t>6</a:t>
            </a:fld>
            <a:endParaRPr lang="en-US" altLang="en-US" sz="1200" smtClean="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altLang="en-US" smtClean="0"/>
              <a:t>هر جا معماري حضور داشته، عوامل زير نيز حضور داشته اند:</a:t>
            </a:r>
          </a:p>
          <a:p>
            <a:pPr algn="r" rtl="1" eaLnBrk="1" hangingPunct="1">
              <a:buFontTx/>
              <a:buChar char="•"/>
            </a:pPr>
            <a:r>
              <a:rPr lang="ar-SA" altLang="en-US" smtClean="0"/>
              <a:t>ابعاد بزرگ: شهرسازي، سازه هاي بزرگ، ساختمانهاي بزرگ، كشتي ها، هواپيماها، پلها و ...</a:t>
            </a:r>
          </a:p>
          <a:p>
            <a:pPr algn="r" rtl="1" eaLnBrk="1" hangingPunct="1">
              <a:buFontTx/>
              <a:buChar char="•"/>
            </a:pPr>
            <a:r>
              <a:rPr lang="ar-SA" altLang="en-US" smtClean="0"/>
              <a:t>پيچيدگي زياد: كشتي ها، هواپيماها، تراشه هاي الكترونيكي، قطعات مكانيكي خاص</a:t>
            </a:r>
          </a:p>
          <a:p>
            <a:pPr algn="r" rtl="1" eaLnBrk="1" hangingPunct="1">
              <a:buFontTx/>
              <a:buChar char="•"/>
            </a:pPr>
            <a:r>
              <a:rPr lang="ar-SA" altLang="en-US" smtClean="0"/>
              <a:t>نيازمندي خاص: ساختمانهاي تفريحي، قطعات خاص، منازل مسكوني با شكلهاي خاص</a:t>
            </a:r>
          </a:p>
          <a:p>
            <a:pPr algn="r" rtl="1" eaLnBrk="1" hangingPunct="1">
              <a:buFontTx/>
              <a:buChar char="•"/>
            </a:pPr>
            <a:r>
              <a:rPr lang="ar-SA" altLang="en-US" smtClean="0"/>
              <a:t>آينده نگري: شهرهاي قابل توسعه، ساختمانهاي قابل توسعه</a:t>
            </a:r>
          </a:p>
          <a:p>
            <a:pPr algn="r" rtl="1" eaLnBrk="1" hangingPunct="1">
              <a:buFontTx/>
              <a:buChar char="•"/>
            </a:pPr>
            <a:r>
              <a:rPr lang="ar-SA" altLang="en-US" smtClean="0"/>
              <a:t>انعطاف پذيري: خطوط توليد با كاربري هاي متفاوت، شركتهائي با خدمات متنوع</a:t>
            </a: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47108BEB-57CD-4DB8-9560-6887265A9B73}" type="slidenum">
              <a:rPr lang="ar-SA" altLang="en-US" sz="1200" smtClean="0"/>
              <a:pPr eaLnBrk="1" hangingPunct="1"/>
              <a:t>7</a:t>
            </a:fld>
            <a:endParaRPr lang="en-US" altLang="en-US" sz="1200" smtClean="0"/>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altLang="en-US" smtClean="0"/>
              <a:t>هر جا معماري حضور داشته، عوامل زير نيز حضور داشته اند:</a:t>
            </a:r>
          </a:p>
          <a:p>
            <a:pPr algn="r" rtl="1" eaLnBrk="1" hangingPunct="1">
              <a:buFontTx/>
              <a:buChar char="•"/>
            </a:pPr>
            <a:r>
              <a:rPr lang="ar-SA" altLang="en-US" smtClean="0"/>
              <a:t>ابعاد بزرگ: شهرسازي، سازه هاي بزرگ، ساختمانهاي بزرگ، كشتي ها، هواپيماها، پلها و ...</a:t>
            </a:r>
          </a:p>
          <a:p>
            <a:pPr algn="r" rtl="1" eaLnBrk="1" hangingPunct="1">
              <a:buFontTx/>
              <a:buChar char="•"/>
            </a:pPr>
            <a:r>
              <a:rPr lang="ar-SA" altLang="en-US" smtClean="0"/>
              <a:t>پيچيدگي زياد: كشتي ها، هواپيماها، تراشه هاي الكترونيكي، قطعات مكانيكي خاص</a:t>
            </a:r>
          </a:p>
          <a:p>
            <a:pPr algn="r" rtl="1" eaLnBrk="1" hangingPunct="1">
              <a:buFontTx/>
              <a:buChar char="•"/>
            </a:pPr>
            <a:r>
              <a:rPr lang="ar-SA" altLang="en-US" smtClean="0"/>
              <a:t>نيازمندي خاص: ساختمانهاي تفريحي، قطعات خاص، منازل مسكوني با شكلهاي خاص</a:t>
            </a:r>
          </a:p>
          <a:p>
            <a:pPr algn="r" rtl="1" eaLnBrk="1" hangingPunct="1">
              <a:buFontTx/>
              <a:buChar char="•"/>
            </a:pPr>
            <a:r>
              <a:rPr lang="ar-SA" altLang="en-US" smtClean="0"/>
              <a:t>آينده نگري: شهرهاي قابل توسعه، ساختمانهاي قابل توسعه</a:t>
            </a:r>
          </a:p>
          <a:p>
            <a:pPr algn="r" rtl="1" eaLnBrk="1" hangingPunct="1">
              <a:buFontTx/>
              <a:buChar char="•"/>
            </a:pPr>
            <a:r>
              <a:rPr lang="ar-SA" altLang="en-US" smtClean="0"/>
              <a:t>انعطاف پذيري: خطوط توليد با كاربري هاي متفاوت، شركتهائي با خدمات متنوع</a:t>
            </a: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ADB577C5-7C51-4DB7-A04D-BD35B3299D90}" type="slidenum">
              <a:rPr lang="ar-SA" altLang="en-US" sz="1200" smtClean="0"/>
              <a:pPr eaLnBrk="1" hangingPunct="1"/>
              <a:t>8</a:t>
            </a:fld>
            <a:endParaRPr lang="en-US" altLang="en-US" sz="1200" smtClean="0"/>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altLang="en-US" smtClean="0"/>
              <a:t>هر جا معماري حضور داشته، عوامل زير نيز حضور داشته اند:</a:t>
            </a:r>
          </a:p>
          <a:p>
            <a:pPr algn="r" rtl="1" eaLnBrk="1" hangingPunct="1">
              <a:buFontTx/>
              <a:buChar char="•"/>
            </a:pPr>
            <a:r>
              <a:rPr lang="ar-SA" altLang="en-US" smtClean="0"/>
              <a:t>ابعاد بزرگ: شهرسازي، سازه هاي بزرگ، ساختمانهاي بزرگ، كشتي ها، هواپيماها، پلها و ...</a:t>
            </a:r>
          </a:p>
          <a:p>
            <a:pPr algn="r" rtl="1" eaLnBrk="1" hangingPunct="1">
              <a:buFontTx/>
              <a:buChar char="•"/>
            </a:pPr>
            <a:r>
              <a:rPr lang="ar-SA" altLang="en-US" smtClean="0"/>
              <a:t>پيچيدگي زياد: كشتي ها، هواپيماها، تراشه هاي الكترونيكي، قطعات مكانيكي خاص</a:t>
            </a:r>
          </a:p>
          <a:p>
            <a:pPr algn="r" rtl="1" eaLnBrk="1" hangingPunct="1">
              <a:buFontTx/>
              <a:buChar char="•"/>
            </a:pPr>
            <a:r>
              <a:rPr lang="ar-SA" altLang="en-US" smtClean="0"/>
              <a:t>نيازمندي خاص: ساختمانهاي تفريحي، قطعات خاص، منازل مسكوني با شكلهاي خاص</a:t>
            </a:r>
          </a:p>
          <a:p>
            <a:pPr algn="r" rtl="1" eaLnBrk="1" hangingPunct="1">
              <a:buFontTx/>
              <a:buChar char="•"/>
            </a:pPr>
            <a:r>
              <a:rPr lang="ar-SA" altLang="en-US" smtClean="0"/>
              <a:t>آينده نگري: شهرهاي قابل توسعه، ساختمانهاي قابل توسعه</a:t>
            </a:r>
          </a:p>
          <a:p>
            <a:pPr algn="r" rtl="1" eaLnBrk="1" hangingPunct="1">
              <a:buFontTx/>
              <a:buChar char="•"/>
            </a:pPr>
            <a:r>
              <a:rPr lang="ar-SA" altLang="en-US" smtClean="0"/>
              <a:t>انعطاف پذيري: خطوط توليد با كاربري هاي متفاوت، شركتهائي با خدمات متنوع</a:t>
            </a:r>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3AD14A40-AB2D-4819-880C-689D7CDCCD9D}" type="slidenum">
              <a:rPr lang="ar-SA" altLang="en-US" sz="1200" smtClean="0"/>
              <a:pPr eaLnBrk="1" hangingPunct="1"/>
              <a:t>9</a:t>
            </a:fld>
            <a:endParaRPr lang="en-US" altLang="en-US" sz="1200" smtClean="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altLang="en-US" smtClean="0"/>
              <a:t>هر جا معماري حضور داشته، عوامل زير نيز حضور داشته اند:</a:t>
            </a:r>
          </a:p>
          <a:p>
            <a:pPr algn="r" rtl="1" eaLnBrk="1" hangingPunct="1">
              <a:buFontTx/>
              <a:buChar char="•"/>
            </a:pPr>
            <a:r>
              <a:rPr lang="ar-SA" altLang="en-US" smtClean="0"/>
              <a:t>ابعاد بزرگ: شهرسازي، سازه هاي بزرگ، ساختمانهاي بزرگ، كشتي ها، هواپيماها، پلها و ...</a:t>
            </a:r>
          </a:p>
          <a:p>
            <a:pPr algn="r" rtl="1" eaLnBrk="1" hangingPunct="1">
              <a:buFontTx/>
              <a:buChar char="•"/>
            </a:pPr>
            <a:r>
              <a:rPr lang="ar-SA" altLang="en-US" smtClean="0"/>
              <a:t>پيچيدگي زياد: كشتي ها، هواپيماها، تراشه هاي الكترونيكي، قطعات مكانيكي خاص</a:t>
            </a:r>
          </a:p>
          <a:p>
            <a:pPr algn="r" rtl="1" eaLnBrk="1" hangingPunct="1">
              <a:buFontTx/>
              <a:buChar char="•"/>
            </a:pPr>
            <a:r>
              <a:rPr lang="ar-SA" altLang="en-US" smtClean="0"/>
              <a:t>نيازمندي خاص: ساختمانهاي تفريحي، قطعات خاص، منازل مسكوني با شكلهاي خاص</a:t>
            </a:r>
          </a:p>
          <a:p>
            <a:pPr algn="r" rtl="1" eaLnBrk="1" hangingPunct="1">
              <a:buFontTx/>
              <a:buChar char="•"/>
            </a:pPr>
            <a:r>
              <a:rPr lang="ar-SA" altLang="en-US" smtClean="0"/>
              <a:t>آينده نگري: شهرهاي قابل توسعه، ساختمانهاي قابل توسعه</a:t>
            </a:r>
          </a:p>
          <a:p>
            <a:pPr algn="r" rtl="1" eaLnBrk="1" hangingPunct="1">
              <a:buFontTx/>
              <a:buChar char="•"/>
            </a:pPr>
            <a:r>
              <a:rPr lang="ar-SA" altLang="en-US" smtClean="0"/>
              <a:t>انعطاف پذيري: خطوط توليد با كاربري هاي متفاوت، شركتهائي با خدمات متنوع</a:t>
            </a: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6CF1308E-D0F7-4A22-9F73-62792B8B991A}" type="slidenum">
              <a:rPr lang="ar-SA" altLang="en-US" sz="1200" smtClean="0"/>
              <a:pPr eaLnBrk="1" hangingPunct="1"/>
              <a:t>10</a:t>
            </a:fld>
            <a:endParaRPr lang="en-US" altLang="en-US" sz="1200" smtClean="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altLang="en-US" smtClean="0"/>
              <a:t>هر جا معماري حضور داشته، عوامل زير نيز حضور داشته اند:</a:t>
            </a:r>
          </a:p>
          <a:p>
            <a:pPr algn="r" rtl="1" eaLnBrk="1" hangingPunct="1">
              <a:buFontTx/>
              <a:buChar char="•"/>
            </a:pPr>
            <a:r>
              <a:rPr lang="ar-SA" altLang="en-US" smtClean="0"/>
              <a:t>ابعاد بزرگ: شهرسازي، سازه هاي بزرگ، ساختمانهاي بزرگ، كشتي ها، هواپيماها، پلها و ...</a:t>
            </a:r>
          </a:p>
          <a:p>
            <a:pPr algn="r" rtl="1" eaLnBrk="1" hangingPunct="1">
              <a:buFontTx/>
              <a:buChar char="•"/>
            </a:pPr>
            <a:r>
              <a:rPr lang="ar-SA" altLang="en-US" smtClean="0"/>
              <a:t>پيچيدگي زياد: كشتي ها، هواپيماها، تراشه هاي الكترونيكي، قطعات مكانيكي خاص</a:t>
            </a:r>
          </a:p>
          <a:p>
            <a:pPr algn="r" rtl="1" eaLnBrk="1" hangingPunct="1">
              <a:buFontTx/>
              <a:buChar char="•"/>
            </a:pPr>
            <a:r>
              <a:rPr lang="ar-SA" altLang="en-US" smtClean="0"/>
              <a:t>نيازمندي خاص: ساختمانهاي تفريحي، قطعات خاص، منازل مسكوني با شكلهاي خاص</a:t>
            </a:r>
          </a:p>
          <a:p>
            <a:pPr algn="r" rtl="1" eaLnBrk="1" hangingPunct="1">
              <a:buFontTx/>
              <a:buChar char="•"/>
            </a:pPr>
            <a:r>
              <a:rPr lang="ar-SA" altLang="en-US" smtClean="0"/>
              <a:t>طول عمر زياد: سازه هاي با قدمت زياد، اهرام، و غيره همگي مطابق با معماري ساخته شده اند</a:t>
            </a:r>
          </a:p>
          <a:p>
            <a:pPr algn="r" rtl="1" eaLnBrk="1" hangingPunct="1">
              <a:buFontTx/>
              <a:buChar char="•"/>
            </a:pPr>
            <a:r>
              <a:rPr lang="ar-SA" altLang="en-US" smtClean="0"/>
              <a:t>انعطاف پذيري: خطوط توليد با كاربري هاي متفاوت، شركتهائي با خدمات متنوع</a:t>
            </a:r>
          </a:p>
          <a:p>
            <a:pPr algn="r" rtl="1" eaLnBrk="1" hangingPunct="1"/>
            <a:r>
              <a:rPr lang="ar-SA" altLang="en-US" b="1" smtClean="0"/>
              <a:t>با مرور عوامل فوق ميتوان ديد كه بكار گيري سيستمهاي اطلاعاتي و ارتباطي در سازمانهاي بزرگ امروزي بدون معماري ممكن نخواهد بود.  بر همين اساس در طي سالهاي اخير روشهائي براي معماري جنبه هاي مختلف سيستمهاي اطلاعاتي سازمانها بوجود آمده است كه به معماري سازماني موسوم است. </a:t>
            </a:r>
            <a:endParaRPr lang="en-US" altLang="en-US" b="1"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0E46EEDA-9863-4624-AB34-7E23E9460C5F}" type="slidenum">
              <a:rPr lang="ar-SA" altLang="en-US" sz="1200" smtClean="0"/>
              <a:pPr eaLnBrk="1" hangingPunct="1"/>
              <a:t>21</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679450" y="4691063"/>
            <a:ext cx="543877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fld id="{B7BE0E6B-A875-4CDF-B5D6-1C049D9A1E04}" type="slidenum">
              <a:rPr lang="ar-SA" altLang="en-US" sz="1200" smtClean="0"/>
              <a:pPr eaLnBrk="1" hangingPunct="1"/>
              <a:t>22</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rtl="1" eaLnBrk="1" hangingPunct="1"/>
            <a:r>
              <a:rPr lang="ar-SA" altLang="en-US" smtClean="0"/>
              <a:t>سلولها، هر كدام شامل عمق مشخصي از عناصر پايه هستند. بعنوان مثال، سلول (ستون موجوديت، رديف برنامه ريز) بايد شامل مدلي باشد كه از ديدگاه برنامه ريز(هيئت مديره) سازمان به موجوديتهاي سازمان نگاه ميكند. تصور كنيد كه از رئيس هيئت مديره يك شركت پست بپرسيد: اطلاعات چه چيزي بيشتر از همه براي شما اهميت دارد؟ احتمالاً شما مطالبي از اين دست خواهيد شنيد: ما ميخواهيم سوابق تمام محموله هائي كه به ما تحويل ميشود را داشته باشيم. علاوه بر آن بايد بتوانيم بفهميم الان محموله كجاست؟ يا اينكه وضعيت ترابري مان چگونه است؟ و ...</a:t>
            </a:r>
          </a:p>
          <a:p>
            <a:pPr algn="r" rtl="1" eaLnBrk="1" hangingPunct="1"/>
            <a:r>
              <a:rPr lang="ar-SA" altLang="en-US" smtClean="0"/>
              <a:t>در واقع ايشان يك فهرست ازز سرفصلهاي اطلاعاتي كه براي سازمان مهم است را در اختيارتان گذاشته است. و در آخر جلسه به احتمال قوي خواهيد شنيد، كه اطلاعات بيشتر و «دقيقتر» را ميتوانيد از آقاي الف بپرسيند. اين آقاي الف اگر يك مدير ارشد باشد، مي افتيم به سلول دوم از ستون اول. در اينجا مديرارشد پاسخ دقيق تري به شما خواهد داد: ما ميخواهيم بدانيم كه هر محموله، مال كدام مشتري بوده، از كجا به كجا حمل شده، كي حملش كرده، كدام شركت همكار در آن دخيل بوده است و اگر محموله دير به مقصد رسيده، مقصر كي يا چي بوده است.</a:t>
            </a:r>
          </a:p>
          <a:p>
            <a:pPr algn="r" rtl="1" eaLnBrk="1" hangingPunct="1"/>
            <a:r>
              <a:rPr lang="ar-SA" altLang="en-US" smtClean="0"/>
              <a:t>شما احتمالاً ميتوانيد يك شكلي شبيه </a:t>
            </a:r>
            <a:r>
              <a:rPr lang="en-US" altLang="en-US" smtClean="0"/>
              <a:t>ERD</a:t>
            </a:r>
            <a:r>
              <a:rPr lang="ar-SA" altLang="en-US" smtClean="0"/>
              <a:t>  رسم كرده و نام موجوديتهائي كه اين شخص گفته را روي جدوال و نام ارتباطاتي كه ذكر كرده را روي خطوط ارتباطي بنويسيد. به اين مدل كه شامل هيچي بجز نام سرفصل هاي اطلاعاتي  نحوه ارتباط آنهاست، مدل مفهومي مي گوئيم.</a:t>
            </a:r>
          </a:p>
          <a:p>
            <a:pPr algn="r" rtl="1" eaLnBrk="1" hangingPunct="1"/>
            <a:r>
              <a:rPr lang="ar-SA" altLang="en-US" smtClean="0"/>
              <a:t>و همينطور كه مي آييم پايين كم كم ب مدل فيزيكي </a:t>
            </a:r>
            <a:r>
              <a:rPr lang="en-US" altLang="en-US" smtClean="0"/>
              <a:t>ERD</a:t>
            </a:r>
            <a:r>
              <a:rPr lang="ar-SA" altLang="en-US" smtClean="0"/>
              <a:t> و حتي شمال پايگاه داده مي رسيم.</a:t>
            </a:r>
          </a:p>
          <a:p>
            <a:pPr algn="r" rtl="1" eaLnBrk="1" hangingPunct="1"/>
            <a:r>
              <a:rPr lang="ar-SA" altLang="en-US" smtClean="0"/>
              <a:t>همين وضعيت در مورد بقيه ستونها نيز وجود دارد. </a:t>
            </a: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Rectangle 44"/>
          <p:cNvSpPr>
            <a:spLocks noGrp="1" noChangeArrowheads="1"/>
          </p:cNvSpPr>
          <p:nvPr>
            <p:ph type="ftr" sz="quarter" idx="10"/>
          </p:nvPr>
        </p:nvSpPr>
        <p:spPr>
          <a:ln/>
        </p:spPr>
        <p:txBody>
          <a:bodyPr/>
          <a:lstStyle>
            <a:lvl1pPr>
              <a:defRPr/>
            </a:lvl1pPr>
          </a:lstStyle>
          <a:p>
            <a:pPr>
              <a:defRPr/>
            </a:pPr>
            <a:endParaRPr lang="fa-IR"/>
          </a:p>
        </p:txBody>
      </p:sp>
      <p:sp>
        <p:nvSpPr>
          <p:cNvPr id="5" name="Rectangle 46"/>
          <p:cNvSpPr>
            <a:spLocks noGrp="1" noChangeArrowheads="1"/>
          </p:cNvSpPr>
          <p:nvPr>
            <p:ph type="sldNum" sz="quarter" idx="11"/>
          </p:nvPr>
        </p:nvSpPr>
        <p:spPr>
          <a:ln/>
        </p:spPr>
        <p:txBody>
          <a:bodyPr/>
          <a:lstStyle>
            <a:lvl1pPr>
              <a:defRPr/>
            </a:lvl1pPr>
          </a:lstStyle>
          <a:p>
            <a:pPr>
              <a:defRPr/>
            </a:pPr>
            <a:r>
              <a:rPr lang="ar-SA"/>
              <a:t>(</a:t>
            </a:r>
            <a:fld id="{42CD1674-E564-40BA-8A02-13C9889D9835}" type="slidenum">
              <a:rPr lang="ar-SA"/>
              <a:pPr>
                <a:defRPr/>
              </a:pPr>
              <a:t>‹#›</a:t>
            </a:fld>
            <a:r>
              <a:rPr lang="ar-SA"/>
              <a:t>)</a:t>
            </a:r>
            <a:endParaRPr lang="en-US"/>
          </a:p>
        </p:txBody>
      </p:sp>
    </p:spTree>
    <p:extLst>
      <p:ext uri="{BB962C8B-B14F-4D97-AF65-F5344CB8AC3E}">
        <p14:creationId xmlns:p14="http://schemas.microsoft.com/office/powerpoint/2010/main" val="421447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4"/>
          <p:cNvSpPr>
            <a:spLocks noGrp="1" noChangeArrowheads="1"/>
          </p:cNvSpPr>
          <p:nvPr>
            <p:ph type="ftr" sz="quarter" idx="10"/>
          </p:nvPr>
        </p:nvSpPr>
        <p:spPr>
          <a:ln/>
        </p:spPr>
        <p:txBody>
          <a:bodyPr/>
          <a:lstStyle>
            <a:lvl1pPr>
              <a:defRPr/>
            </a:lvl1pPr>
          </a:lstStyle>
          <a:p>
            <a:pPr>
              <a:defRPr/>
            </a:pPr>
            <a:endParaRPr lang="fa-IR"/>
          </a:p>
        </p:txBody>
      </p:sp>
      <p:sp>
        <p:nvSpPr>
          <p:cNvPr id="5" name="Rectangle 46"/>
          <p:cNvSpPr>
            <a:spLocks noGrp="1" noChangeArrowheads="1"/>
          </p:cNvSpPr>
          <p:nvPr>
            <p:ph type="sldNum" sz="quarter" idx="11"/>
          </p:nvPr>
        </p:nvSpPr>
        <p:spPr>
          <a:ln/>
        </p:spPr>
        <p:txBody>
          <a:bodyPr/>
          <a:lstStyle>
            <a:lvl1pPr>
              <a:defRPr/>
            </a:lvl1pPr>
          </a:lstStyle>
          <a:p>
            <a:pPr>
              <a:defRPr/>
            </a:pPr>
            <a:r>
              <a:rPr lang="ar-SA"/>
              <a:t>(</a:t>
            </a:r>
            <a:fld id="{22E00FE9-B194-43AD-A553-0131002B5BA0}" type="slidenum">
              <a:rPr lang="ar-SA"/>
              <a:pPr>
                <a:defRPr/>
              </a:pPr>
              <a:t>‹#›</a:t>
            </a:fld>
            <a:r>
              <a:rPr lang="ar-SA"/>
              <a:t>)</a:t>
            </a:r>
            <a:endParaRPr lang="en-US"/>
          </a:p>
        </p:txBody>
      </p:sp>
    </p:spTree>
    <p:extLst>
      <p:ext uri="{BB962C8B-B14F-4D97-AF65-F5344CB8AC3E}">
        <p14:creationId xmlns:p14="http://schemas.microsoft.com/office/powerpoint/2010/main" val="546808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8138" y="114300"/>
            <a:ext cx="2228850" cy="60579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0" y="114300"/>
            <a:ext cx="6535738" cy="6057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4"/>
          <p:cNvSpPr>
            <a:spLocks noGrp="1" noChangeArrowheads="1"/>
          </p:cNvSpPr>
          <p:nvPr>
            <p:ph type="ftr" sz="quarter" idx="10"/>
          </p:nvPr>
        </p:nvSpPr>
        <p:spPr>
          <a:ln/>
        </p:spPr>
        <p:txBody>
          <a:bodyPr/>
          <a:lstStyle>
            <a:lvl1pPr>
              <a:defRPr/>
            </a:lvl1pPr>
          </a:lstStyle>
          <a:p>
            <a:pPr>
              <a:defRPr/>
            </a:pPr>
            <a:endParaRPr lang="fa-IR"/>
          </a:p>
        </p:txBody>
      </p:sp>
      <p:sp>
        <p:nvSpPr>
          <p:cNvPr id="5" name="Rectangle 46"/>
          <p:cNvSpPr>
            <a:spLocks noGrp="1" noChangeArrowheads="1"/>
          </p:cNvSpPr>
          <p:nvPr>
            <p:ph type="sldNum" sz="quarter" idx="11"/>
          </p:nvPr>
        </p:nvSpPr>
        <p:spPr>
          <a:ln/>
        </p:spPr>
        <p:txBody>
          <a:bodyPr/>
          <a:lstStyle>
            <a:lvl1pPr>
              <a:defRPr/>
            </a:lvl1pPr>
          </a:lstStyle>
          <a:p>
            <a:pPr>
              <a:defRPr/>
            </a:pPr>
            <a:r>
              <a:rPr lang="ar-SA"/>
              <a:t>(</a:t>
            </a:r>
            <a:fld id="{B515D026-FBB5-489C-B778-40CCB47E863A}" type="slidenum">
              <a:rPr lang="ar-SA"/>
              <a:pPr>
                <a:defRPr/>
              </a:pPr>
              <a:t>‹#›</a:t>
            </a:fld>
            <a:r>
              <a:rPr lang="ar-SA"/>
              <a:t>)</a:t>
            </a:r>
            <a:endParaRPr lang="en-US"/>
          </a:p>
        </p:txBody>
      </p:sp>
    </p:spTree>
    <p:extLst>
      <p:ext uri="{BB962C8B-B14F-4D97-AF65-F5344CB8AC3E}">
        <p14:creationId xmlns:p14="http://schemas.microsoft.com/office/powerpoint/2010/main" val="44359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8839200" cy="609600"/>
          </a:xfrm>
        </p:spPr>
        <p:txBody>
          <a:bodyPr/>
          <a:lstStyle/>
          <a:p>
            <a:r>
              <a:rPr lang="en-US" smtClean="0"/>
              <a:t>Click to edit Master title style</a:t>
            </a:r>
            <a:endParaRPr lang="fa-IR"/>
          </a:p>
        </p:txBody>
      </p:sp>
      <p:sp>
        <p:nvSpPr>
          <p:cNvPr id="3" name="ClipArt Placeholder 2"/>
          <p:cNvSpPr>
            <a:spLocks noGrp="1"/>
          </p:cNvSpPr>
          <p:nvPr>
            <p:ph type="clipArt" sz="half" idx="1"/>
          </p:nvPr>
        </p:nvSpPr>
        <p:spPr>
          <a:xfrm>
            <a:off x="304800" y="989013"/>
            <a:ext cx="4229100" cy="5183187"/>
          </a:xfrm>
        </p:spPr>
        <p:txBody>
          <a:bodyPr/>
          <a:lstStyle/>
          <a:p>
            <a:pPr lvl="0"/>
            <a:endParaRPr lang="fa-IR" noProof="0" smtClean="0"/>
          </a:p>
        </p:txBody>
      </p:sp>
      <p:sp>
        <p:nvSpPr>
          <p:cNvPr id="4" name="Text Placeholder 3"/>
          <p:cNvSpPr>
            <a:spLocks noGrp="1"/>
          </p:cNvSpPr>
          <p:nvPr>
            <p:ph type="body" sz="half" idx="2"/>
          </p:nvPr>
        </p:nvSpPr>
        <p:spPr>
          <a:xfrm>
            <a:off x="4686300" y="989013"/>
            <a:ext cx="4230688"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4"/>
          <p:cNvSpPr>
            <a:spLocks noGrp="1" noChangeArrowheads="1"/>
          </p:cNvSpPr>
          <p:nvPr>
            <p:ph type="ftr" sz="quarter" idx="10"/>
          </p:nvPr>
        </p:nvSpPr>
        <p:spPr>
          <a:ln/>
        </p:spPr>
        <p:txBody>
          <a:bodyPr/>
          <a:lstStyle>
            <a:lvl1pPr>
              <a:defRPr/>
            </a:lvl1pPr>
          </a:lstStyle>
          <a:p>
            <a:pPr>
              <a:defRPr/>
            </a:pPr>
            <a:endParaRPr lang="fa-IR"/>
          </a:p>
        </p:txBody>
      </p:sp>
      <p:sp>
        <p:nvSpPr>
          <p:cNvPr id="6" name="Rectangle 46"/>
          <p:cNvSpPr>
            <a:spLocks noGrp="1" noChangeArrowheads="1"/>
          </p:cNvSpPr>
          <p:nvPr>
            <p:ph type="sldNum" sz="quarter" idx="11"/>
          </p:nvPr>
        </p:nvSpPr>
        <p:spPr>
          <a:ln/>
        </p:spPr>
        <p:txBody>
          <a:bodyPr/>
          <a:lstStyle>
            <a:lvl1pPr>
              <a:defRPr/>
            </a:lvl1pPr>
          </a:lstStyle>
          <a:p>
            <a:pPr>
              <a:defRPr/>
            </a:pPr>
            <a:r>
              <a:rPr lang="ar-SA"/>
              <a:t>(</a:t>
            </a:r>
            <a:fld id="{8229119D-0217-45CE-BBF7-6F4C4BC4CB09}" type="slidenum">
              <a:rPr lang="ar-SA"/>
              <a:pPr>
                <a:defRPr/>
              </a:pPr>
              <a:t>‹#›</a:t>
            </a:fld>
            <a:r>
              <a:rPr lang="ar-SA"/>
              <a:t>)</a:t>
            </a:r>
            <a:endParaRPr lang="en-US"/>
          </a:p>
        </p:txBody>
      </p:sp>
    </p:spTree>
    <p:extLst>
      <p:ext uri="{BB962C8B-B14F-4D97-AF65-F5344CB8AC3E}">
        <p14:creationId xmlns:p14="http://schemas.microsoft.com/office/powerpoint/2010/main" val="253583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8839200" cy="609600"/>
          </a:xfrm>
        </p:spPr>
        <p:txBody>
          <a:bodyPr/>
          <a:lstStyle/>
          <a:p>
            <a:r>
              <a:rPr lang="en-US" smtClean="0"/>
              <a:t>Click to edit Master title style</a:t>
            </a:r>
            <a:endParaRPr lang="fa-IR"/>
          </a:p>
        </p:txBody>
      </p:sp>
      <p:sp>
        <p:nvSpPr>
          <p:cNvPr id="3" name="Chart Placeholder 2"/>
          <p:cNvSpPr>
            <a:spLocks noGrp="1"/>
          </p:cNvSpPr>
          <p:nvPr>
            <p:ph type="chart" sz="half" idx="1"/>
          </p:nvPr>
        </p:nvSpPr>
        <p:spPr>
          <a:xfrm>
            <a:off x="304800" y="989013"/>
            <a:ext cx="4229100" cy="5183187"/>
          </a:xfrm>
        </p:spPr>
        <p:txBody>
          <a:bodyPr/>
          <a:lstStyle/>
          <a:p>
            <a:pPr lvl="0"/>
            <a:endParaRPr lang="fa-IR" noProof="0" smtClean="0"/>
          </a:p>
        </p:txBody>
      </p:sp>
      <p:sp>
        <p:nvSpPr>
          <p:cNvPr id="4" name="Text Placeholder 3"/>
          <p:cNvSpPr>
            <a:spLocks noGrp="1"/>
          </p:cNvSpPr>
          <p:nvPr>
            <p:ph type="body" sz="half" idx="2"/>
          </p:nvPr>
        </p:nvSpPr>
        <p:spPr>
          <a:xfrm>
            <a:off x="4686300" y="989013"/>
            <a:ext cx="4230688"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4"/>
          <p:cNvSpPr>
            <a:spLocks noGrp="1" noChangeArrowheads="1"/>
          </p:cNvSpPr>
          <p:nvPr>
            <p:ph type="ftr" sz="quarter" idx="10"/>
          </p:nvPr>
        </p:nvSpPr>
        <p:spPr>
          <a:ln/>
        </p:spPr>
        <p:txBody>
          <a:bodyPr/>
          <a:lstStyle>
            <a:lvl1pPr>
              <a:defRPr/>
            </a:lvl1pPr>
          </a:lstStyle>
          <a:p>
            <a:pPr>
              <a:defRPr/>
            </a:pPr>
            <a:endParaRPr lang="fa-IR"/>
          </a:p>
        </p:txBody>
      </p:sp>
      <p:sp>
        <p:nvSpPr>
          <p:cNvPr id="6" name="Rectangle 46"/>
          <p:cNvSpPr>
            <a:spLocks noGrp="1" noChangeArrowheads="1"/>
          </p:cNvSpPr>
          <p:nvPr>
            <p:ph type="sldNum" sz="quarter" idx="11"/>
          </p:nvPr>
        </p:nvSpPr>
        <p:spPr>
          <a:ln/>
        </p:spPr>
        <p:txBody>
          <a:bodyPr/>
          <a:lstStyle>
            <a:lvl1pPr>
              <a:defRPr/>
            </a:lvl1pPr>
          </a:lstStyle>
          <a:p>
            <a:pPr>
              <a:defRPr/>
            </a:pPr>
            <a:r>
              <a:rPr lang="ar-SA"/>
              <a:t>(</a:t>
            </a:r>
            <a:fld id="{5D2F74A8-3F0F-4DE3-9872-5F535896C5C2}" type="slidenum">
              <a:rPr lang="ar-SA"/>
              <a:pPr>
                <a:defRPr/>
              </a:pPr>
              <a:t>‹#›</a:t>
            </a:fld>
            <a:r>
              <a:rPr lang="ar-SA"/>
              <a:t>)</a:t>
            </a:r>
            <a:endParaRPr lang="en-US"/>
          </a:p>
        </p:txBody>
      </p:sp>
    </p:spTree>
    <p:extLst>
      <p:ext uri="{BB962C8B-B14F-4D97-AF65-F5344CB8AC3E}">
        <p14:creationId xmlns:p14="http://schemas.microsoft.com/office/powerpoint/2010/main" val="322861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14300"/>
            <a:ext cx="8839200" cy="609600"/>
          </a:xfrm>
        </p:spPr>
        <p:txBody>
          <a:bodyPr/>
          <a:lstStyle/>
          <a:p>
            <a:r>
              <a:rPr lang="en-US" smtClean="0"/>
              <a:t>Click to edit Master title style</a:t>
            </a:r>
            <a:endParaRPr lang="fa-IR"/>
          </a:p>
        </p:txBody>
      </p:sp>
      <p:sp>
        <p:nvSpPr>
          <p:cNvPr id="3" name="Content Placeholder 2"/>
          <p:cNvSpPr>
            <a:spLocks noGrp="1"/>
          </p:cNvSpPr>
          <p:nvPr>
            <p:ph sz="quarter" idx="1"/>
          </p:nvPr>
        </p:nvSpPr>
        <p:spPr>
          <a:xfrm>
            <a:off x="304800" y="989013"/>
            <a:ext cx="42291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quarter" idx="2"/>
          </p:nvPr>
        </p:nvSpPr>
        <p:spPr>
          <a:xfrm>
            <a:off x="4686300" y="989013"/>
            <a:ext cx="4230688"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Content Placeholder 4"/>
          <p:cNvSpPr>
            <a:spLocks noGrp="1"/>
          </p:cNvSpPr>
          <p:nvPr>
            <p:ph sz="quarter" idx="3"/>
          </p:nvPr>
        </p:nvSpPr>
        <p:spPr>
          <a:xfrm>
            <a:off x="304800" y="3656013"/>
            <a:ext cx="4229100" cy="2516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Content Placeholder 5"/>
          <p:cNvSpPr>
            <a:spLocks noGrp="1"/>
          </p:cNvSpPr>
          <p:nvPr>
            <p:ph sz="quarter" idx="4"/>
          </p:nvPr>
        </p:nvSpPr>
        <p:spPr>
          <a:xfrm>
            <a:off x="4686300" y="3656013"/>
            <a:ext cx="4230688" cy="2516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4"/>
          <p:cNvSpPr>
            <a:spLocks noGrp="1" noChangeArrowheads="1"/>
          </p:cNvSpPr>
          <p:nvPr>
            <p:ph type="ftr" sz="quarter" idx="10"/>
          </p:nvPr>
        </p:nvSpPr>
        <p:spPr>
          <a:ln/>
        </p:spPr>
        <p:txBody>
          <a:bodyPr/>
          <a:lstStyle>
            <a:lvl1pPr>
              <a:defRPr/>
            </a:lvl1pPr>
          </a:lstStyle>
          <a:p>
            <a:pPr>
              <a:defRPr/>
            </a:pPr>
            <a:endParaRPr lang="fa-IR"/>
          </a:p>
        </p:txBody>
      </p:sp>
      <p:sp>
        <p:nvSpPr>
          <p:cNvPr id="8" name="Rectangle 46"/>
          <p:cNvSpPr>
            <a:spLocks noGrp="1" noChangeArrowheads="1"/>
          </p:cNvSpPr>
          <p:nvPr>
            <p:ph type="sldNum" sz="quarter" idx="11"/>
          </p:nvPr>
        </p:nvSpPr>
        <p:spPr>
          <a:ln/>
        </p:spPr>
        <p:txBody>
          <a:bodyPr/>
          <a:lstStyle>
            <a:lvl1pPr>
              <a:defRPr/>
            </a:lvl1pPr>
          </a:lstStyle>
          <a:p>
            <a:pPr>
              <a:defRPr/>
            </a:pPr>
            <a:r>
              <a:rPr lang="ar-SA"/>
              <a:t>(</a:t>
            </a:r>
            <a:fld id="{0414E409-D2CF-4E06-9864-8600F808BBAD}" type="slidenum">
              <a:rPr lang="ar-SA"/>
              <a:pPr>
                <a:defRPr/>
              </a:pPr>
              <a:t>‹#›</a:t>
            </a:fld>
            <a:r>
              <a:rPr lang="ar-SA"/>
              <a:t>)</a:t>
            </a:r>
            <a:endParaRPr lang="en-US"/>
          </a:p>
        </p:txBody>
      </p:sp>
    </p:spTree>
    <p:extLst>
      <p:ext uri="{BB962C8B-B14F-4D97-AF65-F5344CB8AC3E}">
        <p14:creationId xmlns:p14="http://schemas.microsoft.com/office/powerpoint/2010/main" val="28851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14300"/>
            <a:ext cx="8916988" cy="605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44"/>
          <p:cNvSpPr>
            <a:spLocks noGrp="1" noChangeArrowheads="1"/>
          </p:cNvSpPr>
          <p:nvPr>
            <p:ph type="ftr" sz="quarter" idx="10"/>
          </p:nvPr>
        </p:nvSpPr>
        <p:spPr>
          <a:ln/>
        </p:spPr>
        <p:txBody>
          <a:bodyPr/>
          <a:lstStyle>
            <a:lvl1pPr>
              <a:defRPr/>
            </a:lvl1pPr>
          </a:lstStyle>
          <a:p>
            <a:pPr>
              <a:defRPr/>
            </a:pPr>
            <a:endParaRPr lang="fa-IR"/>
          </a:p>
        </p:txBody>
      </p:sp>
      <p:sp>
        <p:nvSpPr>
          <p:cNvPr id="4" name="Rectangle 46"/>
          <p:cNvSpPr>
            <a:spLocks noGrp="1" noChangeArrowheads="1"/>
          </p:cNvSpPr>
          <p:nvPr>
            <p:ph type="sldNum" sz="quarter" idx="11"/>
          </p:nvPr>
        </p:nvSpPr>
        <p:spPr>
          <a:ln/>
        </p:spPr>
        <p:txBody>
          <a:bodyPr/>
          <a:lstStyle>
            <a:lvl1pPr>
              <a:defRPr/>
            </a:lvl1pPr>
          </a:lstStyle>
          <a:p>
            <a:pPr>
              <a:defRPr/>
            </a:pPr>
            <a:r>
              <a:rPr lang="ar-SA"/>
              <a:t>(</a:t>
            </a:r>
            <a:fld id="{2719BBE9-BBC9-4988-8FD3-ADCA5BD91F5C}" type="slidenum">
              <a:rPr lang="ar-SA"/>
              <a:pPr>
                <a:defRPr/>
              </a:pPr>
              <a:t>‹#›</a:t>
            </a:fld>
            <a:r>
              <a:rPr lang="ar-SA"/>
              <a:t>)</a:t>
            </a:r>
            <a:endParaRPr lang="en-US"/>
          </a:p>
        </p:txBody>
      </p:sp>
    </p:spTree>
    <p:extLst>
      <p:ext uri="{BB962C8B-B14F-4D97-AF65-F5344CB8AC3E}">
        <p14:creationId xmlns:p14="http://schemas.microsoft.com/office/powerpoint/2010/main" val="528413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4"/>
          <p:cNvSpPr>
            <a:spLocks noGrp="1" noChangeArrowheads="1"/>
          </p:cNvSpPr>
          <p:nvPr>
            <p:ph type="ftr" sz="quarter" idx="10"/>
          </p:nvPr>
        </p:nvSpPr>
        <p:spPr>
          <a:ln/>
        </p:spPr>
        <p:txBody>
          <a:bodyPr/>
          <a:lstStyle>
            <a:lvl1pPr>
              <a:defRPr/>
            </a:lvl1pPr>
          </a:lstStyle>
          <a:p>
            <a:pPr>
              <a:defRPr/>
            </a:pPr>
            <a:endParaRPr lang="fa-IR"/>
          </a:p>
        </p:txBody>
      </p:sp>
      <p:sp>
        <p:nvSpPr>
          <p:cNvPr id="5" name="Rectangle 46"/>
          <p:cNvSpPr>
            <a:spLocks noGrp="1" noChangeArrowheads="1"/>
          </p:cNvSpPr>
          <p:nvPr>
            <p:ph type="sldNum" sz="quarter" idx="11"/>
          </p:nvPr>
        </p:nvSpPr>
        <p:spPr>
          <a:ln/>
        </p:spPr>
        <p:txBody>
          <a:bodyPr/>
          <a:lstStyle>
            <a:lvl1pPr>
              <a:defRPr/>
            </a:lvl1pPr>
          </a:lstStyle>
          <a:p>
            <a:pPr>
              <a:defRPr/>
            </a:pPr>
            <a:r>
              <a:rPr lang="ar-SA"/>
              <a:t>(</a:t>
            </a:r>
            <a:fld id="{E34F5148-7709-4244-9986-777AD31E91AA}" type="slidenum">
              <a:rPr lang="ar-SA"/>
              <a:pPr>
                <a:defRPr/>
              </a:pPr>
              <a:t>‹#›</a:t>
            </a:fld>
            <a:r>
              <a:rPr lang="ar-SA"/>
              <a:t>)</a:t>
            </a:r>
            <a:endParaRPr lang="en-US"/>
          </a:p>
        </p:txBody>
      </p:sp>
    </p:spTree>
    <p:extLst>
      <p:ext uri="{BB962C8B-B14F-4D97-AF65-F5344CB8AC3E}">
        <p14:creationId xmlns:p14="http://schemas.microsoft.com/office/powerpoint/2010/main" val="4108234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ftr" sz="quarter" idx="10"/>
          </p:nvPr>
        </p:nvSpPr>
        <p:spPr>
          <a:ln/>
        </p:spPr>
        <p:txBody>
          <a:bodyPr/>
          <a:lstStyle>
            <a:lvl1pPr>
              <a:defRPr/>
            </a:lvl1pPr>
          </a:lstStyle>
          <a:p>
            <a:pPr>
              <a:defRPr/>
            </a:pPr>
            <a:endParaRPr lang="fa-IR"/>
          </a:p>
        </p:txBody>
      </p:sp>
      <p:sp>
        <p:nvSpPr>
          <p:cNvPr id="5" name="Rectangle 46"/>
          <p:cNvSpPr>
            <a:spLocks noGrp="1" noChangeArrowheads="1"/>
          </p:cNvSpPr>
          <p:nvPr>
            <p:ph type="sldNum" sz="quarter" idx="11"/>
          </p:nvPr>
        </p:nvSpPr>
        <p:spPr>
          <a:ln/>
        </p:spPr>
        <p:txBody>
          <a:bodyPr/>
          <a:lstStyle>
            <a:lvl1pPr>
              <a:defRPr/>
            </a:lvl1pPr>
          </a:lstStyle>
          <a:p>
            <a:pPr>
              <a:defRPr/>
            </a:pPr>
            <a:r>
              <a:rPr lang="ar-SA"/>
              <a:t>(</a:t>
            </a:r>
            <a:fld id="{F388ADA9-B338-407C-A5E4-68E2B5063078}" type="slidenum">
              <a:rPr lang="ar-SA"/>
              <a:pPr>
                <a:defRPr/>
              </a:pPr>
              <a:t>‹#›</a:t>
            </a:fld>
            <a:r>
              <a:rPr lang="ar-SA"/>
              <a:t>)</a:t>
            </a:r>
            <a:endParaRPr lang="en-US"/>
          </a:p>
        </p:txBody>
      </p:sp>
    </p:spTree>
    <p:extLst>
      <p:ext uri="{BB962C8B-B14F-4D97-AF65-F5344CB8AC3E}">
        <p14:creationId xmlns:p14="http://schemas.microsoft.com/office/powerpoint/2010/main" val="272853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304800" y="989013"/>
            <a:ext cx="4229100"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86300" y="989013"/>
            <a:ext cx="4230688"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4"/>
          <p:cNvSpPr>
            <a:spLocks noGrp="1" noChangeArrowheads="1"/>
          </p:cNvSpPr>
          <p:nvPr>
            <p:ph type="ftr" sz="quarter" idx="10"/>
          </p:nvPr>
        </p:nvSpPr>
        <p:spPr>
          <a:ln/>
        </p:spPr>
        <p:txBody>
          <a:bodyPr/>
          <a:lstStyle>
            <a:lvl1pPr>
              <a:defRPr/>
            </a:lvl1pPr>
          </a:lstStyle>
          <a:p>
            <a:pPr>
              <a:defRPr/>
            </a:pPr>
            <a:endParaRPr lang="fa-IR"/>
          </a:p>
        </p:txBody>
      </p:sp>
      <p:sp>
        <p:nvSpPr>
          <p:cNvPr id="6" name="Rectangle 46"/>
          <p:cNvSpPr>
            <a:spLocks noGrp="1" noChangeArrowheads="1"/>
          </p:cNvSpPr>
          <p:nvPr>
            <p:ph type="sldNum" sz="quarter" idx="11"/>
          </p:nvPr>
        </p:nvSpPr>
        <p:spPr>
          <a:ln/>
        </p:spPr>
        <p:txBody>
          <a:bodyPr/>
          <a:lstStyle>
            <a:lvl1pPr>
              <a:defRPr/>
            </a:lvl1pPr>
          </a:lstStyle>
          <a:p>
            <a:pPr>
              <a:defRPr/>
            </a:pPr>
            <a:r>
              <a:rPr lang="ar-SA"/>
              <a:t>(</a:t>
            </a:r>
            <a:fld id="{9A447992-A2FA-40F8-8DBA-41F018227BED}" type="slidenum">
              <a:rPr lang="ar-SA"/>
              <a:pPr>
                <a:defRPr/>
              </a:pPr>
              <a:t>‹#›</a:t>
            </a:fld>
            <a:r>
              <a:rPr lang="ar-SA"/>
              <a:t>)</a:t>
            </a:r>
            <a:endParaRPr lang="en-US"/>
          </a:p>
        </p:txBody>
      </p:sp>
    </p:spTree>
    <p:extLst>
      <p:ext uri="{BB962C8B-B14F-4D97-AF65-F5344CB8AC3E}">
        <p14:creationId xmlns:p14="http://schemas.microsoft.com/office/powerpoint/2010/main" val="159858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4"/>
          <p:cNvSpPr>
            <a:spLocks noGrp="1" noChangeArrowheads="1"/>
          </p:cNvSpPr>
          <p:nvPr>
            <p:ph type="ftr" sz="quarter" idx="10"/>
          </p:nvPr>
        </p:nvSpPr>
        <p:spPr>
          <a:ln/>
        </p:spPr>
        <p:txBody>
          <a:bodyPr/>
          <a:lstStyle>
            <a:lvl1pPr>
              <a:defRPr/>
            </a:lvl1pPr>
          </a:lstStyle>
          <a:p>
            <a:pPr>
              <a:defRPr/>
            </a:pPr>
            <a:endParaRPr lang="fa-IR"/>
          </a:p>
        </p:txBody>
      </p:sp>
      <p:sp>
        <p:nvSpPr>
          <p:cNvPr id="8" name="Rectangle 46"/>
          <p:cNvSpPr>
            <a:spLocks noGrp="1" noChangeArrowheads="1"/>
          </p:cNvSpPr>
          <p:nvPr>
            <p:ph type="sldNum" sz="quarter" idx="11"/>
          </p:nvPr>
        </p:nvSpPr>
        <p:spPr>
          <a:ln/>
        </p:spPr>
        <p:txBody>
          <a:bodyPr/>
          <a:lstStyle>
            <a:lvl1pPr>
              <a:defRPr/>
            </a:lvl1pPr>
          </a:lstStyle>
          <a:p>
            <a:pPr>
              <a:defRPr/>
            </a:pPr>
            <a:r>
              <a:rPr lang="ar-SA"/>
              <a:t>(</a:t>
            </a:r>
            <a:fld id="{49E02D0E-CD00-4E18-85C6-090B0AE5CEA2}" type="slidenum">
              <a:rPr lang="ar-SA"/>
              <a:pPr>
                <a:defRPr/>
              </a:pPr>
              <a:t>‹#›</a:t>
            </a:fld>
            <a:r>
              <a:rPr lang="ar-SA"/>
              <a:t>)</a:t>
            </a:r>
            <a:endParaRPr lang="en-US"/>
          </a:p>
        </p:txBody>
      </p:sp>
    </p:spTree>
    <p:extLst>
      <p:ext uri="{BB962C8B-B14F-4D97-AF65-F5344CB8AC3E}">
        <p14:creationId xmlns:p14="http://schemas.microsoft.com/office/powerpoint/2010/main" val="275804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4"/>
          <p:cNvSpPr>
            <a:spLocks noGrp="1" noChangeArrowheads="1"/>
          </p:cNvSpPr>
          <p:nvPr>
            <p:ph type="ftr" sz="quarter" idx="10"/>
          </p:nvPr>
        </p:nvSpPr>
        <p:spPr>
          <a:ln/>
        </p:spPr>
        <p:txBody>
          <a:bodyPr/>
          <a:lstStyle>
            <a:lvl1pPr>
              <a:defRPr/>
            </a:lvl1pPr>
          </a:lstStyle>
          <a:p>
            <a:pPr>
              <a:defRPr/>
            </a:pPr>
            <a:endParaRPr lang="fa-IR"/>
          </a:p>
        </p:txBody>
      </p:sp>
      <p:sp>
        <p:nvSpPr>
          <p:cNvPr id="4" name="Rectangle 46"/>
          <p:cNvSpPr>
            <a:spLocks noGrp="1" noChangeArrowheads="1"/>
          </p:cNvSpPr>
          <p:nvPr>
            <p:ph type="sldNum" sz="quarter" idx="11"/>
          </p:nvPr>
        </p:nvSpPr>
        <p:spPr>
          <a:ln/>
        </p:spPr>
        <p:txBody>
          <a:bodyPr/>
          <a:lstStyle>
            <a:lvl1pPr>
              <a:defRPr/>
            </a:lvl1pPr>
          </a:lstStyle>
          <a:p>
            <a:pPr>
              <a:defRPr/>
            </a:pPr>
            <a:r>
              <a:rPr lang="ar-SA"/>
              <a:t>(</a:t>
            </a:r>
            <a:fld id="{CBB19D24-CB57-492C-8156-8B9E29E3CEB6}" type="slidenum">
              <a:rPr lang="ar-SA"/>
              <a:pPr>
                <a:defRPr/>
              </a:pPr>
              <a:t>‹#›</a:t>
            </a:fld>
            <a:r>
              <a:rPr lang="ar-SA"/>
              <a:t>)</a:t>
            </a:r>
            <a:endParaRPr lang="en-US"/>
          </a:p>
        </p:txBody>
      </p:sp>
    </p:spTree>
    <p:extLst>
      <p:ext uri="{BB962C8B-B14F-4D97-AF65-F5344CB8AC3E}">
        <p14:creationId xmlns:p14="http://schemas.microsoft.com/office/powerpoint/2010/main" val="244357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ftr" sz="quarter" idx="10"/>
          </p:nvPr>
        </p:nvSpPr>
        <p:spPr>
          <a:ln/>
        </p:spPr>
        <p:txBody>
          <a:bodyPr/>
          <a:lstStyle>
            <a:lvl1pPr>
              <a:defRPr/>
            </a:lvl1pPr>
          </a:lstStyle>
          <a:p>
            <a:pPr>
              <a:defRPr/>
            </a:pPr>
            <a:endParaRPr lang="fa-IR"/>
          </a:p>
        </p:txBody>
      </p:sp>
      <p:sp>
        <p:nvSpPr>
          <p:cNvPr id="3" name="Rectangle 46"/>
          <p:cNvSpPr>
            <a:spLocks noGrp="1" noChangeArrowheads="1"/>
          </p:cNvSpPr>
          <p:nvPr>
            <p:ph type="sldNum" sz="quarter" idx="11"/>
          </p:nvPr>
        </p:nvSpPr>
        <p:spPr>
          <a:ln/>
        </p:spPr>
        <p:txBody>
          <a:bodyPr/>
          <a:lstStyle>
            <a:lvl1pPr>
              <a:defRPr/>
            </a:lvl1pPr>
          </a:lstStyle>
          <a:p>
            <a:pPr>
              <a:defRPr/>
            </a:pPr>
            <a:r>
              <a:rPr lang="ar-SA"/>
              <a:t>(</a:t>
            </a:r>
            <a:fld id="{8F2119A7-BBF7-40DB-96C0-AF8F8747E803}" type="slidenum">
              <a:rPr lang="ar-SA"/>
              <a:pPr>
                <a:defRPr/>
              </a:pPr>
              <a:t>‹#›</a:t>
            </a:fld>
            <a:r>
              <a:rPr lang="ar-SA"/>
              <a:t>)</a:t>
            </a:r>
            <a:endParaRPr lang="en-US"/>
          </a:p>
        </p:txBody>
      </p:sp>
    </p:spTree>
    <p:extLst>
      <p:ext uri="{BB962C8B-B14F-4D97-AF65-F5344CB8AC3E}">
        <p14:creationId xmlns:p14="http://schemas.microsoft.com/office/powerpoint/2010/main" val="262770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ftr" sz="quarter" idx="10"/>
          </p:nvPr>
        </p:nvSpPr>
        <p:spPr>
          <a:ln/>
        </p:spPr>
        <p:txBody>
          <a:bodyPr/>
          <a:lstStyle>
            <a:lvl1pPr>
              <a:defRPr/>
            </a:lvl1pPr>
          </a:lstStyle>
          <a:p>
            <a:pPr>
              <a:defRPr/>
            </a:pPr>
            <a:endParaRPr lang="fa-IR"/>
          </a:p>
        </p:txBody>
      </p:sp>
      <p:sp>
        <p:nvSpPr>
          <p:cNvPr id="6" name="Rectangle 46"/>
          <p:cNvSpPr>
            <a:spLocks noGrp="1" noChangeArrowheads="1"/>
          </p:cNvSpPr>
          <p:nvPr>
            <p:ph type="sldNum" sz="quarter" idx="11"/>
          </p:nvPr>
        </p:nvSpPr>
        <p:spPr>
          <a:ln/>
        </p:spPr>
        <p:txBody>
          <a:bodyPr/>
          <a:lstStyle>
            <a:lvl1pPr>
              <a:defRPr/>
            </a:lvl1pPr>
          </a:lstStyle>
          <a:p>
            <a:pPr>
              <a:defRPr/>
            </a:pPr>
            <a:r>
              <a:rPr lang="ar-SA"/>
              <a:t>(</a:t>
            </a:r>
            <a:fld id="{735AFA20-2E72-4C35-9E78-272F1E9668C7}" type="slidenum">
              <a:rPr lang="ar-SA"/>
              <a:pPr>
                <a:defRPr/>
              </a:pPr>
              <a:t>‹#›</a:t>
            </a:fld>
            <a:r>
              <a:rPr lang="ar-SA"/>
              <a:t>)</a:t>
            </a:r>
            <a:endParaRPr lang="en-US"/>
          </a:p>
        </p:txBody>
      </p:sp>
    </p:spTree>
    <p:extLst>
      <p:ext uri="{BB962C8B-B14F-4D97-AF65-F5344CB8AC3E}">
        <p14:creationId xmlns:p14="http://schemas.microsoft.com/office/powerpoint/2010/main" val="234429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ftr" sz="quarter" idx="10"/>
          </p:nvPr>
        </p:nvSpPr>
        <p:spPr>
          <a:ln/>
        </p:spPr>
        <p:txBody>
          <a:bodyPr/>
          <a:lstStyle>
            <a:lvl1pPr>
              <a:defRPr/>
            </a:lvl1pPr>
          </a:lstStyle>
          <a:p>
            <a:pPr>
              <a:defRPr/>
            </a:pPr>
            <a:endParaRPr lang="fa-IR"/>
          </a:p>
        </p:txBody>
      </p:sp>
      <p:sp>
        <p:nvSpPr>
          <p:cNvPr id="6" name="Rectangle 46"/>
          <p:cNvSpPr>
            <a:spLocks noGrp="1" noChangeArrowheads="1"/>
          </p:cNvSpPr>
          <p:nvPr>
            <p:ph type="sldNum" sz="quarter" idx="11"/>
          </p:nvPr>
        </p:nvSpPr>
        <p:spPr>
          <a:ln/>
        </p:spPr>
        <p:txBody>
          <a:bodyPr/>
          <a:lstStyle>
            <a:lvl1pPr>
              <a:defRPr/>
            </a:lvl1pPr>
          </a:lstStyle>
          <a:p>
            <a:pPr>
              <a:defRPr/>
            </a:pPr>
            <a:r>
              <a:rPr lang="ar-SA"/>
              <a:t>(</a:t>
            </a:r>
            <a:fld id="{C91948B7-91B8-4359-985D-DF82DC79BD0A}" type="slidenum">
              <a:rPr lang="ar-SA"/>
              <a:pPr>
                <a:defRPr/>
              </a:pPr>
              <a:t>‹#›</a:t>
            </a:fld>
            <a:r>
              <a:rPr lang="ar-SA"/>
              <a:t>)</a:t>
            </a:r>
            <a:endParaRPr lang="en-US"/>
          </a:p>
        </p:txBody>
      </p:sp>
    </p:spTree>
    <p:extLst>
      <p:ext uri="{BB962C8B-B14F-4D97-AF65-F5344CB8AC3E}">
        <p14:creationId xmlns:p14="http://schemas.microsoft.com/office/powerpoint/2010/main" val="155293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5"/>
          <p:cNvSpPr txBox="1">
            <a:spLocks noChangeArrowheads="1"/>
          </p:cNvSpPr>
          <p:nvPr userDrawn="1"/>
        </p:nvSpPr>
        <p:spPr bwMode="auto">
          <a:xfrm>
            <a:off x="76200" y="457200"/>
            <a:ext cx="990600" cy="228600"/>
          </a:xfrm>
          <a:prstGeom prst="rect">
            <a:avLst/>
          </a:prstGeom>
          <a:noFill/>
          <a:ln>
            <a:noFill/>
          </a:ln>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defRPr/>
            </a:pPr>
            <a:r>
              <a:rPr lang="fa-IR" sz="900" b="1" smtClean="0">
                <a:solidFill>
                  <a:schemeClr val="bg1"/>
                </a:solidFill>
                <a:cs typeface="B Traffic" pitchFamily="2" charset="-78"/>
              </a:rPr>
              <a:t>رویکرد عصر نو</a:t>
            </a:r>
            <a:endParaRPr lang="en-US" sz="900" b="1" smtClean="0">
              <a:solidFill>
                <a:schemeClr val="bg1"/>
              </a:solidFill>
              <a:cs typeface="B Traffic" pitchFamily="2" charset="-78"/>
            </a:endParaRPr>
          </a:p>
        </p:txBody>
      </p:sp>
      <p:pic>
        <p:nvPicPr>
          <p:cNvPr id="1027" name="Picture 16" descr="TelstraTitle_bgd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7"/>
          <p:cNvSpPr>
            <a:spLocks noChangeArrowheads="1"/>
          </p:cNvSpPr>
          <p:nvPr userDrawn="1"/>
        </p:nvSpPr>
        <p:spPr bwMode="auto">
          <a:xfrm>
            <a:off x="0" y="6553200"/>
            <a:ext cx="9144000" cy="304800"/>
          </a:xfrm>
          <a:prstGeom prst="rect">
            <a:avLst/>
          </a:prstGeom>
          <a:solidFill>
            <a:srgbClr val="666699"/>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1042" name="Rectangle 18"/>
          <p:cNvSpPr>
            <a:spLocks noGrp="1" noChangeArrowheads="1"/>
          </p:cNvSpPr>
          <p:nvPr>
            <p:ph type="title"/>
          </p:nvPr>
        </p:nvSpPr>
        <p:spPr bwMode="auto">
          <a:xfrm>
            <a:off x="0" y="114300"/>
            <a:ext cx="88392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ar-SA" smtClean="0"/>
              <a:t>عنوان اصلي</a:t>
            </a:r>
          </a:p>
        </p:txBody>
      </p:sp>
      <p:sp>
        <p:nvSpPr>
          <p:cNvPr id="1043" name="Rectangle 19"/>
          <p:cNvSpPr>
            <a:spLocks noGrp="1" noChangeArrowheads="1"/>
          </p:cNvSpPr>
          <p:nvPr>
            <p:ph type="body" idx="1"/>
          </p:nvPr>
        </p:nvSpPr>
        <p:spPr bwMode="auto">
          <a:xfrm>
            <a:off x="304800" y="989013"/>
            <a:ext cx="8612188" cy="5183187"/>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ar-SA" smtClean="0"/>
              <a:t>متن لايه اول</a:t>
            </a:r>
          </a:p>
          <a:p>
            <a:pPr lvl="1"/>
            <a:r>
              <a:rPr lang="ar-SA" smtClean="0"/>
              <a:t>متن لايه دوم</a:t>
            </a:r>
          </a:p>
          <a:p>
            <a:pPr lvl="2"/>
            <a:r>
              <a:rPr lang="ar-SA" smtClean="0"/>
              <a:t>متن لايه سوم</a:t>
            </a:r>
          </a:p>
          <a:p>
            <a:pPr lvl="3"/>
            <a:r>
              <a:rPr lang="ar-SA" smtClean="0"/>
              <a:t>متن لايه چهارم</a:t>
            </a:r>
          </a:p>
        </p:txBody>
      </p:sp>
      <p:sp>
        <p:nvSpPr>
          <p:cNvPr id="1031" name="Line 21"/>
          <p:cNvSpPr>
            <a:spLocks noChangeShapeType="1"/>
          </p:cNvSpPr>
          <p:nvPr userDrawn="1"/>
        </p:nvSpPr>
        <p:spPr bwMode="auto">
          <a:xfrm>
            <a:off x="0" y="914400"/>
            <a:ext cx="91440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32"/>
          <p:cNvSpPr>
            <a:spLocks noChangeShapeType="1"/>
          </p:cNvSpPr>
          <p:nvPr userDrawn="1"/>
        </p:nvSpPr>
        <p:spPr bwMode="auto">
          <a:xfrm>
            <a:off x="0" y="6553200"/>
            <a:ext cx="9144000" cy="0"/>
          </a:xfrm>
          <a:prstGeom prst="line">
            <a:avLst/>
          </a:prstGeom>
          <a:noFill/>
          <a:ln w="381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8" name="Rectangle 44"/>
          <p:cNvSpPr>
            <a:spLocks noGrp="1" noChangeArrowheads="1"/>
          </p:cNvSpPr>
          <p:nvPr>
            <p:ph type="ftr" sz="quarter" idx="3"/>
          </p:nvPr>
        </p:nvSpPr>
        <p:spPr bwMode="auto">
          <a:xfrm>
            <a:off x="3733800" y="6553200"/>
            <a:ext cx="533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200" b="1">
                <a:solidFill>
                  <a:schemeClr val="bg1"/>
                </a:solidFill>
                <a:effectLst>
                  <a:outerShdw blurRad="38100" dist="38100" dir="2700000" algn="tl">
                    <a:srgbClr val="C0C0C0"/>
                  </a:outerShdw>
                </a:effectLst>
                <a:latin typeface="B Zar" pitchFamily="2" charset="-78"/>
              </a:defRPr>
            </a:lvl1pPr>
          </a:lstStyle>
          <a:p>
            <a:pPr>
              <a:defRPr/>
            </a:pPr>
            <a:endParaRPr lang="fa-IR"/>
          </a:p>
        </p:txBody>
      </p:sp>
      <p:sp>
        <p:nvSpPr>
          <p:cNvPr id="1070" name="Rectangle 46"/>
          <p:cNvSpPr>
            <a:spLocks noGrp="1" noChangeArrowheads="1"/>
          </p:cNvSpPr>
          <p:nvPr>
            <p:ph type="sldNum" sz="quarter" idx="4"/>
          </p:nvPr>
        </p:nvSpPr>
        <p:spPr bwMode="auto">
          <a:xfrm>
            <a:off x="76200" y="65532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a:defRPr sz="1400" b="1">
                <a:solidFill>
                  <a:schemeClr val="accent1"/>
                </a:solidFill>
                <a:latin typeface="B Zar" pitchFamily="2" charset="-78"/>
                <a:cs typeface="B Zar" pitchFamily="2" charset="-78"/>
              </a:defRPr>
            </a:lvl1pPr>
          </a:lstStyle>
          <a:p>
            <a:pPr>
              <a:defRPr/>
            </a:pPr>
            <a:r>
              <a:rPr lang="ar-SA"/>
              <a:t>(</a:t>
            </a:r>
            <a:fld id="{2FB92424-032F-415A-9DC0-DA5CD9AA525F}" type="slidenum">
              <a:rPr lang="ar-SA"/>
              <a:pPr>
                <a:defRPr/>
              </a:pPr>
              <a:t>‹#›</a:t>
            </a:fld>
            <a:r>
              <a:rPr lang="ar-SA"/>
              <a:t>)</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r" rtl="1" eaLnBrk="0" fontAlgn="base" hangingPunct="0">
        <a:spcBef>
          <a:spcPct val="0"/>
        </a:spcBef>
        <a:spcAft>
          <a:spcPct val="0"/>
        </a:spcAft>
        <a:defRPr sz="2800" b="1">
          <a:solidFill>
            <a:schemeClr val="bg1"/>
          </a:solidFill>
          <a:effectLst>
            <a:outerShdw blurRad="38100" dist="38100" dir="2700000" algn="tl">
              <a:srgbClr val="C0C0C0"/>
            </a:outerShdw>
          </a:effectLst>
          <a:latin typeface="+mj-lt"/>
          <a:ea typeface="+mj-ea"/>
          <a:cs typeface="+mj-cs"/>
        </a:defRPr>
      </a:lvl1pPr>
      <a:lvl2pPr algn="r" rtl="1" eaLnBrk="0" fontAlgn="base" hangingPunct="0">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2pPr>
      <a:lvl3pPr algn="r" rtl="1" eaLnBrk="0" fontAlgn="base" hangingPunct="0">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3pPr>
      <a:lvl4pPr algn="r" rtl="1" eaLnBrk="0" fontAlgn="base" hangingPunct="0">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4pPr>
      <a:lvl5pPr algn="r" rtl="1" eaLnBrk="0" fontAlgn="base" hangingPunct="0">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5pPr>
      <a:lvl6pPr marL="457200" algn="r" rtl="1" fontAlgn="base">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6pPr>
      <a:lvl7pPr marL="914400" algn="r" rtl="1" fontAlgn="base">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7pPr>
      <a:lvl8pPr marL="1371600" algn="r" rtl="1" fontAlgn="base">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8pPr>
      <a:lvl9pPr marL="1828800" algn="r" rtl="1" fontAlgn="base">
        <a:spcBef>
          <a:spcPct val="0"/>
        </a:spcBef>
        <a:spcAft>
          <a:spcPct val="0"/>
        </a:spcAft>
        <a:defRPr sz="2800" b="1">
          <a:solidFill>
            <a:schemeClr val="bg1"/>
          </a:solidFill>
          <a:effectLst>
            <a:outerShdw blurRad="38100" dist="38100" dir="2700000" algn="tl">
              <a:srgbClr val="C0C0C0"/>
            </a:outerShdw>
          </a:effectLst>
          <a:latin typeface="Arial" pitchFamily="34" charset="0"/>
          <a:cs typeface="B Traffic" pitchFamily="2" charset="-78"/>
        </a:defRPr>
      </a:lvl9pPr>
    </p:titleStyle>
    <p:bodyStyle>
      <a:lvl1pPr marL="342900" indent="-342900" algn="r" rtl="1" eaLnBrk="0" fontAlgn="base" hangingPunct="0">
        <a:spcBef>
          <a:spcPct val="20000"/>
        </a:spcBef>
        <a:spcAft>
          <a:spcPct val="0"/>
        </a:spcAft>
        <a:buClr>
          <a:srgbClr val="666699"/>
        </a:buClr>
        <a:buSzPct val="70000"/>
        <a:buFont typeface="Wingdings" pitchFamily="2" charset="2"/>
        <a:buChar char="l"/>
        <a:defRPr sz="3200">
          <a:solidFill>
            <a:srgbClr val="666699"/>
          </a:solidFill>
          <a:effectLst>
            <a:outerShdw blurRad="38100" dist="38100" dir="2700000" algn="tl">
              <a:srgbClr val="C0C0C0"/>
            </a:outerShdw>
          </a:effectLst>
          <a:latin typeface="+mn-lt"/>
          <a:ea typeface="+mn-ea"/>
          <a:cs typeface="+mn-cs"/>
        </a:defRPr>
      </a:lvl1pPr>
      <a:lvl2pPr marL="742950" indent="-285750" algn="r" rtl="1" eaLnBrk="0" fontAlgn="base" hangingPunct="0">
        <a:spcBef>
          <a:spcPct val="20000"/>
        </a:spcBef>
        <a:spcAft>
          <a:spcPct val="0"/>
        </a:spcAft>
        <a:buClr>
          <a:srgbClr val="666699"/>
        </a:buClr>
        <a:buSzPct val="70000"/>
        <a:buFont typeface="Wingdings" pitchFamily="2" charset="2"/>
        <a:buChar char="n"/>
        <a:defRPr sz="2800">
          <a:solidFill>
            <a:srgbClr val="666699"/>
          </a:solidFill>
          <a:effectLst>
            <a:outerShdw blurRad="38100" dist="38100" dir="2700000" algn="tl">
              <a:srgbClr val="C0C0C0"/>
            </a:outerShdw>
          </a:effectLst>
          <a:latin typeface="+mn-lt"/>
          <a:cs typeface="+mn-cs"/>
        </a:defRPr>
      </a:lvl2pPr>
      <a:lvl3pPr marL="1143000" indent="-228600" algn="r" rtl="1" eaLnBrk="0" fontAlgn="base" hangingPunct="0">
        <a:spcBef>
          <a:spcPct val="20000"/>
        </a:spcBef>
        <a:spcAft>
          <a:spcPct val="0"/>
        </a:spcAft>
        <a:buClr>
          <a:srgbClr val="666699"/>
        </a:buClr>
        <a:buSzPct val="70000"/>
        <a:buFont typeface="Wingdings" pitchFamily="2" charset="2"/>
        <a:buChar char="¡"/>
        <a:defRPr sz="2400">
          <a:solidFill>
            <a:srgbClr val="666699"/>
          </a:solidFill>
          <a:effectLst>
            <a:outerShdw blurRad="38100" dist="38100" dir="2700000" algn="tl">
              <a:srgbClr val="C0C0C0"/>
            </a:outerShdw>
          </a:effectLst>
          <a:latin typeface="+mn-lt"/>
          <a:cs typeface="+mn-cs"/>
        </a:defRPr>
      </a:lvl3pPr>
      <a:lvl4pPr marL="1600200" indent="-228600" algn="r" rtl="1" eaLnBrk="0" fontAlgn="base" hangingPunct="0">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mn-lt"/>
          <a:cs typeface="+mn-cs"/>
        </a:defRPr>
      </a:lvl4pPr>
      <a:lvl5pPr marL="2057400" indent="-228600" algn="r" rtl="1" eaLnBrk="0" fontAlgn="base" hangingPunct="0">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B Zar" pitchFamily="2" charset="-78"/>
          <a:cs typeface="B Zar" pitchFamily="2" charset="-78"/>
        </a:defRPr>
      </a:lvl5pPr>
      <a:lvl6pPr marL="2514600" indent="-228600" algn="r" rtl="1" fontAlgn="base">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B Zar" pitchFamily="2" charset="-78"/>
          <a:cs typeface="B Zar" pitchFamily="2" charset="-78"/>
        </a:defRPr>
      </a:lvl6pPr>
      <a:lvl7pPr marL="2971800" indent="-228600" algn="r" rtl="1" fontAlgn="base">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B Zar" pitchFamily="2" charset="-78"/>
          <a:cs typeface="B Zar" pitchFamily="2" charset="-78"/>
        </a:defRPr>
      </a:lvl7pPr>
      <a:lvl8pPr marL="3429000" indent="-228600" algn="r" rtl="1" fontAlgn="base">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B Zar" pitchFamily="2" charset="-78"/>
          <a:cs typeface="B Zar" pitchFamily="2" charset="-78"/>
        </a:defRPr>
      </a:lvl8pPr>
      <a:lvl9pPr marL="3886200" indent="-228600" algn="r" rtl="1" fontAlgn="base">
        <a:spcBef>
          <a:spcPct val="20000"/>
        </a:spcBef>
        <a:spcAft>
          <a:spcPct val="0"/>
        </a:spcAft>
        <a:buClr>
          <a:srgbClr val="666699"/>
        </a:buClr>
        <a:buChar char="»"/>
        <a:defRPr sz="2000">
          <a:solidFill>
            <a:srgbClr val="666699"/>
          </a:solidFill>
          <a:effectLst>
            <a:outerShdw blurRad="38100" dist="38100" dir="2700000" algn="tl">
              <a:srgbClr val="C0C0C0"/>
            </a:outerShdw>
          </a:effectLst>
          <a:latin typeface="B Zar" pitchFamily="2" charset="-78"/>
          <a:cs typeface="B Zar" pitchFamily="2" charset="-78"/>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Microsoft_PowerPoint_97-2003_Presentation1.ppt"/><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zachman.blogfa.com/post-2.aspx"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besme-allah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1" name="Object 1"/>
          <p:cNvGraphicFramePr>
            <a:graphicFrameLocks noChangeAspect="1"/>
          </p:cNvGraphicFramePr>
          <p:nvPr/>
        </p:nvGraphicFramePr>
        <p:xfrm>
          <a:off x="2286000" y="1714500"/>
          <a:ext cx="4570413" cy="3427413"/>
        </p:xfrm>
        <a:graphic>
          <a:graphicData uri="http://schemas.openxmlformats.org/presentationml/2006/ole">
            <mc:AlternateContent xmlns:mc="http://schemas.openxmlformats.org/markup-compatibility/2006">
              <mc:Choice xmlns:v="urn:schemas-microsoft-com:vml" Requires="v">
                <p:oleObj spid="_x0000_s2054" name="Presentation" r:id="rId6" imgW="4570530" imgH="3427653" progId="PowerPoint.Show.8">
                  <p:embed/>
                </p:oleObj>
              </mc:Choice>
              <mc:Fallback>
                <p:oleObj name="Presentation" r:id="rId6" imgW="4570530" imgH="3427653" progId="PowerPoint.Show.8">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714500"/>
                        <a:ext cx="45704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A2F888F1-19BE-42EF-A962-F2318FE809CC}" type="slidenum">
              <a:rPr lang="ar-SA" altLang="en-US" sz="1400" smtClean="0">
                <a:solidFill>
                  <a:schemeClr val="accent1"/>
                </a:solidFill>
                <a:latin typeface="B Zar" pitchFamily="2" charset="-78"/>
                <a:cs typeface="B Zar" pitchFamily="2" charset="-78"/>
              </a:rPr>
              <a:pPr eaLnBrk="1" hangingPunct="1"/>
              <a:t>10</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48482" name="Rectangle 2"/>
          <p:cNvSpPr>
            <a:spLocks noGrp="1" noChangeArrowheads="1"/>
          </p:cNvSpPr>
          <p:nvPr>
            <p:ph type="title"/>
          </p:nvPr>
        </p:nvSpPr>
        <p:spPr/>
        <p:txBody>
          <a:bodyPr/>
          <a:lstStyle/>
          <a:p>
            <a:pPr eaLnBrk="1" hangingPunct="1">
              <a:defRPr/>
            </a:pPr>
            <a:r>
              <a:rPr lang="ar-SA" smtClean="0"/>
              <a:t>كجا معماري لازم است؟</a:t>
            </a:r>
            <a:endParaRPr lang="en-US" smtClean="0"/>
          </a:p>
        </p:txBody>
      </p:sp>
      <p:pic>
        <p:nvPicPr>
          <p:cNvPr id="148483" name="Picture 3" descr="AH002296"/>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52400" y="10668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Grp="1" noChangeArrowheads="1"/>
          </p:cNvSpPr>
          <p:nvPr>
            <p:ph type="body" idx="1"/>
          </p:nvPr>
        </p:nvSpPr>
        <p:spPr>
          <a:xfrm>
            <a:off x="4572000" y="989013"/>
            <a:ext cx="4344988" cy="5183187"/>
          </a:xfrm>
        </p:spPr>
        <p:txBody>
          <a:bodyPr/>
          <a:lstStyle/>
          <a:p>
            <a:pPr eaLnBrk="1" hangingPunct="1">
              <a:defRPr/>
            </a:pPr>
            <a:r>
              <a:rPr lang="ar-SA" smtClean="0"/>
              <a:t>عواملي كه ميتوانند معماري را الزامي كنند:</a:t>
            </a:r>
          </a:p>
          <a:p>
            <a:pPr lvl="1" eaLnBrk="1" hangingPunct="1">
              <a:defRPr/>
            </a:pPr>
            <a:r>
              <a:rPr lang="ar-SA" smtClean="0"/>
              <a:t>ابعاد بزرگ</a:t>
            </a:r>
          </a:p>
          <a:p>
            <a:pPr lvl="1" eaLnBrk="1" hangingPunct="1">
              <a:defRPr/>
            </a:pPr>
            <a:r>
              <a:rPr lang="ar-SA" smtClean="0"/>
              <a:t>پيچيدگي زياد</a:t>
            </a:r>
          </a:p>
          <a:p>
            <a:pPr lvl="1" eaLnBrk="1" hangingPunct="1">
              <a:defRPr/>
            </a:pPr>
            <a:r>
              <a:rPr lang="ar-SA" smtClean="0"/>
              <a:t>نيازمندي خاص</a:t>
            </a:r>
          </a:p>
          <a:p>
            <a:pPr lvl="1" eaLnBrk="1" hangingPunct="1">
              <a:defRPr/>
            </a:pPr>
            <a:r>
              <a:rPr lang="ar-SA" smtClean="0"/>
              <a:t>طول عمر زياد</a:t>
            </a:r>
          </a:p>
          <a:p>
            <a:pPr lvl="1" eaLnBrk="1" hangingPunct="1">
              <a:buClr>
                <a:schemeClr val="accent2"/>
              </a:buClr>
              <a:buFont typeface="Wingdings 2" pitchFamily="18" charset="2"/>
              <a:buChar char="¥"/>
              <a:defRPr/>
            </a:pPr>
            <a:r>
              <a:rPr lang="ar-SA" b="1" smtClean="0">
                <a:solidFill>
                  <a:schemeClr val="accent2"/>
                </a:solidFill>
              </a:rPr>
              <a:t>انعطاف پذيري در برابر تغييرات</a:t>
            </a:r>
            <a:endParaRPr lang="en-US" b="1" smtClean="0">
              <a:solidFill>
                <a:schemeClr val="accent2"/>
              </a:solidFill>
            </a:endParaRPr>
          </a:p>
        </p:txBody>
      </p:sp>
      <p:pic>
        <p:nvPicPr>
          <p:cNvPr id="148485" name="Picture 5" descr="AH002277"/>
          <p:cNvPicPr>
            <a:picLocks noChangeAspect="1" noChangeArrowheads="1"/>
          </p:cNvPicPr>
          <p:nvPr/>
        </p:nvPicPr>
        <p:blipFill>
          <a:blip r:embed="rId4">
            <a:lum bright="24000" contrast="-6000"/>
            <a:extLst>
              <a:ext uri="{28A0092B-C50C-407E-A947-70E740481C1C}">
                <a14:useLocalDpi xmlns:a14="http://schemas.microsoft.com/office/drawing/2010/main" val="0"/>
              </a:ext>
            </a:extLst>
          </a:blip>
          <a:srcRect/>
          <a:stretch>
            <a:fillRect/>
          </a:stretch>
        </p:blipFill>
        <p:spPr bwMode="auto">
          <a:xfrm>
            <a:off x="152400" y="1066800"/>
            <a:ext cx="441166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8483"/>
                                        </p:tgtEl>
                                        <p:attrNameLst>
                                          <p:attrName>style.visibility</p:attrName>
                                        </p:attrNameLst>
                                      </p:cBhvr>
                                      <p:to>
                                        <p:strVal val="visible"/>
                                      </p:to>
                                    </p:set>
                                  </p:childTnLst>
                                  <p:subTnLst>
                                    <p:set>
                                      <p:cBhvr override="childStyle">
                                        <p:cTn dur="1" fill="hold" display="0" masterRel="nextClick" afterEffect="1"/>
                                        <p:tgtEl>
                                          <p:spTgt spid="14848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8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4F414D16-DD00-4D82-A3A3-724C5F9D7F2D}" type="slidenum">
              <a:rPr lang="ar-SA" altLang="en-US" sz="1400" smtClean="0">
                <a:solidFill>
                  <a:schemeClr val="accent1"/>
                </a:solidFill>
                <a:latin typeface="B Zar" pitchFamily="2" charset="-78"/>
                <a:cs typeface="B Zar" pitchFamily="2" charset="-78"/>
              </a:rPr>
              <a:pPr eaLnBrk="1" hangingPunct="1"/>
              <a:t>11</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50530" name="Rectangle 2"/>
          <p:cNvSpPr>
            <a:spLocks noGrp="1" noChangeArrowheads="1"/>
          </p:cNvSpPr>
          <p:nvPr>
            <p:ph type="title"/>
          </p:nvPr>
        </p:nvSpPr>
        <p:spPr/>
        <p:txBody>
          <a:bodyPr/>
          <a:lstStyle/>
          <a:p>
            <a:pPr eaLnBrk="1" hangingPunct="1">
              <a:defRPr/>
            </a:pPr>
            <a:r>
              <a:rPr lang="ar-SA" smtClean="0"/>
              <a:t>معماري سازماني چيست؟</a:t>
            </a:r>
            <a:endParaRPr lang="en-US" smtClean="0"/>
          </a:p>
        </p:txBody>
      </p:sp>
      <p:sp>
        <p:nvSpPr>
          <p:cNvPr id="150531" name="Rectangle 3"/>
          <p:cNvSpPr>
            <a:spLocks noGrp="1" noChangeArrowheads="1"/>
          </p:cNvSpPr>
          <p:nvPr>
            <p:ph type="body" idx="1"/>
          </p:nvPr>
        </p:nvSpPr>
        <p:spPr>
          <a:xfrm>
            <a:off x="4419600" y="989013"/>
            <a:ext cx="4497388" cy="5183187"/>
          </a:xfrm>
        </p:spPr>
        <p:txBody>
          <a:bodyPr/>
          <a:lstStyle/>
          <a:p>
            <a:pPr eaLnBrk="1" hangingPunct="1">
              <a:lnSpc>
                <a:spcPct val="90000"/>
              </a:lnSpc>
              <a:defRPr/>
            </a:pPr>
            <a:r>
              <a:rPr lang="ar-SA" sz="2800" dirty="0" smtClean="0"/>
              <a:t>سازمانهاي امروزي موجودات </a:t>
            </a:r>
            <a:r>
              <a:rPr lang="en-US" sz="2800" dirty="0" smtClean="0"/>
              <a:t/>
            </a:r>
            <a:br>
              <a:rPr lang="en-US" sz="2800" dirty="0" smtClean="0"/>
            </a:br>
            <a:r>
              <a:rPr lang="ar-SA" sz="2800" dirty="0" smtClean="0"/>
              <a:t>پيچيده اي هستند كه توصيف فني جنبه هاي مختلف سيستمهاي اطلاعاتيِ آنها نيازمندِ به كارگيري معماري خاصي است كه  </a:t>
            </a:r>
            <a:r>
              <a:rPr lang="ar-SA" sz="2800" b="1" dirty="0" smtClean="0">
                <a:solidFill>
                  <a:schemeClr val="accent2"/>
                </a:solidFill>
              </a:rPr>
              <a:t>معماري سازماني</a:t>
            </a:r>
            <a:r>
              <a:rPr lang="ar-SA" sz="2800" dirty="0" smtClean="0"/>
              <a:t> خوانده مي شود.</a:t>
            </a:r>
          </a:p>
        </p:txBody>
      </p:sp>
      <p:pic>
        <p:nvPicPr>
          <p:cNvPr id="122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350" y="1412875"/>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475BCBB4-C079-435E-9BE7-C5B54D3A17AE}" type="slidenum">
              <a:rPr lang="ar-SA" altLang="en-US" sz="1400" smtClean="0">
                <a:solidFill>
                  <a:schemeClr val="accent1"/>
                </a:solidFill>
                <a:latin typeface="B Zar" pitchFamily="2" charset="-78"/>
                <a:cs typeface="B Zar" pitchFamily="2" charset="-78"/>
              </a:rPr>
              <a:pPr eaLnBrk="1" hangingPunct="1"/>
              <a:t>12</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355330" name="Rectangle 2"/>
          <p:cNvSpPr>
            <a:spLocks noGrp="1" noChangeArrowheads="1"/>
          </p:cNvSpPr>
          <p:nvPr>
            <p:ph type="title"/>
          </p:nvPr>
        </p:nvSpPr>
        <p:spPr/>
        <p:txBody>
          <a:bodyPr/>
          <a:lstStyle/>
          <a:p>
            <a:pPr eaLnBrk="1" hangingPunct="1">
              <a:defRPr/>
            </a:pPr>
            <a:r>
              <a:rPr lang="fa-IR" smtClean="0"/>
              <a:t> معماری سازمانی</a:t>
            </a:r>
            <a:endParaRPr lang="en-US" smtClean="0"/>
          </a:p>
        </p:txBody>
      </p:sp>
      <p:sp>
        <p:nvSpPr>
          <p:cNvPr id="355331" name="Rectangle 3"/>
          <p:cNvSpPr>
            <a:spLocks noGrp="1" noChangeArrowheads="1"/>
          </p:cNvSpPr>
          <p:nvPr>
            <p:ph type="body" sz="half" idx="2"/>
          </p:nvPr>
        </p:nvSpPr>
        <p:spPr/>
        <p:txBody>
          <a:bodyPr/>
          <a:lstStyle/>
          <a:p>
            <a:pPr algn="just" eaLnBrk="1" hangingPunct="1">
              <a:defRPr/>
            </a:pPr>
            <a:r>
              <a:rPr lang="ar-SA" sz="4000" dirty="0" smtClean="0">
                <a:solidFill>
                  <a:srgbClr val="FF0000"/>
                </a:solidFill>
              </a:rPr>
              <a:t>«معماري سازماني» </a:t>
            </a:r>
            <a:r>
              <a:rPr lang="fa-IR" sz="4000" dirty="0" smtClean="0"/>
              <a:t>چارچوبی برای تبیین،هماهنگ سازی و همسو سازی کلیه فعالیت ها و عناصر سازمان در جهت نیل به اهداف راهبردی سازمان است.</a:t>
            </a:r>
            <a:endParaRPr lang="en-US" sz="2400" dirty="0" smtClean="0"/>
          </a:p>
        </p:txBody>
      </p:sp>
      <p:pic>
        <p:nvPicPr>
          <p:cNvPr id="13317" name="Picture 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9750" y="1125538"/>
            <a:ext cx="2751138" cy="489585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F5681AE6-D4B7-4FF9-81F8-97E62B022FEA}" type="slidenum">
              <a:rPr lang="ar-SA" altLang="en-US" sz="1400" smtClean="0">
                <a:solidFill>
                  <a:schemeClr val="accent1"/>
                </a:solidFill>
                <a:latin typeface="B Zar" pitchFamily="2" charset="-78"/>
                <a:cs typeface="B Zar" pitchFamily="2" charset="-78"/>
              </a:rPr>
              <a:pPr eaLnBrk="1" hangingPunct="1"/>
              <a:t>13</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355330" name="Rectangle 2"/>
          <p:cNvSpPr>
            <a:spLocks noGrp="1" noChangeArrowheads="1"/>
          </p:cNvSpPr>
          <p:nvPr>
            <p:ph type="title"/>
          </p:nvPr>
        </p:nvSpPr>
        <p:spPr/>
        <p:txBody>
          <a:bodyPr/>
          <a:lstStyle/>
          <a:p>
            <a:pPr eaLnBrk="1" hangingPunct="1">
              <a:defRPr/>
            </a:pPr>
            <a:r>
              <a:rPr lang="fa-IR" dirty="0" smtClean="0"/>
              <a:t> </a:t>
            </a:r>
            <a:r>
              <a:rPr lang="fa-IR" b="0" dirty="0">
                <a:effectLst/>
              </a:rPr>
              <a:t>رابطه بین معماری سازمانی و سیستم اطلاعات مدیریت</a:t>
            </a:r>
            <a:endParaRPr lang="en-US" dirty="0" smtClean="0"/>
          </a:p>
        </p:txBody>
      </p:sp>
      <p:sp>
        <p:nvSpPr>
          <p:cNvPr id="355331" name="Rectangle 3"/>
          <p:cNvSpPr>
            <a:spLocks noGrp="1" noChangeArrowheads="1"/>
          </p:cNvSpPr>
          <p:nvPr>
            <p:ph type="body" sz="half" idx="2"/>
          </p:nvPr>
        </p:nvSpPr>
        <p:spPr>
          <a:xfrm>
            <a:off x="179388" y="989013"/>
            <a:ext cx="8737600" cy="5183187"/>
          </a:xfrm>
        </p:spPr>
        <p:txBody>
          <a:bodyPr/>
          <a:lstStyle/>
          <a:p>
            <a:pPr marL="0" indent="0" algn="just" eaLnBrk="1" hangingPunct="1">
              <a:buFont typeface="Wingdings" pitchFamily="2" charset="2"/>
              <a:buNone/>
              <a:defRPr/>
            </a:pPr>
            <a:r>
              <a:rPr lang="fa-IR" sz="2400" dirty="0" smtClean="0">
                <a:solidFill>
                  <a:srgbClr val="FF3300"/>
                </a:solidFill>
              </a:rPr>
              <a:t>تفاوت معماری سازمانی و معماری سیستم های اطلاعاتی:</a:t>
            </a:r>
          </a:p>
          <a:p>
            <a:pPr marL="0" indent="0" algn="just" eaLnBrk="1" hangingPunct="1">
              <a:buFont typeface="Wingdings" pitchFamily="2" charset="2"/>
              <a:buNone/>
              <a:defRPr/>
            </a:pPr>
            <a:r>
              <a:rPr lang="fa-IR" sz="3600" dirty="0" smtClean="0"/>
              <a:t>در معماری سازمانی تمام جنبه های سازمان نظیر کاربران،موقعیت های جغرافیایی،نحوه توزیع آن ها،فرایندهای حرفه،راهبردها،ماموریت سازمان و غیره در نظر گرفته می شود در </a:t>
            </a:r>
            <a:r>
              <a:rPr lang="fa-IR" sz="3600" dirty="0" smtClean="0">
                <a:solidFill>
                  <a:schemeClr val="accent2">
                    <a:lumMod val="75000"/>
                  </a:schemeClr>
                </a:solidFill>
              </a:rPr>
              <a:t>حالیکه در معماری اطلاعات و سیستم های اطلاعاتی تنها بر اطلاعات و فرایندهای مربوط به آن متمرکز شده است.</a:t>
            </a:r>
            <a:endParaRPr lang="en-US" sz="3600" dirty="0" smtClean="0">
              <a:solidFill>
                <a:schemeClr val="accent2">
                  <a:lumMod val="75000"/>
                </a:schemeClr>
              </a:solidFill>
            </a:endParaRPr>
          </a:p>
        </p:txBody>
      </p:sp>
      <p:pic>
        <p:nvPicPr>
          <p:cNvPr id="143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868863"/>
            <a:ext cx="40322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6BBE0084-78C0-46B7-B78C-24E0249DA8FF}" type="slidenum">
              <a:rPr lang="ar-SA" altLang="en-US" sz="1400" smtClean="0">
                <a:solidFill>
                  <a:schemeClr val="accent1"/>
                </a:solidFill>
                <a:latin typeface="B Zar" pitchFamily="2" charset="-78"/>
                <a:cs typeface="B Zar" pitchFamily="2" charset="-78"/>
              </a:rPr>
              <a:pPr eaLnBrk="1" hangingPunct="1"/>
              <a:t>14</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359426" name="Rectangle 2"/>
          <p:cNvSpPr>
            <a:spLocks noGrp="1" noChangeArrowheads="1"/>
          </p:cNvSpPr>
          <p:nvPr>
            <p:ph type="title"/>
          </p:nvPr>
        </p:nvSpPr>
        <p:spPr/>
        <p:txBody>
          <a:bodyPr/>
          <a:lstStyle/>
          <a:p>
            <a:pPr eaLnBrk="1" hangingPunct="1">
              <a:defRPr/>
            </a:pPr>
            <a:r>
              <a:rPr lang="fa-IR" smtClean="0"/>
              <a:t>لايه های معماري سازماني</a:t>
            </a:r>
            <a:endParaRPr lang="en-US" smtClean="0"/>
          </a:p>
        </p:txBody>
      </p:sp>
      <p:grpSp>
        <p:nvGrpSpPr>
          <p:cNvPr id="15364" name="Group 3"/>
          <p:cNvGrpSpPr>
            <a:grpSpLocks/>
          </p:cNvGrpSpPr>
          <p:nvPr/>
        </p:nvGrpSpPr>
        <p:grpSpPr bwMode="auto">
          <a:xfrm>
            <a:off x="611188" y="1555750"/>
            <a:ext cx="8116887" cy="4968875"/>
            <a:chOff x="385" y="903"/>
            <a:chExt cx="5113" cy="3130"/>
          </a:xfrm>
        </p:grpSpPr>
        <p:sp>
          <p:nvSpPr>
            <p:cNvPr id="15365" name="AutoShape 4"/>
            <p:cNvSpPr>
              <a:spLocks noChangeArrowheads="1"/>
            </p:cNvSpPr>
            <p:nvPr/>
          </p:nvSpPr>
          <p:spPr bwMode="auto">
            <a:xfrm>
              <a:off x="2809" y="903"/>
              <a:ext cx="1419" cy="438"/>
            </a:xfrm>
            <a:prstGeom prst="wedgeRectCallout">
              <a:avLst>
                <a:gd name="adj1" fmla="val -49787"/>
                <a:gd name="adj2" fmla="val 111417"/>
              </a:avLst>
            </a:prstGeom>
            <a:solidFill>
              <a:srgbClr val="FFFF00"/>
            </a:solidFill>
            <a:ln w="12700">
              <a:solidFill>
                <a:srgbClr val="000000"/>
              </a:solidFill>
              <a:miter lim="800000"/>
              <a:headEnd/>
              <a:tailEnd/>
            </a:ln>
          </p:spPr>
          <p:txBody>
            <a:bodyPr lIns="54000" rIns="54000"/>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r>
                <a:rPr lang="ar-SA" altLang="en-US" sz="1600" b="1">
                  <a:solidFill>
                    <a:schemeClr val="bg2"/>
                  </a:solidFill>
                  <a:cs typeface="Titr" pitchFamily="2" charset="-78"/>
                </a:rPr>
                <a:t>استانداردها/نيازمنديهاي اجباري و غير اجباري خارجي</a:t>
              </a:r>
              <a:endParaRPr lang="en-US" altLang="en-US" sz="1600" b="1">
                <a:solidFill>
                  <a:schemeClr val="bg2"/>
                </a:solidFill>
                <a:latin typeface="Arial" charset="0"/>
                <a:cs typeface="Titr" pitchFamily="2" charset="-78"/>
              </a:endParaRPr>
            </a:p>
          </p:txBody>
        </p:sp>
        <p:grpSp>
          <p:nvGrpSpPr>
            <p:cNvPr id="15366" name="Group 5"/>
            <p:cNvGrpSpPr>
              <a:grpSpLocks/>
            </p:cNvGrpSpPr>
            <p:nvPr/>
          </p:nvGrpSpPr>
          <p:grpSpPr bwMode="auto">
            <a:xfrm>
              <a:off x="1915" y="1455"/>
              <a:ext cx="1748" cy="2237"/>
              <a:chOff x="3471" y="6749"/>
              <a:chExt cx="3027" cy="3680"/>
            </a:xfrm>
          </p:grpSpPr>
          <p:grpSp>
            <p:nvGrpSpPr>
              <p:cNvPr id="15386" name="Group 6"/>
              <p:cNvGrpSpPr>
                <a:grpSpLocks/>
              </p:cNvGrpSpPr>
              <p:nvPr/>
            </p:nvGrpSpPr>
            <p:grpSpPr bwMode="auto">
              <a:xfrm>
                <a:off x="3471" y="9449"/>
                <a:ext cx="3027" cy="980"/>
                <a:chOff x="3410" y="7172"/>
                <a:chExt cx="3027" cy="980"/>
              </a:xfrm>
            </p:grpSpPr>
            <p:sp>
              <p:nvSpPr>
                <p:cNvPr id="15402" name="Freeform 7"/>
                <p:cNvSpPr>
                  <a:spLocks/>
                </p:cNvSpPr>
                <p:nvPr/>
              </p:nvSpPr>
              <p:spPr bwMode="auto">
                <a:xfrm>
                  <a:off x="5903" y="7172"/>
                  <a:ext cx="534" cy="978"/>
                </a:xfrm>
                <a:custGeom>
                  <a:avLst/>
                  <a:gdLst>
                    <a:gd name="T0" fmla="*/ 252 w 534"/>
                    <a:gd name="T1" fmla="*/ 978 h 978"/>
                    <a:gd name="T2" fmla="*/ 0 w 534"/>
                    <a:gd name="T3" fmla="*/ 417 h 978"/>
                    <a:gd name="T4" fmla="*/ 236 w 534"/>
                    <a:gd name="T5" fmla="*/ 0 h 978"/>
                    <a:gd name="T6" fmla="*/ 534 w 534"/>
                    <a:gd name="T7" fmla="*/ 487 h 978"/>
                    <a:gd name="T8" fmla="*/ 252 w 534"/>
                    <a:gd name="T9" fmla="*/ 978 h 978"/>
                    <a:gd name="T10" fmla="*/ 0 60000 65536"/>
                    <a:gd name="T11" fmla="*/ 0 60000 65536"/>
                    <a:gd name="T12" fmla="*/ 0 60000 65536"/>
                    <a:gd name="T13" fmla="*/ 0 60000 65536"/>
                    <a:gd name="T14" fmla="*/ 0 60000 65536"/>
                    <a:gd name="T15" fmla="*/ 0 w 534"/>
                    <a:gd name="T16" fmla="*/ 0 h 978"/>
                    <a:gd name="T17" fmla="*/ 534 w 534"/>
                    <a:gd name="T18" fmla="*/ 978 h 978"/>
                  </a:gdLst>
                  <a:ahLst/>
                  <a:cxnLst>
                    <a:cxn ang="T10">
                      <a:pos x="T0" y="T1"/>
                    </a:cxn>
                    <a:cxn ang="T11">
                      <a:pos x="T2" y="T3"/>
                    </a:cxn>
                    <a:cxn ang="T12">
                      <a:pos x="T4" y="T5"/>
                    </a:cxn>
                    <a:cxn ang="T13">
                      <a:pos x="T6" y="T7"/>
                    </a:cxn>
                    <a:cxn ang="T14">
                      <a:pos x="T8" y="T9"/>
                    </a:cxn>
                  </a:cxnLst>
                  <a:rect l="T15" t="T16" r="T17" b="T18"/>
                  <a:pathLst>
                    <a:path w="534" h="978">
                      <a:moveTo>
                        <a:pt x="252" y="978"/>
                      </a:moveTo>
                      <a:lnTo>
                        <a:pt x="0" y="417"/>
                      </a:lnTo>
                      <a:lnTo>
                        <a:pt x="236" y="0"/>
                      </a:lnTo>
                      <a:lnTo>
                        <a:pt x="534" y="487"/>
                      </a:lnTo>
                      <a:lnTo>
                        <a:pt x="252" y="978"/>
                      </a:lnTo>
                      <a:close/>
                    </a:path>
                  </a:pathLst>
                </a:custGeom>
                <a:gradFill rotWithShape="1">
                  <a:gsLst>
                    <a:gs pos="0">
                      <a:srgbClr val="00FFFF"/>
                    </a:gs>
                    <a:gs pos="100000">
                      <a:srgbClr val="9294F6"/>
                    </a:gs>
                  </a:gsLst>
                  <a:lin ang="2700000" scaled="1"/>
                </a:gradFill>
                <a:ln w="5080">
                  <a:solidFill>
                    <a:srgbClr val="000000"/>
                  </a:solidFill>
                  <a:round/>
                  <a:headEnd/>
                  <a:tailEnd/>
                </a:ln>
              </p:spPr>
              <p:txBody>
                <a:bodyPr/>
                <a:lstStyle/>
                <a:p>
                  <a:endParaRPr lang="en-US"/>
                </a:p>
              </p:txBody>
            </p:sp>
            <p:sp>
              <p:nvSpPr>
                <p:cNvPr id="15403" name="Freeform 8"/>
                <p:cNvSpPr>
                  <a:spLocks/>
                </p:cNvSpPr>
                <p:nvPr/>
              </p:nvSpPr>
              <p:spPr bwMode="auto">
                <a:xfrm>
                  <a:off x="3652" y="7172"/>
                  <a:ext cx="2487" cy="418"/>
                </a:xfrm>
                <a:custGeom>
                  <a:avLst/>
                  <a:gdLst>
                    <a:gd name="T0" fmla="*/ 0 w 2487"/>
                    <a:gd name="T1" fmla="*/ 418 h 418"/>
                    <a:gd name="T2" fmla="*/ 2251 w 2487"/>
                    <a:gd name="T3" fmla="*/ 418 h 418"/>
                    <a:gd name="T4" fmla="*/ 2487 w 2487"/>
                    <a:gd name="T5" fmla="*/ 0 h 418"/>
                    <a:gd name="T6" fmla="*/ 318 w 2487"/>
                    <a:gd name="T7" fmla="*/ 0 h 418"/>
                    <a:gd name="T8" fmla="*/ 0 w 2487"/>
                    <a:gd name="T9" fmla="*/ 418 h 418"/>
                    <a:gd name="T10" fmla="*/ 0 60000 65536"/>
                    <a:gd name="T11" fmla="*/ 0 60000 65536"/>
                    <a:gd name="T12" fmla="*/ 0 60000 65536"/>
                    <a:gd name="T13" fmla="*/ 0 60000 65536"/>
                    <a:gd name="T14" fmla="*/ 0 60000 65536"/>
                    <a:gd name="T15" fmla="*/ 0 w 2487"/>
                    <a:gd name="T16" fmla="*/ 0 h 418"/>
                    <a:gd name="T17" fmla="*/ 2487 w 2487"/>
                    <a:gd name="T18" fmla="*/ 418 h 418"/>
                  </a:gdLst>
                  <a:ahLst/>
                  <a:cxnLst>
                    <a:cxn ang="T10">
                      <a:pos x="T0" y="T1"/>
                    </a:cxn>
                    <a:cxn ang="T11">
                      <a:pos x="T2" y="T3"/>
                    </a:cxn>
                    <a:cxn ang="T12">
                      <a:pos x="T4" y="T5"/>
                    </a:cxn>
                    <a:cxn ang="T13">
                      <a:pos x="T6" y="T7"/>
                    </a:cxn>
                    <a:cxn ang="T14">
                      <a:pos x="T8" y="T9"/>
                    </a:cxn>
                  </a:cxnLst>
                  <a:rect l="T15" t="T16" r="T17" b="T18"/>
                  <a:pathLst>
                    <a:path w="2487" h="418">
                      <a:moveTo>
                        <a:pt x="0" y="418"/>
                      </a:moveTo>
                      <a:lnTo>
                        <a:pt x="2251" y="418"/>
                      </a:lnTo>
                      <a:lnTo>
                        <a:pt x="2487" y="0"/>
                      </a:lnTo>
                      <a:lnTo>
                        <a:pt x="318" y="0"/>
                      </a:lnTo>
                      <a:lnTo>
                        <a:pt x="0" y="418"/>
                      </a:lnTo>
                      <a:close/>
                    </a:path>
                  </a:pathLst>
                </a:custGeom>
                <a:solidFill>
                  <a:srgbClr val="0000FF"/>
                </a:solidFill>
                <a:ln w="5080">
                  <a:solidFill>
                    <a:srgbClr val="000000"/>
                  </a:solidFill>
                  <a:round/>
                  <a:headEnd/>
                  <a:tailEnd/>
                </a:ln>
              </p:spPr>
              <p:txBody>
                <a:bodyPr/>
                <a:lstStyle/>
                <a:p>
                  <a:endParaRPr lang="en-US"/>
                </a:p>
              </p:txBody>
            </p:sp>
            <p:sp>
              <p:nvSpPr>
                <p:cNvPr id="15404" name="Freeform 9"/>
                <p:cNvSpPr>
                  <a:spLocks/>
                </p:cNvSpPr>
                <p:nvPr/>
              </p:nvSpPr>
              <p:spPr bwMode="auto">
                <a:xfrm>
                  <a:off x="3410" y="7589"/>
                  <a:ext cx="2746" cy="563"/>
                </a:xfrm>
                <a:custGeom>
                  <a:avLst/>
                  <a:gdLst>
                    <a:gd name="T0" fmla="*/ 241 w 2746"/>
                    <a:gd name="T1" fmla="*/ 0 h 563"/>
                    <a:gd name="T2" fmla="*/ 2492 w 2746"/>
                    <a:gd name="T3" fmla="*/ 0 h 563"/>
                    <a:gd name="T4" fmla="*/ 2746 w 2746"/>
                    <a:gd name="T5" fmla="*/ 563 h 563"/>
                    <a:gd name="T6" fmla="*/ 0 w 2746"/>
                    <a:gd name="T7" fmla="*/ 563 h 563"/>
                    <a:gd name="T8" fmla="*/ 241 w 2746"/>
                    <a:gd name="T9" fmla="*/ 0 h 563"/>
                    <a:gd name="T10" fmla="*/ 0 60000 65536"/>
                    <a:gd name="T11" fmla="*/ 0 60000 65536"/>
                    <a:gd name="T12" fmla="*/ 0 60000 65536"/>
                    <a:gd name="T13" fmla="*/ 0 60000 65536"/>
                    <a:gd name="T14" fmla="*/ 0 60000 65536"/>
                    <a:gd name="T15" fmla="*/ 0 w 2746"/>
                    <a:gd name="T16" fmla="*/ 0 h 563"/>
                    <a:gd name="T17" fmla="*/ 2746 w 2746"/>
                    <a:gd name="T18" fmla="*/ 563 h 563"/>
                  </a:gdLst>
                  <a:ahLst/>
                  <a:cxnLst>
                    <a:cxn ang="T10">
                      <a:pos x="T0" y="T1"/>
                    </a:cxn>
                    <a:cxn ang="T11">
                      <a:pos x="T2" y="T3"/>
                    </a:cxn>
                    <a:cxn ang="T12">
                      <a:pos x="T4" y="T5"/>
                    </a:cxn>
                    <a:cxn ang="T13">
                      <a:pos x="T6" y="T7"/>
                    </a:cxn>
                    <a:cxn ang="T14">
                      <a:pos x="T8" y="T9"/>
                    </a:cxn>
                  </a:cxnLst>
                  <a:rect l="T15" t="T16" r="T17" b="T18"/>
                  <a:pathLst>
                    <a:path w="2746" h="563">
                      <a:moveTo>
                        <a:pt x="241" y="0"/>
                      </a:moveTo>
                      <a:lnTo>
                        <a:pt x="2492" y="0"/>
                      </a:lnTo>
                      <a:lnTo>
                        <a:pt x="2746" y="563"/>
                      </a:lnTo>
                      <a:lnTo>
                        <a:pt x="0" y="563"/>
                      </a:lnTo>
                      <a:lnTo>
                        <a:pt x="241" y="0"/>
                      </a:lnTo>
                      <a:close/>
                    </a:path>
                  </a:pathLst>
                </a:custGeom>
                <a:gradFill rotWithShape="1">
                  <a:gsLst>
                    <a:gs pos="0">
                      <a:srgbClr val="9294F6"/>
                    </a:gs>
                    <a:gs pos="50000">
                      <a:srgbClr val="00FFFF"/>
                    </a:gs>
                    <a:gs pos="100000">
                      <a:srgbClr val="9294F6"/>
                    </a:gs>
                  </a:gsLst>
                  <a:lin ang="2700000" scaled="1"/>
                </a:gradFill>
                <a:ln w="5080">
                  <a:solidFill>
                    <a:srgbClr val="000000"/>
                  </a:solidFill>
                  <a:round/>
                  <a:headEnd/>
                  <a:tailEnd/>
                </a:ln>
              </p:spPr>
              <p:txBody>
                <a:bodyPr/>
                <a:lstStyle/>
                <a:p>
                  <a:endParaRPr lang="en-US"/>
                </a:p>
              </p:txBody>
            </p:sp>
          </p:grpSp>
          <p:grpSp>
            <p:nvGrpSpPr>
              <p:cNvPr id="15387" name="Group 10"/>
              <p:cNvGrpSpPr>
                <a:grpSpLocks/>
              </p:cNvGrpSpPr>
              <p:nvPr/>
            </p:nvGrpSpPr>
            <p:grpSpPr bwMode="auto">
              <a:xfrm>
                <a:off x="3758" y="8783"/>
                <a:ext cx="2400" cy="886"/>
                <a:chOff x="3697" y="6616"/>
                <a:chExt cx="2400" cy="886"/>
              </a:xfrm>
            </p:grpSpPr>
            <p:sp>
              <p:nvSpPr>
                <p:cNvPr id="15399" name="Freeform 11"/>
                <p:cNvSpPr>
                  <a:spLocks/>
                </p:cNvSpPr>
                <p:nvPr/>
              </p:nvSpPr>
              <p:spPr bwMode="auto">
                <a:xfrm>
                  <a:off x="5626" y="6616"/>
                  <a:ext cx="471" cy="886"/>
                </a:xfrm>
                <a:custGeom>
                  <a:avLst/>
                  <a:gdLst>
                    <a:gd name="T0" fmla="*/ 240 w 471"/>
                    <a:gd name="T1" fmla="*/ 886 h 886"/>
                    <a:gd name="T2" fmla="*/ 0 w 471"/>
                    <a:gd name="T3" fmla="*/ 311 h 886"/>
                    <a:gd name="T4" fmla="*/ 176 w 471"/>
                    <a:gd name="T5" fmla="*/ 0 h 886"/>
                    <a:gd name="T6" fmla="*/ 471 w 471"/>
                    <a:gd name="T7" fmla="*/ 489 h 886"/>
                    <a:gd name="T8" fmla="*/ 240 w 471"/>
                    <a:gd name="T9" fmla="*/ 886 h 886"/>
                    <a:gd name="T10" fmla="*/ 0 60000 65536"/>
                    <a:gd name="T11" fmla="*/ 0 60000 65536"/>
                    <a:gd name="T12" fmla="*/ 0 60000 65536"/>
                    <a:gd name="T13" fmla="*/ 0 60000 65536"/>
                    <a:gd name="T14" fmla="*/ 0 60000 65536"/>
                    <a:gd name="T15" fmla="*/ 0 w 471"/>
                    <a:gd name="T16" fmla="*/ 0 h 886"/>
                    <a:gd name="T17" fmla="*/ 471 w 471"/>
                    <a:gd name="T18" fmla="*/ 886 h 886"/>
                  </a:gdLst>
                  <a:ahLst/>
                  <a:cxnLst>
                    <a:cxn ang="T10">
                      <a:pos x="T0" y="T1"/>
                    </a:cxn>
                    <a:cxn ang="T11">
                      <a:pos x="T2" y="T3"/>
                    </a:cxn>
                    <a:cxn ang="T12">
                      <a:pos x="T4" y="T5"/>
                    </a:cxn>
                    <a:cxn ang="T13">
                      <a:pos x="T6" y="T7"/>
                    </a:cxn>
                    <a:cxn ang="T14">
                      <a:pos x="T8" y="T9"/>
                    </a:cxn>
                  </a:cxnLst>
                  <a:rect l="T15" t="T16" r="T17" b="T18"/>
                  <a:pathLst>
                    <a:path w="471" h="886">
                      <a:moveTo>
                        <a:pt x="240" y="886"/>
                      </a:moveTo>
                      <a:lnTo>
                        <a:pt x="0" y="311"/>
                      </a:lnTo>
                      <a:lnTo>
                        <a:pt x="176" y="0"/>
                      </a:lnTo>
                      <a:lnTo>
                        <a:pt x="471" y="489"/>
                      </a:lnTo>
                      <a:lnTo>
                        <a:pt x="240" y="886"/>
                      </a:lnTo>
                      <a:close/>
                    </a:path>
                  </a:pathLst>
                </a:custGeom>
                <a:gradFill rotWithShape="1">
                  <a:gsLst>
                    <a:gs pos="0">
                      <a:srgbClr val="CCFFFF"/>
                    </a:gs>
                    <a:gs pos="100000">
                      <a:srgbClr val="9294F6"/>
                    </a:gs>
                  </a:gsLst>
                  <a:lin ang="2700000" scaled="1"/>
                </a:gradFill>
                <a:ln w="5080">
                  <a:solidFill>
                    <a:srgbClr val="000000"/>
                  </a:solidFill>
                  <a:round/>
                  <a:headEnd/>
                  <a:tailEnd/>
                </a:ln>
              </p:spPr>
              <p:txBody>
                <a:bodyPr/>
                <a:lstStyle/>
                <a:p>
                  <a:endParaRPr lang="en-US"/>
                </a:p>
              </p:txBody>
            </p:sp>
            <p:sp>
              <p:nvSpPr>
                <p:cNvPr id="15400" name="Freeform 12"/>
                <p:cNvSpPr>
                  <a:spLocks/>
                </p:cNvSpPr>
                <p:nvPr/>
              </p:nvSpPr>
              <p:spPr bwMode="auto">
                <a:xfrm>
                  <a:off x="3934" y="6616"/>
                  <a:ext cx="1869" cy="312"/>
                </a:xfrm>
                <a:custGeom>
                  <a:avLst/>
                  <a:gdLst>
                    <a:gd name="T0" fmla="*/ 0 w 1869"/>
                    <a:gd name="T1" fmla="*/ 312 h 312"/>
                    <a:gd name="T2" fmla="*/ 1693 w 1869"/>
                    <a:gd name="T3" fmla="*/ 312 h 312"/>
                    <a:gd name="T4" fmla="*/ 1869 w 1869"/>
                    <a:gd name="T5" fmla="*/ 0 h 312"/>
                    <a:gd name="T6" fmla="*/ 334 w 1869"/>
                    <a:gd name="T7" fmla="*/ 2 h 312"/>
                    <a:gd name="T8" fmla="*/ 0 w 1869"/>
                    <a:gd name="T9" fmla="*/ 312 h 312"/>
                    <a:gd name="T10" fmla="*/ 0 60000 65536"/>
                    <a:gd name="T11" fmla="*/ 0 60000 65536"/>
                    <a:gd name="T12" fmla="*/ 0 60000 65536"/>
                    <a:gd name="T13" fmla="*/ 0 60000 65536"/>
                    <a:gd name="T14" fmla="*/ 0 60000 65536"/>
                    <a:gd name="T15" fmla="*/ 0 w 1869"/>
                    <a:gd name="T16" fmla="*/ 0 h 312"/>
                    <a:gd name="T17" fmla="*/ 1869 w 1869"/>
                    <a:gd name="T18" fmla="*/ 312 h 312"/>
                  </a:gdLst>
                  <a:ahLst/>
                  <a:cxnLst>
                    <a:cxn ang="T10">
                      <a:pos x="T0" y="T1"/>
                    </a:cxn>
                    <a:cxn ang="T11">
                      <a:pos x="T2" y="T3"/>
                    </a:cxn>
                    <a:cxn ang="T12">
                      <a:pos x="T4" y="T5"/>
                    </a:cxn>
                    <a:cxn ang="T13">
                      <a:pos x="T6" y="T7"/>
                    </a:cxn>
                    <a:cxn ang="T14">
                      <a:pos x="T8" y="T9"/>
                    </a:cxn>
                  </a:cxnLst>
                  <a:rect l="T15" t="T16" r="T17" b="T18"/>
                  <a:pathLst>
                    <a:path w="1869" h="312">
                      <a:moveTo>
                        <a:pt x="0" y="312"/>
                      </a:moveTo>
                      <a:lnTo>
                        <a:pt x="1693" y="312"/>
                      </a:lnTo>
                      <a:lnTo>
                        <a:pt x="1869" y="0"/>
                      </a:lnTo>
                      <a:lnTo>
                        <a:pt x="334" y="2"/>
                      </a:lnTo>
                      <a:lnTo>
                        <a:pt x="0" y="312"/>
                      </a:lnTo>
                      <a:close/>
                    </a:path>
                  </a:pathLst>
                </a:custGeom>
                <a:solidFill>
                  <a:srgbClr val="0000FF"/>
                </a:solidFill>
                <a:ln w="5080">
                  <a:solidFill>
                    <a:srgbClr val="000000"/>
                  </a:solidFill>
                  <a:round/>
                  <a:headEnd/>
                  <a:tailEnd/>
                </a:ln>
              </p:spPr>
              <p:txBody>
                <a:bodyPr/>
                <a:lstStyle/>
                <a:p>
                  <a:endParaRPr lang="en-US"/>
                </a:p>
              </p:txBody>
            </p:sp>
            <p:sp>
              <p:nvSpPr>
                <p:cNvPr id="15401" name="Freeform 13"/>
                <p:cNvSpPr>
                  <a:spLocks/>
                </p:cNvSpPr>
                <p:nvPr/>
              </p:nvSpPr>
              <p:spPr bwMode="auto">
                <a:xfrm>
                  <a:off x="3697" y="6927"/>
                  <a:ext cx="2169" cy="575"/>
                </a:xfrm>
                <a:custGeom>
                  <a:avLst/>
                  <a:gdLst>
                    <a:gd name="T0" fmla="*/ 0 w 2169"/>
                    <a:gd name="T1" fmla="*/ 575 h 575"/>
                    <a:gd name="T2" fmla="*/ 2169 w 2169"/>
                    <a:gd name="T3" fmla="*/ 575 h 575"/>
                    <a:gd name="T4" fmla="*/ 1929 w 2169"/>
                    <a:gd name="T5" fmla="*/ 0 h 575"/>
                    <a:gd name="T6" fmla="*/ 238 w 2169"/>
                    <a:gd name="T7" fmla="*/ 0 h 575"/>
                    <a:gd name="T8" fmla="*/ 0 w 2169"/>
                    <a:gd name="T9" fmla="*/ 575 h 575"/>
                    <a:gd name="T10" fmla="*/ 0 60000 65536"/>
                    <a:gd name="T11" fmla="*/ 0 60000 65536"/>
                    <a:gd name="T12" fmla="*/ 0 60000 65536"/>
                    <a:gd name="T13" fmla="*/ 0 60000 65536"/>
                    <a:gd name="T14" fmla="*/ 0 60000 65536"/>
                    <a:gd name="T15" fmla="*/ 0 w 2169"/>
                    <a:gd name="T16" fmla="*/ 0 h 575"/>
                    <a:gd name="T17" fmla="*/ 2169 w 2169"/>
                    <a:gd name="T18" fmla="*/ 575 h 575"/>
                  </a:gdLst>
                  <a:ahLst/>
                  <a:cxnLst>
                    <a:cxn ang="T10">
                      <a:pos x="T0" y="T1"/>
                    </a:cxn>
                    <a:cxn ang="T11">
                      <a:pos x="T2" y="T3"/>
                    </a:cxn>
                    <a:cxn ang="T12">
                      <a:pos x="T4" y="T5"/>
                    </a:cxn>
                    <a:cxn ang="T13">
                      <a:pos x="T6" y="T7"/>
                    </a:cxn>
                    <a:cxn ang="T14">
                      <a:pos x="T8" y="T9"/>
                    </a:cxn>
                  </a:cxnLst>
                  <a:rect l="T15" t="T16" r="T17" b="T18"/>
                  <a:pathLst>
                    <a:path w="2169" h="575">
                      <a:moveTo>
                        <a:pt x="0" y="575"/>
                      </a:moveTo>
                      <a:lnTo>
                        <a:pt x="2169" y="575"/>
                      </a:lnTo>
                      <a:lnTo>
                        <a:pt x="1929" y="0"/>
                      </a:lnTo>
                      <a:lnTo>
                        <a:pt x="238" y="0"/>
                      </a:lnTo>
                      <a:lnTo>
                        <a:pt x="0" y="575"/>
                      </a:lnTo>
                      <a:close/>
                    </a:path>
                  </a:pathLst>
                </a:custGeom>
                <a:gradFill rotWithShape="1">
                  <a:gsLst>
                    <a:gs pos="0">
                      <a:srgbClr val="9294F6"/>
                    </a:gs>
                    <a:gs pos="50000">
                      <a:srgbClr val="00FFFF"/>
                    </a:gs>
                    <a:gs pos="100000">
                      <a:srgbClr val="9294F6"/>
                    </a:gs>
                  </a:gsLst>
                  <a:lin ang="2700000" scaled="1"/>
                </a:gradFill>
                <a:ln w="5080">
                  <a:solidFill>
                    <a:srgbClr val="000000"/>
                  </a:solidFill>
                  <a:round/>
                  <a:headEnd/>
                  <a:tailEnd/>
                </a:ln>
              </p:spPr>
              <p:txBody>
                <a:bodyPr/>
                <a:lstStyle/>
                <a:p>
                  <a:endParaRPr lang="en-US"/>
                </a:p>
              </p:txBody>
            </p:sp>
          </p:grpSp>
          <p:grpSp>
            <p:nvGrpSpPr>
              <p:cNvPr id="15388" name="Group 14"/>
              <p:cNvGrpSpPr>
                <a:grpSpLocks/>
              </p:cNvGrpSpPr>
              <p:nvPr/>
            </p:nvGrpSpPr>
            <p:grpSpPr bwMode="auto">
              <a:xfrm>
                <a:off x="4035" y="8140"/>
                <a:ext cx="1783" cy="769"/>
                <a:chOff x="3974" y="6068"/>
                <a:chExt cx="1783" cy="769"/>
              </a:xfrm>
            </p:grpSpPr>
            <p:sp>
              <p:nvSpPr>
                <p:cNvPr id="15396" name="Freeform 15"/>
                <p:cNvSpPr>
                  <a:spLocks/>
                </p:cNvSpPr>
                <p:nvPr/>
              </p:nvSpPr>
              <p:spPr bwMode="auto">
                <a:xfrm>
                  <a:off x="5345" y="6068"/>
                  <a:ext cx="412" cy="767"/>
                </a:xfrm>
                <a:custGeom>
                  <a:avLst/>
                  <a:gdLst>
                    <a:gd name="T0" fmla="*/ 0 w 412"/>
                    <a:gd name="T1" fmla="*/ 209 h 767"/>
                    <a:gd name="T2" fmla="*/ 245 w 412"/>
                    <a:gd name="T3" fmla="*/ 767 h 767"/>
                    <a:gd name="T4" fmla="*/ 412 w 412"/>
                    <a:gd name="T5" fmla="*/ 481 h 767"/>
                    <a:gd name="T6" fmla="*/ 119 w 412"/>
                    <a:gd name="T7" fmla="*/ 0 h 767"/>
                    <a:gd name="T8" fmla="*/ 0 w 412"/>
                    <a:gd name="T9" fmla="*/ 209 h 767"/>
                    <a:gd name="T10" fmla="*/ 0 60000 65536"/>
                    <a:gd name="T11" fmla="*/ 0 60000 65536"/>
                    <a:gd name="T12" fmla="*/ 0 60000 65536"/>
                    <a:gd name="T13" fmla="*/ 0 60000 65536"/>
                    <a:gd name="T14" fmla="*/ 0 60000 65536"/>
                    <a:gd name="T15" fmla="*/ 0 w 412"/>
                    <a:gd name="T16" fmla="*/ 0 h 767"/>
                    <a:gd name="T17" fmla="*/ 412 w 412"/>
                    <a:gd name="T18" fmla="*/ 767 h 767"/>
                  </a:gdLst>
                  <a:ahLst/>
                  <a:cxnLst>
                    <a:cxn ang="T10">
                      <a:pos x="T0" y="T1"/>
                    </a:cxn>
                    <a:cxn ang="T11">
                      <a:pos x="T2" y="T3"/>
                    </a:cxn>
                    <a:cxn ang="T12">
                      <a:pos x="T4" y="T5"/>
                    </a:cxn>
                    <a:cxn ang="T13">
                      <a:pos x="T6" y="T7"/>
                    </a:cxn>
                    <a:cxn ang="T14">
                      <a:pos x="T8" y="T9"/>
                    </a:cxn>
                  </a:cxnLst>
                  <a:rect l="T15" t="T16" r="T17" b="T18"/>
                  <a:pathLst>
                    <a:path w="412" h="767">
                      <a:moveTo>
                        <a:pt x="0" y="209"/>
                      </a:moveTo>
                      <a:lnTo>
                        <a:pt x="245" y="767"/>
                      </a:lnTo>
                      <a:lnTo>
                        <a:pt x="412" y="481"/>
                      </a:lnTo>
                      <a:lnTo>
                        <a:pt x="119" y="0"/>
                      </a:lnTo>
                      <a:lnTo>
                        <a:pt x="0" y="209"/>
                      </a:lnTo>
                      <a:close/>
                    </a:path>
                  </a:pathLst>
                </a:custGeom>
                <a:gradFill rotWithShape="1">
                  <a:gsLst>
                    <a:gs pos="0">
                      <a:srgbClr val="CCFFFF"/>
                    </a:gs>
                    <a:gs pos="100000">
                      <a:srgbClr val="9294F6"/>
                    </a:gs>
                  </a:gsLst>
                  <a:lin ang="2700000" scaled="1"/>
                </a:gradFill>
                <a:ln w="5080">
                  <a:solidFill>
                    <a:srgbClr val="000000"/>
                  </a:solidFill>
                  <a:round/>
                  <a:headEnd/>
                  <a:tailEnd/>
                </a:ln>
              </p:spPr>
              <p:txBody>
                <a:bodyPr/>
                <a:lstStyle/>
                <a:p>
                  <a:endParaRPr lang="en-US"/>
                </a:p>
              </p:txBody>
            </p:sp>
            <p:sp>
              <p:nvSpPr>
                <p:cNvPr id="15397" name="Freeform 16"/>
                <p:cNvSpPr>
                  <a:spLocks/>
                </p:cNvSpPr>
                <p:nvPr/>
              </p:nvSpPr>
              <p:spPr bwMode="auto">
                <a:xfrm>
                  <a:off x="4214" y="6068"/>
                  <a:ext cx="1249" cy="207"/>
                </a:xfrm>
                <a:custGeom>
                  <a:avLst/>
                  <a:gdLst>
                    <a:gd name="T0" fmla="*/ 0 w 1249"/>
                    <a:gd name="T1" fmla="*/ 207 h 207"/>
                    <a:gd name="T2" fmla="*/ 1130 w 1249"/>
                    <a:gd name="T3" fmla="*/ 207 h 207"/>
                    <a:gd name="T4" fmla="*/ 1249 w 1249"/>
                    <a:gd name="T5" fmla="*/ 0 h 207"/>
                    <a:gd name="T6" fmla="*/ 316 w 1249"/>
                    <a:gd name="T7" fmla="*/ 0 h 207"/>
                    <a:gd name="T8" fmla="*/ 0 w 1249"/>
                    <a:gd name="T9" fmla="*/ 207 h 207"/>
                    <a:gd name="T10" fmla="*/ 0 60000 65536"/>
                    <a:gd name="T11" fmla="*/ 0 60000 65536"/>
                    <a:gd name="T12" fmla="*/ 0 60000 65536"/>
                    <a:gd name="T13" fmla="*/ 0 60000 65536"/>
                    <a:gd name="T14" fmla="*/ 0 60000 65536"/>
                    <a:gd name="T15" fmla="*/ 0 w 1249"/>
                    <a:gd name="T16" fmla="*/ 0 h 207"/>
                    <a:gd name="T17" fmla="*/ 1249 w 1249"/>
                    <a:gd name="T18" fmla="*/ 207 h 207"/>
                  </a:gdLst>
                  <a:ahLst/>
                  <a:cxnLst>
                    <a:cxn ang="T10">
                      <a:pos x="T0" y="T1"/>
                    </a:cxn>
                    <a:cxn ang="T11">
                      <a:pos x="T2" y="T3"/>
                    </a:cxn>
                    <a:cxn ang="T12">
                      <a:pos x="T4" y="T5"/>
                    </a:cxn>
                    <a:cxn ang="T13">
                      <a:pos x="T6" y="T7"/>
                    </a:cxn>
                    <a:cxn ang="T14">
                      <a:pos x="T8" y="T9"/>
                    </a:cxn>
                  </a:cxnLst>
                  <a:rect l="T15" t="T16" r="T17" b="T18"/>
                  <a:pathLst>
                    <a:path w="1249" h="207">
                      <a:moveTo>
                        <a:pt x="0" y="207"/>
                      </a:moveTo>
                      <a:lnTo>
                        <a:pt x="1130" y="207"/>
                      </a:lnTo>
                      <a:lnTo>
                        <a:pt x="1249" y="0"/>
                      </a:lnTo>
                      <a:lnTo>
                        <a:pt x="316" y="0"/>
                      </a:lnTo>
                      <a:lnTo>
                        <a:pt x="0" y="207"/>
                      </a:lnTo>
                      <a:close/>
                    </a:path>
                  </a:pathLst>
                </a:custGeom>
                <a:solidFill>
                  <a:srgbClr val="0000FF"/>
                </a:solidFill>
                <a:ln w="5080">
                  <a:solidFill>
                    <a:srgbClr val="000000"/>
                  </a:solidFill>
                  <a:round/>
                  <a:headEnd/>
                  <a:tailEnd/>
                </a:ln>
              </p:spPr>
              <p:txBody>
                <a:bodyPr/>
                <a:lstStyle/>
                <a:p>
                  <a:endParaRPr lang="en-US"/>
                </a:p>
              </p:txBody>
            </p:sp>
            <p:sp>
              <p:nvSpPr>
                <p:cNvPr id="15398" name="Freeform 17"/>
                <p:cNvSpPr>
                  <a:spLocks/>
                </p:cNvSpPr>
                <p:nvPr/>
              </p:nvSpPr>
              <p:spPr bwMode="auto">
                <a:xfrm>
                  <a:off x="3974" y="6275"/>
                  <a:ext cx="1615" cy="562"/>
                </a:xfrm>
                <a:custGeom>
                  <a:avLst/>
                  <a:gdLst>
                    <a:gd name="T0" fmla="*/ 0 w 1615"/>
                    <a:gd name="T1" fmla="*/ 562 h 562"/>
                    <a:gd name="T2" fmla="*/ 1615 w 1615"/>
                    <a:gd name="T3" fmla="*/ 562 h 562"/>
                    <a:gd name="T4" fmla="*/ 1370 w 1615"/>
                    <a:gd name="T5" fmla="*/ 0 h 562"/>
                    <a:gd name="T6" fmla="*/ 240 w 1615"/>
                    <a:gd name="T7" fmla="*/ 0 h 562"/>
                    <a:gd name="T8" fmla="*/ 0 w 1615"/>
                    <a:gd name="T9" fmla="*/ 562 h 562"/>
                    <a:gd name="T10" fmla="*/ 0 60000 65536"/>
                    <a:gd name="T11" fmla="*/ 0 60000 65536"/>
                    <a:gd name="T12" fmla="*/ 0 60000 65536"/>
                    <a:gd name="T13" fmla="*/ 0 60000 65536"/>
                    <a:gd name="T14" fmla="*/ 0 60000 65536"/>
                    <a:gd name="T15" fmla="*/ 0 w 1615"/>
                    <a:gd name="T16" fmla="*/ 0 h 562"/>
                    <a:gd name="T17" fmla="*/ 1615 w 1615"/>
                    <a:gd name="T18" fmla="*/ 562 h 562"/>
                  </a:gdLst>
                  <a:ahLst/>
                  <a:cxnLst>
                    <a:cxn ang="T10">
                      <a:pos x="T0" y="T1"/>
                    </a:cxn>
                    <a:cxn ang="T11">
                      <a:pos x="T2" y="T3"/>
                    </a:cxn>
                    <a:cxn ang="T12">
                      <a:pos x="T4" y="T5"/>
                    </a:cxn>
                    <a:cxn ang="T13">
                      <a:pos x="T6" y="T7"/>
                    </a:cxn>
                    <a:cxn ang="T14">
                      <a:pos x="T8" y="T9"/>
                    </a:cxn>
                  </a:cxnLst>
                  <a:rect l="T15" t="T16" r="T17" b="T18"/>
                  <a:pathLst>
                    <a:path w="1615" h="562">
                      <a:moveTo>
                        <a:pt x="0" y="562"/>
                      </a:moveTo>
                      <a:lnTo>
                        <a:pt x="1615" y="562"/>
                      </a:lnTo>
                      <a:lnTo>
                        <a:pt x="1370" y="0"/>
                      </a:lnTo>
                      <a:lnTo>
                        <a:pt x="240" y="0"/>
                      </a:lnTo>
                      <a:lnTo>
                        <a:pt x="0" y="562"/>
                      </a:lnTo>
                      <a:close/>
                    </a:path>
                  </a:pathLst>
                </a:custGeom>
                <a:gradFill rotWithShape="1">
                  <a:gsLst>
                    <a:gs pos="0">
                      <a:srgbClr val="9294F6"/>
                    </a:gs>
                    <a:gs pos="50000">
                      <a:srgbClr val="00FFFF"/>
                    </a:gs>
                    <a:gs pos="100000">
                      <a:srgbClr val="9294F6"/>
                    </a:gs>
                  </a:gsLst>
                  <a:lin ang="2700000" scaled="1"/>
                </a:gradFill>
                <a:ln w="5080">
                  <a:solidFill>
                    <a:srgbClr val="000000"/>
                  </a:solidFill>
                  <a:round/>
                  <a:headEnd/>
                  <a:tailEnd/>
                </a:ln>
              </p:spPr>
              <p:txBody>
                <a:bodyPr/>
                <a:lstStyle/>
                <a:p>
                  <a:endParaRPr lang="en-US"/>
                </a:p>
              </p:txBody>
            </p:sp>
          </p:grpSp>
          <p:grpSp>
            <p:nvGrpSpPr>
              <p:cNvPr id="15389" name="Group 18"/>
              <p:cNvGrpSpPr>
                <a:grpSpLocks/>
              </p:cNvGrpSpPr>
              <p:nvPr/>
            </p:nvGrpSpPr>
            <p:grpSpPr bwMode="auto">
              <a:xfrm>
                <a:off x="4317" y="7469"/>
                <a:ext cx="1162" cy="672"/>
                <a:chOff x="4256" y="5509"/>
                <a:chExt cx="1162" cy="672"/>
              </a:xfrm>
            </p:grpSpPr>
            <p:sp>
              <p:nvSpPr>
                <p:cNvPr id="15393" name="Freeform 19"/>
                <p:cNvSpPr>
                  <a:spLocks/>
                </p:cNvSpPr>
                <p:nvPr/>
              </p:nvSpPr>
              <p:spPr bwMode="auto">
                <a:xfrm>
                  <a:off x="5064" y="5511"/>
                  <a:ext cx="354" cy="670"/>
                </a:xfrm>
                <a:custGeom>
                  <a:avLst/>
                  <a:gdLst>
                    <a:gd name="T0" fmla="*/ 242 w 354"/>
                    <a:gd name="T1" fmla="*/ 670 h 670"/>
                    <a:gd name="T2" fmla="*/ 354 w 354"/>
                    <a:gd name="T3" fmla="*/ 478 h 670"/>
                    <a:gd name="T4" fmla="*/ 61 w 354"/>
                    <a:gd name="T5" fmla="*/ 0 h 670"/>
                    <a:gd name="T6" fmla="*/ 0 w 354"/>
                    <a:gd name="T7" fmla="*/ 101 h 670"/>
                    <a:gd name="T8" fmla="*/ 242 w 354"/>
                    <a:gd name="T9" fmla="*/ 670 h 670"/>
                    <a:gd name="T10" fmla="*/ 0 60000 65536"/>
                    <a:gd name="T11" fmla="*/ 0 60000 65536"/>
                    <a:gd name="T12" fmla="*/ 0 60000 65536"/>
                    <a:gd name="T13" fmla="*/ 0 60000 65536"/>
                    <a:gd name="T14" fmla="*/ 0 60000 65536"/>
                    <a:gd name="T15" fmla="*/ 0 w 354"/>
                    <a:gd name="T16" fmla="*/ 0 h 670"/>
                    <a:gd name="T17" fmla="*/ 354 w 354"/>
                    <a:gd name="T18" fmla="*/ 670 h 670"/>
                  </a:gdLst>
                  <a:ahLst/>
                  <a:cxnLst>
                    <a:cxn ang="T10">
                      <a:pos x="T0" y="T1"/>
                    </a:cxn>
                    <a:cxn ang="T11">
                      <a:pos x="T2" y="T3"/>
                    </a:cxn>
                    <a:cxn ang="T12">
                      <a:pos x="T4" y="T5"/>
                    </a:cxn>
                    <a:cxn ang="T13">
                      <a:pos x="T6" y="T7"/>
                    </a:cxn>
                    <a:cxn ang="T14">
                      <a:pos x="T8" y="T9"/>
                    </a:cxn>
                  </a:cxnLst>
                  <a:rect l="T15" t="T16" r="T17" b="T18"/>
                  <a:pathLst>
                    <a:path w="354" h="670">
                      <a:moveTo>
                        <a:pt x="242" y="670"/>
                      </a:moveTo>
                      <a:lnTo>
                        <a:pt x="354" y="478"/>
                      </a:lnTo>
                      <a:lnTo>
                        <a:pt x="61" y="0"/>
                      </a:lnTo>
                      <a:lnTo>
                        <a:pt x="0" y="101"/>
                      </a:lnTo>
                      <a:lnTo>
                        <a:pt x="242" y="670"/>
                      </a:lnTo>
                      <a:close/>
                    </a:path>
                  </a:pathLst>
                </a:custGeom>
                <a:gradFill rotWithShape="1">
                  <a:gsLst>
                    <a:gs pos="0">
                      <a:srgbClr val="CCFFFF"/>
                    </a:gs>
                    <a:gs pos="100000">
                      <a:srgbClr val="9294F6"/>
                    </a:gs>
                  </a:gsLst>
                  <a:lin ang="2700000" scaled="1"/>
                </a:gradFill>
                <a:ln w="5080">
                  <a:solidFill>
                    <a:srgbClr val="000000"/>
                  </a:solidFill>
                  <a:round/>
                  <a:headEnd/>
                  <a:tailEnd/>
                </a:ln>
              </p:spPr>
              <p:txBody>
                <a:bodyPr/>
                <a:lstStyle/>
                <a:p>
                  <a:endParaRPr lang="en-US"/>
                </a:p>
              </p:txBody>
            </p:sp>
            <p:sp>
              <p:nvSpPr>
                <p:cNvPr id="15394" name="Freeform 20"/>
                <p:cNvSpPr>
                  <a:spLocks/>
                </p:cNvSpPr>
                <p:nvPr/>
              </p:nvSpPr>
              <p:spPr bwMode="auto">
                <a:xfrm>
                  <a:off x="4501" y="5509"/>
                  <a:ext cx="623" cy="101"/>
                </a:xfrm>
                <a:custGeom>
                  <a:avLst/>
                  <a:gdLst>
                    <a:gd name="T0" fmla="*/ 0 w 623"/>
                    <a:gd name="T1" fmla="*/ 101 h 101"/>
                    <a:gd name="T2" fmla="*/ 561 w 623"/>
                    <a:gd name="T3" fmla="*/ 101 h 101"/>
                    <a:gd name="T4" fmla="*/ 623 w 623"/>
                    <a:gd name="T5" fmla="*/ 0 h 101"/>
                    <a:gd name="T6" fmla="*/ 194 w 623"/>
                    <a:gd name="T7" fmla="*/ 0 h 101"/>
                    <a:gd name="T8" fmla="*/ 0 w 623"/>
                    <a:gd name="T9" fmla="*/ 101 h 101"/>
                    <a:gd name="T10" fmla="*/ 0 60000 65536"/>
                    <a:gd name="T11" fmla="*/ 0 60000 65536"/>
                    <a:gd name="T12" fmla="*/ 0 60000 65536"/>
                    <a:gd name="T13" fmla="*/ 0 60000 65536"/>
                    <a:gd name="T14" fmla="*/ 0 60000 65536"/>
                    <a:gd name="T15" fmla="*/ 0 w 623"/>
                    <a:gd name="T16" fmla="*/ 0 h 101"/>
                    <a:gd name="T17" fmla="*/ 623 w 623"/>
                    <a:gd name="T18" fmla="*/ 101 h 101"/>
                  </a:gdLst>
                  <a:ahLst/>
                  <a:cxnLst>
                    <a:cxn ang="T10">
                      <a:pos x="T0" y="T1"/>
                    </a:cxn>
                    <a:cxn ang="T11">
                      <a:pos x="T2" y="T3"/>
                    </a:cxn>
                    <a:cxn ang="T12">
                      <a:pos x="T4" y="T5"/>
                    </a:cxn>
                    <a:cxn ang="T13">
                      <a:pos x="T6" y="T7"/>
                    </a:cxn>
                    <a:cxn ang="T14">
                      <a:pos x="T8" y="T9"/>
                    </a:cxn>
                  </a:cxnLst>
                  <a:rect l="T15" t="T16" r="T17" b="T18"/>
                  <a:pathLst>
                    <a:path w="623" h="101">
                      <a:moveTo>
                        <a:pt x="0" y="101"/>
                      </a:moveTo>
                      <a:lnTo>
                        <a:pt x="561" y="101"/>
                      </a:lnTo>
                      <a:lnTo>
                        <a:pt x="623" y="0"/>
                      </a:lnTo>
                      <a:lnTo>
                        <a:pt x="194" y="0"/>
                      </a:lnTo>
                      <a:lnTo>
                        <a:pt x="0" y="101"/>
                      </a:lnTo>
                      <a:close/>
                    </a:path>
                  </a:pathLst>
                </a:custGeom>
                <a:solidFill>
                  <a:srgbClr val="0000FF"/>
                </a:solidFill>
                <a:ln w="5080">
                  <a:solidFill>
                    <a:srgbClr val="000000"/>
                  </a:solidFill>
                  <a:round/>
                  <a:headEnd/>
                  <a:tailEnd/>
                </a:ln>
              </p:spPr>
              <p:txBody>
                <a:bodyPr/>
                <a:lstStyle/>
                <a:p>
                  <a:endParaRPr lang="en-US"/>
                </a:p>
              </p:txBody>
            </p:sp>
            <p:sp>
              <p:nvSpPr>
                <p:cNvPr id="15395" name="Freeform 21"/>
                <p:cNvSpPr>
                  <a:spLocks/>
                </p:cNvSpPr>
                <p:nvPr/>
              </p:nvSpPr>
              <p:spPr bwMode="auto">
                <a:xfrm>
                  <a:off x="4256" y="5610"/>
                  <a:ext cx="1050" cy="571"/>
                </a:xfrm>
                <a:custGeom>
                  <a:avLst/>
                  <a:gdLst>
                    <a:gd name="T0" fmla="*/ 0 w 1050"/>
                    <a:gd name="T1" fmla="*/ 571 h 571"/>
                    <a:gd name="T2" fmla="*/ 1050 w 1050"/>
                    <a:gd name="T3" fmla="*/ 571 h 571"/>
                    <a:gd name="T4" fmla="*/ 806 w 1050"/>
                    <a:gd name="T5" fmla="*/ 0 h 571"/>
                    <a:gd name="T6" fmla="*/ 244 w 1050"/>
                    <a:gd name="T7" fmla="*/ 0 h 571"/>
                    <a:gd name="T8" fmla="*/ 0 w 1050"/>
                    <a:gd name="T9" fmla="*/ 571 h 571"/>
                    <a:gd name="T10" fmla="*/ 0 60000 65536"/>
                    <a:gd name="T11" fmla="*/ 0 60000 65536"/>
                    <a:gd name="T12" fmla="*/ 0 60000 65536"/>
                    <a:gd name="T13" fmla="*/ 0 60000 65536"/>
                    <a:gd name="T14" fmla="*/ 0 60000 65536"/>
                    <a:gd name="T15" fmla="*/ 0 w 1050"/>
                    <a:gd name="T16" fmla="*/ 0 h 571"/>
                    <a:gd name="T17" fmla="*/ 1050 w 1050"/>
                    <a:gd name="T18" fmla="*/ 571 h 571"/>
                  </a:gdLst>
                  <a:ahLst/>
                  <a:cxnLst>
                    <a:cxn ang="T10">
                      <a:pos x="T0" y="T1"/>
                    </a:cxn>
                    <a:cxn ang="T11">
                      <a:pos x="T2" y="T3"/>
                    </a:cxn>
                    <a:cxn ang="T12">
                      <a:pos x="T4" y="T5"/>
                    </a:cxn>
                    <a:cxn ang="T13">
                      <a:pos x="T6" y="T7"/>
                    </a:cxn>
                    <a:cxn ang="T14">
                      <a:pos x="T8" y="T9"/>
                    </a:cxn>
                  </a:cxnLst>
                  <a:rect l="T15" t="T16" r="T17" b="T18"/>
                  <a:pathLst>
                    <a:path w="1050" h="571">
                      <a:moveTo>
                        <a:pt x="0" y="571"/>
                      </a:moveTo>
                      <a:lnTo>
                        <a:pt x="1050" y="571"/>
                      </a:lnTo>
                      <a:lnTo>
                        <a:pt x="806" y="0"/>
                      </a:lnTo>
                      <a:lnTo>
                        <a:pt x="244" y="0"/>
                      </a:lnTo>
                      <a:lnTo>
                        <a:pt x="0" y="571"/>
                      </a:lnTo>
                      <a:close/>
                    </a:path>
                  </a:pathLst>
                </a:custGeom>
                <a:gradFill rotWithShape="1">
                  <a:gsLst>
                    <a:gs pos="0">
                      <a:srgbClr val="9294F6"/>
                    </a:gs>
                    <a:gs pos="50000">
                      <a:srgbClr val="00FFFF"/>
                    </a:gs>
                    <a:gs pos="100000">
                      <a:srgbClr val="9294F6"/>
                    </a:gs>
                  </a:gsLst>
                  <a:lin ang="2700000" scaled="1"/>
                </a:gradFill>
                <a:ln w="5080">
                  <a:solidFill>
                    <a:srgbClr val="000000"/>
                  </a:solidFill>
                  <a:round/>
                  <a:headEnd/>
                  <a:tailEnd/>
                </a:ln>
              </p:spPr>
              <p:txBody>
                <a:bodyPr/>
                <a:lstStyle/>
                <a:p>
                  <a:endParaRPr lang="en-US"/>
                </a:p>
              </p:txBody>
            </p:sp>
          </p:grpSp>
          <p:grpSp>
            <p:nvGrpSpPr>
              <p:cNvPr id="15390" name="Group 22"/>
              <p:cNvGrpSpPr>
                <a:grpSpLocks/>
              </p:cNvGrpSpPr>
              <p:nvPr/>
            </p:nvGrpSpPr>
            <p:grpSpPr bwMode="auto">
              <a:xfrm>
                <a:off x="4597" y="6749"/>
                <a:ext cx="543" cy="568"/>
                <a:chOff x="4536" y="4955"/>
                <a:chExt cx="543" cy="568"/>
              </a:xfrm>
            </p:grpSpPr>
            <p:sp>
              <p:nvSpPr>
                <p:cNvPr id="15391" name="Freeform 23"/>
                <p:cNvSpPr>
                  <a:spLocks/>
                </p:cNvSpPr>
                <p:nvPr/>
              </p:nvSpPr>
              <p:spPr bwMode="auto">
                <a:xfrm>
                  <a:off x="4780" y="4955"/>
                  <a:ext cx="299" cy="568"/>
                </a:xfrm>
                <a:custGeom>
                  <a:avLst/>
                  <a:gdLst>
                    <a:gd name="T0" fmla="*/ 243 w 299"/>
                    <a:gd name="T1" fmla="*/ 568 h 568"/>
                    <a:gd name="T2" fmla="*/ 299 w 299"/>
                    <a:gd name="T3" fmla="*/ 480 h 568"/>
                    <a:gd name="T4" fmla="*/ 0 w 299"/>
                    <a:gd name="T5" fmla="*/ 0 h 568"/>
                    <a:gd name="T6" fmla="*/ 243 w 299"/>
                    <a:gd name="T7" fmla="*/ 568 h 568"/>
                    <a:gd name="T8" fmla="*/ 0 60000 65536"/>
                    <a:gd name="T9" fmla="*/ 0 60000 65536"/>
                    <a:gd name="T10" fmla="*/ 0 60000 65536"/>
                    <a:gd name="T11" fmla="*/ 0 60000 65536"/>
                    <a:gd name="T12" fmla="*/ 0 w 299"/>
                    <a:gd name="T13" fmla="*/ 0 h 568"/>
                    <a:gd name="T14" fmla="*/ 299 w 299"/>
                    <a:gd name="T15" fmla="*/ 568 h 568"/>
                  </a:gdLst>
                  <a:ahLst/>
                  <a:cxnLst>
                    <a:cxn ang="T8">
                      <a:pos x="T0" y="T1"/>
                    </a:cxn>
                    <a:cxn ang="T9">
                      <a:pos x="T2" y="T3"/>
                    </a:cxn>
                    <a:cxn ang="T10">
                      <a:pos x="T4" y="T5"/>
                    </a:cxn>
                    <a:cxn ang="T11">
                      <a:pos x="T6" y="T7"/>
                    </a:cxn>
                  </a:cxnLst>
                  <a:rect l="T12" t="T13" r="T14" b="T15"/>
                  <a:pathLst>
                    <a:path w="299" h="568">
                      <a:moveTo>
                        <a:pt x="243" y="568"/>
                      </a:moveTo>
                      <a:lnTo>
                        <a:pt x="299" y="480"/>
                      </a:lnTo>
                      <a:lnTo>
                        <a:pt x="0" y="0"/>
                      </a:lnTo>
                      <a:lnTo>
                        <a:pt x="243" y="568"/>
                      </a:lnTo>
                      <a:close/>
                    </a:path>
                  </a:pathLst>
                </a:custGeom>
                <a:gradFill rotWithShape="1">
                  <a:gsLst>
                    <a:gs pos="0">
                      <a:srgbClr val="CCFFFF"/>
                    </a:gs>
                    <a:gs pos="100000">
                      <a:srgbClr val="9294F6"/>
                    </a:gs>
                  </a:gsLst>
                  <a:lin ang="2700000" scaled="1"/>
                </a:gradFill>
                <a:ln w="5080">
                  <a:solidFill>
                    <a:srgbClr val="000000"/>
                  </a:solidFill>
                  <a:round/>
                  <a:headEnd/>
                  <a:tailEnd/>
                </a:ln>
              </p:spPr>
              <p:txBody>
                <a:bodyPr/>
                <a:lstStyle/>
                <a:p>
                  <a:endParaRPr lang="en-US"/>
                </a:p>
              </p:txBody>
            </p:sp>
            <p:sp>
              <p:nvSpPr>
                <p:cNvPr id="15392" name="Freeform 24"/>
                <p:cNvSpPr>
                  <a:spLocks/>
                </p:cNvSpPr>
                <p:nvPr/>
              </p:nvSpPr>
              <p:spPr bwMode="auto">
                <a:xfrm>
                  <a:off x="4536" y="4955"/>
                  <a:ext cx="487" cy="568"/>
                </a:xfrm>
                <a:custGeom>
                  <a:avLst/>
                  <a:gdLst>
                    <a:gd name="T0" fmla="*/ 0 w 487"/>
                    <a:gd name="T1" fmla="*/ 568 h 568"/>
                    <a:gd name="T2" fmla="*/ 487 w 487"/>
                    <a:gd name="T3" fmla="*/ 568 h 568"/>
                    <a:gd name="T4" fmla="*/ 244 w 487"/>
                    <a:gd name="T5" fmla="*/ 0 h 568"/>
                    <a:gd name="T6" fmla="*/ 0 w 487"/>
                    <a:gd name="T7" fmla="*/ 568 h 568"/>
                    <a:gd name="T8" fmla="*/ 0 60000 65536"/>
                    <a:gd name="T9" fmla="*/ 0 60000 65536"/>
                    <a:gd name="T10" fmla="*/ 0 60000 65536"/>
                    <a:gd name="T11" fmla="*/ 0 60000 65536"/>
                    <a:gd name="T12" fmla="*/ 0 w 487"/>
                    <a:gd name="T13" fmla="*/ 0 h 568"/>
                    <a:gd name="T14" fmla="*/ 487 w 487"/>
                    <a:gd name="T15" fmla="*/ 568 h 568"/>
                  </a:gdLst>
                  <a:ahLst/>
                  <a:cxnLst>
                    <a:cxn ang="T8">
                      <a:pos x="T0" y="T1"/>
                    </a:cxn>
                    <a:cxn ang="T9">
                      <a:pos x="T2" y="T3"/>
                    </a:cxn>
                    <a:cxn ang="T10">
                      <a:pos x="T4" y="T5"/>
                    </a:cxn>
                    <a:cxn ang="T11">
                      <a:pos x="T6" y="T7"/>
                    </a:cxn>
                  </a:cxnLst>
                  <a:rect l="T12" t="T13" r="T14" b="T15"/>
                  <a:pathLst>
                    <a:path w="487" h="568">
                      <a:moveTo>
                        <a:pt x="0" y="568"/>
                      </a:moveTo>
                      <a:lnTo>
                        <a:pt x="487" y="568"/>
                      </a:lnTo>
                      <a:lnTo>
                        <a:pt x="244" y="0"/>
                      </a:lnTo>
                      <a:lnTo>
                        <a:pt x="0" y="568"/>
                      </a:lnTo>
                      <a:close/>
                    </a:path>
                  </a:pathLst>
                </a:custGeom>
                <a:gradFill rotWithShape="1">
                  <a:gsLst>
                    <a:gs pos="0">
                      <a:srgbClr val="9294F6"/>
                    </a:gs>
                    <a:gs pos="50000">
                      <a:srgbClr val="00FFFF"/>
                    </a:gs>
                    <a:gs pos="100000">
                      <a:srgbClr val="9294F6"/>
                    </a:gs>
                  </a:gsLst>
                  <a:lin ang="2700000" scaled="1"/>
                </a:gradFill>
                <a:ln w="5080">
                  <a:solidFill>
                    <a:srgbClr val="000000"/>
                  </a:solidFill>
                  <a:round/>
                  <a:headEnd/>
                  <a:tailEnd/>
                </a:ln>
              </p:spPr>
              <p:txBody>
                <a:bodyPr/>
                <a:lstStyle/>
                <a:p>
                  <a:endParaRPr lang="en-US"/>
                </a:p>
              </p:txBody>
            </p:sp>
          </p:grpSp>
        </p:grpSp>
        <p:sp>
          <p:nvSpPr>
            <p:cNvPr id="359449" name="Rectangle 25"/>
            <p:cNvSpPr>
              <a:spLocks noChangeArrowheads="1"/>
            </p:cNvSpPr>
            <p:nvPr/>
          </p:nvSpPr>
          <p:spPr bwMode="auto">
            <a:xfrm rot="10800000" flipV="1">
              <a:off x="1778" y="1546"/>
              <a:ext cx="752" cy="219"/>
            </a:xfrm>
            <a:prstGeom prst="rect">
              <a:avLst/>
            </a:prstGeom>
            <a:noFill/>
            <a:ln w="9525">
              <a:noFill/>
              <a:miter lim="800000"/>
              <a:headEnd/>
              <a:tailEnd/>
            </a:ln>
          </p:spPr>
          <p:txBody>
            <a:bodyPr lIns="18000" tIns="0" rIns="18000" bIns="0"/>
            <a:lstStyle/>
            <a:p>
              <a:pPr algn="ctr" rtl="1">
                <a:defRPr/>
              </a:pPr>
              <a:r>
                <a:rPr lang="ar-SA" sz="1800" b="1">
                  <a:effectLst>
                    <a:outerShdw blurRad="38100" dist="38100" dir="2700000" algn="tl">
                      <a:srgbClr val="C0C0C0"/>
                    </a:outerShdw>
                  </a:effectLst>
                  <a:latin typeface="Arial" pitchFamily="34" charset="0"/>
                  <a:cs typeface="Titr" pitchFamily="2" charset="-78"/>
                </a:rPr>
                <a:t>معماري حرفه</a:t>
              </a:r>
              <a:endParaRPr lang="en-US" sz="1800" b="1">
                <a:effectLst>
                  <a:outerShdw blurRad="38100" dist="38100" dir="2700000" algn="tl">
                    <a:srgbClr val="C0C0C0"/>
                  </a:outerShdw>
                </a:effectLst>
                <a:latin typeface="Arial" pitchFamily="34" charset="0"/>
                <a:cs typeface="Titr" pitchFamily="2" charset="-78"/>
              </a:endParaRPr>
            </a:p>
          </p:txBody>
        </p:sp>
        <p:sp>
          <p:nvSpPr>
            <p:cNvPr id="359450" name="Rectangle 26"/>
            <p:cNvSpPr>
              <a:spLocks noChangeArrowheads="1"/>
            </p:cNvSpPr>
            <p:nvPr/>
          </p:nvSpPr>
          <p:spPr bwMode="auto">
            <a:xfrm rot="10800000" flipV="1">
              <a:off x="1474" y="1999"/>
              <a:ext cx="979" cy="219"/>
            </a:xfrm>
            <a:prstGeom prst="rect">
              <a:avLst/>
            </a:prstGeom>
            <a:noFill/>
            <a:ln w="9525">
              <a:noFill/>
              <a:miter lim="800000"/>
              <a:headEnd/>
              <a:tailEnd/>
            </a:ln>
          </p:spPr>
          <p:txBody>
            <a:bodyPr lIns="18000" tIns="0" rIns="18000" bIns="0"/>
            <a:lstStyle/>
            <a:p>
              <a:pPr algn="ctr" rtl="1">
                <a:defRPr/>
              </a:pPr>
              <a:r>
                <a:rPr lang="ar-SA" sz="1800" b="1">
                  <a:effectLst>
                    <a:outerShdw blurRad="38100" dist="38100" dir="2700000" algn="tl">
                      <a:srgbClr val="C0C0C0"/>
                    </a:outerShdw>
                  </a:effectLst>
                  <a:cs typeface="Titr" pitchFamily="2" charset="-78"/>
                </a:rPr>
                <a:t>معماري اطلاعات</a:t>
              </a:r>
              <a:endParaRPr lang="en-US" sz="1800" b="1">
                <a:effectLst>
                  <a:outerShdw blurRad="38100" dist="38100" dir="2700000" algn="tl">
                    <a:srgbClr val="C0C0C0"/>
                  </a:outerShdw>
                </a:effectLst>
                <a:latin typeface="Arial" pitchFamily="34" charset="0"/>
                <a:cs typeface="Titr" pitchFamily="2" charset="-78"/>
              </a:endParaRPr>
            </a:p>
          </p:txBody>
        </p:sp>
        <p:sp>
          <p:nvSpPr>
            <p:cNvPr id="359451" name="Rectangle 27"/>
            <p:cNvSpPr>
              <a:spLocks noChangeArrowheads="1"/>
            </p:cNvSpPr>
            <p:nvPr/>
          </p:nvSpPr>
          <p:spPr bwMode="auto">
            <a:xfrm rot="10800000" flipV="1">
              <a:off x="1338" y="2453"/>
              <a:ext cx="979" cy="219"/>
            </a:xfrm>
            <a:prstGeom prst="rect">
              <a:avLst/>
            </a:prstGeom>
            <a:noFill/>
            <a:ln w="9525">
              <a:noFill/>
              <a:miter lim="800000"/>
              <a:headEnd/>
              <a:tailEnd/>
            </a:ln>
          </p:spPr>
          <p:txBody>
            <a:bodyPr lIns="18000" tIns="0" rIns="18000" bIns="0"/>
            <a:lstStyle/>
            <a:p>
              <a:pPr algn="ctr" rtl="1">
                <a:defRPr/>
              </a:pPr>
              <a:r>
                <a:rPr lang="ar-SA" sz="1800" b="1">
                  <a:effectLst>
                    <a:outerShdw blurRad="38100" dist="38100" dir="2700000" algn="tl">
                      <a:srgbClr val="C0C0C0"/>
                    </a:outerShdw>
                  </a:effectLst>
                  <a:cs typeface="Titr" pitchFamily="2" charset="-78"/>
                </a:rPr>
                <a:t>معماري كاربردي</a:t>
              </a:r>
              <a:endParaRPr lang="en-US" sz="1800" b="1">
                <a:effectLst>
                  <a:outerShdw blurRad="38100" dist="38100" dir="2700000" algn="tl">
                    <a:srgbClr val="C0C0C0"/>
                  </a:outerShdw>
                </a:effectLst>
                <a:latin typeface="Arial" pitchFamily="34" charset="0"/>
                <a:cs typeface="Titr" pitchFamily="2" charset="-78"/>
              </a:endParaRPr>
            </a:p>
          </p:txBody>
        </p:sp>
        <p:sp>
          <p:nvSpPr>
            <p:cNvPr id="359452" name="Rectangle 28"/>
            <p:cNvSpPr>
              <a:spLocks noChangeArrowheads="1"/>
            </p:cNvSpPr>
            <p:nvPr/>
          </p:nvSpPr>
          <p:spPr bwMode="auto">
            <a:xfrm rot="10800000" flipV="1">
              <a:off x="1323" y="2946"/>
              <a:ext cx="831" cy="270"/>
            </a:xfrm>
            <a:prstGeom prst="rect">
              <a:avLst/>
            </a:prstGeom>
            <a:noFill/>
            <a:ln w="9525">
              <a:noFill/>
              <a:miter lim="800000"/>
              <a:headEnd/>
              <a:tailEnd/>
            </a:ln>
          </p:spPr>
          <p:txBody>
            <a:bodyPr lIns="18000" tIns="0" rIns="18000" bIns="0"/>
            <a:lstStyle/>
            <a:p>
              <a:pPr algn="ctr" rtl="1">
                <a:defRPr/>
              </a:pPr>
              <a:r>
                <a:rPr lang="ar-SA" sz="1800" b="1">
                  <a:effectLst>
                    <a:outerShdw blurRad="38100" dist="38100" dir="2700000" algn="tl">
                      <a:srgbClr val="C0C0C0"/>
                    </a:outerShdw>
                  </a:effectLst>
                  <a:cs typeface="Titr" pitchFamily="2" charset="-78"/>
                </a:rPr>
                <a:t>معماري داده</a:t>
              </a:r>
              <a:endParaRPr lang="en-US" sz="1800" b="1">
                <a:effectLst>
                  <a:outerShdw blurRad="38100" dist="38100" dir="2700000" algn="tl">
                    <a:srgbClr val="C0C0C0"/>
                  </a:outerShdw>
                </a:effectLst>
                <a:latin typeface="Arial" pitchFamily="34" charset="0"/>
                <a:cs typeface="Titr" pitchFamily="2" charset="-78"/>
              </a:endParaRPr>
            </a:p>
          </p:txBody>
        </p:sp>
        <p:sp>
          <p:nvSpPr>
            <p:cNvPr id="359453" name="Rectangle 29"/>
            <p:cNvSpPr>
              <a:spLocks noChangeArrowheads="1"/>
            </p:cNvSpPr>
            <p:nvPr/>
          </p:nvSpPr>
          <p:spPr bwMode="auto">
            <a:xfrm rot="10800000" flipV="1">
              <a:off x="1143" y="3348"/>
              <a:ext cx="834" cy="219"/>
            </a:xfrm>
            <a:prstGeom prst="rect">
              <a:avLst/>
            </a:prstGeom>
            <a:noFill/>
            <a:ln w="9525">
              <a:noFill/>
              <a:miter lim="800000"/>
              <a:headEnd/>
              <a:tailEnd/>
            </a:ln>
          </p:spPr>
          <p:txBody>
            <a:bodyPr lIns="18000" tIns="0" rIns="18000" bIns="0"/>
            <a:lstStyle/>
            <a:p>
              <a:pPr algn="ctr" rtl="1">
                <a:defRPr/>
              </a:pPr>
              <a:r>
                <a:rPr lang="ar-SA" sz="1800" b="1">
                  <a:effectLst>
                    <a:outerShdw blurRad="38100" dist="38100" dir="2700000" algn="tl">
                      <a:srgbClr val="C0C0C0"/>
                    </a:outerShdw>
                  </a:effectLst>
                  <a:cs typeface="Titr" pitchFamily="2" charset="-78"/>
                </a:rPr>
                <a:t>معماري فناوري</a:t>
              </a:r>
              <a:endParaRPr lang="en-US" sz="1800" b="1">
                <a:effectLst>
                  <a:outerShdw blurRad="38100" dist="38100" dir="2700000" algn="tl">
                    <a:srgbClr val="C0C0C0"/>
                  </a:outerShdw>
                </a:effectLst>
                <a:latin typeface="Arial" pitchFamily="34" charset="0"/>
                <a:cs typeface="Titr" pitchFamily="2" charset="-78"/>
              </a:endParaRPr>
            </a:p>
          </p:txBody>
        </p:sp>
        <p:sp>
          <p:nvSpPr>
            <p:cNvPr id="15372" name="AutoShape 30"/>
            <p:cNvSpPr>
              <a:spLocks noChangeArrowheads="1"/>
            </p:cNvSpPr>
            <p:nvPr/>
          </p:nvSpPr>
          <p:spPr bwMode="auto">
            <a:xfrm flipV="1">
              <a:off x="982" y="1379"/>
              <a:ext cx="416" cy="1641"/>
            </a:xfrm>
            <a:prstGeom prst="curvedRightArrow">
              <a:avLst>
                <a:gd name="adj1" fmla="val 54331"/>
                <a:gd name="adj2" fmla="val 133225"/>
                <a:gd name="adj3" fmla="val 45556"/>
              </a:avLst>
            </a:prstGeom>
            <a:solidFill>
              <a:srgbClr val="FFFF00"/>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359455" name="Rectangle 31"/>
            <p:cNvSpPr>
              <a:spLocks noChangeArrowheads="1"/>
            </p:cNvSpPr>
            <p:nvPr/>
          </p:nvSpPr>
          <p:spPr bwMode="auto">
            <a:xfrm rot="10827792" flipV="1">
              <a:off x="385" y="2144"/>
              <a:ext cx="494" cy="219"/>
            </a:xfrm>
            <a:prstGeom prst="rect">
              <a:avLst/>
            </a:prstGeom>
            <a:noFill/>
            <a:ln w="9525">
              <a:noFill/>
              <a:miter lim="800000"/>
              <a:headEnd/>
              <a:tailEnd/>
            </a:ln>
          </p:spPr>
          <p:txBody>
            <a:bodyPr lIns="18000" tIns="0" rIns="18000" bIns="0"/>
            <a:lstStyle/>
            <a:p>
              <a:pPr algn="r" rtl="1">
                <a:defRPr/>
              </a:pPr>
              <a:r>
                <a:rPr lang="ar-SA" sz="1800" b="1">
                  <a:effectLst>
                    <a:outerShdw blurRad="38100" dist="38100" dir="2700000" algn="tl">
                      <a:srgbClr val="C0C0C0"/>
                    </a:outerShdw>
                  </a:effectLst>
                  <a:cs typeface="Titr" pitchFamily="2" charset="-78"/>
                </a:rPr>
                <a:t>بازخورد</a:t>
              </a:r>
              <a:endParaRPr lang="en-US" sz="1800" b="1">
                <a:effectLst>
                  <a:outerShdw blurRad="38100" dist="38100" dir="2700000" algn="tl">
                    <a:srgbClr val="C0C0C0"/>
                  </a:outerShdw>
                </a:effectLst>
                <a:latin typeface="Arial" pitchFamily="34" charset="0"/>
                <a:cs typeface="Titr" pitchFamily="2" charset="-78"/>
              </a:endParaRPr>
            </a:p>
          </p:txBody>
        </p:sp>
        <p:sp>
          <p:nvSpPr>
            <p:cNvPr id="359456" name="Rectangle 32"/>
            <p:cNvSpPr>
              <a:spLocks noChangeArrowheads="1"/>
            </p:cNvSpPr>
            <p:nvPr/>
          </p:nvSpPr>
          <p:spPr bwMode="auto">
            <a:xfrm rot="10800000" flipV="1">
              <a:off x="3198" y="1707"/>
              <a:ext cx="970" cy="219"/>
            </a:xfrm>
            <a:prstGeom prst="rect">
              <a:avLst/>
            </a:prstGeom>
            <a:noFill/>
            <a:ln w="9525">
              <a:noFill/>
              <a:miter lim="800000"/>
              <a:headEnd/>
              <a:tailEnd/>
            </a:ln>
          </p:spPr>
          <p:txBody>
            <a:bodyPr lIns="18000" tIns="0" rIns="18000" bIns="0"/>
            <a:lstStyle/>
            <a:p>
              <a:pPr algn="r" rtl="1">
                <a:defRPr/>
              </a:pPr>
              <a:r>
                <a:rPr lang="fa-IR" sz="1600" b="1">
                  <a:effectLst>
                    <a:outerShdw blurRad="38100" dist="38100" dir="2700000" algn="tl">
                      <a:srgbClr val="C0C0C0"/>
                    </a:outerShdw>
                  </a:effectLst>
                  <a:cs typeface="Titr" pitchFamily="2" charset="-78"/>
                </a:rPr>
                <a:t>راه اندازي مي‏كند</a:t>
              </a:r>
              <a:endParaRPr lang="en-US" sz="1600" b="1">
                <a:effectLst>
                  <a:outerShdw blurRad="38100" dist="38100" dir="2700000" algn="tl">
                    <a:srgbClr val="C0C0C0"/>
                  </a:outerShdw>
                </a:effectLst>
                <a:latin typeface="Arial" pitchFamily="34" charset="0"/>
                <a:cs typeface="Titr" pitchFamily="2" charset="-78"/>
              </a:endParaRPr>
            </a:p>
          </p:txBody>
        </p:sp>
        <p:sp>
          <p:nvSpPr>
            <p:cNvPr id="359457" name="Rectangle 33"/>
            <p:cNvSpPr>
              <a:spLocks noChangeArrowheads="1"/>
            </p:cNvSpPr>
            <p:nvPr/>
          </p:nvSpPr>
          <p:spPr bwMode="auto">
            <a:xfrm rot="10735129" flipV="1">
              <a:off x="3480" y="2115"/>
              <a:ext cx="648" cy="219"/>
            </a:xfrm>
            <a:prstGeom prst="rect">
              <a:avLst/>
            </a:prstGeom>
            <a:noFill/>
            <a:ln w="9525">
              <a:noFill/>
              <a:miter lim="800000"/>
              <a:headEnd/>
              <a:tailEnd/>
            </a:ln>
          </p:spPr>
          <p:txBody>
            <a:bodyPr lIns="18000" tIns="0" rIns="18000" bIns="0"/>
            <a:lstStyle/>
            <a:p>
              <a:pPr algn="r" rtl="1">
                <a:defRPr/>
              </a:pPr>
              <a:r>
                <a:rPr lang="fa-IR" sz="1600" b="1">
                  <a:effectLst>
                    <a:outerShdw blurRad="38100" dist="38100" dir="2700000" algn="tl">
                      <a:srgbClr val="C0C0C0"/>
                    </a:outerShdw>
                  </a:effectLst>
                  <a:cs typeface="Titr" pitchFamily="2" charset="-78"/>
                </a:rPr>
                <a:t>تجويز مي‏كند</a:t>
              </a:r>
              <a:endParaRPr lang="en-US" sz="1600" b="1">
                <a:effectLst>
                  <a:outerShdw blurRad="38100" dist="38100" dir="2700000" algn="tl">
                    <a:srgbClr val="C0C0C0"/>
                  </a:outerShdw>
                </a:effectLst>
                <a:latin typeface="Arial" pitchFamily="34" charset="0"/>
                <a:cs typeface="Titr" pitchFamily="2" charset="-78"/>
              </a:endParaRPr>
            </a:p>
          </p:txBody>
        </p:sp>
        <p:sp>
          <p:nvSpPr>
            <p:cNvPr id="359458" name="Rectangle 34"/>
            <p:cNvSpPr>
              <a:spLocks noChangeArrowheads="1"/>
            </p:cNvSpPr>
            <p:nvPr/>
          </p:nvSpPr>
          <p:spPr bwMode="auto">
            <a:xfrm rot="10800000" flipV="1">
              <a:off x="3696" y="2536"/>
              <a:ext cx="623" cy="226"/>
            </a:xfrm>
            <a:prstGeom prst="rect">
              <a:avLst/>
            </a:prstGeom>
            <a:noFill/>
            <a:ln w="9525">
              <a:noFill/>
              <a:miter lim="800000"/>
              <a:headEnd/>
              <a:tailEnd/>
            </a:ln>
          </p:spPr>
          <p:txBody>
            <a:bodyPr lIns="18000" tIns="0" rIns="18000" bIns="0"/>
            <a:lstStyle/>
            <a:p>
              <a:pPr algn="r" rtl="1">
                <a:defRPr/>
              </a:pPr>
              <a:r>
                <a:rPr lang="fa-IR" sz="1600" b="1">
                  <a:effectLst>
                    <a:outerShdw blurRad="38100" dist="38100" dir="2700000" algn="tl">
                      <a:srgbClr val="C0C0C0"/>
                    </a:outerShdw>
                  </a:effectLst>
                  <a:cs typeface="Titr" pitchFamily="2" charset="-78"/>
                </a:rPr>
                <a:t>تعيين مي‏كند</a:t>
              </a:r>
              <a:endParaRPr lang="en-US" sz="1600" b="1">
                <a:effectLst>
                  <a:outerShdw blurRad="38100" dist="38100" dir="2700000" algn="tl">
                    <a:srgbClr val="C0C0C0"/>
                  </a:outerShdw>
                </a:effectLst>
                <a:latin typeface="Arial" pitchFamily="34" charset="0"/>
                <a:cs typeface="Titr" pitchFamily="2" charset="-78"/>
              </a:endParaRPr>
            </a:p>
          </p:txBody>
        </p:sp>
        <p:sp>
          <p:nvSpPr>
            <p:cNvPr id="359459" name="Rectangle 35"/>
            <p:cNvSpPr>
              <a:spLocks noChangeArrowheads="1"/>
            </p:cNvSpPr>
            <p:nvPr/>
          </p:nvSpPr>
          <p:spPr bwMode="auto">
            <a:xfrm rot="10800000" flipV="1">
              <a:off x="3745" y="2910"/>
              <a:ext cx="1163" cy="199"/>
            </a:xfrm>
            <a:prstGeom prst="rect">
              <a:avLst/>
            </a:prstGeom>
            <a:noFill/>
            <a:ln w="9525">
              <a:noFill/>
              <a:miter lim="800000"/>
              <a:headEnd/>
              <a:tailEnd/>
            </a:ln>
          </p:spPr>
          <p:txBody>
            <a:bodyPr lIns="18000" tIns="0" rIns="18000" bIns="0"/>
            <a:lstStyle/>
            <a:p>
              <a:pPr algn="r" rtl="1">
                <a:defRPr/>
              </a:pPr>
              <a:r>
                <a:rPr lang="fa-IR" sz="1600" b="1">
                  <a:effectLst>
                    <a:outerShdw blurRad="38100" dist="38100" dir="2700000" algn="tl">
                      <a:srgbClr val="C0C0C0"/>
                    </a:outerShdw>
                  </a:effectLst>
                  <a:cs typeface="Titr" pitchFamily="2" charset="-78"/>
                </a:rPr>
                <a:t>حمايت مي‏شود بوسيله</a:t>
              </a:r>
              <a:endParaRPr lang="en-US" sz="1600" b="1">
                <a:effectLst>
                  <a:outerShdw blurRad="38100" dist="38100" dir="2700000" algn="tl">
                    <a:srgbClr val="C0C0C0"/>
                  </a:outerShdw>
                </a:effectLst>
                <a:latin typeface="Arial" pitchFamily="34" charset="0"/>
                <a:cs typeface="Titr" pitchFamily="2" charset="-78"/>
              </a:endParaRPr>
            </a:p>
          </p:txBody>
        </p:sp>
        <p:grpSp>
          <p:nvGrpSpPr>
            <p:cNvPr id="15378" name="Group 36"/>
            <p:cNvGrpSpPr>
              <a:grpSpLocks/>
            </p:cNvGrpSpPr>
            <p:nvPr/>
          </p:nvGrpSpPr>
          <p:grpSpPr bwMode="auto">
            <a:xfrm>
              <a:off x="3017" y="1598"/>
              <a:ext cx="862" cy="1702"/>
              <a:chOff x="5378" y="6984"/>
              <a:chExt cx="1493" cy="2800"/>
            </a:xfrm>
          </p:grpSpPr>
          <p:sp>
            <p:nvSpPr>
              <p:cNvPr id="15382" name="AutoShape 37"/>
              <p:cNvSpPr>
                <a:spLocks noChangeArrowheads="1"/>
              </p:cNvSpPr>
              <p:nvPr/>
            </p:nvSpPr>
            <p:spPr bwMode="auto">
              <a:xfrm>
                <a:off x="5378" y="6984"/>
                <a:ext cx="432" cy="720"/>
              </a:xfrm>
              <a:prstGeom prst="curvedLeftArrow">
                <a:avLst>
                  <a:gd name="adj1" fmla="val 33333"/>
                  <a:gd name="adj2" fmla="val 66667"/>
                  <a:gd name="adj3" fmla="val 3333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15383" name="AutoShape 38"/>
              <p:cNvSpPr>
                <a:spLocks noChangeArrowheads="1"/>
              </p:cNvSpPr>
              <p:nvPr/>
            </p:nvSpPr>
            <p:spPr bwMode="auto">
              <a:xfrm>
                <a:off x="5738" y="7704"/>
                <a:ext cx="432" cy="720"/>
              </a:xfrm>
              <a:prstGeom prst="curvedLeftArrow">
                <a:avLst>
                  <a:gd name="adj1" fmla="val 33333"/>
                  <a:gd name="adj2" fmla="val 66667"/>
                  <a:gd name="adj3" fmla="val 3333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15384" name="AutoShape 39"/>
              <p:cNvSpPr>
                <a:spLocks noChangeArrowheads="1"/>
              </p:cNvSpPr>
              <p:nvPr/>
            </p:nvSpPr>
            <p:spPr bwMode="auto">
              <a:xfrm>
                <a:off x="6098" y="8423"/>
                <a:ext cx="432" cy="720"/>
              </a:xfrm>
              <a:prstGeom prst="curvedLeftArrow">
                <a:avLst>
                  <a:gd name="adj1" fmla="val 33333"/>
                  <a:gd name="adj2" fmla="val 66667"/>
                  <a:gd name="adj3" fmla="val 3333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15385" name="AutoShape 40"/>
              <p:cNvSpPr>
                <a:spLocks noChangeArrowheads="1"/>
              </p:cNvSpPr>
              <p:nvPr/>
            </p:nvSpPr>
            <p:spPr bwMode="auto">
              <a:xfrm>
                <a:off x="6439" y="9064"/>
                <a:ext cx="432" cy="720"/>
              </a:xfrm>
              <a:prstGeom prst="curvedLeftArrow">
                <a:avLst>
                  <a:gd name="adj1" fmla="val 33333"/>
                  <a:gd name="adj2" fmla="val 66667"/>
                  <a:gd name="adj3" fmla="val 33333"/>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grpSp>
        <p:sp>
          <p:nvSpPr>
            <p:cNvPr id="15379" name="AutoShape 41"/>
            <p:cNvSpPr>
              <a:spLocks noChangeArrowheads="1"/>
            </p:cNvSpPr>
            <p:nvPr/>
          </p:nvSpPr>
          <p:spPr bwMode="auto">
            <a:xfrm flipH="1">
              <a:off x="5082" y="1450"/>
              <a:ext cx="416" cy="1751"/>
            </a:xfrm>
            <a:prstGeom prst="curvedRightArrow">
              <a:avLst>
                <a:gd name="adj1" fmla="val 57973"/>
                <a:gd name="adj2" fmla="val 142156"/>
                <a:gd name="adj3" fmla="val 45556"/>
              </a:avLst>
            </a:prstGeom>
            <a:solidFill>
              <a:srgbClr val="FFFF00"/>
            </a:solidFill>
            <a:ln w="9525">
              <a:solidFill>
                <a:srgbClr val="000000"/>
              </a:solidFill>
              <a:miter lim="800000"/>
              <a:headEnd/>
              <a:tailEnd/>
            </a:ln>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359466" name="Text Box 42"/>
            <p:cNvSpPr txBox="1">
              <a:spLocks noChangeArrowheads="1"/>
            </p:cNvSpPr>
            <p:nvPr/>
          </p:nvSpPr>
          <p:spPr bwMode="auto">
            <a:xfrm>
              <a:off x="4105" y="1888"/>
              <a:ext cx="1302" cy="614"/>
            </a:xfrm>
            <a:prstGeom prst="rect">
              <a:avLst/>
            </a:prstGeom>
            <a:noFill/>
            <a:ln w="9525">
              <a:noFill/>
              <a:miter lim="800000"/>
              <a:headEnd/>
              <a:tailEnd/>
            </a:ln>
          </p:spPr>
          <p:txBody>
            <a:bodyPr lIns="18000" tIns="10800" rIns="18000" bIns="10800"/>
            <a:lstStyle/>
            <a:p>
              <a:pPr algn="ctr" rtl="1">
                <a:lnSpc>
                  <a:spcPct val="120000"/>
                </a:lnSpc>
                <a:defRPr/>
              </a:pPr>
              <a:r>
                <a:rPr lang="ar-SA" sz="1800" b="1">
                  <a:effectLst>
                    <a:outerShdw blurRad="38100" dist="38100" dir="2700000" algn="tl">
                      <a:srgbClr val="C0C0C0"/>
                    </a:outerShdw>
                  </a:effectLst>
                  <a:cs typeface="Titr" pitchFamily="2" charset="-78"/>
                </a:rPr>
                <a:t>استانداردها/نيازمنديهاي اجباري و غير اجباري سازماني</a:t>
              </a:r>
              <a:endParaRPr lang="en-US" sz="1800" b="1">
                <a:effectLst>
                  <a:outerShdw blurRad="38100" dist="38100" dir="2700000" algn="tl">
                    <a:srgbClr val="C0C0C0"/>
                  </a:outerShdw>
                </a:effectLst>
                <a:latin typeface="Arial" pitchFamily="34" charset="0"/>
                <a:cs typeface="Titr" pitchFamily="2" charset="-78"/>
              </a:endParaRPr>
            </a:p>
          </p:txBody>
        </p:sp>
        <p:sp>
          <p:nvSpPr>
            <p:cNvPr id="359467" name="Rectangle 43"/>
            <p:cNvSpPr>
              <a:spLocks noChangeArrowheads="1"/>
            </p:cNvSpPr>
            <p:nvPr/>
          </p:nvSpPr>
          <p:spPr bwMode="auto">
            <a:xfrm>
              <a:off x="1778" y="3778"/>
              <a:ext cx="2087" cy="255"/>
            </a:xfrm>
            <a:prstGeom prst="rect">
              <a:avLst/>
            </a:prstGeom>
            <a:noFill/>
            <a:ln w="9525">
              <a:noFill/>
              <a:miter lim="800000"/>
              <a:headEnd/>
              <a:tailEnd/>
            </a:ln>
            <a:effectLst/>
          </p:spPr>
          <p:txBody>
            <a:bodyPr wrap="none" anchor="ctr"/>
            <a:lstStyle/>
            <a:p>
              <a:pPr algn="ctr" rtl="1">
                <a:defRPr/>
              </a:pPr>
              <a:r>
                <a:rPr lang="fa-IR" sz="1800" b="1">
                  <a:effectLst>
                    <a:outerShdw blurRad="38100" dist="38100" dir="2700000" algn="tl">
                      <a:srgbClr val="C0C0C0"/>
                    </a:outerShdw>
                  </a:effectLst>
                  <a:latin typeface="Arial" pitchFamily="34" charset="0"/>
                  <a:cs typeface="Titr" pitchFamily="2" charset="-78"/>
                </a:rPr>
                <a:t>مدل </a:t>
              </a:r>
              <a:r>
                <a:rPr lang="en-US" sz="1800" b="1">
                  <a:effectLst>
                    <a:outerShdw blurRad="38100" dist="38100" dir="2700000" algn="tl">
                      <a:srgbClr val="C0C0C0"/>
                    </a:outerShdw>
                  </a:effectLst>
                  <a:cs typeface="Titr" pitchFamily="2" charset="-78"/>
                </a:rPr>
                <a:t>NIST</a:t>
              </a:r>
              <a:r>
                <a:rPr lang="fa-IR" sz="1800" b="1">
                  <a:effectLst>
                    <a:outerShdw blurRad="38100" dist="38100" dir="2700000" algn="tl">
                      <a:srgbClr val="C0C0C0"/>
                    </a:outerShdw>
                  </a:effectLst>
                  <a:latin typeface="Arial" pitchFamily="34" charset="0"/>
                  <a:cs typeface="Titr" pitchFamily="2" charset="-78"/>
                </a:rPr>
                <a:t> </a:t>
              </a:r>
              <a:endParaRPr lang="en-US" sz="1800" b="1">
                <a:effectLst>
                  <a:outerShdw blurRad="38100" dist="38100" dir="2700000" algn="tl">
                    <a:srgbClr val="C0C0C0"/>
                  </a:outerShdw>
                </a:effectLst>
                <a:latin typeface="Arial" pitchFamily="34" charset="0"/>
                <a:cs typeface="Titr" pitchFamily="2" charset="-78"/>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1582BEA7-E1CB-4E60-B2CB-49DB672D9023}" type="slidenum">
              <a:rPr lang="ar-SA" altLang="en-US" sz="1400" smtClean="0">
                <a:solidFill>
                  <a:schemeClr val="accent1"/>
                </a:solidFill>
                <a:latin typeface="B Zar" pitchFamily="2" charset="-78"/>
                <a:cs typeface="B Zar" pitchFamily="2" charset="-78"/>
              </a:rPr>
              <a:pPr eaLnBrk="1" hangingPunct="1"/>
              <a:t>15</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358402" name="Text Box 2"/>
          <p:cNvSpPr txBox="1">
            <a:spLocks noChangeArrowheads="1"/>
          </p:cNvSpPr>
          <p:nvPr/>
        </p:nvSpPr>
        <p:spPr bwMode="auto">
          <a:xfrm>
            <a:off x="6227763" y="5589588"/>
            <a:ext cx="2667000" cy="866775"/>
          </a:xfrm>
          <a:prstGeom prst="rect">
            <a:avLst/>
          </a:prstGeom>
          <a:gradFill rotWithShape="0">
            <a:gsLst>
              <a:gs pos="0">
                <a:schemeClr val="accent1">
                  <a:gamma/>
                  <a:tint val="0"/>
                  <a:invGamma/>
                </a:schemeClr>
              </a:gs>
              <a:gs pos="100000">
                <a:schemeClr val="accent1"/>
              </a:gs>
            </a:gsLst>
            <a:path path="shape">
              <a:fillToRect l="50000" t="50000" r="50000" b="50000"/>
            </a:path>
          </a:gradFill>
          <a:ln w="12700">
            <a:solidFill>
              <a:schemeClr val="tx1"/>
            </a:solidFill>
            <a:miter lim="800000"/>
            <a:headEnd type="none" w="sm" len="sm"/>
            <a:tailEnd type="none" w="sm" len="sm"/>
          </a:ln>
          <a:effectLst/>
        </p:spPr>
        <p:txBody>
          <a:bodyPr>
            <a:spAutoFit/>
          </a:bodyPr>
          <a:lstStyle/>
          <a:p>
            <a:pPr algn="ctr" defTabSz="762000" eaLnBrk="0" hangingPunct="0">
              <a:spcBef>
                <a:spcPct val="50000"/>
              </a:spcBef>
              <a:defRPr/>
            </a:pPr>
            <a:r>
              <a:rPr lang="ar-SA" altLang="en-US" sz="2000" b="1">
                <a:cs typeface="Titr" pitchFamily="2" charset="-78"/>
              </a:rPr>
              <a:t>نقشه تجهيزاتي</a:t>
            </a:r>
            <a:r>
              <a:rPr lang="ar-SA" altLang="en-US" sz="2000" b="1"/>
              <a:t> </a:t>
            </a:r>
          </a:p>
          <a:p>
            <a:pPr algn="ctr" defTabSz="762000" eaLnBrk="0" hangingPunct="0">
              <a:spcBef>
                <a:spcPct val="50000"/>
              </a:spcBef>
              <a:defRPr/>
            </a:pPr>
            <a:r>
              <a:rPr lang="ar-SA" altLang="en-US" sz="2000" b="1"/>
              <a:t> </a:t>
            </a:r>
            <a:r>
              <a:rPr lang="ar-SA" altLang="en-US" sz="2000" b="1">
                <a:cs typeface="Titr" pitchFamily="2" charset="-78"/>
              </a:rPr>
              <a:t>(فني)</a:t>
            </a:r>
            <a:endParaRPr lang="en-US" altLang="en-US" sz="2000" b="1">
              <a:cs typeface="Titr" pitchFamily="2" charset="-78"/>
            </a:endParaRPr>
          </a:p>
        </p:txBody>
      </p:sp>
      <p:pic>
        <p:nvPicPr>
          <p:cNvPr id="358403" name="Picture 3" descr="integ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5638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ext Box 4"/>
          <p:cNvSpPr txBox="1">
            <a:spLocks noChangeArrowheads="1"/>
          </p:cNvSpPr>
          <p:nvPr/>
        </p:nvSpPr>
        <p:spPr bwMode="auto">
          <a:xfrm>
            <a:off x="6443663" y="692150"/>
            <a:ext cx="2362200" cy="866775"/>
          </a:xfrm>
          <a:prstGeom prst="rect">
            <a:avLst/>
          </a:prstGeom>
          <a:gradFill rotWithShape="0">
            <a:gsLst>
              <a:gs pos="0">
                <a:srgbClr val="DEECE0"/>
              </a:gs>
              <a:gs pos="100000">
                <a:srgbClr val="298435"/>
              </a:gs>
            </a:gsLst>
            <a:path path="shape">
              <a:fillToRect l="50000" t="50000" r="50000" b="50000"/>
            </a:path>
          </a:gradFill>
          <a:ln w="12700">
            <a:solidFill>
              <a:srgbClr val="66CCFF"/>
            </a:solidFill>
            <a:miter lim="800000"/>
            <a:headEnd type="none" w="sm" len="sm"/>
            <a:tailEnd type="none" w="sm" len="sm"/>
          </a:ln>
        </p:spPr>
        <p:txBody>
          <a:bodyPr>
            <a:spAutoFit/>
          </a:bodyPr>
          <a:lstStyle>
            <a:lvl1pPr defTabSz="762000" eaLnBrk="0" hangingPunct="0">
              <a:defRPr sz="2400">
                <a:solidFill>
                  <a:schemeClr val="tx1"/>
                </a:solidFill>
                <a:latin typeface="Times New Roman" pitchFamily="18" charset="0"/>
                <a:cs typeface="Times New Roman" pitchFamily="18" charset="0"/>
              </a:defRPr>
            </a:lvl1pPr>
            <a:lvl2pPr marL="742950" indent="-285750" defTabSz="762000" eaLnBrk="0" hangingPunct="0">
              <a:defRPr sz="2400">
                <a:solidFill>
                  <a:schemeClr val="tx1"/>
                </a:solidFill>
                <a:latin typeface="Times New Roman" pitchFamily="18" charset="0"/>
                <a:cs typeface="Times New Roman" pitchFamily="18" charset="0"/>
              </a:defRPr>
            </a:lvl2pPr>
            <a:lvl3pPr marL="1143000" indent="-228600" defTabSz="762000" eaLnBrk="0" hangingPunct="0">
              <a:defRPr sz="2400">
                <a:solidFill>
                  <a:schemeClr val="tx1"/>
                </a:solidFill>
                <a:latin typeface="Times New Roman" pitchFamily="18" charset="0"/>
                <a:cs typeface="Times New Roman" pitchFamily="18" charset="0"/>
              </a:defRPr>
            </a:lvl3pPr>
            <a:lvl4pPr marL="1600200" indent="-228600" defTabSz="762000" eaLnBrk="0" hangingPunct="0">
              <a:defRPr sz="2400">
                <a:solidFill>
                  <a:schemeClr val="tx1"/>
                </a:solidFill>
                <a:latin typeface="Times New Roman" pitchFamily="18" charset="0"/>
                <a:cs typeface="Times New Roman" pitchFamily="18" charset="0"/>
              </a:defRPr>
            </a:lvl4pPr>
            <a:lvl5pPr marL="2057400" indent="-228600" defTabSz="762000" eaLnBrk="0" hangingPunct="0">
              <a:defRPr sz="2400">
                <a:solidFill>
                  <a:schemeClr val="tx1"/>
                </a:solidFill>
                <a:latin typeface="Times New Roman" pitchFamily="18" charset="0"/>
                <a:cs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a:spcBef>
                <a:spcPct val="50000"/>
              </a:spcBef>
            </a:pPr>
            <a:r>
              <a:rPr lang="ar-SA" altLang="en-US" sz="2000" b="1">
                <a:solidFill>
                  <a:schemeClr val="accent2"/>
                </a:solidFill>
                <a:cs typeface="Titr" pitchFamily="2" charset="-78"/>
              </a:rPr>
              <a:t>نقشه كاري </a:t>
            </a:r>
          </a:p>
          <a:p>
            <a:pPr algn="ctr">
              <a:spcBef>
                <a:spcPct val="50000"/>
              </a:spcBef>
            </a:pPr>
            <a:r>
              <a:rPr lang="ar-SA" altLang="en-US" sz="2000" b="1">
                <a:solidFill>
                  <a:schemeClr val="accent2"/>
                </a:solidFill>
                <a:cs typeface="Titr" pitchFamily="2" charset="-78"/>
              </a:rPr>
              <a:t>(فرآيندي )</a:t>
            </a:r>
            <a:r>
              <a:rPr lang="ar-SA" altLang="en-US" sz="2000" b="1">
                <a:solidFill>
                  <a:schemeClr val="accent2"/>
                </a:solidFill>
              </a:rPr>
              <a:t>  </a:t>
            </a:r>
            <a:endParaRPr lang="en-US" altLang="en-US" sz="2000" b="1">
              <a:solidFill>
                <a:schemeClr val="accent2"/>
              </a:solidFill>
            </a:endParaRPr>
          </a:p>
        </p:txBody>
      </p:sp>
      <p:sp>
        <p:nvSpPr>
          <p:cNvPr id="358405" name="Text Box 5"/>
          <p:cNvSpPr txBox="1">
            <a:spLocks noChangeArrowheads="1"/>
          </p:cNvSpPr>
          <p:nvPr/>
        </p:nvSpPr>
        <p:spPr bwMode="auto">
          <a:xfrm>
            <a:off x="6516688" y="2060575"/>
            <a:ext cx="2286000" cy="409575"/>
          </a:xfrm>
          <a:prstGeom prst="rect">
            <a:avLst/>
          </a:prstGeom>
          <a:gradFill rotWithShape="0">
            <a:gsLst>
              <a:gs pos="0">
                <a:srgbClr val="FFFFFF"/>
              </a:gs>
              <a:gs pos="100000">
                <a:srgbClr val="66CCFF"/>
              </a:gs>
            </a:gsLst>
            <a:path path="shape">
              <a:fillToRect l="50000" t="50000" r="50000" b="50000"/>
            </a:path>
          </a:gradFill>
          <a:ln w="12700">
            <a:solidFill>
              <a:schemeClr val="tx1"/>
            </a:solidFill>
            <a:miter lim="800000"/>
            <a:headEnd type="none" w="sm" len="sm"/>
            <a:tailEnd type="none" w="sm" len="sm"/>
          </a:ln>
        </p:spPr>
        <p:txBody>
          <a:bodyPr>
            <a:spAutoFit/>
          </a:bodyPr>
          <a:lstStyle>
            <a:lvl1pPr defTabSz="762000" eaLnBrk="0" hangingPunct="0">
              <a:defRPr sz="2400">
                <a:solidFill>
                  <a:schemeClr val="tx1"/>
                </a:solidFill>
                <a:latin typeface="Times New Roman" pitchFamily="18" charset="0"/>
                <a:cs typeface="Times New Roman" pitchFamily="18" charset="0"/>
              </a:defRPr>
            </a:lvl1pPr>
            <a:lvl2pPr marL="742950" indent="-285750" defTabSz="762000" eaLnBrk="0" hangingPunct="0">
              <a:defRPr sz="2400">
                <a:solidFill>
                  <a:schemeClr val="tx1"/>
                </a:solidFill>
                <a:latin typeface="Times New Roman" pitchFamily="18" charset="0"/>
                <a:cs typeface="Times New Roman" pitchFamily="18" charset="0"/>
              </a:defRPr>
            </a:lvl2pPr>
            <a:lvl3pPr marL="1143000" indent="-228600" defTabSz="762000" eaLnBrk="0" hangingPunct="0">
              <a:defRPr sz="2400">
                <a:solidFill>
                  <a:schemeClr val="tx1"/>
                </a:solidFill>
                <a:latin typeface="Times New Roman" pitchFamily="18" charset="0"/>
                <a:cs typeface="Times New Roman" pitchFamily="18" charset="0"/>
              </a:defRPr>
            </a:lvl3pPr>
            <a:lvl4pPr marL="1600200" indent="-228600" defTabSz="762000" eaLnBrk="0" hangingPunct="0">
              <a:defRPr sz="2400">
                <a:solidFill>
                  <a:schemeClr val="tx1"/>
                </a:solidFill>
                <a:latin typeface="Times New Roman" pitchFamily="18" charset="0"/>
                <a:cs typeface="Times New Roman" pitchFamily="18" charset="0"/>
              </a:defRPr>
            </a:lvl4pPr>
            <a:lvl5pPr marL="2057400" indent="-228600" defTabSz="762000" eaLnBrk="0" hangingPunct="0">
              <a:defRPr sz="2400">
                <a:solidFill>
                  <a:schemeClr val="tx1"/>
                </a:solidFill>
                <a:latin typeface="Times New Roman" pitchFamily="18" charset="0"/>
                <a:cs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a:spcBef>
                <a:spcPct val="50000"/>
              </a:spcBef>
            </a:pPr>
            <a:r>
              <a:rPr lang="ar-SA" altLang="en-US" sz="2000" b="1">
                <a:cs typeface="Titr" pitchFamily="2" charset="-78"/>
              </a:rPr>
              <a:t>نقشه اطلاعاتي</a:t>
            </a:r>
            <a:endParaRPr lang="en-US" altLang="en-US" sz="2000" b="1">
              <a:cs typeface="Titr" pitchFamily="2" charset="-78"/>
            </a:endParaRPr>
          </a:p>
        </p:txBody>
      </p:sp>
      <p:sp>
        <p:nvSpPr>
          <p:cNvPr id="358406" name="Text Box 6"/>
          <p:cNvSpPr txBox="1">
            <a:spLocks noChangeArrowheads="1"/>
          </p:cNvSpPr>
          <p:nvPr/>
        </p:nvSpPr>
        <p:spPr bwMode="auto">
          <a:xfrm>
            <a:off x="6553200" y="4191000"/>
            <a:ext cx="2209800" cy="866775"/>
          </a:xfrm>
          <a:prstGeom prst="rect">
            <a:avLst/>
          </a:prstGeom>
          <a:gradFill rotWithShape="0">
            <a:gsLst>
              <a:gs pos="0">
                <a:srgbClr val="FFFFFF"/>
              </a:gs>
              <a:gs pos="100000">
                <a:srgbClr val="CC0000"/>
              </a:gs>
            </a:gsLst>
            <a:path path="shape">
              <a:fillToRect l="50000" t="50000" r="50000" b="50000"/>
            </a:path>
          </a:gradFill>
          <a:ln w="12700">
            <a:solidFill>
              <a:schemeClr val="tx1"/>
            </a:solidFill>
            <a:miter lim="800000"/>
            <a:headEnd type="none" w="sm" len="sm"/>
            <a:tailEnd type="none" w="sm" len="sm"/>
          </a:ln>
        </p:spPr>
        <p:txBody>
          <a:bodyPr>
            <a:spAutoFit/>
          </a:bodyPr>
          <a:lstStyle>
            <a:lvl1pPr defTabSz="762000" eaLnBrk="0" hangingPunct="0">
              <a:defRPr sz="2400">
                <a:solidFill>
                  <a:schemeClr val="tx1"/>
                </a:solidFill>
                <a:latin typeface="Times New Roman" pitchFamily="18" charset="0"/>
                <a:cs typeface="Times New Roman" pitchFamily="18" charset="0"/>
              </a:defRPr>
            </a:lvl1pPr>
            <a:lvl2pPr marL="742950" indent="-285750" defTabSz="762000" eaLnBrk="0" hangingPunct="0">
              <a:defRPr sz="2400">
                <a:solidFill>
                  <a:schemeClr val="tx1"/>
                </a:solidFill>
                <a:latin typeface="Times New Roman" pitchFamily="18" charset="0"/>
                <a:cs typeface="Times New Roman" pitchFamily="18" charset="0"/>
              </a:defRPr>
            </a:lvl2pPr>
            <a:lvl3pPr marL="1143000" indent="-228600" defTabSz="762000" eaLnBrk="0" hangingPunct="0">
              <a:defRPr sz="2400">
                <a:solidFill>
                  <a:schemeClr val="tx1"/>
                </a:solidFill>
                <a:latin typeface="Times New Roman" pitchFamily="18" charset="0"/>
                <a:cs typeface="Times New Roman" pitchFamily="18" charset="0"/>
              </a:defRPr>
            </a:lvl3pPr>
            <a:lvl4pPr marL="1600200" indent="-228600" defTabSz="762000" eaLnBrk="0" hangingPunct="0">
              <a:defRPr sz="2400">
                <a:solidFill>
                  <a:schemeClr val="tx1"/>
                </a:solidFill>
                <a:latin typeface="Times New Roman" pitchFamily="18" charset="0"/>
                <a:cs typeface="Times New Roman" pitchFamily="18" charset="0"/>
              </a:defRPr>
            </a:lvl4pPr>
            <a:lvl5pPr marL="2057400" indent="-228600" defTabSz="762000" eaLnBrk="0" hangingPunct="0">
              <a:defRPr sz="2400">
                <a:solidFill>
                  <a:schemeClr val="tx1"/>
                </a:solidFill>
                <a:latin typeface="Times New Roman" pitchFamily="18" charset="0"/>
                <a:cs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a:spcBef>
                <a:spcPct val="50000"/>
              </a:spcBef>
            </a:pPr>
            <a:r>
              <a:rPr lang="ar-SA" altLang="en-US" sz="2000" b="1">
                <a:cs typeface="Titr" pitchFamily="2" charset="-78"/>
              </a:rPr>
              <a:t>نقشه عملياتي</a:t>
            </a:r>
          </a:p>
          <a:p>
            <a:pPr algn="ctr">
              <a:spcBef>
                <a:spcPct val="50000"/>
              </a:spcBef>
            </a:pPr>
            <a:r>
              <a:rPr lang="ar-SA" altLang="en-US" sz="2000" b="1">
                <a:cs typeface="Titr" pitchFamily="2" charset="-78"/>
              </a:rPr>
              <a:t>(برنامه هاي كاربردي)</a:t>
            </a:r>
            <a:endParaRPr lang="en-US" altLang="en-US" sz="2000" b="1">
              <a:cs typeface="Titr" pitchFamily="2" charset="-78"/>
            </a:endParaRPr>
          </a:p>
        </p:txBody>
      </p:sp>
      <p:sp>
        <p:nvSpPr>
          <p:cNvPr id="358407" name="Text Box 7"/>
          <p:cNvSpPr txBox="1">
            <a:spLocks noChangeArrowheads="1"/>
          </p:cNvSpPr>
          <p:nvPr/>
        </p:nvSpPr>
        <p:spPr bwMode="auto">
          <a:xfrm>
            <a:off x="6300788" y="2852738"/>
            <a:ext cx="2438400" cy="866775"/>
          </a:xfrm>
          <a:prstGeom prst="rect">
            <a:avLst/>
          </a:prstGeom>
          <a:gradFill rotWithShape="0">
            <a:gsLst>
              <a:gs pos="0">
                <a:srgbClr val="FFCC66"/>
              </a:gs>
              <a:gs pos="50000">
                <a:srgbClr val="FFFAF1"/>
              </a:gs>
              <a:gs pos="100000">
                <a:srgbClr val="FFCC66"/>
              </a:gs>
            </a:gsLst>
            <a:lin ang="18900000" scaled="1"/>
          </a:gradFill>
          <a:ln w="12700">
            <a:solidFill>
              <a:schemeClr val="tx1"/>
            </a:solidFill>
            <a:miter lim="800000"/>
            <a:headEnd type="none" w="sm" len="sm"/>
            <a:tailEnd type="none" w="sm" len="sm"/>
          </a:ln>
        </p:spPr>
        <p:txBody>
          <a:bodyPr>
            <a:spAutoFit/>
          </a:bodyPr>
          <a:lstStyle>
            <a:lvl1pPr defTabSz="762000" eaLnBrk="0" hangingPunct="0">
              <a:defRPr sz="2400">
                <a:solidFill>
                  <a:schemeClr val="tx1"/>
                </a:solidFill>
                <a:latin typeface="Times New Roman" pitchFamily="18" charset="0"/>
                <a:cs typeface="Times New Roman" pitchFamily="18" charset="0"/>
              </a:defRPr>
            </a:lvl1pPr>
            <a:lvl2pPr marL="742950" indent="-285750" defTabSz="762000" eaLnBrk="0" hangingPunct="0">
              <a:defRPr sz="2400">
                <a:solidFill>
                  <a:schemeClr val="tx1"/>
                </a:solidFill>
                <a:latin typeface="Times New Roman" pitchFamily="18" charset="0"/>
                <a:cs typeface="Times New Roman" pitchFamily="18" charset="0"/>
              </a:defRPr>
            </a:lvl2pPr>
            <a:lvl3pPr marL="1143000" indent="-228600" defTabSz="762000" eaLnBrk="0" hangingPunct="0">
              <a:defRPr sz="2400">
                <a:solidFill>
                  <a:schemeClr val="tx1"/>
                </a:solidFill>
                <a:latin typeface="Times New Roman" pitchFamily="18" charset="0"/>
                <a:cs typeface="Times New Roman" pitchFamily="18" charset="0"/>
              </a:defRPr>
            </a:lvl3pPr>
            <a:lvl4pPr marL="1600200" indent="-228600" defTabSz="762000" eaLnBrk="0" hangingPunct="0">
              <a:defRPr sz="2400">
                <a:solidFill>
                  <a:schemeClr val="tx1"/>
                </a:solidFill>
                <a:latin typeface="Times New Roman" pitchFamily="18" charset="0"/>
                <a:cs typeface="Times New Roman" pitchFamily="18" charset="0"/>
              </a:defRPr>
            </a:lvl4pPr>
            <a:lvl5pPr marL="2057400" indent="-228600" defTabSz="762000" eaLnBrk="0" hangingPunct="0">
              <a:defRPr sz="2400">
                <a:solidFill>
                  <a:schemeClr val="tx1"/>
                </a:solidFill>
                <a:latin typeface="Times New Roman" pitchFamily="18" charset="0"/>
                <a:cs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a:spcBef>
                <a:spcPct val="50000"/>
              </a:spcBef>
            </a:pPr>
            <a:r>
              <a:rPr lang="ar-SA" altLang="en-US" sz="2000" b="1">
                <a:cs typeface="Titr" pitchFamily="2" charset="-78"/>
              </a:rPr>
              <a:t>نقشه بانك اطلاعاتي</a:t>
            </a:r>
          </a:p>
          <a:p>
            <a:pPr algn="ctr">
              <a:spcBef>
                <a:spcPct val="50000"/>
              </a:spcBef>
            </a:pPr>
            <a:r>
              <a:rPr lang="ar-SA" altLang="en-US" sz="2000" b="1">
                <a:cs typeface="Titr" pitchFamily="2" charset="-78"/>
              </a:rPr>
              <a:t>( داده اي )</a:t>
            </a:r>
            <a:r>
              <a:rPr lang="ar-SA" altLang="en-US" sz="2000" b="1"/>
              <a:t> </a:t>
            </a:r>
            <a:endParaRPr lang="en-US" altLang="en-US" sz="2000" b="1"/>
          </a:p>
        </p:txBody>
      </p:sp>
      <p:sp>
        <p:nvSpPr>
          <p:cNvPr id="358408" name="Text Box 8"/>
          <p:cNvSpPr txBox="1">
            <a:spLocks noChangeArrowheads="1"/>
          </p:cNvSpPr>
          <p:nvPr/>
        </p:nvSpPr>
        <p:spPr bwMode="auto">
          <a:xfrm>
            <a:off x="5943600" y="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defRPr sz="2400">
                <a:solidFill>
                  <a:schemeClr val="tx1"/>
                </a:solidFill>
                <a:latin typeface="Times New Roman" pitchFamily="18" charset="0"/>
                <a:cs typeface="Times New Roman" pitchFamily="18" charset="0"/>
              </a:defRPr>
            </a:lvl1pPr>
            <a:lvl2pPr marL="742950" indent="-285750" defTabSz="762000" eaLnBrk="0" hangingPunct="0">
              <a:defRPr sz="2400">
                <a:solidFill>
                  <a:schemeClr val="tx1"/>
                </a:solidFill>
                <a:latin typeface="Times New Roman" pitchFamily="18" charset="0"/>
                <a:cs typeface="Times New Roman" pitchFamily="18" charset="0"/>
              </a:defRPr>
            </a:lvl2pPr>
            <a:lvl3pPr marL="1143000" indent="-228600" defTabSz="762000" eaLnBrk="0" hangingPunct="0">
              <a:defRPr sz="2400">
                <a:solidFill>
                  <a:schemeClr val="tx1"/>
                </a:solidFill>
                <a:latin typeface="Times New Roman" pitchFamily="18" charset="0"/>
                <a:cs typeface="Times New Roman" pitchFamily="18" charset="0"/>
              </a:defRPr>
            </a:lvl3pPr>
            <a:lvl4pPr marL="1600200" indent="-228600" defTabSz="762000" eaLnBrk="0" hangingPunct="0">
              <a:defRPr sz="2400">
                <a:solidFill>
                  <a:schemeClr val="tx1"/>
                </a:solidFill>
                <a:latin typeface="Times New Roman" pitchFamily="18" charset="0"/>
                <a:cs typeface="Times New Roman" pitchFamily="18" charset="0"/>
              </a:defRPr>
            </a:lvl4pPr>
            <a:lvl5pPr marL="2057400" indent="-228600" defTabSz="762000" eaLnBrk="0" hangingPunct="0">
              <a:defRPr sz="2400">
                <a:solidFill>
                  <a:schemeClr val="tx1"/>
                </a:solidFill>
                <a:latin typeface="Times New Roman" pitchFamily="18" charset="0"/>
                <a:cs typeface="Times New Roman" pitchFamily="18" charset="0"/>
              </a:defRPr>
            </a:lvl5pPr>
            <a:lvl6pPr marL="25146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defTabSz="7620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2000" b="1">
                <a:solidFill>
                  <a:srgbClr val="CC0000"/>
                </a:solidFill>
                <a:cs typeface="Titr" pitchFamily="2" charset="-78"/>
              </a:rPr>
              <a:t>خروجيهاي معماري اطلاعات</a:t>
            </a:r>
            <a:endParaRPr lang="en-US" altLang="en-US" sz="2000" b="1">
              <a:solidFill>
                <a:srgbClr val="CC0000"/>
              </a:solidFill>
              <a:cs typeface="Titr Mazar" pitchFamily="10" charset="-78"/>
            </a:endParaRPr>
          </a:p>
        </p:txBody>
      </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8403"/>
                                        </p:tgtEl>
                                        <p:attrNameLst>
                                          <p:attrName>style.visibility</p:attrName>
                                        </p:attrNameLst>
                                      </p:cBhvr>
                                      <p:to>
                                        <p:strVal val="visible"/>
                                      </p:to>
                                    </p:set>
                                    <p:anim calcmode="lin" valueType="num">
                                      <p:cBhvr additive="base">
                                        <p:cTn id="7" dur="500" fill="hold"/>
                                        <p:tgtEl>
                                          <p:spTgt spid="358403"/>
                                        </p:tgtEl>
                                        <p:attrNameLst>
                                          <p:attrName>ppt_x</p:attrName>
                                        </p:attrNameLst>
                                      </p:cBhvr>
                                      <p:tavLst>
                                        <p:tav tm="0">
                                          <p:val>
                                            <p:strVal val="#ppt_x"/>
                                          </p:val>
                                        </p:tav>
                                        <p:tav tm="100000">
                                          <p:val>
                                            <p:strVal val="#ppt_x"/>
                                          </p:val>
                                        </p:tav>
                                      </p:tavLst>
                                    </p:anim>
                                    <p:anim calcmode="lin" valueType="num">
                                      <p:cBhvr additive="base">
                                        <p:cTn id="8" dur="500" fill="hold"/>
                                        <p:tgtEl>
                                          <p:spTgt spid="35840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08"/>
                                        </p:tgtEl>
                                        <p:attrNameLst>
                                          <p:attrName>style.visibility</p:attrName>
                                        </p:attrNameLst>
                                      </p:cBhvr>
                                      <p:to>
                                        <p:strVal val="visible"/>
                                      </p:to>
                                    </p:set>
                                    <p:anim calcmode="lin" valueType="num">
                                      <p:cBhvr additive="base">
                                        <p:cTn id="13" dur="500" fill="hold"/>
                                        <p:tgtEl>
                                          <p:spTgt spid="358408"/>
                                        </p:tgtEl>
                                        <p:attrNameLst>
                                          <p:attrName>ppt_x</p:attrName>
                                        </p:attrNameLst>
                                      </p:cBhvr>
                                      <p:tavLst>
                                        <p:tav tm="0">
                                          <p:val>
                                            <p:strVal val="0-#ppt_w/2"/>
                                          </p:val>
                                        </p:tav>
                                        <p:tav tm="100000">
                                          <p:val>
                                            <p:strVal val="#ppt_x"/>
                                          </p:val>
                                        </p:tav>
                                      </p:tavLst>
                                    </p:anim>
                                    <p:anim calcmode="lin" valueType="num">
                                      <p:cBhvr additive="base">
                                        <p:cTn id="14" dur="500" fill="hold"/>
                                        <p:tgtEl>
                                          <p:spTgt spid="3584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04"/>
                                        </p:tgtEl>
                                        <p:attrNameLst>
                                          <p:attrName>style.visibility</p:attrName>
                                        </p:attrNameLst>
                                      </p:cBhvr>
                                      <p:to>
                                        <p:strVal val="visible"/>
                                      </p:to>
                                    </p:set>
                                    <p:anim calcmode="lin" valueType="num">
                                      <p:cBhvr additive="base">
                                        <p:cTn id="19" dur="500" fill="hold"/>
                                        <p:tgtEl>
                                          <p:spTgt spid="358404"/>
                                        </p:tgtEl>
                                        <p:attrNameLst>
                                          <p:attrName>ppt_x</p:attrName>
                                        </p:attrNameLst>
                                      </p:cBhvr>
                                      <p:tavLst>
                                        <p:tav tm="0">
                                          <p:val>
                                            <p:strVal val="0-#ppt_w/2"/>
                                          </p:val>
                                        </p:tav>
                                        <p:tav tm="100000">
                                          <p:val>
                                            <p:strVal val="#ppt_x"/>
                                          </p:val>
                                        </p:tav>
                                      </p:tavLst>
                                    </p:anim>
                                    <p:anim calcmode="lin" valueType="num">
                                      <p:cBhvr additive="base">
                                        <p:cTn id="20" dur="500" fill="hold"/>
                                        <p:tgtEl>
                                          <p:spTgt spid="35840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05"/>
                                        </p:tgtEl>
                                        <p:attrNameLst>
                                          <p:attrName>style.visibility</p:attrName>
                                        </p:attrNameLst>
                                      </p:cBhvr>
                                      <p:to>
                                        <p:strVal val="visible"/>
                                      </p:to>
                                    </p:set>
                                    <p:anim calcmode="lin" valueType="num">
                                      <p:cBhvr additive="base">
                                        <p:cTn id="25" dur="500" fill="hold"/>
                                        <p:tgtEl>
                                          <p:spTgt spid="358405"/>
                                        </p:tgtEl>
                                        <p:attrNameLst>
                                          <p:attrName>ppt_x</p:attrName>
                                        </p:attrNameLst>
                                      </p:cBhvr>
                                      <p:tavLst>
                                        <p:tav tm="0">
                                          <p:val>
                                            <p:strVal val="0-#ppt_w/2"/>
                                          </p:val>
                                        </p:tav>
                                        <p:tav tm="100000">
                                          <p:val>
                                            <p:strVal val="#ppt_x"/>
                                          </p:val>
                                        </p:tav>
                                      </p:tavLst>
                                    </p:anim>
                                    <p:anim calcmode="lin" valueType="num">
                                      <p:cBhvr additive="base">
                                        <p:cTn id="26" dur="500" fill="hold"/>
                                        <p:tgtEl>
                                          <p:spTgt spid="35840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407"/>
                                        </p:tgtEl>
                                        <p:attrNameLst>
                                          <p:attrName>style.visibility</p:attrName>
                                        </p:attrNameLst>
                                      </p:cBhvr>
                                      <p:to>
                                        <p:strVal val="visible"/>
                                      </p:to>
                                    </p:set>
                                    <p:anim calcmode="lin" valueType="num">
                                      <p:cBhvr additive="base">
                                        <p:cTn id="31" dur="500" fill="hold"/>
                                        <p:tgtEl>
                                          <p:spTgt spid="358407"/>
                                        </p:tgtEl>
                                        <p:attrNameLst>
                                          <p:attrName>ppt_x</p:attrName>
                                        </p:attrNameLst>
                                      </p:cBhvr>
                                      <p:tavLst>
                                        <p:tav tm="0">
                                          <p:val>
                                            <p:strVal val="0-#ppt_w/2"/>
                                          </p:val>
                                        </p:tav>
                                        <p:tav tm="100000">
                                          <p:val>
                                            <p:strVal val="#ppt_x"/>
                                          </p:val>
                                        </p:tav>
                                      </p:tavLst>
                                    </p:anim>
                                    <p:anim calcmode="lin" valueType="num">
                                      <p:cBhvr additive="base">
                                        <p:cTn id="32" dur="500" fill="hold"/>
                                        <p:tgtEl>
                                          <p:spTgt spid="3584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58406"/>
                                        </p:tgtEl>
                                        <p:attrNameLst>
                                          <p:attrName>style.visibility</p:attrName>
                                        </p:attrNameLst>
                                      </p:cBhvr>
                                      <p:to>
                                        <p:strVal val="visible"/>
                                      </p:to>
                                    </p:set>
                                    <p:anim calcmode="lin" valueType="num">
                                      <p:cBhvr additive="base">
                                        <p:cTn id="37" dur="500" fill="hold"/>
                                        <p:tgtEl>
                                          <p:spTgt spid="358406"/>
                                        </p:tgtEl>
                                        <p:attrNameLst>
                                          <p:attrName>ppt_x</p:attrName>
                                        </p:attrNameLst>
                                      </p:cBhvr>
                                      <p:tavLst>
                                        <p:tav tm="0">
                                          <p:val>
                                            <p:strVal val="0-#ppt_w/2"/>
                                          </p:val>
                                        </p:tav>
                                        <p:tav tm="100000">
                                          <p:val>
                                            <p:strVal val="#ppt_x"/>
                                          </p:val>
                                        </p:tav>
                                      </p:tavLst>
                                    </p:anim>
                                    <p:anim calcmode="lin" valueType="num">
                                      <p:cBhvr additive="base">
                                        <p:cTn id="38" dur="500" fill="hold"/>
                                        <p:tgtEl>
                                          <p:spTgt spid="35840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8402"/>
                                        </p:tgtEl>
                                        <p:attrNameLst>
                                          <p:attrName>style.visibility</p:attrName>
                                        </p:attrNameLst>
                                      </p:cBhvr>
                                      <p:to>
                                        <p:strVal val="visible"/>
                                      </p:to>
                                    </p:set>
                                    <p:anim calcmode="lin" valueType="num">
                                      <p:cBhvr additive="base">
                                        <p:cTn id="43" dur="500" fill="hold"/>
                                        <p:tgtEl>
                                          <p:spTgt spid="358402"/>
                                        </p:tgtEl>
                                        <p:attrNameLst>
                                          <p:attrName>ppt_x</p:attrName>
                                        </p:attrNameLst>
                                      </p:cBhvr>
                                      <p:tavLst>
                                        <p:tav tm="0">
                                          <p:val>
                                            <p:strVal val="0-#ppt_w/2"/>
                                          </p:val>
                                        </p:tav>
                                        <p:tav tm="100000">
                                          <p:val>
                                            <p:strVal val="#ppt_x"/>
                                          </p:val>
                                        </p:tav>
                                      </p:tavLst>
                                    </p:anim>
                                    <p:anim calcmode="lin" valueType="num">
                                      <p:cBhvr additive="base">
                                        <p:cTn id="44" dur="500" fill="hold"/>
                                        <p:tgtEl>
                                          <p:spTgt spid="3584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animBg="1" autoUpdateAnimBg="0"/>
      <p:bldP spid="358404" grpId="0" animBg="1" autoUpdateAnimBg="0"/>
      <p:bldP spid="358405" grpId="0" animBg="1" autoUpdateAnimBg="0"/>
      <p:bldP spid="358406" grpId="0" animBg="1" autoUpdateAnimBg="0"/>
      <p:bldP spid="358407" grpId="0" animBg="1" autoUpdateAnimBg="0"/>
      <p:bldP spid="35840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AD9250BC-342A-4C33-AC3C-16B86294E70F}" type="slidenum">
              <a:rPr lang="ar-SA" altLang="en-US" sz="1400" smtClean="0">
                <a:solidFill>
                  <a:schemeClr val="accent1"/>
                </a:solidFill>
                <a:latin typeface="B Zar" pitchFamily="2" charset="-78"/>
                <a:cs typeface="B Zar" pitchFamily="2" charset="-78"/>
              </a:rPr>
              <a:pPr eaLnBrk="1" hangingPunct="1"/>
              <a:t>16</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164866" name="Picture 2" descr="50061-245"/>
          <p:cNvPicPr>
            <a:picLocks noGrp="1" noChangeAspect="1" noChangeArrowheads="1"/>
          </p:cNvPicPr>
          <p:nvPr>
            <p:ph type="chart" sz="half" idx="1"/>
          </p:nvPr>
        </p:nvPicPr>
        <p:blipFill>
          <a:blip r:embed="rId2">
            <a:extLst>
              <a:ext uri="{28A0092B-C50C-407E-A947-70E740481C1C}">
                <a14:useLocalDpi xmlns:a14="http://schemas.microsoft.com/office/drawing/2010/main" val="0"/>
              </a:ext>
            </a:extLst>
          </a:blip>
          <a:srcRect/>
          <a:stretch>
            <a:fillRect/>
          </a:stretch>
        </p:blipFill>
        <p:spPr>
          <a:xfrm>
            <a:off x="304800" y="1023938"/>
            <a:ext cx="4229100" cy="5111750"/>
          </a:xfrm>
          <a:noFill/>
          <a:extLst>
            <a:ext uri="{909E8E84-426E-40DD-AFC4-6F175D3DCCD1}">
              <a14:hiddenFill xmlns:a14="http://schemas.microsoft.com/office/drawing/2010/main">
                <a:solidFill>
                  <a:srgbClr val="FFFFFF"/>
                </a:solidFill>
              </a14:hiddenFill>
            </a:ext>
          </a:extLst>
        </p:spPr>
      </p:pic>
      <p:sp>
        <p:nvSpPr>
          <p:cNvPr id="164867" name="Rectangle 3"/>
          <p:cNvSpPr>
            <a:spLocks noGrp="1" noChangeArrowheads="1"/>
          </p:cNvSpPr>
          <p:nvPr>
            <p:ph type="title"/>
          </p:nvPr>
        </p:nvSpPr>
        <p:spPr/>
        <p:txBody>
          <a:bodyPr/>
          <a:lstStyle/>
          <a:p>
            <a:pPr eaLnBrk="1" hangingPunct="1">
              <a:defRPr/>
            </a:pPr>
            <a:r>
              <a:rPr lang="ar-SA" smtClean="0"/>
              <a:t>انواع معماري...</a:t>
            </a:r>
            <a:endParaRPr lang="en-US" smtClean="0"/>
          </a:p>
        </p:txBody>
      </p:sp>
      <p:sp>
        <p:nvSpPr>
          <p:cNvPr id="164868" name="Rectangle 4"/>
          <p:cNvSpPr>
            <a:spLocks noGrp="1" noChangeArrowheads="1"/>
          </p:cNvSpPr>
          <p:nvPr>
            <p:ph type="body" sz="half" idx="2"/>
          </p:nvPr>
        </p:nvSpPr>
        <p:spPr/>
        <p:txBody>
          <a:bodyPr/>
          <a:lstStyle/>
          <a:p>
            <a:pPr eaLnBrk="1" hangingPunct="1">
              <a:lnSpc>
                <a:spcPct val="90000"/>
              </a:lnSpc>
              <a:defRPr/>
            </a:pPr>
            <a:r>
              <a:rPr lang="ar-SA" sz="2800" smtClean="0"/>
              <a:t>انواع معماري سازماني عبارتند از:</a:t>
            </a:r>
          </a:p>
          <a:p>
            <a:pPr lvl="1" eaLnBrk="1" hangingPunct="1">
              <a:lnSpc>
                <a:spcPct val="90000"/>
              </a:lnSpc>
              <a:defRPr/>
            </a:pPr>
            <a:r>
              <a:rPr lang="ar-SA" sz="2400" smtClean="0"/>
              <a:t>معماري </a:t>
            </a:r>
            <a:r>
              <a:rPr lang="fa-IR" sz="2400" smtClean="0"/>
              <a:t>حرفه</a:t>
            </a:r>
            <a:endParaRPr lang="ar-SA" sz="2400" smtClean="0"/>
          </a:p>
          <a:p>
            <a:pPr lvl="1" eaLnBrk="1" hangingPunct="1">
              <a:lnSpc>
                <a:spcPct val="90000"/>
              </a:lnSpc>
              <a:defRPr/>
            </a:pPr>
            <a:r>
              <a:rPr lang="ar-SA" sz="2400" smtClean="0"/>
              <a:t>معماري داده ها</a:t>
            </a:r>
          </a:p>
          <a:p>
            <a:pPr lvl="1" eaLnBrk="1" hangingPunct="1">
              <a:lnSpc>
                <a:spcPct val="90000"/>
              </a:lnSpc>
              <a:defRPr/>
            </a:pPr>
            <a:r>
              <a:rPr lang="ar-SA" sz="2400" smtClean="0"/>
              <a:t>معماري سيستمهاي اطلاعاتي</a:t>
            </a:r>
          </a:p>
          <a:p>
            <a:pPr lvl="1" eaLnBrk="1" hangingPunct="1">
              <a:lnSpc>
                <a:spcPct val="90000"/>
              </a:lnSpc>
              <a:defRPr/>
            </a:pPr>
            <a:r>
              <a:rPr lang="ar-SA" sz="2400" smtClean="0"/>
              <a:t>معماري فناوري</a:t>
            </a:r>
          </a:p>
          <a:p>
            <a:pPr eaLnBrk="1" hangingPunct="1">
              <a:lnSpc>
                <a:spcPct val="90000"/>
              </a:lnSpc>
              <a:defRPr/>
            </a:pPr>
            <a:r>
              <a:rPr lang="ar-SA" sz="2800" smtClean="0"/>
              <a:t>همه معماريهاي فوق تحت تاثير راهبردهاي ماموريتي و فناوري اطلاعات سازمانها هستند.</a:t>
            </a:r>
          </a:p>
          <a:p>
            <a:pPr eaLnBrk="1" hangingPunct="1">
              <a:lnSpc>
                <a:spcPct val="90000"/>
              </a:lnSpc>
              <a:defRPr/>
            </a:pPr>
            <a:r>
              <a:rPr lang="ar-SA" sz="2800" smtClean="0"/>
              <a:t>به موارد فوق لايه هاي معماري نيز اطلاق مي شود.</a:t>
            </a:r>
            <a:endParaRPr lang="en-US" sz="2800" smtClean="0"/>
          </a:p>
        </p:txBody>
      </p:sp>
      <p:sp>
        <p:nvSpPr>
          <p:cNvPr id="164869" name="Text Box 5"/>
          <p:cNvSpPr txBox="1">
            <a:spLocks noChangeArrowheads="1"/>
          </p:cNvSpPr>
          <p:nvPr/>
        </p:nvSpPr>
        <p:spPr bwMode="auto">
          <a:xfrm>
            <a:off x="1701800" y="1339850"/>
            <a:ext cx="1422400" cy="336550"/>
          </a:xfrm>
          <a:prstGeom prst="rect">
            <a:avLst/>
          </a:prstGeom>
          <a:noFill/>
          <a:ln w="9525">
            <a:noFill/>
            <a:miter lim="800000"/>
            <a:headEnd/>
            <a:tailEnd/>
          </a:ln>
          <a:effectLst/>
        </p:spPr>
        <p:txBody>
          <a:bodyPr>
            <a:spAutoFit/>
          </a:bodyPr>
          <a:lstStyle/>
          <a:p>
            <a:pPr algn="ctr">
              <a:spcBef>
                <a:spcPct val="50000"/>
              </a:spcBef>
              <a:defRPr/>
            </a:pPr>
            <a:r>
              <a:rPr lang="ar-SA" sz="1600" b="1">
                <a:solidFill>
                  <a:srgbClr val="D6FAF9"/>
                </a:solidFill>
                <a:effectLst>
                  <a:outerShdw blurRad="38100" dist="38100" dir="2700000" algn="tl">
                    <a:srgbClr val="C0C0C0"/>
                  </a:outerShdw>
                </a:effectLst>
                <a:latin typeface="B Zar" pitchFamily="2" charset="-78"/>
                <a:cs typeface="B Zar" pitchFamily="2" charset="-78"/>
              </a:rPr>
              <a:t>راهبردها</a:t>
            </a:r>
            <a:endParaRPr lang="en-US" sz="1500" b="1">
              <a:solidFill>
                <a:srgbClr val="D6FAF9"/>
              </a:solidFill>
              <a:effectLst>
                <a:outerShdw blurRad="38100" dist="38100" dir="2700000" algn="tl">
                  <a:srgbClr val="C0C0C0"/>
                </a:outerShdw>
              </a:effectLst>
              <a:latin typeface="B Zar" pitchFamily="2" charset="-78"/>
              <a:cs typeface="B Zar" pitchFamily="2" charset="-78"/>
            </a:endParaRPr>
          </a:p>
        </p:txBody>
      </p:sp>
      <p:grpSp>
        <p:nvGrpSpPr>
          <p:cNvPr id="2" name="Group 6"/>
          <p:cNvGrpSpPr>
            <a:grpSpLocks/>
          </p:cNvGrpSpPr>
          <p:nvPr/>
        </p:nvGrpSpPr>
        <p:grpSpPr bwMode="auto">
          <a:xfrm>
            <a:off x="825500" y="3898900"/>
            <a:ext cx="3086100" cy="685800"/>
            <a:chOff x="520" y="2456"/>
            <a:chExt cx="1944" cy="432"/>
          </a:xfrm>
        </p:grpSpPr>
        <p:sp>
          <p:nvSpPr>
            <p:cNvPr id="17425" name="AutoShape 7"/>
            <p:cNvSpPr>
              <a:spLocks noChangeArrowheads="1"/>
            </p:cNvSpPr>
            <p:nvPr/>
          </p:nvSpPr>
          <p:spPr bwMode="auto">
            <a:xfrm flipV="1">
              <a:off x="520" y="2456"/>
              <a:ext cx="194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67 w 21600"/>
                <a:gd name="T13" fmla="*/ 3050 h 21600"/>
                <a:gd name="T14" fmla="*/ 18533 w 21600"/>
                <a:gd name="T15" fmla="*/ 18550 h 21600"/>
              </a:gdLst>
              <a:ahLst/>
              <a:cxnLst>
                <a:cxn ang="T8">
                  <a:pos x="T0" y="T1"/>
                </a:cxn>
                <a:cxn ang="T9">
                  <a:pos x="T2" y="T3"/>
                </a:cxn>
                <a:cxn ang="T10">
                  <a:pos x="T4" y="T5"/>
                </a:cxn>
                <a:cxn ang="T11">
                  <a:pos x="T6" y="T7"/>
                </a:cxn>
              </a:cxnLst>
              <a:rect l="T12" t="T13" r="T14" b="T15"/>
              <a:pathLst>
                <a:path w="21600" h="21600">
                  <a:moveTo>
                    <a:pt x="0" y="0"/>
                  </a:moveTo>
                  <a:lnTo>
                    <a:pt x="2537" y="21600"/>
                  </a:lnTo>
                  <a:lnTo>
                    <a:pt x="19063"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7426" name="Text Box 8"/>
            <p:cNvSpPr txBox="1">
              <a:spLocks noChangeArrowheads="1"/>
            </p:cNvSpPr>
            <p:nvPr/>
          </p:nvSpPr>
          <p:spPr bwMode="auto">
            <a:xfrm>
              <a:off x="624" y="2560"/>
              <a:ext cx="17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سيستمهاي اطلاعاتي</a:t>
              </a:r>
              <a:endParaRPr lang="en-US" altLang="en-US" sz="2000" b="1">
                <a:latin typeface="B Zar" pitchFamily="2" charset="-78"/>
                <a:cs typeface="B Zar" pitchFamily="2" charset="-78"/>
              </a:endParaRPr>
            </a:p>
          </p:txBody>
        </p:sp>
      </p:grpSp>
      <p:grpSp>
        <p:nvGrpSpPr>
          <p:cNvPr id="3" name="Group 9"/>
          <p:cNvGrpSpPr>
            <a:grpSpLocks/>
          </p:cNvGrpSpPr>
          <p:nvPr/>
        </p:nvGrpSpPr>
        <p:grpSpPr bwMode="auto">
          <a:xfrm>
            <a:off x="304800" y="4648200"/>
            <a:ext cx="4114800" cy="762000"/>
            <a:chOff x="192" y="2928"/>
            <a:chExt cx="2592" cy="480"/>
          </a:xfrm>
        </p:grpSpPr>
        <p:sp>
          <p:nvSpPr>
            <p:cNvPr id="17423" name="AutoShape 10"/>
            <p:cNvSpPr>
              <a:spLocks noChangeArrowheads="1"/>
            </p:cNvSpPr>
            <p:nvPr/>
          </p:nvSpPr>
          <p:spPr bwMode="auto">
            <a:xfrm flipV="1">
              <a:off x="192" y="2928"/>
              <a:ext cx="2592"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75 w 21600"/>
                <a:gd name="T13" fmla="*/ 3060 h 21600"/>
                <a:gd name="T14" fmla="*/ 18525 w 21600"/>
                <a:gd name="T15" fmla="*/ 18540 h 21600"/>
              </a:gdLst>
              <a:ahLst/>
              <a:cxnLst>
                <a:cxn ang="T8">
                  <a:pos x="T0" y="T1"/>
                </a:cxn>
                <a:cxn ang="T9">
                  <a:pos x="T2" y="T3"/>
                </a:cxn>
                <a:cxn ang="T10">
                  <a:pos x="T4" y="T5"/>
                </a:cxn>
                <a:cxn ang="T11">
                  <a:pos x="T6" y="T7"/>
                </a:cxn>
              </a:cxnLst>
              <a:rect l="T12" t="T13" r="T14" b="T15"/>
              <a:pathLst>
                <a:path w="21600" h="21600">
                  <a:moveTo>
                    <a:pt x="0" y="0"/>
                  </a:moveTo>
                  <a:lnTo>
                    <a:pt x="2558" y="21600"/>
                  </a:lnTo>
                  <a:lnTo>
                    <a:pt x="19042"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7424" name="Text Box 11"/>
            <p:cNvSpPr txBox="1">
              <a:spLocks noChangeArrowheads="1"/>
            </p:cNvSpPr>
            <p:nvPr/>
          </p:nvSpPr>
          <p:spPr bwMode="auto">
            <a:xfrm>
              <a:off x="536" y="30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800" b="1">
                  <a:latin typeface="B Zar" pitchFamily="2" charset="-78"/>
                  <a:cs typeface="B Zar" pitchFamily="2" charset="-78"/>
                </a:rPr>
                <a:t>معماري فناوري</a:t>
              </a:r>
              <a:endParaRPr lang="en-US" altLang="en-US" sz="2800" b="1">
                <a:latin typeface="B Zar" pitchFamily="2" charset="-78"/>
                <a:cs typeface="B Zar" pitchFamily="2" charset="-78"/>
              </a:endParaRPr>
            </a:p>
          </p:txBody>
        </p:sp>
      </p:grpSp>
      <p:grpSp>
        <p:nvGrpSpPr>
          <p:cNvPr id="4" name="Group 12"/>
          <p:cNvGrpSpPr>
            <a:grpSpLocks/>
          </p:cNvGrpSpPr>
          <p:nvPr/>
        </p:nvGrpSpPr>
        <p:grpSpPr bwMode="auto">
          <a:xfrm>
            <a:off x="1651000" y="2349500"/>
            <a:ext cx="1435100" cy="703263"/>
            <a:chOff x="1040" y="1480"/>
            <a:chExt cx="904" cy="443"/>
          </a:xfrm>
        </p:grpSpPr>
        <p:sp>
          <p:nvSpPr>
            <p:cNvPr id="17421" name="AutoShape 13"/>
            <p:cNvSpPr>
              <a:spLocks noChangeArrowheads="1"/>
            </p:cNvSpPr>
            <p:nvPr/>
          </p:nvSpPr>
          <p:spPr bwMode="auto">
            <a:xfrm flipV="1">
              <a:off x="1048" y="1496"/>
              <a:ext cx="880" cy="4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7 w 21600"/>
                <a:gd name="T13" fmla="*/ 4992 h 21600"/>
                <a:gd name="T14" fmla="*/ 16593 w 21600"/>
                <a:gd name="T15" fmla="*/ 16608 h 21600"/>
              </a:gdLst>
              <a:ahLst/>
              <a:cxnLst>
                <a:cxn ang="T8">
                  <a:pos x="T0" y="T1"/>
                </a:cxn>
                <a:cxn ang="T9">
                  <a:pos x="T2" y="T3"/>
                </a:cxn>
                <a:cxn ang="T10">
                  <a:pos x="T4" y="T5"/>
                </a:cxn>
                <a:cxn ang="T11">
                  <a:pos x="T6" y="T7"/>
                </a:cxn>
              </a:cxnLst>
              <a:rect l="T12" t="T13" r="T14" b="T15"/>
              <a:pathLst>
                <a:path w="21600" h="21600">
                  <a:moveTo>
                    <a:pt x="0" y="0"/>
                  </a:moveTo>
                  <a:lnTo>
                    <a:pt x="6430" y="21600"/>
                  </a:lnTo>
                  <a:lnTo>
                    <a:pt x="1517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7422" name="Text Box 14"/>
            <p:cNvSpPr txBox="1">
              <a:spLocks noChangeArrowheads="1"/>
            </p:cNvSpPr>
            <p:nvPr/>
          </p:nvSpPr>
          <p:spPr bwMode="auto">
            <a:xfrm>
              <a:off x="1040" y="1480"/>
              <a:ext cx="90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1600" b="1">
                  <a:latin typeface="B Zar" pitchFamily="2" charset="-78"/>
                  <a:cs typeface="B Zar" pitchFamily="2" charset="-78"/>
                </a:rPr>
                <a:t>معماري </a:t>
              </a:r>
            </a:p>
            <a:p>
              <a:pPr algn="ctr" eaLnBrk="1" hangingPunct="1">
                <a:spcBef>
                  <a:spcPct val="50000"/>
                </a:spcBef>
              </a:pPr>
              <a:r>
                <a:rPr lang="fa-IR" altLang="en-US" sz="1600" b="1">
                  <a:latin typeface="B Zar" pitchFamily="2" charset="-78"/>
                  <a:cs typeface="B Zar" pitchFamily="2" charset="-78"/>
                </a:rPr>
                <a:t>حرفه</a:t>
              </a:r>
              <a:endParaRPr lang="en-US" altLang="en-US" sz="1600" b="1">
                <a:latin typeface="B Zar" pitchFamily="2" charset="-78"/>
                <a:cs typeface="B Zar" pitchFamily="2" charset="-78"/>
              </a:endParaRPr>
            </a:p>
          </p:txBody>
        </p:sp>
      </p:grpSp>
      <p:grpSp>
        <p:nvGrpSpPr>
          <p:cNvPr id="5" name="Group 15"/>
          <p:cNvGrpSpPr>
            <a:grpSpLocks/>
          </p:cNvGrpSpPr>
          <p:nvPr/>
        </p:nvGrpSpPr>
        <p:grpSpPr bwMode="auto">
          <a:xfrm>
            <a:off x="1079500" y="3111500"/>
            <a:ext cx="2578100" cy="723900"/>
            <a:chOff x="680" y="1960"/>
            <a:chExt cx="1624" cy="456"/>
          </a:xfrm>
        </p:grpSpPr>
        <p:sp>
          <p:nvSpPr>
            <p:cNvPr id="17419" name="AutoShape 16"/>
            <p:cNvSpPr>
              <a:spLocks noChangeArrowheads="1"/>
            </p:cNvSpPr>
            <p:nvPr/>
          </p:nvSpPr>
          <p:spPr bwMode="auto">
            <a:xfrm flipV="1">
              <a:off x="763" y="1960"/>
              <a:ext cx="1483"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01 w 21600"/>
                <a:gd name="T13" fmla="*/ 3789 h 21600"/>
                <a:gd name="T14" fmla="*/ 17799 w 21600"/>
                <a:gd name="T15" fmla="*/ 17811 h 21600"/>
              </a:gdLst>
              <a:ahLst/>
              <a:cxnLst>
                <a:cxn ang="T8">
                  <a:pos x="T0" y="T1"/>
                </a:cxn>
                <a:cxn ang="T9">
                  <a:pos x="T2" y="T3"/>
                </a:cxn>
                <a:cxn ang="T10">
                  <a:pos x="T4" y="T5"/>
                </a:cxn>
                <a:cxn ang="T11">
                  <a:pos x="T6" y="T7"/>
                </a:cxn>
              </a:cxnLst>
              <a:rect l="T12" t="T13" r="T14" b="T15"/>
              <a:pathLst>
                <a:path w="21600" h="21600">
                  <a:moveTo>
                    <a:pt x="0" y="0"/>
                  </a:moveTo>
                  <a:lnTo>
                    <a:pt x="4010" y="21600"/>
                  </a:lnTo>
                  <a:lnTo>
                    <a:pt x="1759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7420" name="Text Box 17"/>
            <p:cNvSpPr txBox="1">
              <a:spLocks noChangeArrowheads="1"/>
            </p:cNvSpPr>
            <p:nvPr/>
          </p:nvSpPr>
          <p:spPr bwMode="auto">
            <a:xfrm>
              <a:off x="680" y="2124"/>
              <a:ext cx="1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داده ها</a:t>
              </a:r>
              <a:endParaRPr lang="en-US" altLang="en-US" sz="2000" b="1">
                <a:latin typeface="B Zar" pitchFamily="2" charset="-78"/>
                <a:cs typeface="B Za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box(out)">
                                      <p:cBhvr>
                                        <p:cTn id="7" dur="500"/>
                                        <p:tgtEl>
                                          <p:spTgt spid="164866"/>
                                        </p:tgtEl>
                                      </p:cBhvr>
                                    </p:animEffect>
                                  </p:childTnLst>
                                </p:cTn>
                              </p:par>
                            </p:childTnLst>
                          </p:cTn>
                        </p:par>
                        <p:par>
                          <p:cTn id="8" fill="hold" nodeType="afterGroup">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64868">
                                            <p:txEl>
                                              <p:pRg st="0" end="0"/>
                                            </p:txEl>
                                          </p:spTgt>
                                        </p:tgtEl>
                                        <p:attrNameLst>
                                          <p:attrName>style.visibility</p:attrName>
                                        </p:attrNameLst>
                                      </p:cBhvr>
                                      <p:to>
                                        <p:strVal val="visible"/>
                                      </p:to>
                                    </p:set>
                                    <p:animEffect transition="in" filter="slide(fromRight)">
                                      <p:cBhvr>
                                        <p:cTn id="11" dur="500"/>
                                        <p:tgtEl>
                                          <p:spTgt spid="164868">
                                            <p:txEl>
                                              <p:pRg st="0" end="0"/>
                                            </p:txEl>
                                          </p:spTgt>
                                        </p:tgtEl>
                                      </p:cBhvr>
                                    </p:animEffect>
                                  </p:childTnLst>
                                </p:cTn>
                              </p:par>
                            </p:childTnLst>
                          </p:cTn>
                        </p:par>
                        <p:par>
                          <p:cTn id="12" fill="hold" nodeType="afterGroup">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164868">
                                            <p:txEl>
                                              <p:pRg st="1" end="1"/>
                                            </p:txEl>
                                          </p:spTgt>
                                        </p:tgtEl>
                                        <p:attrNameLst>
                                          <p:attrName>style.visibility</p:attrName>
                                        </p:attrNameLst>
                                      </p:cBhvr>
                                      <p:to>
                                        <p:strVal val="visible"/>
                                      </p:to>
                                    </p:set>
                                    <p:animEffect transition="in" filter="slide(fromRight)">
                                      <p:cBhvr>
                                        <p:cTn id="15" dur="500"/>
                                        <p:tgtEl>
                                          <p:spTgt spid="164868">
                                            <p:txEl>
                                              <p:pRg st="1" end="1"/>
                                            </p:txEl>
                                          </p:spTgt>
                                        </p:tgtEl>
                                      </p:cBhvr>
                                    </p:animEffect>
                                  </p:childTnLst>
                                </p:cTn>
                              </p:par>
                            </p:childTnLst>
                          </p:cTn>
                        </p:par>
                        <p:par>
                          <p:cTn id="16" fill="hold" nodeType="afterGroup">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164868">
                                            <p:txEl>
                                              <p:pRg st="2" end="2"/>
                                            </p:txEl>
                                          </p:spTgt>
                                        </p:tgtEl>
                                        <p:attrNameLst>
                                          <p:attrName>style.visibility</p:attrName>
                                        </p:attrNameLst>
                                      </p:cBhvr>
                                      <p:to>
                                        <p:strVal val="visible"/>
                                      </p:to>
                                    </p:set>
                                    <p:animEffect transition="in" filter="slide(fromRight)">
                                      <p:cBhvr>
                                        <p:cTn id="19" dur="500"/>
                                        <p:tgtEl>
                                          <p:spTgt spid="164868">
                                            <p:txEl>
                                              <p:pRg st="2" end="2"/>
                                            </p:txEl>
                                          </p:spTgt>
                                        </p:tgtEl>
                                      </p:cBhvr>
                                    </p:animEffect>
                                  </p:childTnLst>
                                </p:cTn>
                              </p:par>
                            </p:childTnLst>
                          </p:cTn>
                        </p:par>
                        <p:par>
                          <p:cTn id="20" fill="hold" nodeType="afterGroup">
                            <p:stCondLst>
                              <p:cond delay="2000"/>
                            </p:stCondLst>
                            <p:childTnLst>
                              <p:par>
                                <p:cTn id="21" presetID="12" presetClass="entr" presetSubtype="2" fill="hold" grpId="0" nodeType="afterEffect">
                                  <p:stCondLst>
                                    <p:cond delay="0"/>
                                  </p:stCondLst>
                                  <p:childTnLst>
                                    <p:set>
                                      <p:cBhvr>
                                        <p:cTn id="22" dur="1" fill="hold">
                                          <p:stCondLst>
                                            <p:cond delay="0"/>
                                          </p:stCondLst>
                                        </p:cTn>
                                        <p:tgtEl>
                                          <p:spTgt spid="164868">
                                            <p:txEl>
                                              <p:pRg st="3" end="3"/>
                                            </p:txEl>
                                          </p:spTgt>
                                        </p:tgtEl>
                                        <p:attrNameLst>
                                          <p:attrName>style.visibility</p:attrName>
                                        </p:attrNameLst>
                                      </p:cBhvr>
                                      <p:to>
                                        <p:strVal val="visible"/>
                                      </p:to>
                                    </p:set>
                                    <p:animEffect transition="in" filter="slide(fromRight)">
                                      <p:cBhvr>
                                        <p:cTn id="23" dur="500"/>
                                        <p:tgtEl>
                                          <p:spTgt spid="164868">
                                            <p:txEl>
                                              <p:pRg st="3" end="3"/>
                                            </p:txEl>
                                          </p:spTgt>
                                        </p:tgtEl>
                                      </p:cBhvr>
                                    </p:animEffect>
                                  </p:childTnLst>
                                </p:cTn>
                              </p:par>
                            </p:childTnLst>
                          </p:cTn>
                        </p:par>
                        <p:par>
                          <p:cTn id="24" fill="hold" nodeType="afterGroup">
                            <p:stCondLst>
                              <p:cond delay="2500"/>
                            </p:stCondLst>
                            <p:childTnLst>
                              <p:par>
                                <p:cTn id="25" presetID="12" presetClass="entr" presetSubtype="2" fill="hold" grpId="0" nodeType="afterEffect">
                                  <p:stCondLst>
                                    <p:cond delay="0"/>
                                  </p:stCondLst>
                                  <p:childTnLst>
                                    <p:set>
                                      <p:cBhvr>
                                        <p:cTn id="26" dur="1" fill="hold">
                                          <p:stCondLst>
                                            <p:cond delay="0"/>
                                          </p:stCondLst>
                                        </p:cTn>
                                        <p:tgtEl>
                                          <p:spTgt spid="164868">
                                            <p:txEl>
                                              <p:pRg st="4" end="4"/>
                                            </p:txEl>
                                          </p:spTgt>
                                        </p:tgtEl>
                                        <p:attrNameLst>
                                          <p:attrName>style.visibility</p:attrName>
                                        </p:attrNameLst>
                                      </p:cBhvr>
                                      <p:to>
                                        <p:strVal val="visible"/>
                                      </p:to>
                                    </p:set>
                                    <p:animEffect transition="in" filter="slide(fromRight)">
                                      <p:cBhvr>
                                        <p:cTn id="27" dur="500"/>
                                        <p:tgtEl>
                                          <p:spTgt spid="164868">
                                            <p:txEl>
                                              <p:pRg st="4" end="4"/>
                                            </p:txEl>
                                          </p:spTgt>
                                        </p:tgtEl>
                                      </p:cBhvr>
                                    </p:animEffect>
                                  </p:childTnLst>
                                </p:cTn>
                              </p:par>
                            </p:childTnLst>
                          </p:cTn>
                        </p:par>
                        <p:par>
                          <p:cTn id="28" fill="hold" nodeType="afterGroup">
                            <p:stCondLst>
                              <p:cond delay="3000"/>
                            </p:stCondLst>
                            <p:childTnLst>
                              <p:par>
                                <p:cTn id="29" presetID="12" presetClass="entr" presetSubtype="2" fill="hold" grpId="0" nodeType="afterEffect">
                                  <p:stCondLst>
                                    <p:cond delay="0"/>
                                  </p:stCondLst>
                                  <p:childTnLst>
                                    <p:set>
                                      <p:cBhvr>
                                        <p:cTn id="30" dur="1" fill="hold">
                                          <p:stCondLst>
                                            <p:cond delay="0"/>
                                          </p:stCondLst>
                                        </p:cTn>
                                        <p:tgtEl>
                                          <p:spTgt spid="164868">
                                            <p:txEl>
                                              <p:pRg st="5" end="5"/>
                                            </p:txEl>
                                          </p:spTgt>
                                        </p:tgtEl>
                                        <p:attrNameLst>
                                          <p:attrName>style.visibility</p:attrName>
                                        </p:attrNameLst>
                                      </p:cBhvr>
                                      <p:to>
                                        <p:strVal val="visible"/>
                                      </p:to>
                                    </p:set>
                                    <p:animEffect transition="in" filter="slide(fromRight)">
                                      <p:cBhvr>
                                        <p:cTn id="31" dur="500"/>
                                        <p:tgtEl>
                                          <p:spTgt spid="164868">
                                            <p:txEl>
                                              <p:pRg st="5" end="5"/>
                                            </p:txEl>
                                          </p:spTgt>
                                        </p:tgtEl>
                                      </p:cBhvr>
                                    </p:animEffect>
                                  </p:childTnLst>
                                </p:cTn>
                              </p:par>
                            </p:childTnLst>
                          </p:cTn>
                        </p:par>
                        <p:par>
                          <p:cTn id="32" fill="hold" nodeType="afterGroup">
                            <p:stCondLst>
                              <p:cond delay="3500"/>
                            </p:stCondLst>
                            <p:childTnLst>
                              <p:par>
                                <p:cTn id="33" presetID="12" presetClass="entr" presetSubtype="2" fill="hold" grpId="0" nodeType="afterEffect">
                                  <p:stCondLst>
                                    <p:cond delay="0"/>
                                  </p:stCondLst>
                                  <p:childTnLst>
                                    <p:set>
                                      <p:cBhvr>
                                        <p:cTn id="34" dur="1" fill="hold">
                                          <p:stCondLst>
                                            <p:cond delay="0"/>
                                          </p:stCondLst>
                                        </p:cTn>
                                        <p:tgtEl>
                                          <p:spTgt spid="164868">
                                            <p:txEl>
                                              <p:pRg st="6" end="6"/>
                                            </p:txEl>
                                          </p:spTgt>
                                        </p:tgtEl>
                                        <p:attrNameLst>
                                          <p:attrName>style.visibility</p:attrName>
                                        </p:attrNameLst>
                                      </p:cBhvr>
                                      <p:to>
                                        <p:strVal val="visible"/>
                                      </p:to>
                                    </p:set>
                                    <p:animEffect transition="in" filter="slide(fromRight)">
                                      <p:cBhvr>
                                        <p:cTn id="35" dur="500"/>
                                        <p:tgtEl>
                                          <p:spTgt spid="164868">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lide(fromLeft)">
                                      <p:cBhvr>
                                        <p:cTn id="40" dur="500"/>
                                        <p:tgtEl>
                                          <p:spTgt spid="4"/>
                                        </p:tgtEl>
                                      </p:cBhvr>
                                    </p:animEffect>
                                  </p:childTnLst>
                                </p:cTn>
                              </p:par>
                            </p:childTnLst>
                          </p:cTn>
                        </p:par>
                        <p:par>
                          <p:cTn id="41" fill="hold" nodeType="afterGroup">
                            <p:stCondLst>
                              <p:cond delay="500"/>
                            </p:stCondLst>
                            <p:childTnLst>
                              <p:par>
                                <p:cTn id="42" presetID="12" presetClass="entr" presetSubtype="8"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slide(fromLeft)">
                                      <p:cBhvr>
                                        <p:cTn id="44" dur="500"/>
                                        <p:tgtEl>
                                          <p:spTgt spid="5"/>
                                        </p:tgtEl>
                                      </p:cBhvr>
                                    </p:animEffect>
                                  </p:childTnLst>
                                </p:cTn>
                              </p:par>
                            </p:childTnLst>
                          </p:cTn>
                        </p:par>
                        <p:par>
                          <p:cTn id="45" fill="hold" nodeType="afterGroup">
                            <p:stCondLst>
                              <p:cond delay="1000"/>
                            </p:stCondLst>
                            <p:childTnLst>
                              <p:par>
                                <p:cTn id="46" presetID="12" presetClass="entr" presetSubtype="8"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slide(fromLeft)">
                                      <p:cBhvr>
                                        <p:cTn id="48" dur="500"/>
                                        <p:tgtEl>
                                          <p:spTgt spid="2"/>
                                        </p:tgtEl>
                                      </p:cBhvr>
                                    </p:animEffect>
                                  </p:childTnLst>
                                </p:cTn>
                              </p:par>
                            </p:childTnLst>
                          </p:cTn>
                        </p:par>
                        <p:par>
                          <p:cTn id="49" fill="hold" nodeType="afterGroup">
                            <p:stCondLst>
                              <p:cond delay="1500"/>
                            </p:stCondLst>
                            <p:childTnLst>
                              <p:par>
                                <p:cTn id="50" presetID="12" presetClass="entr" presetSubtype="8"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slide(fromLef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bldLvl="2"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0B97E650-D4AB-4C35-ACEA-D35D248EF4AD}" type="slidenum">
              <a:rPr lang="ar-SA" altLang="en-US" sz="1400" smtClean="0">
                <a:solidFill>
                  <a:schemeClr val="accent1"/>
                </a:solidFill>
                <a:latin typeface="B Zar" pitchFamily="2" charset="-78"/>
                <a:cs typeface="B Zar" pitchFamily="2" charset="-78"/>
              </a:rPr>
              <a:pPr eaLnBrk="1" hangingPunct="1"/>
              <a:t>17</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18435" name="Picture 2" descr="50061-245"/>
          <p:cNvPicPr>
            <a:picLocks noGrp="1" noChangeAspect="1" noChangeArrowheads="1"/>
          </p:cNvPicPr>
          <p:nvPr>
            <p:ph type="chart" sz="half" idx="1"/>
          </p:nvPr>
        </p:nvPicPr>
        <p:blipFill>
          <a:blip r:embed="rId2">
            <a:extLst>
              <a:ext uri="{28A0092B-C50C-407E-A947-70E740481C1C}">
                <a14:useLocalDpi xmlns:a14="http://schemas.microsoft.com/office/drawing/2010/main" val="0"/>
              </a:ext>
            </a:extLst>
          </a:blip>
          <a:srcRect/>
          <a:stretch>
            <a:fillRect/>
          </a:stretch>
        </p:blipFill>
        <p:spPr>
          <a:xfrm>
            <a:off x="304800" y="1023938"/>
            <a:ext cx="4229100" cy="5111750"/>
          </a:xfrm>
          <a:noFill/>
          <a:extLst>
            <a:ext uri="{909E8E84-426E-40DD-AFC4-6F175D3DCCD1}">
              <a14:hiddenFill xmlns:a14="http://schemas.microsoft.com/office/drawing/2010/main">
                <a:solidFill>
                  <a:srgbClr val="FFFFFF"/>
                </a:solidFill>
              </a14:hiddenFill>
            </a:ext>
          </a:extLst>
        </p:spPr>
      </p:pic>
      <p:sp>
        <p:nvSpPr>
          <p:cNvPr id="165891" name="Rectangle 3"/>
          <p:cNvSpPr>
            <a:spLocks noGrp="1" noChangeArrowheads="1"/>
          </p:cNvSpPr>
          <p:nvPr>
            <p:ph type="title"/>
          </p:nvPr>
        </p:nvSpPr>
        <p:spPr/>
        <p:txBody>
          <a:bodyPr/>
          <a:lstStyle/>
          <a:p>
            <a:pPr eaLnBrk="1" hangingPunct="1">
              <a:defRPr/>
            </a:pPr>
            <a:r>
              <a:rPr lang="ar-SA" smtClean="0"/>
              <a:t>انواع معماري...</a:t>
            </a:r>
            <a:endParaRPr lang="en-US" smtClean="0"/>
          </a:p>
        </p:txBody>
      </p:sp>
      <p:sp>
        <p:nvSpPr>
          <p:cNvPr id="165892" name="Rectangle 4"/>
          <p:cNvSpPr>
            <a:spLocks noGrp="1" noChangeArrowheads="1"/>
          </p:cNvSpPr>
          <p:nvPr>
            <p:ph type="body" sz="half" idx="2"/>
          </p:nvPr>
        </p:nvSpPr>
        <p:spPr>
          <a:xfrm>
            <a:off x="4572000" y="989013"/>
            <a:ext cx="4572000" cy="5183187"/>
          </a:xfrm>
        </p:spPr>
        <p:txBody>
          <a:bodyPr/>
          <a:lstStyle/>
          <a:p>
            <a:pPr eaLnBrk="1" hangingPunct="1">
              <a:lnSpc>
                <a:spcPct val="90000"/>
              </a:lnSpc>
              <a:defRPr/>
            </a:pPr>
            <a:r>
              <a:rPr lang="ar-SA" sz="2800" b="1" smtClean="0"/>
              <a:t>معماري </a:t>
            </a:r>
            <a:r>
              <a:rPr lang="fa-IR" sz="2800" b="1" smtClean="0"/>
              <a:t>حرفه</a:t>
            </a:r>
          </a:p>
          <a:p>
            <a:pPr eaLnBrk="1" hangingPunct="1">
              <a:lnSpc>
                <a:spcPct val="90000"/>
              </a:lnSpc>
              <a:buFont typeface="Wingdings" pitchFamily="2" charset="2"/>
              <a:buNone/>
              <a:defRPr/>
            </a:pPr>
            <a:endParaRPr lang="ar-SA" sz="2800" b="1" smtClean="0"/>
          </a:p>
          <a:p>
            <a:pPr lvl="1" eaLnBrk="1" hangingPunct="1">
              <a:lnSpc>
                <a:spcPct val="90000"/>
              </a:lnSpc>
              <a:defRPr/>
            </a:pPr>
            <a:r>
              <a:rPr lang="ar-SA" sz="2400" smtClean="0"/>
              <a:t>بالاترين سطح معماري سازماني به حساب مي آيد.</a:t>
            </a:r>
            <a:endParaRPr lang="fa-IR" sz="2400" smtClean="0"/>
          </a:p>
          <a:p>
            <a:pPr lvl="1" eaLnBrk="1" hangingPunct="1">
              <a:lnSpc>
                <a:spcPct val="90000"/>
              </a:lnSpc>
              <a:buFont typeface="Wingdings" pitchFamily="2" charset="2"/>
              <a:buNone/>
              <a:defRPr/>
            </a:pPr>
            <a:endParaRPr lang="ar-SA" sz="2400" smtClean="0"/>
          </a:p>
          <a:p>
            <a:pPr lvl="1" eaLnBrk="1" hangingPunct="1">
              <a:lnSpc>
                <a:spcPct val="90000"/>
              </a:lnSpc>
              <a:defRPr/>
            </a:pPr>
            <a:r>
              <a:rPr lang="ar-SA" sz="2400" smtClean="0"/>
              <a:t>هدف اين معماري،  شناسائي و توصيف حوزه هاي ماموريتي، خطوط ماموريتي، و وظايف سازماني است.</a:t>
            </a:r>
            <a:endParaRPr lang="fa-IR" sz="2400" smtClean="0"/>
          </a:p>
          <a:p>
            <a:pPr lvl="1" eaLnBrk="1" hangingPunct="1">
              <a:lnSpc>
                <a:spcPct val="90000"/>
              </a:lnSpc>
              <a:buFont typeface="Wingdings" pitchFamily="2" charset="2"/>
              <a:buNone/>
              <a:defRPr/>
            </a:pPr>
            <a:endParaRPr lang="ar-SA" sz="2400" smtClean="0"/>
          </a:p>
          <a:p>
            <a:pPr lvl="1" eaLnBrk="1" hangingPunct="1">
              <a:lnSpc>
                <a:spcPct val="90000"/>
              </a:lnSpc>
              <a:defRPr/>
            </a:pPr>
            <a:r>
              <a:rPr lang="ar-SA" sz="2400" smtClean="0"/>
              <a:t>مدل مرجع </a:t>
            </a:r>
            <a:r>
              <a:rPr lang="fa-IR" sz="2400" smtClean="0"/>
              <a:t>حرفه  </a:t>
            </a:r>
            <a:r>
              <a:rPr lang="en-US" sz="2400" smtClean="0"/>
              <a:t>BRM</a:t>
            </a:r>
          </a:p>
          <a:p>
            <a:pPr lvl="1" eaLnBrk="1" hangingPunct="1">
              <a:lnSpc>
                <a:spcPct val="90000"/>
              </a:lnSpc>
              <a:buFont typeface="Wingdings" pitchFamily="2" charset="2"/>
              <a:buNone/>
              <a:defRPr/>
            </a:pPr>
            <a:r>
              <a:rPr lang="en-US" sz="2400" smtClean="0"/>
              <a:t>(Business Reference Model)   </a:t>
            </a:r>
          </a:p>
        </p:txBody>
      </p:sp>
      <p:sp>
        <p:nvSpPr>
          <p:cNvPr id="165893" name="Text Box 5"/>
          <p:cNvSpPr txBox="1">
            <a:spLocks noChangeArrowheads="1"/>
          </p:cNvSpPr>
          <p:nvPr/>
        </p:nvSpPr>
        <p:spPr bwMode="auto">
          <a:xfrm>
            <a:off x="1701800" y="1339850"/>
            <a:ext cx="1422400" cy="336550"/>
          </a:xfrm>
          <a:prstGeom prst="rect">
            <a:avLst/>
          </a:prstGeom>
          <a:noFill/>
          <a:ln w="9525">
            <a:noFill/>
            <a:miter lim="800000"/>
            <a:headEnd/>
            <a:tailEnd/>
          </a:ln>
          <a:effectLst/>
        </p:spPr>
        <p:txBody>
          <a:bodyPr>
            <a:spAutoFit/>
          </a:bodyPr>
          <a:lstStyle/>
          <a:p>
            <a:pPr algn="ctr">
              <a:spcBef>
                <a:spcPct val="50000"/>
              </a:spcBef>
              <a:defRPr/>
            </a:pPr>
            <a:r>
              <a:rPr lang="ar-SA" sz="1600" b="1">
                <a:solidFill>
                  <a:srgbClr val="D6FAF9"/>
                </a:solidFill>
                <a:effectLst>
                  <a:outerShdw blurRad="38100" dist="38100" dir="2700000" algn="tl">
                    <a:srgbClr val="C0C0C0"/>
                  </a:outerShdw>
                </a:effectLst>
                <a:latin typeface="B Zar" pitchFamily="2" charset="-78"/>
                <a:cs typeface="B Zar" pitchFamily="2" charset="-78"/>
              </a:rPr>
              <a:t>راهبردها</a:t>
            </a:r>
            <a:endParaRPr lang="en-US" sz="1500" b="1">
              <a:solidFill>
                <a:srgbClr val="D6FAF9"/>
              </a:solidFill>
              <a:effectLst>
                <a:outerShdw blurRad="38100" dist="38100" dir="2700000" algn="tl">
                  <a:srgbClr val="C0C0C0"/>
                </a:outerShdw>
              </a:effectLst>
              <a:latin typeface="B Zar" pitchFamily="2" charset="-78"/>
              <a:cs typeface="B Zar" pitchFamily="2" charset="-78"/>
            </a:endParaRPr>
          </a:p>
        </p:txBody>
      </p:sp>
      <p:grpSp>
        <p:nvGrpSpPr>
          <p:cNvPr id="18439" name="Group 6"/>
          <p:cNvGrpSpPr>
            <a:grpSpLocks/>
          </p:cNvGrpSpPr>
          <p:nvPr/>
        </p:nvGrpSpPr>
        <p:grpSpPr bwMode="auto">
          <a:xfrm>
            <a:off x="825500" y="3898900"/>
            <a:ext cx="3086100" cy="685800"/>
            <a:chOff x="520" y="2456"/>
            <a:chExt cx="1944" cy="432"/>
          </a:xfrm>
        </p:grpSpPr>
        <p:sp>
          <p:nvSpPr>
            <p:cNvPr id="18449" name="AutoShape 7"/>
            <p:cNvSpPr>
              <a:spLocks noChangeArrowheads="1"/>
            </p:cNvSpPr>
            <p:nvPr/>
          </p:nvSpPr>
          <p:spPr bwMode="auto">
            <a:xfrm flipV="1">
              <a:off x="520" y="2456"/>
              <a:ext cx="194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67 w 21600"/>
                <a:gd name="T13" fmla="*/ 3050 h 21600"/>
                <a:gd name="T14" fmla="*/ 18533 w 21600"/>
                <a:gd name="T15" fmla="*/ 18550 h 21600"/>
              </a:gdLst>
              <a:ahLst/>
              <a:cxnLst>
                <a:cxn ang="T8">
                  <a:pos x="T0" y="T1"/>
                </a:cxn>
                <a:cxn ang="T9">
                  <a:pos x="T2" y="T3"/>
                </a:cxn>
                <a:cxn ang="T10">
                  <a:pos x="T4" y="T5"/>
                </a:cxn>
                <a:cxn ang="T11">
                  <a:pos x="T6" y="T7"/>
                </a:cxn>
              </a:cxnLst>
              <a:rect l="T12" t="T13" r="T14" b="T15"/>
              <a:pathLst>
                <a:path w="21600" h="21600">
                  <a:moveTo>
                    <a:pt x="0" y="0"/>
                  </a:moveTo>
                  <a:lnTo>
                    <a:pt x="2537" y="21600"/>
                  </a:lnTo>
                  <a:lnTo>
                    <a:pt x="19063"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8450" name="Text Box 8"/>
            <p:cNvSpPr txBox="1">
              <a:spLocks noChangeArrowheads="1"/>
            </p:cNvSpPr>
            <p:nvPr/>
          </p:nvSpPr>
          <p:spPr bwMode="auto">
            <a:xfrm>
              <a:off x="624" y="2560"/>
              <a:ext cx="17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سيستمهاي اطلاعاتي</a:t>
              </a:r>
              <a:endParaRPr lang="en-US" altLang="en-US" sz="2000" b="1">
                <a:latin typeface="B Zar" pitchFamily="2" charset="-78"/>
                <a:cs typeface="B Zar" pitchFamily="2" charset="-78"/>
              </a:endParaRPr>
            </a:p>
          </p:txBody>
        </p:sp>
      </p:grpSp>
      <p:grpSp>
        <p:nvGrpSpPr>
          <p:cNvPr id="18440" name="Group 9"/>
          <p:cNvGrpSpPr>
            <a:grpSpLocks/>
          </p:cNvGrpSpPr>
          <p:nvPr/>
        </p:nvGrpSpPr>
        <p:grpSpPr bwMode="auto">
          <a:xfrm>
            <a:off x="304800" y="4648200"/>
            <a:ext cx="4114800" cy="762000"/>
            <a:chOff x="192" y="2928"/>
            <a:chExt cx="2592" cy="480"/>
          </a:xfrm>
        </p:grpSpPr>
        <p:sp>
          <p:nvSpPr>
            <p:cNvPr id="18447" name="AutoShape 10"/>
            <p:cNvSpPr>
              <a:spLocks noChangeArrowheads="1"/>
            </p:cNvSpPr>
            <p:nvPr/>
          </p:nvSpPr>
          <p:spPr bwMode="auto">
            <a:xfrm flipV="1">
              <a:off x="192" y="2928"/>
              <a:ext cx="2592"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75 w 21600"/>
                <a:gd name="T13" fmla="*/ 3060 h 21600"/>
                <a:gd name="T14" fmla="*/ 18525 w 21600"/>
                <a:gd name="T15" fmla="*/ 18540 h 21600"/>
              </a:gdLst>
              <a:ahLst/>
              <a:cxnLst>
                <a:cxn ang="T8">
                  <a:pos x="T0" y="T1"/>
                </a:cxn>
                <a:cxn ang="T9">
                  <a:pos x="T2" y="T3"/>
                </a:cxn>
                <a:cxn ang="T10">
                  <a:pos x="T4" y="T5"/>
                </a:cxn>
                <a:cxn ang="T11">
                  <a:pos x="T6" y="T7"/>
                </a:cxn>
              </a:cxnLst>
              <a:rect l="T12" t="T13" r="T14" b="T15"/>
              <a:pathLst>
                <a:path w="21600" h="21600">
                  <a:moveTo>
                    <a:pt x="0" y="0"/>
                  </a:moveTo>
                  <a:lnTo>
                    <a:pt x="2558" y="21600"/>
                  </a:lnTo>
                  <a:lnTo>
                    <a:pt x="19042"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8448" name="Text Box 11"/>
            <p:cNvSpPr txBox="1">
              <a:spLocks noChangeArrowheads="1"/>
            </p:cNvSpPr>
            <p:nvPr/>
          </p:nvSpPr>
          <p:spPr bwMode="auto">
            <a:xfrm>
              <a:off x="536" y="30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800" b="1">
                  <a:latin typeface="B Zar" pitchFamily="2" charset="-78"/>
                  <a:cs typeface="B Zar" pitchFamily="2" charset="-78"/>
                </a:rPr>
                <a:t>معماري فناوري</a:t>
              </a:r>
              <a:endParaRPr lang="en-US" altLang="en-US" sz="2800" b="1">
                <a:latin typeface="B Zar" pitchFamily="2" charset="-78"/>
                <a:cs typeface="B Zar" pitchFamily="2" charset="-78"/>
              </a:endParaRPr>
            </a:p>
          </p:txBody>
        </p:sp>
      </p:grpSp>
      <p:grpSp>
        <p:nvGrpSpPr>
          <p:cNvPr id="4" name="Group 12"/>
          <p:cNvGrpSpPr>
            <a:grpSpLocks/>
          </p:cNvGrpSpPr>
          <p:nvPr/>
        </p:nvGrpSpPr>
        <p:grpSpPr bwMode="auto">
          <a:xfrm>
            <a:off x="1651000" y="2349500"/>
            <a:ext cx="1435100" cy="703263"/>
            <a:chOff x="1040" y="1480"/>
            <a:chExt cx="904" cy="443"/>
          </a:xfrm>
        </p:grpSpPr>
        <p:sp>
          <p:nvSpPr>
            <p:cNvPr id="18445" name="AutoShape 13"/>
            <p:cNvSpPr>
              <a:spLocks noChangeArrowheads="1"/>
            </p:cNvSpPr>
            <p:nvPr/>
          </p:nvSpPr>
          <p:spPr bwMode="auto">
            <a:xfrm flipV="1">
              <a:off x="1048" y="1496"/>
              <a:ext cx="880" cy="4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7 w 21600"/>
                <a:gd name="T13" fmla="*/ 4992 h 21600"/>
                <a:gd name="T14" fmla="*/ 16593 w 21600"/>
                <a:gd name="T15" fmla="*/ 16608 h 21600"/>
              </a:gdLst>
              <a:ahLst/>
              <a:cxnLst>
                <a:cxn ang="T8">
                  <a:pos x="T0" y="T1"/>
                </a:cxn>
                <a:cxn ang="T9">
                  <a:pos x="T2" y="T3"/>
                </a:cxn>
                <a:cxn ang="T10">
                  <a:pos x="T4" y="T5"/>
                </a:cxn>
                <a:cxn ang="T11">
                  <a:pos x="T6" y="T7"/>
                </a:cxn>
              </a:cxnLst>
              <a:rect l="T12" t="T13" r="T14" b="T15"/>
              <a:pathLst>
                <a:path w="21600" h="21600">
                  <a:moveTo>
                    <a:pt x="0" y="0"/>
                  </a:moveTo>
                  <a:lnTo>
                    <a:pt x="6430" y="21600"/>
                  </a:lnTo>
                  <a:lnTo>
                    <a:pt x="1517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8446" name="Text Box 14"/>
            <p:cNvSpPr txBox="1">
              <a:spLocks noChangeArrowheads="1"/>
            </p:cNvSpPr>
            <p:nvPr/>
          </p:nvSpPr>
          <p:spPr bwMode="auto">
            <a:xfrm>
              <a:off x="1040" y="1480"/>
              <a:ext cx="90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1600" b="1">
                  <a:latin typeface="B Zar" pitchFamily="2" charset="-78"/>
                  <a:cs typeface="B Zar" pitchFamily="2" charset="-78"/>
                </a:rPr>
                <a:t>معماري </a:t>
              </a:r>
            </a:p>
            <a:p>
              <a:pPr algn="ctr" eaLnBrk="1" hangingPunct="1">
                <a:spcBef>
                  <a:spcPct val="50000"/>
                </a:spcBef>
              </a:pPr>
              <a:r>
                <a:rPr lang="fa-IR" altLang="en-US" sz="1600" b="1">
                  <a:latin typeface="B Zar" pitchFamily="2" charset="-78"/>
                  <a:cs typeface="B Zar" pitchFamily="2" charset="-78"/>
                </a:rPr>
                <a:t>حرفه</a:t>
              </a:r>
              <a:endParaRPr lang="en-US" altLang="en-US" sz="1600" b="1">
                <a:latin typeface="B Zar" pitchFamily="2" charset="-78"/>
                <a:cs typeface="B Zar" pitchFamily="2" charset="-78"/>
              </a:endParaRPr>
            </a:p>
          </p:txBody>
        </p:sp>
      </p:grpSp>
      <p:grpSp>
        <p:nvGrpSpPr>
          <p:cNvPr id="18442" name="Group 15"/>
          <p:cNvGrpSpPr>
            <a:grpSpLocks/>
          </p:cNvGrpSpPr>
          <p:nvPr/>
        </p:nvGrpSpPr>
        <p:grpSpPr bwMode="auto">
          <a:xfrm>
            <a:off x="1079500" y="3111500"/>
            <a:ext cx="2578100" cy="723900"/>
            <a:chOff x="680" y="1960"/>
            <a:chExt cx="1624" cy="456"/>
          </a:xfrm>
        </p:grpSpPr>
        <p:sp>
          <p:nvSpPr>
            <p:cNvPr id="18443" name="AutoShape 16"/>
            <p:cNvSpPr>
              <a:spLocks noChangeArrowheads="1"/>
            </p:cNvSpPr>
            <p:nvPr/>
          </p:nvSpPr>
          <p:spPr bwMode="auto">
            <a:xfrm flipV="1">
              <a:off x="763" y="1960"/>
              <a:ext cx="1483"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01 w 21600"/>
                <a:gd name="T13" fmla="*/ 3789 h 21600"/>
                <a:gd name="T14" fmla="*/ 17799 w 21600"/>
                <a:gd name="T15" fmla="*/ 17811 h 21600"/>
              </a:gdLst>
              <a:ahLst/>
              <a:cxnLst>
                <a:cxn ang="T8">
                  <a:pos x="T0" y="T1"/>
                </a:cxn>
                <a:cxn ang="T9">
                  <a:pos x="T2" y="T3"/>
                </a:cxn>
                <a:cxn ang="T10">
                  <a:pos x="T4" y="T5"/>
                </a:cxn>
                <a:cxn ang="T11">
                  <a:pos x="T6" y="T7"/>
                </a:cxn>
              </a:cxnLst>
              <a:rect l="T12" t="T13" r="T14" b="T15"/>
              <a:pathLst>
                <a:path w="21600" h="21600">
                  <a:moveTo>
                    <a:pt x="0" y="0"/>
                  </a:moveTo>
                  <a:lnTo>
                    <a:pt x="4010" y="21600"/>
                  </a:lnTo>
                  <a:lnTo>
                    <a:pt x="1759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8444" name="Text Box 17"/>
            <p:cNvSpPr txBox="1">
              <a:spLocks noChangeArrowheads="1"/>
            </p:cNvSpPr>
            <p:nvPr/>
          </p:nvSpPr>
          <p:spPr bwMode="auto">
            <a:xfrm>
              <a:off x="680" y="2124"/>
              <a:ext cx="1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داده ها</a:t>
              </a:r>
              <a:endParaRPr lang="en-US" altLang="en-US" sz="2000" b="1">
                <a:latin typeface="B Zar" pitchFamily="2" charset="-78"/>
                <a:cs typeface="B Za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E6ACC125-2F35-468E-9260-B3FE1B865362}" type="slidenum">
              <a:rPr lang="ar-SA" altLang="en-US" sz="1400" smtClean="0">
                <a:solidFill>
                  <a:schemeClr val="accent1"/>
                </a:solidFill>
                <a:latin typeface="B Zar" pitchFamily="2" charset="-78"/>
                <a:cs typeface="B Zar" pitchFamily="2" charset="-78"/>
              </a:rPr>
              <a:pPr eaLnBrk="1" hangingPunct="1"/>
              <a:t>18</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19459" name="Picture 2" descr="50061-245"/>
          <p:cNvPicPr>
            <a:picLocks noGrp="1" noChangeAspect="1" noChangeArrowheads="1"/>
          </p:cNvPicPr>
          <p:nvPr>
            <p:ph type="chart" sz="half" idx="1"/>
          </p:nvPr>
        </p:nvPicPr>
        <p:blipFill>
          <a:blip r:embed="rId2">
            <a:extLst>
              <a:ext uri="{28A0092B-C50C-407E-A947-70E740481C1C}">
                <a14:useLocalDpi xmlns:a14="http://schemas.microsoft.com/office/drawing/2010/main" val="0"/>
              </a:ext>
            </a:extLst>
          </a:blip>
          <a:srcRect/>
          <a:stretch>
            <a:fillRect/>
          </a:stretch>
        </p:blipFill>
        <p:spPr>
          <a:xfrm>
            <a:off x="304800" y="1023938"/>
            <a:ext cx="4229100" cy="5111750"/>
          </a:xfrm>
          <a:noFill/>
          <a:extLst>
            <a:ext uri="{909E8E84-426E-40DD-AFC4-6F175D3DCCD1}">
              <a14:hiddenFill xmlns:a14="http://schemas.microsoft.com/office/drawing/2010/main">
                <a:solidFill>
                  <a:srgbClr val="FFFFFF"/>
                </a:solidFill>
              </a14:hiddenFill>
            </a:ext>
          </a:extLst>
        </p:spPr>
      </p:pic>
      <p:sp>
        <p:nvSpPr>
          <p:cNvPr id="166915" name="Rectangle 3"/>
          <p:cNvSpPr>
            <a:spLocks noGrp="1" noChangeArrowheads="1"/>
          </p:cNvSpPr>
          <p:nvPr>
            <p:ph type="title"/>
          </p:nvPr>
        </p:nvSpPr>
        <p:spPr/>
        <p:txBody>
          <a:bodyPr/>
          <a:lstStyle/>
          <a:p>
            <a:pPr eaLnBrk="1" hangingPunct="1">
              <a:defRPr/>
            </a:pPr>
            <a:r>
              <a:rPr lang="ar-SA" smtClean="0"/>
              <a:t>انواع معماري...</a:t>
            </a:r>
            <a:endParaRPr lang="en-US" smtClean="0"/>
          </a:p>
        </p:txBody>
      </p:sp>
      <p:sp>
        <p:nvSpPr>
          <p:cNvPr id="166916" name="Rectangle 4"/>
          <p:cNvSpPr>
            <a:spLocks noGrp="1" noChangeArrowheads="1"/>
          </p:cNvSpPr>
          <p:nvPr>
            <p:ph type="body" sz="half" idx="2"/>
          </p:nvPr>
        </p:nvSpPr>
        <p:spPr/>
        <p:txBody>
          <a:bodyPr/>
          <a:lstStyle/>
          <a:p>
            <a:pPr eaLnBrk="1" hangingPunct="1">
              <a:defRPr/>
            </a:pPr>
            <a:r>
              <a:rPr lang="ar-SA" sz="2800" b="1" smtClean="0"/>
              <a:t>معماري داده ها</a:t>
            </a:r>
            <a:endParaRPr lang="en-US" sz="2800" b="1" smtClean="0"/>
          </a:p>
          <a:p>
            <a:pPr eaLnBrk="1" hangingPunct="1">
              <a:buFont typeface="Wingdings" pitchFamily="2" charset="2"/>
              <a:buNone/>
              <a:defRPr/>
            </a:pPr>
            <a:endParaRPr lang="ar-SA" sz="2800" b="1" smtClean="0"/>
          </a:p>
          <a:p>
            <a:pPr lvl="1" eaLnBrk="1" hangingPunct="1">
              <a:defRPr/>
            </a:pPr>
            <a:r>
              <a:rPr lang="ar-SA" sz="2400" smtClean="0"/>
              <a:t>دومين سطح از معماري سازماني محسوب ميشود كه به منظور توصيفِ سرفصلهاي اطلاعاتي، مدلهاي منطقي داده ها، و مدلهاي فيزيكي داده ها بكار ميرود. </a:t>
            </a:r>
            <a:endParaRPr lang="en-US" sz="2400" smtClean="0"/>
          </a:p>
          <a:p>
            <a:pPr lvl="1" eaLnBrk="1" hangingPunct="1">
              <a:buFont typeface="Wingdings" pitchFamily="2" charset="2"/>
              <a:buNone/>
              <a:defRPr/>
            </a:pPr>
            <a:endParaRPr lang="ar-SA" sz="2400" smtClean="0"/>
          </a:p>
          <a:p>
            <a:pPr lvl="1" eaLnBrk="1" hangingPunct="1">
              <a:defRPr/>
            </a:pPr>
            <a:r>
              <a:rPr lang="ar-SA" sz="2400" smtClean="0"/>
              <a:t>مدل مرجع داده </a:t>
            </a:r>
            <a:r>
              <a:rPr lang="en-US" sz="2400" smtClean="0"/>
              <a:t> DRM   </a:t>
            </a:r>
          </a:p>
          <a:p>
            <a:pPr lvl="1" eaLnBrk="1" hangingPunct="1">
              <a:buFont typeface="Wingdings" pitchFamily="2" charset="2"/>
              <a:buNone/>
              <a:defRPr/>
            </a:pPr>
            <a:r>
              <a:rPr lang="en-US" sz="2400" smtClean="0"/>
              <a:t>(Data Reference Model)</a:t>
            </a:r>
          </a:p>
        </p:txBody>
      </p:sp>
      <p:sp>
        <p:nvSpPr>
          <p:cNvPr id="166917" name="Text Box 5"/>
          <p:cNvSpPr txBox="1">
            <a:spLocks noChangeArrowheads="1"/>
          </p:cNvSpPr>
          <p:nvPr/>
        </p:nvSpPr>
        <p:spPr bwMode="auto">
          <a:xfrm>
            <a:off x="1701800" y="1339850"/>
            <a:ext cx="1422400" cy="336550"/>
          </a:xfrm>
          <a:prstGeom prst="rect">
            <a:avLst/>
          </a:prstGeom>
          <a:noFill/>
          <a:ln w="9525">
            <a:noFill/>
            <a:miter lim="800000"/>
            <a:headEnd/>
            <a:tailEnd/>
          </a:ln>
          <a:effectLst/>
        </p:spPr>
        <p:txBody>
          <a:bodyPr>
            <a:spAutoFit/>
          </a:bodyPr>
          <a:lstStyle/>
          <a:p>
            <a:pPr algn="ctr">
              <a:spcBef>
                <a:spcPct val="50000"/>
              </a:spcBef>
              <a:defRPr/>
            </a:pPr>
            <a:r>
              <a:rPr lang="ar-SA" sz="1600" b="1">
                <a:solidFill>
                  <a:srgbClr val="D6FAF9"/>
                </a:solidFill>
                <a:effectLst>
                  <a:outerShdw blurRad="38100" dist="38100" dir="2700000" algn="tl">
                    <a:srgbClr val="C0C0C0"/>
                  </a:outerShdw>
                </a:effectLst>
                <a:latin typeface="B Zar" pitchFamily="2" charset="-78"/>
                <a:cs typeface="B Zar" pitchFamily="2" charset="-78"/>
              </a:rPr>
              <a:t>راهبردها</a:t>
            </a:r>
            <a:endParaRPr lang="en-US" sz="1500" b="1">
              <a:solidFill>
                <a:srgbClr val="D6FAF9"/>
              </a:solidFill>
              <a:effectLst>
                <a:outerShdw blurRad="38100" dist="38100" dir="2700000" algn="tl">
                  <a:srgbClr val="C0C0C0"/>
                </a:outerShdw>
              </a:effectLst>
              <a:latin typeface="B Zar" pitchFamily="2" charset="-78"/>
              <a:cs typeface="B Zar" pitchFamily="2" charset="-78"/>
            </a:endParaRPr>
          </a:p>
        </p:txBody>
      </p:sp>
      <p:grpSp>
        <p:nvGrpSpPr>
          <p:cNvPr id="19463" name="Group 6"/>
          <p:cNvGrpSpPr>
            <a:grpSpLocks/>
          </p:cNvGrpSpPr>
          <p:nvPr/>
        </p:nvGrpSpPr>
        <p:grpSpPr bwMode="auto">
          <a:xfrm>
            <a:off x="825500" y="3898900"/>
            <a:ext cx="3086100" cy="685800"/>
            <a:chOff x="520" y="2456"/>
            <a:chExt cx="1944" cy="432"/>
          </a:xfrm>
        </p:grpSpPr>
        <p:sp>
          <p:nvSpPr>
            <p:cNvPr id="19473" name="AutoShape 7"/>
            <p:cNvSpPr>
              <a:spLocks noChangeArrowheads="1"/>
            </p:cNvSpPr>
            <p:nvPr/>
          </p:nvSpPr>
          <p:spPr bwMode="auto">
            <a:xfrm flipV="1">
              <a:off x="520" y="2456"/>
              <a:ext cx="194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67 w 21600"/>
                <a:gd name="T13" fmla="*/ 3050 h 21600"/>
                <a:gd name="T14" fmla="*/ 18533 w 21600"/>
                <a:gd name="T15" fmla="*/ 18550 h 21600"/>
              </a:gdLst>
              <a:ahLst/>
              <a:cxnLst>
                <a:cxn ang="T8">
                  <a:pos x="T0" y="T1"/>
                </a:cxn>
                <a:cxn ang="T9">
                  <a:pos x="T2" y="T3"/>
                </a:cxn>
                <a:cxn ang="T10">
                  <a:pos x="T4" y="T5"/>
                </a:cxn>
                <a:cxn ang="T11">
                  <a:pos x="T6" y="T7"/>
                </a:cxn>
              </a:cxnLst>
              <a:rect l="T12" t="T13" r="T14" b="T15"/>
              <a:pathLst>
                <a:path w="21600" h="21600">
                  <a:moveTo>
                    <a:pt x="0" y="0"/>
                  </a:moveTo>
                  <a:lnTo>
                    <a:pt x="2537" y="21600"/>
                  </a:lnTo>
                  <a:lnTo>
                    <a:pt x="19063"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9474" name="Text Box 8"/>
            <p:cNvSpPr txBox="1">
              <a:spLocks noChangeArrowheads="1"/>
            </p:cNvSpPr>
            <p:nvPr/>
          </p:nvSpPr>
          <p:spPr bwMode="auto">
            <a:xfrm>
              <a:off x="624" y="2560"/>
              <a:ext cx="17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سيستمهاي اطلاعاتي</a:t>
              </a:r>
              <a:endParaRPr lang="en-US" altLang="en-US" sz="2000" b="1">
                <a:latin typeface="B Zar" pitchFamily="2" charset="-78"/>
                <a:cs typeface="B Zar" pitchFamily="2" charset="-78"/>
              </a:endParaRPr>
            </a:p>
          </p:txBody>
        </p:sp>
      </p:grpSp>
      <p:grpSp>
        <p:nvGrpSpPr>
          <p:cNvPr id="19464" name="Group 9"/>
          <p:cNvGrpSpPr>
            <a:grpSpLocks/>
          </p:cNvGrpSpPr>
          <p:nvPr/>
        </p:nvGrpSpPr>
        <p:grpSpPr bwMode="auto">
          <a:xfrm>
            <a:off x="304800" y="4648200"/>
            <a:ext cx="4114800" cy="762000"/>
            <a:chOff x="192" y="2928"/>
            <a:chExt cx="2592" cy="480"/>
          </a:xfrm>
        </p:grpSpPr>
        <p:sp>
          <p:nvSpPr>
            <p:cNvPr id="19471" name="AutoShape 10"/>
            <p:cNvSpPr>
              <a:spLocks noChangeArrowheads="1"/>
            </p:cNvSpPr>
            <p:nvPr/>
          </p:nvSpPr>
          <p:spPr bwMode="auto">
            <a:xfrm flipV="1">
              <a:off x="192" y="2928"/>
              <a:ext cx="2592"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75 w 21600"/>
                <a:gd name="T13" fmla="*/ 3060 h 21600"/>
                <a:gd name="T14" fmla="*/ 18525 w 21600"/>
                <a:gd name="T15" fmla="*/ 18540 h 21600"/>
              </a:gdLst>
              <a:ahLst/>
              <a:cxnLst>
                <a:cxn ang="T8">
                  <a:pos x="T0" y="T1"/>
                </a:cxn>
                <a:cxn ang="T9">
                  <a:pos x="T2" y="T3"/>
                </a:cxn>
                <a:cxn ang="T10">
                  <a:pos x="T4" y="T5"/>
                </a:cxn>
                <a:cxn ang="T11">
                  <a:pos x="T6" y="T7"/>
                </a:cxn>
              </a:cxnLst>
              <a:rect l="T12" t="T13" r="T14" b="T15"/>
              <a:pathLst>
                <a:path w="21600" h="21600">
                  <a:moveTo>
                    <a:pt x="0" y="0"/>
                  </a:moveTo>
                  <a:lnTo>
                    <a:pt x="2558" y="21600"/>
                  </a:lnTo>
                  <a:lnTo>
                    <a:pt x="19042"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9472" name="Text Box 11"/>
            <p:cNvSpPr txBox="1">
              <a:spLocks noChangeArrowheads="1"/>
            </p:cNvSpPr>
            <p:nvPr/>
          </p:nvSpPr>
          <p:spPr bwMode="auto">
            <a:xfrm>
              <a:off x="536" y="30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800" b="1">
                  <a:latin typeface="B Zar" pitchFamily="2" charset="-78"/>
                  <a:cs typeface="B Zar" pitchFamily="2" charset="-78"/>
                </a:rPr>
                <a:t>معماري فناوري</a:t>
              </a:r>
              <a:endParaRPr lang="en-US" altLang="en-US" sz="2800" b="1">
                <a:latin typeface="B Zar" pitchFamily="2" charset="-78"/>
                <a:cs typeface="B Zar" pitchFamily="2" charset="-78"/>
              </a:endParaRPr>
            </a:p>
          </p:txBody>
        </p:sp>
      </p:grpSp>
      <p:grpSp>
        <p:nvGrpSpPr>
          <p:cNvPr id="19465" name="Group 12"/>
          <p:cNvGrpSpPr>
            <a:grpSpLocks/>
          </p:cNvGrpSpPr>
          <p:nvPr/>
        </p:nvGrpSpPr>
        <p:grpSpPr bwMode="auto">
          <a:xfrm>
            <a:off x="1651000" y="2349500"/>
            <a:ext cx="1435100" cy="703263"/>
            <a:chOff x="1040" y="1480"/>
            <a:chExt cx="904" cy="443"/>
          </a:xfrm>
        </p:grpSpPr>
        <p:sp>
          <p:nvSpPr>
            <p:cNvPr id="19469" name="AutoShape 13"/>
            <p:cNvSpPr>
              <a:spLocks noChangeArrowheads="1"/>
            </p:cNvSpPr>
            <p:nvPr/>
          </p:nvSpPr>
          <p:spPr bwMode="auto">
            <a:xfrm flipV="1">
              <a:off x="1048" y="1496"/>
              <a:ext cx="880" cy="4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7 w 21600"/>
                <a:gd name="T13" fmla="*/ 4992 h 21600"/>
                <a:gd name="T14" fmla="*/ 16593 w 21600"/>
                <a:gd name="T15" fmla="*/ 16608 h 21600"/>
              </a:gdLst>
              <a:ahLst/>
              <a:cxnLst>
                <a:cxn ang="T8">
                  <a:pos x="T0" y="T1"/>
                </a:cxn>
                <a:cxn ang="T9">
                  <a:pos x="T2" y="T3"/>
                </a:cxn>
                <a:cxn ang="T10">
                  <a:pos x="T4" y="T5"/>
                </a:cxn>
                <a:cxn ang="T11">
                  <a:pos x="T6" y="T7"/>
                </a:cxn>
              </a:cxnLst>
              <a:rect l="T12" t="T13" r="T14" b="T15"/>
              <a:pathLst>
                <a:path w="21600" h="21600">
                  <a:moveTo>
                    <a:pt x="0" y="0"/>
                  </a:moveTo>
                  <a:lnTo>
                    <a:pt x="6430" y="21600"/>
                  </a:lnTo>
                  <a:lnTo>
                    <a:pt x="1517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9470" name="Text Box 14"/>
            <p:cNvSpPr txBox="1">
              <a:spLocks noChangeArrowheads="1"/>
            </p:cNvSpPr>
            <p:nvPr/>
          </p:nvSpPr>
          <p:spPr bwMode="auto">
            <a:xfrm>
              <a:off x="1040" y="1480"/>
              <a:ext cx="90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1600" b="1">
                  <a:latin typeface="B Zar" pitchFamily="2" charset="-78"/>
                  <a:cs typeface="B Zar" pitchFamily="2" charset="-78"/>
                </a:rPr>
                <a:t>معماري </a:t>
              </a:r>
            </a:p>
            <a:p>
              <a:pPr algn="ctr" eaLnBrk="1" hangingPunct="1">
                <a:spcBef>
                  <a:spcPct val="50000"/>
                </a:spcBef>
              </a:pPr>
              <a:r>
                <a:rPr lang="fa-IR" altLang="en-US" sz="1600" b="1">
                  <a:latin typeface="B Zar" pitchFamily="2" charset="-78"/>
                  <a:cs typeface="B Zar" pitchFamily="2" charset="-78"/>
                </a:rPr>
                <a:t>حرفه</a:t>
              </a:r>
              <a:endParaRPr lang="en-US" altLang="en-US" sz="1600" b="1">
                <a:latin typeface="B Zar" pitchFamily="2" charset="-78"/>
                <a:cs typeface="B Zar" pitchFamily="2" charset="-78"/>
              </a:endParaRPr>
            </a:p>
          </p:txBody>
        </p:sp>
      </p:grpSp>
      <p:grpSp>
        <p:nvGrpSpPr>
          <p:cNvPr id="5" name="Group 15"/>
          <p:cNvGrpSpPr>
            <a:grpSpLocks/>
          </p:cNvGrpSpPr>
          <p:nvPr/>
        </p:nvGrpSpPr>
        <p:grpSpPr bwMode="auto">
          <a:xfrm>
            <a:off x="1079500" y="3111500"/>
            <a:ext cx="2578100" cy="723900"/>
            <a:chOff x="680" y="1960"/>
            <a:chExt cx="1624" cy="456"/>
          </a:xfrm>
        </p:grpSpPr>
        <p:sp>
          <p:nvSpPr>
            <p:cNvPr id="19467" name="AutoShape 16"/>
            <p:cNvSpPr>
              <a:spLocks noChangeArrowheads="1"/>
            </p:cNvSpPr>
            <p:nvPr/>
          </p:nvSpPr>
          <p:spPr bwMode="auto">
            <a:xfrm flipV="1">
              <a:off x="763" y="1960"/>
              <a:ext cx="1483"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01 w 21600"/>
                <a:gd name="T13" fmla="*/ 3789 h 21600"/>
                <a:gd name="T14" fmla="*/ 17799 w 21600"/>
                <a:gd name="T15" fmla="*/ 17811 h 21600"/>
              </a:gdLst>
              <a:ahLst/>
              <a:cxnLst>
                <a:cxn ang="T8">
                  <a:pos x="T0" y="T1"/>
                </a:cxn>
                <a:cxn ang="T9">
                  <a:pos x="T2" y="T3"/>
                </a:cxn>
                <a:cxn ang="T10">
                  <a:pos x="T4" y="T5"/>
                </a:cxn>
                <a:cxn ang="T11">
                  <a:pos x="T6" y="T7"/>
                </a:cxn>
              </a:cxnLst>
              <a:rect l="T12" t="T13" r="T14" b="T15"/>
              <a:pathLst>
                <a:path w="21600" h="21600">
                  <a:moveTo>
                    <a:pt x="0" y="0"/>
                  </a:moveTo>
                  <a:lnTo>
                    <a:pt x="4010" y="21600"/>
                  </a:lnTo>
                  <a:lnTo>
                    <a:pt x="1759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19468" name="Text Box 17"/>
            <p:cNvSpPr txBox="1">
              <a:spLocks noChangeArrowheads="1"/>
            </p:cNvSpPr>
            <p:nvPr/>
          </p:nvSpPr>
          <p:spPr bwMode="auto">
            <a:xfrm>
              <a:off x="680" y="2124"/>
              <a:ext cx="1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داده ها</a:t>
              </a:r>
              <a:endParaRPr lang="en-US" altLang="en-US" sz="2000" b="1">
                <a:latin typeface="B Zar" pitchFamily="2" charset="-78"/>
                <a:cs typeface="B Za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4338B16A-B17D-4EE1-9A5B-3636F0A1AE63}" type="slidenum">
              <a:rPr lang="ar-SA" altLang="en-US" sz="1400" smtClean="0">
                <a:solidFill>
                  <a:schemeClr val="accent1"/>
                </a:solidFill>
                <a:latin typeface="B Zar" pitchFamily="2" charset="-78"/>
                <a:cs typeface="B Zar" pitchFamily="2" charset="-78"/>
              </a:rPr>
              <a:pPr eaLnBrk="1" hangingPunct="1"/>
              <a:t>19</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20483" name="Picture 2" descr="50061-245"/>
          <p:cNvPicPr>
            <a:picLocks noGrp="1" noChangeAspect="1" noChangeArrowheads="1"/>
          </p:cNvPicPr>
          <p:nvPr>
            <p:ph type="chart" sz="half" idx="1"/>
          </p:nvPr>
        </p:nvPicPr>
        <p:blipFill>
          <a:blip r:embed="rId2">
            <a:extLst>
              <a:ext uri="{28A0092B-C50C-407E-A947-70E740481C1C}">
                <a14:useLocalDpi xmlns:a14="http://schemas.microsoft.com/office/drawing/2010/main" val="0"/>
              </a:ext>
            </a:extLst>
          </a:blip>
          <a:srcRect/>
          <a:stretch>
            <a:fillRect/>
          </a:stretch>
        </p:blipFill>
        <p:spPr>
          <a:xfrm>
            <a:off x="304800" y="1023938"/>
            <a:ext cx="4229100" cy="5111750"/>
          </a:xfrm>
          <a:noFill/>
          <a:extLst>
            <a:ext uri="{909E8E84-426E-40DD-AFC4-6F175D3DCCD1}">
              <a14:hiddenFill xmlns:a14="http://schemas.microsoft.com/office/drawing/2010/main">
                <a:solidFill>
                  <a:srgbClr val="FFFFFF"/>
                </a:solidFill>
              </a14:hiddenFill>
            </a:ext>
          </a:extLst>
        </p:spPr>
      </p:pic>
      <p:sp>
        <p:nvSpPr>
          <p:cNvPr id="167939" name="Rectangle 3"/>
          <p:cNvSpPr>
            <a:spLocks noGrp="1" noChangeArrowheads="1"/>
          </p:cNvSpPr>
          <p:nvPr>
            <p:ph type="title"/>
          </p:nvPr>
        </p:nvSpPr>
        <p:spPr/>
        <p:txBody>
          <a:bodyPr/>
          <a:lstStyle/>
          <a:p>
            <a:pPr eaLnBrk="1" hangingPunct="1">
              <a:defRPr/>
            </a:pPr>
            <a:r>
              <a:rPr lang="ar-SA" smtClean="0"/>
              <a:t>انواع معماري...</a:t>
            </a:r>
            <a:endParaRPr lang="en-US" smtClean="0"/>
          </a:p>
        </p:txBody>
      </p:sp>
      <p:sp>
        <p:nvSpPr>
          <p:cNvPr id="167940" name="Rectangle 4"/>
          <p:cNvSpPr>
            <a:spLocks noGrp="1" noChangeArrowheads="1"/>
          </p:cNvSpPr>
          <p:nvPr>
            <p:ph type="body" sz="half" idx="2"/>
          </p:nvPr>
        </p:nvSpPr>
        <p:spPr>
          <a:xfrm>
            <a:off x="4686300" y="989013"/>
            <a:ext cx="4457700" cy="5183187"/>
          </a:xfrm>
        </p:spPr>
        <p:txBody>
          <a:bodyPr/>
          <a:lstStyle/>
          <a:p>
            <a:pPr eaLnBrk="1" hangingPunct="1">
              <a:defRPr/>
            </a:pPr>
            <a:r>
              <a:rPr lang="ar-SA" sz="2800" b="1" smtClean="0"/>
              <a:t>معماري سيستمهاي اطلاعاتي</a:t>
            </a:r>
            <a:endParaRPr lang="en-US" sz="2800" b="1" smtClean="0"/>
          </a:p>
          <a:p>
            <a:pPr eaLnBrk="1" hangingPunct="1">
              <a:buFont typeface="Wingdings" pitchFamily="2" charset="2"/>
              <a:buNone/>
              <a:defRPr/>
            </a:pPr>
            <a:endParaRPr lang="ar-SA" sz="2800" b="1" smtClean="0"/>
          </a:p>
          <a:p>
            <a:pPr lvl="1" eaLnBrk="1" hangingPunct="1">
              <a:defRPr/>
            </a:pPr>
            <a:r>
              <a:rPr lang="ar-SA" sz="2400" smtClean="0"/>
              <a:t>سومين سطح از معماري محسوب شده و به منظور توصيف فر</a:t>
            </a:r>
            <a:r>
              <a:rPr lang="fa-IR" sz="2400" smtClean="0"/>
              <a:t>آ</a:t>
            </a:r>
            <a:r>
              <a:rPr lang="ar-SA" sz="2400" smtClean="0"/>
              <a:t>يندهاي كاري، سيستمهاي اطلاعاتي، برنامه هاي كاربردي، و روشهاي تعامل سيستمها به كار مي رود.</a:t>
            </a:r>
            <a:endParaRPr lang="en-US" sz="2400" smtClean="0"/>
          </a:p>
          <a:p>
            <a:pPr lvl="1" eaLnBrk="1" hangingPunct="1">
              <a:buFont typeface="Wingdings" pitchFamily="2" charset="2"/>
              <a:buNone/>
              <a:defRPr/>
            </a:pPr>
            <a:endParaRPr lang="ar-SA" sz="2400" smtClean="0"/>
          </a:p>
          <a:p>
            <a:pPr lvl="1" eaLnBrk="1" hangingPunct="1">
              <a:defRPr/>
            </a:pPr>
            <a:r>
              <a:rPr lang="ar-SA" sz="2400" smtClean="0"/>
              <a:t>مدل مرجع </a:t>
            </a:r>
            <a:r>
              <a:rPr lang="fa-IR" sz="2400" smtClean="0"/>
              <a:t>خدمات   </a:t>
            </a:r>
            <a:r>
              <a:rPr lang="en-US" sz="2400" smtClean="0"/>
              <a:t>SRM</a:t>
            </a:r>
          </a:p>
          <a:p>
            <a:pPr lvl="1" eaLnBrk="1" hangingPunct="1">
              <a:buFont typeface="Wingdings" pitchFamily="2" charset="2"/>
              <a:buNone/>
              <a:defRPr/>
            </a:pPr>
            <a:r>
              <a:rPr lang="en-US" sz="2400" smtClean="0"/>
              <a:t>(Service Reference Model)</a:t>
            </a:r>
          </a:p>
        </p:txBody>
      </p:sp>
      <p:sp>
        <p:nvSpPr>
          <p:cNvPr id="167941" name="Text Box 5"/>
          <p:cNvSpPr txBox="1">
            <a:spLocks noChangeArrowheads="1"/>
          </p:cNvSpPr>
          <p:nvPr/>
        </p:nvSpPr>
        <p:spPr bwMode="auto">
          <a:xfrm>
            <a:off x="1701800" y="1339850"/>
            <a:ext cx="1422400" cy="336550"/>
          </a:xfrm>
          <a:prstGeom prst="rect">
            <a:avLst/>
          </a:prstGeom>
          <a:noFill/>
          <a:ln w="9525">
            <a:noFill/>
            <a:miter lim="800000"/>
            <a:headEnd/>
            <a:tailEnd/>
          </a:ln>
          <a:effectLst/>
        </p:spPr>
        <p:txBody>
          <a:bodyPr>
            <a:spAutoFit/>
          </a:bodyPr>
          <a:lstStyle/>
          <a:p>
            <a:pPr algn="ctr">
              <a:spcBef>
                <a:spcPct val="50000"/>
              </a:spcBef>
              <a:defRPr/>
            </a:pPr>
            <a:r>
              <a:rPr lang="ar-SA" sz="1600" b="1">
                <a:solidFill>
                  <a:srgbClr val="D6FAF9"/>
                </a:solidFill>
                <a:effectLst>
                  <a:outerShdw blurRad="38100" dist="38100" dir="2700000" algn="tl">
                    <a:srgbClr val="C0C0C0"/>
                  </a:outerShdw>
                </a:effectLst>
                <a:latin typeface="B Zar" pitchFamily="2" charset="-78"/>
                <a:cs typeface="B Zar" pitchFamily="2" charset="-78"/>
              </a:rPr>
              <a:t>راهبردها</a:t>
            </a:r>
            <a:endParaRPr lang="en-US" sz="1500" b="1">
              <a:solidFill>
                <a:srgbClr val="D6FAF9"/>
              </a:solidFill>
              <a:effectLst>
                <a:outerShdw blurRad="38100" dist="38100" dir="2700000" algn="tl">
                  <a:srgbClr val="C0C0C0"/>
                </a:outerShdw>
              </a:effectLst>
              <a:latin typeface="B Zar" pitchFamily="2" charset="-78"/>
              <a:cs typeface="B Zar" pitchFamily="2" charset="-78"/>
            </a:endParaRPr>
          </a:p>
        </p:txBody>
      </p:sp>
      <p:grpSp>
        <p:nvGrpSpPr>
          <p:cNvPr id="2" name="Group 6"/>
          <p:cNvGrpSpPr>
            <a:grpSpLocks/>
          </p:cNvGrpSpPr>
          <p:nvPr/>
        </p:nvGrpSpPr>
        <p:grpSpPr bwMode="auto">
          <a:xfrm>
            <a:off x="825500" y="3898900"/>
            <a:ext cx="3086100" cy="685800"/>
            <a:chOff x="520" y="2456"/>
            <a:chExt cx="1944" cy="432"/>
          </a:xfrm>
        </p:grpSpPr>
        <p:sp>
          <p:nvSpPr>
            <p:cNvPr id="20497" name="AutoShape 7"/>
            <p:cNvSpPr>
              <a:spLocks noChangeArrowheads="1"/>
            </p:cNvSpPr>
            <p:nvPr/>
          </p:nvSpPr>
          <p:spPr bwMode="auto">
            <a:xfrm flipV="1">
              <a:off x="520" y="2456"/>
              <a:ext cx="194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67 w 21600"/>
                <a:gd name="T13" fmla="*/ 3050 h 21600"/>
                <a:gd name="T14" fmla="*/ 18533 w 21600"/>
                <a:gd name="T15" fmla="*/ 18550 h 21600"/>
              </a:gdLst>
              <a:ahLst/>
              <a:cxnLst>
                <a:cxn ang="T8">
                  <a:pos x="T0" y="T1"/>
                </a:cxn>
                <a:cxn ang="T9">
                  <a:pos x="T2" y="T3"/>
                </a:cxn>
                <a:cxn ang="T10">
                  <a:pos x="T4" y="T5"/>
                </a:cxn>
                <a:cxn ang="T11">
                  <a:pos x="T6" y="T7"/>
                </a:cxn>
              </a:cxnLst>
              <a:rect l="T12" t="T13" r="T14" b="T15"/>
              <a:pathLst>
                <a:path w="21600" h="21600">
                  <a:moveTo>
                    <a:pt x="0" y="0"/>
                  </a:moveTo>
                  <a:lnTo>
                    <a:pt x="2537" y="21600"/>
                  </a:lnTo>
                  <a:lnTo>
                    <a:pt x="19063"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0498" name="Text Box 8"/>
            <p:cNvSpPr txBox="1">
              <a:spLocks noChangeArrowheads="1"/>
            </p:cNvSpPr>
            <p:nvPr/>
          </p:nvSpPr>
          <p:spPr bwMode="auto">
            <a:xfrm>
              <a:off x="624" y="2560"/>
              <a:ext cx="17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سيستمهاي اطلاعاتي</a:t>
              </a:r>
              <a:endParaRPr lang="en-US" altLang="en-US" sz="2000" b="1">
                <a:latin typeface="B Zar" pitchFamily="2" charset="-78"/>
                <a:cs typeface="B Zar" pitchFamily="2" charset="-78"/>
              </a:endParaRPr>
            </a:p>
          </p:txBody>
        </p:sp>
      </p:grpSp>
      <p:grpSp>
        <p:nvGrpSpPr>
          <p:cNvPr id="20488" name="Group 9"/>
          <p:cNvGrpSpPr>
            <a:grpSpLocks/>
          </p:cNvGrpSpPr>
          <p:nvPr/>
        </p:nvGrpSpPr>
        <p:grpSpPr bwMode="auto">
          <a:xfrm>
            <a:off x="304800" y="4648200"/>
            <a:ext cx="4114800" cy="762000"/>
            <a:chOff x="192" y="2928"/>
            <a:chExt cx="2592" cy="480"/>
          </a:xfrm>
        </p:grpSpPr>
        <p:sp>
          <p:nvSpPr>
            <p:cNvPr id="20495" name="AutoShape 10"/>
            <p:cNvSpPr>
              <a:spLocks noChangeArrowheads="1"/>
            </p:cNvSpPr>
            <p:nvPr/>
          </p:nvSpPr>
          <p:spPr bwMode="auto">
            <a:xfrm flipV="1">
              <a:off x="192" y="2928"/>
              <a:ext cx="2592"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75 w 21600"/>
                <a:gd name="T13" fmla="*/ 3060 h 21600"/>
                <a:gd name="T14" fmla="*/ 18525 w 21600"/>
                <a:gd name="T15" fmla="*/ 18540 h 21600"/>
              </a:gdLst>
              <a:ahLst/>
              <a:cxnLst>
                <a:cxn ang="T8">
                  <a:pos x="T0" y="T1"/>
                </a:cxn>
                <a:cxn ang="T9">
                  <a:pos x="T2" y="T3"/>
                </a:cxn>
                <a:cxn ang="T10">
                  <a:pos x="T4" y="T5"/>
                </a:cxn>
                <a:cxn ang="T11">
                  <a:pos x="T6" y="T7"/>
                </a:cxn>
              </a:cxnLst>
              <a:rect l="T12" t="T13" r="T14" b="T15"/>
              <a:pathLst>
                <a:path w="21600" h="21600">
                  <a:moveTo>
                    <a:pt x="0" y="0"/>
                  </a:moveTo>
                  <a:lnTo>
                    <a:pt x="2558" y="21600"/>
                  </a:lnTo>
                  <a:lnTo>
                    <a:pt x="19042"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0496" name="Text Box 11"/>
            <p:cNvSpPr txBox="1">
              <a:spLocks noChangeArrowheads="1"/>
            </p:cNvSpPr>
            <p:nvPr/>
          </p:nvSpPr>
          <p:spPr bwMode="auto">
            <a:xfrm>
              <a:off x="536" y="30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800" b="1">
                  <a:latin typeface="B Zar" pitchFamily="2" charset="-78"/>
                  <a:cs typeface="B Zar" pitchFamily="2" charset="-78"/>
                </a:rPr>
                <a:t>معماري فناوري</a:t>
              </a:r>
              <a:endParaRPr lang="en-US" altLang="en-US" sz="2800" b="1">
                <a:latin typeface="B Zar" pitchFamily="2" charset="-78"/>
                <a:cs typeface="B Zar" pitchFamily="2" charset="-78"/>
              </a:endParaRPr>
            </a:p>
          </p:txBody>
        </p:sp>
      </p:grpSp>
      <p:grpSp>
        <p:nvGrpSpPr>
          <p:cNvPr id="20489" name="Group 12"/>
          <p:cNvGrpSpPr>
            <a:grpSpLocks/>
          </p:cNvGrpSpPr>
          <p:nvPr/>
        </p:nvGrpSpPr>
        <p:grpSpPr bwMode="auto">
          <a:xfrm>
            <a:off x="1651000" y="2349500"/>
            <a:ext cx="1435100" cy="703263"/>
            <a:chOff x="1040" y="1480"/>
            <a:chExt cx="904" cy="443"/>
          </a:xfrm>
        </p:grpSpPr>
        <p:sp>
          <p:nvSpPr>
            <p:cNvPr id="20493" name="AutoShape 13"/>
            <p:cNvSpPr>
              <a:spLocks noChangeArrowheads="1"/>
            </p:cNvSpPr>
            <p:nvPr/>
          </p:nvSpPr>
          <p:spPr bwMode="auto">
            <a:xfrm flipV="1">
              <a:off x="1048" y="1496"/>
              <a:ext cx="880" cy="4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7 w 21600"/>
                <a:gd name="T13" fmla="*/ 4992 h 21600"/>
                <a:gd name="T14" fmla="*/ 16593 w 21600"/>
                <a:gd name="T15" fmla="*/ 16608 h 21600"/>
              </a:gdLst>
              <a:ahLst/>
              <a:cxnLst>
                <a:cxn ang="T8">
                  <a:pos x="T0" y="T1"/>
                </a:cxn>
                <a:cxn ang="T9">
                  <a:pos x="T2" y="T3"/>
                </a:cxn>
                <a:cxn ang="T10">
                  <a:pos x="T4" y="T5"/>
                </a:cxn>
                <a:cxn ang="T11">
                  <a:pos x="T6" y="T7"/>
                </a:cxn>
              </a:cxnLst>
              <a:rect l="T12" t="T13" r="T14" b="T15"/>
              <a:pathLst>
                <a:path w="21600" h="21600">
                  <a:moveTo>
                    <a:pt x="0" y="0"/>
                  </a:moveTo>
                  <a:lnTo>
                    <a:pt x="6430" y="21600"/>
                  </a:lnTo>
                  <a:lnTo>
                    <a:pt x="1517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0494" name="Text Box 14"/>
            <p:cNvSpPr txBox="1">
              <a:spLocks noChangeArrowheads="1"/>
            </p:cNvSpPr>
            <p:nvPr/>
          </p:nvSpPr>
          <p:spPr bwMode="auto">
            <a:xfrm>
              <a:off x="1040" y="1480"/>
              <a:ext cx="90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1600" b="1">
                  <a:latin typeface="B Zar" pitchFamily="2" charset="-78"/>
                  <a:cs typeface="B Zar" pitchFamily="2" charset="-78"/>
                </a:rPr>
                <a:t>معماري </a:t>
              </a:r>
            </a:p>
            <a:p>
              <a:pPr algn="ctr" eaLnBrk="1" hangingPunct="1">
                <a:spcBef>
                  <a:spcPct val="50000"/>
                </a:spcBef>
              </a:pPr>
              <a:r>
                <a:rPr lang="ar-SA" altLang="en-US" sz="1600" b="1">
                  <a:latin typeface="B Zar" pitchFamily="2" charset="-78"/>
                  <a:cs typeface="B Zar" pitchFamily="2" charset="-78"/>
                </a:rPr>
                <a:t>ماموريتها</a:t>
              </a:r>
              <a:endParaRPr lang="en-US" altLang="en-US" sz="1600" b="1">
                <a:latin typeface="B Zar" pitchFamily="2" charset="-78"/>
                <a:cs typeface="B Zar" pitchFamily="2" charset="-78"/>
              </a:endParaRPr>
            </a:p>
          </p:txBody>
        </p:sp>
      </p:grpSp>
      <p:grpSp>
        <p:nvGrpSpPr>
          <p:cNvPr id="20490" name="Group 15"/>
          <p:cNvGrpSpPr>
            <a:grpSpLocks/>
          </p:cNvGrpSpPr>
          <p:nvPr/>
        </p:nvGrpSpPr>
        <p:grpSpPr bwMode="auto">
          <a:xfrm>
            <a:off x="1079500" y="3111500"/>
            <a:ext cx="2578100" cy="723900"/>
            <a:chOff x="680" y="1960"/>
            <a:chExt cx="1624" cy="456"/>
          </a:xfrm>
        </p:grpSpPr>
        <p:sp>
          <p:nvSpPr>
            <p:cNvPr id="20491" name="AutoShape 16"/>
            <p:cNvSpPr>
              <a:spLocks noChangeArrowheads="1"/>
            </p:cNvSpPr>
            <p:nvPr/>
          </p:nvSpPr>
          <p:spPr bwMode="auto">
            <a:xfrm flipV="1">
              <a:off x="763" y="1960"/>
              <a:ext cx="1483"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01 w 21600"/>
                <a:gd name="T13" fmla="*/ 3789 h 21600"/>
                <a:gd name="T14" fmla="*/ 17799 w 21600"/>
                <a:gd name="T15" fmla="*/ 17811 h 21600"/>
              </a:gdLst>
              <a:ahLst/>
              <a:cxnLst>
                <a:cxn ang="T8">
                  <a:pos x="T0" y="T1"/>
                </a:cxn>
                <a:cxn ang="T9">
                  <a:pos x="T2" y="T3"/>
                </a:cxn>
                <a:cxn ang="T10">
                  <a:pos x="T4" y="T5"/>
                </a:cxn>
                <a:cxn ang="T11">
                  <a:pos x="T6" y="T7"/>
                </a:cxn>
              </a:cxnLst>
              <a:rect l="T12" t="T13" r="T14" b="T15"/>
              <a:pathLst>
                <a:path w="21600" h="21600">
                  <a:moveTo>
                    <a:pt x="0" y="0"/>
                  </a:moveTo>
                  <a:lnTo>
                    <a:pt x="4010" y="21600"/>
                  </a:lnTo>
                  <a:lnTo>
                    <a:pt x="1759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0492" name="Text Box 17"/>
            <p:cNvSpPr txBox="1">
              <a:spLocks noChangeArrowheads="1"/>
            </p:cNvSpPr>
            <p:nvPr/>
          </p:nvSpPr>
          <p:spPr bwMode="auto">
            <a:xfrm>
              <a:off x="680" y="2124"/>
              <a:ext cx="1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داده ها</a:t>
              </a:r>
              <a:endParaRPr lang="en-US" altLang="en-US" sz="2000" b="1">
                <a:latin typeface="B Zar" pitchFamily="2" charset="-78"/>
                <a:cs typeface="B Za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414" y="1142985"/>
            <a:ext cx="6647974" cy="5016758"/>
          </a:xfrm>
          <a:prstGeom prst="rect">
            <a:avLst/>
          </a:prstGeom>
          <a:noFill/>
        </p:spPr>
        <p:txBody>
          <a:bodyPr rtlCol="1">
            <a:spAutoFit/>
          </a:bodyPr>
          <a:lstStyle/>
          <a:p>
            <a:pPr algn="ctr">
              <a:defRPr/>
            </a:pPr>
            <a:r>
              <a:rPr lang="fa-IR" sz="4000" dirty="0">
                <a:solidFill>
                  <a:srgbClr val="FF0000"/>
                </a:solidFill>
                <a:effectLst>
                  <a:glow rad="101600">
                    <a:schemeClr val="accent1">
                      <a:satMod val="175000"/>
                      <a:alpha val="40000"/>
                    </a:schemeClr>
                  </a:glow>
                </a:effectLst>
                <a:cs typeface="B Titr" pitchFamily="2" charset="-78"/>
              </a:rPr>
              <a:t>عنوان:</a:t>
            </a:r>
            <a:r>
              <a:rPr lang="fa-IR" sz="4000" dirty="0">
                <a:effectLst>
                  <a:glow rad="101600">
                    <a:schemeClr val="accent1">
                      <a:satMod val="175000"/>
                      <a:alpha val="40000"/>
                    </a:schemeClr>
                  </a:glow>
                </a:effectLst>
                <a:cs typeface="B Titr" pitchFamily="2" charset="-78"/>
              </a:rPr>
              <a:t> معماری سازمانی</a:t>
            </a:r>
          </a:p>
          <a:p>
            <a:pPr algn="ctr">
              <a:defRPr/>
            </a:pPr>
            <a:r>
              <a:rPr lang="en-US" sz="4000" dirty="0">
                <a:effectLst>
                  <a:glow rad="101600">
                    <a:schemeClr val="accent1">
                      <a:satMod val="175000"/>
                      <a:alpha val="40000"/>
                    </a:schemeClr>
                  </a:glow>
                </a:effectLst>
                <a:cs typeface="B Titr" pitchFamily="2" charset="-78"/>
              </a:rPr>
              <a:t>EA(Enterprise Architecture)</a:t>
            </a:r>
            <a:r>
              <a:rPr lang="fa-IR" sz="4000" dirty="0">
                <a:effectLst>
                  <a:glow rad="101600">
                    <a:schemeClr val="accent1">
                      <a:satMod val="175000"/>
                      <a:alpha val="40000"/>
                    </a:schemeClr>
                  </a:glow>
                </a:effectLst>
                <a:cs typeface="B Titr" pitchFamily="2" charset="-78"/>
              </a:rPr>
              <a:t>	</a:t>
            </a:r>
          </a:p>
          <a:p>
            <a:pPr>
              <a:defRPr/>
            </a:pPr>
            <a:endParaRPr lang="fa-IR" sz="4000" dirty="0">
              <a:effectLst>
                <a:glow rad="101600">
                  <a:schemeClr val="accent1">
                    <a:satMod val="175000"/>
                    <a:alpha val="40000"/>
                  </a:schemeClr>
                </a:glow>
              </a:effectLst>
              <a:cs typeface="B Titr" pitchFamily="2" charset="-78"/>
            </a:endParaRPr>
          </a:p>
          <a:p>
            <a:pPr algn="ctr">
              <a:defRPr/>
            </a:pPr>
            <a:r>
              <a:rPr lang="fa-IR" sz="3200" dirty="0">
                <a:solidFill>
                  <a:srgbClr val="FF0000"/>
                </a:solidFill>
                <a:effectLst>
                  <a:glow rad="101600">
                    <a:schemeClr val="accent1">
                      <a:satMod val="175000"/>
                      <a:alpha val="40000"/>
                    </a:schemeClr>
                  </a:glow>
                </a:effectLst>
                <a:cs typeface="B Titr" pitchFamily="2" charset="-78"/>
              </a:rPr>
              <a:t>ارائه دهندهگان </a:t>
            </a:r>
            <a:r>
              <a:rPr lang="fa-IR" sz="4000" dirty="0" smtClean="0">
                <a:solidFill>
                  <a:srgbClr val="FF0000"/>
                </a:solidFill>
                <a:effectLst>
                  <a:glow rad="101600">
                    <a:schemeClr val="accent1">
                      <a:satMod val="175000"/>
                      <a:alpha val="40000"/>
                    </a:schemeClr>
                  </a:glow>
                </a:effectLst>
                <a:cs typeface="B Titr" pitchFamily="2" charset="-78"/>
              </a:rPr>
              <a:t>:</a:t>
            </a:r>
            <a:endParaRPr lang="fa-IR" sz="4000" dirty="0">
              <a:solidFill>
                <a:srgbClr val="FF0000"/>
              </a:solidFill>
              <a:effectLst>
                <a:glow rad="101600">
                  <a:schemeClr val="accent1">
                    <a:satMod val="175000"/>
                    <a:alpha val="40000"/>
                  </a:schemeClr>
                </a:glow>
              </a:effectLst>
              <a:cs typeface="B Titr" pitchFamily="2" charset="-78"/>
            </a:endParaRPr>
          </a:p>
          <a:p>
            <a:pPr>
              <a:defRPr/>
            </a:pPr>
            <a:endParaRPr lang="fa-IR" sz="4000" dirty="0">
              <a:effectLst>
                <a:glow rad="101600">
                  <a:schemeClr val="accent1">
                    <a:satMod val="175000"/>
                    <a:alpha val="40000"/>
                  </a:schemeClr>
                </a:glow>
              </a:effectLst>
              <a:cs typeface="B Titr" pitchFamily="2" charset="-78"/>
            </a:endParaRPr>
          </a:p>
          <a:p>
            <a:pPr>
              <a:defRPr/>
            </a:pPr>
            <a:r>
              <a:rPr lang="fa-IR" sz="4000" dirty="0" smtClean="0">
                <a:solidFill>
                  <a:srgbClr val="FF0000"/>
                </a:solidFill>
                <a:effectLst>
                  <a:glow rad="101600">
                    <a:schemeClr val="accent1">
                      <a:satMod val="175000"/>
                      <a:alpha val="40000"/>
                    </a:schemeClr>
                  </a:glow>
                </a:effectLst>
                <a:cs typeface="B Titr" pitchFamily="2" charset="-78"/>
              </a:rPr>
              <a:t>مدرس:</a:t>
            </a:r>
            <a:r>
              <a:rPr lang="fa-IR" sz="4000" dirty="0" smtClean="0">
                <a:effectLst>
                  <a:glow rad="101600">
                    <a:schemeClr val="accent1">
                      <a:satMod val="175000"/>
                      <a:alpha val="40000"/>
                    </a:schemeClr>
                  </a:glow>
                </a:effectLst>
                <a:cs typeface="B Titr" pitchFamily="2" charset="-78"/>
              </a:rPr>
              <a:t>          </a:t>
            </a:r>
            <a:endParaRPr lang="fa-IR" sz="4000" dirty="0">
              <a:effectLst>
                <a:glow rad="101600">
                  <a:schemeClr val="accent1">
                    <a:satMod val="175000"/>
                    <a:alpha val="40000"/>
                  </a:schemeClr>
                </a:glow>
              </a:effectLst>
              <a:cs typeface="B Titr" pitchFamily="2" charset="-78"/>
            </a:endParaRPr>
          </a:p>
          <a:p>
            <a:pPr>
              <a:defRPr/>
            </a:pPr>
            <a:endParaRPr lang="fa-IR" sz="4000" dirty="0">
              <a:effectLst>
                <a:glow rad="101600">
                  <a:schemeClr val="accent1">
                    <a:satMod val="175000"/>
                    <a:alpha val="40000"/>
                  </a:schemeClr>
                </a:glow>
              </a:effectLst>
              <a:cs typeface="B Titr" pitchFamily="2" charset="-78"/>
            </a:endParaRPr>
          </a:p>
          <a:p>
            <a:pPr algn="ctr">
              <a:defRPr/>
            </a:pPr>
            <a:r>
              <a:rPr lang="fa-IR" sz="4000" dirty="0">
                <a:cs typeface="B Titr" pitchFamily="2" charset="-78"/>
              </a:rPr>
              <a:t>                               </a:t>
            </a:r>
            <a:r>
              <a:rPr lang="fa-IR" i="1" dirty="0">
                <a:effectLst>
                  <a:glow rad="101600">
                    <a:schemeClr val="accent1">
                      <a:satMod val="175000"/>
                      <a:alpha val="40000"/>
                    </a:schemeClr>
                  </a:glow>
                </a:effectLst>
                <a:cs typeface="B Titr" pitchFamily="2" charset="-78"/>
              </a:rPr>
              <a:t>(بهار95)                               </a:t>
            </a:r>
            <a:endParaRPr lang="fa-IR" sz="4000" i="1" dirty="0">
              <a:effectLst>
                <a:glow rad="101600">
                  <a:schemeClr val="accent1">
                    <a:satMod val="175000"/>
                    <a:alpha val="40000"/>
                  </a:schemeClr>
                </a:glow>
              </a:effectLst>
              <a:cs typeface="B Titr"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7D9F44BB-72AF-43F7-B08A-0FC3124AA242}" type="slidenum">
              <a:rPr lang="ar-SA" altLang="en-US" sz="1400" smtClean="0">
                <a:solidFill>
                  <a:schemeClr val="accent1"/>
                </a:solidFill>
                <a:latin typeface="B Zar" pitchFamily="2" charset="-78"/>
                <a:cs typeface="B Zar" pitchFamily="2" charset="-78"/>
              </a:rPr>
              <a:pPr eaLnBrk="1" hangingPunct="1"/>
              <a:t>20</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21507" name="Picture 2" descr="50061-245"/>
          <p:cNvPicPr>
            <a:picLocks noGrp="1" noChangeAspect="1" noChangeArrowheads="1"/>
          </p:cNvPicPr>
          <p:nvPr>
            <p:ph type="chart" sz="half" idx="1"/>
          </p:nvPr>
        </p:nvPicPr>
        <p:blipFill>
          <a:blip r:embed="rId2">
            <a:extLst>
              <a:ext uri="{28A0092B-C50C-407E-A947-70E740481C1C}">
                <a14:useLocalDpi xmlns:a14="http://schemas.microsoft.com/office/drawing/2010/main" val="0"/>
              </a:ext>
            </a:extLst>
          </a:blip>
          <a:srcRect/>
          <a:stretch>
            <a:fillRect/>
          </a:stretch>
        </p:blipFill>
        <p:spPr>
          <a:xfrm>
            <a:off x="304800" y="1023938"/>
            <a:ext cx="4229100" cy="5111750"/>
          </a:xfrm>
          <a:noFill/>
          <a:extLst>
            <a:ext uri="{909E8E84-426E-40DD-AFC4-6F175D3DCCD1}">
              <a14:hiddenFill xmlns:a14="http://schemas.microsoft.com/office/drawing/2010/main">
                <a:solidFill>
                  <a:srgbClr val="FFFFFF"/>
                </a:solidFill>
              </a14:hiddenFill>
            </a:ext>
          </a:extLst>
        </p:spPr>
      </p:pic>
      <p:sp>
        <p:nvSpPr>
          <p:cNvPr id="168963" name="Rectangle 3"/>
          <p:cNvSpPr>
            <a:spLocks noGrp="1" noChangeArrowheads="1"/>
          </p:cNvSpPr>
          <p:nvPr>
            <p:ph type="title"/>
          </p:nvPr>
        </p:nvSpPr>
        <p:spPr/>
        <p:txBody>
          <a:bodyPr/>
          <a:lstStyle/>
          <a:p>
            <a:pPr eaLnBrk="1" hangingPunct="1">
              <a:defRPr/>
            </a:pPr>
            <a:r>
              <a:rPr lang="ar-SA" smtClean="0"/>
              <a:t>انواع معماري...</a:t>
            </a:r>
            <a:endParaRPr lang="en-US" smtClean="0"/>
          </a:p>
        </p:txBody>
      </p:sp>
      <p:sp>
        <p:nvSpPr>
          <p:cNvPr id="168964" name="Rectangle 4"/>
          <p:cNvSpPr>
            <a:spLocks noGrp="1" noChangeArrowheads="1"/>
          </p:cNvSpPr>
          <p:nvPr>
            <p:ph type="body" sz="half" idx="2"/>
          </p:nvPr>
        </p:nvSpPr>
        <p:spPr>
          <a:xfrm>
            <a:off x="4572000" y="989013"/>
            <a:ext cx="4572000" cy="5183187"/>
          </a:xfrm>
        </p:spPr>
        <p:txBody>
          <a:bodyPr/>
          <a:lstStyle/>
          <a:p>
            <a:pPr eaLnBrk="1" hangingPunct="1">
              <a:defRPr/>
            </a:pPr>
            <a:r>
              <a:rPr lang="ar-SA" sz="2800" b="1" smtClean="0"/>
              <a:t>معماري فناوري</a:t>
            </a:r>
            <a:endParaRPr lang="fa-IR" sz="2800" b="1" smtClean="0"/>
          </a:p>
          <a:p>
            <a:pPr eaLnBrk="1" hangingPunct="1">
              <a:buFont typeface="Wingdings" pitchFamily="2" charset="2"/>
              <a:buNone/>
              <a:defRPr/>
            </a:pPr>
            <a:endParaRPr lang="ar-SA" sz="2800" b="1" smtClean="0"/>
          </a:p>
          <a:p>
            <a:pPr lvl="1" eaLnBrk="1" hangingPunct="1">
              <a:defRPr/>
            </a:pPr>
            <a:r>
              <a:rPr lang="ar-SA" sz="2400" smtClean="0"/>
              <a:t>آخرين سطح از معماري محسوب شده و شامل مدلهاي مرجع فني ، و استانداردهاي فني است كه بايد در سطح سازمان(يا دولت) رعايت شوند.</a:t>
            </a:r>
            <a:endParaRPr lang="fa-IR" sz="2400" smtClean="0"/>
          </a:p>
          <a:p>
            <a:pPr lvl="1" eaLnBrk="1" hangingPunct="1">
              <a:buFont typeface="Wingdings" pitchFamily="2" charset="2"/>
              <a:buNone/>
              <a:defRPr/>
            </a:pPr>
            <a:endParaRPr lang="ar-SA" sz="2400" smtClean="0"/>
          </a:p>
          <a:p>
            <a:pPr lvl="1" eaLnBrk="1" hangingPunct="1">
              <a:defRPr/>
            </a:pPr>
            <a:r>
              <a:rPr lang="ar-SA" sz="2400" smtClean="0"/>
              <a:t>مدل مرجع فني</a:t>
            </a:r>
            <a:r>
              <a:rPr lang="en-US" sz="2400" smtClean="0"/>
              <a:t>   TRM   </a:t>
            </a:r>
          </a:p>
          <a:p>
            <a:pPr lvl="1" eaLnBrk="1" hangingPunct="1">
              <a:buFont typeface="Wingdings" pitchFamily="2" charset="2"/>
              <a:buNone/>
              <a:defRPr/>
            </a:pPr>
            <a:r>
              <a:rPr lang="en-US" sz="2400" smtClean="0"/>
              <a:t>(Technical Reference Model)</a:t>
            </a:r>
          </a:p>
        </p:txBody>
      </p:sp>
      <p:sp>
        <p:nvSpPr>
          <p:cNvPr id="168965" name="Text Box 5"/>
          <p:cNvSpPr txBox="1">
            <a:spLocks noChangeArrowheads="1"/>
          </p:cNvSpPr>
          <p:nvPr/>
        </p:nvSpPr>
        <p:spPr bwMode="auto">
          <a:xfrm>
            <a:off x="1701800" y="1339850"/>
            <a:ext cx="1422400" cy="336550"/>
          </a:xfrm>
          <a:prstGeom prst="rect">
            <a:avLst/>
          </a:prstGeom>
          <a:noFill/>
          <a:ln w="9525">
            <a:noFill/>
            <a:miter lim="800000"/>
            <a:headEnd/>
            <a:tailEnd/>
          </a:ln>
          <a:effectLst/>
        </p:spPr>
        <p:txBody>
          <a:bodyPr>
            <a:spAutoFit/>
          </a:bodyPr>
          <a:lstStyle/>
          <a:p>
            <a:pPr algn="ctr">
              <a:spcBef>
                <a:spcPct val="50000"/>
              </a:spcBef>
              <a:defRPr/>
            </a:pPr>
            <a:r>
              <a:rPr lang="ar-SA" sz="1600" b="1">
                <a:solidFill>
                  <a:srgbClr val="D6FAF9"/>
                </a:solidFill>
                <a:effectLst>
                  <a:outerShdw blurRad="38100" dist="38100" dir="2700000" algn="tl">
                    <a:srgbClr val="C0C0C0"/>
                  </a:outerShdw>
                </a:effectLst>
                <a:latin typeface="B Zar" pitchFamily="2" charset="-78"/>
                <a:cs typeface="B Zar" pitchFamily="2" charset="-78"/>
              </a:rPr>
              <a:t>راهبردها</a:t>
            </a:r>
            <a:endParaRPr lang="en-US" sz="1500" b="1">
              <a:solidFill>
                <a:srgbClr val="D6FAF9"/>
              </a:solidFill>
              <a:effectLst>
                <a:outerShdw blurRad="38100" dist="38100" dir="2700000" algn="tl">
                  <a:srgbClr val="C0C0C0"/>
                </a:outerShdw>
              </a:effectLst>
              <a:latin typeface="B Zar" pitchFamily="2" charset="-78"/>
              <a:cs typeface="B Zar" pitchFamily="2" charset="-78"/>
            </a:endParaRPr>
          </a:p>
        </p:txBody>
      </p:sp>
      <p:grpSp>
        <p:nvGrpSpPr>
          <p:cNvPr id="21511" name="Group 6"/>
          <p:cNvGrpSpPr>
            <a:grpSpLocks/>
          </p:cNvGrpSpPr>
          <p:nvPr/>
        </p:nvGrpSpPr>
        <p:grpSpPr bwMode="auto">
          <a:xfrm>
            <a:off x="825500" y="3898900"/>
            <a:ext cx="3086100" cy="685800"/>
            <a:chOff x="520" y="2456"/>
            <a:chExt cx="1944" cy="432"/>
          </a:xfrm>
        </p:grpSpPr>
        <p:sp>
          <p:nvSpPr>
            <p:cNvPr id="21521" name="AutoShape 7"/>
            <p:cNvSpPr>
              <a:spLocks noChangeArrowheads="1"/>
            </p:cNvSpPr>
            <p:nvPr/>
          </p:nvSpPr>
          <p:spPr bwMode="auto">
            <a:xfrm flipV="1">
              <a:off x="520" y="2456"/>
              <a:ext cx="1944"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67 w 21600"/>
                <a:gd name="T13" fmla="*/ 3050 h 21600"/>
                <a:gd name="T14" fmla="*/ 18533 w 21600"/>
                <a:gd name="T15" fmla="*/ 18550 h 21600"/>
              </a:gdLst>
              <a:ahLst/>
              <a:cxnLst>
                <a:cxn ang="T8">
                  <a:pos x="T0" y="T1"/>
                </a:cxn>
                <a:cxn ang="T9">
                  <a:pos x="T2" y="T3"/>
                </a:cxn>
                <a:cxn ang="T10">
                  <a:pos x="T4" y="T5"/>
                </a:cxn>
                <a:cxn ang="T11">
                  <a:pos x="T6" y="T7"/>
                </a:cxn>
              </a:cxnLst>
              <a:rect l="T12" t="T13" r="T14" b="T15"/>
              <a:pathLst>
                <a:path w="21600" h="21600">
                  <a:moveTo>
                    <a:pt x="0" y="0"/>
                  </a:moveTo>
                  <a:lnTo>
                    <a:pt x="2537" y="21600"/>
                  </a:lnTo>
                  <a:lnTo>
                    <a:pt x="19063"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1522" name="Text Box 8"/>
            <p:cNvSpPr txBox="1">
              <a:spLocks noChangeArrowheads="1"/>
            </p:cNvSpPr>
            <p:nvPr/>
          </p:nvSpPr>
          <p:spPr bwMode="auto">
            <a:xfrm>
              <a:off x="624" y="2560"/>
              <a:ext cx="17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سيستمهاي اطلاعاتي</a:t>
              </a:r>
              <a:endParaRPr lang="en-US" altLang="en-US" sz="2000" b="1">
                <a:latin typeface="B Zar" pitchFamily="2" charset="-78"/>
                <a:cs typeface="B Zar" pitchFamily="2" charset="-78"/>
              </a:endParaRPr>
            </a:p>
          </p:txBody>
        </p:sp>
      </p:grpSp>
      <p:grpSp>
        <p:nvGrpSpPr>
          <p:cNvPr id="3" name="Group 9"/>
          <p:cNvGrpSpPr>
            <a:grpSpLocks/>
          </p:cNvGrpSpPr>
          <p:nvPr/>
        </p:nvGrpSpPr>
        <p:grpSpPr bwMode="auto">
          <a:xfrm>
            <a:off x="304800" y="4648200"/>
            <a:ext cx="4114800" cy="762000"/>
            <a:chOff x="192" y="2928"/>
            <a:chExt cx="2592" cy="480"/>
          </a:xfrm>
        </p:grpSpPr>
        <p:sp>
          <p:nvSpPr>
            <p:cNvPr id="21519" name="AutoShape 10"/>
            <p:cNvSpPr>
              <a:spLocks noChangeArrowheads="1"/>
            </p:cNvSpPr>
            <p:nvPr/>
          </p:nvSpPr>
          <p:spPr bwMode="auto">
            <a:xfrm flipV="1">
              <a:off x="192" y="2928"/>
              <a:ext cx="2592"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075 w 21600"/>
                <a:gd name="T13" fmla="*/ 3060 h 21600"/>
                <a:gd name="T14" fmla="*/ 18525 w 21600"/>
                <a:gd name="T15" fmla="*/ 18540 h 21600"/>
              </a:gdLst>
              <a:ahLst/>
              <a:cxnLst>
                <a:cxn ang="T8">
                  <a:pos x="T0" y="T1"/>
                </a:cxn>
                <a:cxn ang="T9">
                  <a:pos x="T2" y="T3"/>
                </a:cxn>
                <a:cxn ang="T10">
                  <a:pos x="T4" y="T5"/>
                </a:cxn>
                <a:cxn ang="T11">
                  <a:pos x="T6" y="T7"/>
                </a:cxn>
              </a:cxnLst>
              <a:rect l="T12" t="T13" r="T14" b="T15"/>
              <a:pathLst>
                <a:path w="21600" h="21600">
                  <a:moveTo>
                    <a:pt x="0" y="0"/>
                  </a:moveTo>
                  <a:lnTo>
                    <a:pt x="2558" y="21600"/>
                  </a:lnTo>
                  <a:lnTo>
                    <a:pt x="19042"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1520" name="Text Box 11"/>
            <p:cNvSpPr txBox="1">
              <a:spLocks noChangeArrowheads="1"/>
            </p:cNvSpPr>
            <p:nvPr/>
          </p:nvSpPr>
          <p:spPr bwMode="auto">
            <a:xfrm>
              <a:off x="536" y="3016"/>
              <a:ext cx="19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800" b="1">
                  <a:latin typeface="B Zar" pitchFamily="2" charset="-78"/>
                  <a:cs typeface="B Zar" pitchFamily="2" charset="-78"/>
                </a:rPr>
                <a:t>معماري فناوري</a:t>
              </a:r>
              <a:endParaRPr lang="en-US" altLang="en-US" sz="2800" b="1">
                <a:latin typeface="B Zar" pitchFamily="2" charset="-78"/>
                <a:cs typeface="B Zar" pitchFamily="2" charset="-78"/>
              </a:endParaRPr>
            </a:p>
          </p:txBody>
        </p:sp>
      </p:grpSp>
      <p:grpSp>
        <p:nvGrpSpPr>
          <p:cNvPr id="21513" name="Group 12"/>
          <p:cNvGrpSpPr>
            <a:grpSpLocks/>
          </p:cNvGrpSpPr>
          <p:nvPr/>
        </p:nvGrpSpPr>
        <p:grpSpPr bwMode="auto">
          <a:xfrm>
            <a:off x="1651000" y="2349500"/>
            <a:ext cx="1435100" cy="703263"/>
            <a:chOff x="1040" y="1480"/>
            <a:chExt cx="904" cy="443"/>
          </a:xfrm>
        </p:grpSpPr>
        <p:sp>
          <p:nvSpPr>
            <p:cNvPr id="21517" name="AutoShape 13"/>
            <p:cNvSpPr>
              <a:spLocks noChangeArrowheads="1"/>
            </p:cNvSpPr>
            <p:nvPr/>
          </p:nvSpPr>
          <p:spPr bwMode="auto">
            <a:xfrm flipV="1">
              <a:off x="1048" y="1496"/>
              <a:ext cx="880" cy="42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007 w 21600"/>
                <a:gd name="T13" fmla="*/ 4992 h 21600"/>
                <a:gd name="T14" fmla="*/ 16593 w 21600"/>
                <a:gd name="T15" fmla="*/ 16608 h 21600"/>
              </a:gdLst>
              <a:ahLst/>
              <a:cxnLst>
                <a:cxn ang="T8">
                  <a:pos x="T0" y="T1"/>
                </a:cxn>
                <a:cxn ang="T9">
                  <a:pos x="T2" y="T3"/>
                </a:cxn>
                <a:cxn ang="T10">
                  <a:pos x="T4" y="T5"/>
                </a:cxn>
                <a:cxn ang="T11">
                  <a:pos x="T6" y="T7"/>
                </a:cxn>
              </a:cxnLst>
              <a:rect l="T12" t="T13" r="T14" b="T15"/>
              <a:pathLst>
                <a:path w="21600" h="21600">
                  <a:moveTo>
                    <a:pt x="0" y="0"/>
                  </a:moveTo>
                  <a:lnTo>
                    <a:pt x="6430" y="21600"/>
                  </a:lnTo>
                  <a:lnTo>
                    <a:pt x="1517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1518" name="Text Box 14"/>
            <p:cNvSpPr txBox="1">
              <a:spLocks noChangeArrowheads="1"/>
            </p:cNvSpPr>
            <p:nvPr/>
          </p:nvSpPr>
          <p:spPr bwMode="auto">
            <a:xfrm>
              <a:off x="1040" y="1480"/>
              <a:ext cx="90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spcBef>
                  <a:spcPct val="50000"/>
                </a:spcBef>
              </a:pPr>
              <a:r>
                <a:rPr lang="ar-SA" altLang="en-US" sz="1600" b="1">
                  <a:latin typeface="B Zar" pitchFamily="2" charset="-78"/>
                  <a:cs typeface="B Zar" pitchFamily="2" charset="-78"/>
                </a:rPr>
                <a:t>معماري </a:t>
              </a:r>
              <a:endParaRPr lang="en-US" altLang="en-US" sz="1600" b="1">
                <a:latin typeface="B Zar" pitchFamily="2" charset="-78"/>
                <a:cs typeface="B Zar" pitchFamily="2" charset="-78"/>
              </a:endParaRPr>
            </a:p>
            <a:p>
              <a:pPr algn="ctr" eaLnBrk="1" hangingPunct="1">
                <a:spcBef>
                  <a:spcPct val="50000"/>
                </a:spcBef>
              </a:pPr>
              <a:r>
                <a:rPr lang="fa-IR" altLang="en-US" sz="1600" b="1">
                  <a:latin typeface="B Zar" pitchFamily="2" charset="-78"/>
                  <a:cs typeface="B Zar" pitchFamily="2" charset="-78"/>
                </a:rPr>
                <a:t>حرفه</a:t>
              </a:r>
              <a:endParaRPr lang="en-US" altLang="en-US" sz="1600" b="1">
                <a:latin typeface="B Zar" pitchFamily="2" charset="-78"/>
                <a:cs typeface="B Zar" pitchFamily="2" charset="-78"/>
              </a:endParaRPr>
            </a:p>
          </p:txBody>
        </p:sp>
      </p:grpSp>
      <p:grpSp>
        <p:nvGrpSpPr>
          <p:cNvPr id="21514" name="Group 15"/>
          <p:cNvGrpSpPr>
            <a:grpSpLocks/>
          </p:cNvGrpSpPr>
          <p:nvPr/>
        </p:nvGrpSpPr>
        <p:grpSpPr bwMode="auto">
          <a:xfrm>
            <a:off x="1079500" y="3111500"/>
            <a:ext cx="2578100" cy="723900"/>
            <a:chOff x="680" y="1960"/>
            <a:chExt cx="1624" cy="456"/>
          </a:xfrm>
        </p:grpSpPr>
        <p:sp>
          <p:nvSpPr>
            <p:cNvPr id="21515" name="AutoShape 16"/>
            <p:cNvSpPr>
              <a:spLocks noChangeArrowheads="1"/>
            </p:cNvSpPr>
            <p:nvPr/>
          </p:nvSpPr>
          <p:spPr bwMode="auto">
            <a:xfrm flipV="1">
              <a:off x="763" y="1960"/>
              <a:ext cx="1483" cy="45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801 w 21600"/>
                <a:gd name="T13" fmla="*/ 3789 h 21600"/>
                <a:gd name="T14" fmla="*/ 17799 w 21600"/>
                <a:gd name="T15" fmla="*/ 17811 h 21600"/>
              </a:gdLst>
              <a:ahLst/>
              <a:cxnLst>
                <a:cxn ang="T8">
                  <a:pos x="T0" y="T1"/>
                </a:cxn>
                <a:cxn ang="T9">
                  <a:pos x="T2" y="T3"/>
                </a:cxn>
                <a:cxn ang="T10">
                  <a:pos x="T4" y="T5"/>
                </a:cxn>
                <a:cxn ang="T11">
                  <a:pos x="T6" y="T7"/>
                </a:cxn>
              </a:cxnLst>
              <a:rect l="T12" t="T13" r="T14" b="T15"/>
              <a:pathLst>
                <a:path w="21600" h="21600">
                  <a:moveTo>
                    <a:pt x="0" y="0"/>
                  </a:moveTo>
                  <a:lnTo>
                    <a:pt x="4010" y="21600"/>
                  </a:lnTo>
                  <a:lnTo>
                    <a:pt x="17590" y="21600"/>
                  </a:lnTo>
                  <a:lnTo>
                    <a:pt x="21600" y="0"/>
                  </a:lnTo>
                  <a:lnTo>
                    <a:pt x="0" y="0"/>
                  </a:lnTo>
                  <a:close/>
                </a:path>
              </a:pathLst>
            </a:custGeom>
            <a:solidFill>
              <a:srgbClr val="FFEFC3">
                <a:alpha val="50195"/>
              </a:srgbClr>
            </a:solidFill>
            <a:ln w="28575">
              <a:solidFill>
                <a:srgbClr val="FFEFC3"/>
              </a:solidFill>
              <a:miter lim="800000"/>
              <a:headEnd/>
              <a:tailEnd/>
            </a:ln>
          </p:spPr>
          <p:txBody>
            <a:bodyPr wrap="none" anchor="ctr"/>
            <a:lstStyle/>
            <a:p>
              <a:endParaRPr lang="en-US"/>
            </a:p>
          </p:txBody>
        </p:sp>
        <p:sp>
          <p:nvSpPr>
            <p:cNvPr id="21516" name="Text Box 17"/>
            <p:cNvSpPr txBox="1">
              <a:spLocks noChangeArrowheads="1"/>
            </p:cNvSpPr>
            <p:nvPr/>
          </p:nvSpPr>
          <p:spPr bwMode="auto">
            <a:xfrm>
              <a:off x="680" y="2124"/>
              <a:ext cx="1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2000" b="1">
                  <a:latin typeface="B Zar" pitchFamily="2" charset="-78"/>
                  <a:cs typeface="B Zar" pitchFamily="2" charset="-78"/>
                </a:rPr>
                <a:t>معماري داده ها</a:t>
              </a:r>
              <a:endParaRPr lang="en-US" altLang="en-US" sz="2000" b="1">
                <a:latin typeface="B Zar" pitchFamily="2" charset="-78"/>
                <a:cs typeface="B Zar" pitchFamily="2" charset="-7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40F4B9A2-72BF-41EB-83F1-0A4A1FEB032C}" type="slidenum">
              <a:rPr lang="ar-SA" altLang="en-US" sz="1400" smtClean="0">
                <a:solidFill>
                  <a:schemeClr val="accent1"/>
                </a:solidFill>
                <a:latin typeface="B Zar" pitchFamily="2" charset="-78"/>
                <a:cs typeface="B Zar" pitchFamily="2" charset="-78"/>
              </a:rPr>
              <a:pPr eaLnBrk="1" hangingPunct="1"/>
              <a:t>21</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95586" name="Rectangle 2"/>
          <p:cNvSpPr>
            <a:spLocks noGrp="1" noChangeArrowheads="1"/>
          </p:cNvSpPr>
          <p:nvPr>
            <p:ph type="title"/>
          </p:nvPr>
        </p:nvSpPr>
        <p:spPr>
          <a:xfrm>
            <a:off x="1331913" y="188913"/>
            <a:ext cx="7499350" cy="647700"/>
          </a:xfrm>
        </p:spPr>
        <p:txBody>
          <a:bodyPr/>
          <a:lstStyle/>
          <a:p>
            <a:pPr eaLnBrk="1" hangingPunct="1">
              <a:defRPr/>
            </a:pPr>
            <a:r>
              <a:rPr lang="fa-IR" sz="3600" smtClean="0">
                <a:latin typeface="Arrows1" pitchFamily="34" charset="2"/>
                <a:cs typeface="Koodak" pitchFamily="2" charset="-78"/>
              </a:rPr>
              <a:t>نتايج حاصل از معماري</a:t>
            </a:r>
            <a:endParaRPr lang="en-US" sz="3600" smtClean="0">
              <a:solidFill>
                <a:schemeClr val="folHlink"/>
              </a:solidFill>
              <a:latin typeface="Arrows1" pitchFamily="34" charset="2"/>
              <a:cs typeface="Koodak" pitchFamily="2" charset="-78"/>
            </a:endParaRPr>
          </a:p>
        </p:txBody>
      </p:sp>
      <p:sp>
        <p:nvSpPr>
          <p:cNvPr id="22532" name="AutoShape 3"/>
          <p:cNvSpPr>
            <a:spLocks noChangeArrowheads="1"/>
          </p:cNvSpPr>
          <p:nvPr/>
        </p:nvSpPr>
        <p:spPr bwMode="auto">
          <a:xfrm>
            <a:off x="3132138" y="3213100"/>
            <a:ext cx="3455987" cy="1223963"/>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ar-SA" altLang="en-US">
                <a:solidFill>
                  <a:srgbClr val="000066"/>
                </a:solidFill>
                <a:latin typeface="Batang" pitchFamily="18" charset="-127"/>
                <a:cs typeface="Jadid" pitchFamily="2" charset="-78"/>
              </a:rPr>
              <a:t>بهبود فر</a:t>
            </a:r>
            <a:r>
              <a:rPr lang="fa-IR" altLang="en-US">
                <a:solidFill>
                  <a:srgbClr val="000066"/>
                </a:solidFill>
                <a:latin typeface="Batang" pitchFamily="18" charset="-127"/>
                <a:cs typeface="Jadid" pitchFamily="2" charset="-78"/>
              </a:rPr>
              <a:t>آ</a:t>
            </a:r>
            <a:r>
              <a:rPr lang="ar-SA" altLang="en-US">
                <a:solidFill>
                  <a:srgbClr val="000066"/>
                </a:solidFill>
                <a:latin typeface="Batang" pitchFamily="18" charset="-127"/>
                <a:cs typeface="Jadid" pitchFamily="2" charset="-78"/>
              </a:rPr>
              <a:t>يندهاي كاري</a:t>
            </a:r>
            <a:endParaRPr lang="en-US" altLang="en-US">
              <a:solidFill>
                <a:srgbClr val="000066"/>
              </a:solidFill>
              <a:latin typeface="Batang" pitchFamily="18" charset="-127"/>
              <a:cs typeface="Jadid" pitchFamily="2" charset="-78"/>
            </a:endParaRPr>
          </a:p>
        </p:txBody>
      </p:sp>
      <p:sp>
        <p:nvSpPr>
          <p:cNvPr id="22533" name="AutoShape 4"/>
          <p:cNvSpPr>
            <a:spLocks noChangeArrowheads="1"/>
          </p:cNvSpPr>
          <p:nvPr/>
        </p:nvSpPr>
        <p:spPr bwMode="auto">
          <a:xfrm>
            <a:off x="4860925" y="1844675"/>
            <a:ext cx="2879725" cy="1223963"/>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r>
              <a:rPr lang="fa-IR" altLang="en-US">
                <a:solidFill>
                  <a:srgbClr val="000066"/>
                </a:solidFill>
                <a:latin typeface="Batang" pitchFamily="18" charset="-127"/>
                <a:cs typeface="Jadid" pitchFamily="2" charset="-78"/>
              </a:rPr>
              <a:t>تعامل‌پذيري</a:t>
            </a:r>
            <a:endParaRPr lang="en-US" altLang="en-US">
              <a:solidFill>
                <a:srgbClr val="000066"/>
              </a:solidFill>
              <a:latin typeface="Batang" pitchFamily="18" charset="-127"/>
              <a:cs typeface="Jadid" pitchFamily="2" charset="-78"/>
            </a:endParaRPr>
          </a:p>
        </p:txBody>
      </p:sp>
      <p:sp>
        <p:nvSpPr>
          <p:cNvPr id="22534" name="AutoShape 5"/>
          <p:cNvSpPr>
            <a:spLocks noChangeArrowheads="1"/>
          </p:cNvSpPr>
          <p:nvPr/>
        </p:nvSpPr>
        <p:spPr bwMode="auto">
          <a:xfrm>
            <a:off x="1116013" y="4581525"/>
            <a:ext cx="4464050" cy="1223963"/>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lnSpc>
                <a:spcPct val="140000"/>
              </a:lnSpc>
              <a:spcBef>
                <a:spcPct val="20000"/>
              </a:spcBef>
            </a:pPr>
            <a:r>
              <a:rPr lang="ar-SA" altLang="en-US" sz="2000">
                <a:solidFill>
                  <a:srgbClr val="000066"/>
                </a:solidFill>
                <a:latin typeface="Batang" pitchFamily="18" charset="-127"/>
                <a:cs typeface="Jadid" pitchFamily="2" charset="-78"/>
              </a:rPr>
              <a:t>ايجاد نظامي يكدست و قابل مقايسه در </a:t>
            </a:r>
            <a:endParaRPr lang="fa-IR" altLang="en-US" sz="2000">
              <a:solidFill>
                <a:srgbClr val="000066"/>
              </a:solidFill>
              <a:latin typeface="Batang" pitchFamily="18" charset="-127"/>
              <a:cs typeface="Jadid" pitchFamily="2" charset="-78"/>
            </a:endParaRPr>
          </a:p>
          <a:p>
            <a:pPr algn="ctr" rtl="1" eaLnBrk="1" hangingPunct="1">
              <a:lnSpc>
                <a:spcPct val="140000"/>
              </a:lnSpc>
              <a:spcBef>
                <a:spcPct val="20000"/>
              </a:spcBef>
            </a:pPr>
            <a:r>
              <a:rPr lang="ar-SA" altLang="en-US" sz="2000">
                <a:solidFill>
                  <a:srgbClr val="000066"/>
                </a:solidFill>
                <a:latin typeface="Batang" pitchFamily="18" charset="-127"/>
                <a:cs typeface="Jadid" pitchFamily="2" charset="-78"/>
              </a:rPr>
              <a:t>توصيف سيستمها</a:t>
            </a:r>
          </a:p>
        </p:txBody>
      </p:sp>
      <p:cxnSp>
        <p:nvCxnSpPr>
          <p:cNvPr id="22535" name="AutoShape 6"/>
          <p:cNvCxnSpPr>
            <a:cxnSpLocks noChangeShapeType="1"/>
            <a:stCxn id="22533" idx="4"/>
            <a:endCxn id="22532" idx="4"/>
          </p:cNvCxnSpPr>
          <p:nvPr/>
        </p:nvCxnSpPr>
        <p:spPr bwMode="auto">
          <a:xfrm flipH="1">
            <a:off x="6281738" y="2609850"/>
            <a:ext cx="1152525" cy="1368425"/>
          </a:xfrm>
          <a:prstGeom prst="bentConnector3">
            <a:avLst>
              <a:gd name="adj1" fmla="val -46417"/>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2536" name="AutoShape 7"/>
          <p:cNvCxnSpPr>
            <a:cxnSpLocks noChangeShapeType="1"/>
            <a:stCxn id="22532" idx="4"/>
            <a:endCxn id="22534" idx="4"/>
          </p:cNvCxnSpPr>
          <p:nvPr/>
        </p:nvCxnSpPr>
        <p:spPr bwMode="auto">
          <a:xfrm flipH="1">
            <a:off x="5273675" y="3978275"/>
            <a:ext cx="1008063" cy="1368425"/>
          </a:xfrm>
          <a:prstGeom prst="bentConnector3">
            <a:avLst>
              <a:gd name="adj1" fmla="val -52912"/>
            </a:avLst>
          </a:prstGeom>
          <a:noFill/>
          <a:ln w="57150">
            <a:solidFill>
              <a:schemeClr val="tx1"/>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CC63ACF4-9909-43D3-812E-DA4B28DFB053}" type="slidenum">
              <a:rPr lang="ar-SA" altLang="en-US" sz="1400" smtClean="0">
                <a:solidFill>
                  <a:schemeClr val="accent1"/>
                </a:solidFill>
                <a:latin typeface="B Zar" pitchFamily="2" charset="-78"/>
                <a:cs typeface="B Zar" pitchFamily="2" charset="-78"/>
              </a:rPr>
              <a:pPr eaLnBrk="1" hangingPunct="1"/>
              <a:t>22</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23555" name="Picture 2" descr="AAHM001090"/>
          <p:cNvPicPr>
            <a:picLocks noChangeAspect="1" noChangeArrowheads="1"/>
          </p:cNvPicPr>
          <p:nvPr/>
        </p:nvPicPr>
        <p:blipFill>
          <a:blip r:embed="rId3">
            <a:lum bright="64000" contrast="-82000"/>
            <a:extLst>
              <a:ext uri="{28A0092B-C50C-407E-A947-70E740481C1C}">
                <a14:useLocalDpi xmlns:a14="http://schemas.microsoft.com/office/drawing/2010/main" val="0"/>
              </a:ext>
            </a:extLst>
          </a:blip>
          <a:srcRect/>
          <a:stretch>
            <a:fillRect/>
          </a:stretch>
        </p:blipFill>
        <p:spPr bwMode="auto">
          <a:xfrm>
            <a:off x="0" y="914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54000" y="2336800"/>
            <a:ext cx="6807200" cy="3073400"/>
            <a:chOff x="160" y="1472"/>
            <a:chExt cx="4288" cy="1936"/>
          </a:xfrm>
        </p:grpSpPr>
        <p:sp>
          <p:nvSpPr>
            <p:cNvPr id="23593" name="AutoShape 4"/>
            <p:cNvSpPr>
              <a:spLocks noChangeArrowheads="1"/>
            </p:cNvSpPr>
            <p:nvPr/>
          </p:nvSpPr>
          <p:spPr bwMode="auto">
            <a:xfrm>
              <a:off x="3728" y="147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4" name="AutoShape 5"/>
            <p:cNvSpPr>
              <a:spLocks noChangeArrowheads="1"/>
            </p:cNvSpPr>
            <p:nvPr/>
          </p:nvSpPr>
          <p:spPr bwMode="auto">
            <a:xfrm>
              <a:off x="160" y="148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5" name="AutoShape 6"/>
            <p:cNvSpPr>
              <a:spLocks noChangeArrowheads="1"/>
            </p:cNvSpPr>
            <p:nvPr/>
          </p:nvSpPr>
          <p:spPr bwMode="auto">
            <a:xfrm>
              <a:off x="880" y="148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6" name="AutoShape 7"/>
            <p:cNvSpPr>
              <a:spLocks noChangeArrowheads="1"/>
            </p:cNvSpPr>
            <p:nvPr/>
          </p:nvSpPr>
          <p:spPr bwMode="auto">
            <a:xfrm>
              <a:off x="1592" y="148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7" name="AutoShape 8"/>
            <p:cNvSpPr>
              <a:spLocks noChangeArrowheads="1"/>
            </p:cNvSpPr>
            <p:nvPr/>
          </p:nvSpPr>
          <p:spPr bwMode="auto">
            <a:xfrm>
              <a:off x="2304" y="148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8" name="AutoShape 9"/>
            <p:cNvSpPr>
              <a:spLocks noChangeArrowheads="1"/>
            </p:cNvSpPr>
            <p:nvPr/>
          </p:nvSpPr>
          <p:spPr bwMode="auto">
            <a:xfrm>
              <a:off x="3016" y="148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99" name="AutoShape 10"/>
            <p:cNvSpPr>
              <a:spLocks noChangeArrowheads="1"/>
            </p:cNvSpPr>
            <p:nvPr/>
          </p:nvSpPr>
          <p:spPr bwMode="auto">
            <a:xfrm>
              <a:off x="160" y="187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0" name="AutoShape 11"/>
            <p:cNvSpPr>
              <a:spLocks noChangeArrowheads="1"/>
            </p:cNvSpPr>
            <p:nvPr/>
          </p:nvSpPr>
          <p:spPr bwMode="auto">
            <a:xfrm>
              <a:off x="880" y="186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1" name="AutoShape 12"/>
            <p:cNvSpPr>
              <a:spLocks noChangeArrowheads="1"/>
            </p:cNvSpPr>
            <p:nvPr/>
          </p:nvSpPr>
          <p:spPr bwMode="auto">
            <a:xfrm>
              <a:off x="1592" y="186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2" name="AutoShape 13"/>
            <p:cNvSpPr>
              <a:spLocks noChangeArrowheads="1"/>
            </p:cNvSpPr>
            <p:nvPr/>
          </p:nvSpPr>
          <p:spPr bwMode="auto">
            <a:xfrm>
              <a:off x="2304" y="186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3" name="AutoShape 14"/>
            <p:cNvSpPr>
              <a:spLocks noChangeArrowheads="1"/>
            </p:cNvSpPr>
            <p:nvPr/>
          </p:nvSpPr>
          <p:spPr bwMode="auto">
            <a:xfrm>
              <a:off x="3016" y="186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4" name="AutoShape 15"/>
            <p:cNvSpPr>
              <a:spLocks noChangeArrowheads="1"/>
            </p:cNvSpPr>
            <p:nvPr/>
          </p:nvSpPr>
          <p:spPr bwMode="auto">
            <a:xfrm>
              <a:off x="3728" y="185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5" name="AutoShape 16"/>
            <p:cNvSpPr>
              <a:spLocks noChangeArrowheads="1"/>
            </p:cNvSpPr>
            <p:nvPr/>
          </p:nvSpPr>
          <p:spPr bwMode="auto">
            <a:xfrm>
              <a:off x="160" y="225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6" name="AutoShape 17"/>
            <p:cNvSpPr>
              <a:spLocks noChangeArrowheads="1"/>
            </p:cNvSpPr>
            <p:nvPr/>
          </p:nvSpPr>
          <p:spPr bwMode="auto">
            <a:xfrm>
              <a:off x="880" y="224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7" name="AutoShape 18"/>
            <p:cNvSpPr>
              <a:spLocks noChangeArrowheads="1"/>
            </p:cNvSpPr>
            <p:nvPr/>
          </p:nvSpPr>
          <p:spPr bwMode="auto">
            <a:xfrm>
              <a:off x="1592" y="224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8" name="AutoShape 19"/>
            <p:cNvSpPr>
              <a:spLocks noChangeArrowheads="1"/>
            </p:cNvSpPr>
            <p:nvPr/>
          </p:nvSpPr>
          <p:spPr bwMode="auto">
            <a:xfrm>
              <a:off x="2304" y="224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09" name="AutoShape 20"/>
            <p:cNvSpPr>
              <a:spLocks noChangeArrowheads="1"/>
            </p:cNvSpPr>
            <p:nvPr/>
          </p:nvSpPr>
          <p:spPr bwMode="auto">
            <a:xfrm>
              <a:off x="3016" y="224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0" name="AutoShape 21"/>
            <p:cNvSpPr>
              <a:spLocks noChangeArrowheads="1"/>
            </p:cNvSpPr>
            <p:nvPr/>
          </p:nvSpPr>
          <p:spPr bwMode="auto">
            <a:xfrm>
              <a:off x="3728" y="224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1" name="AutoShape 22"/>
            <p:cNvSpPr>
              <a:spLocks noChangeArrowheads="1"/>
            </p:cNvSpPr>
            <p:nvPr/>
          </p:nvSpPr>
          <p:spPr bwMode="auto">
            <a:xfrm>
              <a:off x="160" y="2640"/>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2" name="AutoShape 23"/>
            <p:cNvSpPr>
              <a:spLocks noChangeArrowheads="1"/>
            </p:cNvSpPr>
            <p:nvPr/>
          </p:nvSpPr>
          <p:spPr bwMode="auto">
            <a:xfrm>
              <a:off x="880" y="263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3" name="AutoShape 24"/>
            <p:cNvSpPr>
              <a:spLocks noChangeArrowheads="1"/>
            </p:cNvSpPr>
            <p:nvPr/>
          </p:nvSpPr>
          <p:spPr bwMode="auto">
            <a:xfrm>
              <a:off x="1592" y="263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4" name="AutoShape 25"/>
            <p:cNvSpPr>
              <a:spLocks noChangeArrowheads="1"/>
            </p:cNvSpPr>
            <p:nvPr/>
          </p:nvSpPr>
          <p:spPr bwMode="auto">
            <a:xfrm>
              <a:off x="2304" y="263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5" name="AutoShape 26"/>
            <p:cNvSpPr>
              <a:spLocks noChangeArrowheads="1"/>
            </p:cNvSpPr>
            <p:nvPr/>
          </p:nvSpPr>
          <p:spPr bwMode="auto">
            <a:xfrm>
              <a:off x="3016" y="2632"/>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6" name="AutoShape 27"/>
            <p:cNvSpPr>
              <a:spLocks noChangeArrowheads="1"/>
            </p:cNvSpPr>
            <p:nvPr/>
          </p:nvSpPr>
          <p:spPr bwMode="auto">
            <a:xfrm>
              <a:off x="3728" y="262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7" name="AutoShape 28"/>
            <p:cNvSpPr>
              <a:spLocks noChangeArrowheads="1"/>
            </p:cNvSpPr>
            <p:nvPr/>
          </p:nvSpPr>
          <p:spPr bwMode="auto">
            <a:xfrm>
              <a:off x="160" y="3024"/>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8" name="AutoShape 29"/>
            <p:cNvSpPr>
              <a:spLocks noChangeArrowheads="1"/>
            </p:cNvSpPr>
            <p:nvPr/>
          </p:nvSpPr>
          <p:spPr bwMode="auto">
            <a:xfrm>
              <a:off x="880" y="301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19" name="AutoShape 30"/>
            <p:cNvSpPr>
              <a:spLocks noChangeArrowheads="1"/>
            </p:cNvSpPr>
            <p:nvPr/>
          </p:nvSpPr>
          <p:spPr bwMode="auto">
            <a:xfrm>
              <a:off x="1592" y="301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20" name="AutoShape 31"/>
            <p:cNvSpPr>
              <a:spLocks noChangeArrowheads="1"/>
            </p:cNvSpPr>
            <p:nvPr/>
          </p:nvSpPr>
          <p:spPr bwMode="auto">
            <a:xfrm>
              <a:off x="2304" y="301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21" name="AutoShape 32"/>
            <p:cNvSpPr>
              <a:spLocks noChangeArrowheads="1"/>
            </p:cNvSpPr>
            <p:nvPr/>
          </p:nvSpPr>
          <p:spPr bwMode="auto">
            <a:xfrm>
              <a:off x="3016" y="3016"/>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22" name="AutoShape 33"/>
            <p:cNvSpPr>
              <a:spLocks noChangeArrowheads="1"/>
            </p:cNvSpPr>
            <p:nvPr/>
          </p:nvSpPr>
          <p:spPr bwMode="auto">
            <a:xfrm>
              <a:off x="3728" y="3008"/>
              <a:ext cx="720" cy="384"/>
            </a:xfrm>
            <a:prstGeom prst="cube">
              <a:avLst>
                <a:gd name="adj" fmla="val 12880"/>
              </a:avLst>
            </a:prstGeom>
            <a:solidFill>
              <a:srgbClr val="D6FAF9">
                <a:alpha val="50195"/>
              </a:srgbClr>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grpSp>
      <p:sp>
        <p:nvSpPr>
          <p:cNvPr id="236578" name="Rectangle 34"/>
          <p:cNvSpPr>
            <a:spLocks noGrp="1" noChangeArrowheads="1"/>
          </p:cNvSpPr>
          <p:nvPr>
            <p:ph type="title"/>
          </p:nvPr>
        </p:nvSpPr>
        <p:spPr/>
        <p:txBody>
          <a:bodyPr/>
          <a:lstStyle/>
          <a:p>
            <a:pPr eaLnBrk="1" hangingPunct="1">
              <a:defRPr/>
            </a:pPr>
            <a:r>
              <a:rPr lang="ar-SA" smtClean="0"/>
              <a:t>چارچوبهاي معماري سازماني</a:t>
            </a:r>
            <a:endParaRPr lang="en-US" smtClean="0"/>
          </a:p>
        </p:txBody>
      </p:sp>
      <p:grpSp>
        <p:nvGrpSpPr>
          <p:cNvPr id="3" name="Group 35"/>
          <p:cNvGrpSpPr>
            <a:grpSpLocks/>
          </p:cNvGrpSpPr>
          <p:nvPr/>
        </p:nvGrpSpPr>
        <p:grpSpPr bwMode="auto">
          <a:xfrm>
            <a:off x="228600" y="965200"/>
            <a:ext cx="8610600" cy="1374775"/>
            <a:chOff x="144" y="608"/>
            <a:chExt cx="5424" cy="866"/>
          </a:xfrm>
        </p:grpSpPr>
        <p:grpSp>
          <p:nvGrpSpPr>
            <p:cNvPr id="23577" name="Group 36"/>
            <p:cNvGrpSpPr>
              <a:grpSpLocks/>
            </p:cNvGrpSpPr>
            <p:nvPr/>
          </p:nvGrpSpPr>
          <p:grpSpPr bwMode="auto">
            <a:xfrm>
              <a:off x="192" y="608"/>
              <a:ext cx="5376" cy="384"/>
              <a:chOff x="192" y="608"/>
              <a:chExt cx="5376" cy="384"/>
            </a:xfrm>
          </p:grpSpPr>
          <p:sp>
            <p:nvSpPr>
              <p:cNvPr id="23591" name="AutoShape 37"/>
              <p:cNvSpPr>
                <a:spLocks noChangeArrowheads="1"/>
              </p:cNvSpPr>
              <p:nvPr/>
            </p:nvSpPr>
            <p:spPr bwMode="auto">
              <a:xfrm>
                <a:off x="192" y="608"/>
                <a:ext cx="5376" cy="384"/>
              </a:xfrm>
              <a:prstGeom prst="leftArrow">
                <a:avLst>
                  <a:gd name="adj1" fmla="val 58333"/>
                  <a:gd name="adj2" fmla="val 132093"/>
                </a:avLst>
              </a:prstGeom>
              <a:solidFill>
                <a:srgbClr val="33CC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582" name="Text Box 38"/>
              <p:cNvSpPr txBox="1">
                <a:spLocks noChangeArrowheads="1"/>
              </p:cNvSpPr>
              <p:nvPr/>
            </p:nvSpPr>
            <p:spPr bwMode="auto">
              <a:xfrm>
                <a:off x="432" y="672"/>
                <a:ext cx="2352" cy="288"/>
              </a:xfrm>
              <a:prstGeom prst="rect">
                <a:avLst/>
              </a:prstGeom>
              <a:noFill/>
              <a:ln w="9525">
                <a:noFill/>
                <a:miter lim="800000"/>
                <a:headEnd/>
                <a:tailEnd/>
              </a:ln>
              <a:effectLst/>
            </p:spPr>
            <p:txBody>
              <a:bodyPr>
                <a:spAutoFit/>
              </a:bodyPr>
              <a:lstStyle/>
              <a:p>
                <a:pPr rtl="1">
                  <a:spcBef>
                    <a:spcPct val="50000"/>
                  </a:spcBef>
                  <a:defRPr/>
                </a:pPr>
                <a:r>
                  <a:rPr lang="ar-SA">
                    <a:solidFill>
                      <a:srgbClr val="666699"/>
                    </a:solidFill>
                    <a:effectLst>
                      <a:outerShdw blurRad="38100" dist="38100" dir="2700000" algn="tl">
                        <a:srgbClr val="C0C0C0"/>
                      </a:outerShdw>
                    </a:effectLst>
                    <a:latin typeface="B Zar" pitchFamily="2" charset="-78"/>
                    <a:cs typeface="B Zar" pitchFamily="2" charset="-78"/>
                  </a:rPr>
                  <a:t>جنبه هاي مختلف معماري(عناصر پايه)</a:t>
                </a:r>
                <a:endParaRPr lang="en-US">
                  <a:solidFill>
                    <a:srgbClr val="666699"/>
                  </a:solidFill>
                  <a:effectLst>
                    <a:outerShdw blurRad="38100" dist="38100" dir="2700000" algn="tl">
                      <a:srgbClr val="C0C0C0"/>
                    </a:outerShdw>
                  </a:effectLst>
                  <a:latin typeface="B Zar" pitchFamily="2" charset="-78"/>
                  <a:cs typeface="B Zar" pitchFamily="2" charset="-78"/>
                </a:endParaRPr>
              </a:p>
            </p:txBody>
          </p:sp>
        </p:grpSp>
        <p:grpSp>
          <p:nvGrpSpPr>
            <p:cNvPr id="23578" name="Group 39"/>
            <p:cNvGrpSpPr>
              <a:grpSpLocks/>
            </p:cNvGrpSpPr>
            <p:nvPr/>
          </p:nvGrpSpPr>
          <p:grpSpPr bwMode="auto">
            <a:xfrm>
              <a:off x="144" y="1072"/>
              <a:ext cx="4304" cy="402"/>
              <a:chOff x="144" y="1072"/>
              <a:chExt cx="4304" cy="402"/>
            </a:xfrm>
          </p:grpSpPr>
          <p:sp>
            <p:nvSpPr>
              <p:cNvPr id="23579" name="AutoShape 40"/>
              <p:cNvSpPr>
                <a:spLocks noChangeArrowheads="1"/>
              </p:cNvSpPr>
              <p:nvPr/>
            </p:nvSpPr>
            <p:spPr bwMode="auto">
              <a:xfrm>
                <a:off x="160" y="1080"/>
                <a:ext cx="720" cy="384"/>
              </a:xfrm>
              <a:prstGeom prst="cube">
                <a:avLst>
                  <a:gd name="adj" fmla="val 12880"/>
                </a:avLst>
              </a:prstGeom>
              <a:solidFill>
                <a:srgbClr val="FFEFC3"/>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585" name="Text Box 41"/>
              <p:cNvSpPr txBox="1">
                <a:spLocks noChangeArrowheads="1"/>
              </p:cNvSpPr>
              <p:nvPr/>
            </p:nvSpPr>
            <p:spPr bwMode="auto">
              <a:xfrm>
                <a:off x="144" y="1128"/>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انگيزه ها</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(چرا)</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sp>
            <p:nvSpPr>
              <p:cNvPr id="23581" name="AutoShape 42"/>
              <p:cNvSpPr>
                <a:spLocks noChangeArrowheads="1"/>
              </p:cNvSpPr>
              <p:nvPr/>
            </p:nvSpPr>
            <p:spPr bwMode="auto">
              <a:xfrm>
                <a:off x="1592" y="1072"/>
                <a:ext cx="720" cy="384"/>
              </a:xfrm>
              <a:prstGeom prst="cube">
                <a:avLst>
                  <a:gd name="adj" fmla="val 12880"/>
                </a:avLst>
              </a:prstGeom>
              <a:solidFill>
                <a:srgbClr val="99FFCC"/>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82" name="AutoShape 43"/>
              <p:cNvSpPr>
                <a:spLocks noChangeArrowheads="1"/>
              </p:cNvSpPr>
              <p:nvPr/>
            </p:nvSpPr>
            <p:spPr bwMode="auto">
              <a:xfrm>
                <a:off x="3728" y="1072"/>
                <a:ext cx="720" cy="384"/>
              </a:xfrm>
              <a:prstGeom prst="cube">
                <a:avLst>
                  <a:gd name="adj" fmla="val 12880"/>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83" name="AutoShape 44"/>
              <p:cNvSpPr>
                <a:spLocks noChangeArrowheads="1"/>
              </p:cNvSpPr>
              <p:nvPr/>
            </p:nvSpPr>
            <p:spPr bwMode="auto">
              <a:xfrm>
                <a:off x="3016" y="1072"/>
                <a:ext cx="720" cy="384"/>
              </a:xfrm>
              <a:prstGeom prst="cube">
                <a:avLst>
                  <a:gd name="adj" fmla="val 12880"/>
                </a:avLst>
              </a:prstGeom>
              <a:solidFill>
                <a:srgbClr val="CCFFCC"/>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84" name="AutoShape 45"/>
              <p:cNvSpPr>
                <a:spLocks noChangeArrowheads="1"/>
              </p:cNvSpPr>
              <p:nvPr/>
            </p:nvSpPr>
            <p:spPr bwMode="auto">
              <a:xfrm>
                <a:off x="2296" y="1072"/>
                <a:ext cx="720" cy="384"/>
              </a:xfrm>
              <a:prstGeom prst="cube">
                <a:avLst>
                  <a:gd name="adj" fmla="val 12880"/>
                </a:avLst>
              </a:prstGeom>
              <a:solidFill>
                <a:srgbClr val="CCECFF"/>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590" name="Text Box 46"/>
              <p:cNvSpPr txBox="1">
                <a:spLocks noChangeArrowheads="1"/>
              </p:cNvSpPr>
              <p:nvPr/>
            </p:nvSpPr>
            <p:spPr bwMode="auto">
              <a:xfrm>
                <a:off x="1576" y="1120"/>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افراد</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(چه كسي)</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sp>
            <p:nvSpPr>
              <p:cNvPr id="23586" name="AutoShape 47"/>
              <p:cNvSpPr>
                <a:spLocks noChangeArrowheads="1"/>
              </p:cNvSpPr>
              <p:nvPr/>
            </p:nvSpPr>
            <p:spPr bwMode="auto">
              <a:xfrm>
                <a:off x="880" y="1072"/>
                <a:ext cx="720" cy="384"/>
              </a:xfrm>
              <a:prstGeom prst="cube">
                <a:avLst>
                  <a:gd name="adj" fmla="val 12880"/>
                </a:avLst>
              </a:prstGeom>
              <a:solidFill>
                <a:srgbClr val="FFEFC3"/>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592" name="Text Box 48"/>
              <p:cNvSpPr txBox="1">
                <a:spLocks noChangeArrowheads="1"/>
              </p:cNvSpPr>
              <p:nvPr/>
            </p:nvSpPr>
            <p:spPr bwMode="auto">
              <a:xfrm>
                <a:off x="3712" y="1120"/>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موجوديت ها</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(چه چيز)</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sp>
            <p:nvSpPr>
              <p:cNvPr id="236593" name="Text Box 49"/>
              <p:cNvSpPr txBox="1">
                <a:spLocks noChangeArrowheads="1"/>
              </p:cNvSpPr>
              <p:nvPr/>
            </p:nvSpPr>
            <p:spPr bwMode="auto">
              <a:xfrm>
                <a:off x="3000" y="1120"/>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فرايندها</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(چطور)</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sp>
            <p:nvSpPr>
              <p:cNvPr id="236594" name="Text Box 50"/>
              <p:cNvSpPr txBox="1">
                <a:spLocks noChangeArrowheads="1"/>
              </p:cNvSpPr>
              <p:nvPr/>
            </p:nvSpPr>
            <p:spPr bwMode="auto">
              <a:xfrm>
                <a:off x="2280" y="1120"/>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مكانها</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(كجا)</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sp>
            <p:nvSpPr>
              <p:cNvPr id="236595" name="Text Box 51"/>
              <p:cNvSpPr txBox="1">
                <a:spLocks noChangeArrowheads="1"/>
              </p:cNvSpPr>
              <p:nvPr/>
            </p:nvSpPr>
            <p:spPr bwMode="auto">
              <a:xfrm>
                <a:off x="864" y="1120"/>
                <a:ext cx="720" cy="346"/>
              </a:xfrm>
              <a:prstGeom prst="rect">
                <a:avLst/>
              </a:prstGeom>
              <a:noFill/>
              <a:ln w="9525">
                <a:noFill/>
                <a:miter lim="800000"/>
                <a:headEnd/>
                <a:tailEnd/>
              </a:ln>
              <a:effectLst/>
            </p:spPr>
            <p:txBody>
              <a:bodyPr>
                <a:spAutoFit/>
              </a:bodyPr>
              <a:lstStyle/>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زمانها</a:t>
                </a:r>
              </a:p>
              <a:p>
                <a:pPr algn="ctr" rtl="1">
                  <a:spcBef>
                    <a:spcPct val="50000"/>
                  </a:spcBef>
                  <a:defRPr/>
                </a:pPr>
                <a:r>
                  <a:rPr lang="ar-SA" sz="1200">
                    <a:solidFill>
                      <a:srgbClr val="666699"/>
                    </a:solidFill>
                    <a:effectLst>
                      <a:outerShdw blurRad="38100" dist="38100" dir="2700000" algn="tl">
                        <a:srgbClr val="C0C0C0"/>
                      </a:outerShdw>
                    </a:effectLst>
                    <a:latin typeface="B Zar" pitchFamily="2" charset="-78"/>
                    <a:cs typeface="B Titr" pitchFamily="2" charset="-78"/>
                  </a:rPr>
                  <a:t>(كي)</a:t>
                </a:r>
                <a:endParaRPr lang="en-US" sz="1200">
                  <a:solidFill>
                    <a:srgbClr val="666699"/>
                  </a:solidFill>
                  <a:effectLst>
                    <a:outerShdw blurRad="38100" dist="38100" dir="2700000" algn="tl">
                      <a:srgbClr val="C0C0C0"/>
                    </a:outerShdw>
                  </a:effectLst>
                  <a:latin typeface="B Zar" pitchFamily="2" charset="-78"/>
                  <a:cs typeface="B Titr" pitchFamily="2" charset="-78"/>
                </a:endParaRPr>
              </a:p>
            </p:txBody>
          </p:sp>
        </p:grpSp>
      </p:grpSp>
      <p:grpSp>
        <p:nvGrpSpPr>
          <p:cNvPr id="6" name="Group 52"/>
          <p:cNvGrpSpPr>
            <a:grpSpLocks/>
          </p:cNvGrpSpPr>
          <p:nvPr/>
        </p:nvGrpSpPr>
        <p:grpSpPr bwMode="auto">
          <a:xfrm>
            <a:off x="6946900" y="1092200"/>
            <a:ext cx="2095500" cy="4318000"/>
            <a:chOff x="4376" y="688"/>
            <a:chExt cx="1320" cy="2720"/>
          </a:xfrm>
        </p:grpSpPr>
        <p:grpSp>
          <p:nvGrpSpPr>
            <p:cNvPr id="23561" name="Group 53"/>
            <p:cNvGrpSpPr>
              <a:grpSpLocks/>
            </p:cNvGrpSpPr>
            <p:nvPr/>
          </p:nvGrpSpPr>
          <p:grpSpPr bwMode="auto">
            <a:xfrm>
              <a:off x="4464" y="688"/>
              <a:ext cx="1232" cy="2720"/>
              <a:chOff x="4528" y="688"/>
              <a:chExt cx="1232" cy="2720"/>
            </a:xfrm>
          </p:grpSpPr>
          <p:grpSp>
            <p:nvGrpSpPr>
              <p:cNvPr id="23568" name="Group 54"/>
              <p:cNvGrpSpPr>
                <a:grpSpLocks/>
              </p:cNvGrpSpPr>
              <p:nvPr/>
            </p:nvGrpSpPr>
            <p:grpSpPr bwMode="auto">
              <a:xfrm>
                <a:off x="4528" y="1456"/>
                <a:ext cx="736" cy="1920"/>
                <a:chOff x="4528" y="1456"/>
                <a:chExt cx="736" cy="1920"/>
              </a:xfrm>
            </p:grpSpPr>
            <p:sp>
              <p:nvSpPr>
                <p:cNvPr id="23572" name="AutoShape 55"/>
                <p:cNvSpPr>
                  <a:spLocks noChangeArrowheads="1"/>
                </p:cNvSpPr>
                <p:nvPr/>
              </p:nvSpPr>
              <p:spPr bwMode="auto">
                <a:xfrm>
                  <a:off x="4528" y="1456"/>
                  <a:ext cx="720" cy="384"/>
                </a:xfrm>
                <a:prstGeom prst="cube">
                  <a:avLst>
                    <a:gd name="adj" fmla="val 12880"/>
                  </a:avLst>
                </a:prstGeom>
                <a:solidFill>
                  <a:srgbClr val="D6FAF9"/>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73" name="AutoShape 56"/>
                <p:cNvSpPr>
                  <a:spLocks noChangeArrowheads="1"/>
                </p:cNvSpPr>
                <p:nvPr/>
              </p:nvSpPr>
              <p:spPr bwMode="auto">
                <a:xfrm>
                  <a:off x="4544" y="1840"/>
                  <a:ext cx="720" cy="384"/>
                </a:xfrm>
                <a:prstGeom prst="cube">
                  <a:avLst>
                    <a:gd name="adj" fmla="val 12880"/>
                  </a:avLst>
                </a:prstGeom>
                <a:solidFill>
                  <a:srgbClr val="BBF7F6"/>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74" name="AutoShape 57"/>
                <p:cNvSpPr>
                  <a:spLocks noChangeArrowheads="1"/>
                </p:cNvSpPr>
                <p:nvPr/>
              </p:nvSpPr>
              <p:spPr bwMode="auto">
                <a:xfrm>
                  <a:off x="4544" y="2224"/>
                  <a:ext cx="720" cy="384"/>
                </a:xfrm>
                <a:prstGeom prst="cube">
                  <a:avLst>
                    <a:gd name="adj" fmla="val 12880"/>
                  </a:avLst>
                </a:prstGeom>
                <a:solidFill>
                  <a:srgbClr val="8EF2F0"/>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75" name="AutoShape 58"/>
                <p:cNvSpPr>
                  <a:spLocks noChangeArrowheads="1"/>
                </p:cNvSpPr>
                <p:nvPr/>
              </p:nvSpPr>
              <p:spPr bwMode="auto">
                <a:xfrm>
                  <a:off x="4544" y="2608"/>
                  <a:ext cx="720" cy="384"/>
                </a:xfrm>
                <a:prstGeom prst="cube">
                  <a:avLst>
                    <a:gd name="adj" fmla="val 12880"/>
                  </a:avLst>
                </a:prstGeom>
                <a:solidFill>
                  <a:srgbClr val="5FEDEA"/>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576" name="AutoShape 59"/>
                <p:cNvSpPr>
                  <a:spLocks noChangeArrowheads="1"/>
                </p:cNvSpPr>
                <p:nvPr/>
              </p:nvSpPr>
              <p:spPr bwMode="auto">
                <a:xfrm>
                  <a:off x="4544" y="2992"/>
                  <a:ext cx="720" cy="384"/>
                </a:xfrm>
                <a:prstGeom prst="cube">
                  <a:avLst>
                    <a:gd name="adj" fmla="val 12880"/>
                  </a:avLst>
                </a:prstGeom>
                <a:solidFill>
                  <a:srgbClr val="2FE7E3"/>
                </a:solidFill>
                <a:ln w="9525">
                  <a:solidFill>
                    <a:schemeClr val="tx2"/>
                  </a:solidFill>
                  <a:miter lim="800000"/>
                  <a:headEnd/>
                  <a:tailEnd/>
                </a:ln>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grpSp>
          <p:grpSp>
            <p:nvGrpSpPr>
              <p:cNvPr id="23569" name="Group 60"/>
              <p:cNvGrpSpPr>
                <a:grpSpLocks/>
              </p:cNvGrpSpPr>
              <p:nvPr/>
            </p:nvGrpSpPr>
            <p:grpSpPr bwMode="auto">
              <a:xfrm>
                <a:off x="5280" y="688"/>
                <a:ext cx="480" cy="2720"/>
                <a:chOff x="5280" y="688"/>
                <a:chExt cx="480" cy="2720"/>
              </a:xfrm>
            </p:grpSpPr>
            <p:sp>
              <p:nvSpPr>
                <p:cNvPr id="23570" name="AutoShape 61"/>
                <p:cNvSpPr>
                  <a:spLocks noChangeArrowheads="1"/>
                </p:cNvSpPr>
                <p:nvPr/>
              </p:nvSpPr>
              <p:spPr bwMode="auto">
                <a:xfrm>
                  <a:off x="5280" y="688"/>
                  <a:ext cx="480" cy="2720"/>
                </a:xfrm>
                <a:prstGeom prst="downArrow">
                  <a:avLst>
                    <a:gd name="adj1" fmla="val 46667"/>
                    <a:gd name="adj2" fmla="val 78336"/>
                  </a:avLst>
                </a:prstGeom>
                <a:solidFill>
                  <a:srgbClr val="33CC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endParaRPr lang="fa-IR" altLang="en-US"/>
                </a:p>
              </p:txBody>
            </p:sp>
            <p:sp>
              <p:nvSpPr>
                <p:cNvPr id="236606" name="Text Box 62"/>
                <p:cNvSpPr txBox="1">
                  <a:spLocks noChangeArrowheads="1"/>
                </p:cNvSpPr>
                <p:nvPr/>
              </p:nvSpPr>
              <p:spPr bwMode="auto">
                <a:xfrm rot="16160138">
                  <a:off x="4409" y="2039"/>
                  <a:ext cx="2255" cy="288"/>
                </a:xfrm>
                <a:prstGeom prst="rect">
                  <a:avLst/>
                </a:prstGeom>
                <a:noFill/>
                <a:ln w="9525">
                  <a:noFill/>
                  <a:miter lim="800000"/>
                  <a:headEnd/>
                  <a:tailEnd/>
                </a:ln>
                <a:effectLst/>
              </p:spPr>
              <p:txBody>
                <a:bodyPr>
                  <a:spAutoFit/>
                </a:bodyPr>
                <a:lstStyle/>
                <a:p>
                  <a:pPr>
                    <a:spcBef>
                      <a:spcPct val="50000"/>
                    </a:spcBef>
                    <a:defRPr/>
                  </a:pPr>
                  <a:r>
                    <a:rPr lang="ar-SA">
                      <a:effectLst>
                        <a:outerShdw blurRad="38100" dist="38100" dir="2700000" algn="tl">
                          <a:srgbClr val="C0C0C0"/>
                        </a:outerShdw>
                      </a:effectLst>
                      <a:latin typeface="B Zar" pitchFamily="2" charset="-78"/>
                      <a:cs typeface="B Zar" pitchFamily="2" charset="-78"/>
                    </a:rPr>
                    <a:t>ديدگاههاي مختلف معماري سازماني</a:t>
                  </a:r>
                  <a:endParaRPr lang="en-US">
                    <a:effectLst>
                      <a:outerShdw blurRad="38100" dist="38100" dir="2700000" algn="tl">
                        <a:srgbClr val="C0C0C0"/>
                      </a:outerShdw>
                    </a:effectLst>
                    <a:latin typeface="B Zar" pitchFamily="2" charset="-78"/>
                    <a:cs typeface="B Zar" pitchFamily="2" charset="-78"/>
                  </a:endParaRPr>
                </a:p>
              </p:txBody>
            </p:sp>
          </p:grpSp>
        </p:grpSp>
        <p:grpSp>
          <p:nvGrpSpPr>
            <p:cNvPr id="23562" name="Group 63"/>
            <p:cNvGrpSpPr>
              <a:grpSpLocks/>
            </p:cNvGrpSpPr>
            <p:nvPr/>
          </p:nvGrpSpPr>
          <p:grpSpPr bwMode="auto">
            <a:xfrm>
              <a:off x="4376" y="1496"/>
              <a:ext cx="880" cy="1882"/>
              <a:chOff x="4376" y="1496"/>
              <a:chExt cx="880" cy="1882"/>
            </a:xfrm>
          </p:grpSpPr>
          <p:sp>
            <p:nvSpPr>
              <p:cNvPr id="23563" name="Text Box 64"/>
              <p:cNvSpPr txBox="1">
                <a:spLocks noChangeArrowheads="1"/>
              </p:cNvSpPr>
              <p:nvPr/>
            </p:nvSpPr>
            <p:spPr bwMode="auto">
              <a:xfrm>
                <a:off x="4432" y="1496"/>
                <a:ext cx="72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1200">
                    <a:solidFill>
                      <a:srgbClr val="666699"/>
                    </a:solidFill>
                    <a:latin typeface="B Zar" pitchFamily="2" charset="-78"/>
                    <a:cs typeface="B Titr" pitchFamily="2" charset="-78"/>
                  </a:rPr>
                  <a:t>برنامه ريز</a:t>
                </a:r>
              </a:p>
              <a:p>
                <a:pPr algn="ctr" rtl="1" eaLnBrk="1" hangingPunct="1">
                  <a:spcBef>
                    <a:spcPct val="50000"/>
                  </a:spcBef>
                </a:pPr>
                <a:r>
                  <a:rPr lang="ar-SA" altLang="en-US" sz="1200">
                    <a:solidFill>
                      <a:srgbClr val="666699"/>
                    </a:solidFill>
                    <a:latin typeface="B Zar" pitchFamily="2" charset="-78"/>
                    <a:cs typeface="B Titr" pitchFamily="2" charset="-78"/>
                  </a:rPr>
                  <a:t>(مدلهاي معنائي)</a:t>
                </a:r>
                <a:endParaRPr lang="en-US" altLang="en-US" sz="1200">
                  <a:solidFill>
                    <a:srgbClr val="666699"/>
                  </a:solidFill>
                  <a:latin typeface="B Zar" pitchFamily="2" charset="-78"/>
                  <a:cs typeface="B Titr" pitchFamily="2" charset="-78"/>
                </a:endParaRPr>
              </a:p>
            </p:txBody>
          </p:sp>
          <p:sp>
            <p:nvSpPr>
              <p:cNvPr id="23564" name="Text Box 65"/>
              <p:cNvSpPr txBox="1">
                <a:spLocks noChangeArrowheads="1"/>
              </p:cNvSpPr>
              <p:nvPr/>
            </p:nvSpPr>
            <p:spPr bwMode="auto">
              <a:xfrm>
                <a:off x="4376" y="1880"/>
                <a:ext cx="88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1200">
                    <a:solidFill>
                      <a:srgbClr val="666699"/>
                    </a:solidFill>
                    <a:latin typeface="B Zar" pitchFamily="2" charset="-78"/>
                    <a:cs typeface="B Titr" pitchFamily="2" charset="-78"/>
                  </a:rPr>
                  <a:t>ما لك</a:t>
                </a:r>
              </a:p>
              <a:p>
                <a:pPr algn="ctr" rtl="1" eaLnBrk="1" hangingPunct="1">
                  <a:spcBef>
                    <a:spcPct val="50000"/>
                  </a:spcBef>
                </a:pPr>
                <a:r>
                  <a:rPr lang="ar-SA" altLang="en-US" sz="1200">
                    <a:solidFill>
                      <a:srgbClr val="666699"/>
                    </a:solidFill>
                    <a:latin typeface="B Zar" pitchFamily="2" charset="-78"/>
                    <a:cs typeface="B Titr" pitchFamily="2" charset="-78"/>
                  </a:rPr>
                  <a:t>(مدلهاي مفهومي)</a:t>
                </a:r>
                <a:endParaRPr lang="en-US" altLang="en-US" sz="1200">
                  <a:solidFill>
                    <a:srgbClr val="666699"/>
                  </a:solidFill>
                  <a:latin typeface="B Zar" pitchFamily="2" charset="-78"/>
                  <a:cs typeface="B Titr" pitchFamily="2" charset="-78"/>
                </a:endParaRPr>
              </a:p>
            </p:txBody>
          </p:sp>
          <p:sp>
            <p:nvSpPr>
              <p:cNvPr id="23565" name="Text Box 66"/>
              <p:cNvSpPr txBox="1">
                <a:spLocks noChangeArrowheads="1"/>
              </p:cNvSpPr>
              <p:nvPr/>
            </p:nvSpPr>
            <p:spPr bwMode="auto">
              <a:xfrm>
                <a:off x="4448" y="2264"/>
                <a:ext cx="72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1200">
                    <a:solidFill>
                      <a:srgbClr val="666699"/>
                    </a:solidFill>
                    <a:latin typeface="B Zar" pitchFamily="2" charset="-78"/>
                    <a:cs typeface="B Titr" pitchFamily="2" charset="-78"/>
                  </a:rPr>
                  <a:t>طراح</a:t>
                </a:r>
              </a:p>
              <a:p>
                <a:pPr algn="ctr" rtl="1" eaLnBrk="1" hangingPunct="1">
                  <a:spcBef>
                    <a:spcPct val="50000"/>
                  </a:spcBef>
                </a:pPr>
                <a:r>
                  <a:rPr lang="ar-SA" altLang="en-US" sz="1200">
                    <a:solidFill>
                      <a:srgbClr val="666699"/>
                    </a:solidFill>
                    <a:latin typeface="B Zar" pitchFamily="2" charset="-78"/>
                    <a:cs typeface="B Titr" pitchFamily="2" charset="-78"/>
                  </a:rPr>
                  <a:t>(مدلهاي منطقي)</a:t>
                </a:r>
                <a:endParaRPr lang="en-US" altLang="en-US" sz="1200">
                  <a:solidFill>
                    <a:srgbClr val="666699"/>
                  </a:solidFill>
                  <a:latin typeface="B Zar" pitchFamily="2" charset="-78"/>
                  <a:cs typeface="B Titr" pitchFamily="2" charset="-78"/>
                </a:endParaRPr>
              </a:p>
            </p:txBody>
          </p:sp>
          <p:sp>
            <p:nvSpPr>
              <p:cNvPr id="23566" name="Text Box 67"/>
              <p:cNvSpPr txBox="1">
                <a:spLocks noChangeArrowheads="1"/>
              </p:cNvSpPr>
              <p:nvPr/>
            </p:nvSpPr>
            <p:spPr bwMode="auto">
              <a:xfrm>
                <a:off x="4448" y="2648"/>
                <a:ext cx="72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1200">
                    <a:solidFill>
                      <a:srgbClr val="666699"/>
                    </a:solidFill>
                    <a:latin typeface="B Zar" pitchFamily="2" charset="-78"/>
                    <a:cs typeface="B Titr" pitchFamily="2" charset="-78"/>
                  </a:rPr>
                  <a:t>سازنده</a:t>
                </a:r>
              </a:p>
              <a:p>
                <a:pPr algn="ctr" rtl="1" eaLnBrk="1" hangingPunct="1">
                  <a:spcBef>
                    <a:spcPct val="50000"/>
                  </a:spcBef>
                </a:pPr>
                <a:r>
                  <a:rPr lang="ar-SA" altLang="en-US" sz="1200">
                    <a:solidFill>
                      <a:srgbClr val="666699"/>
                    </a:solidFill>
                    <a:latin typeface="B Zar" pitchFamily="2" charset="-78"/>
                    <a:cs typeface="B Titr" pitchFamily="2" charset="-78"/>
                  </a:rPr>
                  <a:t>(مدلهاي فيزيكي)</a:t>
                </a:r>
                <a:endParaRPr lang="en-US" altLang="en-US" sz="1200">
                  <a:solidFill>
                    <a:srgbClr val="666699"/>
                  </a:solidFill>
                  <a:latin typeface="B Zar" pitchFamily="2" charset="-78"/>
                  <a:cs typeface="B Titr" pitchFamily="2" charset="-78"/>
                </a:endParaRPr>
              </a:p>
            </p:txBody>
          </p:sp>
          <p:sp>
            <p:nvSpPr>
              <p:cNvPr id="23567" name="Text Box 68"/>
              <p:cNvSpPr txBox="1">
                <a:spLocks noChangeArrowheads="1"/>
              </p:cNvSpPr>
              <p:nvPr/>
            </p:nvSpPr>
            <p:spPr bwMode="auto">
              <a:xfrm>
                <a:off x="4448" y="3032"/>
                <a:ext cx="72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rtl="1" eaLnBrk="1" hangingPunct="1">
                  <a:spcBef>
                    <a:spcPct val="50000"/>
                  </a:spcBef>
                </a:pPr>
                <a:r>
                  <a:rPr lang="ar-SA" altLang="en-US" sz="1200">
                    <a:solidFill>
                      <a:srgbClr val="666699"/>
                    </a:solidFill>
                    <a:latin typeface="B Zar" pitchFamily="2" charset="-78"/>
                    <a:cs typeface="B Titr" pitchFamily="2" charset="-78"/>
                  </a:rPr>
                  <a:t>پيما نكار</a:t>
                </a:r>
              </a:p>
              <a:p>
                <a:pPr algn="ctr" rtl="1" eaLnBrk="1" hangingPunct="1">
                  <a:spcBef>
                    <a:spcPct val="50000"/>
                  </a:spcBef>
                </a:pPr>
                <a:r>
                  <a:rPr lang="ar-SA" altLang="en-US" sz="1200">
                    <a:solidFill>
                      <a:srgbClr val="666699"/>
                    </a:solidFill>
                    <a:latin typeface="B Zar" pitchFamily="2" charset="-78"/>
                    <a:cs typeface="B Titr" pitchFamily="2" charset="-78"/>
                  </a:rPr>
                  <a:t>(مدلهاي اجرائي)</a:t>
                </a:r>
                <a:endParaRPr lang="en-US" altLang="en-US" sz="1200">
                  <a:solidFill>
                    <a:srgbClr val="666699"/>
                  </a:solidFill>
                  <a:latin typeface="B Zar" pitchFamily="2" charset="-78"/>
                  <a:cs typeface="B Titr" pitchFamily="2" charset="-78"/>
                </a:endParaRPr>
              </a:p>
            </p:txBody>
          </p:sp>
        </p:grpSp>
      </p:grpSp>
      <p:sp>
        <p:nvSpPr>
          <p:cNvPr id="236613" name="Rectangle 69"/>
          <p:cNvSpPr>
            <a:spLocks noChangeArrowheads="1"/>
          </p:cNvSpPr>
          <p:nvPr/>
        </p:nvSpPr>
        <p:spPr bwMode="auto">
          <a:xfrm>
            <a:off x="0" y="5410200"/>
            <a:ext cx="9144000" cy="1219200"/>
          </a:xfrm>
          <a:prstGeom prst="rect">
            <a:avLst/>
          </a:prstGeom>
          <a:solidFill>
            <a:srgbClr val="C0C0C0">
              <a:alpha val="50000"/>
            </a:srgbClr>
          </a:solidFill>
          <a:ln w="9525">
            <a:noFill/>
            <a:miter lim="800000"/>
            <a:headEnd/>
            <a:tailEnd/>
          </a:ln>
          <a:effectLst/>
        </p:spPr>
        <p:txBody>
          <a:bodyPr lIns="90000" tIns="46800" rIns="90000" bIns="46800"/>
          <a:lstStyle/>
          <a:p>
            <a:pPr marL="342900" indent="-342900" algn="ctr" rtl="1">
              <a:spcBef>
                <a:spcPct val="20000"/>
              </a:spcBef>
              <a:buClr>
                <a:srgbClr val="666699"/>
              </a:buClr>
              <a:buSzPct val="70000"/>
              <a:buFont typeface="Wingdings" pitchFamily="2" charset="2"/>
              <a:buNone/>
              <a:defRPr/>
            </a:pPr>
            <a:r>
              <a:rPr lang="ar-SA" sz="2800">
                <a:solidFill>
                  <a:srgbClr val="666699"/>
                </a:solidFill>
                <a:effectLst>
                  <a:outerShdw blurRad="38100" dist="38100" dir="2700000" algn="tl">
                    <a:srgbClr val="000000"/>
                  </a:outerShdw>
                </a:effectLst>
                <a:latin typeface="B Zar" pitchFamily="2" charset="-78"/>
                <a:cs typeface="B Titr" pitchFamily="2" charset="-78"/>
              </a:rPr>
              <a:t>چارچوب هاي معماري روشي  براي تلفيق ديدگاهها و جنبه هاي مختلف سازمان ارائه ميكنند.</a:t>
            </a:r>
          </a:p>
          <a:p>
            <a:pPr marL="1143000" lvl="2" indent="-228600" algn="ctr" rtl="1">
              <a:spcBef>
                <a:spcPct val="20000"/>
              </a:spcBef>
              <a:buClr>
                <a:srgbClr val="666699"/>
              </a:buClr>
              <a:buSzPct val="70000"/>
              <a:buFont typeface="Wingdings" pitchFamily="2" charset="2"/>
              <a:buNone/>
              <a:defRPr/>
            </a:pPr>
            <a:endParaRPr lang="en-US" sz="2000">
              <a:solidFill>
                <a:srgbClr val="666699"/>
              </a:solidFill>
              <a:effectLst>
                <a:outerShdw blurRad="38100" dist="38100" dir="2700000" algn="tl">
                  <a:srgbClr val="000000"/>
                </a:outerShdw>
              </a:effectLst>
              <a:latin typeface="B Zar" pitchFamily="2" charset="-78"/>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6613"/>
                                        </p:tgtEl>
                                        <p:attrNameLst>
                                          <p:attrName>style.visibility</p:attrName>
                                        </p:attrNameLst>
                                      </p:cBhvr>
                                      <p:to>
                                        <p:strVal val="visible"/>
                                      </p:to>
                                    </p:set>
                                    <p:animEffect transition="in" filter="blinds(horizontal)">
                                      <p:cBhvr>
                                        <p:cTn id="7" dur="500"/>
                                        <p:tgtEl>
                                          <p:spTgt spid="236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Top)">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lide(fromRigh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613"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70B103D7-E949-4985-B855-A09DA9EC3D47}" type="slidenum">
              <a:rPr lang="ar-SA" altLang="en-US" sz="1400" smtClean="0">
                <a:solidFill>
                  <a:schemeClr val="accent1"/>
                </a:solidFill>
                <a:latin typeface="B Zar" pitchFamily="2" charset="-78"/>
                <a:cs typeface="B Zar" pitchFamily="2" charset="-78"/>
              </a:rPr>
              <a:pPr eaLnBrk="1" hangingPunct="1"/>
              <a:t>23</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pic>
        <p:nvPicPr>
          <p:cNvPr id="24579" name="Picture 2" descr="zachman copy"/>
          <p:cNvPicPr>
            <a:picLocks noChangeAspect="1" noChangeArrowheads="1"/>
          </p:cNvPicPr>
          <p:nvPr/>
        </p:nvPicPr>
        <p:blipFill>
          <a:blip r:embed="rId2">
            <a:lum contrast="-66000"/>
            <a:extLst>
              <a:ext uri="{28A0092B-C50C-407E-A947-70E740481C1C}">
                <a14:useLocalDpi xmlns:a14="http://schemas.microsoft.com/office/drawing/2010/main" val="0"/>
              </a:ext>
            </a:extLst>
          </a:blip>
          <a:srcRect/>
          <a:stretch>
            <a:fillRect/>
          </a:stretch>
        </p:blipFill>
        <p:spPr bwMode="auto">
          <a:xfrm>
            <a:off x="0" y="9525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p:txBody>
          <a:bodyPr/>
          <a:lstStyle/>
          <a:p>
            <a:pPr eaLnBrk="1" hangingPunct="1">
              <a:defRPr/>
            </a:pPr>
            <a:r>
              <a:rPr lang="ar-SA" dirty="0" smtClean="0"/>
              <a:t>چارچوبهاي معماريِ رايج</a:t>
            </a:r>
            <a:endParaRPr lang="en-US" dirty="0" smtClean="0"/>
          </a:p>
        </p:txBody>
      </p:sp>
      <p:sp>
        <p:nvSpPr>
          <p:cNvPr id="242692" name="Rectangle 4"/>
          <p:cNvSpPr>
            <a:spLocks noChangeArrowheads="1"/>
          </p:cNvSpPr>
          <p:nvPr/>
        </p:nvSpPr>
        <p:spPr bwMode="auto">
          <a:xfrm>
            <a:off x="188913" y="3657600"/>
            <a:ext cx="8650287" cy="2590800"/>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lstStyle/>
          <a:p>
            <a:pPr marL="342900" indent="-342900" algn="just" rtl="1">
              <a:spcBef>
                <a:spcPct val="20000"/>
              </a:spcBef>
              <a:buClr>
                <a:srgbClr val="666699"/>
              </a:buClr>
              <a:buSzPct val="70000"/>
              <a:buFont typeface="Wingdings" pitchFamily="2" charset="2"/>
              <a:buChar char="l"/>
              <a:defRPr/>
            </a:pPr>
            <a:r>
              <a:rPr lang="ar-SA" sz="2800" dirty="0">
                <a:solidFill>
                  <a:srgbClr val="D6FAF9"/>
                </a:solidFill>
                <a:effectLst>
                  <a:outerShdw blurRad="38100" dist="38100" dir="2700000" algn="tl">
                    <a:srgbClr val="000000"/>
                  </a:outerShdw>
                </a:effectLst>
                <a:latin typeface="B Zar" pitchFamily="2" charset="-78"/>
              </a:rPr>
              <a:t>چارچوب معماري زكمن</a:t>
            </a:r>
          </a:p>
          <a:p>
            <a:pPr marL="342900" indent="-342900" algn="just" rtl="1">
              <a:spcBef>
                <a:spcPct val="20000"/>
              </a:spcBef>
              <a:buClr>
                <a:srgbClr val="666699"/>
              </a:buClr>
              <a:buSzPct val="70000"/>
              <a:buFont typeface="Wingdings" pitchFamily="2" charset="2"/>
              <a:buChar char="l"/>
              <a:defRPr/>
            </a:pPr>
            <a:r>
              <a:rPr lang="ar-SA" sz="2800" dirty="0">
                <a:solidFill>
                  <a:srgbClr val="D6FAF9"/>
                </a:solidFill>
                <a:effectLst>
                  <a:outerShdw blurRad="38100" dist="38100" dir="2700000" algn="tl">
                    <a:srgbClr val="000000"/>
                  </a:outerShdw>
                </a:effectLst>
                <a:latin typeface="B Zar" pitchFamily="2" charset="-78"/>
              </a:rPr>
              <a:t>تاريخ ارائه: </a:t>
            </a:r>
            <a:r>
              <a:rPr lang="en-US" sz="2800" b="1" dirty="0">
                <a:solidFill>
                  <a:srgbClr val="D6FAF9"/>
                </a:solidFill>
                <a:effectLst>
                  <a:outerShdw blurRad="38100" dist="38100" dir="2700000" algn="tl">
                    <a:srgbClr val="000000"/>
                  </a:outerShdw>
                </a:effectLst>
                <a:latin typeface="B Zar" pitchFamily="2" charset="-78"/>
              </a:rPr>
              <a:t>1998</a:t>
            </a:r>
            <a:r>
              <a:rPr lang="ar-SA" sz="2800" dirty="0">
                <a:solidFill>
                  <a:srgbClr val="D6FAF9"/>
                </a:solidFill>
                <a:effectLst>
                  <a:outerShdw blurRad="38100" dist="38100" dir="2700000" algn="tl">
                    <a:srgbClr val="000000"/>
                  </a:outerShdw>
                </a:effectLst>
                <a:latin typeface="B Zar" pitchFamily="2" charset="-78"/>
              </a:rPr>
              <a:t> </a:t>
            </a:r>
          </a:p>
          <a:p>
            <a:pPr marL="342900" indent="-342900" algn="just" rtl="1">
              <a:spcBef>
                <a:spcPct val="20000"/>
              </a:spcBef>
              <a:buClr>
                <a:srgbClr val="666699"/>
              </a:buClr>
              <a:buSzPct val="70000"/>
              <a:buFont typeface="Wingdings" pitchFamily="2" charset="2"/>
              <a:buChar char="l"/>
              <a:defRPr/>
            </a:pPr>
            <a:r>
              <a:rPr lang="ar-SA" sz="2800" dirty="0">
                <a:solidFill>
                  <a:srgbClr val="D6FAF9"/>
                </a:solidFill>
                <a:effectLst>
                  <a:outerShdw blurRad="38100" dist="38100" dir="2700000" algn="tl">
                    <a:srgbClr val="000000"/>
                  </a:outerShdw>
                </a:effectLst>
                <a:latin typeface="B Zar" pitchFamily="2" charset="-78"/>
              </a:rPr>
              <a:t>ارائه كننده: آقاي جان زكمن</a:t>
            </a:r>
            <a:endParaRPr lang="en-US" sz="2800" dirty="0">
              <a:solidFill>
                <a:srgbClr val="D6FAF9"/>
              </a:solidFill>
              <a:effectLst>
                <a:outerShdw blurRad="38100" dist="38100" dir="2700000" algn="tl">
                  <a:srgbClr val="000000"/>
                </a:outerShdw>
              </a:effectLst>
              <a:latin typeface="B Zar"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rgbClr val="C0C0C0"/>
                </a:solidFill>
                <a:latin typeface="B Zar" pitchFamily="2" charset="-78"/>
                <a:cs typeface="B Zar" pitchFamily="2" charset="-78"/>
              </a:rPr>
              <a:t>(</a:t>
            </a:r>
            <a:fld id="{F3343412-2B10-4B13-A966-527592756D35}" type="slidenum">
              <a:rPr lang="ar-SA" altLang="en-US" sz="1400" smtClean="0">
                <a:solidFill>
                  <a:srgbClr val="C0C0C0"/>
                </a:solidFill>
                <a:latin typeface="B Zar" pitchFamily="2" charset="-78"/>
                <a:cs typeface="B Zar" pitchFamily="2" charset="-78"/>
              </a:rPr>
              <a:pPr eaLnBrk="1" hangingPunct="1"/>
              <a:t>24</a:t>
            </a:fld>
            <a:r>
              <a:rPr lang="ar-SA" altLang="en-US" sz="1400" smtClean="0">
                <a:solidFill>
                  <a:srgbClr val="C0C0C0"/>
                </a:solidFill>
                <a:latin typeface="B Zar" pitchFamily="2" charset="-78"/>
                <a:cs typeface="B Zar" pitchFamily="2" charset="-78"/>
              </a:rPr>
              <a:t>)</a:t>
            </a:r>
            <a:endParaRPr lang="en-US" altLang="en-US" sz="1400" smtClean="0">
              <a:solidFill>
                <a:srgbClr val="C0C0C0"/>
              </a:solidFill>
              <a:latin typeface="B Zar" pitchFamily="2" charset="-78"/>
              <a:cs typeface="B Zar" pitchFamily="2" charset="-78"/>
            </a:endParaRPr>
          </a:p>
        </p:txBody>
      </p:sp>
      <p:pic>
        <p:nvPicPr>
          <p:cNvPr id="25603" name="Picture 2" descr="zachman copy"/>
          <p:cNvPicPr>
            <a:picLocks noChangeAspect="1" noChangeArrowheads="1"/>
          </p:cNvPicPr>
          <p:nvPr/>
        </p:nvPicPr>
        <p:blipFill>
          <a:blip r:embed="rId2">
            <a:lum contrast="-66000"/>
            <a:extLst>
              <a:ext uri="{28A0092B-C50C-407E-A947-70E740481C1C}">
                <a14:useLocalDpi xmlns:a14="http://schemas.microsoft.com/office/drawing/2010/main" val="0"/>
              </a:ext>
            </a:extLst>
          </a:blip>
          <a:srcRect/>
          <a:stretch>
            <a:fillRect/>
          </a:stretch>
        </p:blipFill>
        <p:spPr bwMode="auto">
          <a:xfrm>
            <a:off x="0" y="9525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p:txBody>
          <a:bodyPr/>
          <a:lstStyle/>
          <a:p>
            <a:pPr eaLnBrk="1" hangingPunct="1">
              <a:defRPr/>
            </a:pPr>
            <a:r>
              <a:rPr lang="ar-SA" dirty="0" smtClean="0"/>
              <a:t>چارچوبهاي معماريِ رايج</a:t>
            </a:r>
            <a:endParaRPr lang="en-US" dirty="0" smtClean="0"/>
          </a:p>
        </p:txBody>
      </p:sp>
      <p:sp>
        <p:nvSpPr>
          <p:cNvPr id="242692" name="Rectangle 4"/>
          <p:cNvSpPr>
            <a:spLocks noChangeArrowheads="1"/>
          </p:cNvSpPr>
          <p:nvPr/>
        </p:nvSpPr>
        <p:spPr bwMode="auto">
          <a:xfrm>
            <a:off x="188913" y="1700213"/>
            <a:ext cx="8650287" cy="4548187"/>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lstStyle/>
          <a:p>
            <a:pPr marL="342900" indent="-342900" algn="just" rtl="1">
              <a:spcBef>
                <a:spcPct val="20000"/>
              </a:spcBef>
              <a:buClr>
                <a:srgbClr val="666699"/>
              </a:buClr>
              <a:buSzPct val="70000"/>
              <a:buFont typeface="Wingdings" pitchFamily="2" charset="2"/>
              <a:buChar char="l"/>
              <a:defRPr/>
            </a:pPr>
            <a:r>
              <a:rPr lang="fa-IR" sz="2800" dirty="0">
                <a:solidFill>
                  <a:srgbClr val="D6FAF9"/>
                </a:solidFill>
                <a:effectLst>
                  <a:outerShdw blurRad="38100" dist="38100" dir="2700000" algn="tl">
                    <a:srgbClr val="000000"/>
                  </a:outerShdw>
                </a:effectLst>
                <a:latin typeface="B Zar" pitchFamily="2" charset="-78"/>
              </a:rPr>
              <a:t>جان زکمن:</a:t>
            </a:r>
          </a:p>
          <a:p>
            <a:pPr algn="just" rtl="1">
              <a:spcBef>
                <a:spcPct val="20000"/>
              </a:spcBef>
              <a:buClr>
                <a:srgbClr val="666699"/>
              </a:buClr>
              <a:buSzPct val="70000"/>
              <a:defRPr/>
            </a:pPr>
            <a:r>
              <a:rPr lang="fa-IR" sz="2800" dirty="0">
                <a:solidFill>
                  <a:srgbClr val="D6FAF9"/>
                </a:solidFill>
                <a:effectLst>
                  <a:outerShdw blurRad="38100" dist="38100" dir="2700000" algn="tl">
                    <a:srgbClr val="000000"/>
                  </a:outerShdw>
                </a:effectLst>
                <a:latin typeface="B Zar" pitchFamily="2" charset="-78"/>
              </a:rPr>
              <a:t>«ضرورت تغییر،به روز بودن،کیفیت گرایی و شتاب تغییرات شرایطی را</a:t>
            </a:r>
          </a:p>
          <a:p>
            <a:pPr algn="just" rtl="1">
              <a:spcBef>
                <a:spcPct val="20000"/>
              </a:spcBef>
              <a:buClr>
                <a:srgbClr val="666699"/>
              </a:buClr>
              <a:buSzPct val="70000"/>
              <a:defRPr/>
            </a:pPr>
            <a:r>
              <a:rPr lang="fa-IR" sz="2800" dirty="0">
                <a:solidFill>
                  <a:srgbClr val="D6FAF9"/>
                </a:solidFill>
                <a:effectLst>
                  <a:outerShdw blurRad="38100" dist="38100" dir="2700000" algn="tl">
                    <a:srgbClr val="000000"/>
                  </a:outerShdw>
                </a:effectLst>
                <a:latin typeface="B Zar" pitchFamily="2" charset="-78"/>
              </a:rPr>
              <a:t>فراهم می آورد که ما را مجبور به روی آوردن به سوی معماری سازمانی می کند.</a:t>
            </a:r>
          </a:p>
          <a:p>
            <a:pPr algn="just" rtl="1">
              <a:spcBef>
                <a:spcPct val="20000"/>
              </a:spcBef>
              <a:buClr>
                <a:srgbClr val="666699"/>
              </a:buClr>
              <a:buSzPct val="70000"/>
              <a:defRPr/>
            </a:pPr>
            <a:r>
              <a:rPr lang="fa-IR" sz="2800" dirty="0">
                <a:solidFill>
                  <a:srgbClr val="D6FAF9"/>
                </a:solidFill>
                <a:effectLst>
                  <a:outerShdw blurRad="38100" dist="38100" dir="2700000" algn="tl">
                    <a:srgbClr val="000000"/>
                  </a:outerShdw>
                </a:effectLst>
                <a:latin typeface="B Zar" pitchFamily="2" charset="-78"/>
              </a:rPr>
              <a:t>در قرن 21 معماری عامل تعیین کننده در موفقیت یا شکست،بقا و یا فنای سازمان است»</a:t>
            </a:r>
            <a:endParaRPr lang="en-US" sz="2800" dirty="0">
              <a:solidFill>
                <a:srgbClr val="D6FAF9"/>
              </a:solidFill>
              <a:effectLst>
                <a:outerShdw blurRad="38100" dist="38100" dir="2700000" algn="tl">
                  <a:srgbClr val="000000"/>
                </a:outerShdw>
              </a:effectLst>
              <a:latin typeface="B Zar"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9F7265D1-27C6-43F2-989B-2C2D1EAD216A}" type="slidenum">
              <a:rPr lang="ar-SA" altLang="en-US" sz="1400" smtClean="0">
                <a:solidFill>
                  <a:schemeClr val="accent1"/>
                </a:solidFill>
                <a:latin typeface="B Zar" pitchFamily="2" charset="-78"/>
                <a:cs typeface="B Zar" pitchFamily="2" charset="-78"/>
              </a:rPr>
              <a:pPr eaLnBrk="1" hangingPunct="1"/>
              <a:t>25</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248834" name="Rectangle 2"/>
          <p:cNvSpPr>
            <a:spLocks noGrp="1" noChangeArrowheads="1"/>
          </p:cNvSpPr>
          <p:nvPr>
            <p:ph type="title"/>
          </p:nvPr>
        </p:nvSpPr>
        <p:spPr/>
        <p:txBody>
          <a:bodyPr/>
          <a:lstStyle/>
          <a:p>
            <a:pPr eaLnBrk="1" hangingPunct="1">
              <a:defRPr/>
            </a:pPr>
            <a:r>
              <a:rPr lang="ar-SA" smtClean="0"/>
              <a:t>چارچوب معماري زكمن</a:t>
            </a:r>
            <a:endParaRPr lang="en-US" smtClean="0"/>
          </a:p>
        </p:txBody>
      </p:sp>
      <p:pic>
        <p:nvPicPr>
          <p:cNvPr id="26628" name="Picture 3" descr="zachman copy"/>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914400"/>
            <a:ext cx="91440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000125"/>
            <a:ext cx="7772400" cy="1643063"/>
          </a:xfrm>
        </p:spPr>
        <p:txBody>
          <a:bodyPr/>
          <a:lstStyle/>
          <a:p>
            <a:pPr>
              <a:defRPr/>
            </a:pPr>
            <a:r>
              <a:rPr lang="fa-IR" sz="1100" dirty="0" smtClean="0">
                <a:solidFill>
                  <a:schemeClr val="tx1"/>
                </a:solidFill>
                <a:hlinkClick r:id="rId2"/>
              </a:rPr>
              <a:t>انوا</a:t>
            </a:r>
            <a:r>
              <a:rPr lang="fa-IR" sz="2400" b="0" dirty="0" smtClean="0">
                <a:solidFill>
                  <a:schemeClr val="tx1"/>
                </a:solidFill>
                <a:effectLst/>
                <a:hlinkClick r:id="rId2"/>
              </a:rPr>
              <a:t>ع</a:t>
            </a:r>
            <a:r>
              <a:rPr lang="fa-IR" sz="1800" b="0" dirty="0" smtClean="0">
                <a:solidFill>
                  <a:schemeClr val="tx1"/>
                </a:solidFill>
                <a:effectLst/>
                <a:hlinkClick r:id="rId2"/>
              </a:rPr>
              <a:t> معماري سازماني</a:t>
            </a:r>
            <a:r>
              <a:rPr lang="fa-IR" sz="1800" b="0" dirty="0" smtClean="0">
                <a:solidFill>
                  <a:schemeClr val="tx1"/>
                </a:solidFill>
                <a:effectLst/>
              </a:rPr>
              <a:t/>
            </a:r>
            <a:br>
              <a:rPr lang="fa-IR" sz="1800" b="0" dirty="0" smtClean="0">
                <a:solidFill>
                  <a:schemeClr val="tx1"/>
                </a:solidFill>
                <a:effectLst/>
              </a:rPr>
            </a:br>
            <a:r>
              <a:rPr lang="fa-IR" sz="1800" b="0" dirty="0" smtClean="0">
                <a:solidFill>
                  <a:schemeClr val="tx1"/>
                </a:solidFill>
                <a:effectLst/>
              </a:rPr>
              <a:t>براي معماري سازماني تعريف مشخص و دقيقي وجود ندارد، يكي از دلايل اين امر برداشت هاي مختلفي است كه از اين مفهوم شده است. سه گروه عمده با مقوله معماري سازماني سروكار دارند و بنابراين بايد سه دسته تعريف متفاوت براي معماري سازماني ارائه داد، هر تعريف شامل اهداف، دلايل و ديدگاهها و ذينفعان خاص خود است.</a:t>
            </a:r>
            <a:endParaRPr lang="en-US" sz="1800" b="0" dirty="0">
              <a:solidFill>
                <a:schemeClr val="tx1"/>
              </a:solidFill>
              <a:effectLst/>
            </a:endParaRPr>
          </a:p>
        </p:txBody>
      </p:sp>
      <p:sp>
        <p:nvSpPr>
          <p:cNvPr id="6" name="Subtitle 5"/>
          <p:cNvSpPr>
            <a:spLocks noGrp="1"/>
          </p:cNvSpPr>
          <p:nvPr>
            <p:ph type="subTitle" idx="1"/>
          </p:nvPr>
        </p:nvSpPr>
        <p:spPr/>
        <p:txBody>
          <a:bodyPr/>
          <a:lstStyle/>
          <a:p>
            <a:pPr>
              <a:defRPr/>
            </a:pPr>
            <a:r>
              <a:rPr lang="fa-IR" sz="1000" dirty="0" smtClean="0">
                <a:solidFill>
                  <a:schemeClr val="tx1"/>
                </a:solidFill>
              </a:rPr>
              <a:t/>
            </a:r>
            <a:br>
              <a:rPr lang="fa-IR" sz="1000" dirty="0" smtClean="0">
                <a:solidFill>
                  <a:schemeClr val="tx1"/>
                </a:solidFill>
              </a:rPr>
            </a:br>
            <a:r>
              <a:rPr lang="fa-IR" sz="1000" dirty="0" smtClean="0">
                <a:solidFill>
                  <a:schemeClr val="tx1"/>
                </a:solidFill>
              </a:rPr>
              <a:t/>
            </a:r>
            <a:br>
              <a:rPr lang="fa-IR" sz="1000" dirty="0" smtClean="0">
                <a:solidFill>
                  <a:schemeClr val="tx1"/>
                </a:solidFill>
              </a:rPr>
            </a:br>
            <a:r>
              <a:rPr lang="fa-IR" sz="1000" dirty="0" smtClean="0">
                <a:solidFill>
                  <a:schemeClr val="tx1"/>
                </a:solidFill>
              </a:rPr>
              <a:t> </a:t>
            </a:r>
            <a:br>
              <a:rPr lang="fa-IR" sz="1000" dirty="0" smtClean="0">
                <a:solidFill>
                  <a:schemeClr val="tx1"/>
                </a:solidFill>
              </a:rPr>
            </a:br>
            <a:r>
              <a:rPr lang="fa-IR" sz="1000" dirty="0" smtClean="0">
                <a:solidFill>
                  <a:schemeClr val="tx1"/>
                </a:solidFill>
              </a:rPr>
              <a:t/>
            </a:r>
            <a:br>
              <a:rPr lang="fa-IR" sz="1000" dirty="0" smtClean="0">
                <a:solidFill>
                  <a:schemeClr val="tx1"/>
                </a:solidFill>
              </a:rPr>
            </a:br>
            <a:r>
              <a:rPr lang="fa-IR" sz="1000" dirty="0" smtClean="0">
                <a:solidFill>
                  <a:schemeClr val="tx1"/>
                </a:solidFill>
              </a:rPr>
              <a:t/>
            </a:r>
            <a:br>
              <a:rPr lang="fa-IR" sz="1000" dirty="0" smtClean="0">
                <a:solidFill>
                  <a:schemeClr val="tx1"/>
                </a:solidFill>
              </a:rPr>
            </a:br>
            <a:endParaRPr lang="en-US" sz="1000" dirty="0" smtClean="0">
              <a:solidFill>
                <a:schemeClr val="tx1"/>
              </a:solidFill>
              <a:effectLst/>
            </a:endParaRPr>
          </a:p>
          <a:p>
            <a:pPr>
              <a:defRPr/>
            </a:pPr>
            <a:endParaRPr lang="en-US" sz="1000" dirty="0"/>
          </a:p>
        </p:txBody>
      </p:sp>
      <p:sp>
        <p:nvSpPr>
          <p:cNvPr id="2765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600" smtClean="0">
                <a:solidFill>
                  <a:schemeClr val="accent1"/>
                </a:solidFill>
                <a:latin typeface="B Zar" pitchFamily="2" charset="-78"/>
                <a:cs typeface="B Zar" pitchFamily="2" charset="-78"/>
              </a:rPr>
              <a:t>(</a:t>
            </a:r>
            <a:fld id="{09E2D352-C875-4197-AC6D-C2A343A88DD5}" type="slidenum">
              <a:rPr lang="ar-SA" altLang="en-US" sz="1600" smtClean="0">
                <a:solidFill>
                  <a:schemeClr val="accent1"/>
                </a:solidFill>
                <a:latin typeface="B Zar" pitchFamily="2" charset="-78"/>
                <a:cs typeface="B Zar" pitchFamily="2" charset="-78"/>
              </a:rPr>
              <a:pPr eaLnBrk="1" hangingPunct="1"/>
              <a:t>26</a:t>
            </a:fld>
            <a:r>
              <a:rPr lang="ar-SA" altLang="en-US" sz="1600" smtClean="0">
                <a:solidFill>
                  <a:schemeClr val="accent1"/>
                </a:solidFill>
                <a:latin typeface="B Zar" pitchFamily="2" charset="-78"/>
                <a:cs typeface="B Zar" pitchFamily="2" charset="-78"/>
              </a:rPr>
              <a:t>)</a:t>
            </a:r>
            <a:endParaRPr lang="en-US" altLang="en-US" sz="1600" smtClean="0">
              <a:solidFill>
                <a:schemeClr val="accent1"/>
              </a:solidFill>
              <a:latin typeface="B Zar" pitchFamily="2" charset="-78"/>
              <a:cs typeface="B Zar" pitchFamily="2" charset="-78"/>
            </a:endParaRP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643188"/>
            <a:ext cx="5905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endParaRPr lang="en-US" dirty="0"/>
          </a:p>
        </p:txBody>
      </p:sp>
      <p:sp>
        <p:nvSpPr>
          <p:cNvPr id="7" name="Content Placeholder 6"/>
          <p:cNvSpPr>
            <a:spLocks noGrp="1"/>
          </p:cNvSpPr>
          <p:nvPr>
            <p:ph idx="1"/>
          </p:nvPr>
        </p:nvSpPr>
        <p:spPr/>
        <p:txBody>
          <a:bodyPr/>
          <a:lstStyle/>
          <a:p>
            <a:pPr marL="0" indent="0">
              <a:buFont typeface="Wingdings" pitchFamily="2" charset="2"/>
              <a:buNone/>
              <a:defRPr/>
            </a:pPr>
            <a:r>
              <a:rPr lang="fa-IR" sz="2000" dirty="0">
                <a:solidFill>
                  <a:srgbClr val="FF0000"/>
                </a:solidFill>
                <a:effectLst/>
              </a:rPr>
              <a:t>معماری سازمانی با محوریت فناوری اطلاعات </a:t>
            </a:r>
          </a:p>
          <a:p>
            <a:pPr marL="0" indent="0">
              <a:buFont typeface="Wingdings" pitchFamily="2" charset="2"/>
              <a:buNone/>
              <a:defRPr/>
            </a:pPr>
            <a:r>
              <a:rPr lang="fa-IR" sz="1800" dirty="0"/>
              <a:t>در این مورد هدف از معماری سازمانی همراستا نمودن فناوری اطلاعات با كسب و كار جهت بهبود كارائی و بازدهی است. تاكید این رهیافت بر لایه های پائین بوده و یكپارچگی سیستم های اطلاعاتی و موثر بودن زیرساخت های فناوری مورد هدف است، بدین ترتیب با سازماندهی منظم فناوری اطلاعات، كارائی بهبود یافته و هزینه های سازمان كاهش می پذیرد. معماری حرفه در حد مدلسازی فرآیندها و نیازهای اطلاعاتی انجام می شود تا سیستم های اطلاعاتی با توجه به این نیازها طراحی یا تكمیل شوند. اكثر پروژه های معماری سازمانی از این جنس هستند و معمولا توسط اداره(معاونت) فناوری اطلاعات سازمان ها مدیریت و اجرا می شوند.</a:t>
            </a:r>
          </a:p>
          <a:p>
            <a:pPr marL="0" indent="0">
              <a:buFont typeface="Wingdings" pitchFamily="2" charset="2"/>
              <a:buNone/>
              <a:defRPr/>
            </a:pPr>
            <a:r>
              <a:rPr lang="fa-IR" sz="1800" dirty="0"/>
              <a:t>این رهیافت معمولا با ساختاری چند لایه از زیر معماریهای حرفه، اطلاعات، سیستم، داده و فناوری نمایش داده می شود. هر لایه نیازهای خود را به لایه پائین تر منتقل می كند و از طرفی دیگر مسئول برآورده سازی نیازهای لایه های بالاتر خود است. لایه های بالائی مستقیما با اهداف و ماموریت سازمان در ارتباط بوده و به دنبال برآورده سازی رضایت ذینفعان هستند درحالیكه لایه های پائین تر پشتیبانی كننده لایه های بالائی از طریق فناوری اطلاعات هستند.</a:t>
            </a:r>
          </a:p>
          <a:p>
            <a:pPr marL="0" indent="0">
              <a:buFont typeface="Wingdings" pitchFamily="2" charset="2"/>
              <a:buNone/>
              <a:defRPr/>
            </a:pPr>
            <a:r>
              <a:rPr lang="fa-IR" sz="1800" dirty="0"/>
              <a:t>توجه اصلی این رهیافت بر معماری سیستم های اطلاعاتی و زیرساخت های فناوری است، به كسب وكار در حد شناسائی نیازها و انتقال آنها به لایه های پائین تر توجه می شود و خبری از مهندسی مجدد فرآیندها نیست.</a:t>
            </a:r>
          </a:p>
          <a:p>
            <a:pPr marL="0" indent="0">
              <a:buFont typeface="Wingdings" pitchFamily="2" charset="2"/>
              <a:buNone/>
              <a:defRPr/>
            </a:pPr>
            <a:endParaRPr lang="en-US" sz="900" dirty="0">
              <a:effectLst/>
            </a:endParaRPr>
          </a:p>
        </p:txBody>
      </p:sp>
      <p:sp>
        <p:nvSpPr>
          <p:cNvPr id="2867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F9E0AFEE-2E46-4FB4-8DD0-C53772A96E28}" type="slidenum">
              <a:rPr lang="ar-SA" altLang="en-US" sz="1400" smtClean="0">
                <a:solidFill>
                  <a:schemeClr val="accent1"/>
                </a:solidFill>
                <a:latin typeface="B Zar" pitchFamily="2" charset="-78"/>
                <a:cs typeface="B Zar" pitchFamily="2" charset="-78"/>
              </a:rPr>
              <a:pPr eaLnBrk="1" hangingPunct="1"/>
              <a:t>27</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endParaRPr lang="en-US"/>
          </a:p>
        </p:txBody>
      </p:sp>
      <p:sp>
        <p:nvSpPr>
          <p:cNvPr id="7" name="Content Placeholder 6"/>
          <p:cNvSpPr>
            <a:spLocks noGrp="1"/>
          </p:cNvSpPr>
          <p:nvPr>
            <p:ph idx="1"/>
          </p:nvPr>
        </p:nvSpPr>
        <p:spPr/>
        <p:txBody>
          <a:bodyPr/>
          <a:lstStyle/>
          <a:p>
            <a:pPr>
              <a:defRPr/>
            </a:pPr>
            <a:r>
              <a:rPr lang="ar-SA" sz="2000" dirty="0">
                <a:effectLst/>
              </a:rPr>
              <a:t>معماری سازمانی فرآیند محور </a:t>
            </a:r>
            <a:br>
              <a:rPr lang="ar-SA" sz="2000" dirty="0">
                <a:effectLst/>
              </a:rPr>
            </a:br>
            <a:r>
              <a:rPr lang="ar-SA" sz="1600" dirty="0">
                <a:effectLst/>
              </a:rPr>
              <a:t>این نوع معماری سازمانی با هدف مدیریت و بهبود فرآیندها صورت می پذیرد، اهداف حرفه با رویكردی بالا به پائین به عملیات و فعالیت ها نگاشت می شود تا نهایتا كلیه فرآیندهای حرفه به روشی كه گفته خواهد شد، سازماندهی شوند، این نوع پروژه های معماری سازمانی توسط مدیران ارشد حرفه اجرا شده و زیر نظر مستقیم ریاست سازمان می باشند.</a:t>
            </a:r>
            <a:br>
              <a:rPr lang="ar-SA" sz="1600" dirty="0">
                <a:effectLst/>
              </a:rPr>
            </a:br>
            <a:r>
              <a:rPr lang="ar-SA" sz="1600" dirty="0">
                <a:effectLst/>
              </a:rPr>
              <a:t>    - ابتدا فرآیندها بهینه سازی می شوند و سپس هر فعالیت به یك نقش یا سیستم اطلاعاتی اختصاص داده می شود. بهینه سازی فرآیندها بدون در نظر گرفتن فناوری اطلاعات انجام می شود، اما نتیجه كار در مرحله بعد به فناوری اطلاعات سازمان متصل می شود.</a:t>
            </a:r>
            <a:br>
              <a:rPr lang="ar-SA" sz="1600" dirty="0">
                <a:effectLst/>
              </a:rPr>
            </a:br>
            <a:r>
              <a:rPr lang="ar-SA" sz="1600" dirty="0">
                <a:effectLst/>
              </a:rPr>
              <a:t>    - فرآیندها طراحی مجدد می شوند تا حداكثر استفاده از قابلیت های انسانی و ماشینی محقق شود.</a:t>
            </a:r>
            <a:br>
              <a:rPr lang="ar-SA" sz="1600" dirty="0">
                <a:effectLst/>
              </a:rPr>
            </a:br>
            <a:r>
              <a:rPr lang="ar-SA" sz="1600" dirty="0">
                <a:effectLst/>
              </a:rPr>
              <a:t>    - در سطح فناوری اطلاعات طراحی یا پیاده سازی انجام نمی شود، بلكه از امكانات موجود در جهت بهره وری حداكثری استفاده می شود.</a:t>
            </a:r>
            <a:br>
              <a:rPr lang="ar-SA" sz="1600" dirty="0">
                <a:effectLst/>
              </a:rPr>
            </a:br>
            <a:r>
              <a:rPr lang="ar-SA" sz="1600" dirty="0">
                <a:effectLst/>
              </a:rPr>
              <a:t>فرآیندهای موجود درهر سازمان را می توان به سه دسته كلان تقسیم بندی نمود:</a:t>
            </a:r>
            <a:br>
              <a:rPr lang="ar-SA" sz="1600" dirty="0">
                <a:effectLst/>
              </a:rPr>
            </a:br>
            <a:r>
              <a:rPr lang="ar-SA" sz="1600" dirty="0">
                <a:effectLst/>
              </a:rPr>
              <a:t>    - فرآیندهای تولیدی(اولیه): این فرآیندها محصول یا خدمات سازمان را برای مشتریان ارائه می كنند.</a:t>
            </a:r>
            <a:br>
              <a:rPr lang="ar-SA" sz="1600" dirty="0">
                <a:effectLst/>
              </a:rPr>
            </a:br>
            <a:r>
              <a:rPr lang="ar-SA" sz="1600" dirty="0">
                <a:effectLst/>
              </a:rPr>
              <a:t>    - فرآیندهای پشتیبانی: پشتیبانی كننده فرآیندهای نوع اول هستند و هدف آنها تهیه منابع و مواد مورد نیاز برای تولید(ارائه خدمت) است.</a:t>
            </a:r>
            <a:br>
              <a:rPr lang="ar-SA" sz="1600" dirty="0">
                <a:effectLst/>
              </a:rPr>
            </a:br>
            <a:r>
              <a:rPr lang="ar-SA" sz="1600" dirty="0">
                <a:effectLst/>
              </a:rPr>
              <a:t>    - فرآیندهای مدیریتی: هدایت كننده و هماهنگ كننده فرآیندهای تولیدی و پشتیبان هستند، اهداف و شرایط را در نظر می گیرند و به دنبال جلب رضایت مشتری و محقق نمودن اهداف سازمان هستند.</a:t>
            </a:r>
            <a:br>
              <a:rPr lang="ar-SA" sz="1600" dirty="0">
                <a:effectLst/>
              </a:rPr>
            </a:br>
            <a:r>
              <a:rPr lang="ar-SA" sz="1600" dirty="0">
                <a:effectLst/>
              </a:rPr>
              <a:t>هر سه دسته این فرآیندها در حوزه معماری سازمانی فرآیند محور قرار دارند.</a:t>
            </a:r>
            <a:endParaRPr lang="en-US" sz="1600" dirty="0"/>
          </a:p>
        </p:txBody>
      </p:sp>
      <p:sp>
        <p:nvSpPr>
          <p:cNvPr id="2970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r>
              <a:rPr lang="ar-SA" altLang="en-US" smtClean="0"/>
              <a:t>(</a:t>
            </a:r>
            <a:fld id="{3A192EAF-2C6D-4B13-98B1-D05B71A1EF1A}" type="slidenum">
              <a:rPr lang="ar-SA" altLang="en-US" smtClean="0"/>
              <a:pPr/>
              <a:t>28</a:t>
            </a:fld>
            <a:r>
              <a:rPr lang="ar-SA" altLang="en-US" smtClean="0"/>
              <a:t>)</a:t>
            </a:r>
            <a:endParaRPr lang="en-US" alt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p>
        </p:txBody>
      </p:sp>
      <p:sp>
        <p:nvSpPr>
          <p:cNvPr id="5" name="Content Placeholder 4"/>
          <p:cNvSpPr>
            <a:spLocks noGrp="1"/>
          </p:cNvSpPr>
          <p:nvPr>
            <p:ph idx="1"/>
          </p:nvPr>
        </p:nvSpPr>
        <p:spPr/>
        <p:txBody>
          <a:bodyPr/>
          <a:lstStyle/>
          <a:p>
            <a:pPr>
              <a:defRPr/>
            </a:pPr>
            <a:r>
              <a:rPr lang="fa-IR" sz="1800" dirty="0" smtClean="0"/>
              <a:t>معماری سازمانی دولت محور</a:t>
            </a:r>
          </a:p>
          <a:p>
            <a:pPr>
              <a:defRPr/>
            </a:pPr>
            <a:r>
              <a:rPr lang="fa-IR" sz="1600" dirty="0" smtClean="0"/>
              <a:t>در این رهیافت كه مخصوص سازمانهای ستادی است، هماهنگی و هدایت بین اجزاء و حوزه هائی كه خود نوعی سازمان محسوب می شوند، مورد توجه است. دربحث مدیریت سازمانی و به هنگام مواجهه با پیچیدگی دو راهبرد كلان مورد توجه معماران قرار دارد، اول مدیریت و كنترل یكپارچه و مركزی سازمان در حوزه های مختلف است كه بصورت جامع و متمركز انجام می شود و دوم تقسیم سازمان به زیر مجموعه هائی است كه هر كدام دارای مدیریت مخصوص خود بوده ولی هماهنگی های بین این مجموعه ها بصورت فدرالی و ستادی انجام می شود، معماری سازمانی دولت محور بر پایه این راهبرد است.</a:t>
            </a:r>
          </a:p>
          <a:p>
            <a:pPr>
              <a:defRPr/>
            </a:pPr>
            <a:r>
              <a:rPr lang="fa-IR" sz="1600" dirty="0" smtClean="0"/>
              <a:t>در این روش همانطور كه گفته شده سازمان به اجزائی با نام حوزه های كسب و كار تقسیم می شود، هر حوزه تصمیم گیریها و مدیریت داخلی خود را داراست، درحالیكه اهداف سازمان و وظایف كلی توسط ستاد هماهنگ و مدیریت می شود. هر حوزه به دنبال افزایش كارائی و بهره وری در بخش خود بوده و می توان آن را نوعی سازمان كوچك در نظر گرفت، مجموعه این حوزه ها با همدیگر تشكیل سازمان مركزی را داده كه وظیفه نظارت و همراستا نمودن حوزه ها را بعهده دارد.</a:t>
            </a:r>
          </a:p>
          <a:p>
            <a:pPr>
              <a:defRPr/>
            </a:pPr>
            <a:r>
              <a:rPr lang="fa-IR" sz="1600" dirty="0" smtClean="0"/>
              <a:t>دراین نوع معماری فعالیت های داخلی هر حوزه كنترل و مدیریت نمی شود بلكه نتیجه و ما حصل این فعالیت ها در قالب شاخص های كارائی و جهت گیریهای رقابتی با دیگر حوزه ها هماهنگ و همراستا می شود، لذا مدیریت و بهبود فرآیندهای داخلی هر حوزه یا طراحی و یكپارچه سازی سیستمهای اطلاعاتی خارج از موضوع معماری سازمانی دولت محور بوده و مربوط به معماری داخلی هر حوزه می شود.</a:t>
            </a:r>
          </a:p>
          <a:p>
            <a:pPr>
              <a:defRPr/>
            </a:pPr>
            <a:endParaRPr lang="en-US" sz="1600" dirty="0"/>
          </a:p>
        </p:txBody>
      </p:sp>
      <p:sp>
        <p:nvSpPr>
          <p:cNvPr id="30724"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7A947845-7AAC-4542-930B-361C910B9BA0}" type="slidenum">
              <a:rPr lang="ar-SA" altLang="en-US" sz="1400" smtClean="0">
                <a:solidFill>
                  <a:schemeClr val="accent1"/>
                </a:solidFill>
                <a:latin typeface="B Zar" pitchFamily="2" charset="-78"/>
                <a:cs typeface="B Zar" pitchFamily="2" charset="-78"/>
              </a:rPr>
              <a:pPr eaLnBrk="1" hangingPunct="1"/>
              <a:t>29</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6B1901C0-0BC6-45E4-BBEE-9C51C088C7AC}" type="slidenum">
              <a:rPr lang="ar-SA" altLang="en-US" sz="1400" smtClean="0">
                <a:solidFill>
                  <a:schemeClr val="accent1"/>
                </a:solidFill>
                <a:latin typeface="B Zar" pitchFamily="2" charset="-78"/>
                <a:cs typeface="B Zar" pitchFamily="2" charset="-78"/>
              </a:rPr>
              <a:pPr eaLnBrk="1" hangingPunct="1"/>
              <a:t>3</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5128" name="Rectangle 8"/>
          <p:cNvSpPr>
            <a:spLocks noGrp="1" noChangeArrowheads="1"/>
          </p:cNvSpPr>
          <p:nvPr>
            <p:ph type="title"/>
          </p:nvPr>
        </p:nvSpPr>
        <p:spPr/>
        <p:txBody>
          <a:bodyPr/>
          <a:lstStyle/>
          <a:p>
            <a:pPr eaLnBrk="1" hangingPunct="1">
              <a:defRPr/>
            </a:pPr>
            <a:r>
              <a:rPr lang="fa-IR" smtClean="0"/>
              <a:t>سر فصل مطالب</a:t>
            </a:r>
            <a:endParaRPr lang="en-US" smtClean="0"/>
          </a:p>
        </p:txBody>
      </p:sp>
      <p:sp>
        <p:nvSpPr>
          <p:cNvPr id="5123" name="Rectangle 3"/>
          <p:cNvSpPr>
            <a:spLocks noGrp="1" noChangeArrowheads="1"/>
          </p:cNvSpPr>
          <p:nvPr>
            <p:ph type="body" sz="half" idx="2"/>
          </p:nvPr>
        </p:nvSpPr>
        <p:spPr>
          <a:xfrm>
            <a:off x="3924300" y="989013"/>
            <a:ext cx="5219700" cy="5464175"/>
          </a:xfrm>
        </p:spPr>
        <p:txBody>
          <a:bodyPr/>
          <a:lstStyle/>
          <a:p>
            <a:pPr algn="just" eaLnBrk="1" hangingPunct="1">
              <a:defRPr/>
            </a:pPr>
            <a:r>
              <a:rPr lang="ar-SA" sz="2800" dirty="0" smtClean="0"/>
              <a:t>آشنائي با مفاهيم پايه معماري سازماني</a:t>
            </a:r>
            <a:endParaRPr lang="en-US" sz="2800" dirty="0" smtClean="0"/>
          </a:p>
          <a:p>
            <a:pPr algn="just" eaLnBrk="1" hangingPunct="1">
              <a:buFont typeface="Wingdings" pitchFamily="2" charset="2"/>
              <a:buNone/>
              <a:defRPr/>
            </a:pPr>
            <a:endParaRPr lang="ar-SA" sz="2800" dirty="0" smtClean="0"/>
          </a:p>
          <a:p>
            <a:pPr algn="just" eaLnBrk="1" hangingPunct="1">
              <a:defRPr/>
            </a:pPr>
            <a:r>
              <a:rPr lang="ar-SA" sz="2800" dirty="0" smtClean="0"/>
              <a:t>آشنائي</a:t>
            </a:r>
            <a:r>
              <a:rPr lang="fa-IR" sz="2800" dirty="0" smtClean="0"/>
              <a:t> </a:t>
            </a:r>
            <a:r>
              <a:rPr lang="ar-SA" sz="2800" dirty="0" smtClean="0"/>
              <a:t>با</a:t>
            </a:r>
            <a:r>
              <a:rPr lang="en-US" sz="2800" dirty="0" smtClean="0"/>
              <a:t> </a:t>
            </a:r>
            <a:r>
              <a:rPr lang="ar-SA" sz="2800" dirty="0" smtClean="0"/>
              <a:t>چارچوبهاي معمار</a:t>
            </a:r>
            <a:r>
              <a:rPr lang="fa-IR" sz="2800" dirty="0" smtClean="0"/>
              <a:t>ی </a:t>
            </a:r>
            <a:r>
              <a:rPr lang="ar-SA" sz="2800" dirty="0" smtClean="0"/>
              <a:t>سازماني</a:t>
            </a:r>
            <a:endParaRPr lang="en-US" sz="2800" dirty="0" smtClean="0"/>
          </a:p>
          <a:p>
            <a:pPr algn="just" eaLnBrk="1" hangingPunct="1">
              <a:buFont typeface="Wingdings" pitchFamily="2" charset="2"/>
              <a:buNone/>
              <a:defRPr/>
            </a:pPr>
            <a:endParaRPr lang="ar-SA" sz="2800" dirty="0" smtClean="0"/>
          </a:p>
          <a:p>
            <a:pPr algn="just" eaLnBrk="1" hangingPunct="1">
              <a:defRPr/>
            </a:pPr>
            <a:r>
              <a:rPr lang="ar-SA" sz="2800" dirty="0" smtClean="0"/>
              <a:t>آشنائي با فر</a:t>
            </a:r>
            <a:r>
              <a:rPr lang="fa-IR" sz="2800" dirty="0" smtClean="0"/>
              <a:t>آ</a:t>
            </a:r>
            <a:r>
              <a:rPr lang="ar-SA" sz="2800" dirty="0" smtClean="0"/>
              <a:t>يند معماري سازماني</a:t>
            </a:r>
            <a:endParaRPr lang="en-US" sz="2800" dirty="0" smtClean="0"/>
          </a:p>
          <a:p>
            <a:pPr algn="just" eaLnBrk="1" hangingPunct="1">
              <a:buFont typeface="Wingdings" pitchFamily="2" charset="2"/>
              <a:buNone/>
              <a:defRPr/>
            </a:pPr>
            <a:endParaRPr lang="ar-SA" sz="2800" dirty="0" smtClean="0"/>
          </a:p>
          <a:p>
            <a:pPr algn="just" eaLnBrk="1" hangingPunct="1">
              <a:defRPr/>
            </a:pPr>
            <a:r>
              <a:rPr lang="ar-SA" sz="2800" dirty="0" smtClean="0"/>
              <a:t>آشنايي با ابزارهاي معماري سازماني</a:t>
            </a:r>
            <a:r>
              <a:rPr lang="fa-IR" sz="2800" dirty="0" smtClean="0"/>
              <a:t>     </a:t>
            </a:r>
          </a:p>
          <a:p>
            <a:pPr algn="just" eaLnBrk="1" hangingPunct="1">
              <a:buFont typeface="Wingdings" pitchFamily="2" charset="2"/>
              <a:buNone/>
              <a:defRPr/>
            </a:pPr>
            <a:r>
              <a:rPr lang="fa-IR" sz="2800" dirty="0" smtClean="0"/>
              <a:t>      و مثال</a:t>
            </a:r>
            <a:endParaRPr lang="ar-SA" sz="2800" dirty="0" smtClean="0"/>
          </a:p>
        </p:txBody>
      </p:sp>
      <p:pic>
        <p:nvPicPr>
          <p:cNvPr id="4101" name="Picture 14" descr="B-271-0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37861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en-US"/>
          </a:p>
        </p:txBody>
      </p:sp>
      <p:sp>
        <p:nvSpPr>
          <p:cNvPr id="4" name="Content Placeholder 3"/>
          <p:cNvSpPr>
            <a:spLocks noGrp="1"/>
          </p:cNvSpPr>
          <p:nvPr>
            <p:ph idx="1"/>
          </p:nvPr>
        </p:nvSpPr>
        <p:spPr>
          <a:xfrm>
            <a:off x="304800" y="1844675"/>
            <a:ext cx="8612188" cy="4032250"/>
          </a:xfrm>
        </p:spPr>
        <p:txBody>
          <a:bodyPr/>
          <a:lstStyle/>
          <a:p>
            <a:pPr>
              <a:defRPr/>
            </a:pPr>
            <a:r>
              <a:rPr lang="ar-SA" sz="2000" dirty="0">
                <a:effectLst/>
              </a:rPr>
              <a:t>مجموعه عناصری كه در این رهیافت مورد توجه هستند به این قرار می باشد:</a:t>
            </a:r>
            <a:br>
              <a:rPr lang="ar-SA" sz="2000" dirty="0">
                <a:effectLst/>
              </a:rPr>
            </a:br>
            <a:r>
              <a:rPr lang="ar-SA" sz="2000" dirty="0">
                <a:effectLst/>
              </a:rPr>
              <a:t>    </a:t>
            </a:r>
            <a:r>
              <a:rPr lang="ar-SA" sz="2000" dirty="0" smtClean="0">
                <a:effectLst/>
              </a:rPr>
              <a:t>- </a:t>
            </a:r>
            <a:r>
              <a:rPr lang="ar-SA" sz="2000" dirty="0">
                <a:solidFill>
                  <a:srgbClr val="00B050"/>
                </a:solidFill>
                <a:effectLst/>
              </a:rPr>
              <a:t>ماموریت سازمان</a:t>
            </a:r>
            <a:br>
              <a:rPr lang="ar-SA" sz="2000" dirty="0">
                <a:solidFill>
                  <a:srgbClr val="00B050"/>
                </a:solidFill>
                <a:effectLst/>
              </a:rPr>
            </a:br>
            <a:r>
              <a:rPr lang="ar-SA" sz="2000" dirty="0">
                <a:solidFill>
                  <a:srgbClr val="00B050"/>
                </a:solidFill>
                <a:effectLst/>
              </a:rPr>
              <a:t>    - راهبردهای سازمان</a:t>
            </a:r>
            <a:br>
              <a:rPr lang="ar-SA" sz="2000" dirty="0">
                <a:solidFill>
                  <a:srgbClr val="00B050"/>
                </a:solidFill>
                <a:effectLst/>
              </a:rPr>
            </a:br>
            <a:r>
              <a:rPr lang="ar-SA" sz="2000" dirty="0">
                <a:solidFill>
                  <a:srgbClr val="00B050"/>
                </a:solidFill>
                <a:effectLst/>
              </a:rPr>
              <a:t>    - فروش و داد و ستد</a:t>
            </a:r>
            <a:br>
              <a:rPr lang="ar-SA" sz="2000" dirty="0">
                <a:solidFill>
                  <a:srgbClr val="00B050"/>
                </a:solidFill>
                <a:effectLst/>
              </a:rPr>
            </a:br>
            <a:r>
              <a:rPr lang="ar-SA" sz="2000" dirty="0">
                <a:solidFill>
                  <a:srgbClr val="00B050"/>
                </a:solidFill>
                <a:effectLst/>
              </a:rPr>
              <a:t>    - رقبای تجاری</a:t>
            </a:r>
            <a:br>
              <a:rPr lang="ar-SA" sz="2000" dirty="0">
                <a:solidFill>
                  <a:srgbClr val="00B050"/>
                </a:solidFill>
                <a:effectLst/>
              </a:rPr>
            </a:br>
            <a:r>
              <a:rPr lang="ar-SA" sz="2000" dirty="0">
                <a:solidFill>
                  <a:srgbClr val="00B050"/>
                </a:solidFill>
                <a:effectLst/>
              </a:rPr>
              <a:t>    - محصولات و سرویسها</a:t>
            </a:r>
            <a:br>
              <a:rPr lang="ar-SA" sz="2000" dirty="0">
                <a:solidFill>
                  <a:srgbClr val="00B050"/>
                </a:solidFill>
                <a:effectLst/>
              </a:rPr>
            </a:br>
            <a:r>
              <a:rPr lang="ar-SA" sz="2000" dirty="0">
                <a:solidFill>
                  <a:srgbClr val="00B050"/>
                </a:solidFill>
                <a:effectLst/>
              </a:rPr>
              <a:t>    - منابع كلیدی</a:t>
            </a:r>
            <a:br>
              <a:rPr lang="ar-SA" sz="2000" dirty="0">
                <a:solidFill>
                  <a:srgbClr val="00B050"/>
                </a:solidFill>
                <a:effectLst/>
              </a:rPr>
            </a:br>
            <a:r>
              <a:rPr lang="ar-SA" sz="2000" dirty="0">
                <a:solidFill>
                  <a:srgbClr val="00B050"/>
                </a:solidFill>
                <a:effectLst/>
              </a:rPr>
              <a:t>    - روش های عملیاتی</a:t>
            </a:r>
            <a:br>
              <a:rPr lang="ar-SA" sz="2000" dirty="0">
                <a:solidFill>
                  <a:srgbClr val="00B050"/>
                </a:solidFill>
                <a:effectLst/>
              </a:rPr>
            </a:br>
            <a:r>
              <a:rPr lang="ar-SA" sz="2000" dirty="0">
                <a:solidFill>
                  <a:srgbClr val="00B050"/>
                </a:solidFill>
                <a:effectLst/>
              </a:rPr>
              <a:t>    - مشتریان</a:t>
            </a:r>
            <a:br>
              <a:rPr lang="ar-SA" sz="2000" dirty="0">
                <a:solidFill>
                  <a:srgbClr val="00B050"/>
                </a:solidFill>
                <a:effectLst/>
              </a:rPr>
            </a:br>
            <a:r>
              <a:rPr lang="ar-SA" sz="2000" dirty="0">
                <a:solidFill>
                  <a:srgbClr val="00B050"/>
                </a:solidFill>
                <a:effectLst/>
              </a:rPr>
              <a:t>    - محیط</a:t>
            </a:r>
            <a:br>
              <a:rPr lang="ar-SA" sz="2000" dirty="0">
                <a:solidFill>
                  <a:srgbClr val="00B050"/>
                </a:solidFill>
                <a:effectLst/>
              </a:rPr>
            </a:br>
            <a:r>
              <a:rPr lang="ar-SA" sz="2000" dirty="0">
                <a:solidFill>
                  <a:srgbClr val="00B050"/>
                </a:solidFill>
                <a:effectLst/>
              </a:rPr>
              <a:t>    - ذینفعان</a:t>
            </a:r>
            <a:endParaRPr lang="en-US" sz="2000" dirty="0">
              <a:solidFill>
                <a:srgbClr val="00B050"/>
              </a:solidFill>
            </a:endParaRPr>
          </a:p>
        </p:txBody>
      </p:sp>
      <p:sp>
        <p:nvSpPr>
          <p:cNvPr id="317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E9BEF73B-3491-4F1E-8B9C-AE4BDEDAFAB4}" type="slidenum">
              <a:rPr lang="ar-SA" altLang="en-US" sz="1400" smtClean="0">
                <a:solidFill>
                  <a:schemeClr val="accent1"/>
                </a:solidFill>
                <a:latin typeface="B Zar" pitchFamily="2" charset="-78"/>
                <a:cs typeface="B Zar" pitchFamily="2" charset="-78"/>
              </a:rPr>
              <a:pPr eaLnBrk="1" hangingPunct="1"/>
              <a:t>30</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US"/>
          </a:p>
        </p:txBody>
      </p:sp>
      <p:sp>
        <p:nvSpPr>
          <p:cNvPr id="5" name="Content Placeholder 4"/>
          <p:cNvSpPr>
            <a:spLocks noGrp="1"/>
          </p:cNvSpPr>
          <p:nvPr>
            <p:ph idx="1"/>
          </p:nvPr>
        </p:nvSpPr>
        <p:spPr/>
        <p:txBody>
          <a:bodyPr/>
          <a:lstStyle/>
          <a:p>
            <a:pPr>
              <a:defRPr/>
            </a:pPr>
            <a:r>
              <a:rPr lang="fa-IR" sz="2000" dirty="0" smtClean="0"/>
              <a:t>ضرورت و نتایج معماری سازمانی</a:t>
            </a:r>
          </a:p>
          <a:p>
            <a:pPr>
              <a:defRPr/>
            </a:pPr>
            <a:r>
              <a:rPr lang="fa-IR" sz="1600" dirty="0" smtClean="0"/>
              <a:t>جان زكمن انگیزه اصلی خود از ارائه معماری سازمانی را "حل مشكل مربوط به پیچیدگی سیستم های اطلاعاتی و بهبود مدیریت بر آن" می داند. وی پیچیدگی را نه فقط از جنبه بزرگ شدن سیستم ها بلكه مربوط به عوامل متعددی نظیر توزیع شدگی جغرافیائی سیستم ها، نیاز به تغییرات سریع سیستم ها به دلیل رشد سریع بازار تجارت، نیازمندیهای خاص و كلیدی شدن جایگاه فناوری اطلاعات در سازمانها می داند.</a:t>
            </a:r>
          </a:p>
          <a:p>
            <a:pPr>
              <a:defRPr/>
            </a:pPr>
            <a:r>
              <a:rPr lang="fa-IR" sz="1600" dirty="0" smtClean="0"/>
              <a:t>امروزه فواید و دلایل استفاده از معماری سازمانی را شامل این موارد می دانند:</a:t>
            </a:r>
          </a:p>
          <a:p>
            <a:pPr>
              <a:defRPr/>
            </a:pPr>
            <a:r>
              <a:rPr lang="fa-IR" sz="1600" dirty="0" smtClean="0"/>
              <a:t>    </a:t>
            </a:r>
            <a:r>
              <a:rPr lang="fa-IR" sz="1600" dirty="0" smtClean="0">
                <a:solidFill>
                  <a:srgbClr val="00B050"/>
                </a:solidFill>
              </a:rPr>
              <a:t>- كاهش هزینه های فناوری اطلاعات</a:t>
            </a:r>
          </a:p>
          <a:p>
            <a:pPr>
              <a:defRPr/>
            </a:pPr>
            <a:r>
              <a:rPr lang="fa-IR" sz="1600" dirty="0" smtClean="0">
                <a:solidFill>
                  <a:srgbClr val="00B050"/>
                </a:solidFill>
              </a:rPr>
              <a:t>    - كاهش هزینه مدیریت پیچیدگی ها</a:t>
            </a:r>
          </a:p>
          <a:p>
            <a:pPr>
              <a:defRPr/>
            </a:pPr>
            <a:r>
              <a:rPr lang="fa-IR" sz="1600" dirty="0" smtClean="0">
                <a:solidFill>
                  <a:srgbClr val="00B050"/>
                </a:solidFill>
              </a:rPr>
              <a:t>    - حذف افزونگی</a:t>
            </a:r>
          </a:p>
          <a:p>
            <a:pPr>
              <a:defRPr/>
            </a:pPr>
            <a:r>
              <a:rPr lang="fa-IR" sz="1600" dirty="0" smtClean="0">
                <a:solidFill>
                  <a:srgbClr val="00B050"/>
                </a:solidFill>
              </a:rPr>
              <a:t>    - گسترش سیستم های فناوری اطلاعات</a:t>
            </a:r>
          </a:p>
          <a:p>
            <a:pPr>
              <a:defRPr/>
            </a:pPr>
            <a:r>
              <a:rPr lang="fa-IR" sz="1600" dirty="0" smtClean="0">
                <a:solidFill>
                  <a:srgbClr val="00B050"/>
                </a:solidFill>
              </a:rPr>
              <a:t>    - پاسخ به نرخ تغییرات حرفه</a:t>
            </a:r>
          </a:p>
          <a:p>
            <a:pPr>
              <a:defRPr/>
            </a:pPr>
            <a:r>
              <a:rPr lang="fa-IR" sz="1600" dirty="0" smtClean="0">
                <a:solidFill>
                  <a:srgbClr val="00B050"/>
                </a:solidFill>
              </a:rPr>
              <a:t>    - نیاز به اشتراك گذاری اطلاعات</a:t>
            </a:r>
          </a:p>
          <a:p>
            <a:pPr>
              <a:defRPr/>
            </a:pPr>
            <a:r>
              <a:rPr lang="fa-IR" sz="1600" dirty="0" smtClean="0">
                <a:solidFill>
                  <a:srgbClr val="00B050"/>
                </a:solidFill>
              </a:rPr>
              <a:t>    - برون سپاری</a:t>
            </a:r>
          </a:p>
          <a:p>
            <a:pPr>
              <a:defRPr/>
            </a:pPr>
            <a:r>
              <a:rPr lang="fa-IR" sz="1600" dirty="0" smtClean="0">
                <a:solidFill>
                  <a:srgbClr val="00B050"/>
                </a:solidFill>
              </a:rPr>
              <a:t>    - دلایل مربوط به شرایط آینده</a:t>
            </a:r>
          </a:p>
          <a:p>
            <a:pPr>
              <a:defRPr/>
            </a:pPr>
            <a:r>
              <a:rPr lang="fa-IR" sz="1600" dirty="0" smtClean="0"/>
              <a:t>مهمترین نتایج معماری سازمانی را باید بهبود روشها و فرآیندها در ماموریت های سازمانی، ایجاد نظامی یكدست و قابل مقایسه در توصیف سیستم ها و یكپارچگی دانست.</a:t>
            </a:r>
            <a:endParaRPr lang="fa-IR" sz="1600" dirty="0"/>
          </a:p>
        </p:txBody>
      </p:sp>
      <p:sp>
        <p:nvSpPr>
          <p:cNvPr id="32772"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5063C476-54B7-4002-86D8-0B205AD21B5C}" type="slidenum">
              <a:rPr lang="ar-SA" altLang="en-US" sz="1400" smtClean="0">
                <a:solidFill>
                  <a:schemeClr val="accent1"/>
                </a:solidFill>
                <a:latin typeface="B Zar" pitchFamily="2" charset="-78"/>
                <a:cs typeface="B Zar" pitchFamily="2" charset="-78"/>
              </a:rPr>
              <a:pPr eaLnBrk="1" hangingPunct="1"/>
              <a:t>31</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5).jpg"/>
          <p:cNvPicPr>
            <a:picLocks noChangeAspect="1"/>
          </p:cNvPicPr>
          <p:nvPr/>
        </p:nvPicPr>
        <p:blipFill>
          <a:blip r:embed="rId2" cstate="print"/>
          <a:stretch>
            <a:fillRect/>
          </a:stretch>
        </p:blipFill>
        <p:spPr>
          <a:xfrm>
            <a:off x="0" y="0"/>
            <a:ext cx="9252520" cy="4869160"/>
          </a:xfrm>
          <a:prstGeom prst="rect">
            <a:avLst/>
          </a:prstGeom>
          <a:ln>
            <a:noFill/>
          </a:ln>
          <a:effectLst>
            <a:softEdge rad="112500"/>
          </a:effectLst>
        </p:spPr>
      </p:pic>
      <p:sp>
        <p:nvSpPr>
          <p:cNvPr id="3" name="Rectangle 2"/>
          <p:cNvSpPr/>
          <p:nvPr/>
        </p:nvSpPr>
        <p:spPr bwMode="auto">
          <a:xfrm>
            <a:off x="1071563" y="4857750"/>
            <a:ext cx="6842125" cy="129857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rtlCol="1"/>
          <a:lstStyle/>
          <a:p>
            <a:pPr algn="ctr">
              <a:defRPr/>
            </a:pPr>
            <a:r>
              <a:rPr lang="fa-IR" sz="6600" dirty="0">
                <a:solidFill>
                  <a:srgbClr val="FF0000"/>
                </a:solidFill>
              </a:rPr>
              <a:t>با تشکر از توجــه شما</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FB88906C-D5B3-4711-AF00-FB524D427535}" type="slidenum">
              <a:rPr lang="ar-SA" altLang="en-US" sz="1400" smtClean="0">
                <a:solidFill>
                  <a:schemeClr val="accent1"/>
                </a:solidFill>
                <a:latin typeface="B Zar" pitchFamily="2" charset="-78"/>
                <a:cs typeface="B Zar" pitchFamily="2" charset="-78"/>
              </a:rPr>
              <a:pPr eaLnBrk="1" hangingPunct="1"/>
              <a:t>4</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33122" name="Rectangle 2"/>
          <p:cNvSpPr>
            <a:spLocks noGrp="1" noChangeArrowheads="1"/>
          </p:cNvSpPr>
          <p:nvPr>
            <p:ph type="title"/>
          </p:nvPr>
        </p:nvSpPr>
        <p:spPr/>
        <p:txBody>
          <a:bodyPr/>
          <a:lstStyle/>
          <a:p>
            <a:pPr eaLnBrk="1" hangingPunct="1">
              <a:defRPr/>
            </a:pPr>
            <a:r>
              <a:rPr lang="ar-SA" smtClean="0"/>
              <a:t>معماري چيست؟</a:t>
            </a:r>
            <a:endParaRPr lang="en-US" smtClean="0"/>
          </a:p>
        </p:txBody>
      </p:sp>
      <p:sp>
        <p:nvSpPr>
          <p:cNvPr id="133123" name="Rectangle 3"/>
          <p:cNvSpPr>
            <a:spLocks noGrp="1" noChangeArrowheads="1"/>
          </p:cNvSpPr>
          <p:nvPr>
            <p:ph type="body" idx="1"/>
          </p:nvPr>
        </p:nvSpPr>
        <p:spPr>
          <a:xfrm>
            <a:off x="4876800" y="989013"/>
            <a:ext cx="4040188" cy="3811587"/>
          </a:xfrm>
        </p:spPr>
        <p:txBody>
          <a:bodyPr anchor="ctr"/>
          <a:lstStyle/>
          <a:p>
            <a:pPr eaLnBrk="1" hangingPunct="1">
              <a:lnSpc>
                <a:spcPct val="90000"/>
              </a:lnSpc>
              <a:defRPr/>
            </a:pPr>
            <a:r>
              <a:rPr lang="ar-SA" b="1" dirty="0" smtClean="0"/>
              <a:t>معماري</a:t>
            </a:r>
            <a:r>
              <a:rPr lang="ar-SA" dirty="0" smtClean="0"/>
              <a:t> يعني</a:t>
            </a:r>
            <a:r>
              <a:rPr lang="fa-IR" dirty="0" smtClean="0"/>
              <a:t>: </a:t>
            </a:r>
            <a:r>
              <a:rPr lang="ar-SA" dirty="0" smtClean="0"/>
              <a:t> </a:t>
            </a:r>
            <a:r>
              <a:rPr lang="ar-SA" dirty="0" smtClean="0">
                <a:solidFill>
                  <a:schemeClr val="accent2">
                    <a:lumMod val="75000"/>
                  </a:schemeClr>
                </a:solidFill>
              </a:rPr>
              <a:t>ارائه توصيفي فني از يك سيستم كه نشان دهندة ساختارِ اجزاء آن، ارتباط بين آنها و اصول و قواعد حاكم بر طراحي و تكامل آنها در گذر زمان باشد.</a:t>
            </a:r>
          </a:p>
        </p:txBody>
      </p:sp>
      <p:pic>
        <p:nvPicPr>
          <p:cNvPr id="133124" name="Picture 4" descr="BLUE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38275"/>
            <a:ext cx="43180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blinds(vertical)">
                                      <p:cBhvr>
                                        <p:cTn id="7"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61CD8A6C-7766-4687-83C4-1B7EFD9B60D7}" type="slidenum">
              <a:rPr lang="ar-SA" altLang="en-US" sz="1400" smtClean="0">
                <a:solidFill>
                  <a:schemeClr val="accent1"/>
                </a:solidFill>
                <a:latin typeface="B Zar" pitchFamily="2" charset="-78"/>
                <a:cs typeface="B Zar" pitchFamily="2" charset="-78"/>
              </a:rPr>
              <a:pPr eaLnBrk="1" hangingPunct="1"/>
              <a:t>5</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35170" name="Rectangle 2"/>
          <p:cNvSpPr>
            <a:spLocks noGrp="1" noChangeArrowheads="1"/>
          </p:cNvSpPr>
          <p:nvPr>
            <p:ph type="title"/>
          </p:nvPr>
        </p:nvSpPr>
        <p:spPr/>
        <p:txBody>
          <a:bodyPr/>
          <a:lstStyle/>
          <a:p>
            <a:pPr eaLnBrk="1" hangingPunct="1">
              <a:defRPr/>
            </a:pPr>
            <a:r>
              <a:rPr lang="ar-SA" smtClean="0"/>
              <a:t>محتويات معماري...</a:t>
            </a:r>
            <a:endParaRPr lang="en-US" smtClean="0"/>
          </a:p>
        </p:txBody>
      </p:sp>
      <p:sp>
        <p:nvSpPr>
          <p:cNvPr id="135171" name="Rectangle 3"/>
          <p:cNvSpPr>
            <a:spLocks noGrp="1" noChangeArrowheads="1"/>
          </p:cNvSpPr>
          <p:nvPr>
            <p:ph type="body" idx="1"/>
          </p:nvPr>
        </p:nvSpPr>
        <p:spPr>
          <a:xfrm>
            <a:off x="4648200" y="989013"/>
            <a:ext cx="4268788" cy="5183187"/>
          </a:xfrm>
        </p:spPr>
        <p:txBody>
          <a:bodyPr/>
          <a:lstStyle/>
          <a:p>
            <a:pPr eaLnBrk="1" hangingPunct="1">
              <a:defRPr/>
            </a:pPr>
            <a:r>
              <a:rPr lang="ar-SA" smtClean="0"/>
              <a:t>معماري مجموعه اي است از  </a:t>
            </a:r>
            <a:r>
              <a:rPr lang="ar-SA" smtClean="0">
                <a:solidFill>
                  <a:schemeClr val="accent2"/>
                </a:solidFill>
              </a:rPr>
              <a:t>نقشه هاي فني</a:t>
            </a:r>
            <a:r>
              <a:rPr lang="ar-SA" smtClean="0"/>
              <a:t>.</a:t>
            </a:r>
          </a:p>
          <a:p>
            <a:pPr eaLnBrk="1" hangingPunct="1">
              <a:defRPr/>
            </a:pPr>
            <a:r>
              <a:rPr lang="ar-SA" smtClean="0"/>
              <a:t>هر نقشه فني شامل توصيفِ </a:t>
            </a:r>
            <a:r>
              <a:rPr lang="ar-SA" smtClean="0">
                <a:solidFill>
                  <a:schemeClr val="accent2"/>
                </a:solidFill>
              </a:rPr>
              <a:t>جنبه خاصي</a:t>
            </a:r>
            <a:r>
              <a:rPr lang="ar-SA" smtClean="0"/>
              <a:t> از سيستم است.</a:t>
            </a:r>
          </a:p>
          <a:p>
            <a:pPr eaLnBrk="1" hangingPunct="1">
              <a:buFont typeface="Wingdings" pitchFamily="2" charset="2"/>
              <a:buNone/>
              <a:defRPr/>
            </a:pPr>
            <a:endParaRPr lang="en-US" smtClean="0"/>
          </a:p>
        </p:txBody>
      </p:sp>
      <p:pic>
        <p:nvPicPr>
          <p:cNvPr id="135172" name="Picture 4" descr="ARE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14438"/>
            <a:ext cx="4318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5172"/>
                                        </p:tgtEl>
                                        <p:attrNameLst>
                                          <p:attrName>style.visibility</p:attrName>
                                        </p:attrNameLst>
                                      </p:cBhvr>
                                      <p:to>
                                        <p:strVal val="visible"/>
                                      </p:to>
                                    </p:set>
                                    <p:anim calcmode="lin" valueType="num">
                                      <p:cBhvr>
                                        <p:cTn id="7" dur="500" fill="hold"/>
                                        <p:tgtEl>
                                          <p:spTgt spid="135172"/>
                                        </p:tgtEl>
                                        <p:attrNameLst>
                                          <p:attrName>ppt_w</p:attrName>
                                        </p:attrNameLst>
                                      </p:cBhvr>
                                      <p:tavLst>
                                        <p:tav tm="0">
                                          <p:val>
                                            <p:fltVal val="0"/>
                                          </p:val>
                                        </p:tav>
                                        <p:tav tm="100000">
                                          <p:val>
                                            <p:strVal val="#ppt_w"/>
                                          </p:val>
                                        </p:tav>
                                      </p:tavLst>
                                    </p:anim>
                                    <p:anim calcmode="lin" valueType="num">
                                      <p:cBhvr>
                                        <p:cTn id="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C1EBBEF5-9869-4B31-A34E-D4ED71E38C56}" type="slidenum">
              <a:rPr lang="ar-SA" altLang="en-US" sz="1400" smtClean="0">
                <a:solidFill>
                  <a:schemeClr val="accent1"/>
                </a:solidFill>
                <a:latin typeface="B Zar" pitchFamily="2" charset="-78"/>
                <a:cs typeface="B Zar" pitchFamily="2" charset="-78"/>
              </a:rPr>
              <a:pPr eaLnBrk="1" hangingPunct="1"/>
              <a:t>6</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40290" name="Rectangle 2"/>
          <p:cNvSpPr>
            <a:spLocks noGrp="1" noChangeArrowheads="1"/>
          </p:cNvSpPr>
          <p:nvPr>
            <p:ph type="title"/>
          </p:nvPr>
        </p:nvSpPr>
        <p:spPr/>
        <p:txBody>
          <a:bodyPr/>
          <a:lstStyle/>
          <a:p>
            <a:pPr eaLnBrk="1" hangingPunct="1">
              <a:defRPr/>
            </a:pPr>
            <a:r>
              <a:rPr lang="ar-SA" smtClean="0"/>
              <a:t>كجا معماري لازم است؟</a:t>
            </a:r>
            <a:endParaRPr lang="en-US" smtClean="0"/>
          </a:p>
        </p:txBody>
      </p:sp>
      <p:sp>
        <p:nvSpPr>
          <p:cNvPr id="140291" name="Rectangle 3"/>
          <p:cNvSpPr>
            <a:spLocks noGrp="1" noChangeArrowheads="1"/>
          </p:cNvSpPr>
          <p:nvPr>
            <p:ph type="body" idx="1"/>
          </p:nvPr>
        </p:nvSpPr>
        <p:spPr>
          <a:xfrm>
            <a:off x="4425950" y="1079500"/>
            <a:ext cx="4497388" cy="5183188"/>
          </a:xfrm>
        </p:spPr>
        <p:txBody>
          <a:bodyPr/>
          <a:lstStyle/>
          <a:p>
            <a:pPr eaLnBrk="1" hangingPunct="1">
              <a:defRPr/>
            </a:pPr>
            <a:r>
              <a:rPr lang="ar-SA" smtClean="0"/>
              <a:t>عواملي كه ميتوانند معماري را الزامي كنند:</a:t>
            </a:r>
          </a:p>
          <a:p>
            <a:pPr lvl="1" eaLnBrk="1" hangingPunct="1">
              <a:buClr>
                <a:schemeClr val="accent2"/>
              </a:buClr>
              <a:buFont typeface="Wingdings 2" pitchFamily="18" charset="2"/>
              <a:buChar char="¥"/>
              <a:defRPr/>
            </a:pPr>
            <a:r>
              <a:rPr lang="ar-SA" b="1" smtClean="0">
                <a:solidFill>
                  <a:schemeClr val="accent2"/>
                </a:solidFill>
              </a:rPr>
              <a:t>ابعاد بزرگ</a:t>
            </a:r>
          </a:p>
          <a:p>
            <a:pPr lvl="1" eaLnBrk="1" hangingPunct="1">
              <a:defRPr/>
            </a:pPr>
            <a:r>
              <a:rPr lang="ar-SA" smtClean="0"/>
              <a:t>پيچيدگي زياد</a:t>
            </a:r>
          </a:p>
          <a:p>
            <a:pPr lvl="1" eaLnBrk="1" hangingPunct="1">
              <a:defRPr/>
            </a:pPr>
            <a:r>
              <a:rPr lang="ar-SA" smtClean="0"/>
              <a:t>نيازمندي خاص</a:t>
            </a:r>
          </a:p>
          <a:p>
            <a:pPr lvl="1" eaLnBrk="1" hangingPunct="1">
              <a:defRPr/>
            </a:pPr>
            <a:r>
              <a:rPr lang="ar-SA" smtClean="0"/>
              <a:t>طول عمر زياد</a:t>
            </a:r>
          </a:p>
          <a:p>
            <a:pPr lvl="1" eaLnBrk="1" hangingPunct="1">
              <a:defRPr/>
            </a:pPr>
            <a:r>
              <a:rPr lang="ar-SA" smtClean="0"/>
              <a:t>انعطاف پذيري در برابر تغييرات</a:t>
            </a:r>
            <a:endParaRPr lang="en-US" smtClean="0"/>
          </a:p>
        </p:txBody>
      </p:sp>
      <p:pic>
        <p:nvPicPr>
          <p:cNvPr id="140292" name="Picture 4" descr="E-156-0138"/>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79388" y="1150938"/>
            <a:ext cx="419100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499"/>
                                          </p:stCondLst>
                                        </p:cTn>
                                        <p:tgtEl>
                                          <p:spTgt spid="140292"/>
                                        </p:tgtEl>
                                        <p:attrNameLst>
                                          <p:attrName>style.visibility</p:attrName>
                                        </p:attrNameLst>
                                      </p:cBhvr>
                                      <p:to>
                                        <p:strVal val="visible"/>
                                      </p:to>
                                    </p:set>
                                    <p:anim to="" calcmode="lin" valueType="num">
                                      <p:cBhvr>
                                        <p:cTn id="7" dur="1" fill="hold"/>
                                        <p:tgtEl>
                                          <p:spTgt spid="1402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95D61C90-5779-4B62-94C8-1D0BF94E3EEB}" type="slidenum">
              <a:rPr lang="ar-SA" altLang="en-US" sz="1400" smtClean="0">
                <a:solidFill>
                  <a:schemeClr val="accent1"/>
                </a:solidFill>
                <a:latin typeface="B Zar" pitchFamily="2" charset="-78"/>
                <a:cs typeface="B Zar" pitchFamily="2" charset="-78"/>
              </a:rPr>
              <a:pPr eaLnBrk="1" hangingPunct="1"/>
              <a:t>7</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42338" name="Rectangle 2"/>
          <p:cNvSpPr>
            <a:spLocks noGrp="1" noChangeArrowheads="1"/>
          </p:cNvSpPr>
          <p:nvPr>
            <p:ph type="title"/>
          </p:nvPr>
        </p:nvSpPr>
        <p:spPr/>
        <p:txBody>
          <a:bodyPr/>
          <a:lstStyle/>
          <a:p>
            <a:pPr eaLnBrk="1" hangingPunct="1">
              <a:defRPr/>
            </a:pPr>
            <a:r>
              <a:rPr lang="ar-SA" smtClean="0"/>
              <a:t>كجا معماري لازم است؟</a:t>
            </a:r>
            <a:endParaRPr lang="en-US" smtClean="0"/>
          </a:p>
        </p:txBody>
      </p:sp>
      <p:sp>
        <p:nvSpPr>
          <p:cNvPr id="142339" name="Rectangle 3"/>
          <p:cNvSpPr>
            <a:spLocks noGrp="1" noChangeArrowheads="1"/>
          </p:cNvSpPr>
          <p:nvPr>
            <p:ph type="body" idx="1"/>
          </p:nvPr>
        </p:nvSpPr>
        <p:spPr>
          <a:xfrm>
            <a:off x="4425950" y="1079500"/>
            <a:ext cx="4498975" cy="5183188"/>
          </a:xfrm>
        </p:spPr>
        <p:txBody>
          <a:bodyPr/>
          <a:lstStyle/>
          <a:p>
            <a:pPr eaLnBrk="1" hangingPunct="1">
              <a:defRPr/>
            </a:pPr>
            <a:r>
              <a:rPr lang="ar-SA" smtClean="0"/>
              <a:t>عواملي كه ميتوانند معماري را الزامي كنند:</a:t>
            </a:r>
          </a:p>
          <a:p>
            <a:pPr lvl="1" eaLnBrk="1" hangingPunct="1">
              <a:defRPr/>
            </a:pPr>
            <a:r>
              <a:rPr lang="ar-SA" smtClean="0"/>
              <a:t>ابعاد بزرگ</a:t>
            </a:r>
          </a:p>
          <a:p>
            <a:pPr lvl="1" eaLnBrk="1" hangingPunct="1">
              <a:buClr>
                <a:schemeClr val="accent2"/>
              </a:buClr>
              <a:buFont typeface="Wingdings 2" pitchFamily="18" charset="2"/>
              <a:buChar char="¥"/>
              <a:defRPr/>
            </a:pPr>
            <a:r>
              <a:rPr lang="ar-SA" b="1" smtClean="0">
                <a:solidFill>
                  <a:schemeClr val="accent2"/>
                </a:solidFill>
              </a:rPr>
              <a:t>پيچيدگي زياد</a:t>
            </a:r>
          </a:p>
          <a:p>
            <a:pPr lvl="1" eaLnBrk="1" hangingPunct="1">
              <a:defRPr/>
            </a:pPr>
            <a:r>
              <a:rPr lang="ar-SA" smtClean="0"/>
              <a:t>نيازمندي خاص</a:t>
            </a:r>
          </a:p>
          <a:p>
            <a:pPr lvl="1" eaLnBrk="1" hangingPunct="1">
              <a:defRPr/>
            </a:pPr>
            <a:r>
              <a:rPr lang="ar-SA" smtClean="0"/>
              <a:t>طول عمر زياد</a:t>
            </a:r>
          </a:p>
          <a:p>
            <a:pPr lvl="1" eaLnBrk="1" hangingPunct="1">
              <a:defRPr/>
            </a:pPr>
            <a:r>
              <a:rPr lang="ar-SA" smtClean="0"/>
              <a:t>انعطاف پذيري در برابر تغييرات</a:t>
            </a:r>
            <a:endParaRPr lang="en-US" smtClean="0"/>
          </a:p>
        </p:txBody>
      </p:sp>
      <p:pic>
        <p:nvPicPr>
          <p:cNvPr id="142340" name="Picture 4" descr="I-156-0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79500"/>
            <a:ext cx="3482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42340"/>
                                        </p:tgtEl>
                                        <p:attrNameLst>
                                          <p:attrName>style.visibility</p:attrName>
                                        </p:attrNameLst>
                                      </p:cBhvr>
                                      <p:to>
                                        <p:strVal val="visible"/>
                                      </p:to>
                                    </p:set>
                                    <p:animEffect transition="in" filter="wipe(up)">
                                      <p:cBhvr>
                                        <p:cTn id="7"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E3104DA5-B05E-4125-A1AA-61C3A76CD183}" type="slidenum">
              <a:rPr lang="ar-SA" altLang="en-US" sz="1400" smtClean="0">
                <a:solidFill>
                  <a:schemeClr val="accent1"/>
                </a:solidFill>
                <a:latin typeface="B Zar" pitchFamily="2" charset="-78"/>
                <a:cs typeface="B Zar" pitchFamily="2" charset="-78"/>
              </a:rPr>
              <a:pPr eaLnBrk="1" hangingPunct="1"/>
              <a:t>8</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44386" name="Rectangle 2"/>
          <p:cNvSpPr>
            <a:spLocks noGrp="1" noChangeArrowheads="1"/>
          </p:cNvSpPr>
          <p:nvPr>
            <p:ph type="title"/>
          </p:nvPr>
        </p:nvSpPr>
        <p:spPr/>
        <p:txBody>
          <a:bodyPr/>
          <a:lstStyle/>
          <a:p>
            <a:pPr eaLnBrk="1" hangingPunct="1">
              <a:defRPr/>
            </a:pPr>
            <a:r>
              <a:rPr lang="ar-SA" smtClean="0"/>
              <a:t>كجا معماري لازم است؟</a:t>
            </a:r>
            <a:endParaRPr lang="en-US" smtClean="0"/>
          </a:p>
        </p:txBody>
      </p:sp>
      <p:sp>
        <p:nvSpPr>
          <p:cNvPr id="144387" name="Rectangle 3"/>
          <p:cNvSpPr>
            <a:spLocks noGrp="1" noChangeArrowheads="1"/>
          </p:cNvSpPr>
          <p:nvPr>
            <p:ph type="body" idx="1"/>
          </p:nvPr>
        </p:nvSpPr>
        <p:spPr>
          <a:xfrm>
            <a:off x="4425950" y="1079500"/>
            <a:ext cx="4498975" cy="5183188"/>
          </a:xfrm>
        </p:spPr>
        <p:txBody>
          <a:bodyPr/>
          <a:lstStyle/>
          <a:p>
            <a:pPr eaLnBrk="1" hangingPunct="1">
              <a:defRPr/>
            </a:pPr>
            <a:r>
              <a:rPr lang="ar-SA" smtClean="0"/>
              <a:t>عواملي كه ميتوانند معماري را الزامي كنند:</a:t>
            </a:r>
          </a:p>
          <a:p>
            <a:pPr lvl="1" eaLnBrk="1" hangingPunct="1">
              <a:defRPr/>
            </a:pPr>
            <a:r>
              <a:rPr lang="ar-SA" smtClean="0"/>
              <a:t>ابعاد بزرگ</a:t>
            </a:r>
          </a:p>
          <a:p>
            <a:pPr lvl="1" eaLnBrk="1" hangingPunct="1">
              <a:defRPr/>
            </a:pPr>
            <a:r>
              <a:rPr lang="ar-SA" smtClean="0"/>
              <a:t>پيچيدگي زياد</a:t>
            </a:r>
          </a:p>
          <a:p>
            <a:pPr lvl="1" eaLnBrk="1" hangingPunct="1">
              <a:buClr>
                <a:schemeClr val="accent2"/>
              </a:buClr>
              <a:buFont typeface="Wingdings 2" pitchFamily="18" charset="2"/>
              <a:buChar char="¥"/>
              <a:defRPr/>
            </a:pPr>
            <a:r>
              <a:rPr lang="ar-SA" b="1" smtClean="0">
                <a:solidFill>
                  <a:schemeClr val="accent2"/>
                </a:solidFill>
              </a:rPr>
              <a:t>نيازمندي خاص</a:t>
            </a:r>
          </a:p>
          <a:p>
            <a:pPr lvl="1" eaLnBrk="1" hangingPunct="1">
              <a:defRPr/>
            </a:pPr>
            <a:r>
              <a:rPr lang="ar-SA" smtClean="0"/>
              <a:t>طول عمر زياد</a:t>
            </a:r>
          </a:p>
          <a:p>
            <a:pPr lvl="1" eaLnBrk="1" hangingPunct="1">
              <a:defRPr/>
            </a:pPr>
            <a:r>
              <a:rPr lang="ar-SA" smtClean="0"/>
              <a:t>انعطاف پذيري در برابر تغييرات</a:t>
            </a:r>
            <a:endParaRPr lang="en-US" smtClean="0"/>
          </a:p>
        </p:txBody>
      </p:sp>
      <p:pic>
        <p:nvPicPr>
          <p:cNvPr id="144388" name="Picture 4" descr="HOUSE"/>
          <p:cNvPicPr>
            <a:picLocks noChangeAspect="1" noChangeArrowheads="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428625" y="1357313"/>
            <a:ext cx="3686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ssolve">
                                      <p:cBhvr>
                                        <p:cTn id="7" dur="5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ar-SA" altLang="en-US" sz="1400" smtClean="0">
                <a:solidFill>
                  <a:schemeClr val="accent1"/>
                </a:solidFill>
                <a:latin typeface="B Zar" pitchFamily="2" charset="-78"/>
                <a:cs typeface="B Zar" pitchFamily="2" charset="-78"/>
              </a:rPr>
              <a:t>(</a:t>
            </a:r>
            <a:fld id="{C85CDE15-C7ED-4A60-8A44-A7E27FF319BC}" type="slidenum">
              <a:rPr lang="ar-SA" altLang="en-US" sz="1400" smtClean="0">
                <a:solidFill>
                  <a:schemeClr val="accent1"/>
                </a:solidFill>
                <a:latin typeface="B Zar" pitchFamily="2" charset="-78"/>
                <a:cs typeface="B Zar" pitchFamily="2" charset="-78"/>
              </a:rPr>
              <a:pPr eaLnBrk="1" hangingPunct="1"/>
              <a:t>9</a:t>
            </a:fld>
            <a:r>
              <a:rPr lang="ar-SA" altLang="en-US" sz="1400" smtClean="0">
                <a:solidFill>
                  <a:schemeClr val="accent1"/>
                </a:solidFill>
                <a:latin typeface="B Zar" pitchFamily="2" charset="-78"/>
                <a:cs typeface="B Zar" pitchFamily="2" charset="-78"/>
              </a:rPr>
              <a:t>)</a:t>
            </a:r>
            <a:endParaRPr lang="en-US" altLang="en-US" sz="1400" smtClean="0">
              <a:solidFill>
                <a:schemeClr val="accent1"/>
              </a:solidFill>
              <a:latin typeface="B Zar" pitchFamily="2" charset="-78"/>
              <a:cs typeface="B Zar" pitchFamily="2" charset="-78"/>
            </a:endParaRPr>
          </a:p>
        </p:txBody>
      </p:sp>
      <p:sp>
        <p:nvSpPr>
          <p:cNvPr id="146434" name="Rectangle 2"/>
          <p:cNvSpPr>
            <a:spLocks noGrp="1" noChangeArrowheads="1"/>
          </p:cNvSpPr>
          <p:nvPr>
            <p:ph type="title"/>
          </p:nvPr>
        </p:nvSpPr>
        <p:spPr/>
        <p:txBody>
          <a:bodyPr/>
          <a:lstStyle/>
          <a:p>
            <a:pPr eaLnBrk="1" hangingPunct="1">
              <a:defRPr/>
            </a:pPr>
            <a:r>
              <a:rPr lang="ar-SA" smtClean="0"/>
              <a:t>كجا معماري لازم است؟</a:t>
            </a:r>
            <a:endParaRPr lang="en-US" smtClean="0"/>
          </a:p>
        </p:txBody>
      </p:sp>
      <p:sp>
        <p:nvSpPr>
          <p:cNvPr id="146435" name="Rectangle 3"/>
          <p:cNvSpPr>
            <a:spLocks noGrp="1" noChangeArrowheads="1"/>
          </p:cNvSpPr>
          <p:nvPr>
            <p:ph type="body" idx="1"/>
          </p:nvPr>
        </p:nvSpPr>
        <p:spPr>
          <a:xfrm>
            <a:off x="4425950" y="1079500"/>
            <a:ext cx="4498975" cy="5183188"/>
          </a:xfrm>
        </p:spPr>
        <p:txBody>
          <a:bodyPr/>
          <a:lstStyle/>
          <a:p>
            <a:pPr eaLnBrk="1" hangingPunct="1">
              <a:defRPr/>
            </a:pPr>
            <a:r>
              <a:rPr lang="ar-SA" smtClean="0"/>
              <a:t>عواملي كه ميتوانند معماري را الزامي كنند:</a:t>
            </a:r>
          </a:p>
          <a:p>
            <a:pPr lvl="1" eaLnBrk="1" hangingPunct="1">
              <a:defRPr/>
            </a:pPr>
            <a:r>
              <a:rPr lang="ar-SA" smtClean="0"/>
              <a:t>ابعاد بزرگ</a:t>
            </a:r>
          </a:p>
          <a:p>
            <a:pPr lvl="1" eaLnBrk="1" hangingPunct="1">
              <a:defRPr/>
            </a:pPr>
            <a:r>
              <a:rPr lang="ar-SA" smtClean="0"/>
              <a:t>پيچيدگي زياد</a:t>
            </a:r>
          </a:p>
          <a:p>
            <a:pPr lvl="1" eaLnBrk="1" hangingPunct="1">
              <a:defRPr/>
            </a:pPr>
            <a:r>
              <a:rPr lang="ar-SA" smtClean="0"/>
              <a:t>نيازمندي خاص</a:t>
            </a:r>
          </a:p>
          <a:p>
            <a:pPr lvl="1" eaLnBrk="1" hangingPunct="1">
              <a:buClr>
                <a:schemeClr val="accent2"/>
              </a:buClr>
              <a:buFont typeface="Wingdings 2" pitchFamily="18" charset="2"/>
              <a:buChar char="¥"/>
              <a:defRPr/>
            </a:pPr>
            <a:r>
              <a:rPr lang="ar-SA" b="1" smtClean="0">
                <a:solidFill>
                  <a:schemeClr val="accent2"/>
                </a:solidFill>
              </a:rPr>
              <a:t>طول عمر زياد</a:t>
            </a:r>
          </a:p>
          <a:p>
            <a:pPr lvl="1" eaLnBrk="1" hangingPunct="1">
              <a:defRPr/>
            </a:pPr>
            <a:r>
              <a:rPr lang="ar-SA" smtClean="0"/>
              <a:t>انعطاف پذيري در برابر تغييرات</a:t>
            </a:r>
            <a:endParaRPr lang="en-US" smtClean="0"/>
          </a:p>
        </p:txBody>
      </p:sp>
      <p:pic>
        <p:nvPicPr>
          <p:cNvPr id="146436" name="Picture 4" descr="EGYPT"/>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457200" y="1600200"/>
            <a:ext cx="38100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46436"/>
                                        </p:tgtEl>
                                        <p:attrNameLst>
                                          <p:attrName>style.visibility</p:attrName>
                                        </p:attrNameLst>
                                      </p:cBhvr>
                                      <p:to>
                                        <p:strVal val="visible"/>
                                      </p:to>
                                    </p:set>
                                    <p:animEffect transition="in" filter="blinds(horizontal)">
                                      <p:cBhvr>
                                        <p:cTn id="7" dur="5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yan-seminar">
  <a:themeElements>
    <a:clrScheme name="royan-semin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royan-seminar">
      <a:majorFont>
        <a:latin typeface="Arial"/>
        <a:ea typeface=""/>
        <a:cs typeface="B Traffic"/>
      </a:majorFont>
      <a:minorFont>
        <a:latin typeface="Arial"/>
        <a:ea typeface=""/>
        <a:cs typeface="B Tit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royan-semina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oyan-semina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oyan-semina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oyan-semina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oyan-semina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oyan-semin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oyan-semina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D:\Documents and Settings\msamadi\Application Data\Microsoft\Templates\royan-seminar.pot</Template>
  <TotalTime>2257</TotalTime>
  <Words>2674</Words>
  <Application>Microsoft Office PowerPoint</Application>
  <PresentationFormat>On-screen Show (4:3)</PresentationFormat>
  <Paragraphs>308</Paragraphs>
  <Slides>32</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royan-seminar</vt:lpstr>
      <vt:lpstr>Presentation</vt:lpstr>
      <vt:lpstr>PowerPoint Presentation</vt:lpstr>
      <vt:lpstr>PowerPoint Presentation</vt:lpstr>
      <vt:lpstr>سر فصل مطالب</vt:lpstr>
      <vt:lpstr>معماري چيست؟</vt:lpstr>
      <vt:lpstr>محتويات معماري...</vt:lpstr>
      <vt:lpstr>كجا معماري لازم است؟</vt:lpstr>
      <vt:lpstr>كجا معماري لازم است؟</vt:lpstr>
      <vt:lpstr>كجا معماري لازم است؟</vt:lpstr>
      <vt:lpstr>كجا معماري لازم است؟</vt:lpstr>
      <vt:lpstr>كجا معماري لازم است؟</vt:lpstr>
      <vt:lpstr>معماري سازماني چيست؟</vt:lpstr>
      <vt:lpstr> معماری سازمانی</vt:lpstr>
      <vt:lpstr> رابطه بین معماری سازمانی و سیستم اطلاعات مدیریت</vt:lpstr>
      <vt:lpstr>لايه های معماري سازماني</vt:lpstr>
      <vt:lpstr>PowerPoint Presentation</vt:lpstr>
      <vt:lpstr>انواع معماري...</vt:lpstr>
      <vt:lpstr>انواع معماري...</vt:lpstr>
      <vt:lpstr>انواع معماري...</vt:lpstr>
      <vt:lpstr>انواع معماري...</vt:lpstr>
      <vt:lpstr>انواع معماري...</vt:lpstr>
      <vt:lpstr>نتايج حاصل از معماري</vt:lpstr>
      <vt:lpstr>چارچوبهاي معماري سازماني</vt:lpstr>
      <vt:lpstr>چارچوبهاي معماريِ رايج</vt:lpstr>
      <vt:lpstr>چارچوبهاي معماريِ رايج</vt:lpstr>
      <vt:lpstr>چارچوب معماري زكمن</vt:lpstr>
      <vt:lpstr>انواع معماري سازماني براي معماري سازماني تعريف مشخص و دقيقي وجود ندارد، يكي از دلايل اين امر برداشت هاي مختلفي است كه از اين مفهوم شده است. سه گروه عمده با مقوله معماري سازماني سروكار دارند و بنابراين بايد سه دسته تعريف متفاوت براي معماري سازماني ارائه داد، هر تعريف شامل اهداف، دلايل و ديدگاهها و ذينفعان خاص خود است.</vt:lpstr>
      <vt:lpstr>PowerPoint Presentation</vt:lpstr>
      <vt:lpstr>PowerPoint Presentation</vt:lpstr>
      <vt:lpstr>PowerPoint Presentation</vt:lpstr>
      <vt:lpstr>PowerPoint Presentation</vt:lpstr>
      <vt:lpstr>PowerPoint Presentation</vt:lpstr>
      <vt:lpstr>PowerPoint Presentation</vt:lpstr>
    </vt:vector>
  </TitlesOfParts>
  <Company>Royan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کارگاه آموزشی معماری نرم سازمانی</dc:title>
  <dc:creator>Internet</dc:creator>
  <cp:lastModifiedBy>WIN 7</cp:lastModifiedBy>
  <cp:revision>150</cp:revision>
  <cp:lastPrinted>2016-04-13T12:07:32Z</cp:lastPrinted>
  <dcterms:created xsi:type="dcterms:W3CDTF">2003-11-23T15:18:09Z</dcterms:created>
  <dcterms:modified xsi:type="dcterms:W3CDTF">2016-11-11T20:47:52Z</dcterms:modified>
</cp:coreProperties>
</file>