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76" r:id="rId1"/>
  </p:sldMasterIdLst>
  <p:notesMasterIdLst>
    <p:notesMasterId r:id="rId28"/>
  </p:notesMasterIdLst>
  <p:handoutMasterIdLst>
    <p:handoutMasterId r:id="rId29"/>
  </p:handoutMasterIdLst>
  <p:sldIdLst>
    <p:sldId id="318" r:id="rId2"/>
    <p:sldId id="259" r:id="rId3"/>
    <p:sldId id="319" r:id="rId4"/>
    <p:sldId id="320" r:id="rId5"/>
    <p:sldId id="321"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1" r:id="rId25"/>
    <p:sldId id="340" r:id="rId26"/>
    <p:sldId id="342" r:id="rId2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963" autoAdjust="0"/>
    <p:restoredTop sz="95956" autoAdjust="0"/>
  </p:normalViewPr>
  <p:slideViewPr>
    <p:cSldViewPr>
      <p:cViewPr varScale="1">
        <p:scale>
          <a:sx n="70" d="100"/>
          <a:sy n="70" d="100"/>
        </p:scale>
        <p:origin x="-133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AF2E31-085E-4D17-821D-D9D74C13E632}" type="datetimeFigureOut">
              <a:rPr lang="en-US" smtClean="0"/>
              <a:pPr/>
              <a:t>11/24/2016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1FC736-6D3E-4BEB-A220-5F9E39F3BDE6}" type="slidenum">
              <a:rPr lang="en-US" smtClean="0"/>
              <a:pPr/>
              <a:t>‹#›</a:t>
            </a:fld>
            <a:endParaRPr lang="en-US"/>
          </a:p>
        </p:txBody>
      </p:sp>
    </p:spTree>
    <p:extLst>
      <p:ext uri="{BB962C8B-B14F-4D97-AF65-F5344CB8AC3E}">
        <p14:creationId xmlns:p14="http://schemas.microsoft.com/office/powerpoint/2010/main" val="3428798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873DA3A-7CFA-43CC-92D9-4A5BB1FE6AAA}" type="datetimeFigureOut">
              <a:rPr lang="fa-IR" smtClean="0"/>
              <a:pPr/>
              <a:t>24/02/1438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A848363-A165-415B-A089-B680B33F36DD}" type="slidenum">
              <a:rPr lang="fa-IR" smtClean="0"/>
              <a:pPr/>
              <a:t>‹#›</a:t>
            </a:fld>
            <a:endParaRPr lang="fa-IR"/>
          </a:p>
        </p:txBody>
      </p:sp>
    </p:spTree>
    <p:extLst>
      <p:ext uri="{BB962C8B-B14F-4D97-AF65-F5344CB8AC3E}">
        <p14:creationId xmlns:p14="http://schemas.microsoft.com/office/powerpoint/2010/main" val="284787719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848363-A165-415B-A089-B680B33F36DD}" type="slidenum">
              <a:rPr lang="fa-IR" smtClean="0"/>
              <a:pPr/>
              <a:t>1</a:t>
            </a:fld>
            <a:endParaRPr lang="fa-IR"/>
          </a:p>
        </p:txBody>
      </p:sp>
    </p:spTree>
    <p:extLst>
      <p:ext uri="{BB962C8B-B14F-4D97-AF65-F5344CB8AC3E}">
        <p14:creationId xmlns:p14="http://schemas.microsoft.com/office/powerpoint/2010/main" val="155256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48363-A165-415B-A089-B680B33F36DD}" type="slidenum">
              <a:rPr lang="fa-IR" smtClean="0"/>
              <a:pPr/>
              <a:t>2</a:t>
            </a:fld>
            <a:endParaRPr lang="fa-IR"/>
          </a:p>
        </p:txBody>
      </p:sp>
    </p:spTree>
    <p:extLst>
      <p:ext uri="{BB962C8B-B14F-4D97-AF65-F5344CB8AC3E}">
        <p14:creationId xmlns:p14="http://schemas.microsoft.com/office/powerpoint/2010/main" val="123061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1392/12/15</a:t>
            </a:r>
            <a:endParaRPr lang="fa-IR"/>
          </a:p>
        </p:txBody>
      </p:sp>
      <p:sp>
        <p:nvSpPr>
          <p:cNvPr id="5" name="Footer Placeholder 4"/>
          <p:cNvSpPr>
            <a:spLocks noGrp="1"/>
          </p:cNvSpPr>
          <p:nvPr>
            <p:ph type="ftr" sz="quarter" idx="11"/>
          </p:nvPr>
        </p:nvSpPr>
        <p:spPr/>
        <p:txBody>
          <a:bodyPr/>
          <a:lstStyle/>
          <a:p>
            <a:r>
              <a:rPr lang="fa-IR" smtClean="0"/>
              <a:t>فصل اول: پس اندازها و تمرکز منابع مالی جامعه</a:t>
            </a:r>
            <a:endParaRPr lang="fa-IR"/>
          </a:p>
        </p:txBody>
      </p:sp>
      <p:sp>
        <p:nvSpPr>
          <p:cNvPr id="6" name="Slide Number Placeholder 5"/>
          <p:cNvSpPr>
            <a:spLocks noGrp="1"/>
          </p:cNvSpPr>
          <p:nvPr>
            <p:ph type="sldNum" sz="quarter" idx="12"/>
          </p:nvPr>
        </p:nvSpPr>
        <p:spPr/>
        <p:txBody>
          <a:bodyPr/>
          <a:lstStyle/>
          <a:p>
            <a:fld id="{870C11F2-6B45-40F1-9D70-D5851C224081}" type="slidenum">
              <a:rPr lang="fa-IR" smtClean="0"/>
              <a:pPr/>
              <a:t>‹#›</a:t>
            </a:fld>
            <a:endParaRPr lang="fa-I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1392/12/15</a:t>
            </a:r>
            <a:endParaRPr lang="fa-IR"/>
          </a:p>
        </p:txBody>
      </p:sp>
      <p:sp>
        <p:nvSpPr>
          <p:cNvPr id="5" name="Footer Placeholder 4"/>
          <p:cNvSpPr>
            <a:spLocks noGrp="1"/>
          </p:cNvSpPr>
          <p:nvPr>
            <p:ph type="ftr" sz="quarter" idx="11"/>
          </p:nvPr>
        </p:nvSpPr>
        <p:spPr/>
        <p:txBody>
          <a:bodyPr/>
          <a:lstStyle/>
          <a:p>
            <a:r>
              <a:rPr lang="fa-IR" smtClean="0"/>
              <a:t>فصل اول: پس اندازها و تمرکز منابع مالی جامعه</a:t>
            </a:r>
            <a:endParaRPr lang="fa-IR"/>
          </a:p>
        </p:txBody>
      </p:sp>
      <p:sp>
        <p:nvSpPr>
          <p:cNvPr id="6" name="Slide Number Placeholder 5"/>
          <p:cNvSpPr>
            <a:spLocks noGrp="1"/>
          </p:cNvSpPr>
          <p:nvPr>
            <p:ph type="sldNum" sz="quarter" idx="12"/>
          </p:nvPr>
        </p:nvSpPr>
        <p:spPr/>
        <p:txBody>
          <a:bodyPr/>
          <a:lstStyle/>
          <a:p>
            <a:fld id="{870C11F2-6B45-40F1-9D70-D5851C224081}"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1392/12/15</a:t>
            </a:r>
            <a:endParaRPr lang="fa-IR"/>
          </a:p>
        </p:txBody>
      </p:sp>
      <p:sp>
        <p:nvSpPr>
          <p:cNvPr id="5" name="Footer Placeholder 4"/>
          <p:cNvSpPr>
            <a:spLocks noGrp="1"/>
          </p:cNvSpPr>
          <p:nvPr>
            <p:ph type="ftr" sz="quarter" idx="11"/>
          </p:nvPr>
        </p:nvSpPr>
        <p:spPr/>
        <p:txBody>
          <a:bodyPr/>
          <a:lstStyle/>
          <a:p>
            <a:r>
              <a:rPr lang="fa-IR" smtClean="0"/>
              <a:t>فصل اول: پس اندازها و تمرکز منابع مالی جامعه</a:t>
            </a:r>
            <a:endParaRPr lang="fa-IR"/>
          </a:p>
        </p:txBody>
      </p:sp>
      <p:sp>
        <p:nvSpPr>
          <p:cNvPr id="6" name="Slide Number Placeholder 5"/>
          <p:cNvSpPr>
            <a:spLocks noGrp="1"/>
          </p:cNvSpPr>
          <p:nvPr>
            <p:ph type="sldNum" sz="quarter" idx="12"/>
          </p:nvPr>
        </p:nvSpPr>
        <p:spPr/>
        <p:txBody>
          <a:bodyPr/>
          <a:lstStyle/>
          <a:p>
            <a:fld id="{870C11F2-6B45-40F1-9D70-D5851C224081}"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1392/12/15</a:t>
            </a:r>
            <a:endParaRPr lang="fa-IR"/>
          </a:p>
        </p:txBody>
      </p:sp>
      <p:sp>
        <p:nvSpPr>
          <p:cNvPr id="5" name="Footer Placeholder 4"/>
          <p:cNvSpPr>
            <a:spLocks noGrp="1"/>
          </p:cNvSpPr>
          <p:nvPr>
            <p:ph type="ftr" sz="quarter" idx="11"/>
          </p:nvPr>
        </p:nvSpPr>
        <p:spPr/>
        <p:txBody>
          <a:bodyPr/>
          <a:lstStyle/>
          <a:p>
            <a:r>
              <a:rPr lang="fa-IR" smtClean="0"/>
              <a:t>فصل اول: پس اندازها و تمرکز منابع مالی جامعه</a:t>
            </a:r>
            <a:endParaRPr lang="fa-IR"/>
          </a:p>
        </p:txBody>
      </p:sp>
      <p:sp>
        <p:nvSpPr>
          <p:cNvPr id="6" name="Slide Number Placeholder 5"/>
          <p:cNvSpPr>
            <a:spLocks noGrp="1"/>
          </p:cNvSpPr>
          <p:nvPr>
            <p:ph type="sldNum" sz="quarter" idx="12"/>
          </p:nvPr>
        </p:nvSpPr>
        <p:spPr/>
        <p:txBody>
          <a:bodyPr/>
          <a:lstStyle/>
          <a:p>
            <a:fld id="{870C11F2-6B45-40F1-9D70-D5851C224081}"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1392/12/15</a:t>
            </a:r>
            <a:endParaRPr lang="fa-IR"/>
          </a:p>
        </p:txBody>
      </p:sp>
      <p:sp>
        <p:nvSpPr>
          <p:cNvPr id="5" name="Footer Placeholder 4"/>
          <p:cNvSpPr>
            <a:spLocks noGrp="1"/>
          </p:cNvSpPr>
          <p:nvPr>
            <p:ph type="ftr" sz="quarter" idx="11"/>
          </p:nvPr>
        </p:nvSpPr>
        <p:spPr/>
        <p:txBody>
          <a:bodyPr/>
          <a:lstStyle/>
          <a:p>
            <a:r>
              <a:rPr lang="fa-IR" smtClean="0"/>
              <a:t>فصل اول: پس اندازها و تمرکز منابع مالی جامعه</a:t>
            </a:r>
            <a:endParaRPr lang="fa-IR"/>
          </a:p>
        </p:txBody>
      </p:sp>
      <p:sp>
        <p:nvSpPr>
          <p:cNvPr id="6" name="Slide Number Placeholder 5"/>
          <p:cNvSpPr>
            <a:spLocks noGrp="1"/>
          </p:cNvSpPr>
          <p:nvPr>
            <p:ph type="sldNum" sz="quarter" idx="12"/>
          </p:nvPr>
        </p:nvSpPr>
        <p:spPr/>
        <p:txBody>
          <a:bodyPr/>
          <a:lstStyle/>
          <a:p>
            <a:fld id="{870C11F2-6B45-40F1-9D70-D5851C224081}" type="slidenum">
              <a:rPr lang="fa-IR" smtClean="0"/>
              <a:pPr/>
              <a:t>‹#›</a:t>
            </a:fld>
            <a:endParaRPr lang="fa-I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1392/12/15</a:t>
            </a:r>
            <a:endParaRPr lang="fa-IR"/>
          </a:p>
        </p:txBody>
      </p:sp>
      <p:sp>
        <p:nvSpPr>
          <p:cNvPr id="6" name="Footer Placeholder 5"/>
          <p:cNvSpPr>
            <a:spLocks noGrp="1"/>
          </p:cNvSpPr>
          <p:nvPr>
            <p:ph type="ftr" sz="quarter" idx="11"/>
          </p:nvPr>
        </p:nvSpPr>
        <p:spPr/>
        <p:txBody>
          <a:bodyPr/>
          <a:lstStyle/>
          <a:p>
            <a:r>
              <a:rPr lang="fa-IR" smtClean="0"/>
              <a:t>فصل اول: پس اندازها و تمرکز منابع مالی جامعه</a:t>
            </a:r>
            <a:endParaRPr lang="fa-IR"/>
          </a:p>
        </p:txBody>
      </p:sp>
      <p:sp>
        <p:nvSpPr>
          <p:cNvPr id="7" name="Slide Number Placeholder 6"/>
          <p:cNvSpPr>
            <a:spLocks noGrp="1"/>
          </p:cNvSpPr>
          <p:nvPr>
            <p:ph type="sldNum" sz="quarter" idx="12"/>
          </p:nvPr>
        </p:nvSpPr>
        <p:spPr/>
        <p:txBody>
          <a:bodyPr/>
          <a:lstStyle/>
          <a:p>
            <a:fld id="{870C11F2-6B45-40F1-9D70-D5851C224081}"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1392/12/15</a:t>
            </a:r>
            <a:endParaRPr lang="fa-IR"/>
          </a:p>
        </p:txBody>
      </p:sp>
      <p:sp>
        <p:nvSpPr>
          <p:cNvPr id="8" name="Footer Placeholder 7"/>
          <p:cNvSpPr>
            <a:spLocks noGrp="1"/>
          </p:cNvSpPr>
          <p:nvPr>
            <p:ph type="ftr" sz="quarter" idx="11"/>
          </p:nvPr>
        </p:nvSpPr>
        <p:spPr/>
        <p:txBody>
          <a:bodyPr/>
          <a:lstStyle/>
          <a:p>
            <a:r>
              <a:rPr lang="fa-IR" smtClean="0"/>
              <a:t>فصل اول: پس اندازها و تمرکز منابع مالی جامعه</a:t>
            </a:r>
            <a:endParaRPr lang="fa-IR"/>
          </a:p>
        </p:txBody>
      </p:sp>
      <p:sp>
        <p:nvSpPr>
          <p:cNvPr id="9" name="Slide Number Placeholder 8"/>
          <p:cNvSpPr>
            <a:spLocks noGrp="1"/>
          </p:cNvSpPr>
          <p:nvPr>
            <p:ph type="sldNum" sz="quarter" idx="12"/>
          </p:nvPr>
        </p:nvSpPr>
        <p:spPr/>
        <p:txBody>
          <a:bodyPr/>
          <a:lstStyle/>
          <a:p>
            <a:fld id="{870C11F2-6B45-40F1-9D70-D5851C224081}" type="slidenum">
              <a:rPr lang="fa-IR" smtClean="0"/>
              <a:pPr/>
              <a:t>‹#›</a:t>
            </a:fld>
            <a:endParaRPr lang="fa-I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1392/12/15</a:t>
            </a:r>
            <a:endParaRPr lang="fa-IR"/>
          </a:p>
        </p:txBody>
      </p:sp>
      <p:sp>
        <p:nvSpPr>
          <p:cNvPr id="4" name="Footer Placeholder 3"/>
          <p:cNvSpPr>
            <a:spLocks noGrp="1"/>
          </p:cNvSpPr>
          <p:nvPr>
            <p:ph type="ftr" sz="quarter" idx="11"/>
          </p:nvPr>
        </p:nvSpPr>
        <p:spPr/>
        <p:txBody>
          <a:bodyPr/>
          <a:lstStyle/>
          <a:p>
            <a:r>
              <a:rPr lang="fa-IR" smtClean="0"/>
              <a:t>فصل اول: پس اندازها و تمرکز منابع مالی جامعه</a:t>
            </a:r>
            <a:endParaRPr lang="fa-IR"/>
          </a:p>
        </p:txBody>
      </p:sp>
      <p:sp>
        <p:nvSpPr>
          <p:cNvPr id="5" name="Slide Number Placeholder 4"/>
          <p:cNvSpPr>
            <a:spLocks noGrp="1"/>
          </p:cNvSpPr>
          <p:nvPr>
            <p:ph type="sldNum" sz="quarter" idx="12"/>
          </p:nvPr>
        </p:nvSpPr>
        <p:spPr/>
        <p:txBody>
          <a:bodyPr/>
          <a:lstStyle/>
          <a:p>
            <a:fld id="{870C11F2-6B45-40F1-9D70-D5851C224081}"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1392/12/15</a:t>
            </a:r>
            <a:endParaRPr lang="fa-IR"/>
          </a:p>
        </p:txBody>
      </p:sp>
      <p:sp>
        <p:nvSpPr>
          <p:cNvPr id="3" name="Footer Placeholder 2"/>
          <p:cNvSpPr>
            <a:spLocks noGrp="1"/>
          </p:cNvSpPr>
          <p:nvPr>
            <p:ph type="ftr" sz="quarter" idx="11"/>
          </p:nvPr>
        </p:nvSpPr>
        <p:spPr/>
        <p:txBody>
          <a:bodyPr/>
          <a:lstStyle/>
          <a:p>
            <a:r>
              <a:rPr lang="fa-IR" smtClean="0"/>
              <a:t>فصل اول: پس اندازها و تمرکز منابع مالی جامعه</a:t>
            </a:r>
            <a:endParaRPr lang="fa-IR"/>
          </a:p>
        </p:txBody>
      </p:sp>
      <p:sp>
        <p:nvSpPr>
          <p:cNvPr id="4" name="Slide Number Placeholder 3"/>
          <p:cNvSpPr>
            <a:spLocks noGrp="1"/>
          </p:cNvSpPr>
          <p:nvPr>
            <p:ph type="sldNum" sz="quarter" idx="12"/>
          </p:nvPr>
        </p:nvSpPr>
        <p:spPr/>
        <p:txBody>
          <a:bodyPr/>
          <a:lstStyle/>
          <a:p>
            <a:fld id="{870C11F2-6B45-40F1-9D70-D5851C224081}"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1392/12/15</a:t>
            </a:r>
            <a:endParaRPr lang="fa-IR"/>
          </a:p>
        </p:txBody>
      </p:sp>
      <p:sp>
        <p:nvSpPr>
          <p:cNvPr id="6" name="Footer Placeholder 5"/>
          <p:cNvSpPr>
            <a:spLocks noGrp="1"/>
          </p:cNvSpPr>
          <p:nvPr>
            <p:ph type="ftr" sz="quarter" idx="11"/>
          </p:nvPr>
        </p:nvSpPr>
        <p:spPr/>
        <p:txBody>
          <a:bodyPr/>
          <a:lstStyle/>
          <a:p>
            <a:r>
              <a:rPr lang="fa-IR" smtClean="0"/>
              <a:t>فصل اول: پس اندازها و تمرکز منابع مالی جامعه</a:t>
            </a:r>
            <a:endParaRPr lang="fa-IR"/>
          </a:p>
        </p:txBody>
      </p:sp>
      <p:sp>
        <p:nvSpPr>
          <p:cNvPr id="7" name="Slide Number Placeholder 6"/>
          <p:cNvSpPr>
            <a:spLocks noGrp="1"/>
          </p:cNvSpPr>
          <p:nvPr>
            <p:ph type="sldNum" sz="quarter" idx="12"/>
          </p:nvPr>
        </p:nvSpPr>
        <p:spPr/>
        <p:txBody>
          <a:bodyPr/>
          <a:lstStyle/>
          <a:p>
            <a:fld id="{870C11F2-6B45-40F1-9D70-D5851C224081}" type="slidenum">
              <a:rPr lang="fa-IR" smtClean="0"/>
              <a:pPr/>
              <a:t>‹#›</a:t>
            </a:fld>
            <a:endParaRPr lang="fa-I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1392/12/15</a:t>
            </a:r>
            <a:endParaRPr lang="fa-IR"/>
          </a:p>
        </p:txBody>
      </p:sp>
      <p:sp>
        <p:nvSpPr>
          <p:cNvPr id="6" name="Footer Placeholder 5"/>
          <p:cNvSpPr>
            <a:spLocks noGrp="1"/>
          </p:cNvSpPr>
          <p:nvPr>
            <p:ph type="ftr" sz="quarter" idx="11"/>
          </p:nvPr>
        </p:nvSpPr>
        <p:spPr/>
        <p:txBody>
          <a:bodyPr/>
          <a:lstStyle/>
          <a:p>
            <a:r>
              <a:rPr lang="fa-IR" smtClean="0"/>
              <a:t>فصل اول: پس اندازها و تمرکز منابع مالی جامعه</a:t>
            </a:r>
            <a:endParaRPr lang="fa-IR"/>
          </a:p>
        </p:txBody>
      </p:sp>
      <p:sp>
        <p:nvSpPr>
          <p:cNvPr id="7" name="Slide Number Placeholder 6"/>
          <p:cNvSpPr>
            <a:spLocks noGrp="1"/>
          </p:cNvSpPr>
          <p:nvPr>
            <p:ph type="sldNum" sz="quarter" idx="12"/>
          </p:nvPr>
        </p:nvSpPr>
        <p:spPr/>
        <p:txBody>
          <a:bodyPr/>
          <a:lstStyle/>
          <a:p>
            <a:fld id="{870C11F2-6B45-40F1-9D70-D5851C224081}"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r>
              <a:rPr lang="en-US" smtClean="0"/>
              <a:t>1392/12/15</a:t>
            </a:r>
            <a:endParaRPr lang="fa-I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fa-IR" smtClean="0"/>
              <a:t>فصل اول: پس اندازها و تمرکز منابع مالی جامعه</a:t>
            </a:r>
            <a:endParaRPr lang="fa-I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870C11F2-6B45-40F1-9D70-D5851C224081}" type="slidenum">
              <a:rPr lang="fa-IR" smtClean="0"/>
              <a:pPr/>
              <a:t>‹#›</a:t>
            </a:fld>
            <a:endParaRPr lang="fa-I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548680"/>
            <a:ext cx="7543800" cy="1235968"/>
          </a:xfrm>
        </p:spPr>
        <p:txBody>
          <a:bodyPr/>
          <a:lstStyle/>
          <a:p>
            <a:pPr algn="ctr"/>
            <a:r>
              <a:rPr lang="fa-IR" sz="7200" b="1" dirty="0" smtClean="0">
                <a:solidFill>
                  <a:schemeClr val="bg1"/>
                </a:solidFill>
                <a:cs typeface="Andalus" pitchFamily="2" charset="-78"/>
              </a:rPr>
              <a:t>بسم الله الرحمن الرحیم</a:t>
            </a:r>
            <a:endParaRPr lang="en-US" sz="7200" b="1" dirty="0">
              <a:solidFill>
                <a:schemeClr val="bg1"/>
              </a:solidFill>
              <a:cs typeface="Andalus" pitchFamily="2" charset="-78"/>
            </a:endParaRPr>
          </a:p>
        </p:txBody>
      </p:sp>
      <p:sp>
        <p:nvSpPr>
          <p:cNvPr id="5" name="Slide Number Placeholder 4"/>
          <p:cNvSpPr>
            <a:spLocks noGrp="1"/>
          </p:cNvSpPr>
          <p:nvPr>
            <p:ph type="sldNum" sz="quarter" idx="12"/>
          </p:nvPr>
        </p:nvSpPr>
        <p:spPr>
          <a:xfrm>
            <a:off x="7643834" y="6286520"/>
            <a:ext cx="762000" cy="365125"/>
          </a:xfrm>
        </p:spPr>
        <p:txBody>
          <a:bodyPr/>
          <a:lstStyle/>
          <a:p>
            <a:fld id="{870C11F2-6B45-40F1-9D70-D5851C224081}" type="slidenum">
              <a:rPr lang="fa-IR" smtClean="0"/>
              <a:pPr/>
              <a:t>1</a:t>
            </a:fld>
            <a:endParaRPr lang="fa-IR" dirty="0"/>
          </a:p>
        </p:txBody>
      </p:sp>
      <p:sp>
        <p:nvSpPr>
          <p:cNvPr id="4" name="Subtitle 3"/>
          <p:cNvSpPr>
            <a:spLocks noGrp="1"/>
          </p:cNvSpPr>
          <p:nvPr>
            <p:ph type="subTitle" idx="1"/>
          </p:nvPr>
        </p:nvSpPr>
        <p:spPr>
          <a:xfrm>
            <a:off x="1043608" y="3789040"/>
            <a:ext cx="6858000" cy="2448272"/>
          </a:xfrm>
        </p:spPr>
        <p:txBody>
          <a:bodyPr>
            <a:normAutofit/>
          </a:bodyPr>
          <a:lstStyle/>
          <a:p>
            <a:pPr algn="ctr" rtl="1"/>
            <a:r>
              <a:rPr lang="fa-IR" b="1" dirty="0" smtClean="0">
                <a:solidFill>
                  <a:srgbClr val="AD0101"/>
                </a:solidFill>
                <a:effectLst>
                  <a:outerShdw blurRad="38100" dist="38100" dir="2700000" algn="tl">
                    <a:srgbClr val="000000">
                      <a:alpha val="43137"/>
                    </a:srgbClr>
                  </a:outerShdw>
                </a:effectLst>
              </a:rPr>
              <a:t>انواع ابزارهای مالی و قابل استفاده در بازارهای مالی</a:t>
            </a:r>
          </a:p>
          <a:p>
            <a:pPr algn="ctr" rtl="1"/>
            <a:endParaRPr lang="fa-IR" dirty="0">
              <a:solidFill>
                <a:srgbClr val="AD0101"/>
              </a:solidFill>
            </a:endParaRPr>
          </a:p>
          <a:p>
            <a:pPr algn="ctr" rtl="1"/>
            <a:r>
              <a:rPr lang="fa-IR" dirty="0" smtClean="0">
                <a:solidFill>
                  <a:srgbClr val="AD0101"/>
                </a:solidFill>
              </a:rPr>
              <a:t>درس بازارها و نهادهای مالی</a:t>
            </a:r>
          </a:p>
          <a:p>
            <a:pPr algn="ctr" rtl="1"/>
            <a:r>
              <a:rPr lang="fa-IR" dirty="0" smtClean="0">
                <a:solidFill>
                  <a:srgbClr val="AD0101"/>
                </a:solidFill>
              </a:rPr>
              <a:t>مدرس :جناب آقای </a:t>
            </a:r>
            <a:endParaRPr lang="fa-IR" dirty="0" smtClean="0">
              <a:solidFill>
                <a:srgbClr val="AD0101"/>
              </a:solidFill>
            </a:endParaRPr>
          </a:p>
          <a:p>
            <a:pPr algn="ctr" rtl="1"/>
            <a:endParaRPr lang="fa-IR" dirty="0" smtClean="0">
              <a:solidFill>
                <a:srgbClr val="AD0101"/>
              </a:solidFill>
              <a:ea typeface="Adobe Heiti Std R" panose="020B0400000000000000" pitchFamily="34" charset="-128"/>
              <a:cs typeface="B Badr" panose="00000400000000000000" pitchFamily="2" charset="-78"/>
            </a:endParaRPr>
          </a:p>
        </p:txBody>
      </p:sp>
    </p:spTree>
    <p:extLst>
      <p:ext uri="{BB962C8B-B14F-4D97-AF65-F5344CB8AC3E}">
        <p14:creationId xmlns:p14="http://schemas.microsoft.com/office/powerpoint/2010/main" val="426976039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z="1400" b="0" dirty="0"/>
              <a:t>انواع ابزارهای مالی و قابل استفاده در بازارهای مالی</a:t>
            </a:r>
          </a:p>
          <a:p>
            <a:endParaRPr lang="fa-IR" dirty="0"/>
          </a:p>
        </p:txBody>
      </p:sp>
      <p:sp>
        <p:nvSpPr>
          <p:cNvPr id="4" name="Slide Number Placeholder 3"/>
          <p:cNvSpPr>
            <a:spLocks noGrp="1"/>
          </p:cNvSpPr>
          <p:nvPr>
            <p:ph type="sldNum" sz="quarter" idx="12"/>
          </p:nvPr>
        </p:nvSpPr>
        <p:spPr/>
        <p:txBody>
          <a:bodyPr/>
          <a:lstStyle/>
          <a:p>
            <a:fld id="{870C11F2-6B45-40F1-9D70-D5851C224081}" type="slidenum">
              <a:rPr lang="fa-IR" smtClean="0"/>
              <a:pPr/>
              <a:t>10</a:t>
            </a:fld>
            <a:endParaRPr lang="fa-I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404664"/>
            <a:ext cx="7542441" cy="3936242"/>
          </a:xfrm>
          <a:prstGeom prst="rect">
            <a:avLst/>
          </a:prstGeom>
        </p:spPr>
      </p:pic>
      <p:sp>
        <p:nvSpPr>
          <p:cNvPr id="6" name="Rectangle 5"/>
          <p:cNvSpPr/>
          <p:nvPr/>
        </p:nvSpPr>
        <p:spPr>
          <a:xfrm>
            <a:off x="6300192" y="6309320"/>
            <a:ext cx="2005678" cy="369332"/>
          </a:xfrm>
          <a:prstGeom prst="rect">
            <a:avLst/>
          </a:prstGeom>
        </p:spPr>
        <p:txBody>
          <a:bodyPr wrap="none">
            <a:spAutoFit/>
          </a:bodyPr>
          <a:lstStyle/>
          <a:p>
            <a:r>
              <a:rPr lang="fa-IR" dirty="0" smtClean="0">
                <a:cs typeface="B Badr" panose="00000400000000000000" pitchFamily="2" charset="-78"/>
              </a:rPr>
              <a:t>3. </a:t>
            </a:r>
            <a:r>
              <a:rPr lang="en-US" dirty="0" smtClean="0">
                <a:latin typeface="Adobe Caslon Pro" panose="0205050205050A020403" pitchFamily="18" charset="0"/>
              </a:rPr>
              <a:t> </a:t>
            </a:r>
            <a:r>
              <a:rPr lang="en-US" dirty="0" err="1" smtClean="0">
                <a:latin typeface="Adobe Caslon Pro" panose="0205050205050A020403" pitchFamily="18" charset="0"/>
              </a:rPr>
              <a:t>u.s</a:t>
            </a:r>
            <a:r>
              <a:rPr lang="en-US" dirty="0" smtClean="0">
                <a:latin typeface="Adobe Caslon Pro" panose="0205050205050A020403" pitchFamily="18" charset="0"/>
              </a:rPr>
              <a:t> </a:t>
            </a:r>
            <a:r>
              <a:rPr lang="en-US" dirty="0">
                <a:latin typeface="Adobe Caslon Pro" panose="0205050205050A020403" pitchFamily="18" charset="0"/>
              </a:rPr>
              <a:t>savings bond</a:t>
            </a:r>
          </a:p>
        </p:txBody>
      </p:sp>
    </p:spTree>
    <p:extLst>
      <p:ext uri="{BB962C8B-B14F-4D97-AF65-F5344CB8AC3E}">
        <p14:creationId xmlns:p14="http://schemas.microsoft.com/office/powerpoint/2010/main" val="367616474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adr" panose="00000400000000000000" pitchFamily="2" charset="-78"/>
              </a:rPr>
              <a:t>مانند:</a:t>
            </a:r>
            <a:endParaRPr lang="en-US" dirty="0">
              <a:cs typeface="Badr" panose="00000400000000000000" pitchFamily="2" charset="-78"/>
            </a:endParaRPr>
          </a:p>
        </p:txBody>
      </p:sp>
      <p:sp>
        <p:nvSpPr>
          <p:cNvPr id="3" name="Footer Placeholder 2"/>
          <p:cNvSpPr>
            <a:spLocks noGrp="1"/>
          </p:cNvSpPr>
          <p:nvPr>
            <p:ph type="ftr" sz="quarter" idx="11"/>
          </p:nvPr>
        </p:nvSpPr>
        <p:spPr/>
        <p:txBody>
          <a:bodyPr/>
          <a:lstStyle/>
          <a:p>
            <a:r>
              <a:rPr lang="fa-IR" sz="1400" b="0" dirty="0"/>
              <a:t>انواع ابزارهای مالی و قابل استفاده در بازارهای مالی</a:t>
            </a:r>
          </a:p>
          <a:p>
            <a:endParaRPr lang="fa-IR" dirty="0"/>
          </a:p>
        </p:txBody>
      </p:sp>
      <p:sp>
        <p:nvSpPr>
          <p:cNvPr id="4" name="Slide Number Placeholder 3"/>
          <p:cNvSpPr>
            <a:spLocks noGrp="1"/>
          </p:cNvSpPr>
          <p:nvPr>
            <p:ph type="sldNum" sz="quarter" idx="12"/>
          </p:nvPr>
        </p:nvSpPr>
        <p:spPr/>
        <p:txBody>
          <a:bodyPr/>
          <a:lstStyle/>
          <a:p>
            <a:fld id="{870C11F2-6B45-40F1-9D70-D5851C224081}" type="slidenum">
              <a:rPr lang="fa-IR" smtClean="0"/>
              <a:pPr/>
              <a:t>11</a:t>
            </a:fld>
            <a:endParaRPr lang="fa-I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404664"/>
            <a:ext cx="7560840" cy="3653500"/>
          </a:xfrm>
          <a:prstGeom prst="rect">
            <a:avLst/>
          </a:prstGeom>
        </p:spPr>
      </p:pic>
    </p:spTree>
    <p:extLst>
      <p:ext uri="{BB962C8B-B14F-4D97-AF65-F5344CB8AC3E}">
        <p14:creationId xmlns:p14="http://schemas.microsoft.com/office/powerpoint/2010/main" val="17927996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z="1400" b="0" dirty="0"/>
              <a:t>انواع ابزارهای مالی و قابل استفاده در بازارهای مالی</a:t>
            </a:r>
          </a:p>
          <a:p>
            <a:endParaRPr lang="fa-IR" dirty="0"/>
          </a:p>
        </p:txBody>
      </p:sp>
      <p:sp>
        <p:nvSpPr>
          <p:cNvPr id="4" name="Slide Number Placeholder 3"/>
          <p:cNvSpPr>
            <a:spLocks noGrp="1"/>
          </p:cNvSpPr>
          <p:nvPr>
            <p:ph type="sldNum" sz="quarter" idx="12"/>
          </p:nvPr>
        </p:nvSpPr>
        <p:spPr/>
        <p:txBody>
          <a:bodyPr/>
          <a:lstStyle/>
          <a:p>
            <a:fld id="{870C11F2-6B45-40F1-9D70-D5851C224081}" type="slidenum">
              <a:rPr lang="fa-IR" smtClean="0"/>
              <a:pPr/>
              <a:t>12</a:t>
            </a:fld>
            <a:endParaRPr lang="fa-I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404664"/>
            <a:ext cx="7597385" cy="3826555"/>
          </a:xfrm>
          <a:prstGeom prst="rect">
            <a:avLst/>
          </a:prstGeom>
        </p:spPr>
      </p:pic>
      <p:sp>
        <p:nvSpPr>
          <p:cNvPr id="7" name="Title 6"/>
          <p:cNvSpPr>
            <a:spLocks noGrp="1"/>
          </p:cNvSpPr>
          <p:nvPr>
            <p:ph type="title"/>
          </p:nvPr>
        </p:nvSpPr>
        <p:spPr/>
        <p:txBody>
          <a:bodyPr/>
          <a:lstStyle/>
          <a:p>
            <a:endParaRPr lang="en-US"/>
          </a:p>
        </p:txBody>
      </p:sp>
      <p:sp>
        <p:nvSpPr>
          <p:cNvPr id="8" name="Rectangle 7"/>
          <p:cNvSpPr/>
          <p:nvPr/>
        </p:nvSpPr>
        <p:spPr>
          <a:xfrm>
            <a:off x="5508104" y="6165304"/>
            <a:ext cx="2420048" cy="369332"/>
          </a:xfrm>
          <a:prstGeom prst="rect">
            <a:avLst/>
          </a:prstGeom>
        </p:spPr>
        <p:txBody>
          <a:bodyPr wrap="square">
            <a:spAutoFit/>
          </a:bodyPr>
          <a:lstStyle/>
          <a:p>
            <a:r>
              <a:rPr lang="fa-IR" dirty="0" smtClean="0">
                <a:cs typeface="B Badr" panose="00000400000000000000" pitchFamily="2" charset="-78"/>
              </a:rPr>
              <a:t>1. </a:t>
            </a:r>
            <a:r>
              <a:rPr lang="en-US" dirty="0" smtClean="0">
                <a:latin typeface="Adobe Caslon Pro" panose="0205050205050A020403" pitchFamily="18" charset="0"/>
              </a:rPr>
              <a:t>treasury </a:t>
            </a:r>
            <a:r>
              <a:rPr lang="en-US" dirty="0">
                <a:latin typeface="Adobe Caslon Pro" panose="0205050205050A020403" pitchFamily="18" charset="0"/>
              </a:rPr>
              <a:t>bills</a:t>
            </a:r>
          </a:p>
        </p:txBody>
      </p:sp>
    </p:spTree>
    <p:extLst>
      <p:ext uri="{BB962C8B-B14F-4D97-AF65-F5344CB8AC3E}">
        <p14:creationId xmlns:p14="http://schemas.microsoft.com/office/powerpoint/2010/main" val="348340679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fa-IR" sz="1400" b="0" dirty="0"/>
              <a:t>انواع ابزارهای مالی و قابل استفاده در بازارهای مالی</a:t>
            </a:r>
          </a:p>
          <a:p>
            <a:endParaRPr lang="fa-IR" dirty="0"/>
          </a:p>
        </p:txBody>
      </p:sp>
      <p:sp>
        <p:nvSpPr>
          <p:cNvPr id="4" name="Slide Number Placeholder 3"/>
          <p:cNvSpPr>
            <a:spLocks noGrp="1"/>
          </p:cNvSpPr>
          <p:nvPr>
            <p:ph type="sldNum" sz="quarter" idx="12"/>
          </p:nvPr>
        </p:nvSpPr>
        <p:spPr/>
        <p:txBody>
          <a:bodyPr/>
          <a:lstStyle/>
          <a:p>
            <a:fld id="{870C11F2-6B45-40F1-9D70-D5851C224081}" type="slidenum">
              <a:rPr lang="fa-IR" smtClean="0"/>
              <a:pPr/>
              <a:t>13</a:t>
            </a:fld>
            <a:endParaRPr lang="fa-I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404664"/>
            <a:ext cx="7628203" cy="230425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780928"/>
            <a:ext cx="7627185" cy="2376264"/>
          </a:xfrm>
          <a:prstGeom prst="rect">
            <a:avLst/>
          </a:prstGeom>
        </p:spPr>
      </p:pic>
      <p:sp>
        <p:nvSpPr>
          <p:cNvPr id="5" name="Rectangle 4"/>
          <p:cNvSpPr/>
          <p:nvPr/>
        </p:nvSpPr>
        <p:spPr>
          <a:xfrm>
            <a:off x="4427984" y="6237312"/>
            <a:ext cx="3916458" cy="369332"/>
          </a:xfrm>
          <a:prstGeom prst="rect">
            <a:avLst/>
          </a:prstGeom>
        </p:spPr>
        <p:txBody>
          <a:bodyPr wrap="none">
            <a:spAutoFit/>
          </a:bodyPr>
          <a:lstStyle/>
          <a:p>
            <a:r>
              <a:rPr lang="fa-IR" dirty="0" smtClean="0">
                <a:cs typeface="B Badr" panose="00000400000000000000" pitchFamily="2" charset="-78"/>
              </a:rPr>
              <a:t>2.</a:t>
            </a:r>
            <a:r>
              <a:rPr lang="fa-IR" dirty="0" smtClean="0">
                <a:latin typeface="Adobe Caslon Pro" panose="0205050205050A020403" pitchFamily="18" charset="0"/>
              </a:rPr>
              <a:t> </a:t>
            </a:r>
            <a:r>
              <a:rPr lang="en-US" dirty="0" smtClean="0">
                <a:latin typeface="Adobe Caslon Pro" panose="0205050205050A020403" pitchFamily="18" charset="0"/>
              </a:rPr>
              <a:t>negotiate </a:t>
            </a:r>
            <a:r>
              <a:rPr lang="en-US" dirty="0">
                <a:latin typeface="Adobe Caslon Pro" panose="0205050205050A020403" pitchFamily="18" charset="0"/>
              </a:rPr>
              <a:t>certificate of deposit (NCD)</a:t>
            </a:r>
          </a:p>
        </p:txBody>
      </p:sp>
    </p:spTree>
    <p:extLst>
      <p:ext uri="{BB962C8B-B14F-4D97-AF65-F5344CB8AC3E}">
        <p14:creationId xmlns:p14="http://schemas.microsoft.com/office/powerpoint/2010/main" val="2399620282"/>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fa-IR" sz="1400" b="0" dirty="0"/>
              <a:t>انواع ابزارهای مالی و قابل استفاده در بازارهای مالی</a:t>
            </a:r>
          </a:p>
          <a:p>
            <a:endParaRPr lang="fa-IR" dirty="0"/>
          </a:p>
        </p:txBody>
      </p:sp>
      <p:sp>
        <p:nvSpPr>
          <p:cNvPr id="4" name="Slide Number Placeholder 3"/>
          <p:cNvSpPr>
            <a:spLocks noGrp="1"/>
          </p:cNvSpPr>
          <p:nvPr>
            <p:ph type="sldNum" sz="quarter" idx="12"/>
          </p:nvPr>
        </p:nvSpPr>
        <p:spPr/>
        <p:txBody>
          <a:bodyPr/>
          <a:lstStyle/>
          <a:p>
            <a:fld id="{870C11F2-6B45-40F1-9D70-D5851C224081}" type="slidenum">
              <a:rPr lang="fa-IR" smtClean="0"/>
              <a:pPr/>
              <a:t>14</a:t>
            </a:fld>
            <a:endParaRPr lang="fa-I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404664"/>
            <a:ext cx="7560840" cy="3227420"/>
          </a:xfrm>
          <a:prstGeom prst="rect">
            <a:avLst/>
          </a:prstGeom>
        </p:spPr>
      </p:pic>
      <p:sp>
        <p:nvSpPr>
          <p:cNvPr id="6" name="Rectangle 5"/>
          <p:cNvSpPr/>
          <p:nvPr/>
        </p:nvSpPr>
        <p:spPr>
          <a:xfrm>
            <a:off x="1187624" y="6165304"/>
            <a:ext cx="7043368" cy="369332"/>
          </a:xfrm>
          <a:prstGeom prst="rect">
            <a:avLst/>
          </a:prstGeom>
        </p:spPr>
        <p:txBody>
          <a:bodyPr wrap="square">
            <a:spAutoFit/>
          </a:bodyPr>
          <a:lstStyle/>
          <a:p>
            <a:r>
              <a:rPr lang="fa-IR" dirty="0" smtClean="0">
                <a:cs typeface="B Badr" panose="00000400000000000000" pitchFamily="2" charset="-78"/>
              </a:rPr>
              <a:t>1. </a:t>
            </a:r>
            <a:r>
              <a:rPr lang="en-US" dirty="0" smtClean="0">
                <a:latin typeface="Adobe Caslon Pro" panose="0205050205050A020403" pitchFamily="18" charset="0"/>
              </a:rPr>
              <a:t>commercial </a:t>
            </a:r>
            <a:r>
              <a:rPr lang="en-US" dirty="0">
                <a:latin typeface="Adobe Caslon Pro" panose="0205050205050A020403" pitchFamily="18" charset="0"/>
              </a:rPr>
              <a:t>paper</a:t>
            </a:r>
          </a:p>
        </p:txBody>
      </p:sp>
    </p:spTree>
    <p:extLst>
      <p:ext uri="{BB962C8B-B14F-4D97-AF65-F5344CB8AC3E}">
        <p14:creationId xmlns:p14="http://schemas.microsoft.com/office/powerpoint/2010/main" val="1876156340"/>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fa-IR" sz="1400" b="0" dirty="0"/>
              <a:t>انواع ابزارهای مالی و قابل استفاده در بازارهای مالی</a:t>
            </a:r>
          </a:p>
          <a:p>
            <a:endParaRPr lang="fa-IR" dirty="0"/>
          </a:p>
        </p:txBody>
      </p:sp>
      <p:sp>
        <p:nvSpPr>
          <p:cNvPr id="4" name="Slide Number Placeholder 3"/>
          <p:cNvSpPr>
            <a:spLocks noGrp="1"/>
          </p:cNvSpPr>
          <p:nvPr>
            <p:ph type="sldNum" sz="quarter" idx="12"/>
          </p:nvPr>
        </p:nvSpPr>
        <p:spPr/>
        <p:txBody>
          <a:bodyPr/>
          <a:lstStyle/>
          <a:p>
            <a:fld id="{870C11F2-6B45-40F1-9D70-D5851C224081}" type="slidenum">
              <a:rPr lang="fa-IR" smtClean="0"/>
              <a:pPr/>
              <a:t>15</a:t>
            </a:fld>
            <a:endParaRPr lang="fa-I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404664"/>
            <a:ext cx="7452320" cy="3201520"/>
          </a:xfrm>
          <a:prstGeom prst="rect">
            <a:avLst/>
          </a:prstGeom>
        </p:spPr>
      </p:pic>
    </p:spTree>
    <p:extLst>
      <p:ext uri="{BB962C8B-B14F-4D97-AF65-F5344CB8AC3E}">
        <p14:creationId xmlns:p14="http://schemas.microsoft.com/office/powerpoint/2010/main" val="276460924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44824"/>
            <a:ext cx="7429872" cy="1600200"/>
          </a:xfrm>
        </p:spPr>
        <p:txBody>
          <a:bodyPr>
            <a:normAutofit/>
          </a:bodyPr>
          <a:lstStyle/>
          <a:p>
            <a:pPr algn="r" rtl="1"/>
            <a:r>
              <a:rPr lang="fa-IR" sz="2300" dirty="0" smtClean="0">
                <a:cs typeface="Badr" panose="00000400000000000000" pitchFamily="2" charset="-78"/>
              </a:rPr>
              <a:t>سررسید این ابزار مالی معمولا زیر شش ماه بوده و به علت محدودیت های کمتر آن نسبت به دیگر ابزارهای مالی ، معمولا بازده بیشتری دارد</a:t>
            </a:r>
            <a:r>
              <a:rPr lang="en-US" sz="2300" dirty="0" smtClean="0">
                <a:cs typeface="Badr" panose="00000400000000000000" pitchFamily="2" charset="-78"/>
              </a:rPr>
              <a:t>.</a:t>
            </a:r>
            <a:endParaRPr lang="en-US" sz="2300" dirty="0">
              <a:cs typeface="Badr" panose="00000400000000000000" pitchFamily="2" charset="-78"/>
            </a:endParaRPr>
          </a:p>
        </p:txBody>
      </p:sp>
      <p:sp>
        <p:nvSpPr>
          <p:cNvPr id="3" name="Footer Placeholder 2"/>
          <p:cNvSpPr>
            <a:spLocks noGrp="1"/>
          </p:cNvSpPr>
          <p:nvPr>
            <p:ph type="ftr" sz="quarter" idx="11"/>
          </p:nvPr>
        </p:nvSpPr>
        <p:spPr/>
        <p:txBody>
          <a:bodyPr/>
          <a:lstStyle/>
          <a:p>
            <a:r>
              <a:rPr lang="fa-IR" sz="1400" b="0" dirty="0"/>
              <a:t>انواع ابزارهای مالی و قابل استفاده در بازارهای مالی</a:t>
            </a:r>
          </a:p>
          <a:p>
            <a:endParaRPr lang="fa-IR" dirty="0"/>
          </a:p>
        </p:txBody>
      </p:sp>
      <p:sp>
        <p:nvSpPr>
          <p:cNvPr id="4" name="Slide Number Placeholder 3"/>
          <p:cNvSpPr>
            <a:spLocks noGrp="1"/>
          </p:cNvSpPr>
          <p:nvPr>
            <p:ph type="sldNum" sz="quarter" idx="12"/>
          </p:nvPr>
        </p:nvSpPr>
        <p:spPr/>
        <p:txBody>
          <a:bodyPr/>
          <a:lstStyle/>
          <a:p>
            <a:fld id="{870C11F2-6B45-40F1-9D70-D5851C224081}" type="slidenum">
              <a:rPr lang="fa-IR" smtClean="0"/>
              <a:pPr/>
              <a:t>16</a:t>
            </a:fld>
            <a:endParaRPr lang="fa-I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404665"/>
            <a:ext cx="7560840" cy="2088232"/>
          </a:xfrm>
          <a:prstGeom prst="rect">
            <a:avLst/>
          </a:prstGeom>
        </p:spPr>
      </p:pic>
      <p:sp>
        <p:nvSpPr>
          <p:cNvPr id="5" name="Rectangle 4"/>
          <p:cNvSpPr/>
          <p:nvPr/>
        </p:nvSpPr>
        <p:spPr>
          <a:xfrm>
            <a:off x="1835696" y="6237312"/>
            <a:ext cx="6545216" cy="369332"/>
          </a:xfrm>
          <a:prstGeom prst="rect">
            <a:avLst/>
          </a:prstGeom>
        </p:spPr>
        <p:txBody>
          <a:bodyPr wrap="square">
            <a:spAutoFit/>
          </a:bodyPr>
          <a:lstStyle/>
          <a:p>
            <a:r>
              <a:rPr lang="fa-IR" dirty="0" smtClean="0">
                <a:cs typeface="B Badr" panose="00000400000000000000" pitchFamily="2" charset="-78"/>
              </a:rPr>
              <a:t>1. </a:t>
            </a:r>
            <a:r>
              <a:rPr lang="en-US" dirty="0" smtClean="0">
                <a:latin typeface="Adobe Caslon Pro" panose="0205050205050A020403" pitchFamily="18" charset="0"/>
              </a:rPr>
              <a:t>euro </a:t>
            </a:r>
            <a:r>
              <a:rPr lang="en-US" dirty="0">
                <a:latin typeface="Adobe Caslon Pro" panose="0205050205050A020403" pitchFamily="18" charset="0"/>
              </a:rPr>
              <a:t>dollars</a:t>
            </a:r>
          </a:p>
        </p:txBody>
      </p:sp>
    </p:spTree>
    <p:extLst>
      <p:ext uri="{BB962C8B-B14F-4D97-AF65-F5344CB8AC3E}">
        <p14:creationId xmlns:p14="http://schemas.microsoft.com/office/powerpoint/2010/main" val="234375906"/>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fa-IR" sz="1400" b="0" dirty="0"/>
              <a:t>انواع ابزارهای مالی و قابل استفاده در بازارهای مالی</a:t>
            </a:r>
          </a:p>
          <a:p>
            <a:endParaRPr lang="fa-IR" dirty="0"/>
          </a:p>
        </p:txBody>
      </p:sp>
      <p:sp>
        <p:nvSpPr>
          <p:cNvPr id="4" name="Slide Number Placeholder 3"/>
          <p:cNvSpPr>
            <a:spLocks noGrp="1"/>
          </p:cNvSpPr>
          <p:nvPr>
            <p:ph type="sldNum" sz="quarter" idx="12"/>
          </p:nvPr>
        </p:nvSpPr>
        <p:spPr/>
        <p:txBody>
          <a:bodyPr/>
          <a:lstStyle/>
          <a:p>
            <a:fld id="{870C11F2-6B45-40F1-9D70-D5851C224081}" type="slidenum">
              <a:rPr lang="fa-IR" smtClean="0"/>
              <a:pPr/>
              <a:t>17</a:t>
            </a:fld>
            <a:endParaRPr lang="fa-I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404664"/>
            <a:ext cx="7622033" cy="5038544"/>
          </a:xfrm>
          <a:prstGeom prst="rect">
            <a:avLst/>
          </a:prstGeom>
        </p:spPr>
      </p:pic>
      <p:sp>
        <p:nvSpPr>
          <p:cNvPr id="6" name="Rectangle 5"/>
          <p:cNvSpPr/>
          <p:nvPr/>
        </p:nvSpPr>
        <p:spPr>
          <a:xfrm>
            <a:off x="683568" y="6237312"/>
            <a:ext cx="7627829" cy="369332"/>
          </a:xfrm>
          <a:prstGeom prst="rect">
            <a:avLst/>
          </a:prstGeom>
        </p:spPr>
        <p:txBody>
          <a:bodyPr wrap="square">
            <a:spAutoFit/>
          </a:bodyPr>
          <a:lstStyle/>
          <a:p>
            <a:r>
              <a:rPr lang="fa-IR" dirty="0" smtClean="0">
                <a:cs typeface="B Badr" panose="00000400000000000000" pitchFamily="2" charset="-78"/>
              </a:rPr>
              <a:t>1. </a:t>
            </a:r>
            <a:r>
              <a:rPr lang="en-US" dirty="0" smtClean="0">
                <a:latin typeface="Adobe Caslon Pro" panose="0205050205050A020403" pitchFamily="18" charset="0"/>
              </a:rPr>
              <a:t>repurchase agreements</a:t>
            </a:r>
            <a:endParaRPr lang="en-US" dirty="0">
              <a:latin typeface="Adobe Caslon Pro" panose="0205050205050A020403" pitchFamily="18" charset="0"/>
            </a:endParaRPr>
          </a:p>
        </p:txBody>
      </p:sp>
      <p:sp>
        <p:nvSpPr>
          <p:cNvPr id="7" name="Rectangle 6"/>
          <p:cNvSpPr/>
          <p:nvPr/>
        </p:nvSpPr>
        <p:spPr>
          <a:xfrm>
            <a:off x="1763688" y="404664"/>
            <a:ext cx="4878602" cy="369332"/>
          </a:xfrm>
          <a:prstGeom prst="rect">
            <a:avLst/>
          </a:prstGeom>
        </p:spPr>
        <p:txBody>
          <a:bodyPr wrap="square">
            <a:spAutoFit/>
          </a:bodyPr>
          <a:lstStyle/>
          <a:p>
            <a:r>
              <a:rPr lang="fa-IR" dirty="0" smtClean="0">
                <a:cs typeface="B Badr" panose="00000400000000000000" pitchFamily="2" charset="-78"/>
              </a:rPr>
              <a:t>(1)</a:t>
            </a:r>
            <a:endParaRPr lang="en-US" dirty="0">
              <a:cs typeface="B Badr" panose="00000400000000000000" pitchFamily="2" charset="-78"/>
            </a:endParaRPr>
          </a:p>
        </p:txBody>
      </p:sp>
    </p:spTree>
    <p:extLst>
      <p:ext uri="{BB962C8B-B14F-4D97-AF65-F5344CB8AC3E}">
        <p14:creationId xmlns:p14="http://schemas.microsoft.com/office/powerpoint/2010/main" val="406016393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fa-IR" sz="1400" b="0" dirty="0"/>
              <a:t>انواع ابزارهای مالی و قابل استفاده در بازارهای مالی</a:t>
            </a:r>
          </a:p>
          <a:p>
            <a:endParaRPr lang="fa-IR" dirty="0"/>
          </a:p>
        </p:txBody>
      </p:sp>
      <p:sp>
        <p:nvSpPr>
          <p:cNvPr id="4" name="Slide Number Placeholder 3"/>
          <p:cNvSpPr>
            <a:spLocks noGrp="1"/>
          </p:cNvSpPr>
          <p:nvPr>
            <p:ph type="sldNum" sz="quarter" idx="12"/>
          </p:nvPr>
        </p:nvSpPr>
        <p:spPr/>
        <p:txBody>
          <a:bodyPr/>
          <a:lstStyle/>
          <a:p>
            <a:fld id="{870C11F2-6B45-40F1-9D70-D5851C224081}" type="slidenum">
              <a:rPr lang="fa-IR" smtClean="0"/>
              <a:pPr/>
              <a:t>18</a:t>
            </a:fld>
            <a:endParaRPr lang="fa-I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404664"/>
            <a:ext cx="7606336" cy="3790633"/>
          </a:xfrm>
          <a:prstGeom prst="rect">
            <a:avLst/>
          </a:prstGeom>
        </p:spPr>
      </p:pic>
      <p:sp>
        <p:nvSpPr>
          <p:cNvPr id="6" name="Rectangle 5"/>
          <p:cNvSpPr/>
          <p:nvPr/>
        </p:nvSpPr>
        <p:spPr>
          <a:xfrm>
            <a:off x="6012160" y="6237312"/>
            <a:ext cx="2294219" cy="369332"/>
          </a:xfrm>
          <a:prstGeom prst="rect">
            <a:avLst/>
          </a:prstGeom>
        </p:spPr>
        <p:txBody>
          <a:bodyPr wrap="none">
            <a:spAutoFit/>
          </a:bodyPr>
          <a:lstStyle/>
          <a:p>
            <a:r>
              <a:rPr lang="fa-IR" dirty="0" smtClean="0">
                <a:cs typeface="B Badr" panose="00000400000000000000" pitchFamily="2" charset="-78"/>
              </a:rPr>
              <a:t>1. </a:t>
            </a:r>
            <a:r>
              <a:rPr lang="en-US" dirty="0" smtClean="0">
                <a:latin typeface="Adobe Caslon Pro" panose="0205050205050A020403" pitchFamily="18" charset="0"/>
              </a:rPr>
              <a:t>bankers </a:t>
            </a:r>
            <a:r>
              <a:rPr lang="en-US" dirty="0">
                <a:latin typeface="Adobe Caslon Pro" panose="0205050205050A020403" pitchFamily="18" charset="0"/>
              </a:rPr>
              <a:t>acceptances</a:t>
            </a:r>
          </a:p>
        </p:txBody>
      </p:sp>
      <p:sp>
        <p:nvSpPr>
          <p:cNvPr id="7" name="Rectangle 6"/>
          <p:cNvSpPr/>
          <p:nvPr/>
        </p:nvSpPr>
        <p:spPr>
          <a:xfrm>
            <a:off x="539552" y="476672"/>
            <a:ext cx="6191029" cy="369332"/>
          </a:xfrm>
          <a:prstGeom prst="rect">
            <a:avLst/>
          </a:prstGeom>
        </p:spPr>
        <p:txBody>
          <a:bodyPr wrap="square">
            <a:spAutoFit/>
          </a:bodyPr>
          <a:lstStyle/>
          <a:p>
            <a:r>
              <a:rPr lang="fa-IR" dirty="0" smtClean="0"/>
              <a:t>(</a:t>
            </a:r>
            <a:r>
              <a:rPr lang="fa-IR" dirty="0" smtClean="0">
                <a:cs typeface="B Badr" panose="00000400000000000000" pitchFamily="2" charset="-78"/>
              </a:rPr>
              <a:t>1</a:t>
            </a:r>
            <a:r>
              <a:rPr lang="fa-IR" dirty="0" smtClean="0"/>
              <a:t>)</a:t>
            </a:r>
            <a:endParaRPr lang="en-US" dirty="0"/>
          </a:p>
        </p:txBody>
      </p:sp>
    </p:spTree>
    <p:extLst>
      <p:ext uri="{BB962C8B-B14F-4D97-AF65-F5344CB8AC3E}">
        <p14:creationId xmlns:p14="http://schemas.microsoft.com/office/powerpoint/2010/main" val="3721766834"/>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387424"/>
            <a:ext cx="6781800" cy="1600200"/>
          </a:xfrm>
        </p:spPr>
        <p:txBody>
          <a:bodyPr>
            <a:normAutofit/>
          </a:bodyPr>
          <a:lstStyle/>
          <a:p>
            <a:pPr algn="r" rtl="1"/>
            <a:r>
              <a:rPr lang="en-US" sz="2500" b="1" dirty="0" smtClean="0">
                <a:cs typeface="Badr" panose="00000400000000000000" pitchFamily="2" charset="-78"/>
              </a:rPr>
              <a:t>LC </a:t>
            </a:r>
            <a:r>
              <a:rPr lang="fa-IR" sz="2500" b="1" dirty="0" smtClean="0">
                <a:cs typeface="Badr" panose="00000400000000000000" pitchFamily="2" charset="-78"/>
              </a:rPr>
              <a:t> چیست؟</a:t>
            </a:r>
            <a:endParaRPr lang="en-US" sz="2500" b="1" dirty="0">
              <a:cs typeface="Badr" panose="00000400000000000000" pitchFamily="2" charset="-78"/>
            </a:endParaRPr>
          </a:p>
        </p:txBody>
      </p:sp>
      <p:sp>
        <p:nvSpPr>
          <p:cNvPr id="3" name="Footer Placeholder 2"/>
          <p:cNvSpPr>
            <a:spLocks noGrp="1"/>
          </p:cNvSpPr>
          <p:nvPr>
            <p:ph type="ftr" sz="quarter" idx="11"/>
          </p:nvPr>
        </p:nvSpPr>
        <p:spPr/>
        <p:txBody>
          <a:bodyPr/>
          <a:lstStyle/>
          <a:p>
            <a:r>
              <a:rPr lang="fa-IR" sz="1400" b="0" dirty="0"/>
              <a:t>انواع ابزارهای مالی و قابل استفاده در بازارهای مالی</a:t>
            </a:r>
          </a:p>
          <a:p>
            <a:endParaRPr lang="fa-IR" dirty="0"/>
          </a:p>
        </p:txBody>
      </p:sp>
      <p:sp>
        <p:nvSpPr>
          <p:cNvPr id="4" name="Slide Number Placeholder 3"/>
          <p:cNvSpPr>
            <a:spLocks noGrp="1"/>
          </p:cNvSpPr>
          <p:nvPr>
            <p:ph type="sldNum" sz="quarter" idx="12"/>
          </p:nvPr>
        </p:nvSpPr>
        <p:spPr/>
        <p:txBody>
          <a:bodyPr/>
          <a:lstStyle/>
          <a:p>
            <a:fld id="{870C11F2-6B45-40F1-9D70-D5851C224081}" type="slidenum">
              <a:rPr lang="fa-IR" smtClean="0"/>
              <a:pPr/>
              <a:t>19</a:t>
            </a:fld>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556792"/>
            <a:ext cx="7618666" cy="2304256"/>
          </a:xfrm>
          <a:prstGeom prst="rect">
            <a:avLst/>
          </a:prstGeom>
        </p:spPr>
      </p:pic>
    </p:spTree>
    <p:extLst>
      <p:ext uri="{BB962C8B-B14F-4D97-AF65-F5344CB8AC3E}">
        <p14:creationId xmlns:p14="http://schemas.microsoft.com/office/powerpoint/2010/main" val="285578566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11"/>
          </p:nvPr>
        </p:nvSpPr>
        <p:spPr>
          <a:xfrm>
            <a:off x="755576" y="6309320"/>
            <a:ext cx="3203848" cy="365125"/>
          </a:xfrm>
        </p:spPr>
        <p:txBody>
          <a:bodyPr/>
          <a:lstStyle/>
          <a:p>
            <a:pPr algn="ctr"/>
            <a:r>
              <a:rPr lang="fa-IR" sz="1400" b="0" dirty="0"/>
              <a:t>انواع ابزارهای مالی و قابل استفاده در بازارهای مالی</a:t>
            </a:r>
          </a:p>
          <a:p>
            <a:pPr algn="ctr"/>
            <a:endParaRPr lang="fa-IR" sz="1400" dirty="0"/>
          </a:p>
        </p:txBody>
      </p:sp>
      <p:sp>
        <p:nvSpPr>
          <p:cNvPr id="8" name="Slide Number Placeholder 7"/>
          <p:cNvSpPr>
            <a:spLocks noGrp="1"/>
          </p:cNvSpPr>
          <p:nvPr>
            <p:ph type="sldNum" sz="quarter" idx="12"/>
          </p:nvPr>
        </p:nvSpPr>
        <p:spPr/>
        <p:txBody>
          <a:bodyPr/>
          <a:lstStyle/>
          <a:p>
            <a:fld id="{870C11F2-6B45-40F1-9D70-D5851C224081}" type="slidenum">
              <a:rPr lang="fa-IR" smtClean="0"/>
              <a:pPr/>
              <a:t>2</a:t>
            </a:fld>
            <a:endParaRPr lang="fa-IR" dirty="0"/>
          </a:p>
        </p:txBody>
      </p:sp>
      <p:sp>
        <p:nvSpPr>
          <p:cNvPr id="22" name="Title 21"/>
          <p:cNvSpPr>
            <a:spLocks noGrp="1"/>
          </p:cNvSpPr>
          <p:nvPr>
            <p:ph type="title"/>
          </p:nvPr>
        </p:nvSpPr>
        <p:spPr>
          <a:xfrm>
            <a:off x="1475656" y="2204864"/>
            <a:ext cx="6781800" cy="576064"/>
          </a:xfrm>
        </p:spPr>
        <p:txBody>
          <a:bodyPr>
            <a:noAutofit/>
          </a:bodyPr>
          <a:lstStyle/>
          <a:p>
            <a:pPr algn="r" rtl="1"/>
            <a:r>
              <a:rPr lang="fa-IR" sz="2500" b="1" dirty="0" smtClean="0">
                <a:cs typeface="Badr" panose="00000400000000000000" pitchFamily="2" charset="-78"/>
              </a:rPr>
              <a:t>انواع بازارهای مالی بر حسب حق مالی</a:t>
            </a:r>
            <a:r>
              <a:rPr lang="fa-IR" sz="2400" dirty="0" smtClean="0">
                <a:cs typeface="Badr" panose="00000400000000000000" pitchFamily="2" charset="-78"/>
              </a:rPr>
              <a:t/>
            </a:r>
            <a:br>
              <a:rPr lang="fa-IR" sz="2400" dirty="0" smtClean="0">
                <a:cs typeface="Badr" panose="00000400000000000000" pitchFamily="2" charset="-78"/>
              </a:rPr>
            </a:br>
            <a:r>
              <a:rPr lang="fa-IR" sz="2200" dirty="0">
                <a:cs typeface="Badr" panose="00000400000000000000" pitchFamily="2" charset="-78"/>
              </a:rPr>
              <a:t/>
            </a:r>
            <a:br>
              <a:rPr lang="fa-IR" sz="2200" dirty="0">
                <a:cs typeface="Badr" panose="00000400000000000000" pitchFamily="2" charset="-78"/>
              </a:rPr>
            </a:br>
            <a:r>
              <a:rPr lang="fa-IR" sz="2300" dirty="0" smtClean="0">
                <a:cs typeface="Badr" panose="00000400000000000000" pitchFamily="2" charset="-78"/>
              </a:rPr>
              <a:t>1- بازار پول</a:t>
            </a:r>
            <a:br>
              <a:rPr lang="fa-IR" sz="2300" dirty="0" smtClean="0">
                <a:cs typeface="Badr" panose="00000400000000000000" pitchFamily="2" charset="-78"/>
              </a:rPr>
            </a:br>
            <a:r>
              <a:rPr lang="fa-IR" sz="2300" dirty="0" smtClean="0">
                <a:cs typeface="Badr" panose="00000400000000000000" pitchFamily="2" charset="-78"/>
              </a:rPr>
              <a:t/>
            </a:r>
            <a:br>
              <a:rPr lang="fa-IR" sz="2300" dirty="0" smtClean="0">
                <a:cs typeface="Badr" panose="00000400000000000000" pitchFamily="2" charset="-78"/>
              </a:rPr>
            </a:br>
            <a:r>
              <a:rPr lang="fa-IR" sz="2300" dirty="0" smtClean="0">
                <a:cs typeface="Badr" panose="00000400000000000000" pitchFamily="2" charset="-78"/>
              </a:rPr>
              <a:t>2- بازار سرمایه </a:t>
            </a:r>
            <a:r>
              <a:rPr lang="fa-IR" sz="2400" dirty="0" smtClean="0">
                <a:cs typeface="Badr" panose="00000400000000000000" pitchFamily="2" charset="-78"/>
              </a:rPr>
              <a:t/>
            </a:r>
            <a:br>
              <a:rPr lang="fa-IR" sz="2400" dirty="0" smtClean="0">
                <a:cs typeface="Badr" panose="00000400000000000000" pitchFamily="2" charset="-78"/>
              </a:rPr>
            </a:br>
            <a:endParaRPr lang="en-US" sz="2400" dirty="0">
              <a:cs typeface="Badr" panose="00000400000000000000" pitchFamily="2" charset="-78"/>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fa-IR" sz="1400" b="0" dirty="0"/>
              <a:t>انواع ابزارهای مالی و قابل استفاده در بازارهای مالی</a:t>
            </a:r>
          </a:p>
          <a:p>
            <a:endParaRPr lang="fa-IR" dirty="0"/>
          </a:p>
        </p:txBody>
      </p:sp>
      <p:sp>
        <p:nvSpPr>
          <p:cNvPr id="4" name="Slide Number Placeholder 3"/>
          <p:cNvSpPr>
            <a:spLocks noGrp="1"/>
          </p:cNvSpPr>
          <p:nvPr>
            <p:ph type="sldNum" sz="quarter" idx="12"/>
          </p:nvPr>
        </p:nvSpPr>
        <p:spPr/>
        <p:txBody>
          <a:bodyPr/>
          <a:lstStyle/>
          <a:p>
            <a:fld id="{870C11F2-6B45-40F1-9D70-D5851C224081}" type="slidenum">
              <a:rPr lang="fa-IR" smtClean="0"/>
              <a:pPr/>
              <a:t>20</a:t>
            </a:fld>
            <a:endParaRPr lang="fa-I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404664"/>
            <a:ext cx="7574638" cy="2520280"/>
          </a:xfrm>
          <a:prstGeom prst="rect">
            <a:avLst/>
          </a:prstGeom>
        </p:spPr>
      </p:pic>
    </p:spTree>
    <p:extLst>
      <p:ext uri="{BB962C8B-B14F-4D97-AF65-F5344CB8AC3E}">
        <p14:creationId xmlns:p14="http://schemas.microsoft.com/office/powerpoint/2010/main" val="397059768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fa-IR" sz="1400" b="0" dirty="0"/>
              <a:t>انواع ابزارهای مالی و قابل استفاده در بازارهای مالی</a:t>
            </a:r>
          </a:p>
          <a:p>
            <a:endParaRPr lang="fa-IR" dirty="0"/>
          </a:p>
        </p:txBody>
      </p:sp>
      <p:sp>
        <p:nvSpPr>
          <p:cNvPr id="4" name="Slide Number Placeholder 3"/>
          <p:cNvSpPr>
            <a:spLocks noGrp="1"/>
          </p:cNvSpPr>
          <p:nvPr>
            <p:ph type="sldNum" sz="quarter" idx="12"/>
          </p:nvPr>
        </p:nvSpPr>
        <p:spPr/>
        <p:txBody>
          <a:bodyPr/>
          <a:lstStyle/>
          <a:p>
            <a:fld id="{870C11F2-6B45-40F1-9D70-D5851C224081}" type="slidenum">
              <a:rPr lang="fa-IR" smtClean="0"/>
              <a:pPr/>
              <a:t>21</a:t>
            </a:fld>
            <a:endParaRPr lang="fa-I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404664"/>
            <a:ext cx="7576033" cy="4903223"/>
          </a:xfrm>
          <a:prstGeom prst="rect">
            <a:avLst/>
          </a:prstGeom>
        </p:spPr>
      </p:pic>
    </p:spTree>
    <p:extLst>
      <p:ext uri="{BB962C8B-B14F-4D97-AF65-F5344CB8AC3E}">
        <p14:creationId xmlns:p14="http://schemas.microsoft.com/office/powerpoint/2010/main" val="492169738"/>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fa-IR" sz="1400" b="0" dirty="0"/>
              <a:t>انواع ابزارهای مالی و قابل استفاده در بازارهای مالی</a:t>
            </a:r>
          </a:p>
          <a:p>
            <a:endParaRPr lang="fa-IR" dirty="0"/>
          </a:p>
        </p:txBody>
      </p:sp>
      <p:sp>
        <p:nvSpPr>
          <p:cNvPr id="4" name="Slide Number Placeholder 3"/>
          <p:cNvSpPr>
            <a:spLocks noGrp="1"/>
          </p:cNvSpPr>
          <p:nvPr>
            <p:ph type="sldNum" sz="quarter" idx="12"/>
          </p:nvPr>
        </p:nvSpPr>
        <p:spPr>
          <a:xfrm>
            <a:off x="7524328" y="6237312"/>
            <a:ext cx="762000" cy="365125"/>
          </a:xfrm>
        </p:spPr>
        <p:txBody>
          <a:bodyPr/>
          <a:lstStyle/>
          <a:p>
            <a:fld id="{870C11F2-6B45-40F1-9D70-D5851C224081}" type="slidenum">
              <a:rPr lang="fa-IR" smtClean="0"/>
              <a:pPr/>
              <a:t>22</a:t>
            </a:fld>
            <a:endParaRPr lang="fa-I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404664"/>
            <a:ext cx="7560231" cy="5283232"/>
          </a:xfrm>
          <a:prstGeom prst="rect">
            <a:avLst/>
          </a:prstGeom>
        </p:spPr>
      </p:pic>
    </p:spTree>
    <p:extLst>
      <p:ext uri="{BB962C8B-B14F-4D97-AF65-F5344CB8AC3E}">
        <p14:creationId xmlns:p14="http://schemas.microsoft.com/office/powerpoint/2010/main" val="961469949"/>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132856"/>
            <a:ext cx="7482408" cy="1600200"/>
          </a:xfrm>
        </p:spPr>
        <p:txBody>
          <a:bodyPr>
            <a:normAutofit/>
          </a:bodyPr>
          <a:lstStyle/>
          <a:p>
            <a:pPr algn="just" rtl="1"/>
            <a:r>
              <a:rPr lang="fa-IR" sz="2300" dirty="0" smtClean="0">
                <a:cs typeface="Badr" panose="00000400000000000000" pitchFamily="2" charset="-78"/>
              </a:rPr>
              <a:t>در پایان می توان گفت که نهادهای مالی سپرده پذیر فعال در بازار پول ایران تا کنون از سایر ابزارهای مالی معامله پذیر همچون گواهی سپرده معامله پذیر ، اوراق تجاری، دلار اروپایی، ثراردادهای بازخرید و پذیره های بانکی استفاده نکرده اند.</a:t>
            </a:r>
            <a:endParaRPr lang="en-US" sz="2300" dirty="0">
              <a:cs typeface="Badr" panose="00000400000000000000" pitchFamily="2" charset="-78"/>
            </a:endParaRPr>
          </a:p>
        </p:txBody>
      </p:sp>
      <p:sp>
        <p:nvSpPr>
          <p:cNvPr id="3" name="Footer Placeholder 2"/>
          <p:cNvSpPr>
            <a:spLocks noGrp="1"/>
          </p:cNvSpPr>
          <p:nvPr>
            <p:ph type="ftr" sz="quarter" idx="11"/>
          </p:nvPr>
        </p:nvSpPr>
        <p:spPr/>
        <p:txBody>
          <a:bodyPr/>
          <a:lstStyle/>
          <a:p>
            <a:r>
              <a:rPr lang="fa-IR" sz="1400" b="0" dirty="0"/>
              <a:t>انواع ابزارهای مالی و قابل استفاده در بازارهای مالی</a:t>
            </a:r>
          </a:p>
          <a:p>
            <a:endParaRPr lang="fa-IR" dirty="0"/>
          </a:p>
        </p:txBody>
      </p:sp>
      <p:sp>
        <p:nvSpPr>
          <p:cNvPr id="4" name="Slide Number Placeholder 3"/>
          <p:cNvSpPr>
            <a:spLocks noGrp="1"/>
          </p:cNvSpPr>
          <p:nvPr>
            <p:ph type="sldNum" sz="quarter" idx="12"/>
          </p:nvPr>
        </p:nvSpPr>
        <p:spPr/>
        <p:txBody>
          <a:bodyPr/>
          <a:lstStyle/>
          <a:p>
            <a:pPr algn="just"/>
            <a:fld id="{870C11F2-6B45-40F1-9D70-D5851C224081}" type="slidenum">
              <a:rPr lang="fa-IR" smtClean="0"/>
              <a:pPr algn="just"/>
              <a:t>23</a:t>
            </a:fld>
            <a:endParaRPr lang="fa-I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404664"/>
            <a:ext cx="7554939" cy="2016224"/>
          </a:xfrm>
          <a:prstGeom prst="rect">
            <a:avLst/>
          </a:prstGeom>
        </p:spPr>
      </p:pic>
    </p:spTree>
    <p:extLst>
      <p:ext uri="{BB962C8B-B14F-4D97-AF65-F5344CB8AC3E}">
        <p14:creationId xmlns:p14="http://schemas.microsoft.com/office/powerpoint/2010/main" val="1568150850"/>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03448"/>
            <a:ext cx="6781800" cy="1600200"/>
          </a:xfrm>
        </p:spPr>
        <p:txBody>
          <a:bodyPr>
            <a:normAutofit/>
          </a:bodyPr>
          <a:lstStyle/>
          <a:p>
            <a:pPr algn="r"/>
            <a:r>
              <a:rPr lang="fa-IR" sz="2300" dirty="0" smtClean="0">
                <a:cs typeface="Badr" panose="00000400000000000000" pitchFamily="2" charset="-78"/>
              </a:rPr>
              <a:t>منبع: فصل چهارم کتاب بازارها و نهاد های مالی ،شبانی محمد</a:t>
            </a:r>
            <a:endParaRPr lang="en-US" sz="2300" dirty="0">
              <a:cs typeface="Badr" panose="00000400000000000000" pitchFamily="2" charset="-78"/>
            </a:endParaRPr>
          </a:p>
        </p:txBody>
      </p:sp>
      <p:sp>
        <p:nvSpPr>
          <p:cNvPr id="3" name="Footer Placeholder 2"/>
          <p:cNvSpPr>
            <a:spLocks noGrp="1"/>
          </p:cNvSpPr>
          <p:nvPr>
            <p:ph type="ftr" sz="quarter" idx="11"/>
          </p:nvPr>
        </p:nvSpPr>
        <p:spPr/>
        <p:txBody>
          <a:bodyPr/>
          <a:lstStyle/>
          <a:p>
            <a:r>
              <a:rPr lang="fa-IR" smtClean="0"/>
              <a:t>فصل اول: پس اندازها و تمرکز منابع مالی جامعه</a:t>
            </a:r>
            <a:endParaRPr lang="fa-IR"/>
          </a:p>
        </p:txBody>
      </p:sp>
      <p:sp>
        <p:nvSpPr>
          <p:cNvPr id="4" name="Slide Number Placeholder 3"/>
          <p:cNvSpPr>
            <a:spLocks noGrp="1"/>
          </p:cNvSpPr>
          <p:nvPr>
            <p:ph type="sldNum" sz="quarter" idx="12"/>
          </p:nvPr>
        </p:nvSpPr>
        <p:spPr/>
        <p:txBody>
          <a:bodyPr/>
          <a:lstStyle/>
          <a:p>
            <a:fld id="{870C11F2-6B45-40F1-9D70-D5851C224081}" type="slidenum">
              <a:rPr lang="fa-IR" smtClean="0"/>
              <a:pPr/>
              <a:t>24</a:t>
            </a:fld>
            <a:endParaRPr lang="fa-IR"/>
          </a:p>
        </p:txBody>
      </p:sp>
    </p:spTree>
    <p:extLst>
      <p:ext uri="{BB962C8B-B14F-4D97-AF65-F5344CB8AC3E}">
        <p14:creationId xmlns:p14="http://schemas.microsoft.com/office/powerpoint/2010/main" val="2111147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1"/>
          </p:nvPr>
        </p:nvSpPr>
        <p:spPr/>
        <p:txBody>
          <a:bodyPr/>
          <a:lstStyle/>
          <a:p>
            <a:r>
              <a:rPr lang="fa-IR" sz="1400" b="0" dirty="0"/>
              <a:t>انواع ابزارهای مالی و قابل استفاده در بازارهای مالی</a:t>
            </a:r>
          </a:p>
        </p:txBody>
      </p:sp>
      <p:sp>
        <p:nvSpPr>
          <p:cNvPr id="4" name="Slide Number Placeholder 3"/>
          <p:cNvSpPr>
            <a:spLocks noGrp="1"/>
          </p:cNvSpPr>
          <p:nvPr>
            <p:ph type="sldNum" sz="quarter" idx="12"/>
          </p:nvPr>
        </p:nvSpPr>
        <p:spPr/>
        <p:txBody>
          <a:bodyPr/>
          <a:lstStyle/>
          <a:p>
            <a:fld id="{870C11F2-6B45-40F1-9D70-D5851C224081}" type="slidenum">
              <a:rPr lang="fa-IR" smtClean="0"/>
              <a:pPr/>
              <a:t>25</a:t>
            </a:fld>
            <a:endParaRPr lang="fa-IR"/>
          </a:p>
        </p:txBody>
      </p:sp>
      <p:sp>
        <p:nvSpPr>
          <p:cNvPr id="5" name="Rectangle 4"/>
          <p:cNvSpPr/>
          <p:nvPr/>
        </p:nvSpPr>
        <p:spPr>
          <a:xfrm>
            <a:off x="2286000" y="3013502"/>
            <a:ext cx="4572000" cy="1631216"/>
          </a:xfrm>
          <a:prstGeom prst="rect">
            <a:avLst/>
          </a:prstGeom>
        </p:spPr>
        <p:txBody>
          <a:bodyPr>
            <a:spAutoFit/>
          </a:bodyPr>
          <a:lstStyle/>
          <a:p>
            <a:pPr algn="ctr"/>
            <a:r>
              <a:rPr lang="fa-IR" sz="5000" b="1" i="1" dirty="0">
                <a:solidFill>
                  <a:schemeClr val="accent1">
                    <a:lumMod val="75000"/>
                  </a:schemeClr>
                </a:solidFill>
                <a:cs typeface="B Badr" panose="00000400000000000000" pitchFamily="2" charset="-78"/>
              </a:rPr>
              <a:t>موفق باشید</a:t>
            </a:r>
          </a:p>
          <a:p>
            <a:pPr algn="ctr"/>
            <a:endParaRPr lang="fa-IR" sz="5000" b="1" i="1" dirty="0">
              <a:solidFill>
                <a:schemeClr val="accent1">
                  <a:lumMod val="75000"/>
                </a:schemeClr>
              </a:solidFill>
              <a:cs typeface="B Badr" panose="00000400000000000000" pitchFamily="2" charset="-78"/>
            </a:endParaRPr>
          </a:p>
        </p:txBody>
      </p:sp>
    </p:spTree>
    <p:extLst>
      <p:ext uri="{BB962C8B-B14F-4D97-AF65-F5344CB8AC3E}">
        <p14:creationId xmlns:p14="http://schemas.microsoft.com/office/powerpoint/2010/main" val="4029041955"/>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فصل اول: پس اندازها و تمرکز منابع مالی جامعه</a:t>
            </a:r>
            <a:endParaRPr lang="fa-IR"/>
          </a:p>
        </p:txBody>
      </p:sp>
      <p:sp>
        <p:nvSpPr>
          <p:cNvPr id="4" name="Slide Number Placeholder 3"/>
          <p:cNvSpPr>
            <a:spLocks noGrp="1"/>
          </p:cNvSpPr>
          <p:nvPr>
            <p:ph type="sldNum" sz="quarter" idx="12"/>
          </p:nvPr>
        </p:nvSpPr>
        <p:spPr/>
        <p:txBody>
          <a:bodyPr/>
          <a:lstStyle/>
          <a:p>
            <a:fld id="{870C11F2-6B45-40F1-9D70-D5851C224081}" type="slidenum">
              <a:rPr lang="fa-IR" smtClean="0"/>
              <a:pPr/>
              <a:t>26</a:t>
            </a:fld>
            <a:endParaRPr lang="fa-IR"/>
          </a:p>
        </p:txBody>
      </p:sp>
    </p:spTree>
    <p:extLst>
      <p:ext uri="{BB962C8B-B14F-4D97-AF65-F5344CB8AC3E}">
        <p14:creationId xmlns:p14="http://schemas.microsoft.com/office/powerpoint/2010/main" val="683897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a:xfrm>
            <a:off x="755576" y="6237312"/>
            <a:ext cx="3312368" cy="365125"/>
          </a:xfrm>
        </p:spPr>
        <p:txBody>
          <a:bodyPr/>
          <a:lstStyle/>
          <a:p>
            <a:pPr algn="ctr"/>
            <a:r>
              <a:rPr lang="fa-IR" sz="1400" b="0" dirty="0"/>
              <a:t>انواع ابزارهای مالی و قابل استفاده در بازارهای مالی</a:t>
            </a:r>
          </a:p>
        </p:txBody>
      </p:sp>
      <p:sp>
        <p:nvSpPr>
          <p:cNvPr id="4" name="Slide Number Placeholder 3"/>
          <p:cNvSpPr>
            <a:spLocks noGrp="1"/>
          </p:cNvSpPr>
          <p:nvPr>
            <p:ph type="sldNum" sz="quarter" idx="12"/>
          </p:nvPr>
        </p:nvSpPr>
        <p:spPr/>
        <p:txBody>
          <a:bodyPr/>
          <a:lstStyle/>
          <a:p>
            <a:fld id="{870C11F2-6B45-40F1-9D70-D5851C224081}" type="slidenum">
              <a:rPr lang="fa-IR" smtClean="0"/>
              <a:pPr/>
              <a:t>3</a:t>
            </a:fld>
            <a:endParaRPr lang="fa-I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79294"/>
            <a:ext cx="7560840" cy="4897143"/>
          </a:xfrm>
          <a:prstGeom prst="rect">
            <a:avLst/>
          </a:prstGeom>
        </p:spPr>
      </p:pic>
    </p:spTree>
    <p:extLst>
      <p:ext uri="{BB962C8B-B14F-4D97-AF65-F5344CB8AC3E}">
        <p14:creationId xmlns:p14="http://schemas.microsoft.com/office/powerpoint/2010/main" val="170080813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276872"/>
            <a:ext cx="7920880" cy="2599184"/>
          </a:xfrm>
        </p:spPr>
        <p:txBody>
          <a:bodyPr>
            <a:noAutofit/>
          </a:bodyPr>
          <a:lstStyle/>
          <a:p>
            <a:pPr algn="justLow" rtl="1"/>
            <a:r>
              <a:rPr lang="fa-IR" sz="2300" dirty="0" smtClean="0">
                <a:cs typeface="Badr" panose="00000400000000000000" pitchFamily="2" charset="-78"/>
              </a:rPr>
              <a:t>1- انتقال وجوه از کسانی که پول اضافی (پس انداز) برای سرمایه گذاری دارند به کسانی که برای سرمایه گذاری در دارایی های مشهود یا رفع نیازهای مالی خود به پول نیاز دارند.</a:t>
            </a:r>
            <a:br>
              <a:rPr lang="fa-IR" sz="2300" dirty="0" smtClean="0">
                <a:cs typeface="Badr" panose="00000400000000000000" pitchFamily="2" charset="-78"/>
              </a:rPr>
            </a:br>
            <a:r>
              <a:rPr lang="fa-IR" sz="2300" dirty="0">
                <a:cs typeface="Badr" panose="00000400000000000000" pitchFamily="2" charset="-78"/>
              </a:rPr>
              <a:t/>
            </a:r>
            <a:br>
              <a:rPr lang="fa-IR" sz="2300" dirty="0">
                <a:cs typeface="Badr" panose="00000400000000000000" pitchFamily="2" charset="-78"/>
              </a:rPr>
            </a:br>
            <a:r>
              <a:rPr lang="fa-IR" sz="2300" dirty="0" smtClean="0">
                <a:cs typeface="Badr" panose="00000400000000000000" pitchFamily="2" charset="-78"/>
              </a:rPr>
              <a:t>2- انتقال این وجوه به شیوه ای که ریسک موجود و همراه با دارایی های مشهود میان متقاضیان منابع مالی و عرضه کنندگان وجوه تقسیم شود.</a:t>
            </a:r>
            <a:endParaRPr lang="en-US" sz="2300" dirty="0">
              <a:cs typeface="Badr" panose="00000400000000000000" pitchFamily="2" charset="-78"/>
            </a:endParaRPr>
          </a:p>
        </p:txBody>
      </p:sp>
      <p:sp>
        <p:nvSpPr>
          <p:cNvPr id="3" name="Footer Placeholder 2"/>
          <p:cNvSpPr>
            <a:spLocks noGrp="1"/>
          </p:cNvSpPr>
          <p:nvPr>
            <p:ph type="ftr" sz="quarter" idx="11"/>
          </p:nvPr>
        </p:nvSpPr>
        <p:spPr>
          <a:xfrm>
            <a:off x="755576" y="6237312"/>
            <a:ext cx="4873869" cy="365125"/>
          </a:xfrm>
        </p:spPr>
        <p:txBody>
          <a:bodyPr/>
          <a:lstStyle/>
          <a:p>
            <a:r>
              <a:rPr lang="fa-IR" sz="1400" b="0" dirty="0"/>
              <a:t>انواع ابزارهای مالی و قابل استفاده در بازارهای مالی</a:t>
            </a:r>
          </a:p>
          <a:p>
            <a:endParaRPr lang="fa-IR" dirty="0"/>
          </a:p>
        </p:txBody>
      </p:sp>
      <p:sp>
        <p:nvSpPr>
          <p:cNvPr id="4" name="Slide Number Placeholder 3"/>
          <p:cNvSpPr>
            <a:spLocks noGrp="1"/>
          </p:cNvSpPr>
          <p:nvPr>
            <p:ph type="sldNum" sz="quarter" idx="12"/>
          </p:nvPr>
        </p:nvSpPr>
        <p:spPr/>
        <p:txBody>
          <a:bodyPr/>
          <a:lstStyle/>
          <a:p>
            <a:fld id="{870C11F2-6B45-40F1-9D70-D5851C224081}" type="slidenum">
              <a:rPr lang="fa-IR" smtClean="0"/>
              <a:pPr/>
              <a:t>4</a:t>
            </a:fld>
            <a:endParaRPr lang="fa-I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32656"/>
            <a:ext cx="7560840" cy="2016224"/>
          </a:xfrm>
          <a:prstGeom prst="rect">
            <a:avLst/>
          </a:prstGeom>
        </p:spPr>
      </p:pic>
    </p:spTree>
    <p:extLst>
      <p:ext uri="{BB962C8B-B14F-4D97-AF65-F5344CB8AC3E}">
        <p14:creationId xmlns:p14="http://schemas.microsoft.com/office/powerpoint/2010/main" val="336493056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fa-IR" sz="1400" b="0" dirty="0"/>
              <a:t>انواع ابزارهای مالی و قابل استفاده در بازارهای مالی</a:t>
            </a:r>
          </a:p>
          <a:p>
            <a:endParaRPr lang="fa-IR" dirty="0"/>
          </a:p>
        </p:txBody>
      </p:sp>
      <p:sp>
        <p:nvSpPr>
          <p:cNvPr id="4" name="Slide Number Placeholder 3"/>
          <p:cNvSpPr>
            <a:spLocks noGrp="1"/>
          </p:cNvSpPr>
          <p:nvPr>
            <p:ph type="sldNum" sz="quarter" idx="12"/>
          </p:nvPr>
        </p:nvSpPr>
        <p:spPr/>
        <p:txBody>
          <a:bodyPr/>
          <a:lstStyle/>
          <a:p>
            <a:fld id="{870C11F2-6B45-40F1-9D70-D5851C224081}" type="slidenum">
              <a:rPr lang="fa-IR" smtClean="0"/>
              <a:pPr/>
              <a:t>5</a:t>
            </a:fld>
            <a:endParaRPr lang="fa-I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5" y="404664"/>
            <a:ext cx="7535961" cy="4680520"/>
          </a:xfrm>
          <a:prstGeom prst="rect">
            <a:avLst/>
          </a:prstGeom>
        </p:spPr>
      </p:pic>
    </p:spTree>
    <p:extLst>
      <p:ext uri="{BB962C8B-B14F-4D97-AF65-F5344CB8AC3E}">
        <p14:creationId xmlns:p14="http://schemas.microsoft.com/office/powerpoint/2010/main" val="85524017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99392"/>
            <a:ext cx="6768752" cy="1700808"/>
          </a:xfrm>
        </p:spPr>
        <p:txBody>
          <a:bodyPr>
            <a:normAutofit/>
          </a:bodyPr>
          <a:lstStyle/>
          <a:p>
            <a:pPr algn="r" rtl="1"/>
            <a:r>
              <a:rPr lang="fa-IR" sz="2500" b="1" dirty="0" smtClean="0">
                <a:cs typeface="Badr" panose="00000400000000000000" pitchFamily="2" charset="-78"/>
              </a:rPr>
              <a:t>انواع ابزارهای مالی قابل استفاده در بازار پول:</a:t>
            </a:r>
            <a:r>
              <a:rPr lang="fa-IR" sz="2400" dirty="0" smtClean="0">
                <a:cs typeface="Badr" panose="00000400000000000000" pitchFamily="2" charset="-78"/>
              </a:rPr>
              <a:t/>
            </a:r>
            <a:br>
              <a:rPr lang="fa-IR" sz="2400" dirty="0" smtClean="0">
                <a:cs typeface="Badr" panose="00000400000000000000" pitchFamily="2" charset="-78"/>
              </a:rPr>
            </a:br>
            <a:r>
              <a:rPr lang="fa-IR" sz="2300" dirty="0" smtClean="0">
                <a:cs typeface="Badr" panose="00000400000000000000" pitchFamily="2" charset="-78"/>
              </a:rPr>
              <a:t>1- ابزارهای معامله ناپذیر </a:t>
            </a:r>
            <a:br>
              <a:rPr lang="fa-IR" sz="2300" dirty="0" smtClean="0">
                <a:cs typeface="Badr" panose="00000400000000000000" pitchFamily="2" charset="-78"/>
              </a:rPr>
            </a:br>
            <a:r>
              <a:rPr lang="fa-IR" sz="2300" dirty="0" smtClean="0">
                <a:cs typeface="Badr" panose="00000400000000000000" pitchFamily="2" charset="-78"/>
              </a:rPr>
              <a:t>2-</a:t>
            </a:r>
            <a:r>
              <a:rPr lang="fa-IR" sz="2300" dirty="0">
                <a:cs typeface="Badr" panose="00000400000000000000" pitchFamily="2" charset="-78"/>
              </a:rPr>
              <a:t> </a:t>
            </a:r>
            <a:r>
              <a:rPr lang="fa-IR" sz="2300" dirty="0" smtClean="0">
                <a:cs typeface="Badr" panose="00000400000000000000" pitchFamily="2" charset="-78"/>
              </a:rPr>
              <a:t>ابزارهای </a:t>
            </a:r>
            <a:r>
              <a:rPr lang="fa-IR" sz="2300" dirty="0">
                <a:cs typeface="Badr" panose="00000400000000000000" pitchFamily="2" charset="-78"/>
              </a:rPr>
              <a:t>معامله </a:t>
            </a:r>
            <a:r>
              <a:rPr lang="fa-IR" sz="2300" dirty="0" smtClean="0">
                <a:cs typeface="Badr" panose="00000400000000000000" pitchFamily="2" charset="-78"/>
              </a:rPr>
              <a:t>پذیر </a:t>
            </a:r>
            <a:endParaRPr lang="en-US" sz="2300" dirty="0">
              <a:cs typeface="Badr" panose="00000400000000000000" pitchFamily="2" charset="-78"/>
            </a:endParaRPr>
          </a:p>
        </p:txBody>
      </p:sp>
      <p:sp>
        <p:nvSpPr>
          <p:cNvPr id="3" name="Footer Placeholder 2"/>
          <p:cNvSpPr>
            <a:spLocks noGrp="1"/>
          </p:cNvSpPr>
          <p:nvPr>
            <p:ph type="ftr" sz="quarter" idx="11"/>
          </p:nvPr>
        </p:nvSpPr>
        <p:spPr/>
        <p:txBody>
          <a:bodyPr/>
          <a:lstStyle/>
          <a:p>
            <a:r>
              <a:rPr lang="fa-IR" sz="1400" b="0" dirty="0"/>
              <a:t>انواع ابزارهای مالی و قابل استفاده در بازارهای مالی</a:t>
            </a:r>
          </a:p>
          <a:p>
            <a:endParaRPr lang="fa-IR" dirty="0"/>
          </a:p>
        </p:txBody>
      </p:sp>
      <p:sp>
        <p:nvSpPr>
          <p:cNvPr id="4" name="Slide Number Placeholder 3"/>
          <p:cNvSpPr>
            <a:spLocks noGrp="1"/>
          </p:cNvSpPr>
          <p:nvPr>
            <p:ph type="sldNum" sz="quarter" idx="12"/>
          </p:nvPr>
        </p:nvSpPr>
        <p:spPr/>
        <p:txBody>
          <a:bodyPr/>
          <a:lstStyle/>
          <a:p>
            <a:fld id="{870C11F2-6B45-40F1-9D70-D5851C224081}" type="slidenum">
              <a:rPr lang="fa-IR" smtClean="0"/>
              <a:pPr/>
              <a:t>6</a:t>
            </a:fld>
            <a:endParaRPr lang="fa-I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628800"/>
            <a:ext cx="6910656" cy="4468409"/>
          </a:xfrm>
          <a:prstGeom prst="rect">
            <a:avLst/>
          </a:prstGeom>
        </p:spPr>
      </p:pic>
    </p:spTree>
    <p:extLst>
      <p:ext uri="{BB962C8B-B14F-4D97-AF65-F5344CB8AC3E}">
        <p14:creationId xmlns:p14="http://schemas.microsoft.com/office/powerpoint/2010/main" val="348636716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adr" panose="00000400000000000000" pitchFamily="2" charset="-78"/>
              </a:rPr>
              <a:t>مانند:</a:t>
            </a:r>
            <a:endParaRPr lang="en-US" dirty="0">
              <a:cs typeface="Badr" panose="00000400000000000000" pitchFamily="2" charset="-78"/>
            </a:endParaRPr>
          </a:p>
        </p:txBody>
      </p:sp>
      <p:sp>
        <p:nvSpPr>
          <p:cNvPr id="3" name="Footer Placeholder 2"/>
          <p:cNvSpPr>
            <a:spLocks noGrp="1"/>
          </p:cNvSpPr>
          <p:nvPr>
            <p:ph type="ftr" sz="quarter" idx="11"/>
          </p:nvPr>
        </p:nvSpPr>
        <p:spPr/>
        <p:txBody>
          <a:bodyPr/>
          <a:lstStyle/>
          <a:p>
            <a:r>
              <a:rPr lang="fa-IR" sz="1400" b="0" dirty="0"/>
              <a:t>انواع ابزارهای مالی و قابل استفاده در بازارهای مالی</a:t>
            </a:r>
          </a:p>
          <a:p>
            <a:endParaRPr lang="fa-IR" dirty="0"/>
          </a:p>
        </p:txBody>
      </p:sp>
      <p:sp>
        <p:nvSpPr>
          <p:cNvPr id="4" name="Slide Number Placeholder 3"/>
          <p:cNvSpPr>
            <a:spLocks noGrp="1"/>
          </p:cNvSpPr>
          <p:nvPr>
            <p:ph type="sldNum" sz="quarter" idx="12"/>
          </p:nvPr>
        </p:nvSpPr>
        <p:spPr/>
        <p:txBody>
          <a:bodyPr/>
          <a:lstStyle/>
          <a:p>
            <a:fld id="{870C11F2-6B45-40F1-9D70-D5851C224081}" type="slidenum">
              <a:rPr lang="fa-IR" smtClean="0"/>
              <a:pPr/>
              <a:t>7</a:t>
            </a:fld>
            <a:endParaRPr lang="fa-I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404664"/>
            <a:ext cx="7596336" cy="2680963"/>
          </a:xfrm>
          <a:prstGeom prst="rect">
            <a:avLst/>
          </a:prstGeom>
        </p:spPr>
      </p:pic>
    </p:spTree>
    <p:extLst>
      <p:ext uri="{BB962C8B-B14F-4D97-AF65-F5344CB8AC3E}">
        <p14:creationId xmlns:p14="http://schemas.microsoft.com/office/powerpoint/2010/main" val="12059437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060848"/>
            <a:ext cx="7141840" cy="1600200"/>
          </a:xfrm>
        </p:spPr>
        <p:txBody>
          <a:bodyPr>
            <a:noAutofit/>
          </a:bodyPr>
          <a:lstStyle/>
          <a:p>
            <a:pPr algn="just" rtl="1"/>
            <a:r>
              <a:rPr lang="fa-IR" sz="2400" dirty="0" smtClean="0">
                <a:cs typeface="Badr" panose="00000400000000000000" pitchFamily="2" charset="-78"/>
              </a:rPr>
              <a:t/>
            </a:r>
            <a:br>
              <a:rPr lang="fa-IR" sz="2400" dirty="0" smtClean="0">
                <a:cs typeface="Badr" panose="00000400000000000000" pitchFamily="2" charset="-78"/>
              </a:rPr>
            </a:br>
            <a:r>
              <a:rPr lang="fa-IR" sz="2300" dirty="0" smtClean="0">
                <a:cs typeface="Badr" panose="00000400000000000000" pitchFamily="2" charset="-78"/>
              </a:rPr>
              <a:t/>
            </a:r>
            <a:br>
              <a:rPr lang="fa-IR" sz="2300" dirty="0" smtClean="0">
                <a:cs typeface="Badr" panose="00000400000000000000" pitchFamily="2" charset="-78"/>
              </a:rPr>
            </a:br>
            <a:r>
              <a:rPr lang="fa-IR" sz="2300" dirty="0" smtClean="0">
                <a:cs typeface="Badr" panose="00000400000000000000" pitchFamily="2" charset="-78"/>
              </a:rPr>
              <a:t>  متداول ترین نوع ابزار مالی فعال در بازار پول ، مانند بانک های تجاری یا موسسات پولی و مالی ، انجمن های وام و پس انداز و اتحادیه های اعتباری استفاده می شود ، سپرده های پس اندازند. نقدشوندگی زیاد و درجه ریسک کم یا صفر از مهم ترین ویژگی های این ابزار است. در طول مدتی که دارنده این ابزار از آن استفاده می کند به آن سود سپرده تعلق می گیرد. این نوع ابزار مالی دارای نرخ بهره و سررسید معین است و نرخ بهره ی آن معمولا از بازار پایین تر تعیین می شود.</a:t>
            </a:r>
            <a:endParaRPr lang="en-US" sz="2300" dirty="0">
              <a:cs typeface="Badr" panose="00000400000000000000" pitchFamily="2" charset="-78"/>
            </a:endParaRPr>
          </a:p>
        </p:txBody>
      </p:sp>
      <p:sp>
        <p:nvSpPr>
          <p:cNvPr id="8" name="Text Placeholder 7"/>
          <p:cNvSpPr>
            <a:spLocks noGrp="1"/>
          </p:cNvSpPr>
          <p:nvPr>
            <p:ph idx="1"/>
          </p:nvPr>
        </p:nvSpPr>
        <p:spPr>
          <a:xfrm>
            <a:off x="755576" y="-1179512"/>
            <a:ext cx="7543800" cy="3886200"/>
          </a:xfrm>
        </p:spPr>
        <p:txBody>
          <a:bodyPr>
            <a:normAutofit/>
          </a:bodyPr>
          <a:lstStyle/>
          <a:p>
            <a:pPr marL="0" indent="0" algn="r" rtl="1">
              <a:buNone/>
            </a:pPr>
            <a:r>
              <a:rPr lang="fa-IR" sz="2500" b="1" dirty="0">
                <a:cs typeface="Badr" panose="00000400000000000000" pitchFamily="2" charset="-78"/>
              </a:rPr>
              <a:t>سپرده های پس </a:t>
            </a:r>
            <a:r>
              <a:rPr lang="fa-IR" sz="2500" b="1" dirty="0" smtClean="0">
                <a:cs typeface="Badr" panose="00000400000000000000" pitchFamily="2" charset="-78"/>
              </a:rPr>
              <a:t>انداز</a:t>
            </a:r>
            <a:r>
              <a:rPr lang="fa-IR" sz="1600" b="1" dirty="0" smtClean="0">
                <a:cs typeface="Badr" panose="00000400000000000000" pitchFamily="2" charset="-78"/>
              </a:rPr>
              <a:t>(1)</a:t>
            </a:r>
            <a:endParaRPr lang="en-US" sz="1600" dirty="0"/>
          </a:p>
        </p:txBody>
      </p:sp>
      <p:sp>
        <p:nvSpPr>
          <p:cNvPr id="3" name="Footer Placeholder 2"/>
          <p:cNvSpPr>
            <a:spLocks noGrp="1"/>
          </p:cNvSpPr>
          <p:nvPr>
            <p:ph type="ftr" sz="quarter" idx="11"/>
          </p:nvPr>
        </p:nvSpPr>
        <p:spPr/>
        <p:txBody>
          <a:bodyPr/>
          <a:lstStyle/>
          <a:p>
            <a:r>
              <a:rPr lang="fa-IR" sz="1400" b="0" dirty="0"/>
              <a:t>انواع ابزارهای مالی و قابل استفاده در بازارهای مالی</a:t>
            </a:r>
          </a:p>
          <a:p>
            <a:endParaRPr lang="fa-IR" dirty="0"/>
          </a:p>
        </p:txBody>
      </p:sp>
      <p:sp>
        <p:nvSpPr>
          <p:cNvPr id="4" name="Slide Number Placeholder 3"/>
          <p:cNvSpPr>
            <a:spLocks noGrp="1"/>
          </p:cNvSpPr>
          <p:nvPr>
            <p:ph type="sldNum" sz="quarter" idx="12"/>
          </p:nvPr>
        </p:nvSpPr>
        <p:spPr/>
        <p:txBody>
          <a:bodyPr/>
          <a:lstStyle/>
          <a:p>
            <a:fld id="{870C11F2-6B45-40F1-9D70-D5851C224081}" type="slidenum">
              <a:rPr lang="fa-IR" smtClean="0"/>
              <a:pPr/>
              <a:t>8</a:t>
            </a:fld>
            <a:endParaRPr lang="fa-IR"/>
          </a:p>
        </p:txBody>
      </p:sp>
      <p:sp>
        <p:nvSpPr>
          <p:cNvPr id="6" name="Title 1"/>
          <p:cNvSpPr txBox="1">
            <a:spLocks/>
          </p:cNvSpPr>
          <p:nvPr/>
        </p:nvSpPr>
        <p:spPr>
          <a:xfrm>
            <a:off x="1547664" y="5013176"/>
            <a:ext cx="6781800" cy="1600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1800" dirty="0" smtClean="0">
                <a:cs typeface="B Badr" panose="00000400000000000000" pitchFamily="2" charset="-78"/>
              </a:rPr>
              <a:t>1.  </a:t>
            </a:r>
            <a:r>
              <a:rPr lang="en-US" sz="1800" dirty="0" smtClean="0"/>
              <a:t> </a:t>
            </a:r>
            <a:r>
              <a:rPr lang="en-US" sz="1800" dirty="0">
                <a:latin typeface="Adobe Caslon Pro" panose="0205050205050A020403" pitchFamily="18" charset="0"/>
              </a:rPr>
              <a:t>Savings</a:t>
            </a:r>
            <a:r>
              <a:rPr lang="en-US" sz="1800" dirty="0"/>
              <a:t> </a:t>
            </a:r>
            <a:r>
              <a:rPr lang="en-US" sz="1800" dirty="0">
                <a:latin typeface="Adobe Caslon Pro" panose="0205050205050A020403" pitchFamily="18" charset="0"/>
              </a:rPr>
              <a:t>Deposit</a:t>
            </a:r>
            <a:endParaRPr lang="en-US" sz="1800" dirty="0">
              <a:latin typeface="Adobe Caslon Pro" panose="0205050205050A020403" pitchFamily="18" charset="0"/>
              <a:cs typeface="B Badr" panose="00000400000000000000" pitchFamily="2" charset="-78"/>
            </a:endParaRPr>
          </a:p>
        </p:txBody>
      </p:sp>
    </p:spTree>
    <p:extLst>
      <p:ext uri="{BB962C8B-B14F-4D97-AF65-F5344CB8AC3E}">
        <p14:creationId xmlns:p14="http://schemas.microsoft.com/office/powerpoint/2010/main" val="92199976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0" y="4572000"/>
            <a:ext cx="6402288" cy="945232"/>
          </a:xfrm>
        </p:spPr>
        <p:txBody>
          <a:bodyPr/>
          <a:lstStyle/>
          <a:p>
            <a:endParaRPr lang="en-US" dirty="0"/>
          </a:p>
        </p:txBody>
      </p:sp>
      <p:sp>
        <p:nvSpPr>
          <p:cNvPr id="5" name="Footer Placeholder 4"/>
          <p:cNvSpPr>
            <a:spLocks noGrp="1"/>
          </p:cNvSpPr>
          <p:nvPr>
            <p:ph type="ftr" sz="quarter" idx="11"/>
          </p:nvPr>
        </p:nvSpPr>
        <p:spPr/>
        <p:txBody>
          <a:bodyPr/>
          <a:lstStyle/>
          <a:p>
            <a:r>
              <a:rPr lang="fa-IR" sz="1400" b="0" dirty="0"/>
              <a:t>انواع ابزارهای مالی و قابل استفاده در بازارهای مالی</a:t>
            </a:r>
          </a:p>
          <a:p>
            <a:endParaRPr lang="fa-IR" dirty="0"/>
          </a:p>
        </p:txBody>
      </p:sp>
      <p:sp>
        <p:nvSpPr>
          <p:cNvPr id="6" name="Slide Number Placeholder 5"/>
          <p:cNvSpPr>
            <a:spLocks noGrp="1"/>
          </p:cNvSpPr>
          <p:nvPr>
            <p:ph type="sldNum" sz="quarter" idx="12"/>
          </p:nvPr>
        </p:nvSpPr>
        <p:spPr>
          <a:xfrm>
            <a:off x="7596336" y="6237312"/>
            <a:ext cx="762000" cy="365125"/>
          </a:xfrm>
        </p:spPr>
        <p:txBody>
          <a:bodyPr/>
          <a:lstStyle/>
          <a:p>
            <a:fld id="{870C11F2-6B45-40F1-9D70-D5851C224081}" type="slidenum">
              <a:rPr lang="fa-IR" smtClean="0"/>
              <a:pPr/>
              <a:t>9</a:t>
            </a:fld>
            <a:endParaRPr lang="fa-IR"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404664"/>
            <a:ext cx="7560840" cy="288589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3356992"/>
            <a:ext cx="7533512" cy="2304256"/>
          </a:xfrm>
          <a:prstGeom prst="rect">
            <a:avLst/>
          </a:prstGeom>
        </p:spPr>
      </p:pic>
      <p:sp>
        <p:nvSpPr>
          <p:cNvPr id="3" name="Rectangle 2"/>
          <p:cNvSpPr/>
          <p:nvPr/>
        </p:nvSpPr>
        <p:spPr>
          <a:xfrm>
            <a:off x="2843808" y="6211669"/>
            <a:ext cx="4924602" cy="646331"/>
          </a:xfrm>
          <a:prstGeom prst="rect">
            <a:avLst/>
          </a:prstGeom>
        </p:spPr>
        <p:txBody>
          <a:bodyPr wrap="square">
            <a:spAutoFit/>
          </a:bodyPr>
          <a:lstStyle/>
          <a:p>
            <a:r>
              <a:rPr lang="fa-IR" dirty="0" smtClean="0">
                <a:cs typeface="B Badr" panose="00000400000000000000" pitchFamily="2" charset="-78"/>
              </a:rPr>
              <a:t>1. </a:t>
            </a:r>
            <a:r>
              <a:rPr lang="en-US" dirty="0" smtClean="0">
                <a:latin typeface="Adobe Caslon Pro" panose="0205050205050A020403" pitchFamily="18" charset="0"/>
              </a:rPr>
              <a:t>nonmarketable </a:t>
            </a:r>
            <a:r>
              <a:rPr lang="en-US" dirty="0">
                <a:latin typeface="Adobe Caslon Pro" panose="0205050205050A020403" pitchFamily="18" charset="0"/>
              </a:rPr>
              <a:t>certificate of </a:t>
            </a:r>
            <a:r>
              <a:rPr lang="en-US" dirty="0" smtClean="0">
                <a:latin typeface="Adobe Caslon Pro" panose="0205050205050A020403" pitchFamily="18" charset="0"/>
              </a:rPr>
              <a:t>deposit</a:t>
            </a:r>
            <a:endParaRPr lang="fa-IR" dirty="0" smtClean="0">
              <a:latin typeface="Adobe Caslon Pro" panose="0205050205050A020403" pitchFamily="18" charset="0"/>
            </a:endParaRPr>
          </a:p>
          <a:p>
            <a:r>
              <a:rPr lang="fa-IR" dirty="0" smtClean="0">
                <a:latin typeface="Adobe Caslon Pro" panose="0205050205050A020403" pitchFamily="18" charset="0"/>
                <a:cs typeface="B Badr" panose="00000400000000000000" pitchFamily="2" charset="-78"/>
              </a:rPr>
              <a:t>2. </a:t>
            </a:r>
            <a:r>
              <a:rPr lang="en-US" dirty="0" smtClean="0">
                <a:latin typeface="Adobe Caslon Pro" panose="0205050205050A020403" pitchFamily="18" charset="0"/>
                <a:cs typeface="B Badr" panose="00000400000000000000" pitchFamily="2" charset="-78"/>
              </a:rPr>
              <a:t>Money market deposit accounts</a:t>
            </a:r>
            <a:endParaRPr lang="en-US" dirty="0">
              <a:latin typeface="Adobe Caslon Pro" panose="0205050205050A020403" pitchFamily="18" charset="0"/>
              <a:cs typeface="B Badr" panose="00000400000000000000" pitchFamily="2" charset="-78"/>
            </a:endParaRPr>
          </a:p>
        </p:txBody>
      </p:sp>
    </p:spTree>
    <p:extLst>
      <p:ext uri="{BB962C8B-B14F-4D97-AF65-F5344CB8AC3E}">
        <p14:creationId xmlns:p14="http://schemas.microsoft.com/office/powerpoint/2010/main" val="25163848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txDef>
      <a:spPr>
        <a:noFill/>
      </a:spPr>
      <a:bodyPr wrap="square" rtlCol="1">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Newsprint</Template>
  <TotalTime>2283</TotalTime>
  <Words>484</Words>
  <Application>Microsoft Office PowerPoint</Application>
  <PresentationFormat>On-screen Show (4:3)</PresentationFormat>
  <Paragraphs>82</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NewsPrint</vt:lpstr>
      <vt:lpstr>بسم الله الرحمن الرحیم</vt:lpstr>
      <vt:lpstr>انواع بازارهای مالی بر حسب حق مالی  1- بازار پول  2- بازار سرمایه  </vt:lpstr>
      <vt:lpstr>PowerPoint Presentation</vt:lpstr>
      <vt:lpstr>1- انتقال وجوه از کسانی که پول اضافی (پس انداز) برای سرمایه گذاری دارند به کسانی که برای سرمایه گذاری در دارایی های مشهود یا رفع نیازهای مالی خود به پول نیاز دارند.  2- انتقال این وجوه به شیوه ای که ریسک موجود و همراه با دارایی های مشهود میان متقاضیان منابع مالی و عرضه کنندگان وجوه تقسیم شود.</vt:lpstr>
      <vt:lpstr>PowerPoint Presentation</vt:lpstr>
      <vt:lpstr>انواع ابزارهای مالی قابل استفاده در بازار پول: 1- ابزارهای معامله ناپذیر  2- ابزارهای معامله پذیر </vt:lpstr>
      <vt:lpstr>مانند:</vt:lpstr>
      <vt:lpstr>    متداول ترین نوع ابزار مالی فعال در بازار پول ، مانند بانک های تجاری یا موسسات پولی و مالی ، انجمن های وام و پس انداز و اتحادیه های اعتباری استفاده می شود ، سپرده های پس اندازند. نقدشوندگی زیاد و درجه ریسک کم یا صفر از مهم ترین ویژگی های این ابزار است. در طول مدتی که دارنده این ابزار از آن استفاده می کند به آن سود سپرده تعلق می گیرد. این نوع ابزار مالی دارای نرخ بهره و سررسید معین است و نرخ بهره ی آن معمولا از بازار پایین تر تعیین می شود.</vt:lpstr>
      <vt:lpstr>PowerPoint Presentation</vt:lpstr>
      <vt:lpstr>PowerPoint Presentation</vt:lpstr>
      <vt:lpstr>مانند:</vt:lpstr>
      <vt:lpstr>PowerPoint Presentation</vt:lpstr>
      <vt:lpstr>PowerPoint Presentation</vt:lpstr>
      <vt:lpstr>PowerPoint Presentation</vt:lpstr>
      <vt:lpstr>PowerPoint Presentation</vt:lpstr>
      <vt:lpstr>سررسید این ابزار مالی معمولا زیر شش ماه بوده و به علت محدودیت های کمتر آن نسبت به دیگر ابزارهای مالی ، معمولا بازده بیشتری دارد.</vt:lpstr>
      <vt:lpstr>PowerPoint Presentation</vt:lpstr>
      <vt:lpstr>PowerPoint Presentation</vt:lpstr>
      <vt:lpstr>LC  چیست؟</vt:lpstr>
      <vt:lpstr>PowerPoint Presentation</vt:lpstr>
      <vt:lpstr>PowerPoint Presentation</vt:lpstr>
      <vt:lpstr>PowerPoint Presentation</vt:lpstr>
      <vt:lpstr>در پایان می توان گفت که نهادهای مالی سپرده پذیر فعال در بازار پول ایران تا کنون از سایر ابزارهای مالی معامله پذیر همچون گواهی سپرده معامله پذیر ، اوراق تجاری، دلار اروپایی، ثراردادهای بازخرید و پذیره های بانکی استفاده نکرده اند.</vt:lpstr>
      <vt:lpstr>منبع: فصل چهارم کتاب بازارها و نهاد های مالی ،شبانی محمد</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Aria</dc:creator>
  <cp:lastModifiedBy>WIN 7</cp:lastModifiedBy>
  <cp:revision>401</cp:revision>
  <dcterms:created xsi:type="dcterms:W3CDTF">2010-07-25T03:03:29Z</dcterms:created>
  <dcterms:modified xsi:type="dcterms:W3CDTF">2016-11-24T18:30:17Z</dcterms:modified>
</cp:coreProperties>
</file>