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4" r:id="rId9"/>
    <p:sldId id="265" r:id="rId10"/>
    <p:sldId id="267" r:id="rId11"/>
    <p:sldId id="266" r:id="rId12"/>
    <p:sldId id="263" r:id="rId13"/>
    <p:sldId id="26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52" y="-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12192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2192" y="6053328"/>
            <a:ext cx="2999232"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3145536" y="6044184"/>
            <a:ext cx="90464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3149600" y="4038600"/>
            <a:ext cx="8636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3149600" y="6050037"/>
            <a:ext cx="89408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01600" y="6068699"/>
            <a:ext cx="2743200" cy="685800"/>
          </a:xfrm>
        </p:spPr>
        <p:txBody>
          <a:bodyPr>
            <a:noAutofit/>
          </a:bodyPr>
          <a:lstStyle>
            <a:lvl1pPr algn="ctr">
              <a:defRPr sz="2000">
                <a:solidFill>
                  <a:srgbClr val="FFFFFF"/>
                </a:solidFill>
              </a:defRPr>
            </a:lvl1pPr>
          </a:lstStyle>
          <a:p>
            <a:fld id="{8636FC72-0877-4661-901C-EAEEFA1B29C1}" type="datetimeFigureOut">
              <a:rPr lang="en-US" smtClean="0"/>
              <a:pPr/>
              <a:t>11/20/2016</a:t>
            </a:fld>
            <a:endParaRPr lang="en-US"/>
          </a:p>
        </p:txBody>
      </p:sp>
      <p:sp>
        <p:nvSpPr>
          <p:cNvPr id="17" name="Footer Placeholder 16"/>
          <p:cNvSpPr>
            <a:spLocks noGrp="1"/>
          </p:cNvSpPr>
          <p:nvPr>
            <p:ph type="ftr" sz="quarter" idx="11"/>
          </p:nvPr>
        </p:nvSpPr>
        <p:spPr>
          <a:xfrm>
            <a:off x="2780524" y="236543"/>
            <a:ext cx="78232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10668000" y="228600"/>
            <a:ext cx="1117600" cy="381000"/>
          </a:xfrm>
        </p:spPr>
        <p:txBody>
          <a:bodyPr/>
          <a:lstStyle>
            <a:lvl1pPr>
              <a:defRPr>
                <a:solidFill>
                  <a:schemeClr val="tx2"/>
                </a:solidFill>
              </a:defRPr>
            </a:lvl1pPr>
          </a:lstStyle>
          <a:p>
            <a:fld id="{D4D6F51E-7A9B-465F-B493-23D9F3EFDF5F}"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636FC72-0877-4661-901C-EAEEFA1B29C1}" type="datetimeFigureOut">
              <a:rPr lang="en-US" smtClean="0"/>
              <a:pPr/>
              <a:t>11/20/2016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D6F51E-7A9B-465F-B493-23D9F3EFDF5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37600" y="609605"/>
            <a:ext cx="27432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609600"/>
            <a:ext cx="74168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8737600" y="6248407"/>
            <a:ext cx="2946400" cy="365125"/>
          </a:xfrm>
        </p:spPr>
        <p:txBody>
          <a:bodyPr/>
          <a:lstStyle/>
          <a:p>
            <a:fld id="{8636FC72-0877-4661-901C-EAEEFA1B29C1}" type="datetimeFigureOut">
              <a:rPr lang="en-US" smtClean="0"/>
              <a:pPr/>
              <a:t>11/20/2016</a:t>
            </a:fld>
            <a:endParaRPr lang="en-US"/>
          </a:p>
        </p:txBody>
      </p:sp>
      <p:sp>
        <p:nvSpPr>
          <p:cNvPr id="5" name="Footer Placeholder 4"/>
          <p:cNvSpPr>
            <a:spLocks noGrp="1"/>
          </p:cNvSpPr>
          <p:nvPr>
            <p:ph type="ftr" sz="quarter" idx="11"/>
          </p:nvPr>
        </p:nvSpPr>
        <p:spPr>
          <a:xfrm>
            <a:off x="609605" y="6248212"/>
            <a:ext cx="7431311" cy="365125"/>
          </a:xfrm>
        </p:spPr>
        <p:txBody>
          <a:bodyPr/>
          <a:lstStyle/>
          <a:p>
            <a:endParaRPr lang="en-US"/>
          </a:p>
        </p:txBody>
      </p:sp>
      <p:sp>
        <p:nvSpPr>
          <p:cNvPr id="7" name="Rectangle 6"/>
          <p:cNvSpPr/>
          <p:nvPr/>
        </p:nvSpPr>
        <p:spPr bwMode="white">
          <a:xfrm>
            <a:off x="8128424" y="0"/>
            <a:ext cx="42672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8189384" y="609600"/>
            <a:ext cx="3048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8189384" y="0"/>
            <a:ext cx="3048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8075084" y="103716"/>
            <a:ext cx="533400" cy="325968"/>
          </a:xfrm>
        </p:spPr>
        <p:txBody>
          <a:bodyPr/>
          <a:lstStyle/>
          <a:p>
            <a:fld id="{D4D6F51E-7A9B-465F-B493-23D9F3EFDF5F}"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16864" y="228600"/>
            <a:ext cx="108712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8636FC72-0877-4661-901C-EAEEFA1B29C1}" type="datetimeFigureOut">
              <a:rPr lang="en-US" smtClean="0"/>
              <a:pPr/>
              <a:t>11/20/2016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D4D6F51E-7A9B-465F-B493-23D9F3EFDF5F}" type="slidenum">
              <a:rPr lang="en-US" smtClean="0"/>
              <a:pPr/>
              <a:t>‹#›</a:t>
            </a:fld>
            <a:endParaRPr lang="en-US"/>
          </a:p>
        </p:txBody>
      </p:sp>
      <p:sp>
        <p:nvSpPr>
          <p:cNvPr id="8" name="Content Placeholder 7"/>
          <p:cNvSpPr>
            <a:spLocks noGrp="1"/>
          </p:cNvSpPr>
          <p:nvPr>
            <p:ph sz="quarter" idx="1"/>
          </p:nvPr>
        </p:nvSpPr>
        <p:spPr>
          <a:xfrm>
            <a:off x="816864" y="1600200"/>
            <a:ext cx="108712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828803" y="2743200"/>
            <a:ext cx="9497484"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12192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7272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828800" y="1600200"/>
            <a:ext cx="103632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828800" y="1600200"/>
            <a:ext cx="1016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8636FC72-0877-4661-901C-EAEEFA1B29C1}" type="datetimeFigureOut">
              <a:rPr lang="en-US" smtClean="0"/>
              <a:pPr/>
              <a:t>11/20/2016</a:t>
            </a:fld>
            <a:endParaRPr lang="en-US"/>
          </a:p>
        </p:txBody>
      </p:sp>
      <p:sp>
        <p:nvSpPr>
          <p:cNvPr id="13" name="Slide Number Placeholder 12"/>
          <p:cNvSpPr>
            <a:spLocks noGrp="1"/>
          </p:cNvSpPr>
          <p:nvPr>
            <p:ph type="sldNum" sz="quarter" idx="11"/>
          </p:nvPr>
        </p:nvSpPr>
        <p:spPr>
          <a:xfrm>
            <a:off x="0" y="1752600"/>
            <a:ext cx="1727200" cy="701676"/>
          </a:xfrm>
        </p:spPr>
        <p:txBody>
          <a:bodyPr>
            <a:noAutofit/>
          </a:bodyPr>
          <a:lstStyle>
            <a:lvl1pPr>
              <a:defRPr sz="2400">
                <a:solidFill>
                  <a:srgbClr val="FFFFFF"/>
                </a:solidFill>
              </a:defRPr>
            </a:lvl1pPr>
          </a:lstStyle>
          <a:p>
            <a:fld id="{D4D6F51E-7A9B-465F-B493-23D9F3EFDF5F}"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812800" y="1589567"/>
            <a:ext cx="5181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6459868" y="1589567"/>
            <a:ext cx="5181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8636FC72-0877-4661-901C-EAEEFA1B29C1}" type="datetimeFigureOut">
              <a:rPr lang="en-US" smtClean="0"/>
              <a:pPr/>
              <a:t>11/20/2016</a:t>
            </a:fld>
            <a:endParaRPr lang="en-US"/>
          </a:p>
        </p:txBody>
      </p:sp>
      <p:sp>
        <p:nvSpPr>
          <p:cNvPr id="10" name="Slide Number Placeholder 9"/>
          <p:cNvSpPr>
            <a:spLocks noGrp="1"/>
          </p:cNvSpPr>
          <p:nvPr>
            <p:ph type="sldNum" sz="quarter" idx="16"/>
          </p:nvPr>
        </p:nvSpPr>
        <p:spPr/>
        <p:txBody>
          <a:bodyPr rtlCol="0"/>
          <a:lstStyle/>
          <a:p>
            <a:fld id="{D4D6F51E-7A9B-465F-B493-23D9F3EFDF5F}"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11200" y="273050"/>
            <a:ext cx="108712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812800" y="2438400"/>
            <a:ext cx="51816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6400800" y="2438400"/>
            <a:ext cx="51816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8636FC72-0877-4661-901C-EAEEFA1B29C1}" type="datetimeFigureOut">
              <a:rPr lang="en-US" smtClean="0"/>
              <a:pPr/>
              <a:t>11/20/2016</a:t>
            </a:fld>
            <a:endParaRPr lang="en-US"/>
          </a:p>
        </p:txBody>
      </p:sp>
      <p:sp>
        <p:nvSpPr>
          <p:cNvPr id="12" name="Slide Number Placeholder 11"/>
          <p:cNvSpPr>
            <a:spLocks noGrp="1"/>
          </p:cNvSpPr>
          <p:nvPr>
            <p:ph type="sldNum" sz="quarter" idx="16"/>
          </p:nvPr>
        </p:nvSpPr>
        <p:spPr/>
        <p:txBody>
          <a:bodyPr rtlCol="0"/>
          <a:lstStyle/>
          <a:p>
            <a:fld id="{D4D6F51E-7A9B-465F-B493-23D9F3EFDF5F}"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812800" y="1752600"/>
            <a:ext cx="51816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6400800" y="1752600"/>
            <a:ext cx="51816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636FC72-0877-4661-901C-EAEEFA1B29C1}" type="datetimeFigureOut">
              <a:rPr lang="en-US" smtClean="0"/>
              <a:pPr/>
              <a:t>11/20/2016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D4D6F51E-7A9B-465F-B493-23D9F3EFDF5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36FC72-0877-4661-901C-EAEEFA1B29C1}" type="datetimeFigureOut">
              <a:rPr lang="en-US" smtClean="0"/>
              <a:pPr/>
              <a:t>11/20/2016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711200" cy="381000"/>
          </a:xfrm>
        </p:spPr>
        <p:txBody>
          <a:bodyPr/>
          <a:lstStyle>
            <a:lvl1pPr>
              <a:defRPr>
                <a:solidFill>
                  <a:schemeClr val="tx2"/>
                </a:solidFill>
              </a:defRPr>
            </a:lvl1pPr>
          </a:lstStyle>
          <a:p>
            <a:fld id="{D4D6F51E-7A9B-465F-B493-23D9F3EFDF5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2800" y="273050"/>
            <a:ext cx="107696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8636FC72-0877-4661-901C-EAEEFA1B29C1}" type="datetimeFigureOut">
              <a:rPr lang="en-US" smtClean="0"/>
              <a:pPr/>
              <a:t>11/20/2016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D4D6F51E-7A9B-465F-B493-23D9F3EFDF5F}" type="slidenum">
              <a:rPr lang="en-US" smtClean="0"/>
              <a:pPr/>
              <a:t>‹#›</a:t>
            </a:fld>
            <a:endParaRPr lang="en-US"/>
          </a:p>
        </p:txBody>
      </p:sp>
      <p:sp>
        <p:nvSpPr>
          <p:cNvPr id="3" name="Text Placeholder 2"/>
          <p:cNvSpPr>
            <a:spLocks noGrp="1"/>
          </p:cNvSpPr>
          <p:nvPr>
            <p:ph type="body" idx="2"/>
          </p:nvPr>
        </p:nvSpPr>
        <p:spPr>
          <a:xfrm>
            <a:off x="812800" y="1752600"/>
            <a:ext cx="21336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3149600" y="1752600"/>
            <a:ext cx="85344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2133600" y="5486400"/>
            <a:ext cx="97536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12192" y="4572000"/>
            <a:ext cx="12192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2192" y="4663440"/>
            <a:ext cx="195072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2060448" y="4654296"/>
            <a:ext cx="10131552"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2133600" y="4648200"/>
            <a:ext cx="97536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930400" y="0"/>
            <a:ext cx="134112"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8331200" y="6248405"/>
            <a:ext cx="3556000" cy="365125"/>
          </a:xfrm>
        </p:spPr>
        <p:txBody>
          <a:bodyPr rtlCol="0"/>
          <a:lstStyle/>
          <a:p>
            <a:fld id="{8636FC72-0877-4661-901C-EAEEFA1B29C1}" type="datetimeFigureOut">
              <a:rPr lang="en-US" smtClean="0"/>
              <a:pPr/>
              <a:t>11/20/2016</a:t>
            </a:fld>
            <a:endParaRPr lang="en-US"/>
          </a:p>
        </p:txBody>
      </p:sp>
      <p:sp>
        <p:nvSpPr>
          <p:cNvPr id="13" name="Slide Number Placeholder 12"/>
          <p:cNvSpPr>
            <a:spLocks noGrp="1"/>
          </p:cNvSpPr>
          <p:nvPr>
            <p:ph type="sldNum" sz="quarter" idx="11"/>
          </p:nvPr>
        </p:nvSpPr>
        <p:spPr>
          <a:xfrm>
            <a:off x="0" y="4667249"/>
            <a:ext cx="1930400" cy="663578"/>
          </a:xfrm>
        </p:spPr>
        <p:txBody>
          <a:bodyPr rtlCol="0"/>
          <a:lstStyle>
            <a:lvl1pPr>
              <a:defRPr sz="2800"/>
            </a:lvl1pPr>
          </a:lstStyle>
          <a:p>
            <a:fld id="{D4D6F51E-7A9B-465F-B493-23D9F3EFDF5F}" type="slidenum">
              <a:rPr lang="en-US" smtClean="0"/>
              <a:pPr/>
              <a:t>‹#›</a:t>
            </a:fld>
            <a:endParaRPr lang="en-US"/>
          </a:p>
        </p:txBody>
      </p:sp>
      <p:sp>
        <p:nvSpPr>
          <p:cNvPr id="14" name="Footer Placeholder 13"/>
          <p:cNvSpPr>
            <a:spLocks noGrp="1"/>
          </p:cNvSpPr>
          <p:nvPr>
            <p:ph type="ftr" sz="quarter" idx="12"/>
          </p:nvPr>
        </p:nvSpPr>
        <p:spPr>
          <a:xfrm>
            <a:off x="2133600" y="6248211"/>
            <a:ext cx="6096000" cy="365125"/>
          </a:xfrm>
        </p:spPr>
        <p:txBody>
          <a:bodyPr rtlCol="0"/>
          <a:lstStyle/>
          <a:p>
            <a:endParaRPr lang="en-US"/>
          </a:p>
        </p:txBody>
      </p:sp>
      <p:sp>
        <p:nvSpPr>
          <p:cNvPr id="3" name="Picture Placeholder 2"/>
          <p:cNvSpPr>
            <a:spLocks noGrp="1"/>
          </p:cNvSpPr>
          <p:nvPr>
            <p:ph type="pic" idx="1"/>
          </p:nvPr>
        </p:nvSpPr>
        <p:spPr>
          <a:xfrm>
            <a:off x="2080768" y="0"/>
            <a:ext cx="10111232"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812800" y="228600"/>
            <a:ext cx="108712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816864" y="1600200"/>
            <a:ext cx="108712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8128000" y="6248405"/>
            <a:ext cx="3556000" cy="365125"/>
          </a:xfrm>
          <a:prstGeom prst="rect">
            <a:avLst/>
          </a:prstGeom>
        </p:spPr>
        <p:txBody>
          <a:bodyPr vert="horz" anchor="ctr" anchorCtr="0"/>
          <a:lstStyle>
            <a:lvl1pPr algn="l" eaLnBrk="1" latinLnBrk="0" hangingPunct="1">
              <a:defRPr kumimoji="0" sz="1400">
                <a:solidFill>
                  <a:schemeClr val="tx2"/>
                </a:solidFill>
              </a:defRPr>
            </a:lvl1pPr>
          </a:lstStyle>
          <a:p>
            <a:fld id="{8636FC72-0877-4661-901C-EAEEFA1B29C1}" type="datetimeFigureOut">
              <a:rPr lang="en-US" smtClean="0"/>
              <a:pPr/>
              <a:t>11/20/2016</a:t>
            </a:fld>
            <a:endParaRPr lang="en-US"/>
          </a:p>
        </p:txBody>
      </p:sp>
      <p:sp>
        <p:nvSpPr>
          <p:cNvPr id="3" name="Footer Placeholder 2"/>
          <p:cNvSpPr>
            <a:spLocks noGrp="1"/>
          </p:cNvSpPr>
          <p:nvPr>
            <p:ph type="ftr" sz="quarter" idx="3"/>
          </p:nvPr>
        </p:nvSpPr>
        <p:spPr>
          <a:xfrm>
            <a:off x="812803" y="6248211"/>
            <a:ext cx="7228111"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12192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7112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787400" y="1280160"/>
            <a:ext cx="1140460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7112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D4D6F51E-7A9B-465F-B493-23D9F3EFDF5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08684" y="365760"/>
            <a:ext cx="9144000" cy="4701540"/>
          </a:xfrm>
        </p:spPr>
        <p:txBody>
          <a:bodyPr>
            <a:normAutofit/>
          </a:bodyPr>
          <a:lstStyle/>
          <a:p>
            <a:pPr algn="ctr" rtl="1"/>
            <a:r>
              <a:rPr lang="fa-IR" sz="3600" dirty="0" smtClean="0"/>
              <a:t>مدیریت منابع انسانی پیشرفته </a:t>
            </a:r>
            <a:br>
              <a:rPr lang="fa-IR" sz="3600" dirty="0" smtClean="0"/>
            </a:br>
            <a:r>
              <a:rPr lang="fa-IR" sz="3600" dirty="0" smtClean="0"/>
              <a:t/>
            </a:r>
            <a:br>
              <a:rPr lang="fa-IR" sz="3600" dirty="0" smtClean="0"/>
            </a:br>
            <a:r>
              <a:rPr lang="fa-IR" sz="3600" dirty="0" smtClean="0"/>
              <a:t>   استادگرامی:جناب آقای دکتر </a:t>
            </a:r>
            <a:br>
              <a:rPr lang="fa-IR" sz="3600" dirty="0" smtClean="0"/>
            </a:br>
            <a:r>
              <a:rPr lang="fa-IR" sz="3600" dirty="0" smtClean="0"/>
              <a:t/>
            </a:r>
            <a:br>
              <a:rPr lang="fa-IR" sz="3600" dirty="0" smtClean="0"/>
            </a:br>
            <a:r>
              <a:rPr lang="fa-IR" sz="3600" dirty="0" smtClean="0"/>
              <a:t>دانشجو : </a:t>
            </a:r>
            <a:br>
              <a:rPr lang="fa-IR" sz="3600" dirty="0" smtClean="0"/>
            </a:br>
            <a:r>
              <a:rPr lang="fa-IR" sz="3600" dirty="0" smtClean="0"/>
              <a:t/>
            </a:r>
            <a:br>
              <a:rPr lang="fa-IR" sz="3600" dirty="0" smtClean="0"/>
            </a:br>
            <a:endParaRPr lang="en-US" sz="3600" dirty="0"/>
          </a:p>
        </p:txBody>
      </p:sp>
      <p:sp>
        <p:nvSpPr>
          <p:cNvPr id="3" name="Subtitle 2"/>
          <p:cNvSpPr>
            <a:spLocks noGrp="1"/>
          </p:cNvSpPr>
          <p:nvPr>
            <p:ph type="subTitle" idx="1"/>
          </p:nvPr>
        </p:nvSpPr>
        <p:spPr>
          <a:xfrm>
            <a:off x="5281676" y="5949696"/>
            <a:ext cx="3378200" cy="908304"/>
          </a:xfrm>
        </p:spPr>
        <p:txBody>
          <a:bodyPr>
            <a:noAutofit/>
          </a:bodyPr>
          <a:lstStyle/>
          <a:p>
            <a:pPr algn="ctr" rtl="1"/>
            <a:r>
              <a:rPr lang="fa-IR" sz="3600" dirty="0" smtClean="0"/>
              <a:t>کارمندیابی منابع انسانی</a:t>
            </a:r>
          </a:p>
        </p:txBody>
      </p:sp>
      <p:sp>
        <p:nvSpPr>
          <p:cNvPr id="4" name="TextBox 3"/>
          <p:cNvSpPr txBox="1"/>
          <p:nvPr/>
        </p:nvSpPr>
        <p:spPr>
          <a:xfrm>
            <a:off x="219456" y="6096000"/>
            <a:ext cx="2657856" cy="584775"/>
          </a:xfrm>
          <a:prstGeom prst="rect">
            <a:avLst/>
          </a:prstGeom>
          <a:noFill/>
        </p:spPr>
        <p:txBody>
          <a:bodyPr wrap="square" rtlCol="0">
            <a:spAutoFit/>
          </a:bodyPr>
          <a:lstStyle/>
          <a:p>
            <a:pPr algn="ctr" rtl="1"/>
            <a:r>
              <a:rPr lang="fa-IR" sz="3200" dirty="0" smtClean="0"/>
              <a:t>فصل پنجم</a:t>
            </a:r>
          </a:p>
        </p:txBody>
      </p:sp>
    </p:spTree>
    <p:extLst>
      <p:ext uri="{BB962C8B-B14F-4D97-AF65-F5344CB8AC3E}">
        <p14:creationId xmlns:p14="http://schemas.microsoft.com/office/powerpoint/2010/main" val="591316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979714" y="1600200"/>
            <a:ext cx="10708350" cy="5257800"/>
          </a:xfrm>
        </p:spPr>
        <p:txBody>
          <a:bodyPr>
            <a:noAutofit/>
          </a:bodyPr>
          <a:lstStyle/>
          <a:p>
            <a:pPr algn="r" rtl="1"/>
            <a:r>
              <a:rPr lang="fa-IR" sz="2000" b="1" dirty="0" smtClean="0"/>
              <a:t>     سیاست ارتقا از داخل دارای مزیای زیر است:</a:t>
            </a:r>
          </a:p>
          <a:p>
            <a:pPr algn="r" rtl="1"/>
            <a:r>
              <a:rPr lang="fa-IR" sz="2000" b="1" dirty="0" smtClean="0"/>
              <a:t>      1- به ایجاد روابط دوستانه میان کارکنان وسرپرستان کمک می کند.</a:t>
            </a:r>
          </a:p>
          <a:p>
            <a:pPr algn="r" rtl="1"/>
            <a:r>
              <a:rPr lang="fa-IR" sz="2000" b="1" dirty="0" smtClean="0"/>
              <a:t>     2- در تقویت روحیه اعضای سازمان بسیار موثر است.</a:t>
            </a:r>
          </a:p>
          <a:p>
            <a:pPr algn="r" rtl="1"/>
            <a:r>
              <a:rPr lang="fa-IR" sz="2000" b="1" dirty="0" smtClean="0"/>
              <a:t>     3- باعث تشویق کارکنانی می شود که خواهان پیشرفت و ترقی در سازمان  هستند.</a:t>
            </a:r>
          </a:p>
          <a:p>
            <a:pPr algn="r" rtl="1"/>
            <a:r>
              <a:rPr lang="fa-IR" sz="2000" b="1" dirty="0" smtClean="0"/>
              <a:t>      4 - به انتخاب صحیح و شایسته کارکنان کمک می کند.</a:t>
            </a:r>
          </a:p>
          <a:p>
            <a:pPr algn="r" rtl="1"/>
            <a:r>
              <a:rPr lang="fa-IR" sz="2000" b="1" dirty="0" smtClean="0"/>
              <a:t>      5- هزینه آن از استخدام از خارج سازمان کمتر است.</a:t>
            </a:r>
          </a:p>
          <a:p>
            <a:pPr algn="r" rtl="1"/>
            <a:r>
              <a:rPr lang="fa-IR" sz="2000" b="1" dirty="0" smtClean="0"/>
              <a:t>      6- اعضایی که برای پست جدید انتخاب می شوند با سازمان آشنایی کامل دارند.</a:t>
            </a:r>
          </a:p>
          <a:p>
            <a:pPr algn="r" rtl="1"/>
            <a:r>
              <a:rPr lang="fa-IR" sz="2000" b="1" dirty="0" smtClean="0"/>
              <a:t> </a:t>
            </a:r>
          </a:p>
          <a:p>
            <a:pPr algn="r" rtl="1"/>
            <a:r>
              <a:rPr lang="fa-IR" sz="2000" b="1" dirty="0" smtClean="0"/>
              <a:t>استفاده از منابع داخلی خالی از اشکال نیست.از یک طرف انتخاب نبروهای کم توان داخلی در حالی که نیروهای مستعد تری در خارج از سازمان وجود دارند در نهایت به ضرر سازمان خواهد بود.</a:t>
            </a:r>
          </a:p>
          <a:p>
            <a:pPr algn="r" rtl="1"/>
            <a:r>
              <a:rPr lang="fa-IR" sz="2000" b="1" dirty="0" smtClean="0"/>
              <a:t>از طرف دیگر ارتقا از داخل مانع ورود فکر وایده نو به سازمان میشود و باعث رکود و فرسودگی در سازمان می شود.</a:t>
            </a:r>
          </a:p>
          <a:p>
            <a:pPr algn="r" rtl="1"/>
            <a:r>
              <a:rPr lang="fa-IR" sz="2000" b="1" dirty="0" smtClean="0"/>
              <a:t>عیب دیگر سیاست ارتقا از داخل این است که همیشه عده ای که خود را دارای شرایط می دانند و انتخاب نمی شوند احساس یاس و سر خوردگی می کنند.</a:t>
            </a:r>
          </a:p>
          <a:p>
            <a:pPr algn="r" rtl="1"/>
            <a:r>
              <a:rPr lang="fa-IR" sz="2000" b="1" dirty="0" smtClean="0"/>
              <a:t> </a:t>
            </a:r>
          </a:p>
          <a:p>
            <a:pPr algn="r"/>
            <a:r>
              <a:rPr lang="fa-IR" sz="2000" b="1" dirty="0" smtClean="0"/>
              <a:t/>
            </a:r>
            <a:br>
              <a:rPr lang="fa-IR" sz="2000" b="1" dirty="0" smtClean="0"/>
            </a:br>
            <a:endParaRPr lang="en-US" sz="2000" b="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lnSpcReduction="10000"/>
          </a:bodyPr>
          <a:lstStyle/>
          <a:p>
            <a:pPr algn="r" rtl="1"/>
            <a:r>
              <a:rPr lang="fa-IR" dirty="0" smtClean="0"/>
              <a:t>یک گزارش تحقیقی از آژانس استخدامی توکیو حاکی از آن است که اکثر شرکت های ژاپنی به تناسب شخصیت داوطلبین استخدام با شخصیت سازمان بیشترین توجه و تاکید را دارند (7/88 درصد شرکت های درخواست کننده استخدام ) بعد از عامل شخصیت به جسارت و شهامت داوطلب ( 5/77 درصد شرکت ها ). شاید راز موفقیت شرکت های ژاپنی در این باشد که شخصیت افراد را مقدم بر تخصص آنها می دانند و این از نکاتی است که در کشور های جهان سوم به علت پایین بودن سطح مهارت و کمبود منابع انسانی با تخصص های بالا تقریباٌ نادیده گرفته شده و به همین جهت سعی شده عدم تناسب متقابل شخصیت فرد و سازمان را با پرداخت مادی جبران نمایند که می توان گفت کارساز نخواهد بود.</a:t>
            </a:r>
            <a:r>
              <a:rPr lang="en-US" dirty="0" smtClean="0"/>
              <a:t>sajadhrm.blogfa.com</a:t>
            </a:r>
          </a:p>
          <a:p>
            <a:pPr algn="r"/>
            <a:r>
              <a:rPr lang="en-US" dirty="0" smtClean="0"/>
              <a:t/>
            </a:r>
            <a:br>
              <a:rPr lang="en-US" dirty="0" smtClean="0"/>
            </a:b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55735" y="0"/>
            <a:ext cx="9082697" cy="1325563"/>
          </a:xfrm>
        </p:spPr>
        <p:txBody>
          <a:bodyPr>
            <a:normAutofit/>
          </a:bodyPr>
          <a:lstStyle/>
          <a:p>
            <a:r>
              <a:rPr lang="fa-IR" dirty="0" smtClean="0"/>
              <a:t>روشهای کارمند یابی                                               </a:t>
            </a:r>
            <a:endParaRPr lang="en-US" dirty="0"/>
          </a:p>
        </p:txBody>
      </p:sp>
      <p:sp>
        <p:nvSpPr>
          <p:cNvPr id="3" name="Content Placeholder 2"/>
          <p:cNvSpPr>
            <a:spLocks noGrp="1"/>
          </p:cNvSpPr>
          <p:nvPr>
            <p:ph sz="quarter" idx="1"/>
          </p:nvPr>
        </p:nvSpPr>
        <p:spPr>
          <a:xfrm>
            <a:off x="768439" y="1658200"/>
            <a:ext cx="10515600" cy="4351338"/>
          </a:xfrm>
        </p:spPr>
        <p:txBody>
          <a:bodyPr/>
          <a:lstStyle/>
          <a:p>
            <a:pPr marL="0" indent="0" algn="r">
              <a:buNone/>
            </a:pPr>
            <a:r>
              <a:rPr lang="fa-IR" dirty="0" smtClean="0"/>
              <a:t>1)اگهی در روزنامه                                                                              </a:t>
            </a:r>
          </a:p>
          <a:p>
            <a:pPr marL="0" indent="0" algn="r">
              <a:buNone/>
            </a:pPr>
            <a:r>
              <a:rPr lang="fa-IR" dirty="0" smtClean="0"/>
              <a:t>2)مراجعه مستقیم متقاضی شغل یا موسسات کاریابی                                         </a:t>
            </a:r>
          </a:p>
          <a:p>
            <a:pPr marL="0" indent="0" algn="r">
              <a:buNone/>
            </a:pPr>
            <a:endParaRPr lang="fa-IR" dirty="0"/>
          </a:p>
          <a:p>
            <a:pPr marL="0" indent="0" algn="r">
              <a:buNone/>
            </a:pPr>
            <a:r>
              <a:rPr lang="fa-IR" dirty="0" smtClean="0"/>
              <a:t>انچه از تحقیقات انجام شده اشکار میشود اینست که گزینهای مربوط به اتخاذ روشهای کارمندیابی وابسته به ترکیب استراتژیک کلی سازمان است.                              </a:t>
            </a:r>
            <a:endParaRPr lang="en-US" dirty="0"/>
          </a:p>
        </p:txBody>
      </p:sp>
    </p:spTree>
    <p:extLst>
      <p:ext uri="{BB962C8B-B14F-4D97-AF65-F5344CB8AC3E}">
        <p14:creationId xmlns:p14="http://schemas.microsoft.com/office/powerpoint/2010/main" val="48599078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rtl="1"/>
            <a:r>
              <a:rPr lang="fa-IR" b="1" dirty="0" smtClean="0"/>
              <a:t/>
            </a:r>
            <a:br>
              <a:rPr lang="fa-IR" b="1" dirty="0" smtClean="0"/>
            </a:br>
            <a:r>
              <a:rPr lang="fa-IR" b="1" dirty="0" smtClean="0"/>
              <a:t/>
            </a:r>
            <a:br>
              <a:rPr lang="fa-IR" b="1" dirty="0" smtClean="0"/>
            </a:br>
            <a:r>
              <a:rPr lang="fa-IR" b="1" dirty="0" smtClean="0"/>
              <a:t>کارمندیابی وظیفه کیست؟</a:t>
            </a:r>
            <a:r>
              <a:rPr lang="fa-IR" dirty="0" smtClean="0"/>
              <a:t/>
            </a:r>
            <a:br>
              <a:rPr lang="fa-IR" dirty="0" smtClean="0"/>
            </a:br>
            <a:r>
              <a:rPr lang="fa-IR" dirty="0" smtClean="0"/>
              <a:t/>
            </a:r>
            <a:br>
              <a:rPr lang="fa-IR" dirty="0" smtClean="0"/>
            </a:br>
            <a:endParaRPr lang="en-US" dirty="0"/>
          </a:p>
        </p:txBody>
      </p:sp>
      <p:sp>
        <p:nvSpPr>
          <p:cNvPr id="3" name="Content Placeholder 2"/>
          <p:cNvSpPr>
            <a:spLocks noGrp="1"/>
          </p:cNvSpPr>
          <p:nvPr>
            <p:ph sz="quarter" idx="1"/>
          </p:nvPr>
        </p:nvSpPr>
        <p:spPr/>
        <p:txBody>
          <a:bodyPr>
            <a:normAutofit fontScale="92500"/>
          </a:bodyPr>
          <a:lstStyle/>
          <a:p>
            <a:pPr algn="r" rtl="1"/>
            <a:r>
              <a:rPr lang="fa-IR" dirty="0" smtClean="0"/>
              <a:t>      این که وظیفه کارمندیابی برای سازمان باید به عهده ی چه شخص و نهادی گذارده شود، بستگی به اندازه سازمان دارد.در سازمان های بزرگ معمولا از موسسات حرفه ای برای کارمندیابی استفاده می شود.در سازمان هایی با اندازه متوسط کارمندیابی متخصصان امور پرسنلی انجام می دهند. در سازمان های کوچک کارمندیابی به عهده مدیران یا سرپرستان دوایری گذاشته می شود.</a:t>
            </a:r>
          </a:p>
          <a:p>
            <a:pPr algn="r" rtl="1"/>
            <a:r>
              <a:rPr lang="fa-IR" dirty="0" smtClean="0"/>
              <a:t/>
            </a:r>
            <a:br>
              <a:rPr lang="fa-IR" dirty="0" smtClean="0"/>
            </a:br>
            <a:r>
              <a:rPr lang="fa-IR" dirty="0" smtClean="0"/>
              <a:t>      در هر حال، باید توجه داشت که موفقیت در کارمندیابی تا حدود زیادی بستگی کارمندیاب، یعنی فردی دارد که وظیفه کارمندیابی به او محول شده است.زیرا اغلب یکی از دلایل متقاضی برای انتخاب یک سازمان از میان سازمان های دیگر، شخصیت کارمند یاب ونوع برخوردش با وی بوده است.</a:t>
            </a:r>
          </a:p>
          <a:p>
            <a:pPr algn="r"/>
            <a:r>
              <a:rPr lang="fa-IR" dirty="0" smtClean="0"/>
              <a:t/>
            </a:r>
            <a:br>
              <a:rPr lang="fa-IR" dirty="0" smtClean="0"/>
            </a:b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67584" y="228600"/>
            <a:ext cx="9131808" cy="990600"/>
          </a:xfrm>
        </p:spPr>
        <p:txBody>
          <a:bodyPr>
            <a:normAutofit/>
          </a:bodyPr>
          <a:lstStyle/>
          <a:p>
            <a:r>
              <a:rPr lang="fa-IR" dirty="0" smtClean="0"/>
              <a:t>کارمند یابی منابع انسانی                                          </a:t>
            </a:r>
            <a:endParaRPr lang="en-US" dirty="0"/>
          </a:p>
        </p:txBody>
      </p:sp>
      <p:sp>
        <p:nvSpPr>
          <p:cNvPr id="3" name="Content Placeholder 2"/>
          <p:cNvSpPr>
            <a:spLocks noGrp="1"/>
          </p:cNvSpPr>
          <p:nvPr>
            <p:ph sz="quarter" idx="1"/>
          </p:nvPr>
        </p:nvSpPr>
        <p:spPr/>
        <p:txBody>
          <a:bodyPr/>
          <a:lstStyle/>
          <a:p>
            <a:pPr marL="0" indent="0" algn="r">
              <a:buNone/>
            </a:pPr>
            <a:r>
              <a:rPr lang="fa-IR" dirty="0" smtClean="0"/>
              <a:t>کارمند یابی عبارتست از کشف متقاضیان بالقوه برای پستهای خالی سازمان مورد انتظار همچنین کارمند یابی را در بر گیرنده همه فعالیتها وتصمیمات سازمانی که بر تعداد یا بر نوع افرادی تاثیر میگذارد که خواستار ارائه کار ویا پذیرش پست خالی هستند.</a:t>
            </a:r>
          </a:p>
          <a:p>
            <a:pPr marL="0" indent="0" algn="r">
              <a:buNone/>
            </a:pPr>
            <a:r>
              <a:rPr lang="fa-IR" dirty="0" smtClean="0"/>
              <a:t>سازمانهایی که خود را با نظام به کار گماری مبتنی بر بازار نیروی کارداخلی منطبق میسازند برای پستهای اغازین به فرایندهای کارمندیابی وغربال کردن تکیه میکنند.</a:t>
            </a:r>
          </a:p>
          <a:p>
            <a:pPr marL="0" indent="0" algn="r">
              <a:buNone/>
            </a:pPr>
            <a:endParaRPr lang="fa-IR" dirty="0" smtClean="0"/>
          </a:p>
        </p:txBody>
      </p:sp>
    </p:spTree>
    <p:extLst>
      <p:ext uri="{BB962C8B-B14F-4D97-AF65-F5344CB8AC3E}">
        <p14:creationId xmlns:p14="http://schemas.microsoft.com/office/powerpoint/2010/main" val="34087907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98316" y="0"/>
            <a:ext cx="8203184" cy="1325563"/>
          </a:xfrm>
        </p:spPr>
        <p:txBody>
          <a:bodyPr/>
          <a:lstStyle/>
          <a:p>
            <a:r>
              <a:rPr lang="fa-IR" dirty="0" smtClean="0"/>
              <a:t>ماهیت کارمند یابی وغربال به زعم بام برگرومشولام</a:t>
            </a:r>
            <a:endParaRPr lang="en-US" dirty="0"/>
          </a:p>
        </p:txBody>
      </p:sp>
      <p:sp>
        <p:nvSpPr>
          <p:cNvPr id="3" name="Content Placeholder 2"/>
          <p:cNvSpPr>
            <a:spLocks noGrp="1"/>
          </p:cNvSpPr>
          <p:nvPr>
            <p:ph sz="quarter" idx="1"/>
          </p:nvPr>
        </p:nvSpPr>
        <p:spPr>
          <a:xfrm>
            <a:off x="737676" y="1683123"/>
            <a:ext cx="10871200" cy="4495800"/>
          </a:xfrm>
        </p:spPr>
        <p:txBody>
          <a:bodyPr/>
          <a:lstStyle/>
          <a:p>
            <a:pPr marL="0" indent="0" algn="r">
              <a:buNone/>
            </a:pPr>
            <a:r>
              <a:rPr lang="fa-IR" dirty="0" smtClean="0"/>
              <a:t>1)فلسفه و پیام کارمندیابی                                                                    </a:t>
            </a:r>
          </a:p>
          <a:p>
            <a:pPr marL="0" indent="0" algn="r">
              <a:buNone/>
            </a:pPr>
            <a:r>
              <a:rPr lang="fa-IR" dirty="0" smtClean="0"/>
              <a:t>2)جهت گیری گذشته در مقایسه با جهت گیری اینده                                      </a:t>
            </a:r>
          </a:p>
          <a:p>
            <a:pPr marL="0" indent="0" algn="r">
              <a:buNone/>
            </a:pPr>
            <a:r>
              <a:rPr lang="fa-IR" dirty="0" smtClean="0"/>
              <a:t>3)گستره تلاش برای </a:t>
            </a:r>
            <a:r>
              <a:rPr lang="fa-IR" smtClean="0"/>
              <a:t>کارمند یابی</a:t>
            </a:r>
            <a:endParaRPr lang="fa-IR" dirty="0" smtClean="0"/>
          </a:p>
        </p:txBody>
      </p:sp>
    </p:spTree>
    <p:extLst>
      <p:ext uri="{BB962C8B-B14F-4D97-AF65-F5344CB8AC3E}">
        <p14:creationId xmlns:p14="http://schemas.microsoft.com/office/powerpoint/2010/main" val="12126130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47616" y="231648"/>
            <a:ext cx="7494524" cy="990600"/>
          </a:xfrm>
        </p:spPr>
        <p:txBody>
          <a:bodyPr/>
          <a:lstStyle/>
          <a:p>
            <a:r>
              <a:rPr lang="fa-IR" dirty="0" smtClean="0"/>
              <a:t>فلسفه و پیام کارمند یابی                         </a:t>
            </a:r>
            <a:endParaRPr lang="en-US" dirty="0"/>
          </a:p>
        </p:txBody>
      </p:sp>
      <p:sp>
        <p:nvSpPr>
          <p:cNvPr id="3" name="Content Placeholder 2"/>
          <p:cNvSpPr>
            <a:spLocks noGrp="1"/>
          </p:cNvSpPr>
          <p:nvPr>
            <p:ph sz="quarter" idx="1"/>
          </p:nvPr>
        </p:nvSpPr>
        <p:spPr/>
        <p:txBody>
          <a:bodyPr>
            <a:normAutofit/>
          </a:bodyPr>
          <a:lstStyle/>
          <a:p>
            <a:pPr marL="0" indent="0" algn="r">
              <a:buNone/>
            </a:pPr>
            <a:r>
              <a:rPr lang="fa-IR" dirty="0" smtClean="0"/>
              <a:t>دو نوع پیامهای کارمند یابی در دراز مدت منافع بیشتری دارند :                       </a:t>
            </a:r>
          </a:p>
          <a:p>
            <a:pPr marL="0" indent="0" algn="r">
              <a:buNone/>
            </a:pPr>
            <a:r>
              <a:rPr lang="fa-IR" dirty="0" smtClean="0"/>
              <a:t>پیامهای واقع بینانه و اغراق امیز                                       </a:t>
            </a:r>
          </a:p>
          <a:p>
            <a:pPr marL="0" indent="0" algn="r">
              <a:buNone/>
            </a:pPr>
            <a:r>
              <a:rPr lang="fa-IR" dirty="0" smtClean="0"/>
              <a:t>از نظر رایلی:                                                                                     </a:t>
            </a:r>
          </a:p>
          <a:p>
            <a:pPr marL="0" indent="0" algn="r">
              <a:buNone/>
            </a:pPr>
            <a:r>
              <a:rPr lang="fa-IR" dirty="0" smtClean="0"/>
              <a:t>به طور متوسط میزان ترک خدمت اختیاری افرادی که با نگرش پیام واقع بینانه استخدام شده اند 5.7 درصد کمتر از کارکنانی که از طریق پیامهای قراردادی ورسمی تر استخدام شده اند.</a:t>
            </a:r>
          </a:p>
          <a:p>
            <a:pPr marL="0" indent="0" algn="r">
              <a:buNone/>
            </a:pPr>
            <a:r>
              <a:rPr lang="fa-IR" dirty="0" smtClean="0"/>
              <a:t>                                                                     </a:t>
            </a:r>
          </a:p>
          <a:p>
            <a:pPr marL="0" indent="0" algn="r">
              <a:buNone/>
            </a:pPr>
            <a:r>
              <a:rPr lang="fa-IR" dirty="0" smtClean="0"/>
              <a:t>همچنین معلوم شد واقع گرایی در جهان تاثیر مثبت بر میزان ترک خدمت اختیاری داردولی تاثیر در مورد شغلهای پیچیده به حداکثر میرسد.</a:t>
            </a:r>
          </a:p>
          <a:p>
            <a:pPr marL="0" indent="0" algn="r">
              <a:buNone/>
            </a:pPr>
            <a:endParaRPr lang="fa-IR" dirty="0" smtClean="0"/>
          </a:p>
        </p:txBody>
      </p:sp>
    </p:spTree>
    <p:extLst>
      <p:ext uri="{BB962C8B-B14F-4D97-AF65-F5344CB8AC3E}">
        <p14:creationId xmlns:p14="http://schemas.microsoft.com/office/powerpoint/2010/main" val="32899577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838200" y="1542290"/>
            <a:ext cx="10515600" cy="4351338"/>
          </a:xfrm>
        </p:spPr>
        <p:txBody>
          <a:bodyPr/>
          <a:lstStyle/>
          <a:p>
            <a:pPr marL="0" indent="0" algn="r">
              <a:buNone/>
            </a:pPr>
            <a:r>
              <a:rPr lang="fa-IR" dirty="0" smtClean="0"/>
              <a:t>فلسفه کارمند یابی واقع بینانه احتمالا تاثیرات استراتژیک مثبت را فقط در گستره ای که موجب افزایش میزان نگهداری کارکنان استخدام شده از سوی سازمان شودبه بار می اورد بدون اینکه کیفیت داوطلبان اماده برای استخدام را کاهش دهد.                     </a:t>
            </a:r>
          </a:p>
          <a:p>
            <a:pPr marL="0" indent="0" algn="r" rtl="1">
              <a:buNone/>
            </a:pPr>
            <a:r>
              <a:rPr lang="fa-IR" dirty="0" smtClean="0"/>
              <a:t>در سازمانی که مبتنی بر بازار نیروی کار داخلی باشد واقع گرایی پیام مربوط به سازمان و مسیر شغلی درون ان مهمتر از واقع گرایی پیام در ارتباط با خود شغل است.  </a:t>
            </a:r>
            <a:endParaRPr lang="en-US" dirty="0"/>
          </a:p>
        </p:txBody>
      </p:sp>
    </p:spTree>
    <p:extLst>
      <p:ext uri="{BB962C8B-B14F-4D97-AF65-F5344CB8AC3E}">
        <p14:creationId xmlns:p14="http://schemas.microsoft.com/office/powerpoint/2010/main" val="28483816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72384" y="204216"/>
            <a:ext cx="8900160" cy="990600"/>
          </a:xfrm>
        </p:spPr>
        <p:txBody>
          <a:bodyPr/>
          <a:lstStyle/>
          <a:p>
            <a:r>
              <a:rPr lang="fa-IR" dirty="0" smtClean="0"/>
              <a:t>گستره تلاش برای کارمندیابی                                  </a:t>
            </a:r>
            <a:endParaRPr lang="en-US" dirty="0"/>
          </a:p>
        </p:txBody>
      </p:sp>
      <p:sp>
        <p:nvSpPr>
          <p:cNvPr id="3" name="Content Placeholder 2"/>
          <p:cNvSpPr>
            <a:spLocks noGrp="1"/>
          </p:cNvSpPr>
          <p:nvPr>
            <p:ph sz="quarter" idx="1"/>
          </p:nvPr>
        </p:nvSpPr>
        <p:spPr/>
        <p:txBody>
          <a:bodyPr>
            <a:normAutofit lnSpcReduction="10000"/>
          </a:bodyPr>
          <a:lstStyle/>
          <a:p>
            <a:pPr marL="0" indent="0" algn="r" rtl="1">
              <a:buNone/>
            </a:pPr>
            <a:r>
              <a:rPr lang="fa-IR" dirty="0" smtClean="0"/>
              <a:t>سازمانها برای طراحی برنامهای کارمند یابی گستره ای را که میخواهند در ان تلاشهای خود را هدف قرار دهند تعیین میکنند.                                                          </a:t>
            </a:r>
          </a:p>
          <a:p>
            <a:pPr marL="0" indent="0" algn="r" rtl="1">
              <a:buNone/>
            </a:pPr>
            <a:r>
              <a:rPr lang="fa-IR" dirty="0" smtClean="0"/>
              <a:t>نتیجه تحقیق میسون وبلت نشان داد سازمانها میتوانند با افزایش سطح صلاحیت وبالابردن سطح احراز شایستگی کارکنان و مشخص کردن پیام کارمندیابی احتمال ارائه درخواست شغلی از سوی افراد فاقد صلاحیت را کاهش دهند.                                           </a:t>
            </a:r>
          </a:p>
          <a:p>
            <a:pPr marL="0" indent="0" algn="r" rtl="1">
              <a:buNone/>
            </a:pPr>
            <a:r>
              <a:rPr lang="fa-IR" dirty="0" smtClean="0"/>
              <a:t>تا زمانی که بین هزینهای گزینش میان داوطلبان استخدامی با کسانی که برای هر پست در نظر گرفته شده رابطه مستقیم داشته باشد صلاحیتهای سطح بالا و انتخاب داوطلبان شغلی احتمالا موجب افزایش کارایی کلی به کار گماری خواهد شد که به همین دلایل خطر احتمالی استخدام افراد مناسب کاذب یا مثبتهای کاذب کاهش یابدومیتوانند تضمین کنند فرایند کارمند یابی ریسک منفی های کاذب یا افراد نامناسب کاذب را افزایش نمیدهد.</a:t>
            </a:r>
            <a:endParaRPr lang="en-US" dirty="0"/>
          </a:p>
        </p:txBody>
      </p:sp>
    </p:spTree>
    <p:extLst>
      <p:ext uri="{BB962C8B-B14F-4D97-AF65-F5344CB8AC3E}">
        <p14:creationId xmlns:p14="http://schemas.microsoft.com/office/powerpoint/2010/main" val="18749420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845713" y="1841678"/>
            <a:ext cx="10515600" cy="4090585"/>
          </a:xfrm>
        </p:spPr>
        <p:txBody>
          <a:bodyPr/>
          <a:lstStyle/>
          <a:p>
            <a:pPr marL="0" indent="0" algn="r" rtl="1">
              <a:buNone/>
            </a:pPr>
            <a:r>
              <a:rPr lang="fa-IR" dirty="0" smtClean="0"/>
              <a:t>سازمانهایی که نظام بکارگماری بر بازار نیروی کار داخلی است احتمالا با استخدام افراد مناسب کاذب خسارت زیادی را متحمل میشوندولی سازمانهایی که بر بازار نیروی کار بیرونی تکیه میکنند احتمالا مخاطرات مربوط به چشمپوشی از ستارگان بالقوه را میپذیرند .                                                                                  </a:t>
            </a:r>
          </a:p>
          <a:p>
            <a:pPr marL="0" indent="0" algn="r" rtl="1">
              <a:buNone/>
            </a:pPr>
            <a:r>
              <a:rPr lang="fa-IR" dirty="0" smtClean="0"/>
              <a:t>البته سازمانهای به کارگماری مبتنی بر بازار نیروی کار داخلی احتمالا کمتر با از دست دادن چنین ستارگان بالقوه ای روبرو هستند.                                               </a:t>
            </a:r>
          </a:p>
          <a:p>
            <a:pPr marL="0" indent="0" algn="r" rtl="1">
              <a:buNone/>
            </a:pPr>
            <a:r>
              <a:rPr lang="fa-IR" dirty="0" smtClean="0"/>
              <a:t> از نظر بارون وکرپس سازمانهایی که از نظام به کارگماری مبتنی بر نیروی داخلی بهره میبرند احتمالا در تلاش کارمندیابی و استخدام افراد محتاطانه ترعمل میکنند.</a:t>
            </a:r>
            <a:endParaRPr lang="en-US" dirty="0"/>
          </a:p>
        </p:txBody>
      </p:sp>
    </p:spTree>
    <p:extLst>
      <p:ext uri="{BB962C8B-B14F-4D97-AF65-F5344CB8AC3E}">
        <p14:creationId xmlns:p14="http://schemas.microsoft.com/office/powerpoint/2010/main" val="16165609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rtl="1"/>
            <a:r>
              <a:rPr lang="fa-IR" sz="5000" b="1" dirty="0" smtClean="0">
                <a:solidFill>
                  <a:schemeClr val="bg2">
                    <a:lumMod val="50000"/>
                  </a:schemeClr>
                </a:solidFill>
              </a:rPr>
              <a:t/>
            </a:r>
            <a:br>
              <a:rPr lang="fa-IR" sz="5000" b="1" dirty="0" smtClean="0">
                <a:solidFill>
                  <a:schemeClr val="bg2">
                    <a:lumMod val="50000"/>
                  </a:schemeClr>
                </a:solidFill>
              </a:rPr>
            </a:br>
            <a:r>
              <a:rPr lang="fa-IR" sz="5000" b="1" dirty="0" smtClean="0">
                <a:solidFill>
                  <a:schemeClr val="bg2">
                    <a:lumMod val="50000"/>
                  </a:schemeClr>
                </a:solidFill>
              </a:rPr>
              <a:t/>
            </a:r>
            <a:br>
              <a:rPr lang="fa-IR" sz="5000" b="1" dirty="0" smtClean="0">
                <a:solidFill>
                  <a:schemeClr val="bg2">
                    <a:lumMod val="50000"/>
                  </a:schemeClr>
                </a:solidFill>
              </a:rPr>
            </a:br>
            <a:r>
              <a:rPr lang="fa-IR" sz="5000" b="1" dirty="0" smtClean="0">
                <a:solidFill>
                  <a:schemeClr val="bg2">
                    <a:lumMod val="50000"/>
                  </a:schemeClr>
                </a:solidFill>
              </a:rPr>
              <a:t>میزان کارمند یابی</a:t>
            </a:r>
            <a:br>
              <a:rPr lang="fa-IR" sz="5000" b="1" dirty="0" smtClean="0">
                <a:solidFill>
                  <a:schemeClr val="bg2">
                    <a:lumMod val="50000"/>
                  </a:schemeClr>
                </a:solidFill>
              </a:rPr>
            </a:br>
            <a:r>
              <a:rPr lang="fa-IR" sz="5000" b="1" dirty="0" smtClean="0">
                <a:solidFill>
                  <a:schemeClr val="bg2">
                    <a:lumMod val="50000"/>
                  </a:schemeClr>
                </a:solidFill>
              </a:rPr>
              <a:t/>
            </a:r>
            <a:br>
              <a:rPr lang="fa-IR" sz="5000" b="1" dirty="0" smtClean="0">
                <a:solidFill>
                  <a:schemeClr val="bg2">
                    <a:lumMod val="50000"/>
                  </a:schemeClr>
                </a:solidFill>
              </a:rPr>
            </a:br>
            <a:endParaRPr lang="en-US" sz="5000" b="1" dirty="0">
              <a:solidFill>
                <a:schemeClr val="bg2">
                  <a:lumMod val="50000"/>
                </a:schemeClr>
              </a:solidFill>
            </a:endParaRPr>
          </a:p>
        </p:txBody>
      </p:sp>
      <p:sp>
        <p:nvSpPr>
          <p:cNvPr id="3" name="Content Placeholder 2"/>
          <p:cNvSpPr>
            <a:spLocks noGrp="1"/>
          </p:cNvSpPr>
          <p:nvPr>
            <p:ph sz="quarter" idx="1"/>
          </p:nvPr>
        </p:nvSpPr>
        <p:spPr/>
        <p:txBody>
          <a:bodyPr/>
          <a:lstStyle/>
          <a:p>
            <a:pPr algn="r" rtl="1"/>
            <a:r>
              <a:rPr lang="fa-IR" dirty="0" smtClean="0"/>
              <a:t>·  اندازه (بزرگی و کوچکی) سازمان،</a:t>
            </a:r>
          </a:p>
          <a:p>
            <a:pPr algn="r" rtl="1"/>
            <a:r>
              <a:rPr lang="fa-IR" dirty="0" smtClean="0"/>
              <a:t/>
            </a:r>
            <a:br>
              <a:rPr lang="fa-IR" dirty="0" smtClean="0"/>
            </a:br>
            <a:r>
              <a:rPr lang="fa-IR" dirty="0" smtClean="0"/>
              <a:t>·  مکان (جغرافیایی) سازمان،</a:t>
            </a:r>
          </a:p>
          <a:p>
            <a:pPr algn="r" rtl="1"/>
            <a:r>
              <a:rPr lang="fa-IR" dirty="0" smtClean="0"/>
              <a:t/>
            </a:r>
            <a:br>
              <a:rPr lang="fa-IR" dirty="0" smtClean="0"/>
            </a:br>
            <a:r>
              <a:rPr lang="fa-IR" dirty="0" smtClean="0"/>
              <a:t>·  محیط و شرایط کار و میزان حقوق،</a:t>
            </a:r>
          </a:p>
          <a:p>
            <a:pPr algn="r" rtl="1"/>
            <a:r>
              <a:rPr lang="fa-IR" dirty="0" smtClean="0"/>
              <a:t/>
            </a:r>
            <a:br>
              <a:rPr lang="fa-IR" dirty="0" smtClean="0"/>
            </a:br>
            <a:r>
              <a:rPr lang="fa-IR" dirty="0" smtClean="0"/>
              <a:t>·  رشد یا رکود سازمان،</a:t>
            </a:r>
          </a:p>
          <a:p>
            <a:pPr algn="r"/>
            <a:r>
              <a:rPr lang="fa-IR" dirty="0" smtClean="0"/>
              <a:t/>
            </a:r>
            <a:br>
              <a:rPr lang="fa-IR" dirty="0" smtClean="0"/>
            </a:b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rtl="1"/>
            <a:r>
              <a:rPr lang="fa-IR" dirty="0" smtClean="0"/>
              <a:t/>
            </a:r>
            <a:br>
              <a:rPr lang="fa-IR" dirty="0" smtClean="0"/>
            </a:br>
            <a:r>
              <a:rPr lang="fa-IR" dirty="0" smtClean="0"/>
              <a:t/>
            </a:r>
            <a:br>
              <a:rPr lang="fa-IR" dirty="0" smtClean="0"/>
            </a:br>
            <a:r>
              <a:rPr lang="fa-IR" dirty="0" smtClean="0"/>
              <a:t>منابع کارمندیابی</a:t>
            </a:r>
            <a:br>
              <a:rPr lang="fa-IR" dirty="0" smtClean="0"/>
            </a:br>
            <a:r>
              <a:rPr lang="fa-IR" dirty="0" smtClean="0"/>
              <a:t/>
            </a:r>
            <a:br>
              <a:rPr lang="fa-IR" dirty="0" smtClean="0"/>
            </a:br>
            <a:endParaRPr lang="en-US" dirty="0"/>
          </a:p>
        </p:txBody>
      </p:sp>
      <p:sp>
        <p:nvSpPr>
          <p:cNvPr id="3" name="Content Placeholder 2"/>
          <p:cNvSpPr>
            <a:spLocks noGrp="1"/>
          </p:cNvSpPr>
          <p:nvPr>
            <p:ph sz="quarter" idx="1"/>
          </p:nvPr>
        </p:nvSpPr>
        <p:spPr/>
        <p:txBody>
          <a:bodyPr>
            <a:normAutofit fontScale="62500" lnSpcReduction="20000"/>
          </a:bodyPr>
          <a:lstStyle/>
          <a:p>
            <a:pPr algn="r" rtl="1"/>
            <a:r>
              <a:rPr lang="fa-IR" sz="4300" dirty="0" smtClean="0"/>
              <a:t>الف) منابع داخلی :</a:t>
            </a:r>
          </a:p>
          <a:p>
            <a:pPr algn="r" rtl="1"/>
            <a:r>
              <a:rPr lang="fa-IR" sz="3900" dirty="0" smtClean="0"/>
              <a:t> استفاده از پرسنل موجود در خود سازمان می باشد که بیشتر از طریق انتقال و ترفیع (جابجایی افقی و عمودی ) و آموزش صورت می گیرد.</a:t>
            </a:r>
          </a:p>
          <a:p>
            <a:pPr algn="r" rtl="1"/>
            <a:endParaRPr lang="fa-IR" dirty="0" smtClean="0"/>
          </a:p>
          <a:p>
            <a:pPr algn="r" rtl="1"/>
            <a:r>
              <a:rPr lang="fa-IR" sz="4300" dirty="0" smtClean="0"/>
              <a:t>ب) منابع خارجی :</a:t>
            </a:r>
          </a:p>
          <a:p>
            <a:pPr algn="r"/>
            <a:r>
              <a:rPr lang="fa-IR" sz="4000" dirty="0" smtClean="0"/>
              <a:t>استفاده از منابع داخلی هنگامی که احتیاجات سازمان زیاد و پست های خالی فراوان باشند جوابگوی احتیاجات نخواهد بود . معمولاٌ در دوران توسعه سریع و گسترش سازمان ، منابع داخلی مسلماٌ غیر کافی هستند . کارمندیابی از منابع خارجی می تواند از طریق جلب متقاضیان ناخوانده ، مؤسسات کاریابی و طرق دیگری مثل آگهی ، مراجعه مستقیم به دانشگاه ها و سازمان های مربوطه و ... صورت گیرد. </a:t>
            </a:r>
            <a:r>
              <a:rPr lang="fa-IR" sz="4000" b="1" dirty="0" smtClean="0"/>
              <a:t>(مدیریت پرسنل،هاروی برسلر،1969،ص 26 )</a:t>
            </a:r>
            <a:endParaRPr lang="fa-IR" sz="4000" dirty="0" smtClean="0"/>
          </a:p>
          <a:p>
            <a:pPr algn="r"/>
            <a:r>
              <a:rPr lang="fa-IR" dirty="0" smtClean="0"/>
              <a:t/>
            </a:r>
            <a:br>
              <a:rPr lang="fa-IR" dirty="0" smtClean="0"/>
            </a:br>
            <a:r>
              <a:rPr lang="fa-IR" dirty="0" smtClean="0"/>
              <a:t/>
            </a:r>
            <a:br>
              <a:rPr lang="fa-IR" dirty="0" smtClean="0"/>
            </a:br>
            <a:endParaRPr lang="en-US"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Custom 8">
      <a:majorFont>
        <a:latin typeface="Sakkal Majalla"/>
        <a:ea typeface=""/>
        <a:cs typeface="Sakkal Majalla"/>
      </a:majorFont>
      <a:minorFont>
        <a:latin typeface="Sakkal Majalla"/>
        <a:ea typeface=""/>
        <a:cs typeface="Sakkal Majalla"/>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322</TotalTime>
  <Words>767</Words>
  <Application>Microsoft Office PowerPoint</Application>
  <PresentationFormat>Custom</PresentationFormat>
  <Paragraphs>63</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Median</vt:lpstr>
      <vt:lpstr>مدیریت منابع انسانی پیشرفته      استادگرامی:جناب آقای دکتر   دانشجو :   </vt:lpstr>
      <vt:lpstr>کارمند یابی منابع انسانی                                          </vt:lpstr>
      <vt:lpstr>ماهیت کارمند یابی وغربال به زعم بام برگرومشولام</vt:lpstr>
      <vt:lpstr>فلسفه و پیام کارمند یابی                         </vt:lpstr>
      <vt:lpstr>PowerPoint Presentation</vt:lpstr>
      <vt:lpstr>گستره تلاش برای کارمندیابی                                  </vt:lpstr>
      <vt:lpstr>PowerPoint Presentation</vt:lpstr>
      <vt:lpstr>  میزان کارمند یابی  </vt:lpstr>
      <vt:lpstr>  منابع کارمندیابی  </vt:lpstr>
      <vt:lpstr>PowerPoint Presentation</vt:lpstr>
      <vt:lpstr>PowerPoint Presentation</vt:lpstr>
      <vt:lpstr>روشهای کارمند یابی                                               </vt:lpstr>
      <vt:lpstr>  کارمندیابی وظیفه کیست؟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مدیریت منابع انسانی پیشرفته                                                          استاد:دکتر باران دوست                                                                        فصل پنجم</dc:title>
  <dc:creator>Dell</dc:creator>
  <cp:lastModifiedBy>WIN 7</cp:lastModifiedBy>
  <cp:revision>24</cp:revision>
  <dcterms:created xsi:type="dcterms:W3CDTF">2015-04-21T04:08:46Z</dcterms:created>
  <dcterms:modified xsi:type="dcterms:W3CDTF">2016-11-19T21:43:12Z</dcterms:modified>
</cp:coreProperties>
</file>