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1"/>
  </p:notesMasterIdLst>
  <p:sldIdLst>
    <p:sldId id="256" r:id="rId2"/>
    <p:sldId id="305" r:id="rId3"/>
    <p:sldId id="312" r:id="rId4"/>
    <p:sldId id="262" r:id="rId5"/>
    <p:sldId id="263" r:id="rId6"/>
    <p:sldId id="264" r:id="rId7"/>
    <p:sldId id="265" r:id="rId8"/>
    <p:sldId id="268" r:id="rId9"/>
    <p:sldId id="266" r:id="rId10"/>
    <p:sldId id="280" r:id="rId11"/>
    <p:sldId id="281" r:id="rId12"/>
    <p:sldId id="267" r:id="rId13"/>
    <p:sldId id="269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306" r:id="rId23"/>
    <p:sldId id="301" r:id="rId24"/>
    <p:sldId id="307" r:id="rId25"/>
    <p:sldId id="258" r:id="rId26"/>
    <p:sldId id="290" r:id="rId27"/>
    <p:sldId id="303" r:id="rId28"/>
    <p:sldId id="293" r:id="rId29"/>
    <p:sldId id="294" r:id="rId30"/>
    <p:sldId id="295" r:id="rId31"/>
    <p:sldId id="296" r:id="rId32"/>
    <p:sldId id="291" r:id="rId33"/>
    <p:sldId id="259" r:id="rId34"/>
    <p:sldId id="310" r:id="rId35"/>
    <p:sldId id="299" r:id="rId36"/>
    <p:sldId id="309" r:id="rId37"/>
    <p:sldId id="311" r:id="rId38"/>
    <p:sldId id="292" r:id="rId39"/>
    <p:sldId id="31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49" autoAdjust="0"/>
    <p:restoredTop sz="94576" autoAdjust="0"/>
  </p:normalViewPr>
  <p:slideViewPr>
    <p:cSldViewPr>
      <p:cViewPr varScale="1">
        <p:scale>
          <a:sx n="70" d="100"/>
          <a:sy n="70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13C4A-4F29-478E-B4DE-0723321F3F73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7EAAD-5CCD-474F-977D-429E96A2A8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4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7EAAD-5CCD-474F-977D-429E96A2A83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55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7EAAD-5CCD-474F-977D-429E96A2A83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3152D1-912D-4C1D-8846-9DD794FCB8F8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D117C3-BEF5-43C7-A80D-291144D43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fa-IR" sz="8800" dirty="0">
                <a:ln w="28575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Moalla" panose="02000506000000020002" pitchFamily="2" charset="0"/>
                <a:cs typeface="Moalla" panose="02000506000000020002" pitchFamily="2" charset="0"/>
              </a:rPr>
              <a:t>بسم الله الرحمن الرحیم</a:t>
            </a:r>
            <a:endParaRPr lang="en-US" sz="88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97595" cy="8094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رویکردهای ا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ثربخشی سازمانی 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مدل هدف یارویکرد نیل به هدف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اثـر بخشی واقــعی هرسازمان معیـن به وسیله میزان توفیق آن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درتحقق بخشیدن به هدفهایش مشخص میشود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رویکردسیستمی یامدل منبع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_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سیستم 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این رویکرد مبتنی برنظریه سیستمها شکل گرفتـه اســــت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برمبنای این رویکرد سازمان ازاجزای به هم پیوسته ای تشکیل شده که باهم کل واحدی راتشکیـــل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می دهند وتضعیف عملکردیک عضو برعملکردکل اجزاتاثیرمیگذارد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این رویکردبجــای تاکیــدفزاینده برخوداثربخشی برمنابع وامکانـــات موردنیازتاکـید میکنــــد.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ازاین رواثربخشی مستلزم درک تعاملات موثر مولفه های سیستم بایکدیگراست وبه منزله ی توانایی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سازمـان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برای بهره برداری ازمزیت های محیطی واستفاده ازموقعیت خود برای کسب منابع کمیاب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وبــا ارزش تعریف میشود .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رویکردمولفه ها وذی النفعان استراتژیک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بربنیان نظریه ی سیستمی این رویکردمی کوشد تاهمه ی عامل های کلیدی مهم واثربخش دربقا وبالندگی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سازمانی راشناسایی می کند ازاین روانتظارمیرود سازمان بتواندعوامل استراتژیک موثرخودراشناسایی کرده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ودرک جامعی ازابعاد متنوع انهاداشته باشد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رویکردارزشهای رقابتی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ارزشهای رقابتی می تواند دردوجهت یادوشاخگی متناقض نما شامل انعطـــاف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پذیری سازمان برای گرایش به نوآوری وانطباق با تغییر وتحول سازمانی درمقابل کنترل و ثبات سازمانی 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افراد درمقابل سازمان ودرنهایت منابع وامکانات درمقابل نتایج نهایی سازمان شکل گیرد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038052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مجادله ی نظری درباره اثربخشی سازمانی همچنان درمقابل پاسخگویی به سوالات زیرجدی ترمی شود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*چه معیارهایی اثربخشی سازمانی راتعریف می کند؟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*چه کسانی این معیارها راتعیین می کنند؟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*آیااثربخشی پدیده ای کوتاه مدت است یادرازمدت؟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*کدامیک ازمدیران سازمانهاموفق به پیاده سازی اثربخشی می شوند؟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رویکردسیستمی زیربنای رویکرداستراتژیک است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ازلحاظ رویکردسیستمی بایدمعیاراثربخشی راباتوجه به متغیر های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علتی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مداخله گر یامیانجی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خروجـی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یا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غایتی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موردتاکیدقرارداد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متغیرهای علتی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عوامــلی که برتوسعــــه درونی ســـازمان ونتایـج یاحاصــل آن تاثیرمیــگذارند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نمونه هایی ازمتغیرهای علتی :استراتژیها،  مهارتها ورفتارهای رهبری ،تصمیمات مدیریتی وخط مشی ها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وساختارسازمان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839200" cy="90178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متغیرهای مداخله گر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شرایط جاری وضعیت درونی سازمان رانشـان می دهند وانعکاسی ازتعهدنسبت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 اهداف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انگیزش وروحیه ی اعضا ومهارت های دیگر دررهبری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ارتباطات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حل تعارض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تصمیم گیـری 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 مشکل گشایی است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متغیرهای غایتــی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متغـــیرهای وابـسته ای که دســتاوردهای سازمانــی رامنعــکس مــی کننـد.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مفهوم استراتژی ازلحاظ پیشینه تاریخی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استراتژی واژه ای یونانی است که از ریشه ی استراتژیـــا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گرفته شـده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 وعبارت است ازعملی که افسران یونانی باآگاهی وتسلط برآن به رهـبریســـــپاه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می پرداختند به طوریکه بتواننددرفرایندجابجایی سپاه باحداکثرظرفیت درمقابل دشمن صف آرایی کننـد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سرزمینی رافتح وازآن حراست کنند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.</a:t>
            </a:r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دومولفه اصلی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هرطرح استراتژیک درتفکر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یونان قدیم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برنامه ریزی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تصمیم گیری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بودند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به تدریج استراتژی رنگ ملی به خودگرفت وبامفاهیم قدرت سیاسی اقتصادی فرهنگی درکنارقدرت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نظامی پیوندخورد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91600" cy="76020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طبقه بندی استراتژی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رویکردهای متفاوتی نسبت به استراتژی ارایه شده است.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1)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طبقه بندی چافی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سه مدل ذهنی : 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*مدل خطی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تاکیدبربرنامه ریزی ترتیبی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*مدل انطباقی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تاکیدبرانطباق باوضعیت های درونی وبیرونی بخصوص محیط 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مدل تعاملی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تاکیدبرجنبه های فراینداستراتژی وگستره ای که درآن ازعهــده ی مشروعیت برمی آید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2)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طبقه بندی مینتزبرگ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:دراین طبقه بندی ده مکتب فکری نقش دارند که درسه گروه تجویزی وتوصیفی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وترکیبی قرارمیگیرند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مکاتب تجویزی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مکاتبی که درصدد تبیین شیوه های واقعی معمول برای ساخت اسـتراتژی هستــنــد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وخود برسه مکتب است .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مکتـب طراحی</a:t>
            </a:r>
            <a:r>
              <a:rPr lang="fa-IR" sz="20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استراتژی رابه مثابه یک فرایندرسمی ازمفــــهوم ذهنــی ومعمولادرذهن آگاه رهبر 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مورد ملاحظه قرارمی دهد.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برنامه ریزی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مفروضات مکتب طراحی رامیپذیرد اما فرایندآن غیررسمی است </a:t>
            </a:r>
          </a:p>
          <a:p>
            <a:pPr algn="r"/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8774591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برنامه ریزی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مفروضات مکتب طراحی رامیپذیرد اما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فرایند آن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غیررسمی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موضع یابی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این مکتب برمحتوای استراتژیها ازلحاظ تمایز وتفکیک وتنوع وغیره تمــرکز دارد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وبیشتر </a:t>
            </a:r>
            <a:r>
              <a:rPr lang="fa-IR" sz="20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از روی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فرایندهایی که تجویز می شوند تشکیل می شود .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هفت مکتب توصیفی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شناختی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آنچه رادرعقل وفهم انسانی روی میدهد ملاحظه می کند ومی کوشد به وسیلـــــه 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استراتژی ازعهده ی کارها براید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کارآفرینی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استراتژی سازی رابه مثابه فرایند بینش ورانه ازسوی رهبری قوی به تصویرمی کشد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یادگیر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استراتژی راظهورونمایان شدن درفرایندیادگیری جمعی تشـــخیص می دهـــــد . 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سیاســـی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برتـــعارض وبهــره کشــی واستثمــار درفـــرایندقدرت متـــمرکز می شود .  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فرهنگی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ابعادهمکاری دسته جمعی رادرفرایند برنامه ریزی مورد ملاحظـه قرارمی دهــــــد.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98391" cy="78483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محیطی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استــراتژی سازی را به مثابــــه پاســخی انفعالی به نیروهای بیرونـــی میبیـند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مکتب ترکیبی یا هیات گرا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درصـدداست تاهمه ی امــکانات دیگرمکاتـــب رادرزمینــه ی خاص 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درفرایندبرنامه ریزی بیان کند به کار گیرد .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3)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گفتمان رولو وسگین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گفتمان کلاسیک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:مدیران عاملان عقلانی وسایرمشارکت کنندگان طرفهای غیرعقلانی وسازمــــان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سیستمی یکپارچه درنظرگرفته می شود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گفتمان اقتضایی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به جبرگرایی ساختاری دراین گفتمان توجه می شود وسازمان ازمتغیرهای ساختاری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ناشی میشود .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گفتمان اجتماعی – سیاسی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پرداختن به شناسایی ظرفیت هابرای اقدامات اساسی ،سـازمان به منزله</a:t>
            </a:r>
          </a:p>
          <a:p>
            <a:pPr algn="r"/>
            <a:endParaRPr lang="fa-IR" sz="2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شبکه ی ائتلافات درنظرگرفته می شود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809" y="381000"/>
            <a:ext cx="9003191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گفتمان اجتماعی –شناختی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افرادبراساس تجارب وتعاملات خودشان شکل می گیرند وساخته می شوند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سازمان به مثابه واقعیتی ذهنی درنظرگرفته میشود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رویکردهای استراتژی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رویکردهای عقلانی ورویکردهای فرایندی :ازشناخت تاشهود –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رویکردهای هیات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گرا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یا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ترکیبی ورویکردهای جبرگرا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:نازایی یاسترونی استراتژیک  و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رویکردهای نهادی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سستــی ناق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ص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رابطه ی استراتژی باساختار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رویکردپیکربندی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:توجه به تناسب مستحکم میان استراتژی وساختار،دیدگاه نهادی معتقدبودروابط میان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استراتژی وساختارکم ترناشی از مفاهیم واشکال سازمانی وبیشتر متاثراز شرایط تاریخی وفرهنگی است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نقش برنامه ریزی وطراحی در فراینداستراتژی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نویسندگان عقلانی اساس کارخودرامبتنی بربرنامه ریزی وطراحی دقیق استراتــژی قرارداده انــــــد.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رویکردفرایندی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برنامه ریزی مانع راه استراتژی می شود لکن ممکن است اهداف دیگری را تامین کنـد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استراتژی محصول توافق سیاسی است نه محاسبه برای به حداکثررساندن سود .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003191" cy="77867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ازنظر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رویکردترکیبی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برنامه ریزی اهمیت کمتری دارد برای اینکه اقدامات اتخاذ شده بتـــواندبه تحـقق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استراتژی منجرشود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جبرگرایان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دراستراتژی برنامه ریزی را بی ارتباط میدانند زیرامحیط درونی وبیرونی سازمان را انحصاری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وگزینش می کند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سیستم های برنامه ریزی استراتژیک 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طراحی بصورت سیستم های برنامه ریزی بالا به پایین باجریانات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اطلاعاتی پایین به بالا-دراین نظریه استراتژی صرفا مسولیت مدیریت عالی است و مدیران سطح میانی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نقش حامی وپشتیبان دارند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سنخ شناسی اسنوومایلز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معرفی چهاراستراتژی انطباقی برای بررسی نقاط قوت وضعف وفرصت وتهدید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سازمان-زمینه ی اصلی موردتوجه مایلز واسنوبررسی دلایل تفاوت بین سازمانها ازلحاظ استراتژی-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ساختار-فناوری ومدیریت بودوبرای انکه مدیریت بتوانددرایجادهماهنگی میان سازمان ومحیط موفق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شود بایدسه مشکل کارافرینی ومهندسی واداری رادردستورکارخودقراردهد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50791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طبقه بندی سازمانها برحسب نوع استراتژی انطباقی که اختیارمی کنند 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مدافعان- پیشگامان یامهاجمان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تحلیلگران-واکنشگران یاانفعالیون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مدافعان وپیشگامان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دردوسر طیف استراتژیهای اجتماعی قرارمیگیرند-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درجستجوی شکارفرصتــــها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هستند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و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برانجام دادن کارهای خوب تاکیدمی کنند –انهابیش ازسودبه کسب شهرت بعنــوان نوآوران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می اندیشند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تحلیلگران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کسانی هســتندکه درجایی بیــــن پیشگامان ومدافعان قرارمیگیرندوحـالت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دورگه دارند انهامیکوشند تعادلی میان ثبات و انعطاف پذیری ایجادکنند وباایجادساختاری متشــکل از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عناصردوگانه پویایی وثبات راباهم تطبیق دهند.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آ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نها درهیچ زمینه ای پیشگام نمیشـوند بلکه باتعـمق و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تفکرمیکوشند دنباله رو وتقلیدکننده ازمزیت های دوسرطیف باشند-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استراتژی انطباقی سازمانهــــای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مهاجم درنقطـه  مخالف سازمانهای تدافعی است-خصیصه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استراتژی واکنــشگران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تزلزل وشکنندگی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آ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نان است آنهاصرفا دربرابرتغییرات منفعلانه عمل می کنند وبدون ثبات رویه دست به اعمال نادرست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بزنند وعملکرد آنهاضعیف است.</a:t>
            </a:r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3144738"/>
            <a:ext cx="8922327" cy="10002738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pPr algn="r"/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anose="00000400000000000000" pitchFamily="2" charset="-78"/>
              </a:rPr>
              <a:t>درس مدیریت منابع انسانی پیشرفته</a:t>
            </a:r>
          </a:p>
          <a:p>
            <a:pPr algn="r"/>
            <a:endParaRPr lang="fa-IR" sz="28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anose="00000400000000000000" pitchFamily="2" charset="-78"/>
              </a:rPr>
              <a:t>فصل دوم : رویکردها وتحقیقات تجربی در زمینه ی مدیریت منابع انسانی </a:t>
            </a:r>
          </a:p>
          <a:p>
            <a:pPr algn="r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anose="00000400000000000000" pitchFamily="2" charset="-78"/>
              </a:rPr>
              <a:t>استادارجمند : جناب آقای </a:t>
            </a:r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anose="00000400000000000000" pitchFamily="2" charset="-78"/>
              </a:rPr>
              <a:t>دکتر</a:t>
            </a:r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anose="00000400000000000000" pitchFamily="2" charset="-78"/>
              </a:rPr>
              <a:t>ارائه دهنده </a:t>
            </a:r>
            <a:r>
              <a:rPr lang="fa-IR" sz="28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anose="00000400000000000000" pitchFamily="2" charset="-78"/>
              </a:rPr>
              <a:t>: </a:t>
            </a:r>
            <a:r>
              <a:rPr lang="fa-IR" sz="28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anose="00000400000000000000" pitchFamily="2" charset="-78"/>
              </a:rPr>
              <a:t> </a:t>
            </a:r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anose="00000400000000000000" pitchFamily="2" charset="-78"/>
              </a:rPr>
              <a:t>  </a:t>
            </a:r>
          </a:p>
          <a:p>
            <a:pPr algn="r"/>
            <a:endParaRPr lang="fa-IR" sz="28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  <a:p>
            <a:pPr algn="r"/>
            <a:endParaRPr lang="en-US" sz="28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06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1" y="228600"/>
            <a:ext cx="8991599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دیدگاه مدیریت استراتژیک منابع انسانی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نظریه پردازان پی برده اندکه منابع انسانی سازمان بطــــور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بالقوه تنهامنبع مزیت رقابتی سازمان هاست که میتوان آن راحفظ کرد این دیدگاه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آ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نها مبتنی برمنــــابع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سازمان است و مهمترین نقش درعملکردسازمانهای اثربخش عامل انسانی می باشدبنابراین موفقیت هر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سازمان ازطریق تصمیماتی که کارکنان آن میگیرندورفتارهایی که برای انجام آن ترغیب میشوندتعــیین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میشودویک منبع حیاتی برای مزیت رقابتی برخورداری ازسیستم های مناسب برای جذب انگیــــزش و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مدیریت منابع انسانی سازمان است –مفهوم استراتژیک تعاریف گوناگونی دارد برخی محققان صرفـا به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ارتباط سیستم ها وشیوه های گوناگون منابع انسانی نسبت به عملکردسازمان توجه کرده اندوبه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آ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 رابطه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استراتیک میگویند برخی دیگر تحقیقاتشان درموردمناسب بودن سیستم ها و شیو های گوناگــون منابع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انسانی سازمان وارتباط آن بااستراتژی سازمان است که بامفهوم استراتژیک متفاوت است بدلیل نبودن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یک نظرجامع درموردمدیریت استراتژیک منابع انسانی محققان سه رویکردمعرفی کرده اند: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003191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رویکرد1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پرداختن به تاثیرمدیریت منابع انسانی برعملکردمالی سازمان وتوجه بیشتربه سودوزیـان آن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ویکرد2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این رویکردبه گزینه های استراتژیک سازمان درمدیریت برمحیط های رقابتی مـــی پردازد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وچگونگی نمایان شدن این گزینه ها درنظام های مدیریت منابع انسانی سازمان را آشـــکارمی سـازد .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رویکرد3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به بررسی مقدارومیزان تناسب میان استراتژی سازمان ومجموع کارکرد ها وخـط مشی های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مدیریت منابع انسانی سازمان می پردازد .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استراتژیک منابع انسانی به حصول اطمینان ازمواردزیربستگی دارد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1)مدیریت منابع انسانی به طورکامل باسازمان همچون مفصلی ازطریق استراتژی ونیازهای استراتژیک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سازمان یکپارچه و هماهنگ شده است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2)کارکردهای منابع انسانی هم باحوزه های خط مشی وهم باسلسله مراتب سازمان سازگارند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3)کارکردهای منابع انسانی ازسوی مدیران صف وکارکنان به عنوان بخشی از کارهرروزشان به گونه 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هماهنگی مورد قبول واقع شده وبه کاربرده می شود 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693"/>
            <a:ext cx="8923504" cy="63094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مدلهای جدیدمدیریت استراتژیک  منابع انسانی است :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مدل رایت واسنل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:این محققان باارائه چهارچوبی برای بررسی مفاهیم تناسب وانعطاف پذیری درحوزه 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استراتژیک منابع انسانی برروی کارکردهای مدیـــــریت منابع انسانی مهارتهــای کارکنان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ورفتارهای انان متمرکز میشود . 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نیمه ی بالای شکل نشان میدهد که چگونه مدیریت استرتژیک منابع انسانی تناسب سازمانی به وجود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می آوردمدلهای جدیدمدیریت استراتژیک  انسانی است .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نیمه ی پایین شکل مــدل مولفه یاانعطـاف پذیری را توضیح میدهـد وبرایجادقابلیت سازمانی برای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واکنش به تنــوعی ازنیازهای رقابتــی دیگران مــتمرکز اســـــت .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درچهارضلعی های رسالت واهداف ازالگوی انسف الهام گرفته شده اســــت به این معـــــنی که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فرایندتدوین استراتژی ازتعریف رسالت واهداف سازمان تشـــکیل میشو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0" y="762000"/>
            <a:ext cx="990600" cy="2438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استراتژیهای پیش بینی شده باتمرکز برمهارتها ورفتارهای کارکنان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200" y="3962400"/>
            <a:ext cx="1066800" cy="2057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انعطاف پذیری پیش بینی شده باتمرکزبرکارکردها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762000"/>
            <a:ext cx="838200" cy="1828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استراتژی واقعی باتمرکزبر رفتارهای کارکنان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762000"/>
            <a:ext cx="914400" cy="1828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استراتژی واقعی باتمرکزبر</a:t>
            </a:r>
          </a:p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مهارتها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762000"/>
            <a:ext cx="838200" cy="1828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استراتژی واقعی باتمرکزبرکارکردهای منابع انسانی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1447800"/>
            <a:ext cx="1447800" cy="9144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قوتها وضعفهای داخلی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05800" y="3352800"/>
            <a:ext cx="685800" cy="609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رسالت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400" y="3352800"/>
            <a:ext cx="762000" cy="609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اهداف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3276600"/>
            <a:ext cx="990600" cy="8382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انتخاب  استراتژیک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cxnSp>
        <p:nvCxnSpPr>
          <p:cNvPr id="12" name="Straight Arrow Connector 11"/>
          <p:cNvCxnSpPr>
            <a:stCxn id="5" idx="1"/>
            <a:endCxn id="4" idx="3"/>
          </p:cNvCxnSpPr>
          <p:nvPr/>
        </p:nvCxnSpPr>
        <p:spPr>
          <a:xfrm rot="10800000">
            <a:off x="1066800" y="1676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  <a:endCxn id="5" idx="3"/>
          </p:cNvCxnSpPr>
          <p:nvPr/>
        </p:nvCxnSpPr>
        <p:spPr>
          <a:xfrm rot="10800000">
            <a:off x="2133600" y="16764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3"/>
          </p:cNvCxnSpPr>
          <p:nvPr/>
        </p:nvCxnSpPr>
        <p:spPr>
          <a:xfrm rot="10800000">
            <a:off x="3276600" y="16764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4648200" y="16764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1"/>
          </p:cNvCxnSpPr>
          <p:nvPr/>
        </p:nvCxnSpPr>
        <p:spPr>
          <a:xfrm rot="10800000">
            <a:off x="5791200" y="3200400"/>
            <a:ext cx="30480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553994" y="2971006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" idx="1"/>
          </p:cNvCxnSpPr>
          <p:nvPr/>
        </p:nvCxnSpPr>
        <p:spPr>
          <a:xfrm rot="10800000">
            <a:off x="7086600" y="3657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592094" y="4305300"/>
            <a:ext cx="11422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477000" y="4876800"/>
            <a:ext cx="1447800" cy="9144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فرصتهاوتهدیدات بیرونی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800600" y="3733800"/>
            <a:ext cx="990600" cy="2286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انعطاف پذیری مطلوب باتمرکز برمهارتها ورفتارهای کارکنان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505200" y="762000"/>
            <a:ext cx="1143000" cy="2057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استراتژی مبتنی برکارکردهای منابع انسانی پیش بینی شده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438400" y="4114800"/>
            <a:ext cx="838200" cy="1905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انعطاف پذیری واقعی باتمرکز برکارکردها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295400" y="4191000"/>
            <a:ext cx="914400" cy="1828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قابلیت انعطاف واقعی مهارتهای کارکنان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04800" y="4191000"/>
            <a:ext cx="838200" cy="1828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قابلیت انعطاف واقعی رفتارهای کارکنان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rot="10800000">
            <a:off x="3276600" y="48768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0800000">
            <a:off x="2209800" y="48768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0800000">
            <a:off x="1143000" y="48768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5400000" flipH="1" flipV="1">
            <a:off x="7430294" y="5218906"/>
            <a:ext cx="2514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 flipH="1" flipV="1">
            <a:off x="6743303" y="5220097"/>
            <a:ext cx="25153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5400000" flipH="1" flipV="1">
            <a:off x="6820694" y="6133306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5400000" flipH="1" flipV="1">
            <a:off x="5105400" y="62484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 flipH="1" flipV="1">
            <a:off x="3886994" y="62476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85800" y="3124200"/>
            <a:ext cx="2133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419894" y="28567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2552700" y="28575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5800" y="3657600"/>
            <a:ext cx="2133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2590800" y="38862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5400000">
            <a:off x="419894" y="39235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8" idx="0"/>
          </p:cNvCxnSpPr>
          <p:nvPr/>
        </p:nvCxnSpPr>
        <p:spPr>
          <a:xfrm rot="5400000">
            <a:off x="7181850" y="1847850"/>
            <a:ext cx="29718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rot="5400000">
            <a:off x="2591594" y="62476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0" idx="1"/>
          </p:cNvCxnSpPr>
          <p:nvPr/>
        </p:nvCxnSpPr>
        <p:spPr>
          <a:xfrm rot="10800000" flipV="1">
            <a:off x="5791200" y="3695700"/>
            <a:ext cx="30480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5400000">
            <a:off x="1524794" y="62476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rot="5400000">
            <a:off x="381794" y="62476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rot="5400000">
            <a:off x="6439694" y="1866106"/>
            <a:ext cx="2971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rot="5400000">
            <a:off x="6629400" y="9144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10800000">
            <a:off x="152400" y="381000"/>
            <a:ext cx="853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rot="5400000">
            <a:off x="5143500" y="5715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rot="5400000">
            <a:off x="3848894" y="5707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52400" y="6477000"/>
            <a:ext cx="853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-2286000" y="0"/>
            <a:ext cx="9144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بازخوردرسمی منابع انسانی</a:t>
            </a:r>
            <a:endParaRPr lang="en-US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6172200" y="2590800"/>
            <a:ext cx="7761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تناسب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cxnSp>
        <p:nvCxnSpPr>
          <p:cNvPr id="196" name="Straight Arrow Connector 195"/>
          <p:cNvCxnSpPr/>
          <p:nvPr/>
        </p:nvCxnSpPr>
        <p:spPr>
          <a:xfrm rot="10800000">
            <a:off x="4572000" y="48768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5791200" y="4267200"/>
            <a:ext cx="142058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انعطاف پذیری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533400" y="6457890"/>
            <a:ext cx="835356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ساختارزیربنایی مشارکتی------مدل تناسب وانعطاف پذیری مدیریت استراتژیک منابع انسانی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0" y="3200400"/>
            <a:ext cx="685800" cy="609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عملکردسازمان</a:t>
            </a:r>
            <a:endParaRPr lang="en-US" dirty="0">
              <a:solidFill>
                <a:schemeClr val="tx1"/>
              </a:solidFill>
              <a:cs typeface="2  Mitra" pitchFamily="2" charset="-78"/>
            </a:endParaRPr>
          </a:p>
        </p:txBody>
      </p:sp>
      <p:cxnSp>
        <p:nvCxnSpPr>
          <p:cNvPr id="66" name="Straight Arrow Connector 65"/>
          <p:cNvCxnSpPr>
            <a:stCxn id="4" idx="2"/>
            <a:endCxn id="63" idx="0"/>
          </p:cNvCxnSpPr>
          <p:nvPr/>
        </p:nvCxnSpPr>
        <p:spPr>
          <a:xfrm rot="5400000">
            <a:off x="190500" y="2743200"/>
            <a:ext cx="609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V="1">
            <a:off x="342900" y="38481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5" idx="0"/>
          </p:cNvCxnSpPr>
          <p:nvPr/>
        </p:nvCxnSpPr>
        <p:spPr>
          <a:xfrm rot="5400000" flipH="1" flipV="1">
            <a:off x="1524000" y="609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4" idx="0"/>
          </p:cNvCxnSpPr>
          <p:nvPr/>
        </p:nvCxnSpPr>
        <p:spPr>
          <a:xfrm rot="16200000" flipV="1">
            <a:off x="476250" y="590550"/>
            <a:ext cx="3048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2781300" y="5715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-1276350" y="1771650"/>
            <a:ext cx="2819400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-1162050" y="5124450"/>
            <a:ext cx="2667000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6744494" y="1897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مدل نو ،هولنبک،گرهارت ورایت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دراین مدل باالهام ازمدل فرایندمدیریت استراتژیک نقش منابع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انسانی رادرموفقیت سازمان بخوبی نشان میدهد .ازنظر انها اخیرا سازمانها تشـــخیص داده اند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که موفقیت فرایند مدیریت استراتژیک عمدتابه میزان وسعتی بستگی دارد که درآن کارکرد منابع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انسانی مداخله کرده وموردتوجه قرارمیگیرد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چنانچه درفرایندمدیریت استراتژیک  براساس رسالت ،اهداف وتحلیل بیرونی وداخلــی دست به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انتخاب استراتژیک زده شود محوریت اصلی این انتخاب نیازهای منابع انسانی است که درســه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مولفه ی زیرتجلی می یابد: 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مهارتها ،رفتارهاوفرهنگ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153400" y="2209800"/>
            <a:ext cx="6858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002060"/>
                </a:solidFill>
                <a:cs typeface="2  Mitra" pitchFamily="2" charset="-78"/>
              </a:rPr>
              <a:t>رسالت</a:t>
            </a:r>
            <a:endParaRPr lang="en-US" sz="2000" dirty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9000" y="2209800"/>
            <a:ext cx="685800" cy="160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اهداف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2209800"/>
            <a:ext cx="9144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انتخاب</a:t>
            </a:r>
          </a:p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استراتژیک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2209800"/>
            <a:ext cx="1143000" cy="160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نیازهای منابع</a:t>
            </a:r>
          </a:p>
          <a:p>
            <a:pPr algn="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انسانی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-مهارتها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-رفتارها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-فرهنگ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762000"/>
            <a:ext cx="2590800" cy="25146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0"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کارکردهای منابع انسانی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-کارمندیابی        -تحلیل شغل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-اموزش            -طراحی شغل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-مدیریت عملکرد -انتخاب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-روابط کار         -بهسازی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-روابط کارکنان   -ساختارپرداخت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                      -مشوقها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                      -مزایا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133600"/>
            <a:ext cx="1371600" cy="175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عملکرد سازمان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-بهره وری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-کیفیت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-قابلیت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-سوداوری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4038600"/>
            <a:ext cx="1524000" cy="1828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اعمال منابع انسانی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-رفتارها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-نتایج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(بهره وری-غیبت وترک خدمت اجباری)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7600" y="4038600"/>
            <a:ext cx="1066800" cy="1828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قابلیت منابع انسانی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-مهارتها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-تواناییها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-دانش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4114800"/>
            <a:ext cx="1219200" cy="1219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تحلیل داخلی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-قوتها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-ضعفها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25673" y="628313"/>
            <a:ext cx="1143000" cy="1219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تحلیل بیرونی 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-فرصتها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-تهدیدات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62200" y="152400"/>
            <a:ext cx="1598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اجرای استراتژی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228600"/>
            <a:ext cx="412245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تدوین استراتژی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9000" y="6172200"/>
            <a:ext cx="18966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استراتژیهای نوپدید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cxnSp>
        <p:nvCxnSpPr>
          <p:cNvPr id="86" name="Straight Arrow Connector 85"/>
          <p:cNvCxnSpPr>
            <a:endCxn id="8" idx="2"/>
          </p:cNvCxnSpPr>
          <p:nvPr/>
        </p:nvCxnSpPr>
        <p:spPr>
          <a:xfrm rot="16200000" flipV="1">
            <a:off x="7334250" y="4972050"/>
            <a:ext cx="23622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9" idx="2"/>
          </p:cNvCxnSpPr>
          <p:nvPr/>
        </p:nvCxnSpPr>
        <p:spPr>
          <a:xfrm rot="16200000" flipV="1">
            <a:off x="6419850" y="4972050"/>
            <a:ext cx="23622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 flipH="1" flipV="1">
            <a:off x="5525294" y="5752306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5" idx="2"/>
          </p:cNvCxnSpPr>
          <p:nvPr/>
        </p:nvCxnSpPr>
        <p:spPr>
          <a:xfrm rot="5400000">
            <a:off x="4038600" y="6019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4" idx="2"/>
          </p:cNvCxnSpPr>
          <p:nvPr/>
        </p:nvCxnSpPr>
        <p:spPr>
          <a:xfrm rot="5400000">
            <a:off x="2438400" y="6019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3733800" y="3657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>
            <a:off x="2209800" y="3657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838200" y="6172200"/>
            <a:ext cx="815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6200000" flipV="1">
            <a:off x="6400800" y="3581400"/>
            <a:ext cx="5105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rot="10800000">
            <a:off x="6477000" y="1066800"/>
            <a:ext cx="2438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rot="5400000">
            <a:off x="-304006" y="5028406"/>
            <a:ext cx="2286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 flipH="1" flipV="1">
            <a:off x="1943894" y="3771106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rot="10800000">
            <a:off x="1600200" y="3505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rot="5400000" flipH="1" flipV="1">
            <a:off x="3925094" y="4990306"/>
            <a:ext cx="2362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0" idx="1"/>
            <a:endCxn id="11" idx="3"/>
          </p:cNvCxnSpPr>
          <p:nvPr/>
        </p:nvCxnSpPr>
        <p:spPr>
          <a:xfrm rot="10800000">
            <a:off x="5791200" y="30099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>
            <a:off x="5372894" y="2399506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6" idx="0"/>
          </p:cNvCxnSpPr>
          <p:nvPr/>
        </p:nvCxnSpPr>
        <p:spPr>
          <a:xfrm rot="5400000" flipH="1" flipV="1">
            <a:off x="5410200" y="35814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9" idx="1"/>
            <a:endCxn id="10" idx="3"/>
          </p:cNvCxnSpPr>
          <p:nvPr/>
        </p:nvCxnSpPr>
        <p:spPr>
          <a:xfrm rot="10800000">
            <a:off x="7010400" y="30099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8" idx="1"/>
            <a:endCxn id="9" idx="3"/>
          </p:cNvCxnSpPr>
          <p:nvPr/>
        </p:nvCxnSpPr>
        <p:spPr>
          <a:xfrm rot="10800000">
            <a:off x="7924800" y="30099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rot="10800000">
            <a:off x="4343400" y="2971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8400" y="6457890"/>
            <a:ext cx="3733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مدل فرایند مدیریت استراتژیک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9916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مدل ملو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ازدیدگاه ملو مدیریت عالی نقشی که  منابع انسانی میتواندبرعملکردسیستم  بگذارددرک نمیکنندزیرامنابع انسانی رامبتنی برشیوه های سنتی می دانند بااین تفکر عملکردوکارایی سازمانهادرسطحی کمترازسطح بهینه باقی خواهدماند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منابع انسانی استراتژیک میتواندسه پیامداصلی راتامین کند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افزایش عملکرد  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*افزایش رضایت کارکنان ومشتریان 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*افزایش ارزش سهامداران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1905000"/>
            <a:ext cx="1600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1905000"/>
            <a:ext cx="1371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9050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200400"/>
            <a:ext cx="1600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4114800"/>
            <a:ext cx="58674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1000" y="2057400"/>
            <a:ext cx="142699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عملکردفزاینده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1905000"/>
            <a:ext cx="1600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رضایت کارکنان ومشتریان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057400"/>
            <a:ext cx="214193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بهبودارزش سهامداران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3429000"/>
            <a:ext cx="8242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ازطریق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907437" y="2883763"/>
            <a:ext cx="4351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7" idx="1"/>
          </p:cNvCxnSpPr>
          <p:nvPr/>
        </p:nvCxnSpPr>
        <p:spPr>
          <a:xfrm rot="16200000" flipH="1">
            <a:off x="1162050" y="2419350"/>
            <a:ext cx="9525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7" idx="3"/>
          </p:cNvCxnSpPr>
          <p:nvPr/>
        </p:nvCxnSpPr>
        <p:spPr>
          <a:xfrm rot="5400000">
            <a:off x="3905250" y="2571750"/>
            <a:ext cx="9525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rot="16200000" flipH="1">
            <a:off x="2990850" y="3981450"/>
            <a:ext cx="2286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381000" y="4114800"/>
            <a:ext cx="6599141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itchFamily="2" charset="-78"/>
              </a:rPr>
              <a:t>مدیریت اثـربخش دربه کارگــماری ،نگهداری وترک خـــدمت اختیاری</a:t>
            </a:r>
          </a:p>
          <a:p>
            <a:pPr algn="r"/>
            <a:r>
              <a:rPr lang="fa-IR" sz="20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itchFamily="2" charset="-78"/>
              </a:rPr>
              <a:t>به کارگیری مقرون به صرفه کارکنان ازطریق سرمایه گذاری برروی </a:t>
            </a:r>
          </a:p>
          <a:p>
            <a:pPr algn="r"/>
            <a:r>
              <a:rPr lang="fa-IR" sz="20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itchFamily="2" charset="-78"/>
              </a:rPr>
              <a:t>سرمایه ی انسانی مشخص </a:t>
            </a:r>
          </a:p>
          <a:p>
            <a:pPr algn="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itchFamily="2" charset="-78"/>
              </a:rPr>
              <a:t>خط مشی هاوبرنامه های منابع انسانی منسجم </a:t>
            </a:r>
          </a:p>
          <a:p>
            <a:pPr algn="r"/>
            <a:r>
              <a:rPr lang="fa-IR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itchFamily="2" charset="-78"/>
              </a:rPr>
              <a:t>تسهیل تغییر وانطباق ازطریق انعطاف پذیری </a:t>
            </a:r>
          </a:p>
          <a:p>
            <a:pPr algn="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itchFamily="2" charset="-78"/>
              </a:rPr>
              <a:t>تمرکز شدید برنیازهای مشتریان،بازارهای کلیدی ونوپدید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Mitra" pitchFamily="2" charset="-78"/>
              </a:rPr>
              <a:t> </a:t>
            </a:r>
            <a:endParaRPr lang="fa-IR" sz="2000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96200" y="2895600"/>
            <a:ext cx="14478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استراتژی سازمان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685800"/>
            <a:ext cx="1676400" cy="175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2  Mitra" pitchFamily="2" charset="-78"/>
              </a:rPr>
              <a:t>محیط بیرونی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-رقابت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-قوانین ومقررات دولتی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-فناوری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-گرایشهای بازار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-اقتصاد</a:t>
            </a:r>
          </a:p>
        </p:txBody>
      </p:sp>
      <p:sp>
        <p:nvSpPr>
          <p:cNvPr id="5" name="Rectangle 4"/>
          <p:cNvSpPr/>
          <p:nvPr/>
        </p:nvSpPr>
        <p:spPr>
          <a:xfrm>
            <a:off x="5638800" y="2895600"/>
            <a:ext cx="16002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استراتژی واحدکسب وکار</a:t>
            </a:r>
            <a:endParaRPr lang="en-US" sz="2000" dirty="0">
              <a:cs typeface="2  Mitr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4038600"/>
            <a:ext cx="1600200" cy="175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2  Mitra" pitchFamily="2" charset="-78"/>
              </a:rPr>
              <a:t>محیط داخلی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-فرهنگ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-ساختار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-خط مشی ها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-مهارتهای کارکنان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-استراتژی گذشته</a:t>
            </a:r>
            <a:endParaRPr lang="en-US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2057400"/>
            <a:ext cx="1752600" cy="3124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2  Mitra" pitchFamily="2" charset="-78"/>
              </a:rPr>
              <a:t>استراتژی منابع انسانی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-برنامه ریزی منابع انسانی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-طراحی مشاغل وسیستم های کاری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-انچه کارکنان انجام میدهند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-انچه کارکنان نیازدارند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-چگونه مشاغل بادیگران فصل مشترک دارند </a:t>
            </a:r>
            <a:endParaRPr lang="en-US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762000"/>
            <a:ext cx="13716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2  Mitra" pitchFamily="2" charset="-78"/>
              </a:rPr>
              <a:t>اا</a:t>
            </a:r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انفصال کارکنان</a:t>
            </a:r>
            <a:endParaRPr lang="en-US" sz="2000" dirty="0">
              <a:cs typeface="2  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762000"/>
            <a:ext cx="15240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قوانین ومقررات استخدامی</a:t>
            </a:r>
            <a:endParaRPr lang="en-US" sz="2000" dirty="0">
              <a:cs typeface="2 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4343400"/>
            <a:ext cx="19050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سیستمهای اطلاعات منابع انسانی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cxnSp>
        <p:nvCxnSpPr>
          <p:cNvPr id="14" name="Straight Arrow Connector 13"/>
          <p:cNvCxnSpPr>
            <a:stCxn id="3" idx="2"/>
            <a:endCxn id="6" idx="3"/>
          </p:cNvCxnSpPr>
          <p:nvPr/>
        </p:nvCxnSpPr>
        <p:spPr>
          <a:xfrm rot="5400000">
            <a:off x="7124700" y="3619500"/>
            <a:ext cx="1409700" cy="1181100"/>
          </a:xfrm>
          <a:prstGeom prst="straightConnector1">
            <a:avLst/>
          </a:prstGeom>
          <a:ln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" idx="0"/>
          </p:cNvCxnSpPr>
          <p:nvPr/>
        </p:nvCxnSpPr>
        <p:spPr>
          <a:xfrm rot="16200000" flipH="1">
            <a:off x="7143750" y="1619250"/>
            <a:ext cx="1524000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" idx="2"/>
          </p:cNvCxnSpPr>
          <p:nvPr/>
        </p:nvCxnSpPr>
        <p:spPr>
          <a:xfrm rot="5400000">
            <a:off x="6286500" y="2628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6211094" y="37711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>
            <a:off x="5181600" y="31242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9" idx="2"/>
          </p:cNvCxnSpPr>
          <p:nvPr/>
        </p:nvCxnSpPr>
        <p:spPr>
          <a:xfrm rot="16200000" flipH="1">
            <a:off x="3009900" y="647700"/>
            <a:ext cx="533400" cy="2133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" idx="3"/>
            <a:endCxn id="8" idx="1"/>
          </p:cNvCxnSpPr>
          <p:nvPr/>
        </p:nvCxnSpPr>
        <p:spPr>
          <a:xfrm>
            <a:off x="2971800" y="11049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" idx="2"/>
          </p:cNvCxnSpPr>
          <p:nvPr/>
        </p:nvCxnSpPr>
        <p:spPr>
          <a:xfrm rot="5400000">
            <a:off x="1333500" y="2324100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1066800" y="3200400"/>
            <a:ext cx="236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1333500" y="37719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ight Bracket 83"/>
          <p:cNvSpPr/>
          <p:nvPr/>
        </p:nvSpPr>
        <p:spPr>
          <a:xfrm>
            <a:off x="1143000" y="457200"/>
            <a:ext cx="76200" cy="5105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 rot="10800000" flipV="1">
            <a:off x="7239000" y="3124200"/>
            <a:ext cx="45720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228600" y="381000"/>
            <a:ext cx="838200" cy="9144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به کارگماری</a:t>
            </a:r>
            <a:endParaRPr lang="en-US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28600" y="1524000"/>
            <a:ext cx="838200" cy="838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اموزش</a:t>
            </a:r>
            <a:endParaRPr lang="en-US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28600" y="2514600"/>
            <a:ext cx="838200" cy="838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2  Mitra" pitchFamily="2" charset="-78"/>
              </a:rPr>
              <a:t>مدیریت عملکرد</a:t>
            </a:r>
            <a:endParaRPr lang="en-US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2  Mitra" pitchFamily="2" charset="-78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28600" y="3657600"/>
            <a:ext cx="838200" cy="838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جبران خدمات</a:t>
            </a:r>
            <a:endParaRPr lang="en-US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28600" y="4800600"/>
            <a:ext cx="838200" cy="8382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روابط کار</a:t>
            </a:r>
            <a:endParaRPr lang="en-US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362200" y="6019800"/>
            <a:ext cx="37481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مدل مدیریت استراتژیک منابع انسانی ملو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74591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دیدگاه مدیریت منابع انسانی بین المللی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مواجه بودن محققان بادوگانگی همگرایی وواگرایی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همگرایی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بسیاری براین باوربودند که کلیدمدیریت منابع انسانی بین المللی این است که مفاهیمی که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درایالات متحده توسعه یافته وموفق بوده اند درسراسرجهان به کار گرفته شوند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واگرایی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کنارگذاشتن  همگرایی _زیرابرتاثیر متغیرهای بی شمار فرهنگی درمدیریــت منابع انسانی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دریک زمینه بین المللی تاکیدمی کرد ونیازبه دیدگاههای مختلف برای فرهنگ های مخـتلف راپذیرفت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مسایلی که مححققان منابع انسانی بین المللی بایدازآن اگاهی داشته باشند 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1)تعامل هنجارهای مختلف مبتنی برفرهنگ وارزشهای اجتماعی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2)انطباق پذیری موضوعات مدیریت ازیک فرهنگ به فرهنگ دیگر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3)وجودتفاوت های اقتصادی وحقوقی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4)سبک های یادگیری متفاوت وسبک های پاسخگویی متفاوت به دلیل وجودتفاوتهای اجتماعی –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فرهنگی 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74591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محوراصلی تفاوت میان مدیریت منابع انسانی درجوامع مختلف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پیچیدگی فعالیت درکشورهای گوناگون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ولزوم استفاده از دسته بندی های مختلف ملی کارکنان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مسایلی که دردهه ی اینده موردبررسی قرارمیگیرند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1)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برای ایجادالگوی منسجم ازفرایند مدیریت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منابع انسانی بین المملی بایدتحقیقات بیشتری صورت گیرد –پیوندمدیریت منابع انسانی بین المللی با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موضوعات محیطی درچندسال اینده برای محققان این حوزه چالش ایجادخواهدشد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2)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محققان برماهیت چندملیتی مدیریت منابع انسانی تاکیددارند ولی دردیدگاه انان محدودیت وجود </a:t>
            </a:r>
            <a:endParaRPr lang="en-US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دارد وکمتراز نظرجهانی به ان پرداخته اند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3)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عده ای ازمحققان مدیریت منابع انسانی را گروهی ازفرایندهای مجزا ازهم میپندارند ولی دامنه این 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حوزه گسترده تر است .مدیریت منابع انسانی بین المللی باید به مثابه ابزاری برای سازمان های بین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المللی تلقی شودکه درحین به کارگیری رویکرد استراتژیک برای استفاده ازمنابع انسانی ازان برای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کسب مزیت رقابتی پایدار ازطریق افرادسودببرد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066800"/>
            <a:ext cx="70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fa-IR" sz="2400" b="1" dirty="0">
                <a:cs typeface="2  Nazanin" panose="00000400000000000000" pitchFamily="2" charset="-78"/>
              </a:rPr>
              <a:t>سر فصل های ارائه شده بصورت کلی</a:t>
            </a:r>
            <a:r>
              <a:rPr lang="fa-IR" sz="2400" dirty="0">
                <a:cs typeface="2  Nazanin" panose="00000400000000000000" pitchFamily="2" charset="-78"/>
              </a:rPr>
              <a:t>:</a:t>
            </a:r>
            <a:endParaRPr lang="en-US" sz="2400" dirty="0">
              <a:cs typeface="2  Nazanin" panose="00000400000000000000" pitchFamily="2" charset="-78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fa-IR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cs typeface="2  Nazanin" panose="00000400000000000000" pitchFamily="2" charset="-78"/>
              </a:rPr>
              <a:t>نقش بررسی های اولیه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fa-IR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cs typeface="2  Nazanin" panose="00000400000000000000" pitchFamily="2" charset="-78"/>
              </a:rPr>
              <a:t>سیر تحول مدیریت منابع انسانی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fa-IR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cs typeface="2  Nazanin" panose="00000400000000000000" pitchFamily="2" charset="-78"/>
              </a:rPr>
              <a:t>اثربخشی</a:t>
            </a:r>
            <a:r>
              <a:rPr lang="fa-IR" sz="2400" dirty="0">
                <a:cs typeface="2  Nazanin" panose="00000400000000000000" pitchFamily="2" charset="-78"/>
              </a:rPr>
              <a:t> </a:t>
            </a:r>
            <a:r>
              <a:rPr lang="fa-IR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cs typeface="2  Nazanin" panose="00000400000000000000" pitchFamily="2" charset="-78"/>
              </a:rPr>
              <a:t>استراتژیک 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fa-IR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cs typeface="2  Nazanin" panose="00000400000000000000" pitchFamily="2" charset="-78"/>
              </a:rPr>
              <a:t>دیدگاه های جدید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fa-IR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cs typeface="2  Nazanin" panose="00000400000000000000" pitchFamily="2" charset="-78"/>
              </a:rPr>
              <a:t>مدیریت کارکرد های منابع انسانی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fa-IR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cs typeface="2  Nazanin" panose="00000400000000000000" pitchFamily="2" charset="-78"/>
              </a:rPr>
              <a:t>فرایند ها و کارکردهای مدیریت استراتژیک منابع انسانی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fa-IR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cs typeface="2  Nazanin" panose="00000400000000000000" pitchFamily="2" charset="-78"/>
              </a:rPr>
              <a:t>تحقیقات تجربی در خصوص تبیین آثار کارکرد های مدیریت منابع انسانی</a:t>
            </a:r>
            <a:endParaRPr lang="fa-IR" sz="24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17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73795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4)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عدم توجه کافی به موضوع فناوری اطلاعات وتاثیر آن برمدیریت منابع انسانی بین المللی –فناوری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اطلاعات می تواند موجب تغییرات فراوانی در پژوهش ها و کارکرهای مربوط به مدیریت منابع انسانی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بین المللی شود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.</a:t>
            </a:r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دیدگاه سیاسی مدیریت منابع انسانی: 1)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تاثیرافراد ازطریق نفوذ وسیاست برکارکردوپیامدها مدیریت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منابع انسانی –چگونه سیاستها وتدابیرمربوط به تاثیرگذاری بردیگران برکارکردهای مدیریت منابع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انسانی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اثرمی گذارد؟ اهمیت این موضوع دربرخی کارکردهای مدیریت منابع انسانی نظیرکارمندیابی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وارزیابی عملکرد ومسیرپیشرفت شغلی بررسی می گردد.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تحقیقات درموردچگونگی فنون نفوذ درمصاحبه استخدامی برتصمیمات مصاحبه کنندگان 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فنون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خودارتقایی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:متقاضیانی که بجای تدبیر و فنون ازجلب محبت وخودشیرینی استفاده میکنندبرای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پیشنهادات شغلی نمره های بالاتر وتوصیه نامه های بهتری ارایه می دادند-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پیوندهای واسطه ای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رفتارهای غیرکلامی متقاضیان کار تاثیرمثبتی برنحوه قضاوت مصاحبه کنندگان دارد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50791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2)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ارزیابی عملکرد :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خودشیرینی و جلب محبت اثاری مثبت وخودارتقایی وشناساندن خویش اثاری منفـــــی برارزیابی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عملکرددارنداینهابه دلیل تاثیری بودکه برعواطف سرپرستان میگذارند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3)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موفقیت مسیرشغلی : ازجمله موارددیگر دربررسی دیدگاه سیاسی مدیریت منابع انسانی می باشد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ابعاداین موفقیت باترفیع افزایش حقوق ورتبه بندی عملکرد اشکارمی شود.استدلال ارتباطی مثـبت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وادعاوجسارت ارتباطی منفی باگرفتن ترفیع دارند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کارکردهای منابع انسانی 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بررسی شیوه هایی که دران کارکردهای منابع انسانی اداره میشود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این کارکردها درچهارفرایند جذب- به کارگماری –بهسازی – انگیزش ونگهداری دسته بندی میشوند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پیامدهای این فرایندها 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تاکیدبرروی یکپارچگی فعالیت های مدیریت منابع انسانی برای حصول اطمینان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ازاینکه این فعالیت ها موجب بهره وری، ایجادارزش افزوده ودرنتیجه بهبودعملکردسازمانــــی شود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درکل فرایندبرنامه ریزی وتغییرسازمانی مداخله داشته باشد. 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74591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منابع انسانی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 نقش شریک استراتژیک بامدیریت صف برای تحقق رسالت وپیامـدهای ســـازمانی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منطبق می شود ودراجرای استراتژی برای بهبود برنامه ریزی ازاتاق کنفرانس به محیط واقعی کاروارد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میشود ویاری رسان است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منابع انسانی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بایدیک متخصص اجرایی باشد یعنی کارراسازماندهی کند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منـابع انسانی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بایدعامــل تغییرباشد ونسبت به دگرگونی وتحــول مستمروشکل دهی فرایندهانقش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اساسی داشته باشدوپدیدآورنده فرهنگی باشدکه درنظام همکاری بتواند قابلیت سازمانی رابهبودبخشد.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منابع انسانی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بایدمدافع همه کارکنان باشد بطوریکه باقدرت هرچه تمام تر پیوندعمیق خودرابامدیریت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عالی همراه باتعهد مسولانه درافزایـش نقش کارکنان وتقـویت آنان برای ارایه نتایج بهترنشان دهد.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990600"/>
            <a:ext cx="25908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تسهیل تغییرات سازمانی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990600"/>
            <a:ext cx="24384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تمرکزبرتحقق پیامدهای سازمانی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0" y="2362200"/>
            <a:ext cx="12192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عامل تغییر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2362200"/>
            <a:ext cx="12192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شریک استراتژیک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810000"/>
            <a:ext cx="12192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مدافع افراد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810000"/>
            <a:ext cx="12954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متخصص وظیفه ای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5181600"/>
            <a:ext cx="25146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ایجادفرایندهای مدیریت منابع انسانی کارامد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5181600"/>
            <a:ext cx="25146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ارتقاءافرادبه منزله منابع ارزشمند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1219200"/>
            <a:ext cx="25908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استراتژیک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5200" y="5715000"/>
            <a:ext cx="25908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عملیاتی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3200400"/>
            <a:ext cx="16704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افراد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3276600"/>
            <a:ext cx="9092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فرایند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5715000" y="15240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295900" y="19431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315494" y="1942306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352800" y="15240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658394" y="3504406"/>
            <a:ext cx="2286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124200" y="3581400"/>
            <a:ext cx="3352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3276600" y="51816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3200400" y="56388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5449094" y="5218906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>
            <a:off x="5943600" y="57150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0" y="6211669"/>
            <a:ext cx="43925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نقشهای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جدید منابع انسانی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0800000">
            <a:off x="0" y="61722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فرایندها وکارکردهای مدیریت استراتژیک منابع انسانی :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سیستم مدیریت استراتژیک منابع انسانی رامیتوان درچهارفرایندزیر دسته بندی کرد: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جذب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 کارگماری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بهسازی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انگیزش ونگهداری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منابع انسانی.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پیامدهای فرایندهای فوق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*بریکپارچگی  فعالیت های مدیریت منابع انسانی تاکـیدداشته باشد تــابتوان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اطمینان یافت که این فعالیت ها موجب بهره وری ایجادارزش افزوده ودرنتیجه بهبودعملکرد سازمانی شود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*درکل فرایندبرنامه ریزی وتغییرسازمانی مداخله داشته باشد 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4191000"/>
            <a:ext cx="899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 به منزله شریک راهبردی درفرایندتغییرسازمانی،بوجودآورنده ی فرهنگ سازمانی وتسهیلگرتعـــهد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سازمانی ونیز به کاربرنده ی ابتکارعمل مطرح شود .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002395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بتواندازطریق عدم تمرکز اغلب فعالیت های سنتی مدیریت منابع انسانی راازمتخصصان منابع انسانی 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 مدیریت ارشدصف واگذارکند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*کارکنان رابه منزله مهمترین دارایی منحصربه فرددرنظربگیرددرپذیرش مسولیت هافعال و تاثیر گذار </a:t>
            </a:r>
          </a:p>
          <a:p>
            <a:pPr algn="r"/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باشد.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*افزایش عملکردسازمان رادرکانون توجه خودقراردهدوبه نیازهای کارکنان توجه کند. 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سهیل گراثربخشی سازمانی رابه وجوداورنده ی سازمان یادگیرنده باشد.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609600"/>
            <a:ext cx="3124200" cy="1295400"/>
          </a:xfrm>
          <a:prstGeom prst="rect">
            <a:avLst/>
          </a:prstGeom>
          <a:solidFill>
            <a:schemeClr val="bg2"/>
          </a:solidFill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برنامه ریزی منابع انسانی 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-برنامه ریزی استراتژیک منابع انسانی</a:t>
            </a:r>
            <a:r>
              <a:rPr lang="fa-IR" dirty="0" smtClean="0">
                <a:solidFill>
                  <a:schemeClr val="tx1"/>
                </a:solidFill>
                <a:cs typeface="2  Mitra" pitchFamily="2" charset="-78"/>
              </a:rPr>
              <a:t> 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-تحلیل وکارشکافی شغل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12954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181895" y="1942307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2590800"/>
            <a:ext cx="20574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جذب کارکنان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-کارمندیابی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-انتخاب</a:t>
            </a:r>
            <a:endParaRPr lang="fa-IR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1372395" y="4114007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28800" y="4572000"/>
            <a:ext cx="2057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Process 25"/>
          <p:cNvSpPr/>
          <p:nvPr/>
        </p:nvSpPr>
        <p:spPr>
          <a:xfrm>
            <a:off x="3886200" y="3886200"/>
            <a:ext cx="1828800" cy="1524000"/>
          </a:xfrm>
          <a:prstGeom prst="flowChart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بهسازی کارکنان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-اشناسازی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-اموزش وبهسازی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-ارزیابی عملکرد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3886993" y="2894807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971800" y="3124200"/>
            <a:ext cx="3733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Process 50"/>
          <p:cNvSpPr/>
          <p:nvPr/>
        </p:nvSpPr>
        <p:spPr>
          <a:xfrm>
            <a:off x="6781800" y="1905000"/>
            <a:ext cx="1828800" cy="2514600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FF0000"/>
                </a:solidFill>
                <a:cs typeface="2  Mitra" pitchFamily="2" charset="-78"/>
              </a:rPr>
              <a:t>نگهداری کارکنان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-جبران خدمات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-سلامت وایمنی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-روابط کار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-خاتمه ی خدمات   </a:t>
            </a:r>
            <a:r>
              <a:rPr lang="fa-IR" sz="2400" dirty="0" smtClean="0">
                <a:solidFill>
                  <a:schemeClr val="tx1"/>
                </a:solidFill>
                <a:cs typeface="2  Mitra" pitchFamily="2" charset="-78"/>
              </a:rPr>
              <a:t>و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پایان فعالیت شغلی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cxnSp>
        <p:nvCxnSpPr>
          <p:cNvPr id="60" name="Straight Arrow Connector 59"/>
          <p:cNvCxnSpPr>
            <a:stCxn id="51" idx="0"/>
          </p:cNvCxnSpPr>
          <p:nvPr/>
        </p:nvCxnSpPr>
        <p:spPr>
          <a:xfrm rot="5400000" flipH="1" flipV="1">
            <a:off x="7391400" y="1600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6172200" y="12954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6" idx="3"/>
          </p:cNvCxnSpPr>
          <p:nvPr/>
        </p:nvCxnSpPr>
        <p:spPr>
          <a:xfrm>
            <a:off x="5715000" y="46482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51" idx="2"/>
          </p:cNvCxnSpPr>
          <p:nvPr/>
        </p:nvCxnSpPr>
        <p:spPr>
          <a:xfrm rot="5400000" flipH="1" flipV="1">
            <a:off x="7581900" y="45339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1066800" y="4800600"/>
            <a:ext cx="5867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فرایندمدیریت منابع انسانی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715000"/>
            <a:ext cx="108307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فرایندمدیریت منابع انسانی لازیر</a:t>
            </a:r>
          </a:p>
          <a:p>
            <a:pPr algn="ct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شامل چهارفرایند:برنامه ریزی ،منابع انسانی ،جذب وبهسازی ونگهداری کارکنان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دسته بندی دی سنزو ورابینز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انان در رویکردسیستـــمی واستراتژیک که نسبت به مدیریت منابع انسانی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داشته اند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چهارفرایــند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 کارگماری ،اموزش وبالنده سازی ،انگیزش ونگهداری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رابعنوان مولفه های اصلی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سیستم معرفی کرده اند.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تحقیقات تجربی درخصوص تبیین آثارکارکردهای مدیریت منابع انسانی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تاثیرمدیریت منابع انسانی برعملکرد،موضوع پژوهشی مهمی به شمارمی رود.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مدیران صرفا درشرایطی برروی مدیریت منابع انسانی سرمایـــه گذاری خواهندکردکه کارکردهای منابع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انسانی درعمل اثرواقعـی خودرابرروی عملکردسازمان،جلب رضایت مشتریان ،کاهش هزینه های عملیاتی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وکسب منافع سازمانی نشان دهد .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52400" y="152400"/>
            <a:ext cx="929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دسته بندی هارل وتزافریر 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معرفی شش کارکردبعنوان کارکردهای استراتژیک وجهان شمول :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کارمندیابی ،انتخاب ،جبران خدمات ،مشارکت کارکنان ،بازارنیروی کارداخلی واموزش </a:t>
            </a:r>
          </a:p>
          <a:p>
            <a:pPr algn="r"/>
            <a:endParaRPr lang="fa-I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0" y="0"/>
            <a:ext cx="8763000" cy="685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457200"/>
            <a:ext cx="7772400" cy="601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81400" y="-461665"/>
            <a:ext cx="1659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نفوذهای</a:t>
            </a:r>
            <a:r>
              <a:rPr lang="fa-I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بیرونی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 rot="2440077">
            <a:off x="6837353" y="1121199"/>
            <a:ext cx="12506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جهانی شدن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 rot="19491377">
            <a:off x="6286610" y="5704938"/>
            <a:ext cx="16802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قانونگذاری دولتی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 rot="2456477">
            <a:off x="651182" y="5271772"/>
            <a:ext cx="13548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 های مدیریت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 rot="18857259">
            <a:off x="411016" y="1179327"/>
            <a:ext cx="17604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اتحادیه های کاری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 rot="17304339">
            <a:off x="-338555" y="2424601"/>
            <a:ext cx="154438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(روابط کارکنان)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 rot="1837252">
            <a:off x="1658936" y="5768569"/>
            <a:ext cx="6190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شیوه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19400" y="609600"/>
            <a:ext cx="3124200" cy="2514600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lvl="1" indent="-457200" algn="r"/>
            <a:r>
              <a:rPr lang="fa-IR" sz="2000" dirty="0" smtClean="0">
                <a:solidFill>
                  <a:srgbClr val="C00000"/>
                </a:solidFill>
                <a:cs typeface="2  Mitra" pitchFamily="2" charset="-78"/>
              </a:rPr>
              <a:t>به کارگماری</a:t>
            </a:r>
          </a:p>
          <a:p>
            <a:pPr marL="914400" lvl="1" indent="-457200"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*برنامه ریزی استراتژیک منابع انسانی</a:t>
            </a:r>
          </a:p>
          <a:p>
            <a:pPr marL="914400" lvl="1" indent="-457200"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*کارمندیابی</a:t>
            </a:r>
          </a:p>
          <a:p>
            <a:pPr marL="914400" lvl="1" indent="-457200"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*انتخاب</a:t>
            </a:r>
            <a:endParaRPr lang="en-US" sz="2000" dirty="0" smtClean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38200" y="2438400"/>
            <a:ext cx="2667000" cy="2362200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C00000"/>
                </a:solidFill>
                <a:cs typeface="2  Mitra" pitchFamily="2" charset="-78"/>
              </a:rPr>
              <a:t>اموزش وبالنده سازی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*اشناسازی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*اموزش کارکنان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*بالنده سازی کارکنان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*بالنده سازی مسیرشغلی</a:t>
            </a:r>
          </a:p>
        </p:txBody>
      </p:sp>
      <p:sp>
        <p:nvSpPr>
          <p:cNvPr id="29" name="Oval 28"/>
          <p:cNvSpPr/>
          <p:nvPr/>
        </p:nvSpPr>
        <p:spPr>
          <a:xfrm>
            <a:off x="3048000" y="3810000"/>
            <a:ext cx="2819400" cy="2590800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C00000"/>
                </a:solidFill>
                <a:cs typeface="2  Mitra" pitchFamily="2" charset="-78"/>
              </a:rPr>
              <a:t>انگیزش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*نظریه های انگیزش وطراحی شغل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*ارزیابی عملکرد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*پاداشها وجبران خدمات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*مزایای کارکنان</a:t>
            </a:r>
          </a:p>
          <a:p>
            <a:pPr algn="r"/>
            <a:endParaRPr lang="en-US" dirty="0">
              <a:solidFill>
                <a:srgbClr val="C00000"/>
              </a:solidFill>
              <a:cs typeface="2  Mitra" pitchFamily="2" charset="-78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34000" y="2438400"/>
            <a:ext cx="2667000" cy="2133600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000" dirty="0" smtClean="0">
                <a:solidFill>
                  <a:srgbClr val="C00000"/>
                </a:solidFill>
                <a:cs typeface="2  Mitra" pitchFamily="2" charset="-78"/>
              </a:rPr>
              <a:t>نگهداشت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*ایمنی وسلامت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*ارتباطات</a:t>
            </a:r>
          </a:p>
          <a:p>
            <a:pPr algn="r"/>
            <a:r>
              <a:rPr lang="fa-IR" sz="2000" dirty="0" smtClean="0">
                <a:solidFill>
                  <a:schemeClr val="tx1"/>
                </a:solidFill>
                <a:cs typeface="2  Mitra" pitchFamily="2" charset="-78"/>
              </a:rPr>
              <a:t>*روابط کارکنان</a:t>
            </a:r>
            <a:endParaRPr lang="en-US" sz="20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48000" y="2667000"/>
            <a:ext cx="2667000" cy="1447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2  Mitra" pitchFamily="2" charset="-78"/>
              </a:rPr>
              <a:t>اهداف مدیریت منابع انسانی</a:t>
            </a:r>
            <a:endParaRPr lang="en-US" sz="2400" dirty="0">
              <a:solidFill>
                <a:schemeClr val="tx1"/>
              </a:solidFill>
              <a:cs typeface="2  Mitra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33800" y="6457890"/>
            <a:ext cx="8153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فعالیت های عمده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2  Mitra" pitchFamily="2" charset="-78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1866900" y="1181100"/>
            <a:ext cx="14478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52600" y="4724400"/>
            <a:ext cx="1828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91200" y="1295400"/>
            <a:ext cx="14478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 flipV="1">
            <a:off x="5638800" y="4495800"/>
            <a:ext cx="1600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04800" y="6488668"/>
            <a:ext cx="1835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2  Mitra" pitchFamily="2" charset="-78"/>
              </a:rPr>
              <a:t>مدیریت منابع انسانی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131" y="1892675"/>
            <a:ext cx="7309738" cy="30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7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499" y="609600"/>
            <a:ext cx="8738354" cy="5940088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زیربنای مطالعات مربوط به حوزه ی مدیریت منابع انسانی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مدیریــت علمی ونهضت روابط انسانی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نخستین مطالعه جدی نسبت عمل مدیریت ساختاردهی مشاغل فردی برای به حداکثررساندن کارایی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وبهره وری نیروی کاربود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دنی سی وگریفین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:خاستگاه کارکردمنابع انسانی رابایددررشد، اندازه وپیچیدگی سازمان ها دانست که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 ایجاد واحدهای تخصصی برای استخدام کارکنان جدیدوسپس مدیریت مناسب نیروی کار موجـود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منجرشد.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مطالعات روانشناسان صنعتی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اغلب بررسی های اولیه ازمتون نظری منابع انسانی ریشه درمطالعات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این روانشناسان دارند.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موضوعات موردعلاقه روانشناسان صنعتی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آ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زمون کارکنان و آموزش و انگیزش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259056" cy="7171194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پژوهش های مربوط به مدیریت منابع انسانی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*مبحث گیلمـردرموردمتغیرهای موقعیتـی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نمایان کردن اهمیـت ایجاد ارتباط وهماهنگـی میان</a:t>
            </a:r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استراتژی های کارکنان بااستراتژی های سازمانی.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*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دعوت ازمحققان برای طراحی سنجـه هایی برای  ارتـباط میان افـراد و شخصیتـهای سازمان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مفهوم مدیریت منابع انسانی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شامـل همه ی تصمیمـات وفعالیت های مدیـریت مـی شود که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 نحوی برنفوذ افراد درسازمان تاثیردارند.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مزیت های مطالعات اولیه مدیریت منابع انسانی: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بنانهادن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مبانی نظری پژوهش های مربوط به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استراتژیک منابع انسانی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معطوف ساختن توجه محققان سازمانی به تفاوتهایی درسطح کشورها درزمینه توسعه مدیریت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منابع انسانی.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599" cy="68634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مطالعات انجام شده درموردتوسعه فعالیت های مدیریت منابع انسانی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 آمریکا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طبق این مطالعات مدیریت منابع انسانی درآمریکا ریشه درروانشناسی داردواولویت اصلی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آنها ایجادوافزایش انگیزه درنیروی کاراست .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تمرکزبر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سطـح فردی  و  بررسـی نیـازهای کارکنان  و  نظـام های پاداش  و  توسعـه ی شغلــی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در اروپـــا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مدیـریت مـنابع انسانـی دراروپـابرخاسـته ازدیدگاهـی جامعــه شناختــی اســـت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توجه خاص به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نظــام اجتماعی- بافت سیاسی واقتصـادی و ماهـیت روابـط میان عناصرکلـیـدی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.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ماننددولت ،اتحادیه ها ومدیریت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  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58605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سیرتحول مدیریت منابع انسانی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</a:t>
            </a: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اول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دوران پیش ازانقلاب صنعتی (توجه بیشتربه اهداف وانگیزه های دینی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،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سیاسی ونظامی)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دوم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انقلاب صنعتی و پیدایش نظام کارخانه ای (انقــــلاب صنعتـی اروپا درانگلســتـان )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سوم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پیدایش شرکت های مدرن وسرمایه داری اداری(مشکلات اولیه انقلاب صنعتی ناشی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ازعدم انطباق کارگران عصرکشاورزی با قواعدوانضباط کارخانه ای است)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چهارم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مدیریت علمی نهضت رفاه اجتماعی وروانشناسی صنعتی (اواخرقرن هجـــدهــم)</a:t>
            </a:r>
          </a:p>
          <a:p>
            <a:pPr algn="r"/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پنجم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جنگ جهانی اول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وپیــدایش حرفــه ی مدیریــت مـــنابع انسانـــی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ششم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نهضـت روابـــط انسانی (تلفیق عامــل انســانی درمدیریـــــــت علـــــمی)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ی هفتم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عصـــرطلایی روابـــط صنعـتی ومدیریـــت کارکنــان وکارکــردنگــهـداری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هشتم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پیـــــدایش رشته مدیریــت منابـــع انسانـــی معاصر(ازاوایل دهه ی 1980)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87745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مرحله نهم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: </a:t>
            </a:r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دوران تمرکز استراتژیک درمدیریت منابع انسانی وحرکت به سمت کارکردهای شرکتی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ونیزاهمیت یافتن دیدگاههای بین الملی و سیاسی (1990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)</a:t>
            </a:r>
            <a:endParaRPr lang="fa-I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877094" y="3390900"/>
            <a:ext cx="4039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3000" y="5410200"/>
            <a:ext cx="6705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3429000"/>
            <a:ext cx="9893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مفاهیم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5562600"/>
            <a:ext cx="15856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قبل از1900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5562600"/>
            <a:ext cx="44935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  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2000      1980         1940      1900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 rot="21519481">
            <a:off x="1147348" y="4448306"/>
            <a:ext cx="24561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بهره کشی ازنیروی انسانی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67000" y="3657600"/>
            <a:ext cx="18004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اموررفاهی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76600" y="2895600"/>
            <a:ext cx="15937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کارکنان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57600" y="2057400"/>
            <a:ext cx="201529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منابع انسانی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67200" y="1447800"/>
            <a:ext cx="302198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استراتژِیک منابع انسانی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362200" y="49530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124200" y="4114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733800" y="34290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953000" y="2590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562600" y="1905000"/>
            <a:ext cx="609600" cy="191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43000" y="4800600"/>
            <a:ext cx="7620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133600" y="40386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200400" y="32766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114800" y="24384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953000" y="1752600"/>
            <a:ext cx="4572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773795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نگاهی اجمالی به سیرتحول مدیریت منابع انسانی نشان میدهد که به مرورزمان ماهیت ومحتوای ایـن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</a:t>
            </a: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رشته دگرگون وغنی سازی  شده ودرشرایط دنیای کنونی مهمترین عامل تمایز چشمگیربین سازمانـها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بهره مندی ازوجودمتخصصانی است که بتوانندبصورت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همکار ،هم پیمان وشریک استراتژیــک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مطرح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باشند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مدیریت منابع انسانی که ازدیدگاه سنتی عمدتابه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نگهداری سوابق ،سیاهه ی حقوق ودستمــــــزد 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مربوط میشد اکنون تغییرات زیادی یافته است ومبتنی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بردیدگاه استراتژیک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 به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شریک راهبردی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تبدیل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شده است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براین اساس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افراد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 منزله 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منبعی حیاتی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و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دانش وتجربه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به مثابه ی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سرمایه سازمان </a:t>
            </a: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Mitra" pitchFamily="2" charset="-78"/>
              </a:rPr>
              <a:t>تلقی میشود .</a:t>
            </a: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fa-I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  <a:p>
            <a:pPr algn="r"/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1657</TotalTime>
  <Words>3676</Words>
  <Application>Microsoft Office PowerPoint</Application>
  <PresentationFormat>On-screen Show (4:3)</PresentationFormat>
  <Paragraphs>765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Alireza</dc:creator>
  <cp:lastModifiedBy>WIN 7</cp:lastModifiedBy>
  <cp:revision>191</cp:revision>
  <dcterms:created xsi:type="dcterms:W3CDTF">2015-10-22T07:43:39Z</dcterms:created>
  <dcterms:modified xsi:type="dcterms:W3CDTF">2016-11-19T21:32:41Z</dcterms:modified>
</cp:coreProperties>
</file>