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9" r:id="rId3"/>
    <p:sldId id="272" r:id="rId4"/>
    <p:sldId id="258" r:id="rId5"/>
    <p:sldId id="257" r:id="rId6"/>
    <p:sldId id="260" r:id="rId7"/>
    <p:sldId id="264" r:id="rId8"/>
    <p:sldId id="273" r:id="rId9"/>
    <p:sldId id="263" r:id="rId10"/>
    <p:sldId id="262" r:id="rId11"/>
    <p:sldId id="261" r:id="rId12"/>
    <p:sldId id="265" r:id="rId13"/>
    <p:sldId id="266" r:id="rId14"/>
    <p:sldId id="268" r:id="rId15"/>
    <p:sldId id="269" r:id="rId16"/>
    <p:sldId id="267" r:id="rId17"/>
    <p:sldId id="271" r:id="rId18"/>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82E1E11-4766-441B-81AC-BA2FB7B3544F}" type="datetimeFigureOut">
              <a:rPr lang="en-US" smtClean="0"/>
              <a:pPr/>
              <a:t>11/20/2016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F570C171-833C-48CE-9CDF-086352670F04}"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2E1E11-4766-441B-81AC-BA2FB7B3544F}" type="datetimeFigureOut">
              <a:rPr lang="en-US" smtClean="0"/>
              <a:pPr/>
              <a:t>11/20/2016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70C171-833C-48CE-9CDF-086352670F0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2E1E11-4766-441B-81AC-BA2FB7B3544F}" type="datetimeFigureOut">
              <a:rPr lang="en-US" smtClean="0"/>
              <a:pPr/>
              <a:t>11/20/2016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70C171-833C-48CE-9CDF-086352670F0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2E1E11-4766-441B-81AC-BA2FB7B3544F}" type="datetimeFigureOut">
              <a:rPr lang="en-US" smtClean="0"/>
              <a:pPr/>
              <a:t>11/20/2016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70C171-833C-48CE-9CDF-086352670F0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82E1E11-4766-441B-81AC-BA2FB7B3544F}" type="datetimeFigureOut">
              <a:rPr lang="en-US" smtClean="0"/>
              <a:pPr/>
              <a:t>11/20/2016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F570C171-833C-48CE-9CDF-086352670F0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82E1E11-4766-441B-81AC-BA2FB7B3544F}" type="datetimeFigureOut">
              <a:rPr lang="en-US" smtClean="0"/>
              <a:pPr/>
              <a:t>11/20/2016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70C171-833C-48CE-9CDF-086352670F0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82E1E11-4766-441B-81AC-BA2FB7B3544F}" type="datetimeFigureOut">
              <a:rPr lang="en-US" smtClean="0"/>
              <a:pPr/>
              <a:t>11/20/2016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70C171-833C-48CE-9CDF-086352670F0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82E1E11-4766-441B-81AC-BA2FB7B3544F}" type="datetimeFigureOut">
              <a:rPr lang="en-US" smtClean="0"/>
              <a:pPr/>
              <a:t>11/20/2016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70C171-833C-48CE-9CDF-086352670F0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2E1E11-4766-441B-81AC-BA2FB7B3544F}" type="datetimeFigureOut">
              <a:rPr lang="en-US" smtClean="0"/>
              <a:pPr/>
              <a:t>11/20/2016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70C171-833C-48CE-9CDF-086352670F0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82E1E11-4766-441B-81AC-BA2FB7B3544F}" type="datetimeFigureOut">
              <a:rPr lang="en-US" smtClean="0"/>
              <a:pPr/>
              <a:t>11/20/2016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70C171-833C-48CE-9CDF-086352670F0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82E1E11-4766-441B-81AC-BA2FB7B3544F}" type="datetimeFigureOut">
              <a:rPr lang="en-US" smtClean="0"/>
              <a:pPr/>
              <a:t>11/20/2016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70C171-833C-48CE-9CDF-086352670F0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82E1E11-4766-441B-81AC-BA2FB7B3544F}" type="datetimeFigureOut">
              <a:rPr lang="en-US" smtClean="0"/>
              <a:pPr/>
              <a:t>11/20/2016</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570C171-833C-48CE-9CDF-086352670F0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pic>
        <p:nvPicPr>
          <p:cNvPr id="6" name="Content Placeholder 3" descr="Untitled-1 copy.png"/>
          <p:cNvPicPr>
            <a:picLocks noChangeAspect="1"/>
          </p:cNvPicPr>
          <p:nvPr/>
        </p:nvPicPr>
        <p:blipFill>
          <a:blip r:embed="rId3" cstate="print">
            <a:duotone>
              <a:schemeClr val="accent5">
                <a:shade val="45000"/>
                <a:satMod val="135000"/>
              </a:schemeClr>
              <a:prstClr val="white"/>
            </a:duotone>
          </a:blip>
          <a:stretch>
            <a:fillRect/>
          </a:stretch>
        </p:blipFill>
        <p:spPr>
          <a:xfrm>
            <a:off x="395536" y="245018"/>
            <a:ext cx="7488832" cy="583173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Content Placeholder 2"/>
          <p:cNvSpPr txBox="1">
            <a:spLocks/>
          </p:cNvSpPr>
          <p:nvPr/>
        </p:nvSpPr>
        <p:spPr>
          <a:xfrm>
            <a:off x="457201" y="857232"/>
            <a:ext cx="8229600" cy="5643602"/>
          </a:xfrm>
          <a:prstGeom prst="rect">
            <a:avLst/>
          </a:prstGeom>
        </p:spPr>
        <p:txBody>
          <a:bodyPr vert="horz" lIns="91440" tIns="45720" rIns="91440" bIns="45720" rtlCol="0">
            <a:normAutofit lnSpcReduction="10000"/>
          </a:bodyPr>
          <a:lstStyle/>
          <a:p>
            <a:pPr marL="0" marR="0" lvl="0" indent="0" algn="justLow" defTabSz="914400" rtl="1" eaLnBrk="1" fontAlgn="auto" latinLnBrk="0" hangingPunct="1">
              <a:lnSpc>
                <a:spcPct val="100000"/>
              </a:lnSpc>
              <a:spcBef>
                <a:spcPct val="20000"/>
              </a:spcBef>
              <a:spcAft>
                <a:spcPts val="0"/>
              </a:spcAft>
              <a:buClrTx/>
              <a:buSzTx/>
              <a:buFont typeface="Arial" pitchFamily="34" charset="0"/>
              <a:buNone/>
              <a:tabLst/>
              <a:defRPr/>
            </a:pPr>
            <a:r>
              <a:rPr lang="fa-IR" sz="2400" b="1" baseline="0" dirty="0" smtClean="0">
                <a:solidFill>
                  <a:srgbClr val="C00000"/>
                </a:solidFill>
                <a:latin typeface="B"/>
                <a:cs typeface="B Nazanin" pitchFamily="2" charset="-78"/>
              </a:rPr>
              <a:t>نیاز های رشد </a:t>
            </a:r>
            <a:r>
              <a:rPr lang="fa-IR" sz="2200" b="1" dirty="0" smtClean="0">
                <a:solidFill>
                  <a:srgbClr val="C00000"/>
                </a:solidFill>
                <a:latin typeface="B"/>
                <a:cs typeface="B Nazanin" pitchFamily="2" charset="-78"/>
              </a:rPr>
              <a:t>.</a:t>
            </a:r>
            <a:r>
              <a:rPr lang="fa-IR" sz="2400" b="1" dirty="0" smtClean="0">
                <a:latin typeface="B"/>
                <a:cs typeface="B Nazanin" pitchFamily="2" charset="-78"/>
              </a:rPr>
              <a:t> </a:t>
            </a:r>
            <a:r>
              <a:rPr lang="fa-IR" sz="2400" dirty="0" smtClean="0">
                <a:solidFill>
                  <a:schemeClr val="bg1"/>
                </a:solidFill>
                <a:latin typeface="B"/>
                <a:cs typeface="B Nazanin" pitchFamily="2" charset="-78"/>
              </a:rPr>
              <a:t>رشد</a:t>
            </a:r>
            <a:r>
              <a:rPr lang="fa-IR" sz="2400" dirty="0" smtClean="0">
                <a:latin typeface="B"/>
                <a:cs typeface="B Nazanin" pitchFamily="2" charset="-78"/>
              </a:rPr>
              <a:t> </a:t>
            </a:r>
            <a:r>
              <a:rPr lang="fa-IR" sz="2400" dirty="0" smtClean="0">
                <a:solidFill>
                  <a:schemeClr val="bg1"/>
                </a:solidFill>
                <a:latin typeface="B"/>
                <a:cs typeface="B Nazanin" pitchFamily="2" charset="-78"/>
              </a:rPr>
              <a:t>عبارت از مجموعه فرصتهایی است که برای رشد قابلیتهای بی همتای فرد تجلی می یابد. نیاز به احترام و خودشکوفایی مزلو در این طبقه بندی قرار می گیرد.</a:t>
            </a:r>
          </a:p>
          <a:p>
            <a:pPr marL="0" marR="0" lvl="0" indent="0" algn="justLow" defTabSz="914400" rtl="1" eaLnBrk="1" fontAlgn="auto" latinLnBrk="0" hangingPunct="1">
              <a:lnSpc>
                <a:spcPct val="100000"/>
              </a:lnSpc>
              <a:spcBef>
                <a:spcPct val="20000"/>
              </a:spcBef>
              <a:spcAft>
                <a:spcPts val="0"/>
              </a:spcAft>
              <a:buClrTx/>
              <a:buSzTx/>
              <a:buFont typeface="Arial" pitchFamily="34" charset="0"/>
              <a:buNone/>
              <a:tabLst/>
              <a:defRPr/>
            </a:pPr>
            <a:r>
              <a:rPr lang="fa-IR" sz="2400" dirty="0" smtClean="0">
                <a:solidFill>
                  <a:schemeClr val="bg1"/>
                </a:solidFill>
                <a:latin typeface="B"/>
                <a:cs typeface="B Nazanin" pitchFamily="2" charset="-78"/>
              </a:rPr>
              <a:t>در این حدکه آلدفر می گوید: </a:t>
            </a:r>
            <a:r>
              <a:rPr lang="fa-IR" sz="2400" dirty="0" smtClean="0">
                <a:solidFill>
                  <a:srgbClr val="0070C0"/>
                </a:solidFill>
                <a:latin typeface="B"/>
                <a:cs typeface="B Nazanin" pitchFamily="2" charset="-78"/>
              </a:rPr>
              <a:t>فرد در حرکت سلسله مراتبی برای ارضای نیازهای زیستی به سمت نیازهای وابستگی و سپس در جهت نیازهای رشد پیش می رود.</a:t>
            </a:r>
          </a:p>
          <a:p>
            <a:pPr marL="0" marR="0" lvl="0" indent="0" algn="justLow" defTabSz="914400" rtl="1" eaLnBrk="1" fontAlgn="auto" latinLnBrk="0" hangingPunct="1">
              <a:lnSpc>
                <a:spcPct val="100000"/>
              </a:lnSpc>
              <a:spcBef>
                <a:spcPct val="20000"/>
              </a:spcBef>
              <a:spcAft>
                <a:spcPts val="0"/>
              </a:spcAft>
              <a:buClrTx/>
              <a:buSzTx/>
              <a:buFont typeface="Arial" pitchFamily="34" charset="0"/>
              <a:buNone/>
              <a:tabLst/>
              <a:defRPr/>
            </a:pPr>
            <a:r>
              <a:rPr kumimoji="0" lang="fa-IR" sz="2400" i="0" u="none" strike="noStrike" kern="1200" cap="none" spc="0" normalizeH="0" baseline="0" noProof="0" dirty="0" smtClean="0">
                <a:ln>
                  <a:noFill/>
                </a:ln>
                <a:solidFill>
                  <a:schemeClr val="bg1"/>
                </a:solidFill>
                <a:effectLst/>
                <a:uLnTx/>
                <a:uFillTx/>
                <a:latin typeface="B"/>
                <a:cs typeface="B Nazanin" pitchFamily="2" charset="-78"/>
              </a:rPr>
              <a:t>نظریه اش با نظریه</a:t>
            </a:r>
            <a:r>
              <a:rPr kumimoji="0" lang="fa-IR" sz="2400" i="0" u="none" strike="noStrike" kern="1200" cap="none" spc="0" normalizeH="0" noProof="0" dirty="0" smtClean="0">
                <a:ln>
                  <a:noFill/>
                </a:ln>
                <a:solidFill>
                  <a:schemeClr val="bg1"/>
                </a:solidFill>
                <a:effectLst/>
                <a:uLnTx/>
                <a:uFillTx/>
                <a:latin typeface="B"/>
                <a:cs typeface="B Nazanin" pitchFamily="2" charset="-78"/>
              </a:rPr>
              <a:t> سلسله مراتب نیاز های مزلو همخوانی دارد</a:t>
            </a:r>
            <a:r>
              <a:rPr lang="fa-IR" sz="2400" dirty="0" smtClean="0">
                <a:solidFill>
                  <a:schemeClr val="bg1"/>
                </a:solidFill>
                <a:latin typeface="B"/>
                <a:cs typeface="B Nazanin" pitchFamily="2" charset="-78"/>
              </a:rPr>
              <a:t>.</a:t>
            </a:r>
          </a:p>
          <a:p>
            <a:pPr marL="0" marR="0" lvl="0" indent="0" algn="justLow" defTabSz="914400" rtl="1" eaLnBrk="1" fontAlgn="auto" latinLnBrk="0" hangingPunct="1">
              <a:lnSpc>
                <a:spcPct val="100000"/>
              </a:lnSpc>
              <a:spcBef>
                <a:spcPct val="20000"/>
              </a:spcBef>
              <a:spcAft>
                <a:spcPts val="0"/>
              </a:spcAft>
              <a:buClrTx/>
              <a:buSzTx/>
              <a:buFont typeface="Arial" pitchFamily="34" charset="0"/>
              <a:buNone/>
              <a:tabLst/>
              <a:defRPr/>
            </a:pPr>
            <a:r>
              <a:rPr kumimoji="0" lang="fa-IR" sz="2400" i="0" u="none" strike="noStrike" kern="1200" cap="none" spc="0" normalizeH="0" baseline="0" noProof="0" dirty="0" smtClean="0">
                <a:ln>
                  <a:noFill/>
                </a:ln>
                <a:solidFill>
                  <a:schemeClr val="bg1"/>
                </a:solidFill>
                <a:effectLst/>
                <a:uLnTx/>
                <a:uFillTx/>
                <a:latin typeface="B"/>
                <a:cs typeface="B Nazanin" pitchFamily="2" charset="-78"/>
              </a:rPr>
              <a:t>با این</a:t>
            </a:r>
            <a:r>
              <a:rPr kumimoji="0" lang="fa-IR" sz="2400" i="0" u="none" strike="noStrike" kern="1200" cap="none" spc="0" normalizeH="0" noProof="0" dirty="0" smtClean="0">
                <a:ln>
                  <a:noFill/>
                </a:ln>
                <a:solidFill>
                  <a:schemeClr val="bg1"/>
                </a:solidFill>
                <a:effectLst/>
                <a:uLnTx/>
                <a:uFillTx/>
                <a:latin typeface="B"/>
                <a:cs typeface="B Nazanin" pitchFamily="2" charset="-78"/>
              </a:rPr>
              <a:t> همه </a:t>
            </a:r>
            <a:r>
              <a:rPr kumimoji="0" lang="fa-IR" sz="2400" i="0" u="none" strike="noStrike" kern="1200" cap="none" spc="0" normalizeH="0" noProof="0" dirty="0" smtClean="0">
                <a:ln>
                  <a:noFill/>
                </a:ln>
                <a:solidFill>
                  <a:srgbClr val="0070C0"/>
                </a:solidFill>
                <a:effectLst/>
                <a:uLnTx/>
                <a:uFillTx/>
                <a:latin typeface="B"/>
                <a:cs typeface="B Nazanin" pitchFamily="2" charset="-78"/>
              </a:rPr>
              <a:t>از لحاظ سیر تحول نیاز ها بین این دو نظریه اختلاف اساسی به چشم می خورد.</a:t>
            </a:r>
          </a:p>
          <a:p>
            <a:pPr marL="0" marR="0" lvl="0" indent="0" algn="justLow" defTabSz="914400" rtl="1" eaLnBrk="1" fontAlgn="auto" latinLnBrk="0" hangingPunct="1">
              <a:lnSpc>
                <a:spcPct val="100000"/>
              </a:lnSpc>
              <a:spcBef>
                <a:spcPct val="20000"/>
              </a:spcBef>
              <a:spcAft>
                <a:spcPts val="0"/>
              </a:spcAft>
              <a:buClrTx/>
              <a:buSzTx/>
              <a:buFont typeface="Arial" pitchFamily="34" charset="0"/>
              <a:buNone/>
              <a:tabLst/>
              <a:defRPr/>
            </a:pPr>
            <a:r>
              <a:rPr lang="fa-IR" sz="2400" dirty="0" smtClean="0">
                <a:solidFill>
                  <a:schemeClr val="bg1"/>
                </a:solidFill>
                <a:latin typeface="B"/>
                <a:cs typeface="B Nazanin" pitchFamily="2" charset="-78"/>
              </a:rPr>
              <a:t>مزلو بر این بارو است که پیشرفت از یک سطح نیاز به سطح بالاتر به برآورده شده نیازهای سطح پایینتر بستگی دارد.آلدرفر ضمن اینکه براین فرایند (</a:t>
            </a:r>
            <a:r>
              <a:rPr lang="fa-IR" sz="2400" dirty="0" smtClean="0">
                <a:solidFill>
                  <a:srgbClr val="C00000"/>
                </a:solidFill>
                <a:latin typeface="B"/>
                <a:cs typeface="B Nazanin" pitchFamily="2" charset="-78"/>
              </a:rPr>
              <a:t>رضایت-پیشرفت</a:t>
            </a:r>
            <a:r>
              <a:rPr lang="fa-IR" sz="2400" dirty="0" smtClean="0">
                <a:solidFill>
                  <a:schemeClr val="bg1"/>
                </a:solidFill>
                <a:latin typeface="B"/>
                <a:cs typeface="B Nazanin" pitchFamily="2" charset="-78"/>
              </a:rPr>
              <a:t>) تأکید دارد،فرایند</a:t>
            </a:r>
            <a:r>
              <a:rPr lang="fa-IR" sz="2400" dirty="0" smtClean="0">
                <a:latin typeface="B"/>
                <a:cs typeface="B Nazanin" pitchFamily="2" charset="-78"/>
              </a:rPr>
              <a:t> </a:t>
            </a:r>
            <a:r>
              <a:rPr lang="fa-IR" sz="2400" dirty="0" smtClean="0">
                <a:solidFill>
                  <a:srgbClr val="0070C0"/>
                </a:solidFill>
                <a:latin typeface="B"/>
                <a:cs typeface="B Nazanin" pitchFamily="2" charset="-78"/>
              </a:rPr>
              <a:t>ناکامی برگشت یا پسرفت </a:t>
            </a:r>
            <a:r>
              <a:rPr lang="fa-IR" sz="2400" dirty="0" smtClean="0">
                <a:solidFill>
                  <a:schemeClr val="bg1"/>
                </a:solidFill>
                <a:latin typeface="B"/>
                <a:cs typeface="B Nazanin" pitchFamily="2" charset="-78"/>
              </a:rPr>
              <a:t>را نیز برمدل خود می افزاید</a:t>
            </a:r>
            <a:r>
              <a:rPr kumimoji="0" lang="fa-IR" sz="2400" i="0" u="none" strike="noStrike" kern="1200" cap="none" spc="0" normalizeH="0" noProof="0" dirty="0" smtClean="0">
                <a:ln>
                  <a:noFill/>
                </a:ln>
                <a:solidFill>
                  <a:schemeClr val="bg1"/>
                </a:solidFill>
                <a:effectLst/>
                <a:uLnTx/>
                <a:uFillTx/>
                <a:latin typeface="B"/>
                <a:cs typeface="B Nazanin" pitchFamily="2" charset="-78"/>
              </a:rPr>
              <a:t> به این معنی که</a:t>
            </a:r>
          </a:p>
          <a:p>
            <a:pPr marL="0" marR="0" lvl="0" indent="0" algn="justLow" defTabSz="914400" rtl="1" eaLnBrk="1" fontAlgn="auto" latinLnBrk="0" hangingPunct="1">
              <a:lnSpc>
                <a:spcPct val="100000"/>
              </a:lnSpc>
              <a:spcBef>
                <a:spcPct val="20000"/>
              </a:spcBef>
              <a:spcAft>
                <a:spcPts val="0"/>
              </a:spcAft>
              <a:buClrTx/>
              <a:buSzTx/>
              <a:buFont typeface="Arial" pitchFamily="34" charset="0"/>
              <a:buNone/>
              <a:tabLst/>
              <a:defRPr/>
            </a:pPr>
            <a:r>
              <a:rPr kumimoji="0" lang="fa-IR" sz="2200" b="1" i="0" u="none" strike="noStrike" kern="1200" cap="none" spc="0" normalizeH="0" baseline="0" noProof="0" dirty="0" smtClean="0">
                <a:ln>
                  <a:noFill/>
                </a:ln>
                <a:effectLst/>
                <a:uLnTx/>
                <a:uFillTx/>
                <a:latin typeface="B"/>
                <a:cs typeface="B Nazanin" pitchFamily="2" charset="-78"/>
              </a:rPr>
              <a:t> </a:t>
            </a:r>
            <a:r>
              <a:rPr kumimoji="0" lang="fa-IR" sz="2200" b="1" i="0" u="none" strike="noStrike" kern="1200" cap="none" spc="0" normalizeH="0" baseline="0" noProof="0" dirty="0" smtClean="0">
                <a:ln>
                  <a:noFill/>
                </a:ln>
                <a:solidFill>
                  <a:srgbClr val="C00000"/>
                </a:solidFill>
                <a:effectLst/>
                <a:uLnTx/>
                <a:uFillTx/>
                <a:latin typeface="B"/>
                <a:cs typeface="B Nazanin" pitchFamily="2" charset="-78"/>
              </a:rPr>
              <a:t> </a:t>
            </a:r>
            <a:r>
              <a:rPr kumimoji="0" lang="fa-IR" sz="2200" b="1" i="0" u="none" strike="noStrike" kern="1200" cap="none" spc="0" normalizeH="0" baseline="0" noProof="0" dirty="0" smtClean="0">
                <a:ln>
                  <a:noFill/>
                </a:ln>
                <a:solidFill>
                  <a:srgbClr val="0070C0"/>
                </a:solidFill>
                <a:effectLst/>
                <a:uLnTx/>
                <a:uFillTx/>
                <a:latin typeface="B"/>
                <a:cs typeface="B Nazanin" pitchFamily="2" charset="-78"/>
              </a:rPr>
              <a:t>فرد</a:t>
            </a:r>
            <a:r>
              <a:rPr kumimoji="0" lang="fa-IR" sz="2200" b="1" i="0" u="none" strike="noStrike" kern="1200" cap="none" spc="0" normalizeH="0" noProof="0" dirty="0" smtClean="0">
                <a:ln>
                  <a:noFill/>
                </a:ln>
                <a:solidFill>
                  <a:srgbClr val="0070C0"/>
                </a:solidFill>
                <a:effectLst/>
                <a:uLnTx/>
                <a:uFillTx/>
                <a:latin typeface="B"/>
                <a:cs typeface="B Nazanin" pitchFamily="2" charset="-78"/>
              </a:rPr>
              <a:t> وقتی در ارضای نیازهای سطح بالاتر ناکام ماند،درنهایت به سطح قبلی نیازهای خو د برمیگردد.</a:t>
            </a:r>
          </a:p>
          <a:p>
            <a:pPr algn="justLow" rtl="1">
              <a:spcBef>
                <a:spcPct val="20000"/>
              </a:spcBef>
              <a:defRPr/>
            </a:pPr>
            <a:r>
              <a:rPr lang="fa-IR" sz="2200" dirty="0" smtClean="0">
                <a:solidFill>
                  <a:schemeClr val="bg1"/>
                </a:solidFill>
                <a:latin typeface="B"/>
                <a:cs typeface="B Nazanin" pitchFamily="2" charset="-78"/>
              </a:rPr>
              <a:t>تفاوت دیگر این است که آلدرفر براین باور است که </a:t>
            </a:r>
            <a:r>
              <a:rPr lang="fa-IR" sz="2200" dirty="0" smtClean="0">
                <a:solidFill>
                  <a:srgbClr val="C00000"/>
                </a:solidFill>
                <a:latin typeface="B"/>
                <a:cs typeface="B Nazanin" pitchFamily="2" charset="-78"/>
              </a:rPr>
              <a:t>در یک زمان</a:t>
            </a:r>
            <a:r>
              <a:rPr lang="fa-IR" sz="2200" dirty="0" smtClean="0">
                <a:solidFill>
                  <a:schemeClr val="bg1"/>
                </a:solidFill>
                <a:latin typeface="B"/>
                <a:cs typeface="B Nazanin" pitchFamily="2" charset="-78"/>
              </a:rPr>
              <a:t>،شخص ممکن است </a:t>
            </a:r>
            <a:r>
              <a:rPr lang="fa-IR" sz="2200" dirty="0" smtClean="0">
                <a:solidFill>
                  <a:srgbClr val="C00000"/>
                </a:solidFill>
                <a:latin typeface="B"/>
                <a:cs typeface="B Nazanin" pitchFamily="2" charset="-78"/>
              </a:rPr>
              <a:t>بیش از یک نیاز فعال </a:t>
            </a:r>
            <a:r>
              <a:rPr lang="fa-IR" sz="2200" dirty="0" smtClean="0">
                <a:solidFill>
                  <a:schemeClr val="bg1"/>
                </a:solidFill>
                <a:latin typeface="B"/>
                <a:cs typeface="B Nazanin" pitchFamily="2" charset="-78"/>
              </a:rPr>
              <a:t>و اثر گذار باشد.</a:t>
            </a:r>
          </a:p>
          <a:p>
            <a:pPr marL="0" marR="0" lvl="0" indent="0" algn="justLow"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a-IR" sz="2200" b="1" i="0" u="none" strike="noStrike" kern="1200" cap="none" spc="0" normalizeH="0" noProof="0" dirty="0" smtClean="0">
              <a:ln>
                <a:noFill/>
              </a:ln>
              <a:solidFill>
                <a:srgbClr val="0070C0"/>
              </a:solidFill>
              <a:effectLst/>
              <a:uLnTx/>
              <a:uFillTx/>
              <a:latin typeface="B"/>
              <a:cs typeface="B Nazanin" pitchFamily="2" charset="-78"/>
            </a:endParaRPr>
          </a:p>
          <a:p>
            <a:pPr marL="0" marR="0" lvl="0" indent="0" algn="justLow"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en-US" sz="2400" b="1" i="0" u="none" strike="noStrike" kern="1200" cap="none" spc="0" normalizeH="0" baseline="0" noProof="0" dirty="0">
              <a:ln>
                <a:noFill/>
              </a:ln>
              <a:solidFill>
                <a:srgbClr val="0070C0"/>
              </a:solidFill>
              <a:effectLst/>
              <a:uLnTx/>
              <a:uFillTx/>
              <a:latin typeface="B"/>
              <a:cs typeface="B Nazanin"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908720"/>
            <a:ext cx="8229600" cy="5092048"/>
          </a:xfrm>
        </p:spPr>
        <p:txBody>
          <a:bodyPr>
            <a:normAutofit fontScale="92500"/>
          </a:bodyPr>
          <a:lstStyle/>
          <a:p>
            <a:pPr marL="0" indent="0" algn="justLow" rtl="1">
              <a:buNone/>
              <a:defRPr/>
            </a:pPr>
            <a:r>
              <a:rPr lang="fa-IR" sz="2400" b="1" cap="all" dirty="0" smtClean="0">
                <a:ln w="6350">
                  <a:noFill/>
                </a:ln>
                <a:solidFill>
                  <a:srgbClr val="C00000"/>
                </a:solidFill>
                <a:cs typeface="B Nazanin" pitchFamily="2" charset="-78"/>
              </a:rPr>
              <a:t>نظریه انگیزش بهداشت هرزبرگ</a:t>
            </a:r>
          </a:p>
          <a:p>
            <a:pPr marL="0" lvl="0" indent="0" algn="justLow" rtl="1">
              <a:lnSpc>
                <a:spcPct val="150000"/>
              </a:lnSpc>
              <a:buNone/>
              <a:defRPr/>
            </a:pPr>
            <a:r>
              <a:rPr lang="fa-IR" sz="2200" b="1" dirty="0" smtClean="0">
                <a:solidFill>
                  <a:schemeClr val="bg1"/>
                </a:solidFill>
                <a:latin typeface="B"/>
                <a:cs typeface="B Nazanin" pitchFamily="2" charset="-78"/>
              </a:rPr>
              <a:t>هرزبرگ در بررسی های خود نتیجه گرفت که </a:t>
            </a:r>
            <a:r>
              <a:rPr lang="fa-IR" sz="2200" b="1" dirty="0" smtClean="0">
                <a:solidFill>
                  <a:srgbClr val="0070C0"/>
                </a:solidFill>
                <a:latin typeface="B"/>
                <a:cs typeface="B Nazanin" pitchFamily="2" charset="-78"/>
              </a:rPr>
              <a:t>افراد دو دسته نیاز های متفاوت </a:t>
            </a:r>
            <a:r>
              <a:rPr lang="fa-IR" sz="2200" b="1" dirty="0" smtClean="0">
                <a:solidFill>
                  <a:schemeClr val="bg1"/>
                </a:solidFill>
                <a:latin typeface="B"/>
                <a:cs typeface="B Nazanin" pitchFamily="2" charset="-78"/>
              </a:rPr>
              <a:t>دارند که اساساً از </a:t>
            </a:r>
            <a:r>
              <a:rPr lang="fa-IR" sz="2200" b="1" dirty="0" smtClean="0">
                <a:solidFill>
                  <a:srgbClr val="0070C0"/>
                </a:solidFill>
                <a:latin typeface="B"/>
                <a:cs typeface="B Nazanin" pitchFamily="2" charset="-78"/>
              </a:rPr>
              <a:t>یکدیگر مستقل </a:t>
            </a:r>
            <a:r>
              <a:rPr lang="fa-IR" sz="2200" b="1" dirty="0" smtClean="0">
                <a:solidFill>
                  <a:schemeClr val="bg1"/>
                </a:solidFill>
                <a:latin typeface="B"/>
                <a:cs typeface="B Nazanin" pitchFamily="2" charset="-78"/>
              </a:rPr>
              <a:t>هستند وبه شیوه های متفاوتی رفتار را تحت تأثیر قرار می دهند. او دریافت که وقتی </a:t>
            </a:r>
            <a:r>
              <a:rPr lang="fa-IR" sz="2200" b="1" dirty="0" smtClean="0">
                <a:solidFill>
                  <a:srgbClr val="0070C0"/>
                </a:solidFill>
                <a:latin typeface="B"/>
                <a:cs typeface="B Nazanin" pitchFamily="2" charset="-78"/>
              </a:rPr>
              <a:t>افراد از کار خود احساس نارضایتی </a:t>
            </a:r>
            <a:r>
              <a:rPr lang="fa-IR" sz="2200" b="1" dirty="0" smtClean="0">
                <a:solidFill>
                  <a:schemeClr val="bg1"/>
                </a:solidFill>
                <a:latin typeface="B"/>
                <a:cs typeface="B Nazanin" pitchFamily="2" charset="-78"/>
              </a:rPr>
              <a:t>می کنند. این نارضایتی </a:t>
            </a:r>
            <a:r>
              <a:rPr lang="fa-IR" sz="2200" b="1" dirty="0" smtClean="0">
                <a:solidFill>
                  <a:srgbClr val="0070C0"/>
                </a:solidFill>
                <a:latin typeface="B"/>
                <a:cs typeface="B Nazanin" pitchFamily="2" charset="-78"/>
              </a:rPr>
              <a:t>مربوط به محیطی </a:t>
            </a:r>
            <a:r>
              <a:rPr lang="fa-IR" sz="2200" b="1" dirty="0" smtClean="0">
                <a:solidFill>
                  <a:schemeClr val="bg1"/>
                </a:solidFill>
                <a:latin typeface="B"/>
                <a:cs typeface="B Nazanin" pitchFamily="2" charset="-78"/>
              </a:rPr>
              <a:t>است که در آن کار می کنند در مقابل ، وقتی افراد از کار خود </a:t>
            </a:r>
            <a:r>
              <a:rPr lang="fa-IR" sz="2200" b="1" dirty="0" smtClean="0">
                <a:solidFill>
                  <a:srgbClr val="0070C0"/>
                </a:solidFill>
                <a:latin typeface="B"/>
                <a:cs typeface="B Nazanin" pitchFamily="2" charset="-78"/>
              </a:rPr>
              <a:t>احساس خوشایندی </a:t>
            </a:r>
            <a:r>
              <a:rPr lang="fa-IR" sz="2200" b="1" dirty="0" smtClean="0">
                <a:solidFill>
                  <a:schemeClr val="bg1"/>
                </a:solidFill>
                <a:latin typeface="B"/>
                <a:cs typeface="B Nazanin" pitchFamily="2" charset="-78"/>
              </a:rPr>
              <a:t>می کنند این احساس </a:t>
            </a:r>
            <a:r>
              <a:rPr lang="fa-IR" sz="2200" b="1" dirty="0" smtClean="0">
                <a:solidFill>
                  <a:srgbClr val="0070C0"/>
                </a:solidFill>
                <a:latin typeface="B"/>
                <a:cs typeface="B Nazanin" pitchFamily="2" charset="-78"/>
              </a:rPr>
              <a:t>مربوط به خودِ کار </a:t>
            </a:r>
            <a:r>
              <a:rPr lang="fa-IR" sz="2200" b="1" dirty="0" smtClean="0">
                <a:solidFill>
                  <a:schemeClr val="bg1"/>
                </a:solidFill>
                <a:latin typeface="B"/>
                <a:cs typeface="B Nazanin" pitchFamily="2" charset="-78"/>
              </a:rPr>
              <a:t>است. هرزبرگ </a:t>
            </a:r>
            <a:r>
              <a:rPr lang="fa-IR" sz="2200" b="1" dirty="0" smtClean="0">
                <a:solidFill>
                  <a:srgbClr val="FF0000"/>
                </a:solidFill>
                <a:latin typeface="B"/>
                <a:cs typeface="B Nazanin" pitchFamily="2" charset="-78"/>
              </a:rPr>
              <a:t>نخستین طبقه نیاز ها را عوامل بهداشت یا نگهدارنده نامید</a:t>
            </a:r>
            <a:r>
              <a:rPr lang="fa-IR" sz="2200" b="1" dirty="0" smtClean="0">
                <a:solidFill>
                  <a:srgbClr val="7030A0"/>
                </a:solidFill>
                <a:latin typeface="B"/>
                <a:cs typeface="B Nazanin" pitchFamily="2" charset="-78"/>
              </a:rPr>
              <a:t>. </a:t>
            </a:r>
            <a:r>
              <a:rPr lang="fa-IR" sz="2200" b="1" dirty="0" smtClean="0">
                <a:solidFill>
                  <a:srgbClr val="0070C0"/>
                </a:solidFill>
                <a:latin typeface="B"/>
                <a:cs typeface="B Nazanin" pitchFamily="2" charset="-78"/>
              </a:rPr>
              <a:t>بهداشت </a:t>
            </a:r>
            <a:r>
              <a:rPr lang="fa-IR" sz="2200" b="1" dirty="0" smtClean="0">
                <a:solidFill>
                  <a:schemeClr val="bg1"/>
                </a:solidFill>
                <a:latin typeface="B"/>
                <a:cs typeface="B Nazanin" pitchFamily="2" charset="-78"/>
              </a:rPr>
              <a:t>به این دلیل که این </a:t>
            </a:r>
            <a:r>
              <a:rPr lang="fa-IR" sz="2200" b="1" dirty="0" smtClean="0">
                <a:solidFill>
                  <a:srgbClr val="0070C0"/>
                </a:solidFill>
                <a:latin typeface="B"/>
                <a:cs typeface="B Nazanin" pitchFamily="2" charset="-78"/>
              </a:rPr>
              <a:t>نیاز ها محیط انسان را توصیف </a:t>
            </a:r>
            <a:r>
              <a:rPr lang="fa-IR" sz="2200" b="1" dirty="0" smtClean="0">
                <a:solidFill>
                  <a:schemeClr val="bg1"/>
                </a:solidFill>
                <a:latin typeface="B"/>
                <a:cs typeface="B Nazanin" pitchFamily="2" charset="-78"/>
              </a:rPr>
              <a:t>می کند و کارکرد اصلی آنها پیشگیری از نارضایتی شغلی است. </a:t>
            </a:r>
            <a:r>
              <a:rPr lang="fa-IR" sz="2200" b="1" dirty="0" smtClean="0">
                <a:solidFill>
                  <a:srgbClr val="0070C0"/>
                </a:solidFill>
                <a:latin typeface="B"/>
                <a:cs typeface="B Nazanin" pitchFamily="2" charset="-78"/>
              </a:rPr>
              <a:t>نگهدارنده</a:t>
            </a:r>
            <a:r>
              <a:rPr lang="fa-IR" sz="2200" b="1" dirty="0" smtClean="0">
                <a:solidFill>
                  <a:schemeClr val="bg1"/>
                </a:solidFill>
                <a:latin typeface="B"/>
                <a:cs typeface="B Nazanin" pitchFamily="2" charset="-78"/>
              </a:rPr>
              <a:t> به این دلیل است که آنها </a:t>
            </a:r>
            <a:r>
              <a:rPr lang="fa-IR" sz="2200" b="1" dirty="0" smtClean="0">
                <a:solidFill>
                  <a:srgbClr val="0070C0"/>
                </a:solidFill>
                <a:latin typeface="B"/>
                <a:cs typeface="B Nazanin" pitchFamily="2" charset="-78"/>
              </a:rPr>
              <a:t>هرگز به طور کامل راضی نمی شوند</a:t>
            </a:r>
            <a:r>
              <a:rPr lang="fa-IR" sz="2200" b="1" dirty="0" smtClean="0">
                <a:solidFill>
                  <a:schemeClr val="bg1"/>
                </a:solidFill>
                <a:latin typeface="B"/>
                <a:cs typeface="B Nazanin" pitchFamily="2" charset="-78"/>
              </a:rPr>
              <a:t>، بلکه حافظ  وضع موجود و تامین کننده بهداشت روانی اند وی </a:t>
            </a:r>
            <a:r>
              <a:rPr lang="fa-IR" sz="2200" b="1" dirty="0" smtClean="0">
                <a:solidFill>
                  <a:srgbClr val="FF0000"/>
                </a:solidFill>
                <a:latin typeface="B"/>
                <a:cs typeface="B Nazanin" pitchFamily="2" charset="-78"/>
              </a:rPr>
              <a:t>دومین طبقه نیاز ها را انگیزنده ها نامید. </a:t>
            </a:r>
            <a:r>
              <a:rPr lang="fa-IR" sz="2200" b="1" dirty="0" smtClean="0">
                <a:solidFill>
                  <a:schemeClr val="bg1"/>
                </a:solidFill>
                <a:latin typeface="B"/>
                <a:cs typeface="B Nazanin" pitchFamily="2" charset="-78"/>
              </a:rPr>
              <a:t>زیرا این نیازها به نظر رسید که در انگیزش افراد برای عملکرد برتر اثر بخش باشند.</a:t>
            </a:r>
          </a:p>
          <a:p>
            <a:pPr marL="0" lvl="0" indent="0" algn="justLow" rtl="1">
              <a:lnSpc>
                <a:spcPct val="150000"/>
              </a:lnSpc>
              <a:buNone/>
              <a:defRPr/>
            </a:pPr>
            <a:endParaRPr lang="fa-IR" sz="2200" b="1" dirty="0" smtClean="0">
              <a:latin typeface="B"/>
              <a:cs typeface="B Nazanin" pitchFamily="2" charset="-78"/>
            </a:endParaRPr>
          </a:p>
          <a:p>
            <a:pPr marL="0" lvl="0" indent="0" algn="justLow" rtl="1">
              <a:lnSpc>
                <a:spcPct val="150000"/>
              </a:lnSpc>
              <a:buNone/>
              <a:defRPr/>
            </a:pPr>
            <a:endParaRPr lang="fa-IR" sz="2200" b="1" dirty="0" smtClean="0">
              <a:solidFill>
                <a:srgbClr val="C00000"/>
              </a:solidFill>
              <a:latin typeface="B"/>
              <a:cs typeface="B Nazanin" pitchFamily="2" charset="-78"/>
            </a:endParaRPr>
          </a:p>
          <a:p>
            <a:pPr marL="0" lvl="0" indent="0" algn="justLow" rtl="1">
              <a:buNone/>
              <a:defRPr/>
            </a:pPr>
            <a:endParaRPr lang="fa-IR" sz="24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Content Placeholder 2"/>
          <p:cNvSpPr>
            <a:spLocks noGrp="1"/>
          </p:cNvSpPr>
          <p:nvPr>
            <p:ph idx="1"/>
          </p:nvPr>
        </p:nvSpPr>
        <p:spPr>
          <a:xfrm>
            <a:off x="611560" y="908720"/>
            <a:ext cx="8229600" cy="5092048"/>
          </a:xfrm>
        </p:spPr>
        <p:txBody>
          <a:bodyPr>
            <a:normAutofit lnSpcReduction="10000"/>
          </a:bodyPr>
          <a:lstStyle/>
          <a:p>
            <a:pPr marL="0" indent="0" algn="justLow" rtl="1">
              <a:buNone/>
              <a:defRPr/>
            </a:pPr>
            <a:r>
              <a:rPr lang="fa-IR" sz="2400" b="1" cap="all" dirty="0" smtClean="0">
                <a:ln w="6350">
                  <a:noFill/>
                </a:ln>
                <a:solidFill>
                  <a:srgbClr val="C00000"/>
                </a:solidFill>
                <a:cs typeface="B Nazanin" pitchFamily="2" charset="-78"/>
              </a:rPr>
              <a:t>نظریه انگیزه های موفقیت، تعلق و قدرت مک کللند</a:t>
            </a:r>
          </a:p>
          <a:p>
            <a:pPr marL="0" lvl="0" indent="0" algn="justLow" rtl="1">
              <a:lnSpc>
                <a:spcPct val="150000"/>
              </a:lnSpc>
              <a:buNone/>
              <a:defRPr/>
            </a:pPr>
            <a:r>
              <a:rPr lang="fa-IR" sz="2200" dirty="0" smtClean="0">
                <a:solidFill>
                  <a:schemeClr val="bg1"/>
                </a:solidFill>
                <a:latin typeface="B"/>
                <a:cs typeface="B Nazanin" pitchFamily="2" charset="-78"/>
              </a:rPr>
              <a:t>به نظر مک کللند </a:t>
            </a:r>
            <a:r>
              <a:rPr lang="fa-IR" sz="2200" dirty="0" smtClean="0">
                <a:solidFill>
                  <a:srgbClr val="0070C0"/>
                </a:solidFill>
                <a:latin typeface="B"/>
                <a:cs typeface="B Nazanin" pitchFamily="2" charset="-78"/>
              </a:rPr>
              <a:t>سه نیاز عمده </a:t>
            </a:r>
            <a:r>
              <a:rPr lang="fa-IR" sz="2200" dirty="0" smtClean="0">
                <a:solidFill>
                  <a:schemeClr val="bg1"/>
                </a:solidFill>
                <a:latin typeface="B"/>
                <a:cs typeface="B Nazanin" pitchFamily="2" charset="-78"/>
              </a:rPr>
              <a:t>در موقعیتهای کاری وجود دارد. </a:t>
            </a:r>
            <a:r>
              <a:rPr lang="fa-IR" sz="2200" dirty="0" smtClean="0">
                <a:solidFill>
                  <a:srgbClr val="0070C0"/>
                </a:solidFill>
                <a:latin typeface="B"/>
                <a:cs typeface="B Nazanin" pitchFamily="2" charset="-78"/>
              </a:rPr>
              <a:t>موفقیت</a:t>
            </a:r>
            <a:r>
              <a:rPr lang="fa-IR" sz="2200" dirty="0" smtClean="0">
                <a:solidFill>
                  <a:schemeClr val="bg1"/>
                </a:solidFill>
                <a:latin typeface="B"/>
                <a:cs typeface="B Nazanin" pitchFamily="2" charset="-78"/>
              </a:rPr>
              <a:t> </a:t>
            </a:r>
            <a:r>
              <a:rPr lang="fa-IR" sz="2200" dirty="0" smtClean="0">
                <a:solidFill>
                  <a:srgbClr val="FF0000"/>
                </a:solidFill>
                <a:latin typeface="B"/>
                <a:cs typeface="B Nazanin" pitchFamily="2" charset="-78"/>
              </a:rPr>
              <a:t>،</a:t>
            </a:r>
            <a:r>
              <a:rPr lang="fa-IR" sz="2200" dirty="0" smtClean="0">
                <a:solidFill>
                  <a:schemeClr val="bg1"/>
                </a:solidFill>
                <a:latin typeface="B"/>
                <a:cs typeface="B Nazanin" pitchFamily="2" charset="-78"/>
              </a:rPr>
              <a:t> </a:t>
            </a:r>
            <a:r>
              <a:rPr lang="fa-IR" sz="2200" dirty="0" smtClean="0">
                <a:solidFill>
                  <a:srgbClr val="0070C0"/>
                </a:solidFill>
                <a:latin typeface="B"/>
                <a:cs typeface="B Nazanin" pitchFamily="2" charset="-78"/>
              </a:rPr>
              <a:t>تعلق</a:t>
            </a:r>
            <a:r>
              <a:rPr lang="fa-IR" sz="2200" dirty="0" smtClean="0">
                <a:solidFill>
                  <a:schemeClr val="bg1"/>
                </a:solidFill>
                <a:latin typeface="B"/>
                <a:cs typeface="B Nazanin" pitchFamily="2" charset="-78"/>
              </a:rPr>
              <a:t> </a:t>
            </a:r>
            <a:r>
              <a:rPr lang="fa-IR" sz="2200" dirty="0" smtClean="0">
                <a:solidFill>
                  <a:srgbClr val="FF0000"/>
                </a:solidFill>
                <a:latin typeface="B"/>
                <a:cs typeface="B Nazanin" pitchFamily="2" charset="-78"/>
              </a:rPr>
              <a:t>و</a:t>
            </a:r>
            <a:r>
              <a:rPr lang="fa-IR" sz="2200" dirty="0" smtClean="0">
                <a:solidFill>
                  <a:schemeClr val="bg1"/>
                </a:solidFill>
                <a:latin typeface="B"/>
                <a:cs typeface="B Nazanin" pitchFamily="2" charset="-78"/>
              </a:rPr>
              <a:t> </a:t>
            </a:r>
            <a:r>
              <a:rPr lang="fa-IR" sz="2200" dirty="0" smtClean="0">
                <a:solidFill>
                  <a:srgbClr val="0070C0"/>
                </a:solidFill>
                <a:latin typeface="B"/>
                <a:cs typeface="B Nazanin" pitchFamily="2" charset="-78"/>
              </a:rPr>
              <a:t>قدرت</a:t>
            </a:r>
            <a:r>
              <a:rPr lang="fa-IR" sz="2200" dirty="0" smtClean="0">
                <a:solidFill>
                  <a:schemeClr val="bg1"/>
                </a:solidFill>
                <a:latin typeface="B"/>
                <a:cs typeface="B Nazanin" pitchFamily="2" charset="-78"/>
              </a:rPr>
              <a:t> </a:t>
            </a:r>
          </a:p>
          <a:p>
            <a:pPr marL="0" lvl="0" indent="0" algn="justLow" rtl="1">
              <a:lnSpc>
                <a:spcPct val="150000"/>
              </a:lnSpc>
              <a:buNone/>
              <a:defRPr/>
            </a:pPr>
            <a:r>
              <a:rPr lang="fa-IR" sz="2200" dirty="0" smtClean="0">
                <a:solidFill>
                  <a:schemeClr val="bg1"/>
                </a:solidFill>
                <a:latin typeface="B"/>
                <a:cs typeface="B Nazanin" pitchFamily="2" charset="-78"/>
              </a:rPr>
              <a:t>وقتی </a:t>
            </a:r>
            <a:r>
              <a:rPr lang="fa-IR" sz="2200" dirty="0" smtClean="0">
                <a:solidFill>
                  <a:srgbClr val="0070C0"/>
                </a:solidFill>
                <a:latin typeface="B"/>
                <a:cs typeface="B Nazanin" pitchFamily="2" charset="-78"/>
              </a:rPr>
              <a:t>کار افراد مسئولیت و بازخور </a:t>
            </a:r>
            <a:r>
              <a:rPr lang="fa-IR" sz="2200" dirty="0" smtClean="0">
                <a:solidFill>
                  <a:schemeClr val="bg1"/>
                </a:solidFill>
                <a:latin typeface="B"/>
                <a:cs typeface="B Nazanin" pitchFamily="2" charset="-78"/>
              </a:rPr>
              <a:t>چالش متعالی را فراهم می سازد </a:t>
            </a:r>
            <a:r>
              <a:rPr lang="fa-IR" sz="2200" dirty="0" smtClean="0">
                <a:solidFill>
                  <a:srgbClr val="0070C0"/>
                </a:solidFill>
                <a:latin typeface="B"/>
                <a:cs typeface="B Nazanin" pitchFamily="2" charset="-78"/>
              </a:rPr>
              <a:t>یک نیاز عالی </a:t>
            </a:r>
            <a:r>
              <a:rPr lang="fa-IR" sz="2200" dirty="0" smtClean="0">
                <a:solidFill>
                  <a:schemeClr val="bg1"/>
                </a:solidFill>
                <a:latin typeface="B"/>
                <a:cs typeface="B Nazanin" pitchFamily="2" charset="-78"/>
              </a:rPr>
              <a:t>برای موفقیت بشدت </a:t>
            </a:r>
            <a:r>
              <a:rPr lang="fa-IR" sz="2200" dirty="0" smtClean="0">
                <a:solidFill>
                  <a:srgbClr val="0070C0"/>
                </a:solidFill>
                <a:latin typeface="B"/>
                <a:cs typeface="B Nazanin" pitchFamily="2" charset="-78"/>
              </a:rPr>
              <a:t>با عملکرد کاری  </a:t>
            </a:r>
            <a:r>
              <a:rPr lang="fa-IR" sz="2200" dirty="0" smtClean="0">
                <a:solidFill>
                  <a:schemeClr val="bg1"/>
                </a:solidFill>
                <a:latin typeface="B"/>
                <a:cs typeface="B Nazanin" pitchFamily="2" charset="-78"/>
              </a:rPr>
              <a:t>سطح بالا </a:t>
            </a:r>
            <a:r>
              <a:rPr lang="fa-IR" sz="2200" dirty="0" smtClean="0">
                <a:solidFill>
                  <a:srgbClr val="0070C0"/>
                </a:solidFill>
                <a:latin typeface="B"/>
                <a:cs typeface="B Nazanin" pitchFamily="2" charset="-78"/>
              </a:rPr>
              <a:t>مرتبط می شود </a:t>
            </a:r>
            <a:r>
              <a:rPr lang="fa-IR" sz="2200" dirty="0" smtClean="0">
                <a:solidFill>
                  <a:schemeClr val="bg1"/>
                </a:solidFill>
                <a:latin typeface="B"/>
                <a:cs typeface="B Nazanin" pitchFamily="2" charset="-78"/>
              </a:rPr>
              <a:t>که مکللند می گوید </a:t>
            </a:r>
            <a:r>
              <a:rPr lang="fa-IR" sz="2200" dirty="0" smtClean="0">
                <a:solidFill>
                  <a:srgbClr val="0070C0"/>
                </a:solidFill>
                <a:latin typeface="B"/>
                <a:cs typeface="B Nazanin" pitchFamily="2" charset="-78"/>
              </a:rPr>
              <a:t>برخی افراد </a:t>
            </a:r>
            <a:r>
              <a:rPr lang="fa-IR" sz="2200" dirty="0" smtClean="0">
                <a:solidFill>
                  <a:schemeClr val="bg1"/>
                </a:solidFill>
                <a:latin typeface="B"/>
                <a:cs typeface="B Nazanin" pitchFamily="2" charset="-78"/>
              </a:rPr>
              <a:t>انگیزه سطح بالایی دارند و</a:t>
            </a:r>
            <a:r>
              <a:rPr lang="fa-IR" sz="2200" dirty="0" smtClean="0">
                <a:solidFill>
                  <a:srgbClr val="0070C0"/>
                </a:solidFill>
                <a:latin typeface="B"/>
                <a:cs typeface="B Nazanin" pitchFamily="2" charset="-78"/>
              </a:rPr>
              <a:t>در رقابت با دیگران </a:t>
            </a:r>
            <a:r>
              <a:rPr lang="fa-IR" sz="2200" dirty="0" smtClean="0">
                <a:solidFill>
                  <a:schemeClr val="bg1"/>
                </a:solidFill>
                <a:latin typeface="B"/>
                <a:cs typeface="B Nazanin" pitchFamily="2" charset="-78"/>
              </a:rPr>
              <a:t>در کارهای خود </a:t>
            </a:r>
            <a:r>
              <a:rPr lang="fa-IR" sz="2200" dirty="0" smtClean="0">
                <a:solidFill>
                  <a:srgbClr val="0070C0"/>
                </a:solidFill>
                <a:latin typeface="B"/>
                <a:cs typeface="B Nazanin" pitchFamily="2" charset="-78"/>
              </a:rPr>
              <a:t>برای کسب موفقیت بسختی می کوشند</a:t>
            </a:r>
            <a:r>
              <a:rPr lang="fa-IR" sz="2200" dirty="0" smtClean="0">
                <a:solidFill>
                  <a:schemeClr val="bg1"/>
                </a:solidFill>
                <a:latin typeface="B"/>
                <a:cs typeface="B Nazanin" pitchFamily="2" charset="-78"/>
              </a:rPr>
              <a:t>. این افراد به جای واگذاری نتیجه کار به شانس و تصادف، </a:t>
            </a:r>
            <a:r>
              <a:rPr lang="fa-IR" sz="2200" dirty="0" smtClean="0">
                <a:solidFill>
                  <a:srgbClr val="0070C0"/>
                </a:solidFill>
                <a:latin typeface="B"/>
                <a:cs typeface="B Nazanin" pitchFamily="2" charset="-78"/>
              </a:rPr>
              <a:t>روی  مشکل یا مسئله خود کار می کنند</a:t>
            </a:r>
            <a:r>
              <a:rPr lang="fa-IR" sz="2200" dirty="0" smtClean="0">
                <a:solidFill>
                  <a:schemeClr val="bg1"/>
                </a:solidFill>
                <a:latin typeface="B"/>
                <a:cs typeface="B Nazanin" pitchFamily="2" charset="-78"/>
              </a:rPr>
              <a:t>، </a:t>
            </a:r>
            <a:r>
              <a:rPr lang="fa-IR" sz="2200" dirty="0" smtClean="0">
                <a:solidFill>
                  <a:srgbClr val="0070C0"/>
                </a:solidFill>
                <a:latin typeface="B"/>
                <a:cs typeface="B Nazanin" pitchFamily="2" charset="-78"/>
              </a:rPr>
              <a:t>حد وسطی را بر می گزیند </a:t>
            </a:r>
            <a:r>
              <a:rPr lang="fa-IR" sz="2200" dirty="0" smtClean="0">
                <a:solidFill>
                  <a:schemeClr val="bg1"/>
                </a:solidFill>
                <a:latin typeface="B"/>
                <a:cs typeface="B Nazanin" pitchFamily="2" charset="-78"/>
              </a:rPr>
              <a:t>و مخاطره معتدلی را ترجیح می دهند و </a:t>
            </a:r>
            <a:r>
              <a:rPr lang="fa-IR" sz="2200" dirty="0" smtClean="0">
                <a:solidFill>
                  <a:srgbClr val="0070C0"/>
                </a:solidFill>
                <a:latin typeface="B"/>
                <a:cs typeface="B Nazanin" pitchFamily="2" charset="-78"/>
              </a:rPr>
              <a:t>به کسب موفقیت شخصی بیش از پاداشهای ناشی از موفقیت توجه می کنند</a:t>
            </a:r>
            <a:r>
              <a:rPr lang="fa-IR" sz="2200" dirty="0" smtClean="0">
                <a:solidFill>
                  <a:schemeClr val="bg1"/>
                </a:solidFill>
                <a:latin typeface="B"/>
                <a:cs typeface="B Nazanin" pitchFamily="2" charset="-78"/>
              </a:rPr>
              <a:t>. آنان در جستجوی موقعیتهایی هستند که از طریق باز خور محسوس بتوانند اطلاع دقیقی به  دست آورند که تا چه میزان خوب عمل می کنند. در نتیجه ،از نتایج عملی کار خود مطلع می شوند.</a:t>
            </a:r>
          </a:p>
          <a:p>
            <a:pPr marL="0" lvl="0" indent="0" algn="justLow" rtl="1">
              <a:lnSpc>
                <a:spcPct val="150000"/>
              </a:lnSpc>
              <a:buNone/>
              <a:defRPr/>
            </a:pPr>
            <a:endParaRPr lang="fa-IR" sz="2200" b="1" dirty="0" smtClean="0">
              <a:solidFill>
                <a:srgbClr val="C00000"/>
              </a:solidFill>
              <a:latin typeface="B"/>
              <a:cs typeface="B Nazanin" pitchFamily="2" charset="-78"/>
            </a:endParaRPr>
          </a:p>
          <a:p>
            <a:pPr marL="0" lvl="0" indent="0" algn="justLow" rtl="1">
              <a:buNone/>
              <a:defRPr/>
            </a:pPr>
            <a:endParaRPr lang="fa-IR" sz="24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5" name="Content Placeholder 2"/>
          <p:cNvSpPr>
            <a:spLocks noGrp="1"/>
          </p:cNvSpPr>
          <p:nvPr>
            <p:ph idx="1"/>
          </p:nvPr>
        </p:nvSpPr>
        <p:spPr>
          <a:xfrm>
            <a:off x="611560" y="908720"/>
            <a:ext cx="8229600" cy="3377536"/>
          </a:xfrm>
        </p:spPr>
        <p:txBody>
          <a:bodyPr>
            <a:normAutofit/>
          </a:bodyPr>
          <a:lstStyle/>
          <a:p>
            <a:pPr algn="justLow" rtl="1">
              <a:buNone/>
            </a:pPr>
            <a:r>
              <a:rPr lang="fa-IR" sz="2400" b="1" dirty="0" smtClean="0">
                <a:solidFill>
                  <a:schemeClr val="accent4">
                    <a:lumMod val="50000"/>
                  </a:schemeClr>
                </a:solidFill>
                <a:cs typeface="B Nazanin" pitchFamily="2" charset="-78"/>
              </a:rPr>
              <a:t>2- دیدگاه های فرایندی  انگیزش</a:t>
            </a:r>
          </a:p>
          <a:p>
            <a:pPr marL="0" lvl="0" indent="0" algn="justLow" rtl="1">
              <a:lnSpc>
                <a:spcPct val="150000"/>
              </a:lnSpc>
              <a:buNone/>
              <a:defRPr/>
            </a:pPr>
            <a:r>
              <a:rPr lang="fa-IR" sz="2200" dirty="0" smtClean="0">
                <a:solidFill>
                  <a:schemeClr val="bg1"/>
                </a:solidFill>
                <a:latin typeface="B"/>
                <a:cs typeface="B Nazanin" pitchFamily="2" charset="-78"/>
              </a:rPr>
              <a:t>این دیدگاه برخلاف نظریه های محتوایی که به توصیف علل برانگیخته شدن رفتار می پر داختند، در صدد </a:t>
            </a:r>
            <a:r>
              <a:rPr lang="fa-IR" sz="2200" dirty="0" smtClean="0">
                <a:solidFill>
                  <a:srgbClr val="0070C0"/>
                </a:solidFill>
                <a:latin typeface="B"/>
                <a:cs typeface="B Nazanin" pitchFamily="2" charset="-78"/>
              </a:rPr>
              <a:t>توصیف فرایندهای هستند که موجب برانگیخته شدن رفتار </a:t>
            </a:r>
            <a:r>
              <a:rPr lang="fa-IR" sz="2200" dirty="0" smtClean="0">
                <a:solidFill>
                  <a:schemeClr val="bg1"/>
                </a:solidFill>
                <a:latin typeface="B"/>
                <a:cs typeface="B Nazanin" pitchFamily="2" charset="-78"/>
              </a:rPr>
              <a:t>می شود. دیدگاه های فرایند به مطالعه این مسائل می پردازد که چرا افراد گزینه های رفتار معینی را برای راضی نگهداشتن اهداف خود انتخاب می کنند و اینکه چگونه آنها رضایت خود را بعد از اینکه به نیاز های خود دست یافتند، ارزشیابی می کنند. </a:t>
            </a:r>
            <a:endParaRPr lang="fa-IR"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Content Placeholder 2"/>
          <p:cNvSpPr txBox="1">
            <a:spLocks/>
          </p:cNvSpPr>
          <p:nvPr/>
        </p:nvSpPr>
        <p:spPr>
          <a:xfrm>
            <a:off x="457201" y="714356"/>
            <a:ext cx="8229600" cy="5411809"/>
          </a:xfrm>
          <a:prstGeom prst="rect">
            <a:avLst/>
          </a:prstGeom>
        </p:spPr>
        <p:txBody>
          <a:bodyPr vert="horz" lIns="91440" tIns="45720" rIns="91440" bIns="45720" rtlCol="0">
            <a:normAutofit/>
          </a:bodyPr>
          <a:lstStyle/>
          <a:p>
            <a:pPr algn="justLow" rtl="1">
              <a:spcBef>
                <a:spcPct val="20000"/>
              </a:spcBef>
              <a:defRPr/>
            </a:pPr>
            <a:r>
              <a:rPr lang="fa-IR" sz="2400" b="1" cap="all" dirty="0" smtClean="0">
                <a:ln w="6350">
                  <a:noFill/>
                </a:ln>
                <a:solidFill>
                  <a:srgbClr val="C00000"/>
                </a:solidFill>
                <a:cs typeface="B Nazanin" pitchFamily="2" charset="-78"/>
              </a:rPr>
              <a:t>نظریه برابری آدامز</a:t>
            </a:r>
          </a:p>
          <a:p>
            <a:pPr lvl="0" algn="justLow" rtl="1">
              <a:spcBef>
                <a:spcPct val="20000"/>
              </a:spcBef>
              <a:defRPr/>
            </a:pPr>
            <a:r>
              <a:rPr kumimoji="0" lang="fa-IR" sz="2400" i="0" u="none" strike="noStrike" kern="1200" cap="none" spc="0" normalizeH="0" baseline="0" noProof="0" dirty="0" smtClean="0">
                <a:ln>
                  <a:noFill/>
                </a:ln>
                <a:solidFill>
                  <a:schemeClr val="bg1"/>
                </a:solidFill>
                <a:effectLst/>
                <a:uLnTx/>
                <a:uFillTx/>
                <a:latin typeface="B"/>
                <a:cs typeface="B Nazanin" pitchFamily="2" charset="-78"/>
              </a:rPr>
              <a:t>افراد </a:t>
            </a:r>
            <a:r>
              <a:rPr kumimoji="0" lang="fa-IR" sz="2400" i="0" u="none" strike="noStrike" kern="1200" cap="none" spc="0" normalizeH="0" baseline="0" noProof="0" dirty="0" smtClean="0">
                <a:ln>
                  <a:noFill/>
                </a:ln>
                <a:solidFill>
                  <a:srgbClr val="0070C0"/>
                </a:solidFill>
                <a:effectLst/>
                <a:uLnTx/>
                <a:uFillTx/>
                <a:latin typeface="B"/>
                <a:cs typeface="B Nazanin" pitchFamily="2" charset="-78"/>
              </a:rPr>
              <a:t>داده ها خود </a:t>
            </a:r>
            <a:r>
              <a:rPr kumimoji="0" lang="fa-IR" sz="2400" i="0" u="none" strike="noStrike" kern="1200" cap="none" spc="0" normalizeH="0" baseline="0" noProof="0" dirty="0" smtClean="0">
                <a:ln>
                  <a:noFill/>
                </a:ln>
                <a:solidFill>
                  <a:schemeClr val="bg1"/>
                </a:solidFill>
                <a:effectLst/>
                <a:uLnTx/>
                <a:uFillTx/>
                <a:latin typeface="B"/>
                <a:cs typeface="B Nazanin" pitchFamily="2" charset="-78"/>
              </a:rPr>
              <a:t>(شامل</a:t>
            </a:r>
            <a:r>
              <a:rPr kumimoji="0" lang="fa-IR" sz="2400" i="0" u="none" strike="noStrike" kern="1200" cap="none" spc="0" normalizeH="0" noProof="0" dirty="0" smtClean="0">
                <a:ln>
                  <a:noFill/>
                </a:ln>
                <a:solidFill>
                  <a:schemeClr val="bg1"/>
                </a:solidFill>
                <a:effectLst/>
                <a:uLnTx/>
                <a:uFillTx/>
                <a:latin typeface="B"/>
                <a:cs typeface="B Nazanin" pitchFamily="2" charset="-78"/>
              </a:rPr>
              <a:t> دانش،مهارت،توانایی وعمر )و </a:t>
            </a:r>
            <a:r>
              <a:rPr kumimoji="0" lang="fa-IR" sz="2400" i="0" u="none" strike="noStrike" kern="1200" cap="none" spc="0" normalizeH="0" noProof="0" dirty="0" smtClean="0">
                <a:ln>
                  <a:noFill/>
                </a:ln>
                <a:solidFill>
                  <a:srgbClr val="0070C0"/>
                </a:solidFill>
                <a:effectLst/>
                <a:uLnTx/>
                <a:uFillTx/>
                <a:latin typeface="B"/>
                <a:cs typeface="B Nazanin" pitchFamily="2" charset="-78"/>
              </a:rPr>
              <a:t>ستاده های خود</a:t>
            </a:r>
            <a:r>
              <a:rPr kumimoji="0" lang="fa-IR" sz="2400" i="0" u="none" strike="noStrike" kern="1200" cap="none" spc="0" normalizeH="0" noProof="0" dirty="0" smtClean="0">
                <a:ln>
                  <a:noFill/>
                </a:ln>
                <a:solidFill>
                  <a:schemeClr val="bg1"/>
                </a:solidFill>
                <a:effectLst/>
                <a:uLnTx/>
                <a:uFillTx/>
                <a:latin typeface="B"/>
                <a:cs typeface="B Nazanin" pitchFamily="2" charset="-78"/>
              </a:rPr>
              <a:t>(شامل :پاداشهای دریافتی)را در ارتباط با دیگران</a:t>
            </a:r>
            <a:r>
              <a:rPr kumimoji="0" lang="fa-IR" sz="2400" i="0" u="none" strike="noStrike" kern="1200" cap="none" spc="0" normalizeH="0" noProof="0" dirty="0" smtClean="0">
                <a:ln>
                  <a:noFill/>
                </a:ln>
                <a:solidFill>
                  <a:srgbClr val="0070C0"/>
                </a:solidFill>
                <a:effectLst/>
                <a:uLnTx/>
                <a:uFillTx/>
                <a:latin typeface="B"/>
                <a:cs typeface="B Nazanin" pitchFamily="2" charset="-78"/>
              </a:rPr>
              <a:t> مقایسه </a:t>
            </a:r>
            <a:r>
              <a:rPr kumimoji="0" lang="fa-IR" sz="2400" i="0" u="none" strike="noStrike" kern="1200" cap="none" spc="0" normalizeH="0" noProof="0" dirty="0" smtClean="0">
                <a:ln>
                  <a:noFill/>
                </a:ln>
                <a:solidFill>
                  <a:schemeClr val="bg1"/>
                </a:solidFill>
                <a:effectLst/>
                <a:uLnTx/>
                <a:uFillTx/>
                <a:latin typeface="B"/>
                <a:cs typeface="B Nazanin" pitchFamily="2" charset="-78"/>
              </a:rPr>
              <a:t>می کنند.</a:t>
            </a:r>
            <a:r>
              <a:rPr kumimoji="0" lang="fa-IR" sz="2400" i="0" u="none" strike="noStrike" kern="1200" cap="none" spc="0" normalizeH="0" noProof="0" dirty="0" smtClean="0">
                <a:ln>
                  <a:noFill/>
                </a:ln>
                <a:solidFill>
                  <a:srgbClr val="0070C0"/>
                </a:solidFill>
                <a:effectLst/>
                <a:uLnTx/>
                <a:uFillTx/>
                <a:latin typeface="B"/>
                <a:cs typeface="B Nazanin" pitchFamily="2" charset="-78"/>
              </a:rPr>
              <a:t>در ارزیابی با دیگران </a:t>
            </a:r>
            <a:r>
              <a:rPr kumimoji="0" lang="fa-IR" sz="2400" i="0" u="none" strike="noStrike" kern="1200" cap="none" spc="0" normalizeH="0" noProof="0" dirty="0" smtClean="0">
                <a:ln>
                  <a:noFill/>
                </a:ln>
                <a:solidFill>
                  <a:schemeClr val="bg1"/>
                </a:solidFill>
                <a:effectLst/>
                <a:uLnTx/>
                <a:uFillTx/>
                <a:latin typeface="B"/>
                <a:cs typeface="B Nazanin" pitchFamily="2" charset="-78"/>
              </a:rPr>
              <a:t>وقتی </a:t>
            </a:r>
            <a:r>
              <a:rPr kumimoji="0" lang="fa-IR" sz="2400" i="0" u="none" strike="noStrike" kern="1200" cap="none" spc="0" normalizeH="0" noProof="0" dirty="0" smtClean="0">
                <a:ln>
                  <a:noFill/>
                </a:ln>
                <a:solidFill>
                  <a:srgbClr val="0070C0"/>
                </a:solidFill>
                <a:effectLst/>
                <a:uLnTx/>
                <a:uFillTx/>
                <a:latin typeface="B"/>
                <a:cs typeface="B Nazanin" pitchFamily="2" charset="-78"/>
              </a:rPr>
              <a:t>بی عدالتی </a:t>
            </a:r>
            <a:r>
              <a:rPr kumimoji="0" lang="fa-IR" sz="2400" i="0" u="none" strike="noStrike" kern="1200" cap="none" spc="0" normalizeH="0" noProof="0" dirty="0" smtClean="0">
                <a:ln>
                  <a:noFill/>
                </a:ln>
                <a:solidFill>
                  <a:schemeClr val="bg1"/>
                </a:solidFill>
                <a:effectLst/>
                <a:uLnTx/>
                <a:uFillTx/>
                <a:latin typeface="B"/>
                <a:cs typeface="B Nazanin" pitchFamily="2" charset="-78"/>
              </a:rPr>
              <a:t>می بینند احساس نا برابری می کنند.</a:t>
            </a:r>
            <a:r>
              <a:rPr lang="fa-IR" sz="2400" dirty="0" smtClean="0">
                <a:solidFill>
                  <a:schemeClr val="bg1"/>
                </a:solidFill>
                <a:latin typeface="B"/>
                <a:cs typeface="B Nazanin" pitchFamily="2" charset="-78"/>
              </a:rPr>
              <a:t> به دو شیوه  بروز می کند.</a:t>
            </a:r>
            <a:endParaRPr kumimoji="0" lang="fa-IR" sz="2400" i="0" u="none" strike="noStrike" kern="1200" cap="none" spc="0" normalizeH="0" noProof="0" dirty="0" smtClean="0">
              <a:ln>
                <a:noFill/>
              </a:ln>
              <a:solidFill>
                <a:schemeClr val="bg1"/>
              </a:solidFill>
              <a:effectLst/>
              <a:uLnTx/>
              <a:uFillTx/>
              <a:latin typeface="B"/>
              <a:cs typeface="B Nazanin" pitchFamily="2" charset="-78"/>
            </a:endParaRPr>
          </a:p>
          <a:p>
            <a:pPr marL="0" marR="0" lvl="0" indent="0" algn="justLow" defTabSz="914400" rtl="1" eaLnBrk="1" fontAlgn="auto" latinLnBrk="0" hangingPunct="1">
              <a:lnSpc>
                <a:spcPct val="100000"/>
              </a:lnSpc>
              <a:spcBef>
                <a:spcPct val="20000"/>
              </a:spcBef>
              <a:spcAft>
                <a:spcPts val="0"/>
              </a:spcAft>
              <a:buClrTx/>
              <a:buSzTx/>
              <a:buFont typeface="Arial" pitchFamily="34" charset="0"/>
              <a:buNone/>
              <a:tabLst/>
              <a:defRPr/>
            </a:pPr>
            <a:r>
              <a:rPr lang="fa-IR" sz="2400" b="1" baseline="0" dirty="0" smtClean="0">
                <a:solidFill>
                  <a:srgbClr val="C00000"/>
                </a:solidFill>
                <a:latin typeface="B"/>
                <a:cs typeface="B Nazanin" pitchFamily="2" charset="-78"/>
              </a:rPr>
              <a:t>1- </a:t>
            </a:r>
            <a:r>
              <a:rPr lang="fa-IR" sz="2400" baseline="0" dirty="0" smtClean="0">
                <a:solidFill>
                  <a:srgbClr val="C00000"/>
                </a:solidFill>
                <a:latin typeface="B"/>
                <a:cs typeface="B Nazanin" pitchFamily="2" charset="-78"/>
              </a:rPr>
              <a:t>احساس منقی نابرابری </a:t>
            </a:r>
            <a:r>
              <a:rPr lang="fa-IR" sz="4800" dirty="0" smtClean="0">
                <a:solidFill>
                  <a:srgbClr val="C00000"/>
                </a:solidFill>
                <a:latin typeface="B"/>
                <a:cs typeface="B Nazanin" pitchFamily="2" charset="-78"/>
              </a:rPr>
              <a:t>.</a:t>
            </a:r>
            <a:r>
              <a:rPr lang="fa-IR" sz="2400" dirty="0" smtClean="0">
                <a:solidFill>
                  <a:schemeClr val="bg1"/>
                </a:solidFill>
                <a:latin typeface="B"/>
                <a:cs typeface="B Nazanin" pitchFamily="2" charset="-78"/>
              </a:rPr>
              <a:t>زمانی است که فرد  براساس تلاش و کوشش بکار برده برای انجام کار در مقایسه با دیگران احساس کند پاداشهای کمتری دریافت می کند.</a:t>
            </a:r>
          </a:p>
          <a:p>
            <a:pPr lvl="0" algn="justLow" rtl="1">
              <a:spcBef>
                <a:spcPct val="20000"/>
              </a:spcBef>
              <a:defRPr/>
            </a:pPr>
            <a:r>
              <a:rPr kumimoji="0" lang="fa-IR" sz="2400" b="1" i="0" u="none" strike="noStrike" kern="1200" cap="none" spc="0" normalizeH="0" baseline="0" noProof="0" dirty="0" smtClean="0">
                <a:ln>
                  <a:noFill/>
                </a:ln>
                <a:solidFill>
                  <a:srgbClr val="C00000"/>
                </a:solidFill>
                <a:effectLst/>
                <a:uLnTx/>
                <a:uFillTx/>
                <a:latin typeface="B"/>
                <a:cs typeface="B Nazanin" pitchFamily="2" charset="-78"/>
              </a:rPr>
              <a:t>2</a:t>
            </a:r>
            <a:r>
              <a:rPr kumimoji="0" lang="fa-IR" sz="2400" i="0" u="none" strike="noStrike" kern="1200" cap="none" spc="0" normalizeH="0" baseline="0" noProof="0" dirty="0" smtClean="0">
                <a:ln>
                  <a:noFill/>
                </a:ln>
                <a:solidFill>
                  <a:srgbClr val="C00000"/>
                </a:solidFill>
                <a:effectLst/>
                <a:uLnTx/>
                <a:uFillTx/>
                <a:latin typeface="B"/>
                <a:cs typeface="B Nazanin" pitchFamily="2" charset="-78"/>
              </a:rPr>
              <a:t>- احساس مثبت نابرابری </a:t>
            </a:r>
            <a:r>
              <a:rPr kumimoji="0" lang="fa-IR" sz="4800" i="0" u="none" strike="noStrike" kern="1200" cap="none" spc="0" normalizeH="0" noProof="0" dirty="0" smtClean="0">
                <a:ln>
                  <a:noFill/>
                </a:ln>
                <a:solidFill>
                  <a:srgbClr val="C00000"/>
                </a:solidFill>
                <a:effectLst/>
                <a:uLnTx/>
                <a:uFillTx/>
                <a:latin typeface="B"/>
                <a:cs typeface="B Nazanin" pitchFamily="2" charset="-78"/>
              </a:rPr>
              <a:t>. </a:t>
            </a:r>
            <a:r>
              <a:rPr lang="fa-IR" sz="2400" dirty="0" smtClean="0">
                <a:solidFill>
                  <a:schemeClr val="bg1"/>
                </a:solidFill>
                <a:latin typeface="B"/>
                <a:cs typeface="B Nazanin" pitchFamily="2" charset="-78"/>
              </a:rPr>
              <a:t>زمانی است که فرد  براساس تلاش و کوشش بکار برده برای انجام کار در مقایسه با دیگران احساس کند پاداشهای بیشتری دریافت می کند.</a:t>
            </a:r>
          </a:p>
          <a:p>
            <a:pPr lvl="0" algn="justLow" rtl="1">
              <a:spcBef>
                <a:spcPct val="20000"/>
              </a:spcBef>
              <a:defRPr/>
            </a:pPr>
            <a:endParaRPr lang="fa-IR" sz="2400" b="1" dirty="0" smtClean="0">
              <a:latin typeface="B"/>
              <a:cs typeface="B Nazanin" pitchFamily="2" charset="-78"/>
            </a:endParaRPr>
          </a:p>
          <a:p>
            <a:pPr algn="ctr" rtl="1">
              <a:spcBef>
                <a:spcPct val="20000"/>
              </a:spcBef>
              <a:defRPr/>
            </a:pPr>
            <a:r>
              <a:rPr lang="fa-IR" sz="2400" b="1" dirty="0" smtClean="0">
                <a:solidFill>
                  <a:srgbClr val="7030A0"/>
                </a:solidFill>
                <a:latin typeface="B"/>
                <a:cs typeface="B Titr" pitchFamily="2" charset="-78"/>
              </a:rPr>
              <a:t>هر دو احساس نابرابری برای فرد موجب انگیزش می شود.</a:t>
            </a:r>
          </a:p>
          <a:p>
            <a:pPr lvl="0" algn="justLow" rtl="1">
              <a:spcBef>
                <a:spcPct val="20000"/>
              </a:spcBef>
              <a:defRPr/>
            </a:pPr>
            <a:endParaRPr lang="fa-IR" sz="2400" b="1" dirty="0" smtClean="0">
              <a:latin typeface="B"/>
              <a:cs typeface="B Nazanin" pitchFamily="2" charset="-78"/>
            </a:endParaRPr>
          </a:p>
          <a:p>
            <a:pPr lvl="0" algn="justLow" rtl="1">
              <a:spcBef>
                <a:spcPct val="20000"/>
              </a:spcBef>
              <a:defRPr/>
            </a:pPr>
            <a:endParaRPr kumimoji="0" lang="fa-IR" sz="2400" b="1" i="0" u="none" strike="noStrike" kern="1200" cap="none" spc="0" normalizeH="0" baseline="0" noProof="0" dirty="0" smtClean="0">
              <a:ln>
                <a:noFill/>
              </a:ln>
              <a:effectLst/>
              <a:uLnTx/>
              <a:uFillTx/>
              <a:latin typeface="B"/>
              <a:cs typeface="B Nazanin" pitchFamily="2" charset="-78"/>
            </a:endParaRPr>
          </a:p>
          <a:p>
            <a:pPr lvl="0" algn="justLow" rtl="1">
              <a:spcBef>
                <a:spcPct val="20000"/>
              </a:spcBef>
              <a:defRPr/>
            </a:pPr>
            <a:endParaRPr kumimoji="0" lang="en-US" sz="2400" b="1" i="0" u="none" strike="noStrike" kern="1200" cap="none" spc="0" normalizeH="0" baseline="0" noProof="0" dirty="0">
              <a:ln>
                <a:noFill/>
              </a:ln>
              <a:effectLst/>
              <a:uLnTx/>
              <a:uFillTx/>
              <a:latin typeface="B"/>
              <a:cs typeface="B Nazanin"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Content Placeholder 2"/>
          <p:cNvSpPr txBox="1">
            <a:spLocks/>
          </p:cNvSpPr>
          <p:nvPr/>
        </p:nvSpPr>
        <p:spPr>
          <a:xfrm>
            <a:off x="467544" y="980728"/>
            <a:ext cx="8229600" cy="5256584"/>
          </a:xfrm>
          <a:prstGeom prst="rect">
            <a:avLst/>
          </a:prstGeom>
        </p:spPr>
        <p:txBody>
          <a:bodyPr vert="horz" lIns="91440" tIns="45720" rIns="91440" bIns="45720" rtlCol="0">
            <a:normAutofit/>
          </a:bodyPr>
          <a:lstStyle/>
          <a:p>
            <a:pPr marL="0" marR="0" lvl="0" indent="0" algn="justLow" defTabSz="914400" rtl="1" eaLnBrk="1" fontAlgn="auto" latinLnBrk="0" hangingPunct="1">
              <a:lnSpc>
                <a:spcPct val="100000"/>
              </a:lnSpc>
              <a:spcBef>
                <a:spcPct val="20000"/>
              </a:spcBef>
              <a:spcAft>
                <a:spcPts val="0"/>
              </a:spcAft>
              <a:buClrTx/>
              <a:buSzTx/>
              <a:buFont typeface="Arial" pitchFamily="34" charset="0"/>
              <a:buNone/>
              <a:tabLst/>
              <a:defRPr/>
            </a:pPr>
            <a:r>
              <a:rPr kumimoji="0" lang="fa-IR" sz="2400" b="1" i="0" u="none" strike="noStrike" kern="1200" cap="none" spc="0" normalizeH="0" baseline="0" noProof="0" dirty="0" smtClean="0">
                <a:ln>
                  <a:noFill/>
                </a:ln>
                <a:solidFill>
                  <a:srgbClr val="002060"/>
                </a:solidFill>
                <a:effectLst/>
                <a:uLnTx/>
                <a:uFillTx/>
                <a:latin typeface="B"/>
                <a:cs typeface="B Nazanin" pitchFamily="2" charset="-78"/>
              </a:rPr>
              <a:t>اقداماتی که فرد برای ایجاد شرایط برابرانجام می دهد</a:t>
            </a:r>
            <a:r>
              <a:rPr kumimoji="0" lang="fa-IR" sz="2400" b="1" i="0" u="none" strike="noStrike" kern="1200" cap="none" spc="0" normalizeH="0" noProof="0" dirty="0" smtClean="0">
                <a:ln>
                  <a:noFill/>
                </a:ln>
                <a:solidFill>
                  <a:srgbClr val="002060"/>
                </a:solidFill>
                <a:effectLst/>
                <a:uLnTx/>
                <a:uFillTx/>
                <a:latin typeface="B"/>
                <a:cs typeface="B Nazanin" pitchFamily="2" charset="-78"/>
              </a:rPr>
              <a:t> به شرح زیر</a:t>
            </a:r>
            <a:r>
              <a:rPr kumimoji="0" lang="fa-IR" sz="2400" b="1" i="0" u="none" strike="noStrike" kern="1200" cap="none" spc="0" normalizeH="0" baseline="0" noProof="0" dirty="0" smtClean="0">
                <a:ln>
                  <a:noFill/>
                </a:ln>
                <a:solidFill>
                  <a:srgbClr val="002060"/>
                </a:solidFill>
                <a:effectLst/>
                <a:uLnTx/>
                <a:uFillTx/>
                <a:latin typeface="B"/>
                <a:cs typeface="B Nazanin" pitchFamily="2" charset="-78"/>
              </a:rPr>
              <a:t>:</a:t>
            </a:r>
            <a:endParaRPr kumimoji="0" lang="fa-IR" sz="2400" b="1" i="0" u="none" strike="noStrike" kern="1200" cap="none" spc="0" normalizeH="0" noProof="0" dirty="0" smtClean="0">
              <a:ln>
                <a:noFill/>
              </a:ln>
              <a:solidFill>
                <a:srgbClr val="002060"/>
              </a:solidFill>
              <a:effectLst/>
              <a:uLnTx/>
              <a:uFillTx/>
              <a:latin typeface="B"/>
              <a:cs typeface="B Nazanin" pitchFamily="2" charset="-78"/>
            </a:endParaRPr>
          </a:p>
          <a:p>
            <a:pPr marL="0" marR="0" lvl="0" indent="0" algn="justLow" defTabSz="914400" rtl="1" eaLnBrk="1" fontAlgn="auto" latinLnBrk="0" hangingPunct="1">
              <a:lnSpc>
                <a:spcPct val="100000"/>
              </a:lnSpc>
              <a:spcBef>
                <a:spcPct val="20000"/>
              </a:spcBef>
              <a:spcAft>
                <a:spcPts val="0"/>
              </a:spcAft>
              <a:buClrTx/>
              <a:buSzTx/>
              <a:buFont typeface="Arial" pitchFamily="34" charset="0"/>
              <a:buNone/>
              <a:tabLst/>
              <a:defRPr/>
            </a:pPr>
            <a:r>
              <a:rPr lang="fa-IR" sz="2400" b="1" baseline="0" dirty="0" smtClean="0">
                <a:latin typeface="B"/>
                <a:cs typeface="B Nazanin" pitchFamily="2" charset="-78"/>
              </a:rPr>
              <a:t> </a:t>
            </a:r>
            <a:r>
              <a:rPr lang="fa-IR" sz="2000" b="1" baseline="0" dirty="0" smtClean="0">
                <a:solidFill>
                  <a:srgbClr val="C00000"/>
                </a:solidFill>
                <a:latin typeface="B"/>
                <a:cs typeface="B Titr" pitchFamily="2" charset="-78"/>
              </a:rPr>
              <a:t>-</a:t>
            </a:r>
            <a:r>
              <a:rPr lang="fa-IR" sz="2400" b="1" baseline="0" dirty="0" smtClean="0">
                <a:solidFill>
                  <a:srgbClr val="C00000"/>
                </a:solidFill>
                <a:latin typeface="B"/>
                <a:cs typeface="B Nazanin" pitchFamily="2" charset="-78"/>
              </a:rPr>
              <a:t> </a:t>
            </a:r>
            <a:r>
              <a:rPr lang="fa-IR" sz="2200" b="1" baseline="0" dirty="0" smtClean="0">
                <a:solidFill>
                  <a:srgbClr val="0070C0"/>
                </a:solidFill>
                <a:latin typeface="B"/>
                <a:cs typeface="B Nazanin" pitchFamily="2" charset="-78"/>
              </a:rPr>
              <a:t>در صورت برداشت احساس منفی نابرابری میزان</a:t>
            </a:r>
            <a:r>
              <a:rPr lang="fa-IR" sz="2200" b="1" dirty="0" smtClean="0">
                <a:solidFill>
                  <a:srgbClr val="0070C0"/>
                </a:solidFill>
                <a:latin typeface="B"/>
                <a:cs typeface="B Nazanin" pitchFamily="2" charset="-78"/>
              </a:rPr>
              <a:t> تلاش و فعالیت خود را کاهش  می هد و به کاهش کمیت و کیفیت کار خود مبادرت می ورزد.</a:t>
            </a:r>
          </a:p>
          <a:p>
            <a:pPr lvl="0" algn="justLow" rtl="1">
              <a:spcBef>
                <a:spcPct val="20000"/>
              </a:spcBef>
              <a:defRPr/>
            </a:pPr>
            <a:r>
              <a:rPr lang="fa-IR" sz="2400" b="1" dirty="0" smtClean="0">
                <a:latin typeface="B"/>
                <a:cs typeface="B Nazanin" pitchFamily="2" charset="-78"/>
              </a:rPr>
              <a:t> </a:t>
            </a:r>
            <a:r>
              <a:rPr lang="fa-IR" sz="2400" b="1" dirty="0" smtClean="0">
                <a:solidFill>
                  <a:srgbClr val="C00000"/>
                </a:solidFill>
                <a:latin typeface="B"/>
                <a:cs typeface="B Titr" pitchFamily="2" charset="-78"/>
              </a:rPr>
              <a:t>-</a:t>
            </a:r>
            <a:r>
              <a:rPr lang="fa-IR" sz="2400" b="1" dirty="0" smtClean="0">
                <a:latin typeface="B"/>
                <a:cs typeface="B Nazanin" pitchFamily="2" charset="-78"/>
              </a:rPr>
              <a:t> </a:t>
            </a:r>
            <a:r>
              <a:rPr lang="fa-IR" sz="2200" b="1" dirty="0" smtClean="0">
                <a:solidFill>
                  <a:srgbClr val="0070C0"/>
                </a:solidFill>
                <a:latin typeface="B"/>
                <a:cs typeface="B Nazanin" pitchFamily="2" charset="-78"/>
              </a:rPr>
              <a:t>در صورت برداشت احساس مثبت نابرابری میزان تلاش و فعالیت خود را افزایش می دهد و برای افزایش کیفیت با کمیت کار خود اقدام می کند.</a:t>
            </a:r>
          </a:p>
          <a:p>
            <a:pPr lvl="0" algn="justLow" rtl="1">
              <a:spcBef>
                <a:spcPct val="20000"/>
              </a:spcBef>
              <a:defRPr/>
            </a:pPr>
            <a:r>
              <a:rPr lang="fa-IR" sz="2400" b="1" dirty="0" smtClean="0">
                <a:latin typeface="B"/>
                <a:cs typeface="B Nazanin" pitchFamily="2" charset="-78"/>
              </a:rPr>
              <a:t> </a:t>
            </a:r>
            <a:r>
              <a:rPr lang="fa-IR" sz="2400" b="1" dirty="0" smtClean="0">
                <a:solidFill>
                  <a:srgbClr val="C00000"/>
                </a:solidFill>
                <a:latin typeface="B"/>
                <a:cs typeface="B Titr" pitchFamily="2" charset="-78"/>
              </a:rPr>
              <a:t>-</a:t>
            </a:r>
            <a:r>
              <a:rPr lang="fa-IR" sz="2400" b="1" dirty="0" smtClean="0">
                <a:latin typeface="B"/>
                <a:cs typeface="B Nazanin" pitchFamily="2" charset="-78"/>
              </a:rPr>
              <a:t> </a:t>
            </a:r>
            <a:r>
              <a:rPr lang="fa-IR" sz="2200" b="1" dirty="0" smtClean="0">
                <a:solidFill>
                  <a:srgbClr val="0070C0"/>
                </a:solidFill>
                <a:latin typeface="B"/>
                <a:cs typeface="B Nazanin" pitchFamily="2" charset="-78"/>
              </a:rPr>
              <a:t>درصورت احساس ظلم دیگران را مجبور به کم کاری می کند.</a:t>
            </a:r>
          </a:p>
          <a:p>
            <a:pPr lvl="0" algn="justLow" rtl="1">
              <a:spcBef>
                <a:spcPct val="20000"/>
              </a:spcBef>
              <a:defRPr/>
            </a:pPr>
            <a:r>
              <a:rPr lang="fa-IR" sz="2400" b="1" dirty="0" smtClean="0">
                <a:latin typeface="B"/>
                <a:cs typeface="B Nazanin" pitchFamily="2" charset="-78"/>
              </a:rPr>
              <a:t> </a:t>
            </a:r>
            <a:r>
              <a:rPr lang="fa-IR" sz="2400" b="1" dirty="0" smtClean="0">
                <a:solidFill>
                  <a:srgbClr val="C00000"/>
                </a:solidFill>
                <a:latin typeface="B"/>
                <a:cs typeface="B Titr" pitchFamily="2" charset="-78"/>
              </a:rPr>
              <a:t>-</a:t>
            </a:r>
            <a:r>
              <a:rPr lang="fa-IR" sz="2400" b="1" dirty="0" smtClean="0">
                <a:latin typeface="B"/>
                <a:cs typeface="B Nazanin" pitchFamily="2" charset="-78"/>
              </a:rPr>
              <a:t> </a:t>
            </a:r>
            <a:r>
              <a:rPr lang="fa-IR" sz="2200" b="1" dirty="0" smtClean="0">
                <a:solidFill>
                  <a:srgbClr val="0070C0"/>
                </a:solidFill>
                <a:latin typeface="B"/>
                <a:cs typeface="B Nazanin" pitchFamily="2" charset="-78"/>
              </a:rPr>
              <a:t>سطح توقعات خود را کاهش می دهد و از طریق تحریف روانی مقایسه، خود را متقاعد می سازد.</a:t>
            </a:r>
          </a:p>
          <a:p>
            <a:pPr lvl="0" algn="justLow" rtl="1">
              <a:spcBef>
                <a:spcPct val="20000"/>
              </a:spcBef>
              <a:defRPr/>
            </a:pPr>
            <a:r>
              <a:rPr kumimoji="0" lang="fa-IR" sz="2400" b="1" i="0" u="none" strike="noStrike" kern="1200" cap="none" spc="0" normalizeH="0" baseline="0" noProof="0" dirty="0" smtClean="0">
                <a:ln>
                  <a:noFill/>
                </a:ln>
                <a:effectLst/>
                <a:uLnTx/>
                <a:uFillTx/>
                <a:latin typeface="B"/>
                <a:cs typeface="B Nazanin" pitchFamily="2" charset="-78"/>
              </a:rPr>
              <a:t> </a:t>
            </a:r>
            <a:r>
              <a:rPr lang="fa-IR" sz="2400" b="1" dirty="0" smtClean="0">
                <a:solidFill>
                  <a:srgbClr val="C00000"/>
                </a:solidFill>
                <a:latin typeface="B"/>
                <a:cs typeface="B Titr" pitchFamily="2" charset="-78"/>
              </a:rPr>
              <a:t>- </a:t>
            </a:r>
            <a:r>
              <a:rPr kumimoji="0" lang="fa-IR" sz="2200" b="1" i="0" u="none" strike="noStrike" kern="1200" cap="none" spc="0" normalizeH="0" baseline="0" noProof="0" dirty="0" smtClean="0">
                <a:ln>
                  <a:noFill/>
                </a:ln>
                <a:solidFill>
                  <a:srgbClr val="0070C0"/>
                </a:solidFill>
                <a:effectLst/>
                <a:uLnTx/>
                <a:uFillTx/>
                <a:latin typeface="B"/>
                <a:cs typeface="B Nazanin" pitchFamily="2" charset="-78"/>
              </a:rPr>
              <a:t>مبنای مقایسه</a:t>
            </a:r>
            <a:r>
              <a:rPr kumimoji="0" lang="fa-IR" sz="2200" b="1" i="0" u="none" strike="noStrike" kern="1200" cap="none" spc="0" normalizeH="0" noProof="0" dirty="0" smtClean="0">
                <a:ln>
                  <a:noFill/>
                </a:ln>
                <a:solidFill>
                  <a:srgbClr val="0070C0"/>
                </a:solidFill>
                <a:effectLst/>
                <a:uLnTx/>
                <a:uFillTx/>
                <a:latin typeface="B"/>
                <a:cs typeface="B Nazanin" pitchFamily="2" charset="-78"/>
              </a:rPr>
              <a:t> خود را با دیگران تغییر می دهد. </a:t>
            </a:r>
          </a:p>
          <a:p>
            <a:pPr lvl="0" algn="justLow" rtl="1">
              <a:spcBef>
                <a:spcPct val="20000"/>
              </a:spcBef>
              <a:defRPr/>
            </a:pPr>
            <a:r>
              <a:rPr lang="fa-IR" sz="2400" b="1" dirty="0" smtClean="0">
                <a:latin typeface="B"/>
                <a:cs typeface="B Nazanin" pitchFamily="2" charset="-78"/>
              </a:rPr>
              <a:t> </a:t>
            </a:r>
            <a:r>
              <a:rPr lang="fa-IR" sz="2400" b="1" dirty="0" smtClean="0">
                <a:solidFill>
                  <a:srgbClr val="C00000"/>
                </a:solidFill>
                <a:latin typeface="B"/>
                <a:cs typeface="B Titr" pitchFamily="2" charset="-78"/>
              </a:rPr>
              <a:t>-</a:t>
            </a:r>
            <a:r>
              <a:rPr lang="fa-IR" sz="2400" b="1" dirty="0" smtClean="0">
                <a:latin typeface="B"/>
                <a:cs typeface="B Nazanin" pitchFamily="2" charset="-78"/>
              </a:rPr>
              <a:t> </a:t>
            </a:r>
            <a:r>
              <a:rPr kumimoji="0" lang="fa-IR" sz="2200" b="1" i="0" u="none" strike="noStrike" kern="1200" cap="none" spc="0" normalizeH="0" noProof="0" dirty="0" smtClean="0">
                <a:ln>
                  <a:noFill/>
                </a:ln>
                <a:solidFill>
                  <a:srgbClr val="0070C0"/>
                </a:solidFill>
                <a:effectLst/>
                <a:uLnTx/>
                <a:uFillTx/>
                <a:latin typeface="B"/>
                <a:cs typeface="B Nazanin" pitchFamily="2" charset="-78"/>
              </a:rPr>
              <a:t>با کناره گیری از کار،سازمان را ترک می کند.</a:t>
            </a:r>
          </a:p>
          <a:p>
            <a:pPr marL="0" marR="0" lvl="0" indent="0" algn="justLow"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a-IR" sz="1000" b="1" i="0" u="none" strike="noStrike" kern="1200" cap="none" spc="0" normalizeH="0" noProof="0" dirty="0" smtClean="0">
              <a:ln>
                <a:noFill/>
              </a:ln>
              <a:solidFill>
                <a:schemeClr val="tx2">
                  <a:lumMod val="75000"/>
                </a:schemeClr>
              </a:solidFill>
              <a:effectLst/>
              <a:uLnTx/>
              <a:uFillTx/>
              <a:latin typeface="B"/>
              <a:cs typeface="B Nazanin" pitchFamily="2" charset="-78"/>
            </a:endParaRPr>
          </a:p>
          <a:p>
            <a:pPr marL="0" marR="0" lvl="0" indent="0" algn="justLow" defTabSz="914400" rtl="1" eaLnBrk="1" fontAlgn="auto" latinLnBrk="0" hangingPunct="1">
              <a:lnSpc>
                <a:spcPct val="100000"/>
              </a:lnSpc>
              <a:spcBef>
                <a:spcPct val="20000"/>
              </a:spcBef>
              <a:spcAft>
                <a:spcPts val="0"/>
              </a:spcAft>
              <a:buClrTx/>
              <a:buSzTx/>
              <a:buFont typeface="Arial" pitchFamily="34" charset="0"/>
              <a:buNone/>
              <a:tabLst/>
              <a:defRPr/>
            </a:pPr>
            <a:r>
              <a:rPr lang="fa-IR" sz="2000" b="1" baseline="0" dirty="0" smtClean="0">
                <a:solidFill>
                  <a:srgbClr val="7030A0"/>
                </a:solidFill>
                <a:latin typeface="B"/>
                <a:cs typeface="B Titr" pitchFamily="2" charset="-78"/>
              </a:rPr>
              <a:t> نتایج بررسی های انجام شده نشان می دهد افراد وقتی پاداش کمتری دریافت می کنند، احساس راحتی کمتری نسبت</a:t>
            </a:r>
            <a:r>
              <a:rPr lang="fa-IR" sz="2000" b="1" dirty="0" smtClean="0">
                <a:solidFill>
                  <a:srgbClr val="7030A0"/>
                </a:solidFill>
                <a:latin typeface="B"/>
                <a:cs typeface="B Titr" pitchFamily="2" charset="-78"/>
              </a:rPr>
              <a:t> به زمانی دارندکه پاداش بیشتری در یافت میکنند.</a:t>
            </a:r>
            <a:endParaRPr kumimoji="0" lang="en-US" sz="2000" b="1" i="0" u="none" strike="noStrike" kern="1200" cap="none" spc="0" normalizeH="0" baseline="0" noProof="0" dirty="0">
              <a:ln>
                <a:noFill/>
              </a:ln>
              <a:solidFill>
                <a:srgbClr val="7030A0"/>
              </a:solidFill>
              <a:effectLst/>
              <a:uLnTx/>
              <a:uFillTx/>
              <a:latin typeface="B"/>
              <a:cs typeface="B Titr"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Content Placeholder 2"/>
          <p:cNvSpPr txBox="1">
            <a:spLocks/>
          </p:cNvSpPr>
          <p:nvPr/>
        </p:nvSpPr>
        <p:spPr>
          <a:xfrm>
            <a:off x="457201" y="714356"/>
            <a:ext cx="8229600" cy="5411809"/>
          </a:xfrm>
          <a:prstGeom prst="rect">
            <a:avLst/>
          </a:prstGeom>
        </p:spPr>
        <p:txBody>
          <a:bodyPr vert="horz" lIns="91440" tIns="45720" rIns="91440" bIns="45720" rtlCol="0">
            <a:normAutofit lnSpcReduction="10000"/>
          </a:bodyPr>
          <a:lstStyle/>
          <a:p>
            <a:pPr algn="justLow" rtl="1">
              <a:spcBef>
                <a:spcPct val="20000"/>
              </a:spcBef>
              <a:defRPr/>
            </a:pPr>
            <a:r>
              <a:rPr lang="fa-IR" sz="2400" b="1" cap="all" dirty="0" smtClean="0">
                <a:ln w="6350">
                  <a:noFill/>
                </a:ln>
                <a:solidFill>
                  <a:srgbClr val="C00000"/>
                </a:solidFill>
                <a:cs typeface="B Nazanin" pitchFamily="2" charset="-78"/>
              </a:rPr>
              <a:t>نظریه انتظار</a:t>
            </a:r>
          </a:p>
          <a:p>
            <a:pPr lvl="0" algn="justLow" rtl="1">
              <a:spcBef>
                <a:spcPct val="20000"/>
              </a:spcBef>
              <a:defRPr/>
            </a:pPr>
            <a:r>
              <a:rPr kumimoji="0" lang="fa-IR" sz="2200" i="0" u="none" strike="noStrike" kern="1200" cap="none" spc="0" normalizeH="0" baseline="0" noProof="0" dirty="0" smtClean="0">
                <a:ln>
                  <a:noFill/>
                </a:ln>
                <a:solidFill>
                  <a:schemeClr val="bg1"/>
                </a:solidFill>
                <a:effectLst/>
                <a:uLnTx/>
                <a:uFillTx/>
                <a:latin typeface="B"/>
                <a:cs typeface="B Nazanin" pitchFamily="2" charset="-78"/>
              </a:rPr>
              <a:t>این نظریه</a:t>
            </a:r>
            <a:r>
              <a:rPr kumimoji="0" lang="fa-IR" sz="2200" i="0" u="none" strike="noStrike" kern="1200" cap="none" spc="0" normalizeH="0" noProof="0" dirty="0" smtClean="0">
                <a:ln>
                  <a:noFill/>
                </a:ln>
                <a:solidFill>
                  <a:schemeClr val="bg1"/>
                </a:solidFill>
                <a:effectLst/>
                <a:uLnTx/>
                <a:uFillTx/>
                <a:latin typeface="B"/>
                <a:cs typeface="B Nazanin" pitchFamily="2" charset="-78"/>
              </a:rPr>
              <a:t> را </a:t>
            </a:r>
            <a:r>
              <a:rPr kumimoji="0" lang="fa-IR" sz="2200" i="0" u="none" strike="noStrike" kern="1200" cap="none" spc="0" normalizeH="0" noProof="0" dirty="0" smtClean="0">
                <a:ln>
                  <a:noFill/>
                </a:ln>
                <a:solidFill>
                  <a:srgbClr val="0070C0"/>
                </a:solidFill>
                <a:effectLst/>
                <a:uLnTx/>
                <a:uFillTx/>
                <a:latin typeface="B"/>
                <a:cs typeface="B Nazanin" pitchFamily="2" charset="-78"/>
              </a:rPr>
              <a:t>وروم پایه گزاری </a:t>
            </a:r>
            <a:r>
              <a:rPr kumimoji="0" lang="fa-IR" sz="2200" i="0" u="none" strike="noStrike" kern="1200" cap="none" spc="0" normalizeH="0" noProof="0" dirty="0" smtClean="0">
                <a:ln>
                  <a:noFill/>
                </a:ln>
                <a:solidFill>
                  <a:schemeClr val="bg1"/>
                </a:solidFill>
                <a:effectLst/>
                <a:uLnTx/>
                <a:uFillTx/>
                <a:latin typeface="B"/>
                <a:cs typeface="B Nazanin" pitchFamily="2" charset="-78"/>
              </a:rPr>
              <a:t>کرده و </a:t>
            </a:r>
            <a:r>
              <a:rPr kumimoji="0" lang="fa-IR" sz="2200" i="0" u="none" strike="noStrike" kern="1200" cap="none" spc="0" normalizeH="0" noProof="0" dirty="0" smtClean="0">
                <a:ln>
                  <a:noFill/>
                </a:ln>
                <a:solidFill>
                  <a:srgbClr val="0070C0"/>
                </a:solidFill>
                <a:effectLst/>
                <a:uLnTx/>
                <a:uFillTx/>
                <a:latin typeface="B"/>
                <a:cs typeface="B Nazanin" pitchFamily="2" charset="-78"/>
              </a:rPr>
              <a:t>پورتر و لاولر آن را گسترش </a:t>
            </a:r>
            <a:r>
              <a:rPr kumimoji="0" lang="fa-IR" sz="2200" i="0" u="none" strike="noStrike" kern="1200" cap="none" spc="0" normalizeH="0" noProof="0" dirty="0" smtClean="0">
                <a:ln>
                  <a:noFill/>
                </a:ln>
                <a:solidFill>
                  <a:schemeClr val="bg1"/>
                </a:solidFill>
                <a:effectLst/>
                <a:uLnTx/>
                <a:uFillTx/>
                <a:latin typeface="B"/>
                <a:cs typeface="B Nazanin" pitchFamily="2" charset="-78"/>
              </a:rPr>
              <a:t>دادند. این نظریه استدلال می کند که </a:t>
            </a:r>
            <a:r>
              <a:rPr kumimoji="0" lang="fa-IR" sz="2200" i="0" u="none" strike="noStrike" kern="1200" cap="none" spc="0" normalizeH="0" noProof="0" dirty="0" smtClean="0">
                <a:ln>
                  <a:noFill/>
                </a:ln>
                <a:solidFill>
                  <a:srgbClr val="0070C0"/>
                </a:solidFill>
                <a:effectLst/>
                <a:uLnTx/>
                <a:uFillTx/>
                <a:latin typeface="B"/>
                <a:cs typeface="B Nazanin" pitchFamily="2" charset="-78"/>
              </a:rPr>
              <a:t>انگیزش، کارکردی از ظرفیت(ارزش) روابط میان تلاش-عملکرد و عملکرد-پاداش </a:t>
            </a:r>
            <a:r>
              <a:rPr kumimoji="0" lang="fa-IR" sz="2200" i="0" u="none" strike="noStrike" kern="1200" cap="none" spc="0" normalizeH="0" noProof="0" dirty="0" smtClean="0">
                <a:ln>
                  <a:noFill/>
                </a:ln>
                <a:solidFill>
                  <a:schemeClr val="bg1"/>
                </a:solidFill>
                <a:effectLst/>
                <a:uLnTx/>
                <a:uFillTx/>
                <a:latin typeface="B"/>
                <a:cs typeface="B Nazanin" pitchFamily="2" charset="-78"/>
              </a:rPr>
              <a:t>است. بطوریکه دیویس و نیواستروم می گویند</a:t>
            </a:r>
            <a:r>
              <a:rPr kumimoji="0" lang="fa-IR" sz="2200" i="0" u="none" strike="noStrike" kern="1200" cap="none" spc="0" normalizeH="0" noProof="0" dirty="0" smtClean="0">
                <a:ln>
                  <a:noFill/>
                </a:ln>
                <a:solidFill>
                  <a:srgbClr val="FF0000"/>
                </a:solidFill>
                <a:effectLst/>
                <a:uLnTx/>
                <a:uFillTx/>
                <a:latin typeface="B"/>
                <a:cs typeface="B Nazanin" pitchFamily="2" charset="-78"/>
              </a:rPr>
              <a:t>((ارزش به نیروی افزون شخص برای دریافت پاداش اشاره می کند. انتظار نیرومندی این باور است که تلاش مستمر در کار سرانجام به پایان کار می انجامد و سودمندی نمایانگر باور کارکنان از این موضوع است که هرگاه کار بخوبی به انجام برسد، پاداش دریافت خواهد شد)).</a:t>
            </a:r>
          </a:p>
          <a:p>
            <a:pPr lvl="0" algn="justLow" rtl="1">
              <a:spcBef>
                <a:spcPct val="20000"/>
              </a:spcBef>
              <a:defRPr/>
            </a:pPr>
            <a:r>
              <a:rPr lang="fa-IR" sz="2200" dirty="0" smtClean="0">
                <a:solidFill>
                  <a:schemeClr val="bg1"/>
                </a:solidFill>
                <a:latin typeface="B"/>
                <a:cs typeface="B Nazanin" pitchFamily="2" charset="-78"/>
              </a:rPr>
              <a:t>سوال محوری این نظریه این است که چه چیزی موجب تمایل فرد برای تلاش در انجام دادن کار می شود تا از این طریق به بهره وری سازمان کمک کند.</a:t>
            </a:r>
            <a:r>
              <a:rPr kumimoji="0" lang="fa-IR" sz="2200" i="0" u="none" strike="noStrike" kern="1200" cap="none" spc="0" normalizeH="0" noProof="0" dirty="0" smtClean="0">
                <a:ln>
                  <a:noFill/>
                </a:ln>
                <a:solidFill>
                  <a:schemeClr val="bg1"/>
                </a:solidFill>
                <a:effectLst/>
                <a:uLnTx/>
                <a:uFillTx/>
                <a:latin typeface="B"/>
                <a:cs typeface="B Nazanin" pitchFamily="2" charset="-78"/>
              </a:rPr>
              <a:t>  پاسخ وروم مبتنی بر سه چیز است:</a:t>
            </a:r>
          </a:p>
          <a:p>
            <a:pPr marL="0" marR="0" lvl="0" indent="0" algn="justLow" defTabSz="914400" rtl="1" eaLnBrk="1" fontAlgn="auto" latinLnBrk="0" hangingPunct="1">
              <a:lnSpc>
                <a:spcPct val="100000"/>
              </a:lnSpc>
              <a:spcBef>
                <a:spcPct val="20000"/>
              </a:spcBef>
              <a:spcAft>
                <a:spcPts val="0"/>
              </a:spcAft>
              <a:buClrTx/>
              <a:buSzTx/>
              <a:buFont typeface="Arial" pitchFamily="34" charset="0"/>
              <a:buNone/>
              <a:tabLst/>
              <a:defRPr/>
            </a:pPr>
            <a:r>
              <a:rPr lang="fa-IR" sz="2000" b="1" baseline="0" dirty="0" smtClean="0">
                <a:solidFill>
                  <a:srgbClr val="C00000"/>
                </a:solidFill>
                <a:latin typeface="B"/>
                <a:cs typeface="B Nazanin" pitchFamily="2" charset="-78"/>
              </a:rPr>
              <a:t>1- </a:t>
            </a:r>
            <a:r>
              <a:rPr lang="fa-IR" sz="2000" baseline="0" dirty="0" smtClean="0">
                <a:solidFill>
                  <a:srgbClr val="0070C0"/>
                </a:solidFill>
                <a:latin typeface="B"/>
                <a:cs typeface="B Nazanin" pitchFamily="2" charset="-78"/>
              </a:rPr>
              <a:t>میزان باور افراد</a:t>
            </a:r>
            <a:r>
              <a:rPr lang="fa-IR" sz="2000" dirty="0" smtClean="0">
                <a:solidFill>
                  <a:srgbClr val="0070C0"/>
                </a:solidFill>
                <a:latin typeface="B"/>
                <a:cs typeface="B Nazanin" pitchFamily="2" charset="-78"/>
              </a:rPr>
              <a:t> نسبت به اینکه سختکوشی موجب کسب سطوح گوناگون عملکرد کاری می شود.</a:t>
            </a:r>
          </a:p>
          <a:p>
            <a:pPr lvl="0" algn="justLow" rtl="1">
              <a:spcBef>
                <a:spcPct val="20000"/>
              </a:spcBef>
              <a:defRPr/>
            </a:pPr>
            <a:r>
              <a:rPr kumimoji="0" lang="fa-IR" sz="2000" b="1" i="0" u="none" strike="noStrike" kern="1200" cap="none" spc="0" normalizeH="0" baseline="0" noProof="0" dirty="0" smtClean="0">
                <a:ln>
                  <a:noFill/>
                </a:ln>
                <a:solidFill>
                  <a:srgbClr val="C00000"/>
                </a:solidFill>
                <a:effectLst/>
                <a:uLnTx/>
                <a:uFillTx/>
                <a:latin typeface="B"/>
                <a:cs typeface="B Nazanin" pitchFamily="2" charset="-78"/>
              </a:rPr>
              <a:t>2</a:t>
            </a:r>
            <a:r>
              <a:rPr kumimoji="0" lang="fa-IR" sz="2000" i="0" u="none" strike="noStrike" kern="1200" cap="none" spc="0" normalizeH="0" baseline="0" noProof="0" dirty="0" smtClean="0">
                <a:ln>
                  <a:noFill/>
                </a:ln>
                <a:solidFill>
                  <a:srgbClr val="C00000"/>
                </a:solidFill>
                <a:effectLst/>
                <a:uLnTx/>
                <a:uFillTx/>
                <a:latin typeface="B"/>
                <a:cs typeface="B Nazanin" pitchFamily="2" charset="-78"/>
              </a:rPr>
              <a:t>- </a:t>
            </a:r>
            <a:r>
              <a:rPr kumimoji="0" lang="fa-IR" sz="2000" i="0" u="none" strike="noStrike" kern="1200" cap="none" spc="0" normalizeH="0" baseline="0" noProof="0" dirty="0" smtClean="0">
                <a:ln>
                  <a:noFill/>
                </a:ln>
                <a:solidFill>
                  <a:srgbClr val="0070C0"/>
                </a:solidFill>
                <a:effectLst/>
                <a:uLnTx/>
                <a:uFillTx/>
                <a:latin typeface="B"/>
                <a:cs typeface="B Nazanin" pitchFamily="2" charset="-78"/>
              </a:rPr>
              <a:t>فرد باور داشته باشد به اینکه پاداشها از طریق موفقیت در سطوح گوناگون عملکرد به دست می آید.</a:t>
            </a:r>
            <a:endParaRPr lang="fa-IR" sz="2000" dirty="0" smtClean="0">
              <a:solidFill>
                <a:srgbClr val="0070C0"/>
              </a:solidFill>
              <a:latin typeface="B"/>
              <a:cs typeface="B Nazanin" pitchFamily="2" charset="-78"/>
            </a:endParaRPr>
          </a:p>
          <a:p>
            <a:pPr lvl="0" algn="justLow" rtl="1">
              <a:spcBef>
                <a:spcPct val="20000"/>
              </a:spcBef>
              <a:defRPr/>
            </a:pPr>
            <a:r>
              <a:rPr lang="fa-IR" sz="2400" b="1" dirty="0" smtClean="0">
                <a:solidFill>
                  <a:srgbClr val="C00000"/>
                </a:solidFill>
                <a:latin typeface="B"/>
                <a:cs typeface="B Nazanin" pitchFamily="2" charset="-78"/>
              </a:rPr>
              <a:t>3</a:t>
            </a:r>
            <a:r>
              <a:rPr lang="fa-IR" sz="2400" dirty="0" smtClean="0">
                <a:solidFill>
                  <a:srgbClr val="C00000"/>
                </a:solidFill>
                <a:latin typeface="B"/>
                <a:cs typeface="B Nazanin" pitchFamily="2" charset="-78"/>
              </a:rPr>
              <a:t>- </a:t>
            </a:r>
            <a:r>
              <a:rPr lang="fa-IR" sz="2200" dirty="0" smtClean="0">
                <a:solidFill>
                  <a:srgbClr val="0070C0"/>
                </a:solidFill>
                <a:latin typeface="B"/>
                <a:cs typeface="B Nazanin" pitchFamily="2" charset="-78"/>
              </a:rPr>
              <a:t>میزان ارزشی که افراد برای پاداش قائلند.</a:t>
            </a:r>
            <a:endParaRPr lang="fa-IR" sz="2200" b="1" dirty="0" smtClean="0">
              <a:solidFill>
                <a:srgbClr val="0070C0"/>
              </a:solidFill>
              <a:latin typeface="B"/>
              <a:cs typeface="B Nazanin" pitchFamily="2" charset="-78"/>
            </a:endParaRPr>
          </a:p>
          <a:p>
            <a:pPr lvl="0" algn="justLow" rtl="1">
              <a:spcBef>
                <a:spcPct val="20000"/>
              </a:spcBef>
              <a:defRPr/>
            </a:pPr>
            <a:r>
              <a:rPr lang="fa-IR" sz="2200" dirty="0" smtClean="0">
                <a:solidFill>
                  <a:schemeClr val="bg1"/>
                </a:solidFill>
                <a:latin typeface="B"/>
                <a:cs typeface="B Nazanin" pitchFamily="2" charset="-78"/>
              </a:rPr>
              <a:t>براین اساس، انتظار به رابطه ادراک شده بین تلاش و عملکرد اشاره دارد و زمانیکه افراد با جدیت در انجام شایسته وظایف کوشش ورزند، نخست پاداش برای آنان با ارزش میشود و دوم احساس کنند در نتیجه تلاش به پاداش دست می یابند.</a:t>
            </a:r>
          </a:p>
          <a:p>
            <a:pPr lvl="0" algn="justLow" rtl="1">
              <a:spcBef>
                <a:spcPct val="20000"/>
              </a:spcBef>
              <a:defRPr/>
            </a:pPr>
            <a:endParaRPr kumimoji="0" lang="fa-IR" sz="2400" b="1" i="0" u="none" strike="noStrike" kern="1200" cap="none" spc="0" normalizeH="0" baseline="0" noProof="0" dirty="0" smtClean="0">
              <a:ln>
                <a:noFill/>
              </a:ln>
              <a:effectLst/>
              <a:uLnTx/>
              <a:uFillTx/>
              <a:latin typeface="B"/>
              <a:cs typeface="B Nazanin" pitchFamily="2" charset="-78"/>
            </a:endParaRPr>
          </a:p>
          <a:p>
            <a:pPr lvl="0" algn="justLow" rtl="1">
              <a:spcBef>
                <a:spcPct val="20000"/>
              </a:spcBef>
              <a:defRPr/>
            </a:pPr>
            <a:endParaRPr kumimoji="0" lang="en-US" sz="2400" b="1" i="0" u="none" strike="noStrike" kern="1200" cap="none" spc="0" normalizeH="0" baseline="0" noProof="0" dirty="0">
              <a:ln>
                <a:noFill/>
              </a:ln>
              <a:effectLst/>
              <a:uLnTx/>
              <a:uFillTx/>
              <a:latin typeface="B"/>
              <a:cs typeface="B Nazanin"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5" name="Vertical Scroll 4"/>
          <p:cNvSpPr/>
          <p:nvPr/>
        </p:nvSpPr>
        <p:spPr>
          <a:xfrm>
            <a:off x="1928794" y="1142984"/>
            <a:ext cx="5500726" cy="4214842"/>
          </a:xfrm>
          <a:prstGeom prst="verticalScroll">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ctr" rtl="1">
              <a:spcBef>
                <a:spcPct val="20000"/>
              </a:spcBef>
              <a:defRPr/>
            </a:pPr>
            <a:r>
              <a:rPr lang="fa-IR" sz="9600" dirty="0" smtClean="0">
                <a:solidFill>
                  <a:schemeClr val="tx2">
                    <a:lumMod val="50000"/>
                  </a:schemeClr>
                </a:solidFill>
                <a:cs typeface="B Titr" pitchFamily="2" charset="-78"/>
              </a:rPr>
              <a:t>سپاس</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5" name="Title 1"/>
          <p:cNvSpPr txBox="1">
            <a:spLocks/>
          </p:cNvSpPr>
          <p:nvPr/>
        </p:nvSpPr>
        <p:spPr>
          <a:xfrm>
            <a:off x="857224" y="571480"/>
            <a:ext cx="7343772" cy="1214446"/>
          </a:xfrm>
          <a:prstGeom prst="rect">
            <a:avLst/>
          </a:prstGeom>
          <a:gradFill flip="none" rotWithShape="1">
            <a:gsLst>
              <a:gs pos="87000">
                <a:schemeClr val="bg1"/>
              </a:gs>
              <a:gs pos="50000">
                <a:schemeClr val="accent1">
                  <a:tint val="44500"/>
                  <a:satMod val="160000"/>
                </a:schemeClr>
              </a:gs>
              <a:gs pos="100000">
                <a:schemeClr val="accent1">
                  <a:tint val="23500"/>
                  <a:satMod val="160000"/>
                </a:schemeClr>
              </a:gs>
            </a:gsLst>
            <a:path path="shape">
              <a:fillToRect l="50000" t="50000" r="50000" b="50000"/>
            </a:path>
            <a:tileRect/>
          </a:gradFill>
        </p:spPr>
        <p:txBody>
          <a:bodyPr vert="horz" anchor="ctr">
            <a:normAutofit fontScale="97500"/>
            <a:scene3d>
              <a:camera prst="orthographicFront"/>
              <a:lightRig rig="soft" dir="t">
                <a:rot lat="0" lon="0" rev="16800000"/>
              </a:lightRig>
            </a:scene3d>
            <a:sp3d prstMaterial="softEdge">
              <a:bevelT w="38100" h="38100"/>
            </a:sp3d>
          </a:bodyPr>
          <a:lstStyle/>
          <a:p>
            <a:pPr marL="0" marR="0" lvl="0" indent="0" algn="ctr" defTabSz="914400" rtl="1" eaLnBrk="1" fontAlgn="auto" latinLnBrk="0" hangingPunct="1">
              <a:spcBef>
                <a:spcPct val="0"/>
              </a:spcBef>
              <a:spcAft>
                <a:spcPts val="0"/>
              </a:spcAft>
              <a:buClrTx/>
              <a:buSzTx/>
              <a:buFontTx/>
              <a:buNone/>
              <a:tabLst/>
              <a:defRPr/>
            </a:pPr>
            <a:r>
              <a:rPr kumimoji="0" lang="fa-IR" sz="4800" b="1" i="0" u="none" strike="noStrike" kern="1200" cap="none" spc="0" normalizeH="0" baseline="0" noProof="0" dirty="0" smtClean="0">
                <a:ln w="6350">
                  <a:noFill/>
                </a:ln>
                <a:solidFill>
                  <a:srgbClr val="FFC000"/>
                </a:solidFill>
                <a:effectLst>
                  <a:outerShdw blurRad="114300" dist="101600" dir="2700000" algn="tl" rotWithShape="0">
                    <a:srgbClr val="000000">
                      <a:alpha val="40000"/>
                    </a:srgbClr>
                  </a:outerShdw>
                </a:effectLst>
                <a:uLnTx/>
                <a:uFillTx/>
                <a:latin typeface="+mj-lt"/>
                <a:ea typeface="+mj-ea"/>
                <a:cs typeface="B Titr" pitchFamily="2" charset="-78"/>
              </a:rPr>
              <a:t>موضوع فصل دهم</a:t>
            </a:r>
            <a:endParaRPr kumimoji="0" lang="en-US" sz="4800" b="1" i="0" u="none" strike="noStrike" kern="1200" cap="none" spc="0" normalizeH="0" baseline="0" noProof="0" dirty="0">
              <a:ln w="6350">
                <a:noFill/>
              </a:ln>
              <a:solidFill>
                <a:srgbClr val="FFC000"/>
              </a:solidFill>
              <a:effectLst>
                <a:outerShdw blurRad="114300" dist="101600" dir="2700000" algn="tl" rotWithShape="0">
                  <a:srgbClr val="000000">
                    <a:alpha val="40000"/>
                  </a:srgbClr>
                </a:outerShdw>
              </a:effectLst>
              <a:uLnTx/>
              <a:uFillTx/>
              <a:latin typeface="+mj-lt"/>
              <a:ea typeface="+mj-ea"/>
              <a:cs typeface="B Titr" pitchFamily="2" charset="-78"/>
            </a:endParaRPr>
          </a:p>
        </p:txBody>
      </p:sp>
      <p:sp>
        <p:nvSpPr>
          <p:cNvPr id="6" name="Title 1"/>
          <p:cNvSpPr txBox="1">
            <a:spLocks/>
          </p:cNvSpPr>
          <p:nvPr/>
        </p:nvSpPr>
        <p:spPr>
          <a:xfrm>
            <a:off x="714348" y="1928802"/>
            <a:ext cx="7772400" cy="1143008"/>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a-IR" sz="5000" b="0" i="0" u="none" strike="noStrike" kern="1200" cap="none" spc="0" normalizeH="0" baseline="0" noProof="0" dirty="0" smtClean="0">
                <a:ln>
                  <a:noFill/>
                </a:ln>
                <a:solidFill>
                  <a:schemeClr val="bg1"/>
                </a:solidFill>
                <a:effectLst/>
                <a:uLnTx/>
                <a:uFillTx/>
                <a:latin typeface="+mj-lt"/>
                <a:ea typeface="+mj-ea"/>
                <a:cs typeface="B Titr" pitchFamily="2" charset="-78"/>
              </a:rPr>
              <a:t>انگیزش کارکنان</a:t>
            </a:r>
          </a:p>
        </p:txBody>
      </p:sp>
      <p:sp>
        <p:nvSpPr>
          <p:cNvPr id="7" name="Subtitle 2"/>
          <p:cNvSpPr txBox="1">
            <a:spLocks/>
          </p:cNvSpPr>
          <p:nvPr/>
        </p:nvSpPr>
        <p:spPr>
          <a:xfrm>
            <a:off x="1371600" y="3886200"/>
            <a:ext cx="6400800" cy="2471758"/>
          </a:xfrm>
          <a:prstGeom prst="rect">
            <a:avLst/>
          </a:prstGeom>
        </p:spPr>
        <p:txBody>
          <a:bodyPr vert="horz">
            <a:normAutofit/>
          </a:bodyPr>
          <a:lstStyle/>
          <a:p>
            <a:pPr marL="548640" marR="0" lvl="0" indent="-411480" algn="r" defTabSz="914400" rtl="0" eaLnBrk="1" fontAlgn="auto" latinLnBrk="0" hangingPunct="1">
              <a:lnSpc>
                <a:spcPct val="100000"/>
              </a:lnSpc>
              <a:spcBef>
                <a:spcPct val="20000"/>
              </a:spcBef>
              <a:spcAft>
                <a:spcPts val="0"/>
              </a:spcAft>
              <a:buClr>
                <a:schemeClr val="tx1">
                  <a:shade val="95000"/>
                </a:schemeClr>
              </a:buClr>
              <a:buSzPct val="65000"/>
              <a:buFont typeface="Wingdings 2"/>
              <a:buChar char=""/>
              <a:tabLst/>
              <a:defRPr/>
            </a:pPr>
            <a:r>
              <a:rPr kumimoji="0" lang="fa-IR" sz="2800" b="1" i="0" u="none" strike="noStrike" kern="1200" cap="none" spc="0" normalizeH="0" baseline="0" noProof="0" dirty="0" smtClean="0">
                <a:ln>
                  <a:noFill/>
                </a:ln>
                <a:solidFill>
                  <a:schemeClr val="bg1"/>
                </a:solidFill>
                <a:effectLst/>
                <a:uLnTx/>
                <a:uFillTx/>
                <a:latin typeface="+mn-lt"/>
                <a:ea typeface="+mn-ea"/>
                <a:cs typeface="B Nazanin" pitchFamily="2" charset="-78"/>
              </a:rPr>
              <a:t>درس : تئوری های مدیریت پیشرفته</a:t>
            </a:r>
          </a:p>
          <a:p>
            <a:pPr marL="548640" marR="0" lvl="0" indent="-411480" algn="r" defTabSz="914400" rtl="0" eaLnBrk="1" fontAlgn="auto" latinLnBrk="0" hangingPunct="1">
              <a:lnSpc>
                <a:spcPct val="100000"/>
              </a:lnSpc>
              <a:spcBef>
                <a:spcPct val="20000"/>
              </a:spcBef>
              <a:spcAft>
                <a:spcPts val="0"/>
              </a:spcAft>
              <a:buClr>
                <a:schemeClr val="tx1">
                  <a:shade val="95000"/>
                </a:schemeClr>
              </a:buClr>
              <a:buSzPct val="65000"/>
              <a:buFont typeface="Wingdings 2"/>
              <a:buChar char=""/>
              <a:tabLst/>
              <a:defRPr/>
            </a:pPr>
            <a:r>
              <a:rPr kumimoji="0" lang="fa-IR" sz="2800" b="1" i="0" u="none" strike="noStrike" kern="1200" cap="none" spc="0" normalizeH="0" baseline="0" noProof="0" dirty="0" smtClean="0">
                <a:ln>
                  <a:noFill/>
                </a:ln>
                <a:solidFill>
                  <a:schemeClr val="bg1"/>
                </a:solidFill>
                <a:effectLst/>
                <a:uLnTx/>
                <a:uFillTx/>
                <a:latin typeface="+mn-lt"/>
                <a:ea typeface="+mn-ea"/>
                <a:cs typeface="B Nazanin" pitchFamily="2" charset="-78"/>
              </a:rPr>
              <a:t>کتاب : مبانی مدیریت</a:t>
            </a:r>
          </a:p>
          <a:p>
            <a:pPr marL="548640" marR="0" lvl="0" indent="-411480" algn="r" defTabSz="914400" rtl="0" eaLnBrk="1" fontAlgn="auto" latinLnBrk="0" hangingPunct="1">
              <a:lnSpc>
                <a:spcPct val="100000"/>
              </a:lnSpc>
              <a:spcBef>
                <a:spcPct val="20000"/>
              </a:spcBef>
              <a:spcAft>
                <a:spcPts val="0"/>
              </a:spcAft>
              <a:buClr>
                <a:schemeClr val="tx1">
                  <a:shade val="95000"/>
                </a:schemeClr>
              </a:buClr>
              <a:buSzPct val="65000"/>
              <a:buFont typeface="Wingdings 2"/>
              <a:buChar char=""/>
              <a:tabLst/>
              <a:defRPr/>
            </a:pPr>
            <a:r>
              <a:rPr kumimoji="0" lang="fa-IR" sz="2800" b="1" i="0" u="none" strike="noStrike" kern="1200" cap="none" spc="0" normalizeH="0" baseline="0" noProof="0" dirty="0" smtClean="0">
                <a:ln>
                  <a:noFill/>
                </a:ln>
                <a:solidFill>
                  <a:schemeClr val="bg1"/>
                </a:solidFill>
                <a:effectLst/>
                <a:uLnTx/>
                <a:uFillTx/>
                <a:latin typeface="+mn-lt"/>
                <a:ea typeface="+mn-ea"/>
                <a:cs typeface="B Nazanin" pitchFamily="2" charset="-78"/>
              </a:rPr>
              <a:t>استاد </a:t>
            </a:r>
            <a:r>
              <a:rPr kumimoji="0" lang="fa-IR" sz="2800" b="1" i="0" u="none" strike="noStrike" kern="1200" cap="none" spc="0" normalizeH="0" baseline="0" noProof="0" smtClean="0">
                <a:ln>
                  <a:noFill/>
                </a:ln>
                <a:solidFill>
                  <a:schemeClr val="bg1"/>
                </a:solidFill>
                <a:effectLst/>
                <a:uLnTx/>
                <a:uFillTx/>
                <a:latin typeface="+mn-lt"/>
                <a:ea typeface="+mn-ea"/>
                <a:cs typeface="B Nazanin" pitchFamily="2" charset="-78"/>
              </a:rPr>
              <a:t>: </a:t>
            </a:r>
            <a:endParaRPr lang="fa-IR" sz="2800" b="1" noProof="0" dirty="0">
              <a:solidFill>
                <a:schemeClr val="bg1"/>
              </a:solidFill>
              <a:cs typeface="B Nazanin" pitchFamily="2" charset="-78"/>
            </a:endParaRPr>
          </a:p>
          <a:p>
            <a:pPr marL="548640" marR="0" lvl="0" indent="-411480" algn="r" defTabSz="914400" rtl="0" eaLnBrk="1" fontAlgn="auto" latinLnBrk="0" hangingPunct="1">
              <a:lnSpc>
                <a:spcPct val="100000"/>
              </a:lnSpc>
              <a:spcBef>
                <a:spcPct val="20000"/>
              </a:spcBef>
              <a:spcAft>
                <a:spcPts val="0"/>
              </a:spcAft>
              <a:buClr>
                <a:schemeClr val="tx1">
                  <a:shade val="95000"/>
                </a:schemeClr>
              </a:buClr>
              <a:buSzPct val="65000"/>
              <a:buFont typeface="Wingdings 2"/>
              <a:buChar char=""/>
              <a:tabLst/>
              <a:defRPr/>
            </a:pPr>
            <a:r>
              <a:rPr kumimoji="0" lang="fa-IR" sz="2800" b="1" i="0" u="none" strike="noStrike" kern="1200" cap="none" spc="0" normalizeH="0" baseline="0" noProof="0" smtClean="0">
                <a:ln>
                  <a:noFill/>
                </a:ln>
                <a:solidFill>
                  <a:schemeClr val="bg1"/>
                </a:solidFill>
                <a:effectLst/>
                <a:uLnTx/>
                <a:uFillTx/>
                <a:latin typeface="+mn-lt"/>
                <a:ea typeface="+mn-ea"/>
                <a:cs typeface="B Nazanin" pitchFamily="2" charset="-78"/>
              </a:rPr>
              <a:t>ارائه </a:t>
            </a:r>
            <a:r>
              <a:rPr kumimoji="0" lang="fa-IR" sz="2800" b="1" i="0" u="none" strike="noStrike" kern="1200" cap="none" spc="0" normalizeH="0" baseline="0" noProof="0" dirty="0" smtClean="0">
                <a:ln>
                  <a:noFill/>
                </a:ln>
                <a:solidFill>
                  <a:schemeClr val="bg1"/>
                </a:solidFill>
                <a:effectLst/>
                <a:uLnTx/>
                <a:uFillTx/>
                <a:latin typeface="+mn-lt"/>
                <a:ea typeface="+mn-ea"/>
                <a:cs typeface="B Nazanin" pitchFamily="2" charset="-78"/>
              </a:rPr>
              <a:t>دهنده: </a:t>
            </a:r>
            <a:endParaRPr kumimoji="0" lang="en-US" sz="2800" b="1" i="0" u="none" strike="noStrike" kern="1200" cap="none" spc="0" normalizeH="0" baseline="0" noProof="0" dirty="0">
              <a:ln>
                <a:noFill/>
              </a:ln>
              <a:solidFill>
                <a:schemeClr val="bg1"/>
              </a:solidFill>
              <a:effectLst/>
              <a:uLnTx/>
              <a:uFillTx/>
              <a:latin typeface="+mn-lt"/>
              <a:ea typeface="+mn-ea"/>
              <a:cs typeface="B Nazanin"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itle 1"/>
          <p:cNvSpPr txBox="1">
            <a:spLocks/>
          </p:cNvSpPr>
          <p:nvPr/>
        </p:nvSpPr>
        <p:spPr>
          <a:xfrm>
            <a:off x="4500562" y="857232"/>
            <a:ext cx="3814762" cy="500066"/>
          </a:xfrm>
          <a:prstGeom prst="rect">
            <a:avLst/>
          </a:prstGeom>
          <a:blipFill>
            <a:blip r:embed="rId3" cstate="print"/>
            <a:tile tx="0" ty="0" sx="100000" sy="100000" flip="none" algn="tl"/>
          </a:blip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a-IR" sz="2800" dirty="0" smtClean="0">
                <a:solidFill>
                  <a:schemeClr val="bg1"/>
                </a:solidFill>
                <a:latin typeface="+mj-lt"/>
                <a:ea typeface="+mj-ea"/>
                <a:cs typeface="B Titr" pitchFamily="2" charset="-78"/>
              </a:rPr>
              <a:t>موضوعات مورد بررسی :</a:t>
            </a:r>
            <a:endParaRPr kumimoji="0" lang="en-US" sz="2800" b="0" i="0" u="none" strike="noStrike" kern="1200" cap="none" spc="0" normalizeH="0" baseline="0" noProof="0" dirty="0" smtClean="0">
              <a:ln>
                <a:noFill/>
              </a:ln>
              <a:solidFill>
                <a:schemeClr val="bg1"/>
              </a:solidFill>
              <a:effectLst/>
              <a:uLnTx/>
              <a:uFillTx/>
              <a:latin typeface="+mj-lt"/>
              <a:ea typeface="+mj-ea"/>
              <a:cs typeface="B Titr" pitchFamily="2" charset="-78"/>
            </a:endParaRPr>
          </a:p>
        </p:txBody>
      </p:sp>
      <p:sp>
        <p:nvSpPr>
          <p:cNvPr id="5" name="Title 1"/>
          <p:cNvSpPr txBox="1">
            <a:spLocks noGrp="1"/>
          </p:cNvSpPr>
          <p:nvPr>
            <p:ph idx="1"/>
          </p:nvPr>
        </p:nvSpPr>
        <p:spPr>
          <a:xfrm>
            <a:off x="285720" y="1600200"/>
            <a:ext cx="8572560" cy="4709160"/>
          </a:xfrm>
          <a:prstGeom prst="rect">
            <a:avLst/>
          </a:prstGeom>
        </p:spPr>
        <p:txBody>
          <a:bodyPr vert="horz" lIns="91440" tIns="45720" rIns="91440" bIns="45720" rtlCol="0" anchor="ctr">
            <a:noAutofit/>
          </a:bodyPr>
          <a:lstStyle/>
          <a:p>
            <a:pPr marL="742950" marR="0" lvl="0" indent="-742950" algn="r" defTabSz="914400" rtl="1" eaLnBrk="1" fontAlgn="auto" latinLnBrk="0" hangingPunct="1">
              <a:lnSpc>
                <a:spcPct val="150000"/>
              </a:lnSpc>
              <a:spcBef>
                <a:spcPct val="0"/>
              </a:spcBef>
              <a:spcAft>
                <a:spcPts val="0"/>
              </a:spcAft>
              <a:buClrTx/>
              <a:buSzTx/>
              <a:buFont typeface="Wingdings" pitchFamily="2" charset="2"/>
              <a:buChar char="ü"/>
              <a:tabLst/>
              <a:defRPr/>
            </a:pPr>
            <a:r>
              <a:rPr kumimoji="0" lang="fa-IR" sz="1800" b="1" i="0" u="none" strike="noStrike" kern="1200" cap="none" spc="0" normalizeH="0" baseline="0" noProof="0" dirty="0" smtClean="0">
                <a:ln>
                  <a:noFill/>
                </a:ln>
                <a:solidFill>
                  <a:schemeClr val="bg1"/>
                </a:solidFill>
                <a:effectLst/>
                <a:uLnTx/>
                <a:uFillTx/>
                <a:latin typeface="+mj-lt"/>
                <a:ea typeface="+mj-ea"/>
                <a:cs typeface="B Titr" pitchFamily="2" charset="-78"/>
              </a:rPr>
              <a:t>اهمیت فرایند انگیزش</a:t>
            </a:r>
            <a:endParaRPr kumimoji="0" lang="fa-IR" sz="1800" b="1" i="0" u="none" strike="noStrike" kern="1200" cap="none" spc="0" normalizeH="0" noProof="0" dirty="0" smtClean="0">
              <a:ln>
                <a:noFill/>
              </a:ln>
              <a:solidFill>
                <a:schemeClr val="bg1"/>
              </a:solidFill>
              <a:effectLst/>
              <a:uLnTx/>
              <a:uFillTx/>
              <a:latin typeface="+mj-lt"/>
              <a:ea typeface="+mj-ea"/>
              <a:cs typeface="B Titr" pitchFamily="2" charset="-78"/>
            </a:endParaRPr>
          </a:p>
          <a:p>
            <a:pPr marL="742950" marR="0" lvl="0" indent="-742950" algn="r" defTabSz="914400" rtl="1" eaLnBrk="1" fontAlgn="auto" latinLnBrk="0" hangingPunct="1">
              <a:lnSpc>
                <a:spcPct val="150000"/>
              </a:lnSpc>
              <a:spcBef>
                <a:spcPct val="0"/>
              </a:spcBef>
              <a:spcAft>
                <a:spcPts val="0"/>
              </a:spcAft>
              <a:buClrTx/>
              <a:buSzTx/>
              <a:buFont typeface="Wingdings" pitchFamily="2" charset="2"/>
              <a:buChar char="ü"/>
              <a:tabLst/>
              <a:defRPr/>
            </a:pPr>
            <a:r>
              <a:rPr lang="fa-IR" sz="2400" b="1" baseline="0" dirty="0" smtClean="0">
                <a:solidFill>
                  <a:schemeClr val="bg1"/>
                </a:solidFill>
                <a:latin typeface="+mj-lt"/>
                <a:ea typeface="+mj-ea"/>
                <a:cs typeface="B Titr" pitchFamily="2" charset="-78"/>
              </a:rPr>
              <a:t> </a:t>
            </a:r>
            <a:r>
              <a:rPr lang="fa-IR" sz="1800" b="1" baseline="0" dirty="0" smtClean="0">
                <a:solidFill>
                  <a:schemeClr val="bg1"/>
                </a:solidFill>
                <a:latin typeface="+mj-lt"/>
                <a:ea typeface="+mj-ea"/>
                <a:cs typeface="B Titr" pitchFamily="2" charset="-78"/>
              </a:rPr>
              <a:t>تعاریف انگیزش</a:t>
            </a:r>
            <a:endParaRPr lang="fa-IR" sz="1800" b="1" dirty="0" smtClean="0">
              <a:solidFill>
                <a:schemeClr val="bg1"/>
              </a:solidFill>
              <a:latin typeface="+mj-lt"/>
              <a:ea typeface="+mj-ea"/>
              <a:cs typeface="B Titr" pitchFamily="2" charset="-78"/>
            </a:endParaRPr>
          </a:p>
          <a:p>
            <a:pPr marL="742950" marR="0" lvl="0" indent="-742950" algn="r" defTabSz="914400" rtl="1" eaLnBrk="1" fontAlgn="auto" latinLnBrk="0" hangingPunct="1">
              <a:lnSpc>
                <a:spcPct val="150000"/>
              </a:lnSpc>
              <a:spcBef>
                <a:spcPct val="0"/>
              </a:spcBef>
              <a:spcAft>
                <a:spcPts val="0"/>
              </a:spcAft>
              <a:buClrTx/>
              <a:buSzTx/>
              <a:buFont typeface="Wingdings" pitchFamily="2" charset="2"/>
              <a:buChar char="ü"/>
              <a:tabLst/>
              <a:defRPr/>
            </a:pPr>
            <a:r>
              <a:rPr kumimoji="0" lang="fa-IR" sz="1800" b="1" i="0" u="none" strike="noStrike" kern="1200" cap="none" spc="0" normalizeH="0" baseline="0" noProof="0" dirty="0" smtClean="0">
                <a:ln>
                  <a:noFill/>
                </a:ln>
                <a:solidFill>
                  <a:schemeClr val="bg1"/>
                </a:solidFill>
                <a:effectLst/>
                <a:uLnTx/>
                <a:uFillTx/>
                <a:latin typeface="+mj-lt"/>
                <a:ea typeface="+mj-ea"/>
                <a:cs typeface="B Titr" pitchFamily="2" charset="-78"/>
              </a:rPr>
              <a:t>دیدگاه های</a:t>
            </a:r>
            <a:r>
              <a:rPr kumimoji="0" lang="fa-IR" sz="1800" b="1" i="0" u="none" strike="noStrike" kern="1200" cap="none" spc="0" normalizeH="0" noProof="0" dirty="0" smtClean="0">
                <a:ln>
                  <a:noFill/>
                </a:ln>
                <a:solidFill>
                  <a:schemeClr val="bg1"/>
                </a:solidFill>
                <a:effectLst/>
                <a:uLnTx/>
                <a:uFillTx/>
                <a:latin typeface="+mj-lt"/>
                <a:ea typeface="+mj-ea"/>
                <a:cs typeface="B Titr" pitchFamily="2" charset="-78"/>
              </a:rPr>
              <a:t> انگیزش</a:t>
            </a:r>
          </a:p>
          <a:p>
            <a:pPr marL="742950" lvl="0" indent="-742950" algn="r" rtl="1">
              <a:lnSpc>
                <a:spcPct val="150000"/>
              </a:lnSpc>
              <a:spcBef>
                <a:spcPct val="0"/>
              </a:spcBef>
              <a:buClrTx/>
              <a:buSzTx/>
              <a:buNone/>
              <a:defRPr/>
            </a:pPr>
            <a:r>
              <a:rPr lang="fa-IR" sz="1800" b="1" baseline="0" dirty="0" smtClean="0">
                <a:solidFill>
                  <a:schemeClr val="accent1">
                    <a:lumMod val="50000"/>
                  </a:schemeClr>
                </a:solidFill>
                <a:latin typeface="+mj-lt"/>
                <a:ea typeface="+mj-ea"/>
                <a:cs typeface="B Titr" pitchFamily="2" charset="-78"/>
              </a:rPr>
              <a:t>                             </a:t>
            </a:r>
            <a:r>
              <a:rPr lang="fa-IR" sz="1800" b="1" baseline="0" dirty="0" smtClean="0">
                <a:solidFill>
                  <a:schemeClr val="accent4">
                    <a:lumMod val="50000"/>
                  </a:schemeClr>
                </a:solidFill>
                <a:latin typeface="+mj-lt"/>
                <a:ea typeface="+mj-ea"/>
                <a:cs typeface="B Titr" pitchFamily="2" charset="-78"/>
              </a:rPr>
              <a:t>1- دیدگاه های تاریخی انگیزش</a:t>
            </a:r>
            <a:r>
              <a:rPr lang="fa-IR" sz="1400" b="1" baseline="0" dirty="0" smtClean="0">
                <a:solidFill>
                  <a:schemeClr val="accent4">
                    <a:lumMod val="50000"/>
                  </a:schemeClr>
                </a:solidFill>
                <a:latin typeface="+mj-lt"/>
                <a:ea typeface="+mj-ea"/>
                <a:cs typeface="B Titr" pitchFamily="2" charset="-78"/>
              </a:rPr>
              <a:t>      </a:t>
            </a:r>
            <a:r>
              <a:rPr lang="fa-IR" sz="1500" b="1" dirty="0" smtClean="0">
                <a:solidFill>
                  <a:srgbClr val="7030A0"/>
                </a:solidFill>
                <a:cs typeface="B Titr" pitchFamily="2" charset="-78"/>
              </a:rPr>
              <a:t>رویکرد  سنتی   </a:t>
            </a:r>
            <a:r>
              <a:rPr lang="fa-IR" sz="1500" b="1" dirty="0" smtClean="0">
                <a:solidFill>
                  <a:srgbClr val="C00000"/>
                </a:solidFill>
                <a:cs typeface="B Titr" pitchFamily="2" charset="-78"/>
              </a:rPr>
              <a:t>، </a:t>
            </a:r>
            <a:r>
              <a:rPr lang="fa-IR" sz="1500" b="1" dirty="0" smtClean="0">
                <a:solidFill>
                  <a:schemeClr val="accent1">
                    <a:lumMod val="50000"/>
                  </a:schemeClr>
                </a:solidFill>
                <a:cs typeface="B Titr" pitchFamily="2" charset="-78"/>
              </a:rPr>
              <a:t>  </a:t>
            </a:r>
            <a:r>
              <a:rPr lang="fa-IR" sz="1500" b="1" dirty="0" smtClean="0">
                <a:solidFill>
                  <a:srgbClr val="7030A0"/>
                </a:solidFill>
                <a:cs typeface="B Titr" pitchFamily="2" charset="-78"/>
              </a:rPr>
              <a:t>رویکرد روابط انسانی </a:t>
            </a:r>
            <a:r>
              <a:rPr lang="fa-IR" sz="1500" b="1" dirty="0" smtClean="0">
                <a:solidFill>
                  <a:srgbClr val="C00000"/>
                </a:solidFill>
                <a:cs typeface="B Titr" pitchFamily="2" charset="-78"/>
              </a:rPr>
              <a:t> ،   </a:t>
            </a:r>
            <a:r>
              <a:rPr lang="fa-IR" sz="1500" b="1" dirty="0" smtClean="0">
                <a:solidFill>
                  <a:srgbClr val="7030A0"/>
                </a:solidFill>
                <a:cs typeface="B Titr" pitchFamily="2" charset="-78"/>
              </a:rPr>
              <a:t>رویکرد منابع انسانی</a:t>
            </a:r>
            <a:endParaRPr lang="fa-IR" sz="1500" b="1" baseline="0" dirty="0" smtClean="0">
              <a:solidFill>
                <a:srgbClr val="7030A0"/>
              </a:solidFill>
              <a:latin typeface="+mj-lt"/>
              <a:ea typeface="+mj-ea"/>
              <a:cs typeface="B Titr" pitchFamily="2" charset="-78"/>
            </a:endParaRPr>
          </a:p>
          <a:p>
            <a:pPr marL="742950" marR="0" lvl="0" indent="-742950" algn="r" defTabSz="914400" rtl="1" eaLnBrk="1" fontAlgn="auto" latinLnBrk="0" hangingPunct="1">
              <a:lnSpc>
                <a:spcPct val="150000"/>
              </a:lnSpc>
              <a:spcBef>
                <a:spcPct val="0"/>
              </a:spcBef>
              <a:spcAft>
                <a:spcPts val="0"/>
              </a:spcAft>
              <a:buClrTx/>
              <a:buSzTx/>
              <a:buNone/>
              <a:tabLst/>
              <a:defRPr/>
            </a:pPr>
            <a:r>
              <a:rPr lang="fa-IR" sz="1800" b="1" dirty="0" smtClean="0">
                <a:solidFill>
                  <a:schemeClr val="accent1">
                    <a:lumMod val="50000"/>
                  </a:schemeClr>
                </a:solidFill>
                <a:latin typeface="+mj-lt"/>
                <a:ea typeface="+mj-ea"/>
                <a:cs typeface="B Titr" pitchFamily="2" charset="-78"/>
              </a:rPr>
              <a:t>                            </a:t>
            </a:r>
            <a:r>
              <a:rPr lang="fa-IR" sz="1800" b="1" dirty="0" smtClean="0">
                <a:solidFill>
                  <a:schemeClr val="accent4">
                    <a:lumMod val="50000"/>
                  </a:schemeClr>
                </a:solidFill>
                <a:latin typeface="+mj-lt"/>
                <a:ea typeface="+mj-ea"/>
                <a:cs typeface="B Titr" pitchFamily="2" charset="-78"/>
              </a:rPr>
              <a:t>2 - دیدگاه های محتوایی</a:t>
            </a:r>
            <a:r>
              <a:rPr lang="fa-IR" sz="1800" b="1" baseline="0" dirty="0" smtClean="0">
                <a:solidFill>
                  <a:schemeClr val="accent4">
                    <a:lumMod val="50000"/>
                  </a:schemeClr>
                </a:solidFill>
                <a:latin typeface="+mj-lt"/>
                <a:ea typeface="+mj-ea"/>
                <a:cs typeface="B Titr" pitchFamily="2" charset="-78"/>
              </a:rPr>
              <a:t> انگیزش</a:t>
            </a:r>
          </a:p>
          <a:p>
            <a:pPr marL="742950" marR="0" lvl="0" indent="-742950" algn="r" defTabSz="914400" rtl="1" eaLnBrk="1" fontAlgn="auto" latinLnBrk="0" hangingPunct="1">
              <a:lnSpc>
                <a:spcPct val="150000"/>
              </a:lnSpc>
              <a:spcBef>
                <a:spcPct val="0"/>
              </a:spcBef>
              <a:spcAft>
                <a:spcPts val="0"/>
              </a:spcAft>
              <a:buClrTx/>
              <a:buSzTx/>
              <a:buNone/>
              <a:tabLst/>
              <a:defRPr/>
            </a:pPr>
            <a:r>
              <a:rPr lang="fa-IR" sz="1800" b="1" dirty="0" smtClean="0">
                <a:solidFill>
                  <a:schemeClr val="accent1">
                    <a:lumMod val="50000"/>
                  </a:schemeClr>
                </a:solidFill>
                <a:latin typeface="+mj-lt"/>
                <a:ea typeface="+mj-ea"/>
                <a:cs typeface="B Titr" pitchFamily="2" charset="-78"/>
              </a:rPr>
              <a:t>                                </a:t>
            </a:r>
            <a:r>
              <a:rPr lang="fa-IR" sz="1800" b="1" dirty="0" smtClean="0">
                <a:solidFill>
                  <a:srgbClr val="7030A0"/>
                </a:solidFill>
                <a:latin typeface="+mj-lt"/>
                <a:ea typeface="+mj-ea"/>
                <a:cs typeface="B Titr" pitchFamily="2" charset="-78"/>
              </a:rPr>
              <a:t>نظریه سلسه مراتب نیاز ها </a:t>
            </a:r>
            <a:r>
              <a:rPr lang="fa-IR" sz="1800" b="1" dirty="0" smtClean="0">
                <a:solidFill>
                  <a:srgbClr val="C00000"/>
                </a:solidFill>
                <a:latin typeface="+mj-lt"/>
                <a:ea typeface="+mj-ea"/>
                <a:cs typeface="B Titr" pitchFamily="2" charset="-78"/>
              </a:rPr>
              <a:t>،</a:t>
            </a:r>
            <a:r>
              <a:rPr lang="fa-IR" sz="1800" b="1" dirty="0" smtClean="0">
                <a:solidFill>
                  <a:schemeClr val="accent1">
                    <a:lumMod val="50000"/>
                  </a:schemeClr>
                </a:solidFill>
                <a:latin typeface="+mj-lt"/>
                <a:ea typeface="+mj-ea"/>
                <a:cs typeface="B Titr" pitchFamily="2" charset="-78"/>
              </a:rPr>
              <a:t>  </a:t>
            </a:r>
            <a:r>
              <a:rPr lang="fa-IR" sz="1800" b="1" dirty="0" smtClean="0">
                <a:solidFill>
                  <a:srgbClr val="7030A0"/>
                </a:solidFill>
                <a:latin typeface="+mj-lt"/>
                <a:ea typeface="+mj-ea"/>
                <a:cs typeface="B Titr" pitchFamily="2" charset="-78"/>
              </a:rPr>
              <a:t>نظریه </a:t>
            </a:r>
            <a:r>
              <a:rPr lang="en-US" sz="1800" b="1" dirty="0" smtClean="0">
                <a:solidFill>
                  <a:srgbClr val="7030A0"/>
                </a:solidFill>
                <a:latin typeface="+mj-lt"/>
                <a:ea typeface="+mj-ea"/>
                <a:cs typeface="B Titr" pitchFamily="2" charset="-78"/>
              </a:rPr>
              <a:t>ERG</a:t>
            </a:r>
            <a:r>
              <a:rPr lang="fa-IR" sz="1800" b="1" dirty="0" smtClean="0">
                <a:solidFill>
                  <a:srgbClr val="7030A0"/>
                </a:solidFill>
                <a:latin typeface="+mj-lt"/>
                <a:ea typeface="+mj-ea"/>
                <a:cs typeface="B Titr" pitchFamily="2" charset="-78"/>
              </a:rPr>
              <a:t>انگیزش </a:t>
            </a:r>
            <a:r>
              <a:rPr lang="fa-IR" sz="1800" b="1" dirty="0" smtClean="0">
                <a:solidFill>
                  <a:srgbClr val="C00000"/>
                </a:solidFill>
                <a:latin typeface="+mj-lt"/>
                <a:ea typeface="+mj-ea"/>
                <a:cs typeface="B Titr" pitchFamily="2" charset="-78"/>
              </a:rPr>
              <a:t>،</a:t>
            </a:r>
            <a:r>
              <a:rPr lang="fa-IR" sz="1800" b="1" dirty="0" smtClean="0">
                <a:solidFill>
                  <a:schemeClr val="accent1">
                    <a:lumMod val="50000"/>
                  </a:schemeClr>
                </a:solidFill>
                <a:latin typeface="+mj-lt"/>
                <a:ea typeface="+mj-ea"/>
                <a:cs typeface="B Titr" pitchFamily="2" charset="-78"/>
              </a:rPr>
              <a:t> </a:t>
            </a:r>
            <a:r>
              <a:rPr lang="fa-IR" sz="1800" b="1" dirty="0" smtClean="0">
                <a:solidFill>
                  <a:srgbClr val="7030A0"/>
                </a:solidFill>
                <a:latin typeface="+mj-lt"/>
                <a:ea typeface="+mj-ea"/>
                <a:cs typeface="B Titr" pitchFamily="2" charset="-78"/>
              </a:rPr>
              <a:t>نظریه انگیزش بهداشت هرزبرگ</a:t>
            </a:r>
          </a:p>
          <a:p>
            <a:pPr marL="742950" marR="0" lvl="0" indent="-742950" algn="r" defTabSz="914400" rtl="1" eaLnBrk="1" fontAlgn="auto" latinLnBrk="0" hangingPunct="1">
              <a:lnSpc>
                <a:spcPct val="150000"/>
              </a:lnSpc>
              <a:spcBef>
                <a:spcPct val="0"/>
              </a:spcBef>
              <a:spcAft>
                <a:spcPts val="0"/>
              </a:spcAft>
              <a:buClrTx/>
              <a:buSzTx/>
              <a:buNone/>
              <a:tabLst/>
              <a:defRPr/>
            </a:pPr>
            <a:r>
              <a:rPr lang="fa-IR" sz="1800" b="1" dirty="0" smtClean="0">
                <a:solidFill>
                  <a:schemeClr val="accent1">
                    <a:lumMod val="50000"/>
                  </a:schemeClr>
                </a:solidFill>
                <a:latin typeface="+mj-lt"/>
                <a:ea typeface="+mj-ea"/>
                <a:cs typeface="B Titr" pitchFamily="2" charset="-78"/>
              </a:rPr>
              <a:t>                                </a:t>
            </a:r>
            <a:r>
              <a:rPr lang="fa-IR" sz="1800" b="1" dirty="0" smtClean="0">
                <a:solidFill>
                  <a:srgbClr val="7030A0"/>
                </a:solidFill>
                <a:latin typeface="+mj-lt"/>
                <a:ea typeface="+mj-ea"/>
                <a:cs typeface="B Titr" pitchFamily="2" charset="-78"/>
              </a:rPr>
              <a:t>نظریه انگیزه های موفقیت،تعلق وقدرت مک کللند</a:t>
            </a:r>
            <a:endParaRPr lang="fa-IR" sz="1800" b="1" baseline="0" dirty="0" smtClean="0">
              <a:solidFill>
                <a:srgbClr val="7030A0"/>
              </a:solidFill>
              <a:latin typeface="+mj-lt"/>
              <a:ea typeface="+mj-ea"/>
              <a:cs typeface="B Titr" pitchFamily="2" charset="-78"/>
            </a:endParaRPr>
          </a:p>
          <a:p>
            <a:pPr marL="742950" marR="0" lvl="0" indent="-742950" algn="r" defTabSz="914400" rtl="1" eaLnBrk="1" fontAlgn="auto" latinLnBrk="0" hangingPunct="1">
              <a:lnSpc>
                <a:spcPct val="150000"/>
              </a:lnSpc>
              <a:spcBef>
                <a:spcPct val="0"/>
              </a:spcBef>
              <a:spcAft>
                <a:spcPts val="0"/>
              </a:spcAft>
              <a:buClrTx/>
              <a:buSzTx/>
              <a:buNone/>
              <a:tabLst/>
              <a:defRPr/>
            </a:pPr>
            <a:r>
              <a:rPr lang="fa-IR" sz="1800" b="1" dirty="0" smtClean="0">
                <a:solidFill>
                  <a:schemeClr val="accent1">
                    <a:lumMod val="50000"/>
                  </a:schemeClr>
                </a:solidFill>
                <a:latin typeface="+mj-lt"/>
                <a:ea typeface="+mj-ea"/>
                <a:cs typeface="B Titr" pitchFamily="2" charset="-78"/>
              </a:rPr>
              <a:t>                           </a:t>
            </a:r>
            <a:r>
              <a:rPr lang="fa-IR" sz="1800" b="1" dirty="0" smtClean="0">
                <a:solidFill>
                  <a:schemeClr val="accent4">
                    <a:lumMod val="50000"/>
                  </a:schemeClr>
                </a:solidFill>
                <a:latin typeface="+mj-lt"/>
                <a:ea typeface="+mj-ea"/>
                <a:cs typeface="B Titr" pitchFamily="2" charset="-78"/>
              </a:rPr>
              <a:t> 3- دیدگا های فرایندی انگیزش       </a:t>
            </a:r>
            <a:r>
              <a:rPr lang="fa-IR" sz="1800" b="1" dirty="0" smtClean="0">
                <a:solidFill>
                  <a:srgbClr val="7030A0"/>
                </a:solidFill>
                <a:latin typeface="+mj-lt"/>
                <a:ea typeface="+mj-ea"/>
                <a:cs typeface="B Titr" pitchFamily="2" charset="-78"/>
              </a:rPr>
              <a:t>نظریه برابری آدامز   </a:t>
            </a:r>
            <a:r>
              <a:rPr lang="fa-IR" sz="1800" b="1" dirty="0" smtClean="0">
                <a:solidFill>
                  <a:srgbClr val="C00000"/>
                </a:solidFill>
                <a:latin typeface="+mj-lt"/>
                <a:ea typeface="+mj-ea"/>
                <a:cs typeface="B Titr" pitchFamily="2" charset="-78"/>
              </a:rPr>
              <a:t>،</a:t>
            </a:r>
            <a:r>
              <a:rPr lang="fa-IR" sz="1800" b="1" dirty="0" smtClean="0">
                <a:solidFill>
                  <a:schemeClr val="accent1">
                    <a:lumMod val="50000"/>
                  </a:schemeClr>
                </a:solidFill>
                <a:latin typeface="+mj-lt"/>
                <a:ea typeface="+mj-ea"/>
                <a:cs typeface="B Titr" pitchFamily="2" charset="-78"/>
              </a:rPr>
              <a:t>   </a:t>
            </a:r>
            <a:r>
              <a:rPr lang="fa-IR" sz="1800" b="1" dirty="0" smtClean="0">
                <a:solidFill>
                  <a:srgbClr val="7030A0"/>
                </a:solidFill>
                <a:latin typeface="+mj-lt"/>
                <a:ea typeface="+mj-ea"/>
                <a:cs typeface="B Titr" pitchFamily="2" charset="-78"/>
              </a:rPr>
              <a:t>نظریه انتظار</a:t>
            </a:r>
            <a:endParaRPr lang="fa-IR" sz="1800" b="1" baseline="0" dirty="0" smtClean="0">
              <a:solidFill>
                <a:srgbClr val="7030A0"/>
              </a:solidFill>
              <a:latin typeface="+mj-lt"/>
              <a:ea typeface="+mj-ea"/>
              <a:cs typeface="B Titr"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itle 1"/>
          <p:cNvSpPr txBox="1">
            <a:spLocks/>
          </p:cNvSpPr>
          <p:nvPr/>
        </p:nvSpPr>
        <p:spPr>
          <a:xfrm>
            <a:off x="714348" y="428604"/>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Content Placeholder 2"/>
          <p:cNvSpPr txBox="1">
            <a:spLocks/>
          </p:cNvSpPr>
          <p:nvPr/>
        </p:nvSpPr>
        <p:spPr>
          <a:xfrm>
            <a:off x="500034" y="1714488"/>
            <a:ext cx="8229600" cy="4137325"/>
          </a:xfrm>
          <a:prstGeom prst="rect">
            <a:avLst/>
          </a:prstGeom>
        </p:spPr>
        <p:txBody>
          <a:bodyPr vert="horz" lIns="91440" tIns="45720" rIns="91440" bIns="45720" rtlCol="0">
            <a:normAutofit/>
          </a:bodyPr>
          <a:lstStyle/>
          <a:p>
            <a:pPr marL="0" marR="0" lvl="0" indent="0" algn="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a-IR" sz="2400" b="0" i="0" u="none" strike="noStrike" kern="1200" cap="none" spc="0" normalizeH="0" baseline="0" noProof="0" dirty="0" smtClean="0">
              <a:ln>
                <a:noFill/>
              </a:ln>
              <a:solidFill>
                <a:schemeClr val="tx1">
                  <a:tint val="75000"/>
                </a:schemeClr>
              </a:solidFill>
              <a:effectLst/>
              <a:uLnTx/>
              <a:uFillTx/>
              <a:latin typeface="B"/>
              <a:ea typeface="+mn-ea"/>
              <a:cs typeface="+mn-cs"/>
            </a:endParaRPr>
          </a:p>
          <a:p>
            <a:pPr lvl="0" algn="justLow" rtl="1">
              <a:spcBef>
                <a:spcPct val="20000"/>
              </a:spcBef>
              <a:defRPr/>
            </a:pPr>
            <a:r>
              <a:rPr kumimoji="0" lang="fa-IR" sz="2200" b="1" i="0" u="none" strike="noStrike" kern="1200" cap="none" spc="0" normalizeH="0" baseline="0" noProof="0" dirty="0" smtClean="0">
                <a:ln>
                  <a:noFill/>
                </a:ln>
                <a:solidFill>
                  <a:schemeClr val="bg1"/>
                </a:solidFill>
                <a:effectLst/>
                <a:uLnTx/>
                <a:uFillTx/>
                <a:latin typeface="B"/>
                <a:cs typeface="B Nazanin" pitchFamily="2" charset="-78"/>
              </a:rPr>
              <a:t>در مبحث</a:t>
            </a:r>
            <a:r>
              <a:rPr kumimoji="0" lang="fa-IR" sz="2200" b="1" i="0" u="none" strike="noStrike" kern="1200" cap="none" spc="0" normalizeH="0" noProof="0" dirty="0" smtClean="0">
                <a:ln>
                  <a:noFill/>
                </a:ln>
                <a:solidFill>
                  <a:schemeClr val="bg1"/>
                </a:solidFill>
                <a:effectLst/>
                <a:uLnTx/>
                <a:uFillTx/>
                <a:latin typeface="B"/>
                <a:cs typeface="B Nazanin" pitchFamily="2" charset="-78"/>
              </a:rPr>
              <a:t> مدیریت منابع انسانی یکی از موضوعاتی که بیشتر بدان توجه شده و نسبت به سایر فرایندها مهم واقع گردیده ، فرایند انگیزش منابع انسانی است.زیرا رفتار انسان به اندازای پیچیده است که نمی توان به راحتی شخص را وادار به هر کاری کرد و کوشش برای برانگیختن کارکنان یک فعایت کاملاً تخصصی است.اگر بتوانیم اهمیت انجام کاررا توام با روحیات افراد به روشی پرانرژی به سمت هدف هدایت </a:t>
            </a:r>
            <a:r>
              <a:rPr lang="fa-IR" sz="2200" b="1" dirty="0" smtClean="0">
                <a:solidFill>
                  <a:schemeClr val="bg1"/>
                </a:solidFill>
                <a:latin typeface="B"/>
                <a:cs typeface="B Nazanin" pitchFamily="2" charset="-78"/>
              </a:rPr>
              <a:t>کنیم در حقیقت قدم موثر در منابع انسانی برای تحقق اهداف سازمان برداشته ایم. یکی از کارکرد هایی که در این فرایند مورد توجه قرار می گیرد شامل نظریه های انگیزش می باشدکه در این جا به صحبت درباره موضوعات مرتبط می پردازیم.</a:t>
            </a:r>
            <a:endParaRPr kumimoji="0" lang="en-US" sz="2200" b="1" i="0" u="none" strike="noStrike" kern="1200" cap="none" spc="0" normalizeH="0" baseline="0" noProof="0" dirty="0">
              <a:ln>
                <a:noFill/>
              </a:ln>
              <a:solidFill>
                <a:schemeClr val="bg1"/>
              </a:solidFill>
              <a:effectLst/>
              <a:uLnTx/>
              <a:uFillTx/>
              <a:latin typeface="B"/>
              <a:cs typeface="B Nazanin" pitchFamily="2" charset="-78"/>
            </a:endParaRPr>
          </a:p>
        </p:txBody>
      </p:sp>
      <p:sp>
        <p:nvSpPr>
          <p:cNvPr id="5" name="Title 1"/>
          <p:cNvSpPr txBox="1">
            <a:spLocks/>
          </p:cNvSpPr>
          <p:nvPr/>
        </p:nvSpPr>
        <p:spPr>
          <a:xfrm>
            <a:off x="5857884" y="989018"/>
            <a:ext cx="2828916" cy="582594"/>
          </a:xfrm>
          <a:prstGeom prst="rect">
            <a:avLst/>
          </a:prstGeom>
        </p:spPr>
        <p:txBody>
          <a:bodyPr vert="horz" lIns="45720" tIns="0" rIns="45720" bIns="0" anchor="ctr">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50000"/>
              </a:lnSpc>
              <a:spcBef>
                <a:spcPct val="0"/>
              </a:spcBef>
              <a:spcAft>
                <a:spcPts val="0"/>
              </a:spcAft>
              <a:buClrTx/>
              <a:buSzTx/>
              <a:buFontTx/>
              <a:buNone/>
              <a:tabLst/>
              <a:defRPr/>
            </a:pPr>
            <a:r>
              <a:rPr kumimoji="0" lang="fa-IR" sz="2400" b="1" i="0" u="none" strike="noStrike" kern="1200" cap="all" spc="0" normalizeH="0" baseline="0" noProof="0" dirty="0" smtClean="0">
                <a:ln w="6350">
                  <a:noFill/>
                </a:ln>
                <a:solidFill>
                  <a:srgbClr val="0070C0"/>
                </a:solidFill>
                <a:uLnTx/>
                <a:uFillTx/>
                <a:latin typeface="+mj-lt"/>
                <a:ea typeface="+mj-ea"/>
                <a:cs typeface="B Titr" pitchFamily="2" charset="-78"/>
              </a:rPr>
              <a:t>اهمیت فرایند انگیزش</a:t>
            </a:r>
            <a:endParaRPr kumimoji="0" lang="fa-IR" sz="2400" b="1" i="0" u="none" strike="noStrike" kern="1200" cap="all" spc="0" normalizeH="0" baseline="0" noProof="0" dirty="0">
              <a:ln w="6350">
                <a:noFill/>
              </a:ln>
              <a:solidFill>
                <a:srgbClr val="0070C0"/>
              </a:solidFill>
              <a:uLnTx/>
              <a:uFillTx/>
              <a:latin typeface="+mj-lt"/>
              <a:ea typeface="+mj-ea"/>
              <a:cs typeface="B Titr"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5" name="Content Placeholder 2"/>
          <p:cNvSpPr txBox="1">
            <a:spLocks/>
          </p:cNvSpPr>
          <p:nvPr/>
        </p:nvSpPr>
        <p:spPr>
          <a:xfrm>
            <a:off x="457201" y="1285860"/>
            <a:ext cx="8229600" cy="5000660"/>
          </a:xfrm>
          <a:prstGeom prst="rect">
            <a:avLst/>
          </a:prstGeom>
        </p:spPr>
        <p:txBody>
          <a:bodyPr vert="horz" lIns="91440" tIns="45720" rIns="91440" bIns="45720" rtlCol="0">
            <a:normAutofit fontScale="92500"/>
          </a:bodyPr>
          <a:lstStyle/>
          <a:p>
            <a:pPr marL="0" marR="0" lvl="0" indent="0" algn="justLow" defTabSz="914400" rtl="1" eaLnBrk="1" fontAlgn="auto" latinLnBrk="0" hangingPunct="1">
              <a:lnSpc>
                <a:spcPct val="100000"/>
              </a:lnSpc>
              <a:spcBef>
                <a:spcPct val="20000"/>
              </a:spcBef>
              <a:spcAft>
                <a:spcPts val="0"/>
              </a:spcAft>
              <a:buClrTx/>
              <a:buSzTx/>
              <a:buFont typeface="Arial" pitchFamily="34" charset="0"/>
              <a:buNone/>
              <a:tabLst/>
              <a:defRPr/>
            </a:pPr>
            <a:r>
              <a:rPr kumimoji="0" lang="fa-IR" sz="2400" b="0" i="0" u="none" strike="noStrike" kern="1200" cap="none" spc="0" normalizeH="0" baseline="0" noProof="0" dirty="0" smtClean="0">
                <a:ln>
                  <a:noFill/>
                </a:ln>
                <a:solidFill>
                  <a:schemeClr val="bg1"/>
                </a:solidFill>
                <a:effectLst/>
                <a:uLnTx/>
                <a:uFillTx/>
                <a:latin typeface="B"/>
                <a:cs typeface="B Nazanin" pitchFamily="2" charset="-78"/>
              </a:rPr>
              <a:t>توصیفی</a:t>
            </a:r>
            <a:r>
              <a:rPr kumimoji="0" lang="fa-IR" sz="2400" b="0" i="0" u="none" strike="noStrike" kern="1200" cap="none" spc="0" normalizeH="0" noProof="0" dirty="0" smtClean="0">
                <a:ln>
                  <a:noFill/>
                </a:ln>
                <a:solidFill>
                  <a:schemeClr val="bg1"/>
                </a:solidFill>
                <a:effectLst/>
                <a:uLnTx/>
                <a:uFillTx/>
                <a:latin typeface="B"/>
                <a:cs typeface="B Nazanin" pitchFamily="2" charset="-78"/>
              </a:rPr>
              <a:t> که هرسی و بلانچارد از انگیزش می کنند قلمرو چرایی رفتاری است و اغلب نویسندگان معاصر نیز تعریفی از انگیزش ارائه داده اندکه به شرح زیر می باشد:</a:t>
            </a:r>
            <a:r>
              <a:rPr kumimoji="0" lang="fa-IR" sz="2400" b="0" i="0" u="none" strike="noStrike" kern="1200" cap="none" spc="0" normalizeH="0" noProof="0" dirty="0" smtClean="0">
                <a:ln>
                  <a:noFill/>
                </a:ln>
                <a:solidFill>
                  <a:schemeClr val="bg1"/>
                </a:solidFill>
                <a:effectLst/>
                <a:uLnTx/>
                <a:uFillTx/>
                <a:latin typeface="B"/>
                <a:ea typeface="+mn-ea"/>
                <a:cs typeface="+mn-cs"/>
              </a:rPr>
              <a:t> </a:t>
            </a:r>
          </a:p>
          <a:p>
            <a:pPr marL="0" marR="0" lvl="0" indent="0" algn="justLow"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a-IR" sz="1100" b="0" i="0" u="none" strike="noStrike" kern="1200" cap="none" spc="0" normalizeH="0" noProof="0" dirty="0" smtClean="0">
              <a:ln>
                <a:noFill/>
              </a:ln>
              <a:solidFill>
                <a:schemeClr val="tx1">
                  <a:tint val="75000"/>
                </a:schemeClr>
              </a:solidFill>
              <a:effectLst/>
              <a:uLnTx/>
              <a:uFillTx/>
              <a:latin typeface="B"/>
              <a:ea typeface="+mn-ea"/>
              <a:cs typeface="+mn-cs"/>
            </a:endParaRPr>
          </a:p>
          <a:p>
            <a:pPr marL="0" marR="0" lvl="0" indent="0" algn="justLow" defTabSz="914400" rtl="1" eaLnBrk="1" fontAlgn="auto" latinLnBrk="0" hangingPunct="1">
              <a:lnSpc>
                <a:spcPct val="100000"/>
              </a:lnSpc>
              <a:spcBef>
                <a:spcPct val="20000"/>
              </a:spcBef>
              <a:spcAft>
                <a:spcPts val="0"/>
              </a:spcAft>
              <a:buClrTx/>
              <a:buSzTx/>
              <a:buBlip>
                <a:blip r:embed="rId3"/>
              </a:buBlip>
              <a:tabLst/>
              <a:defRPr/>
            </a:pPr>
            <a:r>
              <a:rPr kumimoji="0" lang="fa-IR" sz="2000" b="0" i="0" u="none" strike="noStrike" kern="1200" cap="none" spc="0" normalizeH="0" baseline="0" noProof="0" dirty="0" smtClean="0">
                <a:ln>
                  <a:noFill/>
                </a:ln>
                <a:solidFill>
                  <a:schemeClr val="tx1">
                    <a:tint val="75000"/>
                  </a:schemeClr>
                </a:solidFill>
                <a:effectLst/>
                <a:uLnTx/>
                <a:uFillTx/>
                <a:latin typeface="B"/>
                <a:ea typeface="+mn-ea"/>
                <a:cs typeface="+mn-cs"/>
              </a:rPr>
              <a:t> </a:t>
            </a:r>
            <a:r>
              <a:rPr kumimoji="0" lang="fa-IR" sz="2400" b="1" i="0" u="none" strike="noStrike" kern="1200" cap="none" spc="0" normalizeH="0" baseline="0" noProof="0" dirty="0" smtClean="0">
                <a:ln>
                  <a:noFill/>
                </a:ln>
                <a:solidFill>
                  <a:srgbClr val="C00000"/>
                </a:solidFill>
                <a:effectLst/>
                <a:uLnTx/>
                <a:uFillTx/>
                <a:latin typeface="B"/>
                <a:cs typeface="B Nazanin" pitchFamily="2" charset="-78"/>
              </a:rPr>
              <a:t>کریتنر: </a:t>
            </a:r>
            <a:r>
              <a:rPr kumimoji="0" lang="fa-IR" sz="2200" b="1" i="0" u="none" strike="noStrike" kern="1200" cap="none" spc="0" normalizeH="0" baseline="0" noProof="0" dirty="0" smtClean="0">
                <a:ln>
                  <a:noFill/>
                </a:ln>
                <a:solidFill>
                  <a:schemeClr val="accent4">
                    <a:lumMod val="75000"/>
                  </a:schemeClr>
                </a:solidFill>
                <a:effectLst/>
                <a:uLnTx/>
                <a:uFillTx/>
                <a:latin typeface="B"/>
                <a:cs typeface="B Nazanin" pitchFamily="2" charset="-78"/>
              </a:rPr>
              <a:t>انگیزش فرایندی روانشناختی است که هدف</a:t>
            </a:r>
            <a:r>
              <a:rPr kumimoji="0" lang="fa-IR" sz="2200" b="1" i="0" u="none" strike="noStrike" kern="1200" cap="none" spc="0" normalizeH="0" noProof="0" dirty="0" smtClean="0">
                <a:ln>
                  <a:noFill/>
                </a:ln>
                <a:solidFill>
                  <a:schemeClr val="accent4">
                    <a:lumMod val="75000"/>
                  </a:schemeClr>
                </a:solidFill>
                <a:effectLst/>
                <a:uLnTx/>
                <a:uFillTx/>
                <a:latin typeface="B"/>
                <a:cs typeface="B Nazanin" pitchFamily="2" charset="-78"/>
              </a:rPr>
              <a:t> و جهت رفتار را نشان می دهد.</a:t>
            </a:r>
          </a:p>
          <a:p>
            <a:pPr marL="0" marR="0" lvl="0" indent="0" algn="justLow" defTabSz="914400" rtl="1" eaLnBrk="1" fontAlgn="auto" latinLnBrk="0" hangingPunct="1">
              <a:lnSpc>
                <a:spcPct val="100000"/>
              </a:lnSpc>
              <a:spcBef>
                <a:spcPct val="20000"/>
              </a:spcBef>
              <a:spcAft>
                <a:spcPts val="0"/>
              </a:spcAft>
              <a:buClrTx/>
              <a:buSzTx/>
              <a:buBlip>
                <a:blip r:embed="rId3"/>
              </a:buBlip>
              <a:tabLst/>
              <a:defRPr/>
            </a:pPr>
            <a:r>
              <a:rPr kumimoji="0" lang="fa-IR" sz="2000" b="1" i="0" u="none" strike="noStrike" kern="1200" cap="none" spc="0" normalizeH="0" noProof="0" dirty="0" smtClean="0">
                <a:ln>
                  <a:noFill/>
                </a:ln>
                <a:solidFill>
                  <a:schemeClr val="accent1">
                    <a:lumMod val="75000"/>
                  </a:schemeClr>
                </a:solidFill>
                <a:effectLst/>
                <a:uLnTx/>
                <a:uFillTx/>
                <a:latin typeface="B"/>
                <a:cs typeface="B Nazanin" pitchFamily="2" charset="-78"/>
              </a:rPr>
              <a:t> </a:t>
            </a:r>
            <a:r>
              <a:rPr kumimoji="0" lang="fa-IR" sz="2400" b="1" i="0" u="none" strike="noStrike" kern="1200" cap="none" spc="0" normalizeH="0" noProof="0" dirty="0" smtClean="0">
                <a:ln>
                  <a:noFill/>
                </a:ln>
                <a:solidFill>
                  <a:srgbClr val="C00000"/>
                </a:solidFill>
                <a:effectLst/>
                <a:uLnTx/>
                <a:uFillTx/>
                <a:latin typeface="B"/>
                <a:cs typeface="B Nazanin" pitchFamily="2" charset="-78"/>
              </a:rPr>
              <a:t>بافورد ، بدیان و لیندنر:</a:t>
            </a:r>
            <a:r>
              <a:rPr kumimoji="0" lang="fa-IR" sz="2000" b="1" i="0" u="none" strike="noStrike" kern="1200" cap="none" spc="0" normalizeH="0" noProof="0" dirty="0" smtClean="0">
                <a:ln>
                  <a:noFill/>
                </a:ln>
                <a:solidFill>
                  <a:schemeClr val="accent4">
                    <a:lumMod val="75000"/>
                  </a:schemeClr>
                </a:solidFill>
                <a:effectLst/>
                <a:uLnTx/>
                <a:uFillTx/>
                <a:latin typeface="B"/>
                <a:cs typeface="B Nazanin" pitchFamily="2" charset="-78"/>
              </a:rPr>
              <a:t>معتقدند انگیزش ،تعامل و آمادگی افراد برای  رفتار کردن به طریق هدفدار برای دستیابی به نیاز های ارضاء نشده معین است. </a:t>
            </a:r>
          </a:p>
          <a:p>
            <a:pPr marL="0" marR="0" lvl="0" indent="0" algn="justLow" defTabSz="914400" rtl="1" eaLnBrk="1" fontAlgn="auto" latinLnBrk="0" hangingPunct="1">
              <a:lnSpc>
                <a:spcPct val="100000"/>
              </a:lnSpc>
              <a:spcBef>
                <a:spcPct val="20000"/>
              </a:spcBef>
              <a:spcAft>
                <a:spcPts val="0"/>
              </a:spcAft>
              <a:buClrTx/>
              <a:buSzTx/>
              <a:buBlip>
                <a:blip r:embed="rId3"/>
              </a:buBlip>
              <a:tabLst/>
              <a:defRPr/>
            </a:pPr>
            <a:r>
              <a:rPr lang="fa-IR" sz="2400" b="1" baseline="0" dirty="0" smtClean="0">
                <a:solidFill>
                  <a:srgbClr val="C00000"/>
                </a:solidFill>
                <a:latin typeface="B"/>
                <a:cs typeface="B Nazanin" pitchFamily="2" charset="-78"/>
              </a:rPr>
              <a:t> هیگینز ، هرسی و بلانچارد:</a:t>
            </a:r>
            <a:r>
              <a:rPr lang="fa-IR" sz="2000" b="1" dirty="0" smtClean="0">
                <a:solidFill>
                  <a:schemeClr val="accent1">
                    <a:lumMod val="75000"/>
                  </a:schemeClr>
                </a:solidFill>
                <a:latin typeface="B"/>
                <a:cs typeface="B Nazanin" pitchFamily="2" charset="-78"/>
              </a:rPr>
              <a:t> </a:t>
            </a:r>
            <a:r>
              <a:rPr lang="fa-IR" sz="2000" b="1" dirty="0" smtClean="0">
                <a:solidFill>
                  <a:schemeClr val="accent4">
                    <a:lumMod val="75000"/>
                  </a:schemeClr>
                </a:solidFill>
                <a:latin typeface="B"/>
                <a:cs typeface="B Nazanin" pitchFamily="2" charset="-78"/>
              </a:rPr>
              <a:t>اینطور بیان کرده اند انگیزش یک سائق درونی برای ارضای نیازهای ارضا نشده است.</a:t>
            </a:r>
          </a:p>
          <a:p>
            <a:pPr marL="0" marR="0" lvl="0" indent="0" algn="justLow" defTabSz="914400" rtl="1" eaLnBrk="1" fontAlgn="auto" latinLnBrk="0" hangingPunct="1">
              <a:lnSpc>
                <a:spcPct val="100000"/>
              </a:lnSpc>
              <a:spcBef>
                <a:spcPct val="20000"/>
              </a:spcBef>
              <a:spcAft>
                <a:spcPts val="0"/>
              </a:spcAft>
              <a:buClrTx/>
              <a:buSzTx/>
              <a:buBlip>
                <a:blip r:embed="rId3"/>
              </a:buBlip>
              <a:tabLst/>
              <a:defRPr/>
            </a:pPr>
            <a:r>
              <a:rPr kumimoji="0" lang="fa-IR" sz="2400" b="1" i="0" u="none" strike="noStrike" kern="1200" cap="none" spc="0" normalizeH="0" baseline="0" noProof="0" dirty="0" smtClean="0">
                <a:ln>
                  <a:noFill/>
                </a:ln>
                <a:solidFill>
                  <a:schemeClr val="accent1">
                    <a:lumMod val="75000"/>
                  </a:schemeClr>
                </a:solidFill>
                <a:effectLst/>
                <a:uLnTx/>
                <a:uFillTx/>
                <a:latin typeface="B"/>
                <a:cs typeface="B Nazanin" pitchFamily="2" charset="-78"/>
              </a:rPr>
              <a:t> </a:t>
            </a:r>
            <a:r>
              <a:rPr kumimoji="0" lang="fa-IR" sz="2400" b="1" i="0" u="none" strike="noStrike" kern="1200" cap="none" spc="0" normalizeH="0" baseline="0" noProof="0" dirty="0" smtClean="0">
                <a:ln>
                  <a:noFill/>
                </a:ln>
                <a:solidFill>
                  <a:srgbClr val="C00000"/>
                </a:solidFill>
                <a:effectLst/>
                <a:uLnTx/>
                <a:uFillTx/>
                <a:latin typeface="B"/>
                <a:cs typeface="B Nazanin" pitchFamily="2" charset="-78"/>
              </a:rPr>
              <a:t>بدیان: </a:t>
            </a:r>
            <a:r>
              <a:rPr kumimoji="0" lang="fa-IR" sz="2000" b="1" i="0" u="none" strike="noStrike" kern="1200" cap="none" spc="0" normalizeH="0" baseline="0" noProof="0" dirty="0" smtClean="0">
                <a:ln>
                  <a:noFill/>
                </a:ln>
                <a:solidFill>
                  <a:schemeClr val="accent4">
                    <a:lumMod val="75000"/>
                  </a:schemeClr>
                </a:solidFill>
                <a:effectLst/>
                <a:uLnTx/>
                <a:uFillTx/>
                <a:latin typeface="B"/>
                <a:cs typeface="B Nazanin" pitchFamily="2" charset="-78"/>
              </a:rPr>
              <a:t>انگیزش اراده</a:t>
            </a:r>
            <a:r>
              <a:rPr kumimoji="0" lang="fa-IR" sz="2000" b="1" i="0" u="none" strike="noStrike" kern="1200" cap="none" spc="0" normalizeH="0" noProof="0" dirty="0" smtClean="0">
                <a:ln>
                  <a:noFill/>
                </a:ln>
                <a:solidFill>
                  <a:schemeClr val="accent4">
                    <a:lumMod val="75000"/>
                  </a:schemeClr>
                </a:solidFill>
                <a:effectLst/>
                <a:uLnTx/>
                <a:uFillTx/>
                <a:latin typeface="B"/>
                <a:cs typeface="B Nazanin" pitchFamily="2" charset="-78"/>
              </a:rPr>
              <a:t> و خواسته برای  نیل به موفقیت است.</a:t>
            </a:r>
          </a:p>
          <a:p>
            <a:pPr marL="0" marR="0" lvl="0" indent="0" algn="justLow" defTabSz="914400" rtl="1" eaLnBrk="1" fontAlgn="auto" latinLnBrk="0" hangingPunct="1">
              <a:lnSpc>
                <a:spcPct val="100000"/>
              </a:lnSpc>
              <a:spcBef>
                <a:spcPct val="20000"/>
              </a:spcBef>
              <a:spcAft>
                <a:spcPts val="0"/>
              </a:spcAft>
              <a:buClrTx/>
              <a:buSzTx/>
              <a:buBlip>
                <a:blip r:embed="rId3"/>
              </a:buBlip>
              <a:tabLst/>
              <a:defRPr/>
            </a:pPr>
            <a:r>
              <a:rPr lang="fa-IR" sz="2000" b="1" baseline="0" dirty="0" smtClean="0">
                <a:solidFill>
                  <a:schemeClr val="accent1">
                    <a:lumMod val="75000"/>
                  </a:schemeClr>
                </a:solidFill>
                <a:latin typeface="B"/>
                <a:cs typeface="B Nazanin" pitchFamily="2" charset="-78"/>
              </a:rPr>
              <a:t>  </a:t>
            </a:r>
            <a:r>
              <a:rPr lang="fa-IR" sz="2400" b="1" baseline="0" dirty="0" smtClean="0">
                <a:solidFill>
                  <a:srgbClr val="C00000"/>
                </a:solidFill>
                <a:latin typeface="B"/>
                <a:cs typeface="B Nazanin" pitchFamily="2" charset="-78"/>
              </a:rPr>
              <a:t>گریفین: </a:t>
            </a:r>
            <a:r>
              <a:rPr lang="fa-IR" sz="2000" b="1" baseline="0" dirty="0" smtClean="0">
                <a:solidFill>
                  <a:schemeClr val="accent4">
                    <a:lumMod val="75000"/>
                  </a:schemeClr>
                </a:solidFill>
                <a:latin typeface="B"/>
                <a:cs typeface="B Nazanin" pitchFamily="2" charset="-78"/>
              </a:rPr>
              <a:t>انگیزش مجموعه</a:t>
            </a:r>
            <a:r>
              <a:rPr lang="fa-IR" sz="2000" b="1" dirty="0" smtClean="0">
                <a:solidFill>
                  <a:schemeClr val="accent4">
                    <a:lumMod val="75000"/>
                  </a:schemeClr>
                </a:solidFill>
                <a:latin typeface="B"/>
                <a:cs typeface="B Nazanin" pitchFamily="2" charset="-78"/>
              </a:rPr>
              <a:t> از نیرو هایی است که سبب می شود افراد به شیوه های معینی رفتار کنند</a:t>
            </a:r>
          </a:p>
          <a:p>
            <a:pPr marL="0" marR="0" lvl="0" indent="0" algn="justLow" defTabSz="914400" rtl="1" eaLnBrk="1" fontAlgn="auto" latinLnBrk="0" hangingPunct="1">
              <a:lnSpc>
                <a:spcPct val="100000"/>
              </a:lnSpc>
              <a:spcBef>
                <a:spcPct val="20000"/>
              </a:spcBef>
              <a:spcAft>
                <a:spcPts val="0"/>
              </a:spcAft>
              <a:buClrTx/>
              <a:buSzTx/>
              <a:buBlip>
                <a:blip r:embed="rId3"/>
              </a:buBlip>
              <a:tabLst/>
              <a:defRPr/>
            </a:pPr>
            <a:r>
              <a:rPr lang="fa-IR" sz="2000" b="1" dirty="0" smtClean="0">
                <a:solidFill>
                  <a:schemeClr val="accent1">
                    <a:lumMod val="75000"/>
                  </a:schemeClr>
                </a:solidFill>
                <a:latin typeface="B"/>
                <a:cs typeface="B Nazanin" pitchFamily="2" charset="-78"/>
              </a:rPr>
              <a:t> </a:t>
            </a:r>
            <a:r>
              <a:rPr lang="fa-IR" sz="2400" b="1" dirty="0" smtClean="0">
                <a:solidFill>
                  <a:srgbClr val="C00000"/>
                </a:solidFill>
                <a:latin typeface="B"/>
                <a:cs typeface="B Nazanin" pitchFamily="2" charset="-78"/>
              </a:rPr>
              <a:t>میکل:</a:t>
            </a:r>
            <a:r>
              <a:rPr lang="fa-IR" sz="2000" b="1" dirty="0" smtClean="0">
                <a:solidFill>
                  <a:schemeClr val="accent1">
                    <a:lumMod val="75000"/>
                  </a:schemeClr>
                </a:solidFill>
                <a:latin typeface="B"/>
                <a:cs typeface="B Nazanin" pitchFamily="2" charset="-78"/>
              </a:rPr>
              <a:t> </a:t>
            </a:r>
            <a:r>
              <a:rPr lang="fa-IR" sz="2000" b="1" dirty="0" smtClean="0">
                <a:solidFill>
                  <a:schemeClr val="accent4">
                    <a:lumMod val="75000"/>
                  </a:schemeClr>
                </a:solidFill>
                <a:latin typeface="B"/>
                <a:cs typeface="B Nazanin" pitchFamily="2" charset="-78"/>
              </a:rPr>
              <a:t>انگیزش به مجموعه نیروهای پیچیده ، سائقها ، نیاز ها، شرایط تنش زا با ساخت و کار های دیگری اطلاق میگرددکه با آغاز فعالیت فردی برای تحقق اهداف وتداوم آن منجر میشود.</a:t>
            </a:r>
            <a:endParaRPr kumimoji="0" lang="fa-IR" sz="2000" b="1" i="0" u="none" strike="noStrike" kern="1200" cap="none" spc="0" normalizeH="0" baseline="0" noProof="0" dirty="0" smtClean="0">
              <a:ln>
                <a:noFill/>
              </a:ln>
              <a:solidFill>
                <a:schemeClr val="accent4">
                  <a:lumMod val="75000"/>
                </a:schemeClr>
              </a:solidFill>
              <a:effectLst/>
              <a:uLnTx/>
              <a:uFillTx/>
              <a:latin typeface="B"/>
              <a:cs typeface="B Nazanin" pitchFamily="2" charset="-78"/>
            </a:endParaRPr>
          </a:p>
          <a:p>
            <a:pPr marL="0" marR="0" lvl="0" indent="0" algn="justLow" defTabSz="914400" rtl="1" eaLnBrk="1" fontAlgn="auto" latinLnBrk="0" hangingPunct="1">
              <a:lnSpc>
                <a:spcPct val="100000"/>
              </a:lnSpc>
              <a:spcBef>
                <a:spcPct val="20000"/>
              </a:spcBef>
              <a:spcAft>
                <a:spcPts val="0"/>
              </a:spcAft>
              <a:buClrTx/>
              <a:buSzTx/>
              <a:buBlip>
                <a:blip r:embed="rId3"/>
              </a:buBlip>
              <a:tabLst/>
              <a:defRPr/>
            </a:pPr>
            <a:endParaRPr kumimoji="0" lang="fa-IR" sz="2000" b="1" i="0" u="none" strike="noStrike" kern="1200" cap="none" spc="0" normalizeH="0" baseline="0" noProof="0" dirty="0" smtClean="0">
              <a:ln>
                <a:noFill/>
              </a:ln>
              <a:solidFill>
                <a:schemeClr val="accent4">
                  <a:lumMod val="75000"/>
                </a:schemeClr>
              </a:solidFill>
              <a:effectLst/>
              <a:uLnTx/>
              <a:uFillTx/>
              <a:latin typeface="B"/>
              <a:cs typeface="B Nazanin" pitchFamily="2" charset="-78"/>
            </a:endParaRPr>
          </a:p>
        </p:txBody>
      </p:sp>
      <p:sp>
        <p:nvSpPr>
          <p:cNvPr id="4" name="Title 1"/>
          <p:cNvSpPr txBox="1">
            <a:spLocks/>
          </p:cNvSpPr>
          <p:nvPr/>
        </p:nvSpPr>
        <p:spPr>
          <a:xfrm>
            <a:off x="6643702" y="500042"/>
            <a:ext cx="2214578" cy="582594"/>
          </a:xfrm>
          <a:prstGeom prst="rect">
            <a:avLst/>
          </a:prstGeom>
        </p:spPr>
        <p:txBody>
          <a:bodyPr vert="horz" lIns="45720" tIns="0" rIns="45720" bIns="0" anchor="ctr">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50000"/>
              </a:lnSpc>
              <a:spcBef>
                <a:spcPct val="0"/>
              </a:spcBef>
              <a:spcAft>
                <a:spcPts val="0"/>
              </a:spcAft>
              <a:buClrTx/>
              <a:buSzTx/>
              <a:buFontTx/>
              <a:buNone/>
              <a:tabLst/>
              <a:defRPr/>
            </a:pPr>
            <a:r>
              <a:rPr kumimoji="0" lang="fa-IR" sz="2400" b="1" i="0" u="none" strike="noStrike" kern="1200" cap="all" spc="0" normalizeH="0" baseline="0" noProof="0" dirty="0" smtClean="0">
                <a:ln w="6350">
                  <a:noFill/>
                </a:ln>
                <a:solidFill>
                  <a:srgbClr val="0070C0"/>
                </a:solidFill>
                <a:uLnTx/>
                <a:uFillTx/>
                <a:latin typeface="+mj-lt"/>
                <a:ea typeface="+mj-ea"/>
                <a:cs typeface="B Titr" pitchFamily="2" charset="-78"/>
              </a:rPr>
              <a:t>تعاریف انگیزش</a:t>
            </a:r>
            <a:endParaRPr kumimoji="0" lang="fa-IR" sz="2400" b="1" i="0" u="none" strike="noStrike" kern="1200" cap="all" spc="0" normalizeH="0" baseline="0" noProof="0" dirty="0">
              <a:ln w="6350">
                <a:noFill/>
              </a:ln>
              <a:solidFill>
                <a:srgbClr val="0070C0"/>
              </a:solidFill>
              <a:uLnTx/>
              <a:uFillTx/>
              <a:latin typeface="+mj-lt"/>
              <a:ea typeface="+mj-ea"/>
              <a:cs typeface="B Titr"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Content Placeholder 2"/>
          <p:cNvSpPr txBox="1">
            <a:spLocks/>
          </p:cNvSpPr>
          <p:nvPr/>
        </p:nvSpPr>
        <p:spPr>
          <a:xfrm>
            <a:off x="500034" y="928670"/>
            <a:ext cx="8229600" cy="5143536"/>
          </a:xfrm>
          <a:prstGeom prst="rect">
            <a:avLst/>
          </a:prstGeom>
        </p:spPr>
        <p:txBody>
          <a:bodyPr vert="horz" lIns="91440" tIns="45720" rIns="91440" bIns="45720" rtlCol="0">
            <a:normAutofit fontScale="92500" lnSpcReduction="10000"/>
          </a:bodyPr>
          <a:lstStyle/>
          <a:p>
            <a:pPr marL="0" marR="0" lvl="0" indent="0" algn="justLow" defTabSz="914400" rtl="1" eaLnBrk="1" fontAlgn="auto" latinLnBrk="0" hangingPunct="1">
              <a:lnSpc>
                <a:spcPct val="100000"/>
              </a:lnSpc>
              <a:spcBef>
                <a:spcPct val="20000"/>
              </a:spcBef>
              <a:spcAft>
                <a:spcPts val="0"/>
              </a:spcAft>
              <a:buClrTx/>
              <a:buSzTx/>
              <a:buFont typeface="Arial" pitchFamily="34" charset="0"/>
              <a:buNone/>
              <a:tabLst/>
              <a:defRPr/>
            </a:pPr>
            <a:r>
              <a:rPr kumimoji="0" lang="fa-IR" sz="3600" b="1" i="0" u="none" strike="noStrike" kern="1200" cap="none" spc="0" normalizeH="0" baseline="0" noProof="0" dirty="0" smtClean="0">
                <a:ln>
                  <a:noFill/>
                </a:ln>
                <a:solidFill>
                  <a:srgbClr val="FF0000"/>
                </a:solidFill>
                <a:effectLst/>
                <a:uLnTx/>
                <a:uFillTx/>
                <a:latin typeface="B"/>
                <a:cs typeface="B Nazanin" pitchFamily="2" charset="-78"/>
              </a:rPr>
              <a:t>-</a:t>
            </a:r>
            <a:r>
              <a:rPr kumimoji="0" lang="fa-IR" sz="2400" b="1" i="0" u="none" strike="noStrike" kern="1200" cap="none" spc="0" normalizeH="0" baseline="0" noProof="0" dirty="0" smtClean="0">
                <a:ln>
                  <a:noFill/>
                </a:ln>
                <a:solidFill>
                  <a:schemeClr val="bg1"/>
                </a:solidFill>
                <a:effectLst/>
                <a:uLnTx/>
                <a:uFillTx/>
                <a:latin typeface="B"/>
                <a:cs typeface="B Nazanin" pitchFamily="2" charset="-78"/>
              </a:rPr>
              <a:t> انگیزش عبارت</a:t>
            </a:r>
            <a:r>
              <a:rPr kumimoji="0" lang="fa-IR" sz="2400" b="1" i="0" u="none" strike="noStrike" kern="1200" cap="none" spc="0" normalizeH="0" noProof="0" dirty="0" smtClean="0">
                <a:ln>
                  <a:noFill/>
                </a:ln>
                <a:solidFill>
                  <a:schemeClr val="bg1"/>
                </a:solidFill>
                <a:effectLst/>
                <a:uLnTx/>
                <a:uFillTx/>
                <a:latin typeface="B"/>
                <a:cs typeface="B Nazanin" pitchFamily="2" charset="-78"/>
              </a:rPr>
              <a:t> است از نیروی درونی که افراد را برای تحقق اهداف شخصی و سازمانی برمی انگیزد.</a:t>
            </a:r>
            <a:endParaRPr kumimoji="0" lang="fa-IR" sz="2400" b="1" i="0" u="none" strike="noStrike" kern="1200" cap="none" spc="0" normalizeH="0" noProof="0" dirty="0" smtClean="0">
              <a:ln>
                <a:noFill/>
              </a:ln>
              <a:solidFill>
                <a:schemeClr val="bg1"/>
              </a:solidFill>
              <a:effectLst/>
              <a:uLnTx/>
              <a:uFillTx/>
              <a:latin typeface="B"/>
              <a:ea typeface="+mn-ea"/>
              <a:cs typeface="+mn-cs"/>
            </a:endParaRPr>
          </a:p>
          <a:p>
            <a:pPr marL="0" marR="0" lvl="0" indent="0" algn="justLow"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a-IR" sz="1100" b="0" i="0" u="none" strike="noStrike" kern="1200" cap="none" spc="0" normalizeH="0" noProof="0" dirty="0" smtClean="0">
              <a:ln>
                <a:noFill/>
              </a:ln>
              <a:solidFill>
                <a:schemeClr val="tx1">
                  <a:tint val="75000"/>
                </a:schemeClr>
              </a:solidFill>
              <a:effectLst/>
              <a:uLnTx/>
              <a:uFillTx/>
              <a:latin typeface="B"/>
              <a:ea typeface="+mn-ea"/>
              <a:cs typeface="+mn-cs"/>
            </a:endParaRPr>
          </a:p>
          <a:p>
            <a:pPr marL="0" marR="0" lvl="0" indent="0" algn="justLow" defTabSz="914400" rtl="1" eaLnBrk="1" fontAlgn="auto" latinLnBrk="0" hangingPunct="1">
              <a:lnSpc>
                <a:spcPct val="100000"/>
              </a:lnSpc>
              <a:spcBef>
                <a:spcPct val="20000"/>
              </a:spcBef>
              <a:spcAft>
                <a:spcPts val="0"/>
              </a:spcAft>
              <a:buClrTx/>
              <a:buSzTx/>
              <a:tabLst/>
              <a:defRPr/>
            </a:pPr>
            <a:r>
              <a:rPr lang="fa-IR" sz="2000" b="1" dirty="0" smtClean="0">
                <a:solidFill>
                  <a:schemeClr val="bg1"/>
                </a:solidFill>
                <a:latin typeface="B"/>
                <a:cs typeface="B Nazanin" pitchFamily="2" charset="-78"/>
              </a:rPr>
              <a:t>عملکرد افراد تابعی از </a:t>
            </a:r>
            <a:r>
              <a:rPr lang="fa-IR" sz="2000" b="1" dirty="0" smtClean="0">
                <a:solidFill>
                  <a:srgbClr val="FF0000"/>
                </a:solidFill>
                <a:latin typeface="B"/>
                <a:cs typeface="B Nazanin" pitchFamily="2" charset="-78"/>
              </a:rPr>
              <a:t>انگیزش</a:t>
            </a:r>
            <a:r>
              <a:rPr lang="fa-IR" sz="2000" b="1" dirty="0" smtClean="0">
                <a:latin typeface="B"/>
                <a:cs typeface="B Nazanin" pitchFamily="2" charset="-78"/>
              </a:rPr>
              <a:t> </a:t>
            </a:r>
            <a:r>
              <a:rPr lang="fa-IR" sz="2000" b="1" dirty="0" smtClean="0">
                <a:solidFill>
                  <a:schemeClr val="bg1"/>
                </a:solidFill>
                <a:latin typeface="B"/>
                <a:cs typeface="B Nazanin" pitchFamily="2" charset="-78"/>
              </a:rPr>
              <a:t>، </a:t>
            </a:r>
            <a:r>
              <a:rPr lang="fa-IR" sz="2000" b="1" dirty="0" smtClean="0">
                <a:solidFill>
                  <a:srgbClr val="FF0000"/>
                </a:solidFill>
                <a:latin typeface="B"/>
                <a:cs typeface="B Nazanin" pitchFamily="2" charset="-78"/>
              </a:rPr>
              <a:t>توانایی</a:t>
            </a:r>
            <a:r>
              <a:rPr lang="fa-IR" sz="2000" b="1" dirty="0" smtClean="0">
                <a:latin typeface="B"/>
                <a:cs typeface="B Nazanin" pitchFamily="2" charset="-78"/>
              </a:rPr>
              <a:t> </a:t>
            </a:r>
            <a:r>
              <a:rPr lang="fa-IR" sz="2000" b="1" dirty="0" smtClean="0">
                <a:solidFill>
                  <a:schemeClr val="bg1"/>
                </a:solidFill>
                <a:latin typeface="B"/>
                <a:cs typeface="B Nazanin" pitchFamily="2" charset="-78"/>
              </a:rPr>
              <a:t>و </a:t>
            </a:r>
            <a:r>
              <a:rPr lang="fa-IR" sz="2000" b="1" dirty="0" smtClean="0">
                <a:solidFill>
                  <a:srgbClr val="FF0000"/>
                </a:solidFill>
                <a:latin typeface="B"/>
                <a:cs typeface="B Nazanin" pitchFamily="2" charset="-78"/>
              </a:rPr>
              <a:t>محیط</a:t>
            </a:r>
            <a:r>
              <a:rPr lang="fa-IR" sz="2000" b="1" dirty="0" smtClean="0">
                <a:latin typeface="B"/>
                <a:cs typeface="B Nazanin" pitchFamily="2" charset="-78"/>
              </a:rPr>
              <a:t> </a:t>
            </a:r>
            <a:r>
              <a:rPr lang="fa-IR" sz="2000" b="1" dirty="0" smtClean="0">
                <a:solidFill>
                  <a:schemeClr val="bg1"/>
                </a:solidFill>
                <a:latin typeface="B"/>
                <a:cs typeface="B Nazanin" pitchFamily="2" charset="-78"/>
              </a:rPr>
              <a:t>است.</a:t>
            </a:r>
          </a:p>
          <a:p>
            <a:pPr lvl="0" algn="justLow" rtl="1">
              <a:spcBef>
                <a:spcPct val="20000"/>
              </a:spcBef>
              <a:defRPr/>
            </a:pPr>
            <a:r>
              <a:rPr lang="fa-IR" sz="2000" b="1" dirty="0" smtClean="0">
                <a:solidFill>
                  <a:schemeClr val="accent3">
                    <a:lumMod val="50000"/>
                  </a:schemeClr>
                </a:solidFill>
                <a:latin typeface="B"/>
                <a:cs typeface="B Nazanin" pitchFamily="2" charset="-78"/>
              </a:rPr>
              <a:t> عملکرد    </a:t>
            </a:r>
            <a:r>
              <a:rPr lang="en-US" sz="2000" b="1" dirty="0" smtClean="0">
                <a:solidFill>
                  <a:schemeClr val="accent3">
                    <a:lumMod val="50000"/>
                  </a:schemeClr>
                </a:solidFill>
                <a:latin typeface="B"/>
                <a:cs typeface="B Nazanin" pitchFamily="2" charset="-78"/>
              </a:rPr>
              <a:t>P=</a:t>
            </a:r>
            <a:r>
              <a:rPr lang="fa-IR" sz="2000" b="1" dirty="0" smtClean="0">
                <a:solidFill>
                  <a:schemeClr val="accent3">
                    <a:lumMod val="50000"/>
                  </a:schemeClr>
                </a:solidFill>
                <a:latin typeface="B"/>
                <a:cs typeface="B Nazanin" pitchFamily="2" charset="-78"/>
              </a:rPr>
              <a:t>   </a:t>
            </a:r>
            <a:endParaRPr lang="fa-IR" sz="2000" b="1" dirty="0" smtClean="0">
              <a:latin typeface="B"/>
              <a:cs typeface="B Nazanin" pitchFamily="2" charset="-78"/>
            </a:endParaRPr>
          </a:p>
          <a:p>
            <a:pPr marL="457200" lvl="0" indent="-457200" algn="justLow" rtl="1">
              <a:spcBef>
                <a:spcPct val="20000"/>
              </a:spcBef>
              <a:buFont typeface="+mj-lt"/>
              <a:buAutoNum type="arabicPeriod"/>
              <a:defRPr/>
            </a:pPr>
            <a:r>
              <a:rPr lang="fa-IR" sz="2000" b="1" dirty="0" smtClean="0">
                <a:solidFill>
                  <a:srgbClr val="FF0000"/>
                </a:solidFill>
                <a:latin typeface="B"/>
                <a:cs typeface="B Nazanin" pitchFamily="2" charset="-78"/>
              </a:rPr>
              <a:t>انگیزش </a:t>
            </a:r>
            <a:r>
              <a:rPr lang="fa-IR" sz="2000" b="1" dirty="0" smtClean="0">
                <a:solidFill>
                  <a:schemeClr val="accent3">
                    <a:lumMod val="50000"/>
                  </a:schemeClr>
                </a:solidFill>
                <a:latin typeface="B"/>
                <a:cs typeface="B Nazanin" pitchFamily="2" charset="-78"/>
              </a:rPr>
              <a:t>(تمایل برای انجام کاری)</a:t>
            </a:r>
            <a:r>
              <a:rPr lang="en-US" sz="2000" b="1" dirty="0" smtClean="0">
                <a:solidFill>
                  <a:schemeClr val="accent3">
                    <a:lumMod val="50000"/>
                  </a:schemeClr>
                </a:solidFill>
                <a:latin typeface="B"/>
                <a:cs typeface="B Nazanin" pitchFamily="2" charset="-78"/>
              </a:rPr>
              <a:t>    M=   </a:t>
            </a:r>
            <a:endParaRPr lang="fa-IR" sz="2000" b="1" dirty="0" smtClean="0">
              <a:solidFill>
                <a:schemeClr val="accent3">
                  <a:lumMod val="50000"/>
                </a:schemeClr>
              </a:solidFill>
              <a:latin typeface="B"/>
              <a:cs typeface="B Nazanin" pitchFamily="2" charset="-78"/>
            </a:endParaRPr>
          </a:p>
          <a:p>
            <a:pPr marL="457200" lvl="0" indent="-457200" algn="justLow" rtl="1">
              <a:spcBef>
                <a:spcPct val="20000"/>
              </a:spcBef>
              <a:buFont typeface="+mj-lt"/>
              <a:buAutoNum type="arabicPeriod"/>
              <a:defRPr/>
            </a:pPr>
            <a:r>
              <a:rPr lang="fa-IR" sz="2000" b="1" dirty="0" smtClean="0">
                <a:solidFill>
                  <a:srgbClr val="FF0000"/>
                </a:solidFill>
                <a:latin typeface="B"/>
                <a:cs typeface="B Nazanin" pitchFamily="2" charset="-78"/>
              </a:rPr>
              <a:t>توانایی </a:t>
            </a:r>
            <a:r>
              <a:rPr lang="fa-IR" sz="2000" b="1" dirty="0" smtClean="0">
                <a:solidFill>
                  <a:schemeClr val="accent3">
                    <a:lumMod val="50000"/>
                  </a:schemeClr>
                </a:solidFill>
                <a:latin typeface="B"/>
                <a:cs typeface="B Nazanin" pitchFamily="2" charset="-78"/>
              </a:rPr>
              <a:t>(قابلیت برای انجام کاری)</a:t>
            </a:r>
            <a:r>
              <a:rPr lang="en-US" sz="2000" b="1" dirty="0" smtClean="0">
                <a:solidFill>
                  <a:schemeClr val="accent3">
                    <a:lumMod val="50000"/>
                  </a:schemeClr>
                </a:solidFill>
                <a:latin typeface="B"/>
                <a:cs typeface="B Nazanin" pitchFamily="2" charset="-78"/>
              </a:rPr>
              <a:t>    A=   </a:t>
            </a:r>
            <a:endParaRPr lang="fa-IR" sz="2000" b="1" dirty="0" smtClean="0">
              <a:solidFill>
                <a:schemeClr val="accent3">
                  <a:lumMod val="50000"/>
                </a:schemeClr>
              </a:solidFill>
              <a:latin typeface="B"/>
              <a:cs typeface="B Nazanin" pitchFamily="2" charset="-78"/>
            </a:endParaRPr>
          </a:p>
          <a:p>
            <a:pPr marL="457200" lvl="0" indent="-457200" algn="justLow" rtl="1">
              <a:spcBef>
                <a:spcPct val="20000"/>
              </a:spcBef>
              <a:buFont typeface="+mj-lt"/>
              <a:buAutoNum type="arabicPeriod"/>
              <a:defRPr/>
            </a:pPr>
            <a:r>
              <a:rPr lang="fa-IR" sz="2000" b="1" dirty="0" smtClean="0">
                <a:solidFill>
                  <a:srgbClr val="FF0000"/>
                </a:solidFill>
                <a:latin typeface="B"/>
                <a:cs typeface="B Nazanin" pitchFamily="2" charset="-78"/>
              </a:rPr>
              <a:t>محیط   </a:t>
            </a:r>
            <a:r>
              <a:rPr lang="fa-IR" sz="2000" b="1" dirty="0" smtClean="0">
                <a:solidFill>
                  <a:schemeClr val="accent3">
                    <a:lumMod val="50000"/>
                  </a:schemeClr>
                </a:solidFill>
                <a:latin typeface="B"/>
                <a:cs typeface="B Nazanin" pitchFamily="2" charset="-78"/>
              </a:rPr>
              <a:t>(</a:t>
            </a:r>
            <a:r>
              <a:rPr lang="fa-IR" b="1" dirty="0" smtClean="0">
                <a:solidFill>
                  <a:schemeClr val="accent3">
                    <a:lumMod val="50000"/>
                  </a:schemeClr>
                </a:solidFill>
                <a:latin typeface="B"/>
                <a:cs typeface="B Nazanin" pitchFamily="2" charset="-78"/>
              </a:rPr>
              <a:t>ابزارها،مواد و اطلاعات مورد نیاز برای انجام کار</a:t>
            </a:r>
            <a:r>
              <a:rPr lang="fa-IR" sz="2000" b="1" dirty="0" smtClean="0">
                <a:solidFill>
                  <a:schemeClr val="accent3">
                    <a:lumMod val="50000"/>
                  </a:schemeClr>
                </a:solidFill>
                <a:latin typeface="B"/>
                <a:cs typeface="B Nazanin" pitchFamily="2" charset="-78"/>
              </a:rPr>
              <a:t>)  </a:t>
            </a:r>
            <a:r>
              <a:rPr lang="en-US" sz="2000" b="1" dirty="0" smtClean="0">
                <a:solidFill>
                  <a:schemeClr val="accent3">
                    <a:lumMod val="50000"/>
                  </a:schemeClr>
                </a:solidFill>
                <a:latin typeface="B"/>
                <a:cs typeface="B Nazanin" pitchFamily="2" charset="-78"/>
              </a:rPr>
              <a:t>E=  </a:t>
            </a:r>
            <a:r>
              <a:rPr lang="fa-IR" sz="2000" b="1" dirty="0" smtClean="0">
                <a:solidFill>
                  <a:schemeClr val="accent3">
                    <a:lumMod val="50000"/>
                  </a:schemeClr>
                </a:solidFill>
                <a:latin typeface="B"/>
                <a:cs typeface="B Nazanin" pitchFamily="2" charset="-78"/>
              </a:rPr>
              <a:t> </a:t>
            </a:r>
            <a:r>
              <a:rPr lang="en-US" sz="2000" b="1" dirty="0" smtClean="0">
                <a:solidFill>
                  <a:schemeClr val="accent3">
                    <a:lumMod val="50000"/>
                  </a:schemeClr>
                </a:solidFill>
                <a:latin typeface="B"/>
                <a:cs typeface="B Nazanin" pitchFamily="2" charset="-78"/>
              </a:rPr>
              <a:t> </a:t>
            </a:r>
          </a:p>
          <a:p>
            <a:pPr marL="457200" lvl="0" indent="-457200" algn="justLow" rtl="1">
              <a:spcBef>
                <a:spcPct val="20000"/>
              </a:spcBef>
              <a:defRPr/>
            </a:pPr>
            <a:r>
              <a:rPr lang="fa-IR" sz="2000" b="1" dirty="0" smtClean="0">
                <a:solidFill>
                  <a:schemeClr val="accent3">
                    <a:lumMod val="50000"/>
                  </a:schemeClr>
                </a:solidFill>
                <a:latin typeface="B"/>
                <a:cs typeface="B Nazanin" pitchFamily="2" charset="-78"/>
              </a:rPr>
              <a:t>      </a:t>
            </a:r>
          </a:p>
          <a:p>
            <a:pPr marL="457200" lvl="0" indent="-457200" algn="justLow" rtl="1">
              <a:spcBef>
                <a:spcPct val="20000"/>
              </a:spcBef>
              <a:defRPr/>
            </a:pPr>
            <a:r>
              <a:rPr lang="fa-IR" sz="2000" b="1" dirty="0" smtClean="0">
                <a:solidFill>
                  <a:schemeClr val="accent3">
                    <a:lumMod val="50000"/>
                  </a:schemeClr>
                </a:solidFill>
                <a:latin typeface="B"/>
                <a:cs typeface="B Nazanin" pitchFamily="2" charset="-78"/>
              </a:rPr>
              <a:t>                         </a:t>
            </a:r>
          </a:p>
          <a:p>
            <a:pPr marL="457200" lvl="0" indent="-457200" algn="justLow" rtl="1">
              <a:spcBef>
                <a:spcPct val="20000"/>
              </a:spcBef>
              <a:defRPr/>
            </a:pPr>
            <a:r>
              <a:rPr lang="fa-IR" sz="2000" b="1" dirty="0" smtClean="0">
                <a:solidFill>
                  <a:schemeClr val="accent3">
                    <a:lumMod val="50000"/>
                  </a:schemeClr>
                </a:solidFill>
                <a:latin typeface="B"/>
                <a:cs typeface="B Nazanin" pitchFamily="2" charset="-78"/>
              </a:rPr>
              <a:t>   سوال اسمیت </a:t>
            </a:r>
            <a:r>
              <a:rPr lang="fa-IR" sz="2000" b="1" dirty="0" smtClean="0">
                <a:solidFill>
                  <a:srgbClr val="C00000"/>
                </a:solidFill>
                <a:latin typeface="B"/>
                <a:cs typeface="B Nazanin" pitchFamily="2" charset="-78"/>
              </a:rPr>
              <a:t>چرا به برانگیختن کارکنان نیار داریم؟</a:t>
            </a:r>
          </a:p>
          <a:p>
            <a:pPr marL="457200" lvl="0" indent="-457200" algn="justLow" rtl="1">
              <a:spcBef>
                <a:spcPct val="20000"/>
              </a:spcBef>
              <a:defRPr/>
            </a:pPr>
            <a:r>
              <a:rPr lang="fa-IR" sz="2000" b="1" dirty="0" smtClean="0">
                <a:solidFill>
                  <a:srgbClr val="C00000"/>
                </a:solidFill>
                <a:latin typeface="B"/>
                <a:cs typeface="B Nazanin" pitchFamily="2" charset="-78"/>
              </a:rPr>
              <a:t>         </a:t>
            </a:r>
            <a:r>
              <a:rPr lang="fa-IR" sz="2000" b="1" dirty="0" smtClean="0">
                <a:solidFill>
                  <a:srgbClr val="7030A0"/>
                </a:solidFill>
                <a:latin typeface="B"/>
                <a:cs typeface="B Nazanin" pitchFamily="2" charset="-78"/>
              </a:rPr>
              <a:t>پاسخ را در مفهمو م بقا و ماندگاری خلاصه می کند . میگوید وجود کارکنان برانگیخته برای محیط کار بشدت در حال تغییر،یک ضرورت اجتناب ناپذیر است .کارکنان برانگیخته نسبت به بقا و ماندگاری سازمان مدد سانند وغالباً فعال و اثر گذارند.</a:t>
            </a:r>
          </a:p>
          <a:p>
            <a:pPr marL="457200" lvl="0" indent="-457200" algn="justLow" rtl="1">
              <a:spcBef>
                <a:spcPct val="20000"/>
              </a:spcBef>
              <a:defRPr/>
            </a:pPr>
            <a:r>
              <a:rPr lang="fa-IR" sz="2000" b="1" dirty="0" smtClean="0">
                <a:solidFill>
                  <a:srgbClr val="7030A0"/>
                </a:solidFill>
                <a:latin typeface="B"/>
                <a:cs typeface="B Nazanin" pitchFamily="2" charset="-78"/>
              </a:rPr>
              <a:t>         برای اثر بخش بودن، مدیران می بایست آن چیزی را که در زمینه نقشهای مورد انتظارکارکنان را بر می انگیزد ،درک کنند. </a:t>
            </a:r>
            <a:r>
              <a:rPr lang="fa-IR" sz="2000" b="1" dirty="0" smtClean="0">
                <a:solidFill>
                  <a:schemeClr val="accent3">
                    <a:lumMod val="50000"/>
                  </a:schemeClr>
                </a:solidFill>
                <a:latin typeface="B"/>
                <a:cs typeface="B Nazanin" pitchFamily="2" charset="-78"/>
              </a:rPr>
              <a:t>      </a:t>
            </a:r>
          </a:p>
          <a:p>
            <a:pPr lvl="0" algn="justLow" rtl="1">
              <a:spcBef>
                <a:spcPct val="20000"/>
              </a:spcBef>
              <a:defRPr/>
            </a:pPr>
            <a:endParaRPr lang="fa-IR" sz="2000" b="1" dirty="0" smtClean="0">
              <a:latin typeface="B"/>
              <a:cs typeface="B Nazanin" pitchFamily="2" charset="-78"/>
            </a:endParaRPr>
          </a:p>
          <a:p>
            <a:pPr marL="0" marR="0" lvl="0" indent="0" algn="justLow" defTabSz="914400" rtl="1" eaLnBrk="1" fontAlgn="auto" latinLnBrk="0" hangingPunct="1">
              <a:lnSpc>
                <a:spcPct val="100000"/>
              </a:lnSpc>
              <a:spcBef>
                <a:spcPct val="20000"/>
              </a:spcBef>
              <a:spcAft>
                <a:spcPts val="0"/>
              </a:spcAft>
              <a:buClrTx/>
              <a:buSzTx/>
              <a:tabLst/>
              <a:defRPr/>
            </a:pPr>
            <a:endParaRPr lang="fa-IR" sz="2000" b="1" dirty="0" smtClean="0">
              <a:latin typeface="B"/>
              <a:cs typeface="B Nazanin" pitchFamily="2" charset="-78"/>
            </a:endParaRPr>
          </a:p>
          <a:p>
            <a:pPr marL="0" marR="0" lvl="0" indent="0" algn="justLow" defTabSz="914400" rtl="1" eaLnBrk="1" fontAlgn="auto" latinLnBrk="0" hangingPunct="1">
              <a:lnSpc>
                <a:spcPct val="100000"/>
              </a:lnSpc>
              <a:spcBef>
                <a:spcPct val="20000"/>
              </a:spcBef>
              <a:spcAft>
                <a:spcPts val="0"/>
              </a:spcAft>
              <a:buClrTx/>
              <a:buSzTx/>
              <a:tabLst/>
              <a:defRPr/>
            </a:pPr>
            <a:endParaRPr lang="fa-IR" sz="2000" b="1" dirty="0" smtClean="0">
              <a:latin typeface="B"/>
              <a:cs typeface="B Nazanin" pitchFamily="2" charset="-78"/>
            </a:endParaRPr>
          </a:p>
          <a:p>
            <a:pPr marL="0" marR="0" lvl="0" indent="0" algn="justLow" defTabSz="914400" rtl="1" eaLnBrk="1" fontAlgn="auto" latinLnBrk="0" hangingPunct="1">
              <a:lnSpc>
                <a:spcPct val="100000"/>
              </a:lnSpc>
              <a:spcBef>
                <a:spcPct val="20000"/>
              </a:spcBef>
              <a:spcAft>
                <a:spcPts val="0"/>
              </a:spcAft>
              <a:buClrTx/>
              <a:buSzTx/>
              <a:tabLst/>
              <a:defRPr/>
            </a:pPr>
            <a:endParaRPr kumimoji="0" lang="fa-IR" sz="2000" b="1" i="0" u="none" strike="noStrike" kern="1200" cap="none" spc="0" normalizeH="0" baseline="0" noProof="0" dirty="0" smtClean="0">
              <a:ln>
                <a:noFill/>
              </a:ln>
              <a:effectLst/>
              <a:uLnTx/>
              <a:uFillTx/>
              <a:latin typeface="B"/>
              <a:cs typeface="B Nazanin" pitchFamily="2" charset="-78"/>
            </a:endParaRPr>
          </a:p>
        </p:txBody>
      </p:sp>
      <p:sp>
        <p:nvSpPr>
          <p:cNvPr id="6" name="Title 1"/>
          <p:cNvSpPr txBox="1">
            <a:spLocks/>
          </p:cNvSpPr>
          <p:nvPr/>
        </p:nvSpPr>
        <p:spPr>
          <a:xfrm>
            <a:off x="357158" y="3786190"/>
            <a:ext cx="2818656" cy="506760"/>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50000"/>
              </a:lnSpc>
              <a:spcBef>
                <a:spcPct val="0"/>
              </a:spcBef>
              <a:spcAft>
                <a:spcPts val="0"/>
              </a:spcAft>
              <a:buClrTx/>
              <a:buSzTx/>
              <a:buFontTx/>
              <a:buNone/>
              <a:tabLst/>
              <a:defRPr/>
            </a:pPr>
            <a:r>
              <a:rPr lang="en-US"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Nazanin" pitchFamily="2" charset="-78"/>
              </a:rPr>
              <a:t>P=F(M</a:t>
            </a:r>
            <a:r>
              <a:rPr lang="fa-IR"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Nazanin" pitchFamily="2" charset="-78"/>
              </a:rPr>
              <a:t>،</a:t>
            </a:r>
            <a:r>
              <a:rPr lang="en-US"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Nazanin" pitchFamily="2" charset="-78"/>
              </a:rPr>
              <a:t> A</a:t>
            </a:r>
            <a:r>
              <a:rPr lang="fa-IR"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Nazanin" pitchFamily="2" charset="-78"/>
              </a:rPr>
              <a:t>،</a:t>
            </a:r>
            <a:r>
              <a:rPr lang="en-US"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Nazanin" pitchFamily="2" charset="-78"/>
              </a:rPr>
              <a:t> E)</a:t>
            </a:r>
            <a:r>
              <a:rPr kumimoji="0" lang="fa-IR" sz="2800" b="0" i="0" u="none" strike="noStrike" kern="1200" cap="none" spc="0" normalizeH="0" baseline="0" noProof="0" dirty="0" smtClean="0">
                <a:ln>
                  <a:noFill/>
                </a:ln>
                <a:solidFill>
                  <a:schemeClr val="tx1"/>
                </a:solidFill>
                <a:effectLst/>
                <a:uLnTx/>
                <a:uFillTx/>
                <a:latin typeface="+mj-lt"/>
                <a:ea typeface="+mj-ea"/>
                <a:cs typeface="B Nazanin" pitchFamily="2" charset="-78"/>
              </a:rPr>
              <a:t/>
            </a:r>
            <a:br>
              <a:rPr kumimoji="0" lang="fa-IR" sz="2800" b="0" i="0" u="none" strike="noStrike" kern="1200" cap="none" spc="0" normalizeH="0" baseline="0" noProof="0" dirty="0" smtClean="0">
                <a:ln>
                  <a:noFill/>
                </a:ln>
                <a:solidFill>
                  <a:schemeClr val="tx1"/>
                </a:solidFill>
                <a:effectLst/>
                <a:uLnTx/>
                <a:uFillTx/>
                <a:latin typeface="+mj-lt"/>
                <a:ea typeface="+mj-ea"/>
                <a:cs typeface="B Nazanin" pitchFamily="2" charset="-78"/>
              </a:rPr>
            </a:br>
            <a:endParaRPr kumimoji="0" lang="en-US" sz="2800" b="0" i="0" u="none" strike="noStrike" kern="1200" cap="none" spc="0" normalizeH="0" baseline="0" noProof="0" dirty="0">
              <a:ln>
                <a:noFill/>
              </a:ln>
              <a:solidFill>
                <a:schemeClr val="tx1"/>
              </a:solidFill>
              <a:effectLst/>
              <a:uLnTx/>
              <a:uFillTx/>
              <a:latin typeface="+mj-lt"/>
              <a:ea typeface="+mj-ea"/>
              <a:cs typeface="B Nazanin"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142984"/>
            <a:ext cx="8229600" cy="5214974"/>
          </a:xfrm>
        </p:spPr>
        <p:txBody>
          <a:bodyPr>
            <a:normAutofit lnSpcReduction="10000"/>
          </a:bodyPr>
          <a:lstStyle/>
          <a:p>
            <a:pPr algn="justLow" rtl="1">
              <a:buNone/>
            </a:pPr>
            <a:r>
              <a:rPr lang="fa-IR" sz="2400" b="1" dirty="0" smtClean="0">
                <a:solidFill>
                  <a:schemeClr val="accent4">
                    <a:lumMod val="50000"/>
                  </a:schemeClr>
                </a:solidFill>
                <a:cs typeface="B Nazanin" pitchFamily="2" charset="-78"/>
              </a:rPr>
              <a:t>1- دیدگاه های تاریخی انگیزش</a:t>
            </a:r>
          </a:p>
          <a:p>
            <a:pPr algn="justLow" rtl="1">
              <a:lnSpc>
                <a:spcPct val="150000"/>
              </a:lnSpc>
              <a:buNone/>
            </a:pPr>
            <a:r>
              <a:rPr lang="fa-IR" sz="2200" b="1" dirty="0" smtClean="0">
                <a:solidFill>
                  <a:srgbClr val="C00000"/>
                </a:solidFill>
                <a:cs typeface="B Nazanin" pitchFamily="2" charset="-78"/>
              </a:rPr>
              <a:t>رویکرد سنتی. </a:t>
            </a:r>
            <a:r>
              <a:rPr lang="fa-IR" sz="2000" b="1" dirty="0" smtClean="0">
                <a:solidFill>
                  <a:schemeClr val="bg1"/>
                </a:solidFill>
                <a:cs typeface="B Nazanin" pitchFamily="2" charset="-78"/>
              </a:rPr>
              <a:t>انگیزش کارکنان به بهترین وجه از سوی </a:t>
            </a:r>
            <a:r>
              <a:rPr lang="fa-IR" sz="2000" b="1" dirty="0" smtClean="0">
                <a:solidFill>
                  <a:srgbClr val="0070C0"/>
                </a:solidFill>
                <a:cs typeface="B Nazanin" pitchFamily="2" charset="-78"/>
              </a:rPr>
              <a:t>تیلور</a:t>
            </a:r>
            <a:r>
              <a:rPr lang="fa-IR" sz="2000" b="1" dirty="0" smtClean="0">
                <a:solidFill>
                  <a:schemeClr val="bg1"/>
                </a:solidFill>
                <a:cs typeface="B Nazanin" pitchFamily="2" charset="-78"/>
              </a:rPr>
              <a:t> ابراز شده. کسی که معتقد بود نفع اقتصادی تنها در نیروی انگیزش برای کارکنان است.</a:t>
            </a:r>
          </a:p>
          <a:p>
            <a:pPr algn="justLow" rtl="1">
              <a:lnSpc>
                <a:spcPct val="150000"/>
              </a:lnSpc>
              <a:buNone/>
            </a:pPr>
            <a:r>
              <a:rPr lang="fa-IR" sz="2000" b="1" dirty="0" smtClean="0">
                <a:solidFill>
                  <a:srgbClr val="C00000"/>
                </a:solidFill>
                <a:cs typeface="B Nazanin" pitchFamily="2" charset="-78"/>
              </a:rPr>
              <a:t>رویکردروابط انسانی. </a:t>
            </a:r>
            <a:r>
              <a:rPr lang="fa-IR" sz="2000" b="1" dirty="0" smtClean="0">
                <a:solidFill>
                  <a:schemeClr val="bg1"/>
                </a:solidFill>
                <a:cs typeface="B Nazanin" pitchFamily="2" charset="-78"/>
              </a:rPr>
              <a:t>در این رویکرد از </a:t>
            </a:r>
            <a:r>
              <a:rPr lang="fa-IR" sz="2000" b="1" dirty="0" smtClean="0">
                <a:solidFill>
                  <a:srgbClr val="0070C0"/>
                </a:solidFill>
                <a:cs typeface="B Nazanin" pitchFamily="2" charset="-78"/>
              </a:rPr>
              <a:t>کار التون مایو و همکارانش </a:t>
            </a:r>
            <a:r>
              <a:rPr lang="fa-IR" sz="2000" b="1" dirty="0" smtClean="0">
                <a:solidFill>
                  <a:schemeClr val="bg1"/>
                </a:solidFill>
                <a:cs typeface="B Nazanin" pitchFamily="2" charset="-78"/>
              </a:rPr>
              <a:t>الهام گرفته شد. آنان برنقش فرایند های اجتماعی در محیط کار تأکید و پیشنهاد کردند که کارکنان دوست دارند در محیط کار احساس سودمندی و مهم بودن بکنند. آنان از نیاز های اجتماعی قوی برخوردارند واین نیاز بیش از پول آنها را برمی انگیزد. </a:t>
            </a:r>
          </a:p>
          <a:p>
            <a:pPr algn="justLow" rtl="1">
              <a:lnSpc>
                <a:spcPct val="150000"/>
              </a:lnSpc>
              <a:buNone/>
            </a:pPr>
            <a:r>
              <a:rPr lang="fa-IR" sz="2000" b="1" dirty="0" smtClean="0">
                <a:solidFill>
                  <a:srgbClr val="C00000"/>
                </a:solidFill>
                <a:cs typeface="B Nazanin" pitchFamily="2" charset="-78"/>
              </a:rPr>
              <a:t>رویکردروابط انسانی. </a:t>
            </a:r>
            <a:r>
              <a:rPr lang="fa-IR" sz="2000" b="1" dirty="0" smtClean="0">
                <a:solidFill>
                  <a:schemeClr val="bg1"/>
                </a:solidFill>
                <a:cs typeface="B Nazanin" pitchFamily="2" charset="-78"/>
              </a:rPr>
              <a:t>در این رویکرد فرض می شود نه تنها توهّم مداخله و مشارکت مهم است، بلکه کارکنان واقعاً هم برای خود و هم برای سازمان می توانند نقش مهم و اساسی داشته باشند. مدیران وظیفه دارند که مشارکت کارکنان را تقویت و محیط کاری را ایجاد کنند که امکان استفاده کامل از منابع انسانی قابل دسترس فراهم شود.</a:t>
            </a:r>
            <a:endParaRPr lang="fa-IR" sz="2000" b="1" dirty="0">
              <a:solidFill>
                <a:schemeClr val="bg1"/>
              </a:solidFill>
              <a:cs typeface="B Nazanin" pitchFamily="2" charset="-78"/>
            </a:endParaRPr>
          </a:p>
        </p:txBody>
      </p:sp>
      <p:sp>
        <p:nvSpPr>
          <p:cNvPr id="4" name="Title 1"/>
          <p:cNvSpPr txBox="1">
            <a:spLocks/>
          </p:cNvSpPr>
          <p:nvPr/>
        </p:nvSpPr>
        <p:spPr>
          <a:xfrm>
            <a:off x="6286512" y="500042"/>
            <a:ext cx="2571768" cy="582594"/>
          </a:xfrm>
          <a:prstGeom prst="rect">
            <a:avLst/>
          </a:prstGeom>
        </p:spPr>
        <p:txBody>
          <a:bodyPr vert="horz" lIns="45720" tIns="0" rIns="45720" bIns="0" anchor="ctr">
            <a:no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50000"/>
              </a:lnSpc>
              <a:spcBef>
                <a:spcPct val="0"/>
              </a:spcBef>
              <a:spcAft>
                <a:spcPts val="0"/>
              </a:spcAft>
              <a:buClrTx/>
              <a:buSzTx/>
              <a:buFontTx/>
              <a:buNone/>
              <a:tabLst/>
              <a:defRPr/>
            </a:pPr>
            <a:r>
              <a:rPr kumimoji="0" lang="fa-IR" sz="2400" b="1" i="0" u="none" strike="noStrike" kern="1200" cap="all" spc="0" normalizeH="0" baseline="0" noProof="0" dirty="0" smtClean="0">
                <a:ln w="6350">
                  <a:noFill/>
                </a:ln>
                <a:solidFill>
                  <a:srgbClr val="0070C0"/>
                </a:solidFill>
                <a:uLnTx/>
                <a:uFillTx/>
                <a:latin typeface="+mj-lt"/>
                <a:ea typeface="+mj-ea"/>
                <a:cs typeface="B Titr" pitchFamily="2" charset="-78"/>
              </a:rPr>
              <a:t>دیدگاه های  انگیزش</a:t>
            </a:r>
            <a:endParaRPr kumimoji="0" lang="fa-IR" sz="2400" b="1" i="0" u="none" strike="noStrike" kern="1200" cap="all" spc="0" normalizeH="0" baseline="0" noProof="0" dirty="0">
              <a:ln w="6350">
                <a:noFill/>
              </a:ln>
              <a:solidFill>
                <a:srgbClr val="0070C0"/>
              </a:solidFill>
              <a:uLnTx/>
              <a:uFillTx/>
              <a:latin typeface="+mj-lt"/>
              <a:ea typeface="+mj-ea"/>
              <a:cs typeface="B Titr"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5" name="Content Placeholder 2"/>
          <p:cNvSpPr>
            <a:spLocks noGrp="1"/>
          </p:cNvSpPr>
          <p:nvPr>
            <p:ph idx="1"/>
          </p:nvPr>
        </p:nvSpPr>
        <p:spPr>
          <a:xfrm>
            <a:off x="357158" y="714356"/>
            <a:ext cx="8229600" cy="5572164"/>
          </a:xfrm>
        </p:spPr>
        <p:txBody>
          <a:bodyPr>
            <a:normAutofit/>
          </a:bodyPr>
          <a:lstStyle/>
          <a:p>
            <a:pPr algn="justLow" rtl="1">
              <a:buNone/>
            </a:pPr>
            <a:r>
              <a:rPr lang="fa-IR" sz="2400" b="1" dirty="0" smtClean="0">
                <a:solidFill>
                  <a:schemeClr val="accent4">
                    <a:lumMod val="50000"/>
                  </a:schemeClr>
                </a:solidFill>
                <a:cs typeface="B Nazanin" pitchFamily="2" charset="-78"/>
              </a:rPr>
              <a:t>2- دیدگاه های محتوایی انگیزش</a:t>
            </a:r>
          </a:p>
          <a:p>
            <a:pPr algn="justLow" rtl="1">
              <a:lnSpc>
                <a:spcPct val="150000"/>
              </a:lnSpc>
              <a:buNone/>
            </a:pPr>
            <a:r>
              <a:rPr lang="fa-IR" sz="2200" dirty="0" smtClean="0">
                <a:solidFill>
                  <a:schemeClr val="bg1"/>
                </a:solidFill>
                <a:cs typeface="B Nazanin" pitchFamily="2" charset="-78"/>
              </a:rPr>
              <a:t>      این دیدگاه نشان می دهد چه عواملی در محیط افراد را برمی انگیزد و نظریه های محتوایی </a:t>
            </a:r>
            <a:r>
              <a:rPr lang="fa-IR" sz="2200" dirty="0" smtClean="0">
                <a:solidFill>
                  <a:srgbClr val="0070C0"/>
                </a:solidFill>
                <a:cs typeface="B Nazanin" pitchFamily="2" charset="-78"/>
              </a:rPr>
              <a:t>عمدتاً مرتبط با حالت درونی فرد با محیط اوست </a:t>
            </a:r>
            <a:r>
              <a:rPr lang="fa-IR" sz="2200" dirty="0" smtClean="0">
                <a:solidFill>
                  <a:schemeClr val="bg1"/>
                </a:solidFill>
                <a:cs typeface="B Nazanin" pitchFamily="2" charset="-78"/>
              </a:rPr>
              <a:t>که به رفتار او انرژی یا تداوم می بخشد. </a:t>
            </a:r>
          </a:p>
          <a:p>
            <a:pPr algn="justLow" rtl="1">
              <a:lnSpc>
                <a:spcPct val="150000"/>
              </a:lnSpc>
              <a:buNone/>
            </a:pPr>
            <a:r>
              <a:rPr lang="fa-IR" sz="2200" b="1" dirty="0" smtClean="0">
                <a:solidFill>
                  <a:srgbClr val="C00000"/>
                </a:solidFill>
                <a:cs typeface="B Nazanin" pitchFamily="2" charset="-78"/>
              </a:rPr>
              <a:t>نظریه سلسه مراتبی نیازها</a:t>
            </a:r>
          </a:p>
          <a:p>
            <a:pPr algn="justLow" rtl="1">
              <a:lnSpc>
                <a:spcPct val="150000"/>
              </a:lnSpc>
              <a:buNone/>
            </a:pPr>
            <a:r>
              <a:rPr lang="fa-IR" sz="2200" b="1" dirty="0" smtClean="0">
                <a:solidFill>
                  <a:srgbClr val="C00000"/>
                </a:solidFill>
                <a:cs typeface="B Nazanin" pitchFamily="2" charset="-78"/>
              </a:rPr>
              <a:t>       </a:t>
            </a:r>
            <a:r>
              <a:rPr lang="fa-IR" sz="2200" dirty="0" smtClean="0">
                <a:solidFill>
                  <a:schemeClr val="bg1"/>
                </a:solidFill>
                <a:cs typeface="B Nazanin" pitchFamily="2" charset="-78"/>
              </a:rPr>
              <a:t>این نظریه استدلال میکند افراد وقتی در کار برانگیخته می شوند که نسبت به پنج سطح نیازها ارضا شده باشند. نیازهای </a:t>
            </a:r>
            <a:r>
              <a:rPr lang="fa-IR" sz="2200" dirty="0" smtClean="0">
                <a:solidFill>
                  <a:srgbClr val="C00000"/>
                </a:solidFill>
                <a:cs typeface="B Nazanin" pitchFamily="2" charset="-78"/>
              </a:rPr>
              <a:t>0</a:t>
            </a:r>
            <a:r>
              <a:rPr lang="fa-IR" sz="2200" dirty="0" smtClean="0">
                <a:solidFill>
                  <a:schemeClr val="bg1"/>
                </a:solidFill>
                <a:cs typeface="B Nazanin" pitchFamily="2" charset="-78"/>
              </a:rPr>
              <a:t> فیزیولوژیک </a:t>
            </a:r>
            <a:r>
              <a:rPr lang="fa-IR" sz="2200" dirty="0" smtClean="0">
                <a:solidFill>
                  <a:srgbClr val="C00000"/>
                </a:solidFill>
                <a:cs typeface="B Nazanin" pitchFamily="2" charset="-78"/>
              </a:rPr>
              <a:t>0</a:t>
            </a:r>
            <a:r>
              <a:rPr lang="fa-IR" sz="2200" dirty="0" smtClean="0">
                <a:solidFill>
                  <a:schemeClr val="bg1"/>
                </a:solidFill>
                <a:cs typeface="B Nazanin" pitchFamily="2" charset="-78"/>
              </a:rPr>
              <a:t> ایمنی </a:t>
            </a:r>
            <a:r>
              <a:rPr lang="fa-IR" sz="2200" dirty="0" smtClean="0">
                <a:solidFill>
                  <a:srgbClr val="C00000"/>
                </a:solidFill>
                <a:cs typeface="B Nazanin" pitchFamily="2" charset="-78"/>
              </a:rPr>
              <a:t>0</a:t>
            </a:r>
            <a:r>
              <a:rPr lang="fa-IR" sz="2200" dirty="0" smtClean="0">
                <a:solidFill>
                  <a:schemeClr val="bg1"/>
                </a:solidFill>
                <a:cs typeface="B Nazanin" pitchFamily="2" charset="-78"/>
              </a:rPr>
              <a:t> تعلق </a:t>
            </a:r>
            <a:r>
              <a:rPr lang="fa-IR" sz="2200" dirty="0" smtClean="0">
                <a:solidFill>
                  <a:srgbClr val="C00000"/>
                </a:solidFill>
                <a:cs typeface="B Nazanin" pitchFamily="2" charset="-78"/>
              </a:rPr>
              <a:t>0</a:t>
            </a:r>
            <a:r>
              <a:rPr lang="fa-IR" sz="2200" dirty="0" smtClean="0">
                <a:solidFill>
                  <a:schemeClr val="bg1"/>
                </a:solidFill>
                <a:cs typeface="B Nazanin" pitchFamily="2" charset="-78"/>
              </a:rPr>
              <a:t> احترام </a:t>
            </a:r>
            <a:r>
              <a:rPr lang="fa-IR" sz="2200" dirty="0" smtClean="0">
                <a:solidFill>
                  <a:srgbClr val="C00000"/>
                </a:solidFill>
                <a:cs typeface="B Nazanin" pitchFamily="2" charset="-78"/>
              </a:rPr>
              <a:t>0</a:t>
            </a:r>
            <a:r>
              <a:rPr lang="fa-IR" sz="2200" dirty="0" smtClean="0">
                <a:solidFill>
                  <a:schemeClr val="bg1"/>
                </a:solidFill>
                <a:cs typeface="B Nazanin" pitchFamily="2" charset="-78"/>
              </a:rPr>
              <a:t> خود شکوفایی</a:t>
            </a:r>
          </a:p>
          <a:p>
            <a:pPr algn="justLow" rtl="1">
              <a:lnSpc>
                <a:spcPct val="150000"/>
              </a:lnSpc>
              <a:buNone/>
            </a:pPr>
            <a:r>
              <a:rPr lang="fa-IR" sz="2200" dirty="0" smtClean="0">
                <a:solidFill>
                  <a:schemeClr val="bg1"/>
                </a:solidFill>
                <a:cs typeface="B Nazanin" pitchFamily="2" charset="-78"/>
              </a:rPr>
              <a:t>      صورتبندی مزلو حاکی از آن است که یک برتری در نیازهای خود داریم. </a:t>
            </a:r>
          </a:p>
          <a:p>
            <a:pPr algn="justLow" rtl="1">
              <a:lnSpc>
                <a:spcPct val="150000"/>
              </a:lnSpc>
              <a:buNone/>
            </a:pPr>
            <a:r>
              <a:rPr lang="fa-IR" sz="2200" dirty="0" smtClean="0">
                <a:solidFill>
                  <a:schemeClr val="bg1"/>
                </a:solidFill>
                <a:cs typeface="B Nazanin" pitchFamily="2" charset="-78"/>
              </a:rPr>
              <a:t>      برخی از نیاز ها مهمتر از سایرین فرض شده اند و آنهای که مهمتراند باید پیش از اینکه سایر نیاز ها به عنوان انگیزنده به کار روند راضی شوند.</a:t>
            </a:r>
          </a:p>
          <a:p>
            <a:pPr algn="justLow" rtl="1">
              <a:lnSpc>
                <a:spcPct val="150000"/>
              </a:lnSpc>
              <a:buNone/>
            </a:pPr>
            <a:endParaRPr lang="fa-IR" sz="2200" b="1" dirty="0">
              <a:solidFill>
                <a:schemeClr val="bg1"/>
              </a:solidFill>
              <a:cs typeface="B Nazanin"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6" name="Content Placeholder 2"/>
          <p:cNvSpPr txBox="1">
            <a:spLocks/>
          </p:cNvSpPr>
          <p:nvPr/>
        </p:nvSpPr>
        <p:spPr>
          <a:xfrm>
            <a:off x="571472" y="1144503"/>
            <a:ext cx="8229600" cy="4713389"/>
          </a:xfrm>
          <a:prstGeom prst="rect">
            <a:avLst/>
          </a:prstGeom>
        </p:spPr>
        <p:txBody>
          <a:bodyPr vert="horz" lIns="91440" tIns="45720" rIns="91440" bIns="45720" rtlCol="0">
            <a:normAutofit/>
          </a:bodyPr>
          <a:lstStyle/>
          <a:p>
            <a:pPr algn="justLow" rtl="1">
              <a:spcBef>
                <a:spcPct val="20000"/>
              </a:spcBef>
              <a:defRPr/>
            </a:pPr>
            <a:r>
              <a:rPr lang="fa-IR" sz="2400" b="1" cap="all" dirty="0" smtClean="0">
                <a:ln w="6350">
                  <a:noFill/>
                </a:ln>
                <a:solidFill>
                  <a:srgbClr val="C00000"/>
                </a:solidFill>
                <a:cs typeface="B Nazanin" pitchFamily="2" charset="-78"/>
              </a:rPr>
              <a:t>نظریه</a:t>
            </a:r>
            <a:r>
              <a:rPr lang="en-US" sz="2400" b="1" cap="all" dirty="0" smtClean="0">
                <a:ln w="6350">
                  <a:noFill/>
                </a:ln>
                <a:solidFill>
                  <a:srgbClr val="C00000"/>
                </a:solidFill>
                <a:cs typeface="B Nazanin" pitchFamily="2" charset="-78"/>
              </a:rPr>
              <a:t> ERG </a:t>
            </a:r>
            <a:r>
              <a:rPr lang="fa-IR" sz="2400" b="1" cap="all" dirty="0" smtClean="0">
                <a:ln w="6350">
                  <a:noFill/>
                </a:ln>
                <a:solidFill>
                  <a:srgbClr val="C00000"/>
                </a:solidFill>
                <a:cs typeface="B Nazanin" pitchFamily="2" charset="-78"/>
              </a:rPr>
              <a:t>انگیزش </a:t>
            </a:r>
          </a:p>
          <a:p>
            <a:pPr marL="0" marR="0" lvl="0" indent="0" algn="justLow" defTabSz="914400" rtl="1" eaLnBrk="1" fontAlgn="auto" latinLnBrk="0" hangingPunct="1">
              <a:lnSpc>
                <a:spcPct val="110000"/>
              </a:lnSpc>
              <a:spcBef>
                <a:spcPct val="20000"/>
              </a:spcBef>
              <a:spcAft>
                <a:spcPts val="0"/>
              </a:spcAft>
              <a:buClrTx/>
              <a:buSzTx/>
              <a:buFont typeface="Arial" pitchFamily="34" charset="0"/>
              <a:buNone/>
              <a:tabLst/>
              <a:defRPr/>
            </a:pPr>
            <a:r>
              <a:rPr kumimoji="0" lang="fa-IR" sz="2400" i="0" u="none" strike="noStrike" kern="1200" cap="none" spc="0" normalizeH="0" baseline="0" noProof="0" dirty="0" smtClean="0">
                <a:ln>
                  <a:noFill/>
                </a:ln>
                <a:solidFill>
                  <a:schemeClr val="bg1"/>
                </a:solidFill>
                <a:effectLst/>
                <a:uLnTx/>
                <a:uFillTx/>
                <a:latin typeface="B"/>
                <a:cs typeface="B Nazanin" pitchFamily="2" charset="-78"/>
              </a:rPr>
              <a:t>ارائه</a:t>
            </a:r>
            <a:r>
              <a:rPr kumimoji="0" lang="fa-IR" sz="2400" i="0" u="none" strike="noStrike" kern="1200" cap="none" spc="0" normalizeH="0" noProof="0" dirty="0" smtClean="0">
                <a:ln>
                  <a:noFill/>
                </a:ln>
                <a:solidFill>
                  <a:schemeClr val="bg1"/>
                </a:solidFill>
                <a:effectLst/>
                <a:uLnTx/>
                <a:uFillTx/>
                <a:latin typeface="B"/>
                <a:cs typeface="B Nazanin" pitchFamily="2" charset="-78"/>
              </a:rPr>
              <a:t> دهنده این نظریه آلدرفر می باشد که از ترکیب حروف اول کلمات </a:t>
            </a:r>
            <a:r>
              <a:rPr kumimoji="0" lang="fa-IR" sz="2400" i="0" u="none" strike="noStrike" kern="1200" cap="none" spc="0" normalizeH="0" noProof="0" dirty="0" smtClean="0">
                <a:ln>
                  <a:noFill/>
                </a:ln>
                <a:solidFill>
                  <a:srgbClr val="C00000"/>
                </a:solidFill>
                <a:effectLst/>
                <a:uLnTx/>
                <a:uFillTx/>
                <a:latin typeface="B"/>
                <a:cs typeface="B Nazanin" pitchFamily="2" charset="-78"/>
              </a:rPr>
              <a:t>زیستی</a:t>
            </a:r>
            <a:r>
              <a:rPr kumimoji="0" lang="fa-IR" sz="2400" i="0" u="none" strike="noStrike" kern="1200" cap="none" spc="0" normalizeH="0" noProof="0" dirty="0" smtClean="0">
                <a:ln>
                  <a:noFill/>
                </a:ln>
                <a:solidFill>
                  <a:srgbClr val="0070C0"/>
                </a:solidFill>
                <a:effectLst/>
                <a:uLnTx/>
                <a:uFillTx/>
                <a:latin typeface="B"/>
                <a:cs typeface="B Nazanin" pitchFamily="2" charset="-78"/>
              </a:rPr>
              <a:t>(نیازهای فیزیولوژیک وامنیت)</a:t>
            </a:r>
            <a:r>
              <a:rPr kumimoji="0" lang="fa-IR" sz="2400" i="0" u="none" strike="noStrike" kern="1200" cap="none" spc="0" normalizeH="0" noProof="0" dirty="0" smtClean="0">
                <a:ln>
                  <a:noFill/>
                </a:ln>
                <a:solidFill>
                  <a:schemeClr val="bg1"/>
                </a:solidFill>
                <a:effectLst/>
                <a:uLnTx/>
                <a:uFillTx/>
                <a:latin typeface="B"/>
                <a:cs typeface="B Nazanin" pitchFamily="2" charset="-78"/>
              </a:rPr>
              <a:t>، </a:t>
            </a:r>
            <a:r>
              <a:rPr kumimoji="0" lang="fa-IR" sz="2400" i="0" u="none" strike="noStrike" kern="1200" cap="none" spc="0" normalizeH="0" noProof="0" dirty="0" smtClean="0">
                <a:ln>
                  <a:noFill/>
                </a:ln>
                <a:solidFill>
                  <a:srgbClr val="C00000"/>
                </a:solidFill>
                <a:effectLst/>
                <a:uLnTx/>
                <a:uFillTx/>
                <a:latin typeface="B"/>
                <a:cs typeface="B Nazanin" pitchFamily="2" charset="-78"/>
              </a:rPr>
              <a:t>وابستگی</a:t>
            </a:r>
            <a:r>
              <a:rPr kumimoji="0" lang="fa-IR" sz="2400" i="0" u="none" strike="noStrike" kern="1200" cap="none" spc="0" normalizeH="0" noProof="0" dirty="0" smtClean="0">
                <a:ln>
                  <a:noFill/>
                </a:ln>
                <a:solidFill>
                  <a:srgbClr val="0070C0"/>
                </a:solidFill>
                <a:effectLst/>
                <a:uLnTx/>
                <a:uFillTx/>
                <a:latin typeface="B"/>
                <a:cs typeface="B Nazanin" pitchFamily="2" charset="-78"/>
              </a:rPr>
              <a:t>(نیاز تعلق)</a:t>
            </a:r>
            <a:r>
              <a:rPr kumimoji="0" lang="fa-IR" sz="2400" i="0" u="none" strike="noStrike" kern="1200" cap="none" spc="0" normalizeH="0" noProof="0" dirty="0" smtClean="0">
                <a:ln>
                  <a:noFill/>
                </a:ln>
                <a:solidFill>
                  <a:schemeClr val="bg1"/>
                </a:solidFill>
                <a:effectLst/>
                <a:uLnTx/>
                <a:uFillTx/>
                <a:latin typeface="B"/>
                <a:cs typeface="B Nazanin" pitchFamily="2" charset="-78"/>
              </a:rPr>
              <a:t> و </a:t>
            </a:r>
            <a:r>
              <a:rPr kumimoji="0" lang="fa-IR" sz="2400" i="0" u="none" strike="noStrike" kern="1200" cap="none" spc="0" normalizeH="0" noProof="0" dirty="0" smtClean="0">
                <a:ln>
                  <a:noFill/>
                </a:ln>
                <a:solidFill>
                  <a:srgbClr val="C00000"/>
                </a:solidFill>
                <a:effectLst/>
                <a:uLnTx/>
                <a:uFillTx/>
                <a:latin typeface="B"/>
                <a:cs typeface="B Nazanin" pitchFamily="2" charset="-78"/>
              </a:rPr>
              <a:t>رشد</a:t>
            </a:r>
            <a:r>
              <a:rPr kumimoji="0" lang="fa-IR" sz="2400" i="0" u="none" strike="noStrike" kern="1200" cap="none" spc="0" normalizeH="0" noProof="0" dirty="0" smtClean="0">
                <a:ln>
                  <a:noFill/>
                </a:ln>
                <a:solidFill>
                  <a:srgbClr val="0070C0"/>
                </a:solidFill>
                <a:effectLst/>
                <a:uLnTx/>
                <a:uFillTx/>
                <a:latin typeface="B"/>
                <a:cs typeface="B Nazanin" pitchFamily="2" charset="-78"/>
              </a:rPr>
              <a:t>(نیاز به اقدام و خود شکوفایی)</a:t>
            </a:r>
            <a:r>
              <a:rPr kumimoji="0" lang="fa-IR" sz="2400" i="0" u="none" strike="noStrike" kern="1200" cap="none" spc="0" normalizeH="0" noProof="0" dirty="0" smtClean="0">
                <a:ln>
                  <a:noFill/>
                </a:ln>
                <a:solidFill>
                  <a:schemeClr val="bg1"/>
                </a:solidFill>
                <a:effectLst/>
                <a:uLnTx/>
                <a:uFillTx/>
                <a:latin typeface="B"/>
                <a:cs typeface="B Nazanin" pitchFamily="2" charset="-78"/>
              </a:rPr>
              <a:t>تشکیل شده است.</a:t>
            </a:r>
          </a:p>
          <a:p>
            <a:pPr marL="0" marR="0" lvl="0" indent="0" algn="justLow" defTabSz="914400" rtl="1" eaLnBrk="1" fontAlgn="auto" latinLnBrk="0" hangingPunct="1">
              <a:lnSpc>
                <a:spcPct val="110000"/>
              </a:lnSpc>
              <a:spcBef>
                <a:spcPct val="20000"/>
              </a:spcBef>
              <a:spcAft>
                <a:spcPts val="0"/>
              </a:spcAft>
              <a:buClrTx/>
              <a:buSzTx/>
              <a:buFont typeface="Arial" pitchFamily="34" charset="0"/>
              <a:buNone/>
              <a:tabLst/>
              <a:defRPr/>
            </a:pPr>
            <a:r>
              <a:rPr lang="fa-IR" sz="2400" baseline="0" dirty="0" smtClean="0">
                <a:solidFill>
                  <a:srgbClr val="C00000"/>
                </a:solidFill>
                <a:latin typeface="B"/>
                <a:cs typeface="B Nazanin" pitchFamily="2" charset="-78"/>
              </a:rPr>
              <a:t>نیازهای</a:t>
            </a:r>
            <a:r>
              <a:rPr lang="fa-IR" sz="2400" dirty="0" smtClean="0">
                <a:solidFill>
                  <a:srgbClr val="C00000"/>
                </a:solidFill>
                <a:latin typeface="B"/>
                <a:cs typeface="B Nazanin" pitchFamily="2" charset="-78"/>
              </a:rPr>
              <a:t> زیستی .</a:t>
            </a:r>
            <a:r>
              <a:rPr lang="fa-IR" sz="2400" dirty="0" smtClean="0">
                <a:solidFill>
                  <a:schemeClr val="bg1"/>
                </a:solidFill>
                <a:latin typeface="B"/>
                <a:cs typeface="B Nazanin" pitchFamily="2" charset="-78"/>
              </a:rPr>
              <a:t> نیاز های هستند که موجودات زنده میکوشند آنها را برای تداوم حیات خود ارضا کنند.</a:t>
            </a:r>
          </a:p>
          <a:p>
            <a:pPr marL="0" marR="0" lvl="0" indent="0" algn="justLow" defTabSz="914400" rtl="1" eaLnBrk="1" fontAlgn="auto" latinLnBrk="0" hangingPunct="1">
              <a:lnSpc>
                <a:spcPct val="110000"/>
              </a:lnSpc>
              <a:spcBef>
                <a:spcPct val="20000"/>
              </a:spcBef>
              <a:spcAft>
                <a:spcPts val="0"/>
              </a:spcAft>
              <a:buClrTx/>
              <a:buSzTx/>
              <a:buFont typeface="Arial" pitchFamily="34" charset="0"/>
              <a:buNone/>
              <a:tabLst/>
              <a:defRPr/>
            </a:pPr>
            <a:r>
              <a:rPr kumimoji="0" lang="fa-IR" sz="2400" i="0" u="none" strike="noStrike" kern="1200" cap="none" spc="0" normalizeH="0" baseline="0" noProof="0" dirty="0" smtClean="0">
                <a:ln>
                  <a:noFill/>
                </a:ln>
                <a:solidFill>
                  <a:schemeClr val="bg1"/>
                </a:solidFill>
                <a:effectLst/>
                <a:uLnTx/>
                <a:uFillTx/>
                <a:latin typeface="B"/>
                <a:cs typeface="B Nazanin" pitchFamily="2" charset="-78"/>
              </a:rPr>
              <a:t>از این رو با نیاز های فیزیولوزیک و ایمنی مزلو مطابقت دارد.</a:t>
            </a:r>
          </a:p>
          <a:p>
            <a:pPr marL="0" marR="0" lvl="0" indent="0" algn="justLow" defTabSz="914400" rtl="1" eaLnBrk="1" fontAlgn="auto" latinLnBrk="0" hangingPunct="1">
              <a:lnSpc>
                <a:spcPct val="110000"/>
              </a:lnSpc>
              <a:spcBef>
                <a:spcPct val="20000"/>
              </a:spcBef>
              <a:spcAft>
                <a:spcPts val="0"/>
              </a:spcAft>
              <a:buClrTx/>
              <a:buSzTx/>
              <a:buFont typeface="Arial" pitchFamily="34" charset="0"/>
              <a:buNone/>
              <a:tabLst/>
              <a:defRPr/>
            </a:pPr>
            <a:r>
              <a:rPr kumimoji="0" lang="fa-IR" sz="2400" i="0" u="none" strike="noStrike" kern="1200" cap="none" spc="0" normalizeH="0" baseline="0" noProof="0" dirty="0" smtClean="0">
                <a:ln>
                  <a:noFill/>
                </a:ln>
                <a:effectLst/>
                <a:uLnTx/>
                <a:uFillTx/>
                <a:latin typeface="B"/>
                <a:cs typeface="B Nazanin" pitchFamily="2" charset="-78"/>
              </a:rPr>
              <a:t> </a:t>
            </a:r>
            <a:r>
              <a:rPr kumimoji="0" lang="fa-IR" sz="2400" i="0" u="none" strike="noStrike" kern="1200" cap="none" spc="0" normalizeH="0" baseline="0" noProof="0" dirty="0" smtClean="0">
                <a:ln>
                  <a:noFill/>
                </a:ln>
                <a:solidFill>
                  <a:srgbClr val="C00000"/>
                </a:solidFill>
                <a:effectLst/>
                <a:uLnTx/>
                <a:uFillTx/>
                <a:latin typeface="B"/>
                <a:cs typeface="B Nazanin" pitchFamily="2" charset="-78"/>
              </a:rPr>
              <a:t>نیاز های وابستگی</a:t>
            </a:r>
            <a:r>
              <a:rPr kumimoji="0" lang="fa-IR" sz="2400" i="0" u="none" strike="noStrike" kern="1200" cap="none" spc="0" normalizeH="0" noProof="0" dirty="0" smtClean="0">
                <a:ln>
                  <a:noFill/>
                </a:ln>
                <a:solidFill>
                  <a:srgbClr val="C00000"/>
                </a:solidFill>
                <a:effectLst/>
                <a:uLnTx/>
                <a:uFillTx/>
                <a:latin typeface="B"/>
                <a:cs typeface="B Nazanin" pitchFamily="2" charset="-78"/>
              </a:rPr>
              <a:t> .</a:t>
            </a:r>
            <a:r>
              <a:rPr kumimoji="0" lang="fa-IR" sz="2400" i="0" u="none" strike="noStrike" kern="1200" cap="none" spc="0" normalizeH="0" noProof="0" dirty="0" smtClean="0">
                <a:ln>
                  <a:noFill/>
                </a:ln>
                <a:effectLst/>
                <a:uLnTx/>
                <a:uFillTx/>
                <a:latin typeface="B"/>
                <a:cs typeface="B Nazanin" pitchFamily="2" charset="-78"/>
              </a:rPr>
              <a:t> </a:t>
            </a:r>
            <a:r>
              <a:rPr kumimoji="0" lang="fa-IR" sz="2400" i="0" u="none" strike="noStrike" kern="1200" cap="none" spc="0" normalizeH="0" noProof="0" dirty="0" smtClean="0">
                <a:ln>
                  <a:noFill/>
                </a:ln>
                <a:solidFill>
                  <a:schemeClr val="bg1"/>
                </a:solidFill>
                <a:effectLst/>
                <a:uLnTx/>
                <a:uFillTx/>
                <a:latin typeface="B"/>
                <a:cs typeface="B Nazanin" pitchFamily="2" charset="-78"/>
              </a:rPr>
              <a:t>به ارتباط فرد با محیط اجتماعی مربوط می شود و شامل برقراری روابط معنادار با اعضای خانواده، همکاران، بالادستان، زیردستان و دوستان می شود و با نیاز های تعلق مزلو هماهنگ است.</a:t>
            </a:r>
            <a:endParaRPr kumimoji="0" lang="en-US" sz="2400" i="0" u="none" strike="noStrike" kern="1200" cap="none" spc="0" normalizeH="0" baseline="0" noProof="0" dirty="0">
              <a:ln>
                <a:noFill/>
              </a:ln>
              <a:solidFill>
                <a:schemeClr val="bg1"/>
              </a:solidFill>
              <a:effectLst/>
              <a:uLnTx/>
              <a:uFillTx/>
              <a:latin typeface="B"/>
              <a:cs typeface="B Nazanin"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1234</TotalTime>
  <Words>2028</Words>
  <Application>Microsoft Office PowerPoint</Application>
  <PresentationFormat>On-screen Show (4:3)</PresentationFormat>
  <Paragraphs>97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Apex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aseman</dc:creator>
  <cp:lastModifiedBy>WIN 7</cp:lastModifiedBy>
  <cp:revision>112</cp:revision>
  <dcterms:created xsi:type="dcterms:W3CDTF">2015-10-23T22:24:34Z</dcterms:created>
  <dcterms:modified xsi:type="dcterms:W3CDTF">2016-11-19T21:16:18Z</dcterms:modified>
</cp:coreProperties>
</file>