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1" r:id="rId3"/>
    <p:sldId id="258" r:id="rId4"/>
    <p:sldId id="260" r:id="rId5"/>
    <p:sldId id="262" r:id="rId6"/>
    <p:sldId id="272" r:id="rId7"/>
    <p:sldId id="263" r:id="rId8"/>
    <p:sldId id="264" r:id="rId9"/>
    <p:sldId id="265" r:id="rId10"/>
    <p:sldId id="268" r:id="rId11"/>
    <p:sldId id="273" r:id="rId12"/>
    <p:sldId id="269" r:id="rId13"/>
    <p:sldId id="270"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077DEA5-AB93-4264-B08C-CDB400749CF1}">
          <p14:sldIdLst>
            <p14:sldId id="256"/>
            <p14:sldId id="271"/>
          </p14:sldIdLst>
        </p14:section>
        <p14:section name="Untitled Section" id="{A296FECB-F17D-48EE-B36D-18CD9F067F39}">
          <p14:sldIdLst>
            <p14:sldId id="258"/>
            <p14:sldId id="260"/>
            <p14:sldId id="262"/>
            <p14:sldId id="272"/>
            <p14:sldId id="263"/>
            <p14:sldId id="264"/>
            <p14:sldId id="265"/>
            <p14:sldId id="268"/>
            <p14:sldId id="273"/>
            <p14:sldId id="269"/>
            <p14:sldId id="270"/>
            <p14:sldId id="27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9" d="100"/>
          <a:sy n="69" d="100"/>
        </p:scale>
        <p:origin x="-750"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E264CE-1EFB-407D-93A2-C9B60B5B6D43}" type="datetimeFigureOut">
              <a:rPr lang="en-US" smtClean="0"/>
              <a:t>11/20/2016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686171-E1CA-43AB-934E-800E520ACACD}" type="slidenum">
              <a:rPr lang="en-US" smtClean="0"/>
              <a:t>‹#›</a:t>
            </a:fld>
            <a:endParaRPr lang="en-US"/>
          </a:p>
        </p:txBody>
      </p:sp>
    </p:spTree>
    <p:extLst>
      <p:ext uri="{BB962C8B-B14F-4D97-AF65-F5344CB8AC3E}">
        <p14:creationId xmlns:p14="http://schemas.microsoft.com/office/powerpoint/2010/main" val="1532382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686171-E1CA-43AB-934E-800E520ACACD}" type="slidenum">
              <a:rPr lang="en-US" smtClean="0"/>
              <a:t>1</a:t>
            </a:fld>
            <a:endParaRPr lang="en-US"/>
          </a:p>
        </p:txBody>
      </p:sp>
    </p:spTree>
    <p:extLst>
      <p:ext uri="{BB962C8B-B14F-4D97-AF65-F5344CB8AC3E}">
        <p14:creationId xmlns:p14="http://schemas.microsoft.com/office/powerpoint/2010/main" val="3706209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تذالاایغتااناننتا</a:t>
            </a:r>
            <a:endParaRPr lang="en-US" dirty="0"/>
          </a:p>
        </p:txBody>
      </p:sp>
      <p:sp>
        <p:nvSpPr>
          <p:cNvPr id="4" name="Slide Number Placeholder 3"/>
          <p:cNvSpPr>
            <a:spLocks noGrp="1"/>
          </p:cNvSpPr>
          <p:nvPr>
            <p:ph type="sldNum" sz="quarter" idx="10"/>
          </p:nvPr>
        </p:nvSpPr>
        <p:spPr/>
        <p:txBody>
          <a:bodyPr/>
          <a:lstStyle/>
          <a:p>
            <a:fld id="{1C686171-E1CA-43AB-934E-800E520ACACD}" type="slidenum">
              <a:rPr lang="en-US" smtClean="0"/>
              <a:t>3</a:t>
            </a:fld>
            <a:endParaRPr lang="en-US"/>
          </a:p>
        </p:txBody>
      </p:sp>
    </p:spTree>
    <p:extLst>
      <p:ext uri="{BB962C8B-B14F-4D97-AF65-F5344CB8AC3E}">
        <p14:creationId xmlns:p14="http://schemas.microsoft.com/office/powerpoint/2010/main" val="4277774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C022F2-49EE-46BE-8CBC-05E92E06AC5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337184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C022F2-49EE-46BE-8CBC-05E92E06AC5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4046644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C022F2-49EE-46BE-8CBC-05E92E06AC5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C8DA5D-7869-4DCB-A864-BF859BB4EC4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0827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DC022F2-49EE-46BE-8CBC-05E92E06AC5F}"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1876753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DC022F2-49EE-46BE-8CBC-05E92E06AC5F}"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C8DA5D-7869-4DCB-A864-BF859BB4EC4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7625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DC022F2-49EE-46BE-8CBC-05E92E06AC5F}"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1699807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C022F2-49EE-46BE-8CBC-05E92E06AC5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307084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C022F2-49EE-46BE-8CBC-05E92E06AC5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3636189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C022F2-49EE-46BE-8CBC-05E92E06AC5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195696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C022F2-49EE-46BE-8CBC-05E92E06AC5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151127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C022F2-49EE-46BE-8CBC-05E92E06AC5F}"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3449825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C022F2-49EE-46BE-8CBC-05E92E06AC5F}" type="datetimeFigureOut">
              <a:rPr lang="en-US" smtClean="0"/>
              <a:t>11/20/2016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2107488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C022F2-49EE-46BE-8CBC-05E92E06AC5F}" type="datetimeFigureOut">
              <a:rPr lang="en-US" smtClean="0"/>
              <a:t>11/20/2016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1611988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C022F2-49EE-46BE-8CBC-05E92E06AC5F}" type="datetimeFigureOut">
              <a:rPr lang="en-US" smtClean="0"/>
              <a:t>11/20/2016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19119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022F2-49EE-46BE-8CBC-05E92E06AC5F}"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716593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C022F2-49EE-46BE-8CBC-05E92E06AC5F}"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C8DA5D-7869-4DCB-A864-BF859BB4EC42}" type="slidenum">
              <a:rPr lang="en-US" smtClean="0"/>
              <a:t>‹#›</a:t>
            </a:fld>
            <a:endParaRPr lang="en-US"/>
          </a:p>
        </p:txBody>
      </p:sp>
    </p:spTree>
    <p:extLst>
      <p:ext uri="{BB962C8B-B14F-4D97-AF65-F5344CB8AC3E}">
        <p14:creationId xmlns:p14="http://schemas.microsoft.com/office/powerpoint/2010/main" val="387387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C022F2-49EE-46BE-8CBC-05E92E06AC5F}" type="datetimeFigureOut">
              <a:rPr lang="en-US" smtClean="0"/>
              <a:t>11/20/2016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C8DA5D-7869-4DCB-A864-BF859BB4EC42}" type="slidenum">
              <a:rPr lang="en-US" smtClean="0"/>
              <a:t>‹#›</a:t>
            </a:fld>
            <a:endParaRPr lang="en-US"/>
          </a:p>
        </p:txBody>
      </p:sp>
    </p:spTree>
    <p:extLst>
      <p:ext uri="{BB962C8B-B14F-4D97-AF65-F5344CB8AC3E}">
        <p14:creationId xmlns:p14="http://schemas.microsoft.com/office/powerpoint/2010/main" val="961264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
            <a:ext cx="8915399" cy="4262906"/>
          </a:xfrm>
        </p:spPr>
        <p:txBody>
          <a:bodyPr>
            <a:normAutofit/>
          </a:bodyPr>
          <a:lstStyle/>
          <a:p>
            <a:pPr algn="r"/>
            <a:r>
              <a:rPr lang="fa-IR" sz="6600" b="1" dirty="0" smtClean="0"/>
              <a:t>       فصل سوم</a:t>
            </a:r>
            <a:br>
              <a:rPr lang="fa-IR" sz="6600" b="1" dirty="0" smtClean="0"/>
            </a:br>
            <a:r>
              <a:rPr lang="fa-IR" sz="6600" b="1" dirty="0" smtClean="0"/>
              <a:t>  </a:t>
            </a:r>
            <a:br>
              <a:rPr lang="fa-IR" sz="6600" b="1" dirty="0" smtClean="0"/>
            </a:br>
            <a:r>
              <a:rPr lang="fa-IR" sz="6600" b="1" dirty="0"/>
              <a:t> </a:t>
            </a:r>
            <a:r>
              <a:rPr lang="fa-IR" sz="6600" b="1" dirty="0" smtClean="0"/>
              <a:t>             تحلیل شغل</a:t>
            </a:r>
            <a:endParaRPr lang="en-US" sz="66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6328" y="4525431"/>
            <a:ext cx="3043001" cy="19511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56103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72870"/>
          </a:xfrm>
        </p:spPr>
        <p:txBody>
          <a:bodyPr>
            <a:normAutofit/>
          </a:bodyPr>
          <a:lstStyle/>
          <a:p>
            <a:pPr algn="r"/>
            <a:r>
              <a:rPr lang="fa-IR" sz="3200" b="1" dirty="0"/>
              <a:t>شرح شغل</a:t>
            </a:r>
            <a:endParaRPr lang="en-US" sz="3200" b="1" dirty="0"/>
          </a:p>
        </p:txBody>
      </p:sp>
      <p:sp>
        <p:nvSpPr>
          <p:cNvPr id="3" name="Content Placeholder 2"/>
          <p:cNvSpPr>
            <a:spLocks noGrp="1"/>
          </p:cNvSpPr>
          <p:nvPr>
            <p:ph idx="1"/>
          </p:nvPr>
        </p:nvSpPr>
        <p:spPr>
          <a:xfrm>
            <a:off x="2589212" y="1596980"/>
            <a:ext cx="8915400" cy="4314242"/>
          </a:xfrm>
        </p:spPr>
        <p:txBody>
          <a:bodyPr/>
          <a:lstStyle/>
          <a:p>
            <a:pPr algn="r" rtl="1"/>
            <a:r>
              <a:rPr lang="fa-IR" dirty="0"/>
              <a:t>شرح شغل:عبارت نوشته شده ایست که تعیین می کند چرایک شغل وجود دارد،دارنده ی آن چه کاری راواقعا انجام می دهد،چگونه آن کاررا انجام میدهندوتحت چه شرایطی شغل انجام می شود،انتظار میرود تصویر روشنی ازوظایف،مسئولیتها وشرایط کلی کار ارائه دهد.</a:t>
            </a:r>
          </a:p>
          <a:p>
            <a:pPr algn="r" rtl="1"/>
            <a:r>
              <a:rPr lang="fa-IR" b="1" dirty="0"/>
              <a:t>مولفه های شرح شغل:</a:t>
            </a:r>
            <a:r>
              <a:rPr lang="fa-IR" dirty="0"/>
              <a:t>این امر بسته به سلیقه واولویتهای مدیریت وچگونگی استفاده از شرح شغل تعیین شده که اغلب شرح شغلها شامل مولفه های زیر هستند:</a:t>
            </a:r>
          </a:p>
          <a:p>
            <a:pPr algn="r" rtl="1"/>
            <a:r>
              <a:rPr lang="fa-IR" dirty="0"/>
              <a:t>شناخت شغل،خلاصه شغل،وظایف ومسئولیتها،روابط،مهارت وکاردانی،مسئله حل کردن،پاسخگویی،اختیارات،شرایط خاص،استانداردهای عملکرد،عضویت دراتحادیه صنفی وانجمن ها</a:t>
            </a:r>
          </a:p>
          <a:p>
            <a:endParaRPr lang="en-US" dirty="0"/>
          </a:p>
        </p:txBody>
      </p:sp>
      <p:pic>
        <p:nvPicPr>
          <p:cNvPr id="8" name="Picture 7"/>
          <p:cNvPicPr>
            <a:picLocks noChangeAspect="1"/>
          </p:cNvPicPr>
          <p:nvPr/>
        </p:nvPicPr>
        <p:blipFill>
          <a:blip r:embed="rId2"/>
          <a:stretch>
            <a:fillRect/>
          </a:stretch>
        </p:blipFill>
        <p:spPr>
          <a:xfrm>
            <a:off x="2668878" y="4365938"/>
            <a:ext cx="4378034" cy="1545284"/>
          </a:xfrm>
          <a:prstGeom prst="rect">
            <a:avLst/>
          </a:prstGeom>
        </p:spPr>
      </p:pic>
    </p:spTree>
    <p:extLst>
      <p:ext uri="{BB962C8B-B14F-4D97-AF65-F5344CB8AC3E}">
        <p14:creationId xmlns:p14="http://schemas.microsoft.com/office/powerpoint/2010/main" val="848094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16545272"/>
              </p:ext>
            </p:extLst>
          </p:nvPr>
        </p:nvGraphicFramePr>
        <p:xfrm>
          <a:off x="2589213" y="928048"/>
          <a:ext cx="8915400" cy="5404513"/>
        </p:xfrm>
        <a:graphic>
          <a:graphicData uri="http://schemas.openxmlformats.org/drawingml/2006/table">
            <a:tbl>
              <a:tblPr firstRow="1" bandRow="1">
                <a:tableStyleId>{5C22544A-7EE6-4342-B048-85BDC9FD1C3A}</a:tableStyleId>
              </a:tblPr>
              <a:tblGrid>
                <a:gridCol w="4457700"/>
                <a:gridCol w="4457700"/>
              </a:tblGrid>
              <a:tr h="1254619">
                <a:tc>
                  <a:txBody>
                    <a:bodyPr/>
                    <a:lstStyle/>
                    <a:p>
                      <a:pPr algn="r"/>
                      <a:r>
                        <a:rPr lang="fa-IR" dirty="0" smtClean="0"/>
                        <a:t>تاریخ:</a:t>
                      </a:r>
                    </a:p>
                    <a:p>
                      <a:pPr algn="r"/>
                      <a:r>
                        <a:rPr lang="fa-IR" dirty="0" smtClean="0"/>
                        <a:t>شماره گروه شغل:</a:t>
                      </a:r>
                      <a:endParaRPr lang="en-US" dirty="0"/>
                    </a:p>
                  </a:txBody>
                  <a:tcPr/>
                </a:tc>
                <a:tc>
                  <a:txBody>
                    <a:bodyPr/>
                    <a:lstStyle/>
                    <a:p>
                      <a:pPr algn="r"/>
                      <a:r>
                        <a:rPr lang="fa-IR" dirty="0" smtClean="0"/>
                        <a:t>عنوان شغل:مدیر</a:t>
                      </a:r>
                      <a:r>
                        <a:rPr lang="fa-IR" baseline="0" dirty="0" smtClean="0"/>
                        <a:t> منابع انسانی</a:t>
                      </a:r>
                    </a:p>
                    <a:p>
                      <a:pPr algn="r"/>
                      <a:r>
                        <a:rPr lang="fa-IR" baseline="0" dirty="0" smtClean="0"/>
                        <a:t>شماره شغل:</a:t>
                      </a:r>
                    </a:p>
                    <a:p>
                      <a:pPr algn="r"/>
                      <a:r>
                        <a:rPr lang="fa-IR" baseline="0" dirty="0" smtClean="0"/>
                        <a:t>بخش:مرکز منابع انسانی</a:t>
                      </a:r>
                      <a:endParaRPr lang="fa-IR" dirty="0" smtClean="0"/>
                    </a:p>
                    <a:p>
                      <a:pPr algn="r"/>
                      <a:endParaRPr lang="en-US" dirty="0"/>
                    </a:p>
                  </a:txBody>
                  <a:tcPr/>
                </a:tc>
              </a:tr>
              <a:tr h="4149894">
                <a:tc gridSpan="2">
                  <a:txBody>
                    <a:bodyPr/>
                    <a:lstStyle/>
                    <a:p>
                      <a:pPr algn="r"/>
                      <a:r>
                        <a:rPr lang="fa-IR" b="1" dirty="0" smtClean="0"/>
                        <a:t>خلاصه</a:t>
                      </a:r>
                      <a:r>
                        <a:rPr lang="fa-IR" b="1" baseline="0" dirty="0" smtClean="0"/>
                        <a:t> شغل:</a:t>
                      </a:r>
                    </a:p>
                    <a:p>
                      <a:pPr algn="r"/>
                      <a:r>
                        <a:rPr lang="fa-IR" sz="1600" b="0" baseline="0" dirty="0" smtClean="0"/>
                        <a:t>وابسته به مدیر کل،فعالیت های منابع انسانی یک سازمان بزرگ را هدایت میکند.فعالیتهایی مثل کارمندیابی ،تنظیم پرسشنامه،گزینش،ارزشیابی و نقل و انتقالات را انجام میدهد</a:t>
                      </a:r>
                    </a:p>
                    <a:p>
                      <a:pPr algn="r"/>
                      <a:endParaRPr lang="fa-IR" sz="1600" b="0" baseline="0" dirty="0" smtClean="0"/>
                    </a:p>
                    <a:p>
                      <a:pPr algn="r"/>
                      <a:r>
                        <a:rPr lang="fa-IR" b="1" baseline="0" dirty="0" smtClean="0"/>
                        <a:t>وظایف و مسولیت های اساسی شغل:</a:t>
                      </a:r>
                    </a:p>
                    <a:p>
                      <a:pPr algn="r"/>
                      <a:r>
                        <a:rPr lang="fa-IR" sz="1600" b="0" baseline="0" dirty="0" smtClean="0"/>
                        <a:t>سیاستهای تثبیت شده منابع انسانی را به کل سازمان انتقال دهد</a:t>
                      </a:r>
                    </a:p>
                    <a:p>
                      <a:pPr algn="r"/>
                      <a:r>
                        <a:rPr lang="fa-IR" sz="1600" b="0" baseline="0" dirty="0" smtClean="0"/>
                        <a:t>مدیریت اجرای ازمون برای استخدام را عهده دار میشود</a:t>
                      </a:r>
                    </a:p>
                    <a:p>
                      <a:pPr algn="r"/>
                      <a:r>
                        <a:rPr lang="fa-IR" sz="1600" b="0" baseline="0" dirty="0" smtClean="0"/>
                        <a:t>ثبت سابقه پرسنل</a:t>
                      </a:r>
                    </a:p>
                    <a:p>
                      <a:pPr algn="r"/>
                      <a:r>
                        <a:rPr lang="fa-IR" sz="1600" b="0" baseline="0" dirty="0" smtClean="0"/>
                        <a:t>ایجاد برنامه های اموزشی برای کارمندان</a:t>
                      </a:r>
                    </a:p>
                    <a:p>
                      <a:pPr algn="r"/>
                      <a:r>
                        <a:rPr lang="fa-IR" sz="1600" b="0" baseline="0" dirty="0" smtClean="0"/>
                        <a:t>و....</a:t>
                      </a:r>
                    </a:p>
                    <a:p>
                      <a:pPr algn="r"/>
                      <a:r>
                        <a:rPr lang="fa-IR" b="1" baseline="0" dirty="0" smtClean="0"/>
                        <a:t>ویژگی های پرسنل(شرایط احراز شغل)</a:t>
                      </a:r>
                    </a:p>
                    <a:p>
                      <a:pPr algn="r"/>
                      <a:r>
                        <a:rPr lang="fa-IR" sz="1600" b="1" baseline="0" dirty="0" smtClean="0"/>
                        <a:t>تجربه:</a:t>
                      </a:r>
                      <a:r>
                        <a:rPr lang="fa-IR" sz="1600" b="0" baseline="0" dirty="0" smtClean="0"/>
                        <a:t>در مورد بخش مدیریت منابع انسانی دارای تجربه باشد</a:t>
                      </a:r>
                    </a:p>
                    <a:p>
                      <a:pPr algn="r"/>
                      <a:r>
                        <a:rPr lang="fa-IR" sz="1600" b="0" baseline="0" dirty="0" smtClean="0"/>
                        <a:t>ا</a:t>
                      </a:r>
                      <a:r>
                        <a:rPr lang="fa-IR" sz="1600" b="1" baseline="0" dirty="0" smtClean="0"/>
                        <a:t>موزش:</a:t>
                      </a:r>
                      <a:r>
                        <a:rPr lang="fa-IR" sz="1600" b="0" baseline="0" dirty="0" smtClean="0"/>
                        <a:t>حداقل فارغ التحصیل رشته کارشناسی در رشته مربوط باشد</a:t>
                      </a:r>
                    </a:p>
                    <a:p>
                      <a:pPr algn="r"/>
                      <a:r>
                        <a:rPr lang="fa-IR" sz="1600" b="1" baseline="0" dirty="0" smtClean="0"/>
                        <a:t>دانش،مهارت و استعداد:</a:t>
                      </a:r>
                      <a:r>
                        <a:rPr lang="fa-IR" sz="1600" b="0" baseline="0" dirty="0" smtClean="0"/>
                        <a:t>باید اصول مربوط به گزینش و ارزیابی پرسنل و اصول اجراییات انرا بداند </a:t>
                      </a:r>
                      <a:endParaRPr lang="en-US" sz="1600" b="1" dirty="0"/>
                    </a:p>
                  </a:txBody>
                  <a:tcPr/>
                </a:tc>
                <a:tc hMerge="1">
                  <a:txBody>
                    <a:bodyPr/>
                    <a:lstStyle/>
                    <a:p>
                      <a:endParaRPr lang="en-US" dirty="0"/>
                    </a:p>
                  </a:txBody>
                  <a:tcPr/>
                </a:tc>
              </a:tr>
            </a:tbl>
          </a:graphicData>
        </a:graphic>
      </p:graphicFrame>
    </p:spTree>
    <p:extLst>
      <p:ext uri="{BB962C8B-B14F-4D97-AF65-F5344CB8AC3E}">
        <p14:creationId xmlns:p14="http://schemas.microsoft.com/office/powerpoint/2010/main" val="800683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34234"/>
          </a:xfrm>
        </p:spPr>
        <p:txBody>
          <a:bodyPr>
            <a:normAutofit/>
          </a:bodyPr>
          <a:lstStyle/>
          <a:p>
            <a:pPr algn="r"/>
            <a:r>
              <a:rPr lang="fa-IR" sz="3200" b="1" dirty="0"/>
              <a:t>شرایط احراز شغل</a:t>
            </a:r>
            <a:endParaRPr lang="en-US" sz="3200" b="1" dirty="0"/>
          </a:p>
        </p:txBody>
      </p:sp>
      <p:sp>
        <p:nvSpPr>
          <p:cNvPr id="3" name="Content Placeholder 2"/>
          <p:cNvSpPr>
            <a:spLocks noGrp="1"/>
          </p:cNvSpPr>
          <p:nvPr>
            <p:ph idx="1"/>
          </p:nvPr>
        </p:nvSpPr>
        <p:spPr>
          <a:xfrm>
            <a:off x="2589212" y="1558344"/>
            <a:ext cx="8915400" cy="4352878"/>
          </a:xfrm>
        </p:spPr>
        <p:txBody>
          <a:bodyPr/>
          <a:lstStyle/>
          <a:p>
            <a:pPr algn="r" rtl="1"/>
            <a:r>
              <a:rPr lang="fa-IR" dirty="0"/>
              <a:t>به حداقل شرایطی اشاره دارد که متصدی شغل باید واجد آن باشدتا بتوان اطمینان یافت که فرد ازتوانایی لازم برای عهده دار شدن شغل برخوردار است که در غالب تجارب،شایستگی ها(دانش،مهارت و...)ویژگی های شخصی واستلزامات خاص مورد نیاز برای انجام موفقیت آمیزواثربخش شغل نمود می یابد</a:t>
            </a:r>
            <a:r>
              <a:rPr lang="fa-IR" dirty="0" smtClean="0"/>
              <a:t>.</a:t>
            </a:r>
          </a:p>
          <a:p>
            <a:pPr algn="r" rtl="1"/>
            <a:endParaRPr lang="fa-IR" dirty="0" smtClean="0"/>
          </a:p>
          <a:p>
            <a:pPr lvl="1" algn="r" rtl="1"/>
            <a:r>
              <a:rPr lang="fa-IR" b="1" dirty="0" smtClean="0"/>
              <a:t>)طرح </a:t>
            </a:r>
            <a:r>
              <a:rPr lang="fa-IR" b="1" dirty="0"/>
              <a:t>هفت امتیازی رودگر </a:t>
            </a:r>
            <a:r>
              <a:rPr lang="en-US" b="1" dirty="0" smtClean="0"/>
              <a:t>Rodger</a:t>
            </a:r>
            <a:r>
              <a:rPr lang="en-US" b="1" dirty="0"/>
              <a:t>)</a:t>
            </a:r>
          </a:p>
          <a:p>
            <a:pPr lvl="1" algn="r" rtl="1"/>
            <a:r>
              <a:rPr lang="fa-IR" dirty="0"/>
              <a:t>وضعیت جسمانی: سلامتی، جثه، ظاهر، قدرت تحمل و سرعت </a:t>
            </a:r>
          </a:p>
          <a:p>
            <a:pPr lvl="1" algn="r" rtl="1"/>
            <a:r>
              <a:rPr lang="fa-IR" dirty="0"/>
              <a:t>ویژگی های اکتسابی: تحصیلات، شایستگی و تجربه </a:t>
            </a:r>
          </a:p>
          <a:p>
            <a:pPr lvl="1" algn="r" rtl="1"/>
            <a:r>
              <a:rPr lang="fa-IR" dirty="0"/>
              <a:t>هوش کلی: ظرفیت عقلانی، مهارت دستی، ظرفیت لازم در استفاده از واژه ها و نمودارها </a:t>
            </a:r>
          </a:p>
          <a:p>
            <a:pPr lvl="1" algn="r" rtl="1"/>
            <a:r>
              <a:rPr lang="fa-IR" dirty="0"/>
              <a:t>تمایلات و علایق: ذهنی، عملی، ساختی، فعالیت بدنی، اجتماعی و هنری </a:t>
            </a:r>
          </a:p>
          <a:p>
            <a:pPr lvl="1" algn="r" rtl="1"/>
            <a:r>
              <a:rPr lang="fa-IR" dirty="0"/>
              <a:t>حالت های ذاتی: نفوذ بر دیگران، ثبات، استقلال، اعتماد به نفس </a:t>
            </a:r>
          </a:p>
          <a:p>
            <a:pPr lvl="1" algn="r" rtl="1"/>
            <a:r>
              <a:rPr lang="fa-IR" dirty="0"/>
              <a:t>شرایط محیط: شرایط داخلی، حرفه ای و خانوادگی</a:t>
            </a:r>
          </a:p>
          <a:p>
            <a:pPr algn="r"/>
            <a:endParaRPr lang="fa-IR" dirty="0"/>
          </a:p>
        </p:txBody>
      </p:sp>
    </p:spTree>
    <p:extLst>
      <p:ext uri="{BB962C8B-B14F-4D97-AF65-F5344CB8AC3E}">
        <p14:creationId xmlns:p14="http://schemas.microsoft.com/office/powerpoint/2010/main" val="1902461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2718"/>
          </a:xfrm>
        </p:spPr>
        <p:txBody>
          <a:bodyPr>
            <a:normAutofit/>
          </a:bodyPr>
          <a:lstStyle/>
          <a:p>
            <a:pPr algn="r"/>
            <a:r>
              <a:rPr lang="fa-IR" sz="3200" b="1" dirty="0"/>
              <a:t>شغل زدایی</a:t>
            </a:r>
            <a:endParaRPr lang="en-US" sz="3200" b="1" dirty="0"/>
          </a:p>
        </p:txBody>
      </p:sp>
      <p:sp>
        <p:nvSpPr>
          <p:cNvPr id="3" name="Content Placeholder 2"/>
          <p:cNvSpPr>
            <a:spLocks noGrp="1"/>
          </p:cNvSpPr>
          <p:nvPr>
            <p:ph idx="1"/>
          </p:nvPr>
        </p:nvSpPr>
        <p:spPr>
          <a:xfrm>
            <a:off x="2589212" y="1506828"/>
            <a:ext cx="8915400" cy="4404394"/>
          </a:xfrm>
        </p:spPr>
        <p:txBody>
          <a:bodyPr/>
          <a:lstStyle/>
          <a:p>
            <a:pPr algn="r" rtl="1"/>
            <a:r>
              <a:rPr lang="fa-IR" dirty="0"/>
              <a:t>تغییرات دنیای کنونی مانند تغییرات سریع درمحصولات وفناوری،رقابت سهمگین </a:t>
            </a:r>
            <a:r>
              <a:rPr lang="fa-IR" dirty="0" smtClean="0"/>
              <a:t>جهانی،حذف بسیاری </a:t>
            </a:r>
            <a:r>
              <a:rPr lang="fa-IR" dirty="0"/>
              <a:t>ازمقررات،بی ثباتی سیاسی و...،مواردی هستندکه درگرایش سنتی سازمانها به شغل وماهیت وظایف آثارناموزونی داشتندسازمانها باید برای واکنش مناسب جهت تغییرات محیطی انعطاف پذیری لازم را فراهم سازند تا بتواننددر صحنه ی جهانی حضور داشته باشند.گسترش سازمانها درسطح افقی وشکل گیری تیم های کاری خودگردان دو گونه تغییراتی هستند که فرایند شغل زدایی را به همراه داشته،سازمانهای پیشروبرآنند که جای توسعه نمودارهای هرمی شکل وسطوح مدیریتی فزاینده،قاعده های سازمانی رابزرگتر کنند،به سه یا چهارسطح مدیریتی بسنده کنند که این امر باعث شده کارکنان </a:t>
            </a:r>
            <a:r>
              <a:rPr lang="fa-IR" dirty="0" smtClean="0"/>
              <a:t>سطح </a:t>
            </a:r>
            <a:r>
              <a:rPr lang="fa-IR" dirty="0"/>
              <a:t>پایین ازنظر عرض وارتفاع مسئولیت ها غنی سازی شده وازمیزان سرپرستی مدیران کاسته </a:t>
            </a:r>
            <a:r>
              <a:rPr lang="fa-IR" dirty="0" smtClean="0"/>
              <a:t>شده.اینکه در یک زمان شرح شغل و شرایط احراز نوشته شود و برای سالیان متمادی از ان استفاده نمود تا حدی غیر واقعی به نظر میرسد.</a:t>
            </a:r>
            <a:endParaRPr lang="fa-IR" dirty="0"/>
          </a:p>
          <a:p>
            <a:pPr algn="r"/>
            <a:endParaRPr lang="en-US" dirty="0"/>
          </a:p>
        </p:txBody>
      </p:sp>
    </p:spTree>
    <p:extLst>
      <p:ext uri="{BB962C8B-B14F-4D97-AF65-F5344CB8AC3E}">
        <p14:creationId xmlns:p14="http://schemas.microsoft.com/office/powerpoint/2010/main" val="1712753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93826" y="464651"/>
            <a:ext cx="8065201" cy="3798705"/>
          </a:xfrm>
        </p:spPr>
      </p:pic>
      <p:sp>
        <p:nvSpPr>
          <p:cNvPr id="5" name="TextBox 4"/>
          <p:cNvSpPr txBox="1"/>
          <p:nvPr/>
        </p:nvSpPr>
        <p:spPr>
          <a:xfrm>
            <a:off x="2347417" y="5131558"/>
            <a:ext cx="4107974" cy="584775"/>
          </a:xfrm>
          <a:prstGeom prst="rect">
            <a:avLst/>
          </a:prstGeom>
          <a:noFill/>
        </p:spPr>
        <p:txBody>
          <a:bodyPr wrap="square" rtlCol="0">
            <a:spAutoFit/>
          </a:bodyPr>
          <a:lstStyle/>
          <a:p>
            <a:r>
              <a:rPr lang="fa-IR" sz="3200" b="1" dirty="0" smtClean="0"/>
              <a:t>مرسی از توجه تون</a:t>
            </a:r>
            <a:endParaRPr lang="en-US" sz="3200" b="1" dirty="0"/>
          </a:p>
        </p:txBody>
      </p:sp>
    </p:spTree>
    <p:extLst>
      <p:ext uri="{BB962C8B-B14F-4D97-AF65-F5344CB8AC3E}">
        <p14:creationId xmlns:p14="http://schemas.microsoft.com/office/powerpoint/2010/main" val="370371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2718"/>
          </a:xfrm>
        </p:spPr>
        <p:txBody>
          <a:bodyPr>
            <a:normAutofit/>
          </a:bodyPr>
          <a:lstStyle/>
          <a:p>
            <a:pPr algn="r"/>
            <a:r>
              <a:rPr lang="fa-IR" sz="3200" b="1" dirty="0">
                <a:cs typeface="+mn-cs"/>
              </a:rPr>
              <a:t>تجزيه و تحليل </a:t>
            </a:r>
            <a:r>
              <a:rPr lang="fa-IR" sz="3200" b="1" dirty="0" smtClean="0">
                <a:cs typeface="+mn-cs"/>
              </a:rPr>
              <a:t>شغل</a:t>
            </a:r>
            <a:endParaRPr lang="en-US" sz="3200" b="1" dirty="0">
              <a:cs typeface="+mn-cs"/>
            </a:endParaRPr>
          </a:p>
        </p:txBody>
      </p:sp>
      <p:sp>
        <p:nvSpPr>
          <p:cNvPr id="3" name="Content Placeholder 2"/>
          <p:cNvSpPr>
            <a:spLocks noGrp="1"/>
          </p:cNvSpPr>
          <p:nvPr>
            <p:ph idx="1"/>
          </p:nvPr>
        </p:nvSpPr>
        <p:spPr>
          <a:xfrm>
            <a:off x="2589212" y="1506828"/>
            <a:ext cx="8915400" cy="4404394"/>
          </a:xfrm>
        </p:spPr>
        <p:txBody>
          <a:bodyPr>
            <a:normAutofit fontScale="92500"/>
          </a:bodyPr>
          <a:lstStyle/>
          <a:p>
            <a:pPr algn="r" rtl="1"/>
            <a:r>
              <a:rPr lang="fa-IR" dirty="0"/>
              <a:t>تجزيه و تحليل و طراحي شغل فرآيندي است كه از طريق آن ماهيت و ويژگي هاي هر يك از مشاغل در سازمان بررسي مي گردد و اطلاعات كافي درباره آنها جمع آوري و گزارش مي شود.</a:t>
            </a:r>
          </a:p>
          <a:p>
            <a:pPr algn="r" rtl="1"/>
            <a:endParaRPr lang="fa-IR" dirty="0"/>
          </a:p>
          <a:p>
            <a:pPr algn="r" rtl="1"/>
            <a:r>
              <a:rPr lang="fa-IR" dirty="0"/>
              <a:t>با تجزيه و تحليل و طراحي شغل معلوم مي شود هر شغل چه وظايفي را شامل مي شود و براي احراز شايسته آن چه مهارت ها، دانش ها و توانايي هايي لازم است. تحلیل شغل یکی از وظایف مهم مدیریت منابع انسانی و بخصوص بخش مهمی از برنامه ریزی منابع انسانی سازمان است. نکته ای که تحلیل گران همواره به ان توجه کنند پایبندی به قاعده انچه هست و انگونه که در وضع موجود وظایف انجام میشود میباشد</a:t>
            </a:r>
          </a:p>
          <a:p>
            <a:pPr algn="r" rtl="1"/>
            <a:endParaRPr lang="fa-IR" dirty="0"/>
          </a:p>
          <a:p>
            <a:pPr algn="r" rtl="1"/>
            <a:r>
              <a:rPr lang="fa-IR" dirty="0"/>
              <a:t>زماني كار تجزيه و تحليل شغل به پايان مي رسد كه سه مورد زير تدوين شوند:</a:t>
            </a:r>
          </a:p>
          <a:p>
            <a:pPr algn="r" rtl="1"/>
            <a:r>
              <a:rPr lang="fa-IR" dirty="0"/>
              <a:t>شرح شغل</a:t>
            </a:r>
          </a:p>
          <a:p>
            <a:pPr algn="r" rtl="1"/>
            <a:r>
              <a:rPr lang="fa-IR" dirty="0"/>
              <a:t>شرايط احراز شغل</a:t>
            </a:r>
          </a:p>
          <a:p>
            <a:pPr algn="r" rtl="1"/>
            <a:r>
              <a:rPr lang="fa-IR" dirty="0"/>
              <a:t>طراحي شغل</a:t>
            </a:r>
          </a:p>
          <a:p>
            <a:pPr algn="r" rtl="1"/>
            <a:endParaRPr lang="en-US" dirty="0"/>
          </a:p>
        </p:txBody>
      </p:sp>
    </p:spTree>
    <p:extLst>
      <p:ext uri="{BB962C8B-B14F-4D97-AF65-F5344CB8AC3E}">
        <p14:creationId xmlns:p14="http://schemas.microsoft.com/office/powerpoint/2010/main" val="3482595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06516"/>
          </a:xfrm>
        </p:spPr>
        <p:txBody>
          <a:bodyPr>
            <a:normAutofit/>
          </a:bodyPr>
          <a:lstStyle/>
          <a:p>
            <a:pPr algn="r"/>
            <a:r>
              <a:rPr lang="fa-IR" sz="3200" b="1" dirty="0" smtClean="0"/>
              <a:t>مولفه های تحلیل شغل</a:t>
            </a:r>
            <a:endParaRPr lang="en-US" sz="3200" b="1" dirty="0"/>
          </a:p>
        </p:txBody>
      </p:sp>
      <p:sp>
        <p:nvSpPr>
          <p:cNvPr id="3" name="Content Placeholder 2"/>
          <p:cNvSpPr>
            <a:spLocks noGrp="1"/>
          </p:cNvSpPr>
          <p:nvPr>
            <p:ph idx="1"/>
          </p:nvPr>
        </p:nvSpPr>
        <p:spPr>
          <a:xfrm>
            <a:off x="2589212" y="1530625"/>
            <a:ext cx="8915400" cy="4676991"/>
          </a:xfrm>
        </p:spPr>
        <p:txBody>
          <a:bodyPr>
            <a:normAutofit/>
          </a:bodyPr>
          <a:lstStyle/>
          <a:p>
            <a:pPr marL="0" indent="0" algn="r">
              <a:buNone/>
            </a:pPr>
            <a:r>
              <a:rPr lang="fa-IR" dirty="0"/>
              <a:t> •</a:t>
            </a:r>
            <a:r>
              <a:rPr lang="fa-IR" dirty="0" smtClean="0"/>
              <a:t>محتوای شغل:وظایف و مسولیت های شغل را توصیف میکند</a:t>
            </a:r>
          </a:p>
          <a:p>
            <a:pPr marL="0" indent="0" algn="r">
              <a:buNone/>
            </a:pPr>
            <a:r>
              <a:rPr lang="fa-IR" dirty="0"/>
              <a:t>•استلزامات </a:t>
            </a:r>
            <a:r>
              <a:rPr lang="fa-IR" dirty="0" smtClean="0"/>
              <a:t>شغل: شامل صلاحیتهای رسمی،دانش،مهارتها،توانایهای فردی و شخصی مورد نیاز انجام وظایف شغل میباشد</a:t>
            </a:r>
          </a:p>
          <a:p>
            <a:pPr marL="0" indent="0" algn="r">
              <a:buNone/>
            </a:pPr>
            <a:r>
              <a:rPr lang="fa-IR" dirty="0" smtClean="0"/>
              <a:t>•زمینه </a:t>
            </a:r>
            <a:r>
              <a:rPr lang="fa-IR" dirty="0"/>
              <a:t>شغل:به اطلاعات موقعیتی وحمایتی درارتباط باشغل خاصی اشاره دارد،اطلاعات شغل باتوجه به موقعیتی که درسازمان دارد،قابلیت دسترسی به راهنمایی وهدایت،مقدارنظارت پیش بینی شده یا اعمال شده،زمینه فرهنگی و</a:t>
            </a:r>
            <a:r>
              <a:rPr lang="fa-IR" dirty="0" smtClean="0"/>
              <a:t>...</a:t>
            </a:r>
            <a:endParaRPr lang="fa-IR" dirty="0"/>
          </a:p>
          <a:p>
            <a:pPr marL="0" indent="0" algn="r">
              <a:buNone/>
            </a:pPr>
            <a:endParaRPr lang="fa-IR" dirty="0"/>
          </a:p>
          <a:p>
            <a:pPr marL="0" indent="0" algn="r">
              <a:buNone/>
            </a:pPr>
            <a:r>
              <a:rPr lang="fa-IR" sz="3200" b="1" dirty="0"/>
              <a:t>رویکردهای تحلیل شغل</a:t>
            </a:r>
            <a:r>
              <a:rPr lang="fa-IR" sz="3200" b="1" dirty="0" smtClean="0"/>
              <a:t>:</a:t>
            </a:r>
          </a:p>
          <a:p>
            <a:pPr marL="0" indent="0" algn="r">
              <a:buNone/>
            </a:pPr>
            <a:r>
              <a:rPr lang="fa-IR" dirty="0"/>
              <a:t>رویکردشغل مدار(وظیفه </a:t>
            </a:r>
            <a:r>
              <a:rPr lang="fa-IR" dirty="0" smtClean="0"/>
              <a:t>مدار)با آنچه </a:t>
            </a:r>
            <a:r>
              <a:rPr lang="fa-IR" dirty="0"/>
              <a:t>باید انجام شود مرتبط است وظایف ،تکالیف، مسئولیت </a:t>
            </a:r>
          </a:p>
          <a:p>
            <a:pPr marL="0" indent="0" algn="r">
              <a:buNone/>
            </a:pPr>
            <a:r>
              <a:rPr lang="fa-IR" dirty="0"/>
              <a:t>رویکرد کارمندمدار(رفتارمدار)چگونگی انجام دادن شغل ورفتار انسانی مورد نیاز برای انجام کار</a:t>
            </a:r>
            <a:r>
              <a:rPr lang="fa-IR" dirty="0" smtClean="0"/>
              <a:t>.</a:t>
            </a:r>
          </a:p>
        </p:txBody>
      </p:sp>
    </p:spTree>
    <p:extLst>
      <p:ext uri="{BB962C8B-B14F-4D97-AF65-F5344CB8AC3E}">
        <p14:creationId xmlns:p14="http://schemas.microsoft.com/office/powerpoint/2010/main" val="750371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63639"/>
            <a:ext cx="9493876" cy="5860961"/>
          </a:xfrm>
          <a:effectLst>
            <a:glow rad="228600">
              <a:schemeClr val="accent2">
                <a:satMod val="175000"/>
                <a:alpha val="40000"/>
              </a:schemeClr>
            </a:glow>
          </a:effectLst>
        </p:spPr>
        <p:txBody>
          <a:bodyPr/>
          <a:lstStyle/>
          <a:p>
            <a:pPr algn="r" rtl="1"/>
            <a:r>
              <a:rPr lang="fa-IR" sz="2000" dirty="0" smtClean="0"/>
              <a:t>دی سنزو و رابینز معتقدند شغل ماهیت چندعاملی دارد که می تواند به سازمانها کمک کند که قابلیت سوددهی ورقابت پذیری راحفظ وفناوری موردنیاز راتامین وارتباط متناسب شغل با فناوری راتعیین می کند.</a:t>
            </a:r>
          </a:p>
          <a:p>
            <a:pPr algn="ctr" rtl="1"/>
            <a:r>
              <a:rPr lang="fa-IR" sz="2000" b="1" dirty="0" smtClean="0"/>
              <a:t>نمودار ماهیت چندعاملی تحلیل شغل(دی سنزو ورابینز)</a:t>
            </a:r>
            <a:endParaRPr lang="en-US" sz="2000" b="1" dirty="0" smtClean="0"/>
          </a:p>
          <a:p>
            <a:pPr>
              <a:buNone/>
            </a:pPr>
            <a:endParaRPr lang="fa-IR" sz="1400" dirty="0">
              <a:cs typeface="B Homa" pitchFamily="2" charset="-78"/>
            </a:endParaRPr>
          </a:p>
        </p:txBody>
      </p:sp>
      <p:sp>
        <p:nvSpPr>
          <p:cNvPr id="7" name="Flowchart: Process 6"/>
          <p:cNvSpPr/>
          <p:nvPr/>
        </p:nvSpPr>
        <p:spPr>
          <a:xfrm>
            <a:off x="5261626" y="3242598"/>
            <a:ext cx="1982328" cy="1829476"/>
          </a:xfrm>
          <a:prstGeom prst="flowChartProcess">
            <a:avLst/>
          </a:prstGeom>
          <a:solidFill>
            <a:schemeClr val="accent1"/>
          </a:solidFill>
        </p:spPr>
        <p:style>
          <a:lnRef idx="0">
            <a:schemeClr val="accent3"/>
          </a:lnRef>
          <a:fillRef idx="3">
            <a:schemeClr val="accent3"/>
          </a:fillRef>
          <a:effectRef idx="3">
            <a:schemeClr val="accent3"/>
          </a:effectRef>
          <a:fontRef idx="minor">
            <a:schemeClr val="lt1"/>
          </a:fontRef>
        </p:style>
        <p:txBody>
          <a:bodyPr rtlCol="1" anchor="ctr"/>
          <a:lstStyle/>
          <a:p>
            <a:pPr algn="ctr"/>
            <a:r>
              <a:rPr lang="fa-IR" sz="1400" b="1" dirty="0">
                <a:solidFill>
                  <a:schemeClr val="accent1">
                    <a:lumMod val="50000"/>
                  </a:schemeClr>
                </a:solidFill>
              </a:rPr>
              <a:t>تحلیل شغل</a:t>
            </a:r>
          </a:p>
          <a:p>
            <a:pPr algn="ctr"/>
            <a:endParaRPr lang="fa-IR" sz="1400" dirty="0">
              <a:solidFill>
                <a:schemeClr val="accent1">
                  <a:lumMod val="50000"/>
                </a:schemeClr>
              </a:solidFill>
            </a:endParaRPr>
          </a:p>
          <a:p>
            <a:pPr algn="ctr"/>
            <a:r>
              <a:rPr lang="fa-IR" sz="1400" b="1" dirty="0">
                <a:solidFill>
                  <a:schemeClr val="accent1">
                    <a:lumMod val="50000"/>
                  </a:schemeClr>
                </a:solidFill>
              </a:rPr>
              <a:t>شرح شغل</a:t>
            </a:r>
          </a:p>
          <a:p>
            <a:pPr algn="ctr"/>
            <a:endParaRPr lang="fa-IR" sz="1400" dirty="0">
              <a:solidFill>
                <a:schemeClr val="accent1">
                  <a:lumMod val="50000"/>
                </a:schemeClr>
              </a:solidFill>
            </a:endParaRPr>
          </a:p>
          <a:p>
            <a:pPr algn="ctr"/>
            <a:r>
              <a:rPr lang="fa-IR" sz="1400" b="1" dirty="0">
                <a:solidFill>
                  <a:schemeClr val="accent1">
                    <a:lumMod val="50000"/>
                  </a:schemeClr>
                </a:solidFill>
              </a:rPr>
              <a:t>ویژگیهای شغل</a:t>
            </a:r>
          </a:p>
        </p:txBody>
      </p:sp>
      <p:cxnSp>
        <p:nvCxnSpPr>
          <p:cNvPr id="9" name="Straight Arrow Connector 8"/>
          <p:cNvCxnSpPr/>
          <p:nvPr/>
        </p:nvCxnSpPr>
        <p:spPr>
          <a:xfrm rot="5400000">
            <a:off x="6151134" y="3997899"/>
            <a:ext cx="214314"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a:xfrm rot="10800000" flipV="1">
            <a:off x="5095868" y="5143512"/>
            <a:ext cx="501654" cy="357190"/>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5400000">
            <a:off x="6131719" y="4375465"/>
            <a:ext cx="214314"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p:nvPr/>
        </p:nvCxnSpPr>
        <p:spPr>
          <a:xfrm rot="10800000" flipV="1">
            <a:off x="4850411" y="4583317"/>
            <a:ext cx="501654" cy="357190"/>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10800000">
            <a:off x="4747235" y="3893197"/>
            <a:ext cx="571504" cy="285752"/>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rot="10800000">
            <a:off x="4757638" y="3002048"/>
            <a:ext cx="530226" cy="314324"/>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7258829" y="4649852"/>
            <a:ext cx="641354" cy="285752"/>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V="1">
            <a:off x="7208796" y="2932872"/>
            <a:ext cx="498478" cy="357190"/>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7258829" y="3704734"/>
            <a:ext cx="569916" cy="357190"/>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6811968" y="5143512"/>
            <a:ext cx="498478" cy="357190"/>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rot="5400000" flipH="1" flipV="1">
            <a:off x="6074989" y="2991771"/>
            <a:ext cx="357190" cy="1588"/>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rot="5400000">
            <a:off x="6059487" y="5322107"/>
            <a:ext cx="357984" cy="794"/>
          </a:xfrm>
          <a:prstGeom prst="straightConnector1">
            <a:avLst/>
          </a:prstGeom>
          <a:ln>
            <a:solidFill>
              <a:srgbClr val="C00000"/>
            </a:solidFill>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rot="1538178">
            <a:off x="4126426" y="2666071"/>
            <a:ext cx="716863" cy="307777"/>
          </a:xfrm>
          <a:prstGeom prst="rect">
            <a:avLst/>
          </a:prstGeom>
          <a:noFill/>
        </p:spPr>
        <p:txBody>
          <a:bodyPr wrap="none" rtlCol="1">
            <a:spAutoFit/>
          </a:bodyPr>
          <a:lstStyle/>
          <a:p>
            <a:r>
              <a:rPr lang="fa-IR" sz="1400" dirty="0">
                <a:cs typeface="B Homa" pitchFamily="2" charset="-78"/>
              </a:rPr>
              <a:t>روابط کار</a:t>
            </a:r>
          </a:p>
        </p:txBody>
      </p:sp>
      <p:sp>
        <p:nvSpPr>
          <p:cNvPr id="41" name="TextBox 40"/>
          <p:cNvSpPr txBox="1"/>
          <p:nvPr/>
        </p:nvSpPr>
        <p:spPr>
          <a:xfrm rot="1495352">
            <a:off x="3528873" y="3559406"/>
            <a:ext cx="1571636" cy="307777"/>
          </a:xfrm>
          <a:prstGeom prst="rect">
            <a:avLst/>
          </a:prstGeom>
          <a:noFill/>
        </p:spPr>
        <p:txBody>
          <a:bodyPr wrap="square" rtlCol="1">
            <a:spAutoFit/>
          </a:bodyPr>
          <a:lstStyle/>
          <a:p>
            <a:r>
              <a:rPr lang="fa-IR" sz="1400" dirty="0">
                <a:cs typeface="B Homa" pitchFamily="2" charset="-78"/>
              </a:rPr>
              <a:t>ایمنی و سلامت</a:t>
            </a:r>
          </a:p>
        </p:txBody>
      </p:sp>
      <p:sp>
        <p:nvSpPr>
          <p:cNvPr id="42" name="TextBox 41"/>
          <p:cNvSpPr txBox="1"/>
          <p:nvPr/>
        </p:nvSpPr>
        <p:spPr>
          <a:xfrm rot="20060373">
            <a:off x="3967913" y="4885139"/>
            <a:ext cx="1141542" cy="307777"/>
          </a:xfrm>
          <a:prstGeom prst="rect">
            <a:avLst/>
          </a:prstGeom>
          <a:noFill/>
        </p:spPr>
        <p:txBody>
          <a:bodyPr wrap="square" rtlCol="1">
            <a:spAutoFit/>
          </a:bodyPr>
          <a:lstStyle/>
          <a:p>
            <a:r>
              <a:rPr lang="fa-IR" sz="1400" dirty="0">
                <a:cs typeface="B Homa" pitchFamily="2" charset="-78"/>
              </a:rPr>
              <a:t>جبران خدمات</a:t>
            </a:r>
          </a:p>
        </p:txBody>
      </p:sp>
      <p:sp>
        <p:nvSpPr>
          <p:cNvPr id="43" name="TextBox 42"/>
          <p:cNvSpPr txBox="1"/>
          <p:nvPr/>
        </p:nvSpPr>
        <p:spPr>
          <a:xfrm rot="19767668">
            <a:off x="3876362" y="5686355"/>
            <a:ext cx="1272792" cy="307777"/>
          </a:xfrm>
          <a:prstGeom prst="rect">
            <a:avLst/>
          </a:prstGeom>
          <a:noFill/>
        </p:spPr>
        <p:txBody>
          <a:bodyPr wrap="square" rtlCol="1">
            <a:spAutoFit/>
          </a:bodyPr>
          <a:lstStyle/>
          <a:p>
            <a:r>
              <a:rPr lang="fa-IR" sz="1400" dirty="0">
                <a:cs typeface="B Homa" pitchFamily="2" charset="-78"/>
              </a:rPr>
              <a:t>ارزیابی عملکرد</a:t>
            </a:r>
          </a:p>
        </p:txBody>
      </p:sp>
      <p:sp>
        <p:nvSpPr>
          <p:cNvPr id="44" name="TextBox 43"/>
          <p:cNvSpPr txBox="1"/>
          <p:nvPr/>
        </p:nvSpPr>
        <p:spPr>
          <a:xfrm>
            <a:off x="5812331" y="2471409"/>
            <a:ext cx="1214446" cy="307777"/>
          </a:xfrm>
          <a:prstGeom prst="rect">
            <a:avLst/>
          </a:prstGeom>
          <a:noFill/>
        </p:spPr>
        <p:txBody>
          <a:bodyPr wrap="square" rtlCol="1">
            <a:spAutoFit/>
          </a:bodyPr>
          <a:lstStyle/>
          <a:p>
            <a:r>
              <a:rPr lang="fa-IR" sz="1400" dirty="0">
                <a:cs typeface="B Homa" pitchFamily="2" charset="-78"/>
              </a:rPr>
              <a:t>کارمند یابی</a:t>
            </a:r>
          </a:p>
        </p:txBody>
      </p:sp>
      <p:sp>
        <p:nvSpPr>
          <p:cNvPr id="45" name="TextBox 44"/>
          <p:cNvSpPr txBox="1"/>
          <p:nvPr/>
        </p:nvSpPr>
        <p:spPr>
          <a:xfrm rot="19466674">
            <a:off x="7629026" y="2545733"/>
            <a:ext cx="757045" cy="307777"/>
          </a:xfrm>
          <a:prstGeom prst="rect">
            <a:avLst/>
          </a:prstGeom>
          <a:noFill/>
        </p:spPr>
        <p:txBody>
          <a:bodyPr wrap="square" rtlCol="1">
            <a:spAutoFit/>
          </a:bodyPr>
          <a:lstStyle/>
          <a:p>
            <a:r>
              <a:rPr lang="fa-IR" sz="1400" dirty="0">
                <a:cs typeface="B Homa" pitchFamily="2" charset="-78"/>
              </a:rPr>
              <a:t>انتخاب</a:t>
            </a:r>
          </a:p>
        </p:txBody>
      </p:sp>
      <p:sp>
        <p:nvSpPr>
          <p:cNvPr id="46" name="TextBox 45"/>
          <p:cNvSpPr txBox="1"/>
          <p:nvPr/>
        </p:nvSpPr>
        <p:spPr>
          <a:xfrm rot="19553348">
            <a:off x="7673536" y="3155791"/>
            <a:ext cx="1682778" cy="523220"/>
          </a:xfrm>
          <a:prstGeom prst="rect">
            <a:avLst/>
          </a:prstGeom>
          <a:noFill/>
        </p:spPr>
        <p:txBody>
          <a:bodyPr wrap="square" rtlCol="1">
            <a:spAutoFit/>
          </a:bodyPr>
          <a:lstStyle/>
          <a:p>
            <a:pPr algn="ctr"/>
            <a:r>
              <a:rPr lang="fa-IR" sz="1400" dirty="0">
                <a:cs typeface="B Homa" pitchFamily="2" charset="-78"/>
              </a:rPr>
              <a:t>برنامه ریزی استراتژیک منابع انسانی</a:t>
            </a:r>
          </a:p>
        </p:txBody>
      </p:sp>
      <p:sp>
        <p:nvSpPr>
          <p:cNvPr id="47" name="TextBox 46"/>
          <p:cNvSpPr txBox="1"/>
          <p:nvPr/>
        </p:nvSpPr>
        <p:spPr>
          <a:xfrm rot="1223255">
            <a:off x="7869218" y="4923528"/>
            <a:ext cx="1175717" cy="307777"/>
          </a:xfrm>
          <a:prstGeom prst="rect">
            <a:avLst/>
          </a:prstGeom>
          <a:noFill/>
        </p:spPr>
        <p:txBody>
          <a:bodyPr wrap="square" rtlCol="1">
            <a:spAutoFit/>
          </a:bodyPr>
          <a:lstStyle/>
          <a:p>
            <a:r>
              <a:rPr lang="fa-IR" sz="1400" dirty="0">
                <a:cs typeface="B Homa" pitchFamily="2" charset="-78"/>
              </a:rPr>
              <a:t>آموزش کارکنان</a:t>
            </a:r>
          </a:p>
        </p:txBody>
      </p:sp>
      <p:sp>
        <p:nvSpPr>
          <p:cNvPr id="48" name="TextBox 47"/>
          <p:cNvSpPr txBox="1"/>
          <p:nvPr/>
        </p:nvSpPr>
        <p:spPr>
          <a:xfrm rot="1881782">
            <a:off x="7081550" y="5459201"/>
            <a:ext cx="1085488" cy="523220"/>
          </a:xfrm>
          <a:prstGeom prst="rect">
            <a:avLst/>
          </a:prstGeom>
          <a:noFill/>
        </p:spPr>
        <p:txBody>
          <a:bodyPr wrap="square" rtlCol="1">
            <a:spAutoFit/>
          </a:bodyPr>
          <a:lstStyle/>
          <a:p>
            <a:pPr algn="ctr"/>
            <a:r>
              <a:rPr lang="fa-IR" sz="1400" dirty="0">
                <a:cs typeface="B Homa" pitchFamily="2" charset="-78"/>
              </a:rPr>
              <a:t>بالنده سازی کارکنان</a:t>
            </a:r>
          </a:p>
        </p:txBody>
      </p:sp>
      <p:sp>
        <p:nvSpPr>
          <p:cNvPr id="49" name="TextBox 48"/>
          <p:cNvSpPr txBox="1"/>
          <p:nvPr/>
        </p:nvSpPr>
        <p:spPr>
          <a:xfrm>
            <a:off x="5524496" y="5500702"/>
            <a:ext cx="1214446" cy="523220"/>
          </a:xfrm>
          <a:prstGeom prst="rect">
            <a:avLst/>
          </a:prstGeom>
          <a:noFill/>
        </p:spPr>
        <p:txBody>
          <a:bodyPr wrap="square" rtlCol="1">
            <a:spAutoFit/>
          </a:bodyPr>
          <a:lstStyle/>
          <a:p>
            <a:pPr algn="ctr"/>
            <a:r>
              <a:rPr lang="fa-IR" sz="1400" dirty="0">
                <a:cs typeface="B Homa" pitchFamily="2" charset="-78"/>
              </a:rPr>
              <a:t>توسعه پیشرفت شغلی</a:t>
            </a:r>
          </a:p>
        </p:txBody>
      </p:sp>
    </p:spTree>
    <p:extLst>
      <p:ext uri="{BB962C8B-B14F-4D97-AF65-F5344CB8AC3E}">
        <p14:creationId xmlns:p14="http://schemas.microsoft.com/office/powerpoint/2010/main" val="3090049138"/>
      </p:ext>
    </p:extLst>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smtClean="0">
                <a:cs typeface="+mn-cs"/>
              </a:rPr>
              <a:t>رابطه تحلیل شغل وطراحی آن</a:t>
            </a:r>
            <a:endParaRPr lang="fa-IR" sz="3200" b="1" dirty="0">
              <a:cs typeface="+mn-cs"/>
            </a:endParaRPr>
          </a:p>
        </p:txBody>
      </p:sp>
      <p:sp>
        <p:nvSpPr>
          <p:cNvPr id="3" name="Content Placeholder 2"/>
          <p:cNvSpPr>
            <a:spLocks noGrp="1"/>
          </p:cNvSpPr>
          <p:nvPr>
            <p:ph idx="1"/>
          </p:nvPr>
        </p:nvSpPr>
        <p:spPr>
          <a:xfrm>
            <a:off x="2589212" y="1519707"/>
            <a:ext cx="8915400" cy="4391515"/>
          </a:xfrm>
        </p:spPr>
        <p:txBody>
          <a:bodyPr/>
          <a:lstStyle/>
          <a:p>
            <a:pPr algn="r" rtl="1"/>
            <a:r>
              <a:rPr lang="fa-IR" dirty="0" smtClean="0"/>
              <a:t>تحلیل شغل به طور معمول بعداز طراحی شغل شده وبه کارکنان آموزش داده می شودوآنان براساس انتظارات سازمانی باید کاررا درست انجام دهند.اطلاعات حاصل از تحلیل شغل ممکن است به طراحی یاطراحی مجدد شغل منجر شود</a:t>
            </a:r>
          </a:p>
        </p:txBody>
      </p:sp>
      <p:sp>
        <p:nvSpPr>
          <p:cNvPr id="19" name="Arc 18"/>
          <p:cNvSpPr/>
          <p:nvPr/>
        </p:nvSpPr>
        <p:spPr>
          <a:xfrm>
            <a:off x="4518638" y="3643314"/>
            <a:ext cx="3643338" cy="2143140"/>
          </a:xfrm>
          <a:prstGeom prst="arc">
            <a:avLst>
              <a:gd name="adj1" fmla="val 16200000"/>
              <a:gd name="adj2" fmla="val 15329184"/>
            </a:avLst>
          </a:prstGeom>
        </p:spPr>
        <p:style>
          <a:lnRef idx="2">
            <a:schemeClr val="dk1"/>
          </a:lnRef>
          <a:fillRef idx="0">
            <a:schemeClr val="dk1"/>
          </a:fillRef>
          <a:effectRef idx="1">
            <a:schemeClr val="dk1"/>
          </a:effectRef>
          <a:fontRef idx="minor">
            <a:schemeClr val="tx1"/>
          </a:fontRef>
        </p:style>
        <p:txBody>
          <a:bodyPr rtlCol="1" anchor="ctr"/>
          <a:lstStyle/>
          <a:p>
            <a:pPr algn="ctr"/>
            <a:endParaRPr lang="fa-IR"/>
          </a:p>
        </p:txBody>
      </p:sp>
      <p:sp>
        <p:nvSpPr>
          <p:cNvPr id="20" name="Flowchart: Process 19"/>
          <p:cNvSpPr/>
          <p:nvPr/>
        </p:nvSpPr>
        <p:spPr>
          <a:xfrm>
            <a:off x="3524232" y="4286256"/>
            <a:ext cx="1500198" cy="755524"/>
          </a:xfrm>
          <a:prstGeom prst="flowChartProcess">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fa-IR" sz="1400" dirty="0"/>
              <a:t>تحلیل شغل</a:t>
            </a:r>
          </a:p>
          <a:p>
            <a:pPr algn="ctr"/>
            <a:r>
              <a:rPr lang="fa-IR" sz="1400" dirty="0"/>
              <a:t>شرح شغل</a:t>
            </a:r>
          </a:p>
          <a:p>
            <a:pPr algn="ctr"/>
            <a:r>
              <a:rPr lang="fa-IR" sz="1400" dirty="0"/>
              <a:t>ویژگیهای شغل</a:t>
            </a:r>
          </a:p>
        </p:txBody>
      </p:sp>
      <p:sp>
        <p:nvSpPr>
          <p:cNvPr id="21" name="Flowchart: Process 20"/>
          <p:cNvSpPr/>
          <p:nvPr/>
        </p:nvSpPr>
        <p:spPr>
          <a:xfrm>
            <a:off x="7453322" y="4429132"/>
            <a:ext cx="1143008" cy="612648"/>
          </a:xfrm>
          <a:prstGeom prst="flowChartProcess">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fa-IR" sz="1400" dirty="0"/>
              <a:t>عملکرد شغل</a:t>
            </a:r>
          </a:p>
        </p:txBody>
      </p:sp>
      <p:sp>
        <p:nvSpPr>
          <p:cNvPr id="22" name="Flowchart: Process 21"/>
          <p:cNvSpPr/>
          <p:nvPr/>
        </p:nvSpPr>
        <p:spPr>
          <a:xfrm>
            <a:off x="5667372" y="3286124"/>
            <a:ext cx="1285884" cy="612648"/>
          </a:xfrm>
          <a:prstGeom prst="flowChartProcess">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1" anchor="ctr"/>
          <a:lstStyle/>
          <a:p>
            <a:pPr algn="ctr"/>
            <a:r>
              <a:rPr lang="fa-IR" sz="1400" dirty="0"/>
              <a:t>طراحی شغل</a:t>
            </a:r>
          </a:p>
        </p:txBody>
      </p:sp>
      <p:cxnSp>
        <p:nvCxnSpPr>
          <p:cNvPr id="24" name="Straight Arrow Connector 23"/>
          <p:cNvCxnSpPr/>
          <p:nvPr/>
        </p:nvCxnSpPr>
        <p:spPr>
          <a:xfrm rot="16200000" flipH="1">
            <a:off x="7989107" y="4321975"/>
            <a:ext cx="142876"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p:nvPr/>
        </p:nvCxnSpPr>
        <p:spPr>
          <a:xfrm rot="16200000" flipV="1">
            <a:off x="4595802" y="5072074"/>
            <a:ext cx="142876" cy="1428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flipV="1">
            <a:off x="5453058" y="3714752"/>
            <a:ext cx="214314"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7" name="TextBox 36"/>
          <p:cNvSpPr txBox="1"/>
          <p:nvPr/>
        </p:nvSpPr>
        <p:spPr>
          <a:xfrm rot="19622538">
            <a:off x="4767028" y="3752955"/>
            <a:ext cx="475514" cy="244885"/>
          </a:xfrm>
          <a:prstGeom prst="rect">
            <a:avLst/>
          </a:prstGeom>
          <a:noFill/>
        </p:spPr>
        <p:txBody>
          <a:bodyPr wrap="square" rtlCol="1">
            <a:prstTxWarp prst="textDeflateBottom">
              <a:avLst/>
            </a:prstTxWarp>
            <a:spAutoFit/>
          </a:bodyPr>
          <a:lstStyle/>
          <a:p>
            <a:r>
              <a:rPr lang="fa-IR" sz="1200" dirty="0">
                <a:cs typeface="B Homa" pitchFamily="2" charset="-78"/>
              </a:rPr>
              <a:t>بازخو</a:t>
            </a:r>
            <a:r>
              <a:rPr lang="fa-IR" sz="1000" dirty="0">
                <a:cs typeface="B Homa" pitchFamily="2" charset="-78"/>
              </a:rPr>
              <a:t>ر</a:t>
            </a:r>
          </a:p>
        </p:txBody>
      </p:sp>
      <p:sp>
        <p:nvSpPr>
          <p:cNvPr id="38" name="TextBox 37"/>
          <p:cNvSpPr txBox="1"/>
          <p:nvPr/>
        </p:nvSpPr>
        <p:spPr>
          <a:xfrm rot="1961916">
            <a:off x="7133267" y="3749597"/>
            <a:ext cx="1146519" cy="276999"/>
          </a:xfrm>
          <a:prstGeom prst="rect">
            <a:avLst/>
          </a:prstGeom>
          <a:noFill/>
        </p:spPr>
        <p:txBody>
          <a:bodyPr wrap="none" rtlCol="1">
            <a:prstTxWarp prst="textDeflateBottom">
              <a:avLst/>
            </a:prstTxWarp>
            <a:spAutoFit/>
          </a:bodyPr>
          <a:lstStyle/>
          <a:p>
            <a:r>
              <a:rPr lang="fa-IR" sz="1200" dirty="0">
                <a:cs typeface="B Homa" pitchFamily="2" charset="-78"/>
              </a:rPr>
              <a:t>کارکنان آموزش می بینند</a:t>
            </a:r>
          </a:p>
        </p:txBody>
      </p:sp>
      <p:sp>
        <p:nvSpPr>
          <p:cNvPr id="39" name="TextBox 38"/>
          <p:cNvSpPr txBox="1"/>
          <p:nvPr/>
        </p:nvSpPr>
        <p:spPr>
          <a:xfrm rot="19727348">
            <a:off x="3779089" y="5784126"/>
            <a:ext cx="5491077" cy="314175"/>
          </a:xfrm>
          <a:prstGeom prst="rect">
            <a:avLst/>
          </a:prstGeom>
          <a:noFill/>
        </p:spPr>
        <p:txBody>
          <a:bodyPr wrap="none" rtlCol="1">
            <a:prstTxWarp prst="textArchDown">
              <a:avLst>
                <a:gd name="adj" fmla="val 21570864"/>
              </a:avLst>
            </a:prstTxWarp>
            <a:spAutoFit/>
            <a:scene3d>
              <a:camera prst="isometricOffAxis1Left"/>
              <a:lightRig rig="threePt" dir="t"/>
            </a:scene3d>
          </a:bodyPr>
          <a:lstStyle/>
          <a:p>
            <a:r>
              <a:rPr lang="fa-IR" dirty="0">
                <a:cs typeface="B Homa" pitchFamily="2" charset="-78"/>
              </a:rPr>
              <a:t>تحلیگر شغل کارکنان را در حین انجام دادن کار مشاهده می کند</a:t>
            </a:r>
          </a:p>
        </p:txBody>
      </p:sp>
    </p:spTree>
    <p:extLst>
      <p:ext uri="{BB962C8B-B14F-4D97-AF65-F5344CB8AC3E}">
        <p14:creationId xmlns:p14="http://schemas.microsoft.com/office/powerpoint/2010/main" val="1231179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27797"/>
            <a:ext cx="8915400" cy="5283425"/>
          </a:xfrm>
        </p:spPr>
        <p:txBody>
          <a:bodyPr/>
          <a:lstStyle/>
          <a:p>
            <a:pPr algn="r" rtl="1"/>
            <a:r>
              <a:rPr lang="fa-IR" sz="2000" b="1" dirty="0"/>
              <a:t>منابع تحلیل شغل:</a:t>
            </a:r>
          </a:p>
          <a:p>
            <a:pPr algn="r" rtl="1"/>
            <a:r>
              <a:rPr lang="fa-IR" dirty="0" smtClean="0"/>
              <a:t>مدیریت</a:t>
            </a:r>
            <a:endParaRPr lang="fa-IR" dirty="0"/>
          </a:p>
          <a:p>
            <a:pPr algn="r" rtl="1"/>
            <a:r>
              <a:rPr lang="fa-IR" dirty="0"/>
              <a:t>متصدی </a:t>
            </a:r>
            <a:r>
              <a:rPr lang="fa-IR" dirty="0" smtClean="0"/>
              <a:t>و کارکنان فعلی </a:t>
            </a:r>
            <a:r>
              <a:rPr lang="fa-IR" dirty="0"/>
              <a:t>شغل</a:t>
            </a:r>
          </a:p>
          <a:p>
            <a:pPr algn="r" rtl="1"/>
            <a:r>
              <a:rPr lang="fa-IR" dirty="0"/>
              <a:t>سرپرستان </a:t>
            </a:r>
            <a:r>
              <a:rPr lang="fa-IR" dirty="0" smtClean="0"/>
              <a:t>و مشاوران</a:t>
            </a:r>
            <a:endParaRPr lang="fa-IR" dirty="0"/>
          </a:p>
          <a:p>
            <a:pPr algn="r" rtl="1"/>
            <a:r>
              <a:rPr lang="fa-IR" dirty="0"/>
              <a:t>تحلیلگران </a:t>
            </a:r>
            <a:r>
              <a:rPr lang="fa-IR" dirty="0" smtClean="0"/>
              <a:t>شغل </a:t>
            </a:r>
            <a:endParaRPr lang="fa-IR" dirty="0"/>
          </a:p>
          <a:p>
            <a:pPr algn="r" rtl="1"/>
            <a:r>
              <a:rPr lang="fa-IR" dirty="0" smtClean="0"/>
              <a:t>اتحادیه ها و مشتریان</a:t>
            </a:r>
          </a:p>
          <a:p>
            <a:pPr algn="r" rtl="1"/>
            <a:endParaRPr lang="fa-IR" dirty="0" smtClean="0"/>
          </a:p>
          <a:p>
            <a:pPr algn="r" rtl="1"/>
            <a:r>
              <a:rPr lang="fa-IR" sz="2000" b="1" dirty="0" smtClean="0"/>
              <a:t>روشهای گرداوری اطلاعات:</a:t>
            </a:r>
          </a:p>
          <a:p>
            <a:pPr algn="r" rtl="1"/>
            <a:r>
              <a:rPr lang="fa-IR" dirty="0" smtClean="0"/>
              <a:t>مشاهده</a:t>
            </a:r>
          </a:p>
          <a:p>
            <a:pPr algn="r" rtl="1"/>
            <a:r>
              <a:rPr lang="fa-IR" dirty="0" smtClean="0"/>
              <a:t>مصاحبه</a:t>
            </a:r>
          </a:p>
          <a:p>
            <a:pPr algn="r" rtl="1"/>
            <a:r>
              <a:rPr lang="fa-IR" dirty="0" smtClean="0"/>
              <a:t>پرسشنامه و پیمایش</a:t>
            </a:r>
          </a:p>
          <a:p>
            <a:pPr algn="r" rtl="1"/>
            <a:r>
              <a:rPr lang="fa-IR" dirty="0" smtClean="0"/>
              <a:t>نشستهای کارشناسی و گزارش گیری </a:t>
            </a:r>
            <a:endParaRPr lang="fa-IR" dirty="0"/>
          </a:p>
          <a:p>
            <a:pPr algn="r"/>
            <a:endParaRPr lang="en-US" dirty="0"/>
          </a:p>
        </p:txBody>
      </p:sp>
    </p:spTree>
    <p:extLst>
      <p:ext uri="{BB962C8B-B14F-4D97-AF65-F5344CB8AC3E}">
        <p14:creationId xmlns:p14="http://schemas.microsoft.com/office/powerpoint/2010/main" val="1608703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64024"/>
            <a:ext cx="9523412" cy="6251124"/>
          </a:xfrm>
        </p:spPr>
        <p:txBody>
          <a:bodyPr>
            <a:normAutofit/>
          </a:bodyPr>
          <a:lstStyle/>
          <a:p>
            <a:pPr algn="r" rtl="1"/>
            <a:r>
              <a:rPr lang="fa-IR" sz="3200" b="1" dirty="0" smtClean="0"/>
              <a:t>   فرایند تحلیل شغل در یک نگاه</a:t>
            </a:r>
          </a:p>
        </p:txBody>
      </p:sp>
      <p:sp>
        <p:nvSpPr>
          <p:cNvPr id="4" name="Rectangle 3"/>
          <p:cNvSpPr/>
          <p:nvPr/>
        </p:nvSpPr>
        <p:spPr>
          <a:xfrm>
            <a:off x="2459808" y="2417210"/>
            <a:ext cx="1278737" cy="1376868"/>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fa-IR" dirty="0"/>
              <a:t>منابع داده ها</a:t>
            </a:r>
          </a:p>
        </p:txBody>
      </p:sp>
      <p:sp>
        <p:nvSpPr>
          <p:cNvPr id="5" name="Rectangle 4"/>
          <p:cNvSpPr/>
          <p:nvPr/>
        </p:nvSpPr>
        <p:spPr>
          <a:xfrm>
            <a:off x="2494381" y="4831224"/>
            <a:ext cx="1330903" cy="1518243"/>
          </a:xfrm>
          <a:prstGeom prst="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fa-IR" sz="1600" dirty="0"/>
              <a:t>روشهای گردآوری داده ها</a:t>
            </a:r>
          </a:p>
        </p:txBody>
      </p:sp>
      <p:cxnSp>
        <p:nvCxnSpPr>
          <p:cNvPr id="7" name="Straight Arrow Connector 6"/>
          <p:cNvCxnSpPr/>
          <p:nvPr/>
        </p:nvCxnSpPr>
        <p:spPr>
          <a:xfrm rot="16200000" flipH="1">
            <a:off x="3776048" y="3822866"/>
            <a:ext cx="714380" cy="71438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flipV="1">
            <a:off x="3887090" y="4809484"/>
            <a:ext cx="493256" cy="59804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2" name="Rounded Rectangle 11"/>
          <p:cNvSpPr/>
          <p:nvPr/>
        </p:nvSpPr>
        <p:spPr>
          <a:xfrm>
            <a:off x="4610770" y="4000530"/>
            <a:ext cx="1263587" cy="1502375"/>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fa-IR" dirty="0"/>
              <a:t>داده های شغلی</a:t>
            </a:r>
          </a:p>
        </p:txBody>
      </p:sp>
      <p:cxnSp>
        <p:nvCxnSpPr>
          <p:cNvPr id="17" name="Straight Arrow Connector 16"/>
          <p:cNvCxnSpPr/>
          <p:nvPr/>
        </p:nvCxnSpPr>
        <p:spPr>
          <a:xfrm flipV="1">
            <a:off x="5956690" y="3755499"/>
            <a:ext cx="950484" cy="54473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p:nvPr/>
        </p:nvCxnSpPr>
        <p:spPr>
          <a:xfrm>
            <a:off x="5956690" y="5322107"/>
            <a:ext cx="903627" cy="5000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0" name="Rounded Rectangle 19"/>
          <p:cNvSpPr/>
          <p:nvPr/>
        </p:nvSpPr>
        <p:spPr>
          <a:xfrm>
            <a:off x="7214715" y="3043451"/>
            <a:ext cx="1104127" cy="1424096"/>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fa-IR" dirty="0"/>
              <a:t>شرح شغل</a:t>
            </a:r>
          </a:p>
        </p:txBody>
      </p:sp>
      <p:sp>
        <p:nvSpPr>
          <p:cNvPr id="21" name="Rounded Rectangle 20"/>
          <p:cNvSpPr/>
          <p:nvPr/>
        </p:nvSpPr>
        <p:spPr>
          <a:xfrm>
            <a:off x="7094517" y="5057781"/>
            <a:ext cx="1202668" cy="1518242"/>
          </a:xfrm>
          <a:prstGeom prst="roundRect">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fa-IR" dirty="0"/>
              <a:t>شرایط احراز شغل</a:t>
            </a:r>
          </a:p>
        </p:txBody>
      </p:sp>
      <p:cxnSp>
        <p:nvCxnSpPr>
          <p:cNvPr id="23" name="Straight Arrow Connector 22"/>
          <p:cNvCxnSpPr/>
          <p:nvPr/>
        </p:nvCxnSpPr>
        <p:spPr>
          <a:xfrm>
            <a:off x="8483508" y="4121640"/>
            <a:ext cx="928694" cy="35719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Straight Arrow Connector 24"/>
          <p:cNvCxnSpPr/>
          <p:nvPr/>
        </p:nvCxnSpPr>
        <p:spPr>
          <a:xfrm flipV="1">
            <a:off x="8519227" y="5000636"/>
            <a:ext cx="857256" cy="64294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6" name="Oval 25"/>
          <p:cNvSpPr/>
          <p:nvPr/>
        </p:nvSpPr>
        <p:spPr>
          <a:xfrm>
            <a:off x="9576867" y="3616657"/>
            <a:ext cx="1573353" cy="1841179"/>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fa-IR" sz="1600" dirty="0"/>
              <a:t>کارکردهای منابع انسانی</a:t>
            </a:r>
          </a:p>
        </p:txBody>
      </p:sp>
    </p:spTree>
    <p:extLst>
      <p:ext uri="{BB962C8B-B14F-4D97-AF65-F5344CB8AC3E}">
        <p14:creationId xmlns:p14="http://schemas.microsoft.com/office/powerpoint/2010/main" val="1155194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31065"/>
            <a:ext cx="8915400" cy="5280157"/>
          </a:xfrm>
        </p:spPr>
        <p:txBody>
          <a:bodyPr/>
          <a:lstStyle/>
          <a:p>
            <a:pPr marL="0" indent="0" algn="r">
              <a:buNone/>
            </a:pPr>
            <a:r>
              <a:rPr lang="fa-IR" dirty="0" smtClean="0"/>
              <a:t>در فرایند تحلیل شغل ابتدا </a:t>
            </a:r>
            <a:r>
              <a:rPr lang="fa-IR" dirty="0" smtClean="0">
                <a:solidFill>
                  <a:srgbClr val="C00000"/>
                </a:solidFill>
              </a:rPr>
              <a:t>انطباق شغل با ساختار و اهداف کلی سازمان </a:t>
            </a:r>
            <a:r>
              <a:rPr lang="fa-IR" dirty="0" smtClean="0"/>
              <a:t>بررسی می شود</a:t>
            </a:r>
          </a:p>
          <a:p>
            <a:pPr marL="0" indent="0" algn="r">
              <a:buNone/>
            </a:pPr>
            <a:r>
              <a:rPr lang="fa-IR" dirty="0" smtClean="0"/>
              <a:t>همگونی و هماهنگی بین اهداف و استراتژیهای سازمان و اهداف و استراتژیهای نظام مدیریت منابع انسانی را بررسی کرد.</a:t>
            </a:r>
          </a:p>
          <a:p>
            <a:pPr marL="0" indent="0" algn="r">
              <a:buNone/>
            </a:pPr>
            <a:r>
              <a:rPr lang="fa-IR" dirty="0" smtClean="0"/>
              <a:t>در مرحله بعد باید </a:t>
            </a:r>
            <a:r>
              <a:rPr lang="fa-IR" dirty="0" smtClean="0">
                <a:solidFill>
                  <a:srgbClr val="C00000"/>
                </a:solidFill>
              </a:rPr>
              <a:t>مقاصد </a:t>
            </a:r>
            <a:r>
              <a:rPr lang="fa-IR" dirty="0">
                <a:solidFill>
                  <a:srgbClr val="C00000"/>
                </a:solidFill>
              </a:rPr>
              <a:t>اصلی تحلیل شغل </a:t>
            </a:r>
            <a:r>
              <a:rPr lang="fa-IR" dirty="0"/>
              <a:t>را مشخص ساخت وتوضیح مناسبی درمورد کاربرد آن داد.باید زمینه های اصلی کاربردتحلیل شغل درسایر کارکردهای مدیریت منابع انسانی شناخته شود.</a:t>
            </a:r>
          </a:p>
          <a:p>
            <a:pPr marL="0" indent="0" algn="r">
              <a:buNone/>
            </a:pPr>
            <a:r>
              <a:rPr lang="fa-IR" dirty="0" smtClean="0"/>
              <a:t>در مرحله سوم اگرسازمان </a:t>
            </a:r>
            <a:r>
              <a:rPr lang="fa-IR" dirty="0"/>
              <a:t>ازتنوع مشاغل اندکی برخوردار بود همه </a:t>
            </a:r>
            <a:r>
              <a:rPr lang="fa-IR" dirty="0">
                <a:solidFill>
                  <a:srgbClr val="C00000"/>
                </a:solidFill>
              </a:rPr>
              <a:t>مشاغل فهرست می شوند </a:t>
            </a:r>
            <a:r>
              <a:rPr lang="fa-IR" dirty="0"/>
              <a:t>درغیراین صورت برای صرفه جویی دروقت وهزینه توصیه می شود مشاغل اصلی واستراتژیک شناسایی وبررسی شوند.روشهای ترکیبی الگوی بهینه ای برای گردآوری اطلاعات ازهر شغل وویژگی های شاغلان طراحی شود بعداز جمع آوری اطلاعات به تنظیم شرح شغل اقدام گردد وسپس متناسب باشرح شغل وویژگیهای هرشغل شرایط احراز نوشته شود</a:t>
            </a:r>
            <a:r>
              <a:rPr lang="fa-IR" dirty="0" smtClean="0"/>
              <a:t>.</a:t>
            </a:r>
          </a:p>
          <a:p>
            <a:pPr marL="0" indent="0" algn="r">
              <a:buNone/>
            </a:pPr>
            <a:r>
              <a:rPr lang="fa-IR" dirty="0" smtClean="0"/>
              <a:t>و با استفاده از چرخه بازخورد امکان اصلاح نقایص و کاستی ها در نظر گرفته میشود</a:t>
            </a:r>
            <a:endParaRPr lang="fa-IR" dirty="0"/>
          </a:p>
          <a:p>
            <a:pPr marL="0" indent="0" algn="r">
              <a:buNone/>
            </a:pPr>
            <a:r>
              <a:rPr lang="fa-IR" dirty="0" smtClean="0"/>
              <a:t>                                                                        </a:t>
            </a:r>
            <a:endParaRPr lang="en-US" dirty="0"/>
          </a:p>
        </p:txBody>
      </p:sp>
    </p:spTree>
    <p:extLst>
      <p:ext uri="{BB962C8B-B14F-4D97-AF65-F5344CB8AC3E}">
        <p14:creationId xmlns:p14="http://schemas.microsoft.com/office/powerpoint/2010/main" val="806723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a:cs typeface="+mn-cs"/>
              </a:rPr>
              <a:t>چه موقع یک شغل تحلیل می شود</a:t>
            </a:r>
            <a:endParaRPr lang="en-US" sz="3200" b="1" dirty="0">
              <a:cs typeface="+mn-cs"/>
            </a:endParaRPr>
          </a:p>
        </p:txBody>
      </p:sp>
      <p:sp>
        <p:nvSpPr>
          <p:cNvPr id="3" name="Content Placeholder 2"/>
          <p:cNvSpPr>
            <a:spLocks noGrp="1"/>
          </p:cNvSpPr>
          <p:nvPr>
            <p:ph idx="1"/>
          </p:nvPr>
        </p:nvSpPr>
        <p:spPr>
          <a:xfrm>
            <a:off x="2589212" y="1429555"/>
            <a:ext cx="8915400" cy="4932608"/>
          </a:xfrm>
        </p:spPr>
        <p:txBody>
          <a:bodyPr/>
          <a:lstStyle/>
          <a:p>
            <a:pPr algn="r" rtl="1"/>
            <a:r>
              <a:rPr lang="fa-IR" dirty="0"/>
              <a:t>تحلیل شغل باید باتغییرات شغل تداوم یابد،لکن ممکن نیست که بدقت تشخیص دادکه چگونه غالبا یک شخص باید بازبینی شود.چرینگتون سه دلیل رابرای اینکه تحلیل شغل عهده دارآن شود،تشخیص داد:</a:t>
            </a:r>
          </a:p>
          <a:p>
            <a:pPr algn="r" rtl="1"/>
            <a:r>
              <a:rPr lang="fa-IR" dirty="0"/>
              <a:t>وقتی که سازمان تازه تشکیل </a:t>
            </a:r>
            <a:r>
              <a:rPr lang="fa-IR" dirty="0" smtClean="0"/>
              <a:t>می شود.</a:t>
            </a:r>
            <a:endParaRPr lang="fa-IR" dirty="0"/>
          </a:p>
          <a:p>
            <a:pPr algn="r" rtl="1"/>
            <a:r>
              <a:rPr lang="fa-IR" dirty="0"/>
              <a:t>وقتی که شغل جدیدی ایجاد می شود.</a:t>
            </a:r>
          </a:p>
          <a:p>
            <a:pPr algn="r" rtl="1"/>
            <a:r>
              <a:rPr lang="fa-IR" dirty="0"/>
              <a:t>وقتی که یک شغل براساس نتایج حاصل از روشهای جدید،رویه های جدیدیافناوریهای جدید به طور معناداری تغییر می کند</a:t>
            </a:r>
          </a:p>
          <a:p>
            <a:pPr algn="r" rtl="1"/>
            <a:r>
              <a:rPr lang="fa-IR" b="1" dirty="0" smtClean="0"/>
              <a:t>شاخص هایی </a:t>
            </a:r>
            <a:r>
              <a:rPr lang="fa-IR" b="1" dirty="0"/>
              <a:t>که نشان می </a:t>
            </a:r>
            <a:r>
              <a:rPr lang="fa-IR" b="1" dirty="0" smtClean="0"/>
              <a:t>دهدتحلیل </a:t>
            </a:r>
            <a:r>
              <a:rPr lang="fa-IR" b="1" dirty="0"/>
              <a:t>شغل موردنیاز است عبارتند: </a:t>
            </a:r>
            <a:endParaRPr lang="fa-IR" b="1" dirty="0" smtClean="0"/>
          </a:p>
          <a:p>
            <a:pPr algn="r" rtl="1"/>
            <a:r>
              <a:rPr lang="fa-IR" dirty="0" smtClean="0"/>
              <a:t>فقدان </a:t>
            </a:r>
            <a:r>
              <a:rPr lang="fa-IR" dirty="0"/>
              <a:t>مدارکی دال براینکه تاکنون هیچ تحلیل شغلی انجام نشده است.</a:t>
            </a:r>
          </a:p>
          <a:p>
            <a:pPr algn="r" rtl="1"/>
            <a:r>
              <a:rPr lang="fa-IR" dirty="0"/>
              <a:t>افزایش نارضایتی کارکنان ازمحتوای شغل یاشرایط کاری.</a:t>
            </a:r>
          </a:p>
          <a:p>
            <a:pPr algn="r" rtl="1"/>
            <a:r>
              <a:rPr lang="fa-IR" dirty="0" smtClean="0"/>
              <a:t>عدم </a:t>
            </a:r>
            <a:r>
              <a:rPr lang="fa-IR" dirty="0"/>
              <a:t>توافق بین سرپرست ودارنده شغل </a:t>
            </a:r>
            <a:r>
              <a:rPr lang="fa-IR" dirty="0" smtClean="0"/>
              <a:t>بر روئی </a:t>
            </a:r>
            <a:r>
              <a:rPr lang="fa-IR" dirty="0"/>
              <a:t>کاری که باید انجام شود</a:t>
            </a:r>
            <a:r>
              <a:rPr lang="fa-IR" dirty="0" smtClean="0"/>
              <a:t>...</a:t>
            </a:r>
          </a:p>
          <a:p>
            <a:pPr marL="0" indent="0" algn="r" rtl="1">
              <a:buNone/>
            </a:pPr>
            <a:r>
              <a:rPr lang="fa-IR" dirty="0" smtClean="0"/>
              <a:t>تجدید سازمان یا ساختاردهی مجدد و تغییرات در فرایندها و رود تجهیزات جدید</a:t>
            </a:r>
          </a:p>
          <a:p>
            <a:pPr marL="0" indent="0" algn="r">
              <a:buNone/>
            </a:pPr>
            <a:r>
              <a:rPr lang="fa-IR" dirty="0" smtClean="0"/>
              <a:t>و...</a:t>
            </a:r>
          </a:p>
          <a:p>
            <a:pPr algn="r"/>
            <a:endParaRPr lang="en-US" b="1" dirty="0"/>
          </a:p>
        </p:txBody>
      </p:sp>
    </p:spTree>
    <p:extLst>
      <p:ext uri="{BB962C8B-B14F-4D97-AF65-F5344CB8AC3E}">
        <p14:creationId xmlns:p14="http://schemas.microsoft.com/office/powerpoint/2010/main" val="144942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868</TotalTime>
  <Words>1211</Words>
  <Application>Microsoft Office PowerPoint</Application>
  <PresentationFormat>Custom</PresentationFormat>
  <Paragraphs>119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Wisp</vt:lpstr>
      <vt:lpstr>       فصل سوم                  تحلیل شغل</vt:lpstr>
      <vt:lpstr>تجزيه و تحليل شغل</vt:lpstr>
      <vt:lpstr>مولفه های تحلیل شغل</vt:lpstr>
      <vt:lpstr>PowerPoint Presentation</vt:lpstr>
      <vt:lpstr>رابطه تحلیل شغل وطراحی آن</vt:lpstr>
      <vt:lpstr>PowerPoint Presentation</vt:lpstr>
      <vt:lpstr>PowerPoint Presentation</vt:lpstr>
      <vt:lpstr>PowerPoint Presentation</vt:lpstr>
      <vt:lpstr>چه موقع یک شغل تحلیل می شود</vt:lpstr>
      <vt:lpstr>شرح شغل</vt:lpstr>
      <vt:lpstr>PowerPoint Presentation</vt:lpstr>
      <vt:lpstr>شرایط احراز شغل</vt:lpstr>
      <vt:lpstr>شغل زدایی</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سوم                  طراحی شغل</dc:title>
  <dc:creator>a</dc:creator>
  <cp:lastModifiedBy>WIN 7</cp:lastModifiedBy>
  <cp:revision>54</cp:revision>
  <dcterms:created xsi:type="dcterms:W3CDTF">2015-10-23T15:23:40Z</dcterms:created>
  <dcterms:modified xsi:type="dcterms:W3CDTF">2016-11-19T20:41:45Z</dcterms:modified>
</cp:coreProperties>
</file>