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32"/>
  </p:notesMasterIdLst>
  <p:sldIdLst>
    <p:sldId id="256" r:id="rId2"/>
    <p:sldId id="257" r:id="rId3"/>
    <p:sldId id="258" r:id="rId4"/>
    <p:sldId id="263" r:id="rId5"/>
    <p:sldId id="265" r:id="rId6"/>
    <p:sldId id="264" r:id="rId7"/>
    <p:sldId id="266" r:id="rId8"/>
    <p:sldId id="289" r:id="rId9"/>
    <p:sldId id="267" r:id="rId10"/>
    <p:sldId id="268" r:id="rId11"/>
    <p:sldId id="292" r:id="rId12"/>
    <p:sldId id="259" r:id="rId13"/>
    <p:sldId id="261" r:id="rId14"/>
    <p:sldId id="290" r:id="rId15"/>
    <p:sldId id="275" r:id="rId16"/>
    <p:sldId id="276" r:id="rId17"/>
    <p:sldId id="269" r:id="rId18"/>
    <p:sldId id="270" r:id="rId19"/>
    <p:sldId id="271" r:id="rId20"/>
    <p:sldId id="272" r:id="rId21"/>
    <p:sldId id="273" r:id="rId22"/>
    <p:sldId id="277" r:id="rId23"/>
    <p:sldId id="278" r:id="rId24"/>
    <p:sldId id="283" r:id="rId25"/>
    <p:sldId id="279" r:id="rId26"/>
    <p:sldId id="280" r:id="rId27"/>
    <p:sldId id="281" r:id="rId28"/>
    <p:sldId id="274" r:id="rId29"/>
    <p:sldId id="282" r:id="rId30"/>
    <p:sldId id="288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4A9C8F-C1FE-436B-AFC1-9AFA6E582BB8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24204-7C71-4A57-BBC1-EB70BEF51C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50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52ED74-4B19-42EA-A8D2-4057A55B3058}" type="slidenum">
              <a:rPr lang="ar-SA"/>
              <a:pPr/>
              <a:t>30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96C11-DDAA-445F-B4A7-C1DE176A441B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836EB75-EB04-4BFA-B0B9-7772DE21D3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96C11-DDAA-445F-B4A7-C1DE176A441B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EB75-EB04-4BFA-B0B9-7772DE21D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836EB75-EB04-4BFA-B0B9-7772DE21D3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96C11-DDAA-445F-B4A7-C1DE176A441B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96C11-DDAA-445F-B4A7-C1DE176A441B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836EB75-EB04-4BFA-B0B9-7772DE21D3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96C11-DDAA-445F-B4A7-C1DE176A441B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836EB75-EB04-4BFA-B0B9-7772DE21D3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3696C11-DDAA-445F-B4A7-C1DE176A441B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EB75-EB04-4BFA-B0B9-7772DE21D3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96C11-DDAA-445F-B4A7-C1DE176A441B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836EB75-EB04-4BFA-B0B9-7772DE21D3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96C11-DDAA-445F-B4A7-C1DE176A441B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836EB75-EB04-4BFA-B0B9-7772DE21D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96C11-DDAA-445F-B4A7-C1DE176A441B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36EB75-EB04-4BFA-B0B9-7772DE21D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836EB75-EB04-4BFA-B0B9-7772DE21D3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96C11-DDAA-445F-B4A7-C1DE176A441B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836EB75-EB04-4BFA-B0B9-7772DE21D3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3696C11-DDAA-445F-B4A7-C1DE176A441B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3696C11-DDAA-445F-B4A7-C1DE176A441B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836EB75-EB04-4BFA-B0B9-7772DE21D3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1_0000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600200"/>
            <a:ext cx="5472112" cy="3463925"/>
          </a:xfrm>
          <a:prstGeom prst="roundRect">
            <a:avLst>
              <a:gd name="adj" fmla="val 8594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868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600" dirty="0" smtClean="0">
                <a:solidFill>
                  <a:srgbClr val="0070C0"/>
                </a:solidFill>
              </a:rPr>
              <a:t>هوش معنوی(</a:t>
            </a:r>
            <a:r>
              <a:rPr lang="en-US" sz="2600" dirty="0" smtClean="0">
                <a:solidFill>
                  <a:srgbClr val="0070C0"/>
                </a:solidFill>
              </a:rPr>
              <a:t>SQ</a:t>
            </a:r>
            <a:r>
              <a:rPr lang="fa-IR" sz="2600" dirty="0" smtClean="0">
                <a:solidFill>
                  <a:srgbClr val="0070C0"/>
                </a:solidFill>
              </a:rPr>
              <a:t>) </a:t>
            </a:r>
            <a:r>
              <a:rPr lang="fa-IR" sz="2600" dirty="0" smtClean="0"/>
              <a:t>برای کارکرد </a:t>
            </a:r>
            <a:r>
              <a:rPr lang="fa-IR" sz="2600" dirty="0" err="1" smtClean="0"/>
              <a:t>اثربخش</a:t>
            </a:r>
            <a:r>
              <a:rPr lang="fa-IR" sz="2600" dirty="0" smtClean="0"/>
              <a:t> هوش عقلانی (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IQ</a:t>
            </a:r>
            <a:r>
              <a:rPr lang="fa-IR" sz="2600" dirty="0" smtClean="0"/>
              <a:t>) </a:t>
            </a:r>
            <a:r>
              <a:rPr lang="fa-IR" sz="2600" dirty="0" err="1" smtClean="0"/>
              <a:t>وهوش</a:t>
            </a:r>
            <a:r>
              <a:rPr lang="fa-IR" sz="2600" dirty="0" smtClean="0"/>
              <a:t> عاطفی</a:t>
            </a:r>
            <a:r>
              <a:rPr lang="en-US" sz="2600" dirty="0" smtClean="0"/>
              <a:t> </a:t>
            </a:r>
            <a:r>
              <a:rPr lang="fa-IR" sz="2600" dirty="0" smtClean="0"/>
              <a:t>یا هیجانی (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EQ</a:t>
            </a:r>
            <a:r>
              <a:rPr lang="fa-IR" sz="2600" dirty="0" smtClean="0"/>
              <a:t>) ضرورت دارد. در واقع هوش عقلانی دروازه  ورود  فرد برای کسب موفقیت </a:t>
            </a:r>
            <a:r>
              <a:rPr lang="fa-IR" sz="2600" dirty="0" err="1" smtClean="0"/>
              <a:t>دررشته</a:t>
            </a:r>
            <a:r>
              <a:rPr lang="fa-IR" sz="2600" dirty="0" smtClean="0"/>
              <a:t> تحصیلی مورد علاقه </a:t>
            </a:r>
            <a:r>
              <a:rPr lang="fa-IR" sz="2600" dirty="0" err="1" smtClean="0"/>
              <a:t>اش</a:t>
            </a:r>
            <a:r>
              <a:rPr lang="fa-IR" sz="2600" dirty="0" smtClean="0"/>
              <a:t> است، اما آنچه او را در زمره بهترین ها در شغل و حرفه او قرار می دهد، </a:t>
            </a:r>
            <a:r>
              <a:rPr lang="fa-IR" sz="2600" dirty="0" smtClean="0">
                <a:solidFill>
                  <a:srgbClr val="FF0000"/>
                </a:solidFill>
              </a:rPr>
              <a:t>هوش عاطفی یا هیجانی  </a:t>
            </a:r>
            <a:r>
              <a:rPr lang="fa-IR" sz="2600" dirty="0" smtClean="0"/>
              <a:t>است. </a:t>
            </a:r>
            <a:br>
              <a:rPr lang="fa-IR" sz="2600" dirty="0" smtClean="0"/>
            </a:br>
            <a:r>
              <a:rPr lang="fa-IR" sz="2600" b="1" dirty="0" smtClean="0"/>
              <a:t/>
            </a:r>
            <a:br>
              <a:rPr lang="fa-IR" sz="2600" b="1" dirty="0" smtClean="0"/>
            </a:br>
            <a:r>
              <a:rPr lang="fa-IR" sz="2600" dirty="0" smtClean="0"/>
              <a:t>بهره </a:t>
            </a:r>
            <a:r>
              <a:rPr lang="fa-IR" sz="2600" dirty="0" err="1" smtClean="0"/>
              <a:t>مندی</a:t>
            </a:r>
            <a:r>
              <a:rPr lang="fa-IR" sz="2600" dirty="0" smtClean="0"/>
              <a:t> از حداقل هوش عاطفی آغاز راه سفر به سوی معنویت، خودآگاهی و هوش معنوی است که خود موجب تقویت هوش عاطفی می شود. از طرف دیگر هوش عاطفی نیز می تواند در رشد و ارتقای هوش معنوی موثر باشد. </a:t>
            </a:r>
            <a:r>
              <a:rPr lang="fa-IR" sz="2600" b="1" dirty="0" smtClean="0">
                <a:solidFill>
                  <a:srgbClr val="0070C0"/>
                </a:solidFill>
              </a:rPr>
              <a:t>دو هوش عاطفی و هوش معنوی تاثیری مستقیم و مثبت بر یکدیگر دارند. رشد و توسعه هر یک باعث پرورش و توسعه دیگری می شود.</a:t>
            </a:r>
            <a:endParaRPr lang="en-US" sz="2600" b="1" dirty="0">
              <a:solidFill>
                <a:srgbClr val="0070C0"/>
              </a:solidFill>
            </a:endParaRPr>
          </a:p>
        </p:txBody>
      </p:sp>
      <p:pic>
        <p:nvPicPr>
          <p:cNvPr id="4" name="Picture 2" descr="C:\Users\ASUS\Desktop\mohammad\(SQ) چيست؟_files\11_pxjsmyip.cg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4343400"/>
            <a:ext cx="2209800" cy="2019300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228600" y="5867400"/>
            <a:ext cx="3124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مجله اینترنتی برترینها – هوش معنوی </a:t>
            </a:r>
            <a:endParaRPr lang="en-US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8458200" cy="1133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lnSpc>
                <a:spcPct val="150000"/>
              </a:lnSpc>
            </a:pPr>
            <a:r>
              <a:rPr lang="fa-IR" sz="2400" b="1" dirty="0" smtClean="0"/>
              <a:t>در </a:t>
            </a:r>
            <a:r>
              <a:rPr lang="fa-IR" sz="2400" b="1" dirty="0" err="1" smtClean="0"/>
              <a:t>اين</a:t>
            </a:r>
            <a:r>
              <a:rPr lang="fa-IR" sz="2400" b="1" dirty="0" smtClean="0"/>
              <a:t> هرم رابطه هوش </a:t>
            </a:r>
            <a:r>
              <a:rPr lang="fa-IR" sz="2400" b="1" dirty="0" err="1" smtClean="0"/>
              <a:t>معنوي</a:t>
            </a:r>
            <a:r>
              <a:rPr lang="fa-IR" sz="2400" b="1" dirty="0" smtClean="0"/>
              <a:t> با هوش </a:t>
            </a:r>
            <a:r>
              <a:rPr lang="fa-IR" sz="2400" b="1" dirty="0" err="1" smtClean="0"/>
              <a:t>هيجاني</a:t>
            </a:r>
            <a:r>
              <a:rPr lang="fa-IR" sz="2400" b="1" dirty="0" smtClean="0"/>
              <a:t>  </a:t>
            </a:r>
            <a:r>
              <a:rPr lang="fa-IR" sz="2400" b="1" dirty="0" err="1" smtClean="0"/>
              <a:t>كه</a:t>
            </a:r>
            <a:r>
              <a:rPr lang="fa-IR" sz="2400" b="1" dirty="0" smtClean="0"/>
              <a:t> رابطه </a:t>
            </a:r>
            <a:r>
              <a:rPr lang="fa-IR" sz="2400" b="1" dirty="0" err="1" smtClean="0"/>
              <a:t>اي</a:t>
            </a:r>
            <a:r>
              <a:rPr lang="fa-IR" sz="2400" b="1" dirty="0" smtClean="0"/>
              <a:t> متقابل دارند نشان داده شده است :</a:t>
            </a:r>
            <a:endParaRPr lang="en-US" sz="2400" b="1" dirty="0"/>
          </a:p>
        </p:txBody>
      </p:sp>
      <p:pic>
        <p:nvPicPr>
          <p:cNvPr id="3" name="Picture 4" descr="e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47800"/>
            <a:ext cx="8135938" cy="32766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04800" y="4876800"/>
            <a:ext cx="861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dirty="0" smtClean="0"/>
              <a:t>به عبارتی؛رشد هوش عاطفی یا هیجانی به رشد هوش معنوی کمک میکند و رشد هوش معنوی ، رشد هوش عاطفی یا هیجانی را تسهیل مینماید</a:t>
            </a:r>
            <a:endParaRPr lang="en-US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381000" y="5943600"/>
            <a:ext cx="29718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err="1" smtClean="0"/>
              <a:t>سمینارهوش</a:t>
            </a:r>
            <a:r>
              <a:rPr lang="fa-IR" dirty="0" smtClean="0"/>
              <a:t> معنوی </a:t>
            </a:r>
            <a:r>
              <a:rPr lang="fa-IR" dirty="0" err="1" smtClean="0"/>
              <a:t>دکترعبدالله</a:t>
            </a:r>
            <a:r>
              <a:rPr lang="fa-IR" dirty="0" smtClean="0"/>
              <a:t> زاده</a:t>
            </a:r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US\Desktop\mohammad\(SQ) چيست؟_files\11_pxjsmyip.cg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4191000"/>
            <a:ext cx="2667000" cy="21336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762000" y="304800"/>
            <a:ext cx="800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/>
            <a:r>
              <a:rPr lang="fa-IR" sz="2800" b="1" dirty="0" err="1" smtClean="0">
                <a:solidFill>
                  <a:srgbClr val="0070C0"/>
                </a:solidFill>
              </a:rPr>
              <a:t>تعريف</a:t>
            </a:r>
            <a:r>
              <a:rPr lang="fa-IR" sz="2800" b="1" dirty="0" smtClean="0">
                <a:solidFill>
                  <a:srgbClr val="0070C0"/>
                </a:solidFill>
              </a:rPr>
              <a:t> هوش </a:t>
            </a:r>
            <a:r>
              <a:rPr lang="fa-IR" sz="2800" b="1" dirty="0" err="1" smtClean="0">
                <a:solidFill>
                  <a:srgbClr val="0070C0"/>
                </a:solidFill>
              </a:rPr>
              <a:t>معنوي</a:t>
            </a:r>
            <a:r>
              <a:rPr lang="fa-IR" sz="2800" b="1" dirty="0" smtClean="0">
                <a:solidFill>
                  <a:srgbClr val="0070C0"/>
                </a:solidFill>
              </a:rPr>
              <a:t> از نظر </a:t>
            </a:r>
            <a:r>
              <a:rPr lang="fa-IR" sz="2800" b="1" dirty="0" err="1" smtClean="0">
                <a:solidFill>
                  <a:srgbClr val="0070C0"/>
                </a:solidFill>
              </a:rPr>
              <a:t>مك</a:t>
            </a:r>
            <a:r>
              <a:rPr lang="fa-IR" sz="2800" b="1" dirty="0" smtClean="0">
                <a:solidFill>
                  <a:srgbClr val="0070C0"/>
                </a:solidFill>
              </a:rPr>
              <a:t> </a:t>
            </a:r>
            <a:r>
              <a:rPr lang="fa-IR" sz="2800" b="1" dirty="0" err="1" smtClean="0">
                <a:solidFill>
                  <a:srgbClr val="0070C0"/>
                </a:solidFill>
              </a:rPr>
              <a:t>شري</a:t>
            </a:r>
            <a:r>
              <a:rPr lang="fa-IR" sz="2800" b="1" dirty="0" smtClean="0">
                <a:solidFill>
                  <a:srgbClr val="0070C0"/>
                </a:solidFill>
              </a:rPr>
              <a:t> (2002)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990600"/>
            <a:ext cx="85344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200" b="1" dirty="0" smtClean="0">
                <a:cs typeface="B Nazanin" pitchFamily="2" charset="-78"/>
              </a:rPr>
              <a:t>هوش معنوی زیربنای باورهای فرد است که سبب اثرگذاری بر عملکرد وی می‌شود؛ به گونه‌ای که شکل واقعی زندگی را قالب بندی می‌کند. هوش معنوی باعث افزایش قدرت انعطاف پذیری و خودآگاهی انسان </a:t>
            </a:r>
            <a:r>
              <a:rPr lang="fa-IR" sz="2200" b="1" dirty="0" err="1" smtClean="0">
                <a:cs typeface="B Nazanin" pitchFamily="2" charset="-78"/>
              </a:rPr>
              <a:t>مي</a:t>
            </a:r>
            <a:r>
              <a:rPr lang="fa-IR" sz="2200" b="1" dirty="0" smtClean="0">
                <a:cs typeface="B Nazanin" pitchFamily="2" charset="-78"/>
              </a:rPr>
              <a:t> شود. به طوری که  به فرد </a:t>
            </a:r>
            <a:r>
              <a:rPr lang="fa-IR" sz="2200" b="1" dirty="0" err="1" smtClean="0">
                <a:cs typeface="B Nazanin" pitchFamily="2" charset="-78"/>
              </a:rPr>
              <a:t>كمك</a:t>
            </a:r>
            <a:r>
              <a:rPr lang="fa-IR" sz="2200" b="1" dirty="0" smtClean="0">
                <a:cs typeface="B Nazanin" pitchFamily="2" charset="-78"/>
              </a:rPr>
              <a:t> </a:t>
            </a:r>
            <a:r>
              <a:rPr lang="fa-IR" sz="2200" b="1" dirty="0" err="1" smtClean="0">
                <a:cs typeface="B Nazanin" pitchFamily="2" charset="-78"/>
              </a:rPr>
              <a:t>مي</a:t>
            </a:r>
            <a:r>
              <a:rPr lang="fa-IR" sz="2200" b="1" dirty="0" smtClean="0">
                <a:cs typeface="B Nazanin" pitchFamily="2" charset="-78"/>
              </a:rPr>
              <a:t> </a:t>
            </a:r>
            <a:r>
              <a:rPr lang="fa-IR" sz="2200" b="1" dirty="0" err="1" smtClean="0">
                <a:cs typeface="B Nazanin" pitchFamily="2" charset="-78"/>
              </a:rPr>
              <a:t>كند</a:t>
            </a:r>
            <a:r>
              <a:rPr lang="fa-IR" sz="2200" b="1" dirty="0" smtClean="0">
                <a:cs typeface="B Nazanin" pitchFamily="2" charset="-78"/>
              </a:rPr>
              <a:t> تا در برابر مشکلات و سختی‌های زندگی، بردباری و صبوری بیشتری داشته باشد.در واقع هوش </a:t>
            </a:r>
            <a:r>
              <a:rPr lang="fa-IR" sz="2200" b="1" dirty="0" err="1" smtClean="0">
                <a:cs typeface="B Nazanin" pitchFamily="2" charset="-78"/>
              </a:rPr>
              <a:t>معنوي</a:t>
            </a:r>
            <a:r>
              <a:rPr lang="fa-IR" sz="2200" b="1" dirty="0" smtClean="0">
                <a:cs typeface="B Nazanin" pitchFamily="2" charset="-78"/>
              </a:rPr>
              <a:t> </a:t>
            </a:r>
            <a:r>
              <a:rPr lang="fa-IR" sz="2200" b="1" dirty="0" err="1" smtClean="0">
                <a:cs typeface="B Nazanin" pitchFamily="2" charset="-78"/>
              </a:rPr>
              <a:t>درجستجوی</a:t>
            </a:r>
            <a:r>
              <a:rPr lang="fa-IR" sz="2200" b="1" dirty="0" smtClean="0">
                <a:cs typeface="B Nazanin" pitchFamily="2" charset="-78"/>
              </a:rPr>
              <a:t> پاسخی برای پرسش‌های بنیادی زندگی و نقد سنت‌ها و آداب و رسوم می‌باشد</a:t>
            </a:r>
            <a:r>
              <a:rPr lang="fa-IR" sz="2200" dirty="0" smtClean="0">
                <a:cs typeface="B Nazanin" pitchFamily="2" charset="-78"/>
              </a:rPr>
              <a:t>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04800" y="5867400"/>
            <a:ext cx="2895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err="1" smtClean="0"/>
              <a:t>سمینارهوش</a:t>
            </a:r>
            <a:r>
              <a:rPr lang="fa-IR" dirty="0" smtClean="0"/>
              <a:t> معنوی </a:t>
            </a:r>
            <a:r>
              <a:rPr lang="fa-IR" dirty="0" err="1" smtClean="0"/>
              <a:t>دکترعبدالله</a:t>
            </a:r>
            <a:r>
              <a:rPr lang="fa-IR" dirty="0" smtClean="0"/>
              <a:t> زاده</a:t>
            </a:r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67200" y="304800"/>
            <a:ext cx="434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48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تعریف هوش </a:t>
            </a:r>
            <a:r>
              <a:rPr lang="fa-IR" sz="48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معنوي</a:t>
            </a:r>
            <a:endParaRPr lang="en-US" sz="48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1" y="1066800"/>
            <a:ext cx="472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36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Spiritual</a:t>
            </a:r>
            <a:r>
              <a:rPr lang="fa-IR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sz="36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Intelligence</a:t>
            </a:r>
            <a:r>
              <a:rPr lang="fa-IR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1828800"/>
            <a:ext cx="7772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lnSpc>
                <a:spcPct val="150000"/>
              </a:lnSpc>
            </a:pPr>
            <a:r>
              <a:rPr lang="fa-IR" sz="2400" b="1" dirty="0" smtClean="0">
                <a:latin typeface="Arial" charset="0"/>
                <a:cs typeface="B Nazanin" pitchFamily="2" charset="-78"/>
              </a:rPr>
              <a:t>هوش معنوی اشاره دارد به مهارتها، </a:t>
            </a:r>
            <a:r>
              <a:rPr lang="fa-IR" sz="2400" b="1" dirty="0" err="1" smtClean="0">
                <a:latin typeface="Arial" charset="0"/>
                <a:cs typeface="B Nazanin" pitchFamily="2" charset="-78"/>
              </a:rPr>
              <a:t>توانائيها</a:t>
            </a:r>
            <a:r>
              <a:rPr lang="fa-IR" sz="2400" b="1" dirty="0" smtClean="0">
                <a:latin typeface="Arial" charset="0"/>
                <a:cs typeface="B Nazanin" pitchFamily="2" charset="-78"/>
              </a:rPr>
              <a:t> و </a:t>
            </a:r>
            <a:r>
              <a:rPr lang="fa-IR" sz="2400" b="1" dirty="0" err="1" smtClean="0">
                <a:latin typeface="Arial" charset="0"/>
                <a:cs typeface="B Nazanin" pitchFamily="2" charset="-78"/>
              </a:rPr>
              <a:t>رفتارهاي</a:t>
            </a:r>
            <a:r>
              <a:rPr lang="fa-IR" sz="2400" b="1" dirty="0" smtClean="0">
                <a:latin typeface="Arial" charset="0"/>
                <a:cs typeface="B Nazanin" pitchFamily="2" charset="-78"/>
              </a:rPr>
              <a:t> لازم </a:t>
            </a:r>
            <a:r>
              <a:rPr lang="fa-IR" sz="2400" b="1" dirty="0" err="1" smtClean="0">
                <a:latin typeface="Arial" charset="0"/>
                <a:cs typeface="B Nazanin" pitchFamily="2" charset="-78"/>
              </a:rPr>
              <a:t>براي</a:t>
            </a:r>
            <a:r>
              <a:rPr lang="fa-IR" sz="2400" b="1" dirty="0" smtClean="0">
                <a:latin typeface="Arial" charset="0"/>
                <a:cs typeface="B Nazanin" pitchFamily="2" charset="-78"/>
              </a:rPr>
              <a:t>:</a:t>
            </a:r>
          </a:p>
          <a:p>
            <a:pPr marL="514350" indent="-514350" algn="justLow" rtl="1">
              <a:lnSpc>
                <a:spcPct val="150000"/>
              </a:lnSpc>
              <a:buFont typeface="+mj-lt"/>
              <a:buAutoNum type="arabicPeriod"/>
            </a:pPr>
            <a:r>
              <a:rPr lang="fa-IR" sz="2000" b="1" dirty="0" smtClean="0">
                <a:latin typeface="Arial" charset="0"/>
                <a:cs typeface="B Nazanin" pitchFamily="2" charset="-78"/>
              </a:rPr>
              <a:t> </a:t>
            </a:r>
            <a:r>
              <a:rPr lang="fa-IR" sz="2200" dirty="0" smtClean="0">
                <a:latin typeface="Arial" charset="0"/>
                <a:cs typeface="B Nazanin" pitchFamily="2" charset="-78"/>
              </a:rPr>
              <a:t>توسعه و حفظ ارتباط با منشأ </a:t>
            </a:r>
            <a:r>
              <a:rPr lang="fa-IR" sz="2200" dirty="0" err="1" smtClean="0">
                <a:latin typeface="Arial" charset="0"/>
                <a:cs typeface="B Nazanin" pitchFamily="2" charset="-78"/>
              </a:rPr>
              <a:t>غايي</a:t>
            </a:r>
            <a:r>
              <a:rPr lang="fa-IR" sz="2200" dirty="0" smtClean="0">
                <a:latin typeface="Arial" charset="0"/>
                <a:cs typeface="B Nazanin" pitchFamily="2" charset="-78"/>
              </a:rPr>
              <a:t> همه موجودات</a:t>
            </a:r>
          </a:p>
          <a:p>
            <a:pPr marL="514350" indent="-514350" algn="justLow" rtl="1">
              <a:lnSpc>
                <a:spcPct val="150000"/>
              </a:lnSpc>
              <a:buFont typeface="+mj-lt"/>
              <a:buAutoNum type="arabicPeriod"/>
            </a:pPr>
            <a:r>
              <a:rPr lang="fa-IR" sz="2200" dirty="0" smtClean="0">
                <a:latin typeface="Arial" charset="0"/>
                <a:cs typeface="B Nazanin" pitchFamily="2" charset="-78"/>
              </a:rPr>
              <a:t> </a:t>
            </a:r>
            <a:r>
              <a:rPr lang="fa-IR" sz="2200" dirty="0" err="1" smtClean="0">
                <a:latin typeface="Arial" charset="0"/>
                <a:cs typeface="B Nazanin" pitchFamily="2" charset="-78"/>
              </a:rPr>
              <a:t>كاميابي</a:t>
            </a:r>
            <a:r>
              <a:rPr lang="fa-IR" sz="2200" dirty="0" smtClean="0">
                <a:latin typeface="Arial" charset="0"/>
                <a:cs typeface="B Nazanin" pitchFamily="2" charset="-78"/>
              </a:rPr>
              <a:t> در </a:t>
            </a:r>
            <a:r>
              <a:rPr lang="fa-IR" sz="2200" dirty="0" err="1" smtClean="0">
                <a:latin typeface="Arial" charset="0"/>
                <a:cs typeface="B Nazanin" pitchFamily="2" charset="-78"/>
              </a:rPr>
              <a:t>جستجوي</a:t>
            </a:r>
            <a:r>
              <a:rPr lang="fa-IR" sz="2200" dirty="0" smtClean="0">
                <a:latin typeface="Arial" charset="0"/>
                <a:cs typeface="B Nazanin" pitchFamily="2" charset="-78"/>
              </a:rPr>
              <a:t> </a:t>
            </a:r>
            <a:r>
              <a:rPr lang="fa-IR" sz="2200" dirty="0" err="1" smtClean="0">
                <a:latin typeface="Arial" charset="0"/>
                <a:cs typeface="B Nazanin" pitchFamily="2" charset="-78"/>
              </a:rPr>
              <a:t>معني</a:t>
            </a:r>
            <a:r>
              <a:rPr lang="fa-IR" sz="2200" dirty="0" smtClean="0">
                <a:latin typeface="Arial" charset="0"/>
                <a:cs typeface="B Nazanin" pitchFamily="2" charset="-78"/>
              </a:rPr>
              <a:t> </a:t>
            </a:r>
            <a:r>
              <a:rPr lang="fa-IR" sz="2200" dirty="0" err="1" smtClean="0">
                <a:latin typeface="Arial" charset="0"/>
                <a:cs typeface="B Nazanin" pitchFamily="2" charset="-78"/>
              </a:rPr>
              <a:t>زندگي</a:t>
            </a:r>
            <a:endParaRPr lang="fa-IR" sz="2200" dirty="0" smtClean="0">
              <a:latin typeface="Arial" charset="0"/>
              <a:cs typeface="B Nazanin" pitchFamily="2" charset="-78"/>
            </a:endParaRPr>
          </a:p>
          <a:p>
            <a:pPr marL="514350" indent="-514350" algn="justLow" rtl="1">
              <a:lnSpc>
                <a:spcPct val="150000"/>
              </a:lnSpc>
              <a:buFont typeface="+mj-lt"/>
              <a:buAutoNum type="arabicPeriod"/>
            </a:pPr>
            <a:r>
              <a:rPr lang="fa-IR" sz="2200" dirty="0" smtClean="0">
                <a:latin typeface="Arial" charset="0"/>
                <a:cs typeface="B Nazanin" pitchFamily="2" charset="-78"/>
              </a:rPr>
              <a:t> </a:t>
            </a:r>
            <a:r>
              <a:rPr lang="fa-IR" sz="2200" dirty="0" err="1" smtClean="0">
                <a:latin typeface="Arial" charset="0"/>
                <a:cs typeface="B Nazanin" pitchFamily="2" charset="-78"/>
              </a:rPr>
              <a:t>يافتن</a:t>
            </a:r>
            <a:r>
              <a:rPr lang="fa-IR" sz="2200" dirty="0" smtClean="0">
                <a:latin typeface="Arial" charset="0"/>
                <a:cs typeface="B Nazanin" pitchFamily="2" charset="-78"/>
              </a:rPr>
              <a:t> </a:t>
            </a:r>
            <a:r>
              <a:rPr lang="fa-IR" sz="2200" dirty="0" err="1" smtClean="0">
                <a:latin typeface="Arial" charset="0"/>
                <a:cs typeface="B Nazanin" pitchFamily="2" charset="-78"/>
              </a:rPr>
              <a:t>يك</a:t>
            </a:r>
            <a:r>
              <a:rPr lang="fa-IR" sz="2200" dirty="0" smtClean="0">
                <a:latin typeface="Arial" charset="0"/>
                <a:cs typeface="B Nazanin" pitchFamily="2" charset="-78"/>
              </a:rPr>
              <a:t> </a:t>
            </a:r>
            <a:r>
              <a:rPr lang="fa-IR" sz="2200" dirty="0" err="1" smtClean="0">
                <a:latin typeface="Arial" charset="0"/>
                <a:cs typeface="B Nazanin" pitchFamily="2" charset="-78"/>
              </a:rPr>
              <a:t>مسير</a:t>
            </a:r>
            <a:r>
              <a:rPr lang="fa-IR" sz="2200" dirty="0" smtClean="0">
                <a:latin typeface="Arial" charset="0"/>
                <a:cs typeface="B Nazanin" pitchFamily="2" charset="-78"/>
              </a:rPr>
              <a:t> </a:t>
            </a:r>
            <a:r>
              <a:rPr lang="fa-IR" sz="2200" dirty="0" err="1" smtClean="0">
                <a:latin typeface="Arial" charset="0"/>
                <a:cs typeface="B Nazanin" pitchFamily="2" charset="-78"/>
              </a:rPr>
              <a:t>اخلاقي</a:t>
            </a:r>
            <a:r>
              <a:rPr lang="fa-IR" sz="2200" dirty="0" smtClean="0">
                <a:latin typeface="Arial" charset="0"/>
                <a:cs typeface="B Nazanin" pitchFamily="2" charset="-78"/>
              </a:rPr>
              <a:t> </a:t>
            </a:r>
            <a:r>
              <a:rPr lang="fa-IR" sz="2200" dirty="0" err="1" smtClean="0">
                <a:latin typeface="Arial" charset="0"/>
                <a:cs typeface="B Nazanin" pitchFamily="2" charset="-78"/>
              </a:rPr>
              <a:t>كه</a:t>
            </a:r>
            <a:r>
              <a:rPr lang="fa-IR" sz="2200" dirty="0" smtClean="0">
                <a:latin typeface="Arial" charset="0"/>
                <a:cs typeface="B Nazanin" pitchFamily="2" charset="-78"/>
              </a:rPr>
              <a:t> به </a:t>
            </a:r>
            <a:r>
              <a:rPr lang="fa-IR" sz="2200" dirty="0" err="1" smtClean="0">
                <a:latin typeface="Arial" charset="0"/>
                <a:cs typeface="B Nazanin" pitchFamily="2" charset="-78"/>
              </a:rPr>
              <a:t>هدايت</a:t>
            </a:r>
            <a:r>
              <a:rPr lang="fa-IR" sz="2200" dirty="0" smtClean="0">
                <a:latin typeface="Arial" charset="0"/>
                <a:cs typeface="B Nazanin" pitchFamily="2" charset="-78"/>
              </a:rPr>
              <a:t> ما در </a:t>
            </a:r>
            <a:r>
              <a:rPr lang="fa-IR" sz="2200" dirty="0" err="1" smtClean="0">
                <a:latin typeface="Arial" charset="0"/>
                <a:cs typeface="B Nazanin" pitchFamily="2" charset="-78"/>
              </a:rPr>
              <a:t>زندگي</a:t>
            </a:r>
            <a:r>
              <a:rPr lang="fa-IR" sz="2200" dirty="0" smtClean="0">
                <a:latin typeface="Arial" charset="0"/>
                <a:cs typeface="B Nazanin" pitchFamily="2" charset="-78"/>
              </a:rPr>
              <a:t> </a:t>
            </a:r>
            <a:r>
              <a:rPr lang="fa-IR" sz="2200" dirty="0" err="1" smtClean="0">
                <a:latin typeface="Arial" charset="0"/>
                <a:cs typeface="B Nazanin" pitchFamily="2" charset="-78"/>
              </a:rPr>
              <a:t>كمك</a:t>
            </a:r>
            <a:r>
              <a:rPr lang="fa-IR" sz="2200" dirty="0" smtClean="0">
                <a:latin typeface="Arial" charset="0"/>
                <a:cs typeface="B Nazanin" pitchFamily="2" charset="-78"/>
              </a:rPr>
              <a:t> </a:t>
            </a:r>
            <a:r>
              <a:rPr lang="fa-IR" sz="2200" dirty="0" err="1" smtClean="0">
                <a:latin typeface="Arial" charset="0"/>
                <a:cs typeface="B Nazanin" pitchFamily="2" charset="-78"/>
              </a:rPr>
              <a:t>نمايد</a:t>
            </a:r>
            <a:endParaRPr lang="fa-IR" sz="2200" dirty="0" smtClean="0">
              <a:latin typeface="Arial" charset="0"/>
              <a:cs typeface="B Nazanin" pitchFamily="2" charset="-78"/>
            </a:endParaRPr>
          </a:p>
          <a:p>
            <a:pPr marL="514350" indent="-514350" algn="justLow" rtl="1">
              <a:lnSpc>
                <a:spcPct val="150000"/>
              </a:lnSpc>
              <a:buFont typeface="+mj-lt"/>
              <a:buAutoNum type="arabicPeriod"/>
            </a:pPr>
            <a:r>
              <a:rPr lang="fa-IR" sz="2200" dirty="0" smtClean="0">
                <a:latin typeface="Arial" charset="0"/>
                <a:cs typeface="B Nazanin" pitchFamily="2" charset="-78"/>
              </a:rPr>
              <a:t> </a:t>
            </a:r>
            <a:r>
              <a:rPr lang="fa-IR" sz="2200" dirty="0" err="1" smtClean="0">
                <a:latin typeface="Arial" charset="0"/>
                <a:cs typeface="B Nazanin" pitchFamily="2" charset="-78"/>
              </a:rPr>
              <a:t>درك</a:t>
            </a:r>
            <a:r>
              <a:rPr lang="fa-IR" sz="2200" dirty="0" smtClean="0">
                <a:latin typeface="Arial" charset="0"/>
                <a:cs typeface="B Nazanin" pitchFamily="2" charset="-78"/>
              </a:rPr>
              <a:t> </a:t>
            </a:r>
            <a:r>
              <a:rPr lang="fa-IR" sz="2200" dirty="0" err="1" smtClean="0">
                <a:latin typeface="Arial" charset="0"/>
                <a:cs typeface="B Nazanin" pitchFamily="2" charset="-78"/>
              </a:rPr>
              <a:t>معنويات</a:t>
            </a:r>
            <a:r>
              <a:rPr lang="fa-IR" sz="2200" dirty="0" smtClean="0">
                <a:latin typeface="Arial" charset="0"/>
                <a:cs typeface="B Nazanin" pitchFamily="2" charset="-78"/>
              </a:rPr>
              <a:t> و ارزشها در </a:t>
            </a:r>
            <a:r>
              <a:rPr lang="fa-IR" sz="2200" dirty="0" err="1" smtClean="0">
                <a:latin typeface="Arial" charset="0"/>
                <a:cs typeface="B Nazanin" pitchFamily="2" charset="-78"/>
              </a:rPr>
              <a:t>زندگي</a:t>
            </a:r>
            <a:r>
              <a:rPr lang="fa-IR" sz="2200" dirty="0" smtClean="0">
                <a:latin typeface="Arial" charset="0"/>
                <a:cs typeface="B Nazanin" pitchFamily="2" charset="-78"/>
              </a:rPr>
              <a:t> </a:t>
            </a:r>
            <a:r>
              <a:rPr lang="fa-IR" sz="2200" dirty="0" err="1" smtClean="0">
                <a:latin typeface="Arial" charset="0"/>
                <a:cs typeface="B Nazanin" pitchFamily="2" charset="-78"/>
              </a:rPr>
              <a:t>شخصي</a:t>
            </a:r>
            <a:r>
              <a:rPr lang="fa-IR" sz="2200" dirty="0" smtClean="0">
                <a:latin typeface="Arial" charset="0"/>
                <a:cs typeface="B Nazanin" pitchFamily="2" charset="-78"/>
              </a:rPr>
              <a:t> و روابط </a:t>
            </a:r>
            <a:r>
              <a:rPr lang="fa-IR" sz="2200" dirty="0" err="1" smtClean="0">
                <a:latin typeface="Arial" charset="0"/>
                <a:cs typeface="B Nazanin" pitchFamily="2" charset="-78"/>
              </a:rPr>
              <a:t>بين</a:t>
            </a:r>
            <a:r>
              <a:rPr lang="fa-IR" sz="2200" dirty="0" smtClean="0">
                <a:latin typeface="Arial" charset="0"/>
                <a:cs typeface="B Nazanin" pitchFamily="2" charset="-78"/>
              </a:rPr>
              <a:t> </a:t>
            </a:r>
            <a:r>
              <a:rPr lang="fa-IR" sz="2200" dirty="0" err="1" smtClean="0">
                <a:latin typeface="Arial" charset="0"/>
                <a:cs typeface="B Nazanin" pitchFamily="2" charset="-78"/>
              </a:rPr>
              <a:t>فردي</a:t>
            </a:r>
            <a:endParaRPr lang="en-US" sz="2200" dirty="0">
              <a:latin typeface="Arial" charset="0"/>
              <a:cs typeface="B Nazanin" pitchFamily="2" charset="-78"/>
            </a:endParaRPr>
          </a:p>
        </p:txBody>
      </p:sp>
      <p:pic>
        <p:nvPicPr>
          <p:cNvPr id="5" name="Picture 4" descr="eps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4495800"/>
            <a:ext cx="1981200" cy="1849438"/>
          </a:xfrm>
          <a:prstGeom prst="rect">
            <a:avLst/>
          </a:prstGeom>
          <a:noFill/>
        </p:spPr>
      </p:pic>
      <p:sp>
        <p:nvSpPr>
          <p:cNvPr id="6" name="Rounded Rectangle 5"/>
          <p:cNvSpPr/>
          <p:nvPr/>
        </p:nvSpPr>
        <p:spPr>
          <a:xfrm>
            <a:off x="304800" y="5867400"/>
            <a:ext cx="2971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err="1" smtClean="0"/>
              <a:t>سمینارهوش</a:t>
            </a:r>
            <a:r>
              <a:rPr lang="fa-IR" dirty="0" smtClean="0"/>
              <a:t> معنوی </a:t>
            </a:r>
            <a:r>
              <a:rPr lang="fa-IR" dirty="0" err="1" smtClean="0"/>
              <a:t>دکترعبدالله</a:t>
            </a:r>
            <a:r>
              <a:rPr lang="fa-IR" dirty="0" smtClean="0"/>
              <a:t> زاده</a:t>
            </a:r>
            <a:endParaRPr lang="en-US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57200"/>
            <a:ext cx="838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2400" b="1" dirty="0" smtClean="0"/>
              <a:t>در </a:t>
            </a:r>
            <a:r>
              <a:rPr lang="fa-IR" sz="2400" b="1" dirty="0" err="1" smtClean="0"/>
              <a:t>اين</a:t>
            </a:r>
            <a:r>
              <a:rPr lang="fa-IR" sz="2400" b="1" dirty="0" smtClean="0"/>
              <a:t> هرم سلسله مراتب هوش نشان داده شده است :</a:t>
            </a:r>
            <a:endParaRPr lang="en-US" sz="2400" b="1" dirty="0"/>
          </a:p>
        </p:txBody>
      </p:sp>
      <p:pic>
        <p:nvPicPr>
          <p:cNvPr id="3" name="Picture 4" descr="s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219200"/>
            <a:ext cx="5791200" cy="4800600"/>
          </a:xfrm>
          <a:prstGeom prst="rect">
            <a:avLst/>
          </a:prstGeom>
          <a:noFill/>
        </p:spPr>
      </p:pic>
      <p:sp>
        <p:nvSpPr>
          <p:cNvPr id="4" name="Right Arrow 3"/>
          <p:cNvSpPr/>
          <p:nvPr/>
        </p:nvSpPr>
        <p:spPr>
          <a:xfrm>
            <a:off x="1219200" y="1828800"/>
            <a:ext cx="2286000" cy="914400"/>
          </a:xfrm>
          <a:prstGeom prst="rightArrow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 smtClean="0"/>
              <a:t>هوش معنوی</a:t>
            </a:r>
            <a:r>
              <a:rPr lang="fa-IR" b="1" dirty="0" smtClean="0"/>
              <a:t> </a:t>
            </a:r>
            <a:endParaRPr lang="en-US" b="1" dirty="0"/>
          </a:p>
        </p:txBody>
      </p:sp>
      <p:sp>
        <p:nvSpPr>
          <p:cNvPr id="6" name="Right Arrow 5"/>
          <p:cNvSpPr/>
          <p:nvPr/>
        </p:nvSpPr>
        <p:spPr>
          <a:xfrm>
            <a:off x="838200" y="2895600"/>
            <a:ext cx="2286000" cy="914400"/>
          </a:xfrm>
          <a:prstGeom prst="rightArrow">
            <a:avLst/>
          </a:prstGeom>
          <a:solidFill>
            <a:srgbClr val="C0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/>
              <a:t>هوش هیجانی </a:t>
            </a:r>
            <a:endParaRPr lang="en-US" sz="2400" b="1" dirty="0"/>
          </a:p>
        </p:txBody>
      </p:sp>
      <p:sp>
        <p:nvSpPr>
          <p:cNvPr id="7" name="Right Arrow 6"/>
          <p:cNvSpPr/>
          <p:nvPr/>
        </p:nvSpPr>
        <p:spPr>
          <a:xfrm>
            <a:off x="533400" y="3886200"/>
            <a:ext cx="2362200" cy="914400"/>
          </a:xfrm>
          <a:prstGeom prst="rightArrow">
            <a:avLst/>
          </a:prstGeom>
          <a:solidFill>
            <a:srgbClr val="0070C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 smtClean="0"/>
              <a:t>هوش عقلانی </a:t>
            </a:r>
            <a:endParaRPr lang="en-US" sz="2400" b="1" dirty="0"/>
          </a:p>
        </p:txBody>
      </p:sp>
      <p:sp>
        <p:nvSpPr>
          <p:cNvPr id="8" name="Right Arrow 7"/>
          <p:cNvSpPr/>
          <p:nvPr/>
        </p:nvSpPr>
        <p:spPr>
          <a:xfrm>
            <a:off x="304800" y="4953000"/>
            <a:ext cx="2362200" cy="91440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 smtClean="0"/>
              <a:t>هوش جسمانی </a:t>
            </a:r>
            <a:endParaRPr lang="en-US" sz="24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6019800" y="6019800"/>
            <a:ext cx="28956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err="1" smtClean="0"/>
              <a:t>سمینارهوش</a:t>
            </a:r>
            <a:r>
              <a:rPr lang="fa-IR" dirty="0" smtClean="0"/>
              <a:t> معنوی </a:t>
            </a:r>
            <a:r>
              <a:rPr lang="fa-IR" dirty="0" err="1" smtClean="0"/>
              <a:t>دکترعبدالله</a:t>
            </a:r>
            <a:r>
              <a:rPr lang="fa-IR" dirty="0" smtClean="0"/>
              <a:t> زاده</a:t>
            </a:r>
            <a:endParaRPr lang="en-US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1"/>
            <a:ext cx="86106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2200" b="1" dirty="0" smtClean="0">
              <a:solidFill>
                <a:srgbClr val="C00000"/>
              </a:solidFill>
            </a:endParaRPr>
          </a:p>
          <a:p>
            <a:pPr algn="r" rtl="1"/>
            <a:r>
              <a:rPr lang="fa-IR" sz="2200" b="1" dirty="0" err="1" smtClean="0">
                <a:solidFill>
                  <a:srgbClr val="C00000"/>
                </a:solidFill>
              </a:rPr>
              <a:t>سیندی</a:t>
            </a:r>
            <a:r>
              <a:rPr lang="fa-IR" sz="2200" b="1" dirty="0" smtClean="0">
                <a:solidFill>
                  <a:srgbClr val="C00000"/>
                </a:solidFill>
              </a:rPr>
              <a:t> </a:t>
            </a:r>
            <a:r>
              <a:rPr lang="fa-IR" sz="2200" b="1" dirty="0" err="1" smtClean="0">
                <a:solidFill>
                  <a:srgbClr val="C00000"/>
                </a:solidFill>
              </a:rPr>
              <a:t>ویگلورث</a:t>
            </a:r>
            <a:r>
              <a:rPr lang="fa-IR" sz="2200" b="1" dirty="0" smtClean="0">
                <a:solidFill>
                  <a:srgbClr val="C00000"/>
                </a:solidFill>
              </a:rPr>
              <a:t> </a:t>
            </a:r>
            <a:r>
              <a:rPr lang="fa-IR" sz="2200" dirty="0" smtClean="0"/>
              <a:t>معتقد است که هوش معنوی توانایی رفتار کردن با دلسوزی و دانایی در حین آرامش درونی و بیرونی، صرفنظر از </a:t>
            </a:r>
            <a:r>
              <a:rPr lang="fa-IR" sz="2200" dirty="0" err="1" smtClean="0"/>
              <a:t>پیشامدها</a:t>
            </a:r>
            <a:r>
              <a:rPr lang="fa-IR" sz="2200" dirty="0" smtClean="0"/>
              <a:t> و </a:t>
            </a:r>
            <a:r>
              <a:rPr lang="fa-IR" sz="2200" dirty="0" err="1" smtClean="0"/>
              <a:t>رویدادهاست</a:t>
            </a:r>
            <a:r>
              <a:rPr lang="fa-IR" sz="2200" dirty="0" smtClean="0"/>
              <a:t>. افراد با هوش معنوی در حین قضاوت، توانایی منصفانه و دلسوزانه رفتار کردن را دارند.</a:t>
            </a:r>
            <a:br>
              <a:rPr lang="fa-IR" sz="2200" dirty="0" smtClean="0"/>
            </a:br>
            <a:r>
              <a:rPr lang="fa-IR" sz="2200" dirty="0" smtClean="0"/>
              <a:t/>
            </a:r>
            <a:br>
              <a:rPr lang="fa-IR" sz="2200" dirty="0" smtClean="0"/>
            </a:br>
            <a:r>
              <a:rPr lang="fa-IR" sz="2200" b="1" dirty="0" smtClean="0">
                <a:solidFill>
                  <a:srgbClr val="C00000"/>
                </a:solidFill>
              </a:rPr>
              <a:t>هوش معنوی</a:t>
            </a:r>
            <a:r>
              <a:rPr lang="fa-IR" sz="2200" dirty="0" smtClean="0"/>
              <a:t> ما را قادر می سازد همه چیز را آنطور که هستند ببینیم.</a:t>
            </a:r>
            <a:endParaRPr lang="en-US" sz="2200" dirty="0" smtClean="0"/>
          </a:p>
          <a:p>
            <a:pPr algn="r" rtl="1"/>
            <a:r>
              <a:rPr lang="fa-IR" sz="2200" dirty="0" smtClean="0"/>
              <a:t> این هوش همان هوشی است که رهبران مشهور و محبوب جهان را هدایت کرده است. </a:t>
            </a:r>
            <a:endParaRPr lang="en-US" sz="2200" dirty="0" smtClean="0"/>
          </a:p>
          <a:p>
            <a:pPr algn="r" rtl="1"/>
            <a:r>
              <a:rPr lang="fa-IR" sz="2200" dirty="0" smtClean="0"/>
              <a:t>رهبران معنوی با داشتن این هوش می توانند بزرگترین فشارها را تحمل کنند.</a:t>
            </a:r>
            <a:endParaRPr lang="en-US" sz="2200" dirty="0" smtClean="0"/>
          </a:p>
          <a:p>
            <a:pPr algn="r" rtl="1"/>
            <a:r>
              <a:rPr lang="fa-IR" sz="2200" dirty="0" smtClean="0"/>
              <a:t/>
            </a:r>
            <a:br>
              <a:rPr lang="fa-IR" sz="2200" dirty="0" smtClean="0"/>
            </a:br>
            <a:endParaRPr lang="en-US" sz="2200" dirty="0"/>
          </a:p>
        </p:txBody>
      </p:sp>
      <p:pic>
        <p:nvPicPr>
          <p:cNvPr id="1026" name="Picture 2" descr="C:\Users\ASUS\Desktop\hhp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3581400"/>
            <a:ext cx="2514600" cy="2781300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228600" y="5943600"/>
            <a:ext cx="31242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مجله اینترنتی برترینها – هوش معنوی </a:t>
            </a:r>
            <a:endParaRPr lang="en-US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81000"/>
            <a:ext cx="853440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200" b="1" dirty="0" smtClean="0">
                <a:solidFill>
                  <a:srgbClr val="C00000"/>
                </a:solidFill>
              </a:rPr>
              <a:t>رابرت </a:t>
            </a:r>
            <a:r>
              <a:rPr lang="fa-IR" sz="2200" b="1" dirty="0" err="1" smtClean="0">
                <a:solidFill>
                  <a:srgbClr val="C00000"/>
                </a:solidFill>
              </a:rPr>
              <a:t>ایمونز</a:t>
            </a:r>
            <a:r>
              <a:rPr lang="fa-IR" sz="2200" b="1" dirty="0" smtClean="0">
                <a:solidFill>
                  <a:srgbClr val="C00000"/>
                </a:solidFill>
              </a:rPr>
              <a:t> </a:t>
            </a:r>
            <a:r>
              <a:rPr lang="fa-IR" sz="2200" dirty="0" smtClean="0"/>
              <a:t>تلاش کرد معنویت را بر اساس تعریف </a:t>
            </a:r>
            <a:r>
              <a:rPr lang="fa-IR" sz="2200" b="1" dirty="0" err="1" smtClean="0">
                <a:solidFill>
                  <a:srgbClr val="C00000"/>
                </a:solidFill>
              </a:rPr>
              <a:t>گاردنر</a:t>
            </a:r>
            <a:r>
              <a:rPr lang="fa-IR" sz="2200" dirty="0" smtClean="0"/>
              <a:t> از هوش، در چارچوب </a:t>
            </a:r>
            <a:r>
              <a:rPr lang="fa-IR" sz="2200" b="1" dirty="0" smtClean="0">
                <a:solidFill>
                  <a:srgbClr val="0070C0"/>
                </a:solidFill>
              </a:rPr>
              <a:t>هوش معنوی</a:t>
            </a:r>
            <a:r>
              <a:rPr lang="fa-IR" sz="2200" dirty="0" smtClean="0"/>
              <a:t> مطرح کند. وی معتقد است که </a:t>
            </a:r>
            <a:r>
              <a:rPr lang="fa-IR" sz="2200" b="1" dirty="0" smtClean="0">
                <a:solidFill>
                  <a:srgbClr val="0070C0"/>
                </a:solidFill>
              </a:rPr>
              <a:t>هوش معنوی </a:t>
            </a:r>
            <a:r>
              <a:rPr lang="fa-IR" sz="2200" dirty="0" smtClean="0"/>
              <a:t>مجموعه ای از توانایی ها برای بهره گیری از منابع دینی و معنوی است. </a:t>
            </a:r>
            <a:endParaRPr lang="en-US" sz="2200" dirty="0" smtClean="0"/>
          </a:p>
          <a:p>
            <a:pPr algn="r" rtl="1"/>
            <a:r>
              <a:rPr lang="fa-IR" sz="2800" b="1" dirty="0" smtClean="0">
                <a:solidFill>
                  <a:srgbClr val="0070C0"/>
                </a:solidFill>
              </a:rPr>
              <a:t>به نظر </a:t>
            </a:r>
            <a:r>
              <a:rPr lang="fa-IR" sz="2800" b="1" dirty="0" err="1" smtClean="0">
                <a:solidFill>
                  <a:srgbClr val="0070C0"/>
                </a:solidFill>
              </a:rPr>
              <a:t>ایمونز</a:t>
            </a:r>
            <a:r>
              <a:rPr lang="fa-IR" sz="2800" b="1" dirty="0" smtClean="0">
                <a:solidFill>
                  <a:srgbClr val="0070C0"/>
                </a:solidFill>
              </a:rPr>
              <a:t> پنج توانایی معرف این هوش عبارتند از :</a:t>
            </a:r>
            <a:r>
              <a:rPr lang="fa-IR" sz="2200" dirty="0" smtClean="0"/>
              <a:t/>
            </a:r>
            <a:br>
              <a:rPr lang="fa-IR" sz="2200" dirty="0" smtClean="0"/>
            </a:br>
            <a:r>
              <a:rPr lang="fa-IR" sz="2200" dirty="0" smtClean="0"/>
              <a:t/>
            </a:r>
            <a:br>
              <a:rPr lang="fa-IR" sz="2200" dirty="0" smtClean="0"/>
            </a:br>
            <a:r>
              <a:rPr lang="fa-IR" sz="2200" b="1" dirty="0" smtClean="0"/>
              <a:t>1</a:t>
            </a:r>
            <a:r>
              <a:rPr lang="fa-IR" sz="2200" dirty="0" smtClean="0"/>
              <a:t>-</a:t>
            </a:r>
            <a:r>
              <a:rPr lang="fa-IR" sz="2200" b="1" dirty="0" smtClean="0">
                <a:solidFill>
                  <a:srgbClr val="C00000"/>
                </a:solidFill>
              </a:rPr>
              <a:t>قابلیت تعالی فیزیکی و مادی: </a:t>
            </a:r>
            <a:r>
              <a:rPr lang="fa-IR" sz="2200" dirty="0" smtClean="0"/>
              <a:t>افراد با هوش معنوی، ظرفیت تعالی داشته و تمایل بالایی نسبت به هشیاری دارند.</a:t>
            </a:r>
            <a:br>
              <a:rPr lang="fa-IR" sz="2200" dirty="0" smtClean="0"/>
            </a:br>
            <a:r>
              <a:rPr lang="fa-IR" sz="2200" b="1" dirty="0" smtClean="0"/>
              <a:t>2</a:t>
            </a:r>
            <a:r>
              <a:rPr lang="fa-IR" sz="2200" dirty="0" smtClean="0"/>
              <a:t>-</a:t>
            </a:r>
            <a:r>
              <a:rPr lang="fa-IR" sz="2200" b="1" dirty="0" smtClean="0">
                <a:solidFill>
                  <a:srgbClr val="C00000"/>
                </a:solidFill>
              </a:rPr>
              <a:t>توانایی ورود به سطح معنوی بالاتر: </a:t>
            </a:r>
            <a:r>
              <a:rPr lang="fa-IR" sz="2200" dirty="0" smtClean="0"/>
              <a:t>از یک حقیقت </a:t>
            </a:r>
            <a:r>
              <a:rPr lang="fa-IR" sz="2200" dirty="0" err="1" smtClean="0"/>
              <a:t>غایی</a:t>
            </a:r>
            <a:r>
              <a:rPr lang="fa-IR" sz="2200" dirty="0" smtClean="0"/>
              <a:t> که ایجاد احساس یگانگی و وحدت می کند، آگاهی دارند.</a:t>
            </a:r>
            <a:br>
              <a:rPr lang="fa-IR" sz="2200" dirty="0" smtClean="0"/>
            </a:br>
            <a:r>
              <a:rPr lang="fa-IR" sz="2200" b="1" dirty="0" smtClean="0"/>
              <a:t>3</a:t>
            </a:r>
            <a:r>
              <a:rPr lang="fa-IR" sz="2200" dirty="0" smtClean="0"/>
              <a:t>-</a:t>
            </a:r>
            <a:r>
              <a:rPr lang="fa-IR" sz="2200" b="1" dirty="0" smtClean="0">
                <a:solidFill>
                  <a:srgbClr val="C00000"/>
                </a:solidFill>
              </a:rPr>
              <a:t>توانایی یافتن تقدس در فعالیت ها، رویدادها و روابط روزمره: </a:t>
            </a:r>
            <a:r>
              <a:rPr lang="fa-IR" sz="2200" dirty="0" smtClean="0"/>
              <a:t>حضور الهی را در فعالیت های عادی تشخیص می دهند.</a:t>
            </a:r>
            <a:r>
              <a:rPr lang="fa-IR" sz="2400" dirty="0" smtClean="0"/>
              <a:t> </a:t>
            </a:r>
            <a:endParaRPr lang="en-US" sz="2400" dirty="0" smtClean="0"/>
          </a:p>
          <a:p>
            <a:pPr algn="r" rtl="1"/>
            <a:r>
              <a:rPr lang="fa-IR" sz="2200" b="1" dirty="0" smtClean="0"/>
              <a:t>4-</a:t>
            </a:r>
            <a:r>
              <a:rPr lang="fa-IR" sz="2200" b="1" dirty="0" smtClean="0">
                <a:solidFill>
                  <a:srgbClr val="C00000"/>
                </a:solidFill>
              </a:rPr>
              <a:t>توانایی به کارگیری منابع معنوی برای حل مسائل زندگی: </a:t>
            </a:r>
            <a:r>
              <a:rPr lang="fa-IR" sz="2400" dirty="0" smtClean="0"/>
              <a:t>افرادی که </a:t>
            </a:r>
            <a:r>
              <a:rPr lang="fa-IR" sz="2400" dirty="0" err="1" smtClean="0"/>
              <a:t>ذاتا</a:t>
            </a:r>
            <a:r>
              <a:rPr lang="fa-IR" sz="2400" dirty="0" smtClean="0"/>
              <a:t> مذهبی هستند راحت تر می توانند با استرس ها برخورد کنند و بیش از سایرین بر بحران های روحی و مشکلات غلبه کنند.</a:t>
            </a:r>
            <a:br>
              <a:rPr lang="fa-IR" sz="2400" dirty="0" smtClean="0"/>
            </a:br>
            <a:r>
              <a:rPr lang="fa-IR" sz="2400" b="1" dirty="0" smtClean="0"/>
              <a:t>5</a:t>
            </a:r>
            <a:r>
              <a:rPr lang="fa-IR" sz="2400" dirty="0" smtClean="0"/>
              <a:t>-</a:t>
            </a:r>
            <a:r>
              <a:rPr lang="fa-IR" sz="2400" b="1" dirty="0" smtClean="0">
                <a:solidFill>
                  <a:srgbClr val="C00000"/>
                </a:solidFill>
              </a:rPr>
              <a:t>توانایی انجام رفتار فاضلانه و ظرفیت </a:t>
            </a:r>
            <a:r>
              <a:rPr lang="fa-IR" sz="2400" b="1" dirty="0" err="1" smtClean="0">
                <a:solidFill>
                  <a:srgbClr val="C00000"/>
                </a:solidFill>
              </a:rPr>
              <a:t>پرهیزگاری</a:t>
            </a:r>
            <a:r>
              <a:rPr lang="fa-IR" sz="2400" b="1" dirty="0" smtClean="0">
                <a:solidFill>
                  <a:srgbClr val="C00000"/>
                </a:solidFill>
              </a:rPr>
              <a:t> بالا.</a:t>
            </a:r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28600" y="5943600"/>
            <a:ext cx="2209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 دکتر فرامرز </a:t>
            </a:r>
            <a:r>
              <a:rPr lang="fa-IR" dirty="0" err="1" smtClean="0"/>
              <a:t>سهرابی</a:t>
            </a:r>
            <a:r>
              <a:rPr lang="fa-IR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4800" y="381000"/>
            <a:ext cx="84582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/>
            <a:r>
              <a:rPr lang="fa-IR" sz="2600" b="1" dirty="0" err="1" smtClean="0"/>
              <a:t>مولفه</a:t>
            </a:r>
            <a:r>
              <a:rPr lang="fa-IR" sz="2600" b="1" dirty="0" smtClean="0"/>
              <a:t> های متعدد دیگری نیز برای هوش معنوی ذکر میشوند ، نظیر؛</a:t>
            </a:r>
            <a:endParaRPr lang="en-US" sz="2600" b="1" dirty="0"/>
          </a:p>
        </p:txBody>
      </p:sp>
      <p:sp>
        <p:nvSpPr>
          <p:cNvPr id="10" name="Rectangle 9"/>
          <p:cNvSpPr/>
          <p:nvPr/>
        </p:nvSpPr>
        <p:spPr>
          <a:xfrm>
            <a:off x="4876800" y="1143000"/>
            <a:ext cx="3810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buFont typeface="+mj-lt"/>
              <a:buAutoNum type="arabicPeriod"/>
            </a:pPr>
            <a:r>
              <a:rPr lang="fa-IR" sz="44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عقل </a:t>
            </a:r>
            <a:r>
              <a:rPr lang="fa-IR" sz="44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شهودی</a:t>
            </a:r>
            <a:r>
              <a:rPr lang="fa-IR" sz="44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:  </a:t>
            </a:r>
            <a:endParaRPr lang="en-US" sz="44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800" y="1219200"/>
            <a:ext cx="4800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Intuitive</a:t>
            </a:r>
            <a:r>
              <a:rPr lang="fa-IR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Wisdom</a:t>
            </a:r>
            <a:r>
              <a:rPr lang="fa-IR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3400" y="1981200"/>
            <a:ext cx="8001000" cy="1573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lnSpc>
                <a:spcPct val="150000"/>
              </a:lnSpc>
            </a:pPr>
            <a:r>
              <a:rPr lang="fa-IR" sz="2200" b="1" dirty="0" smtClean="0">
                <a:latin typeface="Arial" charset="0"/>
                <a:cs typeface="B Nazanin" pitchFamily="2" charset="-78"/>
              </a:rPr>
              <a:t>نور بصیرت که به ما اجازه میدهد در مورد جنبه های خاصی از واقعیت ،</a:t>
            </a:r>
            <a:r>
              <a:rPr lang="fa-IR" sz="2200" b="1" dirty="0" err="1" smtClean="0">
                <a:latin typeface="Arial" charset="0"/>
                <a:cs typeface="B Nazanin" pitchFamily="2" charset="-78"/>
              </a:rPr>
              <a:t>خیالبافی</a:t>
            </a:r>
            <a:r>
              <a:rPr lang="fa-IR" sz="2200" b="1" dirty="0" smtClean="0">
                <a:latin typeface="Arial" charset="0"/>
                <a:cs typeface="B Nazanin" pitchFamily="2" charset="-78"/>
              </a:rPr>
              <a:t> کنیم. همچنین این ویژگی حس درک هیبت و عظمت خلقت و حس خود </a:t>
            </a:r>
            <a:r>
              <a:rPr lang="fa-IR" sz="2200" b="1" dirty="0" err="1" smtClean="0">
                <a:latin typeface="Arial" charset="0"/>
                <a:cs typeface="B Nazanin" pitchFamily="2" charset="-78"/>
              </a:rPr>
              <a:t>شناسی</a:t>
            </a:r>
            <a:r>
              <a:rPr lang="fa-IR" sz="2200" b="1" dirty="0" smtClean="0">
                <a:latin typeface="Arial" charset="0"/>
                <a:cs typeface="B Nazanin" pitchFamily="2" charset="-78"/>
              </a:rPr>
              <a:t> را امکان پذیر می نماید.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334000" y="3581400"/>
            <a:ext cx="3276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/>
            <a:r>
              <a:rPr lang="fa-IR" sz="44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2.ادراک مستدل</a:t>
            </a:r>
            <a:r>
              <a:rPr lang="en-US" sz="44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:</a:t>
            </a:r>
            <a:endParaRPr lang="en-US" sz="44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1" y="3581400"/>
            <a:ext cx="51254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Reasoned  Understanding</a:t>
            </a:r>
            <a:r>
              <a:rPr lang="fa-IR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3400" y="4343400"/>
            <a:ext cx="800100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lnSpc>
                <a:spcPct val="150000"/>
              </a:lnSpc>
            </a:pPr>
            <a:r>
              <a:rPr lang="fa-IR" sz="2200" b="1" dirty="0" smtClean="0">
                <a:latin typeface="Arial" charset="0"/>
                <a:cs typeface="B Nazanin" pitchFamily="2" charset="-78"/>
              </a:rPr>
              <a:t>نقطه مقابل عقل </a:t>
            </a:r>
            <a:r>
              <a:rPr lang="fa-IR" sz="2200" b="1" dirty="0" err="1" smtClean="0">
                <a:latin typeface="Arial" charset="0"/>
                <a:cs typeface="B Nazanin" pitchFamily="2" charset="-78"/>
              </a:rPr>
              <a:t>شهودی</a:t>
            </a:r>
            <a:r>
              <a:rPr lang="fa-IR" sz="2200" b="1" dirty="0" smtClean="0">
                <a:latin typeface="Arial" charset="0"/>
                <a:cs typeface="B Nazanin" pitchFamily="2" charset="-78"/>
              </a:rPr>
              <a:t> است. این فرآیند شامل ترسیم ،توسعه و تحلیل بصیرت بدست آمده از طریق شهود بخاطر روشن کردن معنا و جزئیات خاص بصیرت ما است.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04800" y="5943600"/>
            <a:ext cx="29718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err="1" smtClean="0"/>
              <a:t>سمینارهوش</a:t>
            </a:r>
            <a:r>
              <a:rPr lang="fa-IR" dirty="0" smtClean="0"/>
              <a:t> معنوی </a:t>
            </a:r>
            <a:r>
              <a:rPr lang="fa-IR" dirty="0" err="1" smtClean="0"/>
              <a:t>دکترعبدالله</a:t>
            </a:r>
            <a:r>
              <a:rPr lang="fa-IR" dirty="0" smtClean="0"/>
              <a:t> زاده</a:t>
            </a:r>
            <a:endParaRPr lang="en-US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33800" y="228600"/>
            <a:ext cx="5029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/>
            <a:r>
              <a:rPr lang="fa-IR" sz="40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3.آگاهی بر خواست و نیت </a:t>
            </a:r>
            <a:r>
              <a:rPr lang="en-US" sz="44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:</a:t>
            </a:r>
            <a:endParaRPr lang="en-US" sz="44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990600"/>
            <a:ext cx="8458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lnSpc>
                <a:spcPct val="150000"/>
              </a:lnSpc>
            </a:pPr>
            <a:r>
              <a:rPr lang="fa-IR" sz="2200" b="1" dirty="0" smtClean="0">
                <a:latin typeface="Arial" charset="0"/>
                <a:cs typeface="B Nazanin" pitchFamily="2" charset="-78"/>
              </a:rPr>
              <a:t>با ترکیب عقل </a:t>
            </a:r>
            <a:r>
              <a:rPr lang="fa-IR" sz="2200" b="1" dirty="0" err="1" smtClean="0">
                <a:latin typeface="Arial" charset="0"/>
                <a:cs typeface="B Nazanin" pitchFamily="2" charset="-78"/>
              </a:rPr>
              <a:t>شهودی</a:t>
            </a:r>
            <a:r>
              <a:rPr lang="fa-IR" sz="2200" b="1" dirty="0" smtClean="0">
                <a:latin typeface="Arial" charset="0"/>
                <a:cs typeface="B Nazanin" pitchFamily="2" charset="-78"/>
              </a:rPr>
              <a:t> و ادراک مستدل ما قادر خواهیم بود که به یک حالت دانستن وارد شویم ، دانستن کامل هدف خواسته </a:t>
            </a:r>
            <a:r>
              <a:rPr lang="fa-IR" sz="2200" b="1" dirty="0" err="1" smtClean="0">
                <a:latin typeface="Arial" charset="0"/>
                <a:cs typeface="B Nazanin" pitchFamily="2" charset="-78"/>
              </a:rPr>
              <a:t>هایمان</a:t>
            </a:r>
            <a:r>
              <a:rPr lang="fa-IR" sz="2200" b="1" dirty="0" smtClean="0">
                <a:latin typeface="Arial" charset="0"/>
                <a:cs typeface="B Nazanin" pitchFamily="2" charset="-78"/>
              </a:rPr>
              <a:t> .</a:t>
            </a:r>
          </a:p>
        </p:txBody>
      </p:sp>
      <p:sp>
        <p:nvSpPr>
          <p:cNvPr id="5" name="Rectangle 4"/>
          <p:cNvSpPr/>
          <p:nvPr/>
        </p:nvSpPr>
        <p:spPr>
          <a:xfrm>
            <a:off x="5181600" y="2209800"/>
            <a:ext cx="3505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/>
            <a:r>
              <a:rPr lang="fa-IR" sz="40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4.عشق </a:t>
            </a:r>
            <a:r>
              <a:rPr lang="fa-IR" sz="40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وشفقت</a:t>
            </a:r>
            <a:r>
              <a:rPr lang="fa-IR" sz="40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40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:</a:t>
            </a:r>
            <a:r>
              <a:rPr lang="fa-IR" sz="40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endParaRPr lang="en-US" sz="40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1" y="2286000"/>
            <a:ext cx="51053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Compassion  And Love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685800" y="2971801"/>
            <a:ext cx="80010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lnSpc>
                <a:spcPct val="150000"/>
              </a:lnSpc>
            </a:pPr>
            <a:r>
              <a:rPr lang="fa-IR" sz="2200" b="1" dirty="0" smtClean="0">
                <a:latin typeface="Arial" charset="0"/>
                <a:cs typeface="B Nazanin" pitchFamily="2" charset="-78"/>
              </a:rPr>
              <a:t>نعمت عشق ، بیانگر جریان نا محدود عشق و انرژی الهی است</a:t>
            </a:r>
          </a:p>
        </p:txBody>
      </p:sp>
      <p:pic>
        <p:nvPicPr>
          <p:cNvPr id="2050" name="Picture 2" descr="C:\Users\ASUS\Desktop\mohammad\100116_48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3657600"/>
            <a:ext cx="4419599" cy="26670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86200" y="381000"/>
            <a:ext cx="4952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/>
            <a:r>
              <a:rPr lang="fa-IR" sz="40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5.قدرت و عدالت متمرکز </a:t>
            </a:r>
            <a:r>
              <a:rPr lang="en-US" sz="40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:</a:t>
            </a:r>
            <a:r>
              <a:rPr lang="fa-IR" sz="40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endParaRPr lang="en-US" sz="40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066800"/>
            <a:ext cx="64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Focused Power And Justice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1752600"/>
            <a:ext cx="838200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lnSpc>
                <a:spcPct val="150000"/>
              </a:lnSpc>
            </a:pPr>
            <a:r>
              <a:rPr lang="fa-IR" sz="2200" b="1" dirty="0" smtClean="0">
                <a:latin typeface="Arial" charset="0"/>
                <a:cs typeface="B Nazanin" pitchFamily="2" charset="-78"/>
              </a:rPr>
              <a:t>نقطه مقابل عشق ،زور و محدودیت است . زمانیکه در شکل مثبت ظهور یابد نشاندهنده عدالت و انصاف خواهد بود . این ویژگی ، ایجاد کننده نظم و احساس </a:t>
            </a:r>
            <a:r>
              <a:rPr lang="fa-IR" sz="2200" b="1" dirty="0" err="1" smtClean="0">
                <a:latin typeface="Arial" charset="0"/>
                <a:cs typeface="B Nazanin" pitchFamily="2" charset="-78"/>
              </a:rPr>
              <a:t>مسوولیت</a:t>
            </a:r>
            <a:r>
              <a:rPr lang="fa-IR" sz="2200" b="1" dirty="0" smtClean="0">
                <a:latin typeface="Arial" charset="0"/>
                <a:cs typeface="B Nazanin" pitchFamily="2" charset="-78"/>
              </a:rPr>
              <a:t> ،و توانایی کنترل و ارزشیابی رفتارهای خود شخص است.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0" y="3581400"/>
            <a:ext cx="3505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40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6.شفا و بخشش :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1" y="3657600"/>
            <a:ext cx="5333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Healing And Forgiveness</a:t>
            </a:r>
          </a:p>
        </p:txBody>
      </p:sp>
      <p:sp>
        <p:nvSpPr>
          <p:cNvPr id="8" name="Rectangle 7"/>
          <p:cNvSpPr/>
          <p:nvPr/>
        </p:nvSpPr>
        <p:spPr>
          <a:xfrm>
            <a:off x="381000" y="4343400"/>
            <a:ext cx="8458200" cy="1573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200" b="1" dirty="0" smtClean="0">
                <a:latin typeface="Arial" charset="0"/>
                <a:cs typeface="B Nazanin" pitchFamily="2" charset="-78"/>
              </a:rPr>
              <a:t>وقتی عشق و زور و محدودیت بطور مطلوب ،متعادل شوند نتیجه، عبارتست از بهبود و تعدیل انرژی های متعادل نشده . شامل بخشش خود و دیگران، ابراز دلسوزی ، خارج کردن عصبانیت بدون شکستن حریم دیگران .</a:t>
            </a:r>
            <a:endParaRPr lang="en-US" sz="2200" b="1" dirty="0" smtClean="0">
              <a:latin typeface="Arial" charset="0"/>
              <a:cs typeface="B Nazanin" pitchFamily="2" charset="-78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19200" y="1447800"/>
            <a:ext cx="6858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48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/>
              </a:rPr>
              <a:t>مدیریت منابع انسانی پیشرفته</a:t>
            </a:r>
          </a:p>
          <a:p>
            <a:pPr algn="ctr"/>
            <a:endParaRPr lang="fa-IR" sz="4800" b="1" kern="10" dirty="0" smtClean="0">
              <a:ln w="9525">
                <a:noFill/>
                <a:round/>
                <a:headEnd/>
                <a:tailEnd/>
              </a:ln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/>
            </a:endParaRPr>
          </a:p>
          <a:p>
            <a:pPr algn="ctr"/>
            <a:r>
              <a:rPr lang="fa-IR" sz="3200" b="1" kern="10" dirty="0" smtClean="0">
                <a:ln w="9525">
                  <a:noFill/>
                  <a:round/>
                  <a:headEnd/>
                  <a:tailEnd/>
                </a:ln>
                <a:latin typeface="Impact"/>
              </a:rPr>
              <a:t>استاد ارجمند : دکتر </a:t>
            </a:r>
            <a:r>
              <a:rPr lang="fa-IR" sz="3200" b="1" kern="10" dirty="0" smtClean="0">
                <a:ln w="9525">
                  <a:noFill/>
                  <a:round/>
                  <a:headEnd/>
                  <a:tailEnd/>
                </a:ln>
                <a:latin typeface="Impact"/>
              </a:rPr>
              <a:t> </a:t>
            </a:r>
            <a:endParaRPr lang="fa-IR" sz="3200" b="1" kern="10" dirty="0" smtClean="0">
              <a:ln w="9525">
                <a:noFill/>
                <a:round/>
                <a:headEnd/>
                <a:tailEnd/>
              </a:ln>
              <a:latin typeface="Impact"/>
            </a:endParaRPr>
          </a:p>
          <a:p>
            <a:pPr algn="ctr"/>
            <a:endParaRPr lang="fa-IR" sz="3200" b="1" kern="10" dirty="0" smtClean="0">
              <a:ln w="9525">
                <a:noFill/>
                <a:round/>
                <a:headEnd/>
                <a:tailEnd/>
              </a:ln>
              <a:latin typeface="Impact"/>
            </a:endParaRPr>
          </a:p>
          <a:p>
            <a:pPr algn="ctr"/>
            <a:r>
              <a:rPr lang="fa-IR" sz="3200" b="1" kern="10" dirty="0" smtClean="0">
                <a:ln w="9525">
                  <a:noFill/>
                  <a:round/>
                  <a:headEnd/>
                  <a:tailEnd/>
                </a:ln>
                <a:latin typeface="Impact"/>
              </a:rPr>
              <a:t>تهيه كننده : </a:t>
            </a:r>
          </a:p>
          <a:p>
            <a:pPr algn="ctr"/>
            <a:r>
              <a:rPr lang="fa-IR" sz="2400" b="1" kern="10" dirty="0" smtClean="0">
                <a:ln w="9525">
                  <a:noFill/>
                  <a:round/>
                  <a:headEnd/>
                  <a:tailEnd/>
                </a:ln>
                <a:latin typeface="Impact"/>
              </a:rPr>
              <a:t> </a:t>
            </a:r>
          </a:p>
          <a:p>
            <a:pPr algn="ctr"/>
            <a:r>
              <a:rPr lang="fa-IR" sz="2400" b="1" kern="10" smtClean="0">
                <a:ln w="9525">
                  <a:noFill/>
                  <a:round/>
                  <a:headEnd/>
                  <a:tailEnd/>
                </a:ln>
                <a:latin typeface="Impact"/>
              </a:rPr>
              <a:t>شماره </a:t>
            </a:r>
            <a:r>
              <a:rPr lang="fa-IR" sz="2400" b="1" kern="10" smtClean="0">
                <a:ln w="9525">
                  <a:noFill/>
                  <a:round/>
                  <a:headEnd/>
                  <a:tailEnd/>
                </a:ln>
                <a:latin typeface="Impact"/>
              </a:rPr>
              <a:t>دانشجویی:</a:t>
            </a:r>
            <a:r>
              <a:rPr lang="fa-IR" sz="2400" kern="10" smtClean="0">
                <a:ln w="9525">
                  <a:noFill/>
                  <a:round/>
                  <a:headEnd/>
                  <a:tailEnd/>
                </a:ln>
                <a:latin typeface="Impact"/>
              </a:rPr>
              <a:t>  </a:t>
            </a:r>
            <a:endParaRPr lang="fa-IR" sz="2400" kern="10" dirty="0" smtClean="0">
              <a:ln w="9525">
                <a:noFill/>
                <a:round/>
                <a:headEnd/>
                <a:tailEnd/>
              </a:ln>
              <a:latin typeface="Impact"/>
            </a:endParaRPr>
          </a:p>
          <a:p>
            <a:pPr algn="ctr"/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3657600" y="5562600"/>
            <a:ext cx="2057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2800" kern="10" dirty="0" err="1" smtClean="0">
                <a:ln w="9525">
                  <a:noFill/>
                  <a:round/>
                  <a:headEnd/>
                  <a:tailEnd/>
                </a:ln>
                <a:latin typeface="Impact"/>
                <a:cs typeface="+mn-cs"/>
              </a:rPr>
              <a:t>پاييز</a:t>
            </a:r>
            <a:r>
              <a:rPr lang="fa-IR" sz="2800" kern="10" dirty="0" smtClean="0">
                <a:ln w="9525">
                  <a:noFill/>
                  <a:round/>
                  <a:headEnd/>
                  <a:tailEnd/>
                </a:ln>
                <a:latin typeface="Impact"/>
                <a:cs typeface="+mn-cs"/>
              </a:rPr>
              <a:t> 1394</a:t>
            </a:r>
            <a:endParaRPr lang="en-US" sz="28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05400" y="381000"/>
            <a:ext cx="3581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40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7.زندگی با شوق :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533401" y="457200"/>
            <a:ext cx="4038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Living With Zeal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1219200"/>
            <a:ext cx="8229600" cy="557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lnSpc>
                <a:spcPct val="150000"/>
              </a:lnSpc>
            </a:pPr>
            <a:r>
              <a:rPr lang="fa-IR" sz="2200" b="1" dirty="0" smtClean="0">
                <a:latin typeface="Arial" charset="0"/>
                <a:cs typeface="B Nazanin" pitchFamily="2" charset="-78"/>
              </a:rPr>
              <a:t>بروز کامل عشق در شخصیت فرد، توانایی برای زندگی با شادی و شوق است</a:t>
            </a:r>
          </a:p>
        </p:txBody>
      </p:sp>
      <p:sp>
        <p:nvSpPr>
          <p:cNvPr id="5" name="Rectangle 4"/>
          <p:cNvSpPr/>
          <p:nvPr/>
        </p:nvSpPr>
        <p:spPr>
          <a:xfrm>
            <a:off x="2895600" y="2057400"/>
            <a:ext cx="5943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fa-IR" sz="40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8.زندگی با وقار،</a:t>
            </a:r>
            <a:r>
              <a:rPr lang="fa-IR" sz="40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یکدلی</a:t>
            </a:r>
            <a:r>
              <a:rPr lang="fa-IR" sz="40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و تعهد :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2819400"/>
            <a:ext cx="8381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Living With </a:t>
            </a:r>
            <a:r>
              <a:rPr lang="en-US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Dignity,Empathy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And Commitment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3505200"/>
            <a:ext cx="8229600" cy="2199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200" b="1" dirty="0" err="1" smtClean="0">
                <a:latin typeface="Arial" charset="0"/>
                <a:cs typeface="B Nazanin" pitchFamily="2" charset="-78"/>
              </a:rPr>
              <a:t>بصورت</a:t>
            </a:r>
            <a:r>
              <a:rPr lang="fa-IR" sz="2200" b="1" dirty="0" smtClean="0">
                <a:latin typeface="Arial" charset="0"/>
                <a:cs typeface="B Nazanin" pitchFamily="2" charset="-78"/>
              </a:rPr>
              <a:t> پایبندی به اصول شخصی و نیروی متعالی خودش است . بدون این حس ، شخص دچار لاقیدی میشود . در این حالت شخص می تواند وسوسه را رد کند و در رفتارها و صحبت </a:t>
            </a:r>
            <a:r>
              <a:rPr lang="fa-IR" sz="2200" b="1" dirty="0" err="1" smtClean="0">
                <a:latin typeface="Arial" charset="0"/>
                <a:cs typeface="B Nazanin" pitchFamily="2" charset="-78"/>
              </a:rPr>
              <a:t>هایش</a:t>
            </a:r>
            <a:r>
              <a:rPr lang="fa-IR" sz="2200" b="1" dirty="0" smtClean="0">
                <a:latin typeface="Arial" charset="0"/>
                <a:cs typeface="B Nazanin" pitchFamily="2" charset="-78"/>
              </a:rPr>
              <a:t> تعهد به ارزشهای شخصی را نشان دهد و مسیر اخلاقی راهنمای وی در زندگی و کسب و کار خواهد بود.</a:t>
            </a:r>
            <a:endParaRPr lang="en-US" sz="2200" b="1" dirty="0" smtClean="0">
              <a:latin typeface="Arial" charset="0"/>
              <a:cs typeface="B Nazanin" pitchFamily="2" charset="-78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43400" y="381000"/>
            <a:ext cx="441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9. پیوند و خدمت خلاق :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381001" y="1066800"/>
            <a:ext cx="70865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Creative  Connection &amp; Service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752600"/>
            <a:ext cx="85344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b="1" dirty="0" smtClean="0">
                <a:latin typeface="Arial" charset="0"/>
                <a:cs typeface="B Nazanin" pitchFamily="2" charset="-78"/>
              </a:rPr>
              <a:t>این ویژگی بر دو عملکرد اشاره دارد. یکی داشتن خلاقیت و دیگری ارتباط و پیوند داشتن  با دیگران. در اینجا شخص ترکیبی از حضور خداوند ، عشق و وقار را در امور عادی زندگی روزانه </a:t>
            </a:r>
            <a:r>
              <a:rPr lang="fa-IR" b="1" dirty="0" err="1" smtClean="0">
                <a:latin typeface="Arial" charset="0"/>
                <a:cs typeface="B Nazanin" pitchFamily="2" charset="-78"/>
              </a:rPr>
              <a:t>اش</a:t>
            </a:r>
            <a:r>
              <a:rPr lang="fa-IR" b="1" dirty="0" smtClean="0">
                <a:latin typeface="Arial" charset="0"/>
                <a:cs typeface="B Nazanin" pitchFamily="2" charset="-78"/>
              </a:rPr>
              <a:t> از خود نشان می دهد و رفتار های او براساس کارهای مثبت و متعهدانه است. </a:t>
            </a:r>
            <a:endParaRPr lang="en-US" b="1" dirty="0" smtClean="0">
              <a:latin typeface="Arial" charset="0"/>
              <a:cs typeface="B Nazanin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3352800"/>
            <a:ext cx="8458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2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10.پادشاهی خداوند/ شادی </a:t>
            </a:r>
            <a:r>
              <a:rPr lang="fa-IR" sz="32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وتکمیل</a:t>
            </a:r>
            <a:r>
              <a:rPr lang="fa-IR" sz="32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/ زندگی با هوش معنوی: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3048000" y="3982996"/>
            <a:ext cx="3200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Kingdom Of God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381000" y="4724400"/>
            <a:ext cx="83820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b="1" dirty="0" smtClean="0">
                <a:latin typeface="Arial" charset="0"/>
                <a:cs typeface="B Nazanin" pitchFamily="2" charset="-78"/>
              </a:rPr>
              <a:t>یعنی شخص هرچه را در زندگی با آن سرو کار دارد یا اساساً در دنیا وجود دارد را نشانه ای از وجود خداوند و حضور خداوند و نظارت او بر اعمالش بداند و اینکه همه چیز به خواست و اراده خداوند انجام میگیرد.</a:t>
            </a:r>
            <a:endParaRPr lang="en-US" dirty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35846"/>
            <a:ext cx="8534400" cy="58015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fa-IR" sz="2300" b="1" dirty="0" smtClean="0">
                <a:solidFill>
                  <a:srgbClr val="C00000"/>
                </a:solidFill>
              </a:rPr>
              <a:t>روانشناسان همچنین صفات زیر را برای افرادی که </a:t>
            </a:r>
            <a:r>
              <a:rPr lang="fa-IR" sz="2300" b="1" dirty="0" err="1" smtClean="0">
                <a:solidFill>
                  <a:srgbClr val="C00000"/>
                </a:solidFill>
              </a:rPr>
              <a:t>ازاین</a:t>
            </a:r>
            <a:r>
              <a:rPr lang="fa-IR" sz="2300" b="1" dirty="0" smtClean="0">
                <a:solidFill>
                  <a:srgbClr val="C00000"/>
                </a:solidFill>
              </a:rPr>
              <a:t> هوش برخوردارند نام میبرند: </a:t>
            </a:r>
            <a:r>
              <a:rPr lang="fa-IR" sz="2200" dirty="0" smtClean="0"/>
              <a:t/>
            </a:r>
            <a:br>
              <a:rPr lang="fa-IR" sz="2200" dirty="0" smtClean="0"/>
            </a:br>
            <a:r>
              <a:rPr lang="fa-IR" sz="2200" dirty="0" smtClean="0"/>
              <a:t>* خودآگاهی</a:t>
            </a:r>
            <a:br>
              <a:rPr lang="fa-IR" sz="2200" dirty="0" smtClean="0"/>
            </a:br>
            <a:r>
              <a:rPr lang="fa-IR" sz="2200" dirty="0" smtClean="0"/>
              <a:t>* کل نگر بودن</a:t>
            </a:r>
            <a:br>
              <a:rPr lang="fa-IR" sz="2200" dirty="0" smtClean="0"/>
            </a:br>
            <a:r>
              <a:rPr lang="fa-IR" sz="2200" dirty="0" smtClean="0"/>
              <a:t>* مستقل بودن (شهامت)</a:t>
            </a:r>
            <a:br>
              <a:rPr lang="fa-IR" sz="2200" dirty="0" smtClean="0"/>
            </a:br>
            <a:r>
              <a:rPr lang="fa-IR" sz="2200" dirty="0" smtClean="0"/>
              <a:t>* استقلال از محیط: شجاعت کلی برای انجام عمل برخلاف عرف رایج</a:t>
            </a:r>
            <a:br>
              <a:rPr lang="fa-IR" sz="2200" dirty="0" smtClean="0"/>
            </a:br>
            <a:r>
              <a:rPr lang="fa-IR" sz="2200" dirty="0" smtClean="0"/>
              <a:t>* گفتن «چرا؟»</a:t>
            </a:r>
            <a:br>
              <a:rPr lang="fa-IR" sz="2200" dirty="0" smtClean="0"/>
            </a:br>
            <a:r>
              <a:rPr lang="fa-IR" sz="2200" dirty="0" smtClean="0"/>
              <a:t>* قابلیت مواجهه با مشکلات و ناملایمات و حتی به فرصت تبدیل کردن آنها</a:t>
            </a:r>
            <a:br>
              <a:rPr lang="fa-IR" sz="2200" dirty="0" smtClean="0"/>
            </a:br>
            <a:r>
              <a:rPr lang="fa-IR" sz="2200" dirty="0" smtClean="0"/>
              <a:t>* </a:t>
            </a:r>
            <a:r>
              <a:rPr lang="fa-IR" sz="2200" dirty="0" err="1" smtClean="0"/>
              <a:t>خودکنترلی</a:t>
            </a:r>
            <a:r>
              <a:rPr lang="fa-IR" sz="2200" dirty="0" smtClean="0"/>
              <a:t>: توانمند بودن در خودداری و کنترل خویش</a:t>
            </a:r>
            <a:br>
              <a:rPr lang="fa-IR" sz="2200" dirty="0" smtClean="0"/>
            </a:br>
            <a:r>
              <a:rPr lang="fa-IR" sz="2200" dirty="0" smtClean="0"/>
              <a:t>* انعطاف پذیری</a:t>
            </a:r>
            <a:br>
              <a:rPr lang="fa-IR" sz="2200" dirty="0" smtClean="0"/>
            </a:br>
            <a:r>
              <a:rPr lang="fa-IR" sz="2200" dirty="0" smtClean="0"/>
              <a:t>* پرداختن به سجایای اخلاقی و اهمیت دادن به آنها</a:t>
            </a:r>
            <a:br>
              <a:rPr lang="fa-IR" sz="2200" dirty="0" smtClean="0"/>
            </a:br>
            <a:r>
              <a:rPr lang="fa-IR" sz="2200" dirty="0" smtClean="0"/>
              <a:t>* درس گرفتن از تجربیات و شکست ها</a:t>
            </a:r>
            <a:br>
              <a:rPr lang="fa-IR" sz="2200" dirty="0" smtClean="0"/>
            </a:br>
            <a:r>
              <a:rPr lang="fa-IR" sz="2200" dirty="0" smtClean="0"/>
              <a:t>* خودجوش بودن</a:t>
            </a:r>
            <a:br>
              <a:rPr lang="fa-IR" sz="2200" dirty="0" smtClean="0"/>
            </a:br>
            <a:r>
              <a:rPr lang="fa-IR" sz="2200" dirty="0" smtClean="0"/>
              <a:t>* درست اندیشیدن</a:t>
            </a:r>
            <a:br>
              <a:rPr lang="fa-IR" sz="2200" dirty="0" smtClean="0"/>
            </a:br>
            <a:r>
              <a:rPr lang="fa-IR" sz="2200" dirty="0" smtClean="0"/>
              <a:t>* عدم فرار از میدان حوادث</a:t>
            </a:r>
            <a:br>
              <a:rPr lang="fa-IR" sz="2200" dirty="0" smtClean="0"/>
            </a:br>
            <a:r>
              <a:rPr lang="fa-IR" sz="2200" dirty="0" smtClean="0"/>
              <a:t>* رهایی از لغزش ها و دام های شیطانی</a:t>
            </a:r>
            <a:br>
              <a:rPr lang="fa-IR" sz="2200" dirty="0" smtClean="0"/>
            </a:br>
            <a:r>
              <a:rPr lang="fa-IR" sz="2200" dirty="0" smtClean="0"/>
              <a:t>* حسی که افراد را هدایت درونی می کند</a:t>
            </a:r>
            <a:br>
              <a:rPr lang="fa-IR" sz="2200" dirty="0" smtClean="0"/>
            </a:br>
            <a:endParaRPr lang="en-US" dirty="0"/>
          </a:p>
        </p:txBody>
      </p:sp>
      <p:pic>
        <p:nvPicPr>
          <p:cNvPr id="33794" name="Picture 2" descr="C:\Users\ASUS\Desktop\hhp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819400"/>
            <a:ext cx="2381250" cy="2743200"/>
          </a:xfrm>
          <a:prstGeom prst="rect">
            <a:avLst/>
          </a:prstGeom>
          <a:noFill/>
        </p:spPr>
      </p:pic>
      <p:sp>
        <p:nvSpPr>
          <p:cNvPr id="4" name="Rounded Rectangle 3"/>
          <p:cNvSpPr/>
          <p:nvPr/>
        </p:nvSpPr>
        <p:spPr>
          <a:xfrm>
            <a:off x="381000" y="5943600"/>
            <a:ext cx="2895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err="1" smtClean="0"/>
              <a:t>سمینارهوش</a:t>
            </a:r>
            <a:r>
              <a:rPr lang="fa-IR" dirty="0" smtClean="0"/>
              <a:t> معنوی </a:t>
            </a:r>
            <a:r>
              <a:rPr lang="fa-IR" dirty="0" err="1" smtClean="0"/>
              <a:t>دکترعبدالله</a:t>
            </a:r>
            <a:r>
              <a:rPr lang="fa-IR" dirty="0" smtClean="0"/>
              <a:t> زاده</a:t>
            </a:r>
            <a:endParaRPr lang="en-US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686800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400" b="1" dirty="0" smtClean="0">
                <a:solidFill>
                  <a:srgbClr val="C00000"/>
                </a:solidFill>
              </a:rPr>
              <a:t>افراد با هوش معنوی </a:t>
            </a:r>
            <a:r>
              <a:rPr lang="fa-IR" sz="2400" dirty="0" smtClean="0"/>
              <a:t>کسانی هستند که می دانند «</a:t>
            </a:r>
            <a:r>
              <a:rPr lang="fa-IR" sz="2400" b="1" dirty="0" smtClean="0">
                <a:solidFill>
                  <a:srgbClr val="C00000"/>
                </a:solidFill>
              </a:rPr>
              <a:t>چرا</a:t>
            </a:r>
            <a:r>
              <a:rPr lang="fa-IR" sz="2400" dirty="0" smtClean="0"/>
              <a:t>» انجام می دهند و «</a:t>
            </a:r>
            <a:r>
              <a:rPr lang="fa-IR" sz="2400" b="1" dirty="0" smtClean="0">
                <a:solidFill>
                  <a:srgbClr val="C00000"/>
                </a:solidFill>
              </a:rPr>
              <a:t>چه چیزی</a:t>
            </a:r>
            <a:r>
              <a:rPr lang="fa-IR" sz="2400" dirty="0" smtClean="0"/>
              <a:t>» را انجام می دهند. همیشه بر اساس یک رسالت مشابه عمل می کنند. آنها براساس خدمت رسانی به دیگران زندگی می کنند. آنها دیگران را به خاطر چیزی سرزنش </a:t>
            </a:r>
            <a:r>
              <a:rPr lang="fa-IR" sz="2400" dirty="0" err="1" smtClean="0"/>
              <a:t>نمی</a:t>
            </a:r>
            <a:r>
              <a:rPr lang="fa-IR" sz="2400" dirty="0" smtClean="0"/>
              <a:t> کنند و همواره </a:t>
            </a:r>
            <a:r>
              <a:rPr lang="fa-IR" sz="2400" dirty="0" err="1" smtClean="0"/>
              <a:t>مسوولیت</a:t>
            </a:r>
            <a:r>
              <a:rPr lang="fa-IR" sz="2400" dirty="0" smtClean="0"/>
              <a:t>  </a:t>
            </a:r>
            <a:r>
              <a:rPr lang="fa-IR" sz="2400" dirty="0" err="1" smtClean="0"/>
              <a:t>عملکردهایشان</a:t>
            </a:r>
            <a:r>
              <a:rPr lang="fa-IR" sz="2400" dirty="0" smtClean="0"/>
              <a:t> را می پذیرند. </a:t>
            </a:r>
            <a:br>
              <a:rPr lang="fa-IR" sz="2400" dirty="0" smtClean="0"/>
            </a:br>
            <a:r>
              <a:rPr lang="fa-IR" sz="2400" dirty="0" smtClean="0"/>
              <a:t/>
            </a:r>
            <a:br>
              <a:rPr lang="fa-IR" sz="2400" dirty="0" smtClean="0"/>
            </a:br>
            <a:r>
              <a:rPr lang="fa-IR" sz="2400" dirty="0" smtClean="0"/>
              <a:t>برای رضایت داشتن از خودشان نیازی به تصدیق دیگران ندارند.از وابستگی به دیگران برای کسب ایمنی رها هستند، چون اعتقاد دارند </a:t>
            </a:r>
            <a:r>
              <a:rPr lang="fa-IR" sz="2400" u="sng" dirty="0" smtClean="0">
                <a:solidFill>
                  <a:srgbClr val="C00000"/>
                </a:solidFill>
              </a:rPr>
              <a:t>ایمنی از خودشان است نه از بیرون</a:t>
            </a:r>
            <a:r>
              <a:rPr lang="fa-IR" sz="2400" dirty="0" smtClean="0"/>
              <a:t>. آنها کار را مکانی برای خلاقیت، اعتماد به نفس و یادگیری، جایی که پول و پاداش، ثانویه است، می دانند. آنها افراد محیط کار را به عنوان انسان </a:t>
            </a:r>
            <a:r>
              <a:rPr lang="fa-IR" sz="2400" dirty="0" err="1" smtClean="0"/>
              <a:t>هایی</a:t>
            </a:r>
            <a:r>
              <a:rPr lang="fa-IR" sz="2400" dirty="0" smtClean="0"/>
              <a:t> با قوت، ضعف، نگرانی، نیازها </a:t>
            </a:r>
            <a:r>
              <a:rPr lang="fa-IR" sz="2400" dirty="0" err="1" smtClean="0"/>
              <a:t>وخواسته</a:t>
            </a:r>
            <a:r>
              <a:rPr lang="fa-IR" sz="2400" dirty="0" smtClean="0"/>
              <a:t> های خودشان </a:t>
            </a:r>
            <a:r>
              <a:rPr lang="fa-IR" sz="2400" dirty="0" err="1" smtClean="0"/>
              <a:t>درنظرمیگیرند</a:t>
            </a:r>
            <a:r>
              <a:rPr lang="fa-IR" sz="2400" dirty="0" smtClean="0"/>
              <a:t>، </a:t>
            </a:r>
            <a:r>
              <a:rPr lang="fa-IR" sz="2400" b="1" u="sng" dirty="0" smtClean="0">
                <a:solidFill>
                  <a:srgbClr val="0070C0"/>
                </a:solidFill>
              </a:rPr>
              <a:t>برای آنها روابط، همواره قبل از </a:t>
            </a:r>
            <a:r>
              <a:rPr lang="fa-IR" sz="2400" b="1" u="sng" dirty="0" err="1" smtClean="0">
                <a:solidFill>
                  <a:srgbClr val="0070C0"/>
                </a:solidFill>
              </a:rPr>
              <a:t>کاراست</a:t>
            </a:r>
            <a:r>
              <a:rPr lang="fa-IR" sz="2400" dirty="0" smtClean="0"/>
              <a:t/>
            </a:r>
            <a:br>
              <a:rPr lang="fa-IR" sz="2400" dirty="0" smtClean="0"/>
            </a:br>
            <a:r>
              <a:rPr lang="fa-IR" sz="2400" dirty="0" smtClean="0"/>
              <a:t/>
            </a:r>
            <a:br>
              <a:rPr lang="fa-IR" sz="2400" dirty="0" smtClean="0"/>
            </a:br>
            <a:r>
              <a:rPr lang="fa-IR" sz="2400" dirty="0" smtClean="0"/>
              <a:t>آنها از زندگی مادی دست </a:t>
            </a:r>
            <a:r>
              <a:rPr lang="fa-IR" sz="2400" dirty="0" err="1" smtClean="0"/>
              <a:t>نمی</a:t>
            </a:r>
            <a:r>
              <a:rPr lang="fa-IR" sz="2400" dirty="0" smtClean="0"/>
              <a:t> کشند بلکه خواهان ایجاد تعادلی در زندگی مادی،همسو با اهداف متعالی و معنوی خود هستند.</a:t>
            </a:r>
            <a:r>
              <a:rPr lang="fa-IR" sz="2200" dirty="0" smtClean="0"/>
              <a:t/>
            </a:r>
            <a:br>
              <a:rPr lang="fa-IR" sz="2200" dirty="0" smtClean="0"/>
            </a:br>
            <a:r>
              <a:rPr lang="fa-IR" sz="2200" dirty="0" smtClean="0"/>
              <a:t/>
            </a:r>
            <a:br>
              <a:rPr lang="fa-IR" sz="2200" dirty="0" smtClean="0"/>
            </a:br>
            <a:endParaRPr lang="en-US" sz="2300" b="1" dirty="0">
              <a:solidFill>
                <a:srgbClr val="0070C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04800" y="5867400"/>
            <a:ext cx="3429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علی عسگری وزیری – حسن زارعی متین</a:t>
            </a:r>
            <a:endParaRPr lang="en-US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05400" y="381000"/>
            <a:ext cx="373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800" b="1" dirty="0" err="1" smtClean="0"/>
              <a:t>نتايج</a:t>
            </a:r>
            <a:r>
              <a:rPr lang="fa-IR" sz="2800" b="1" dirty="0" smtClean="0"/>
              <a:t> هوش </a:t>
            </a:r>
            <a:r>
              <a:rPr lang="fa-IR" sz="2800" b="1" dirty="0" err="1" smtClean="0"/>
              <a:t>معنوي</a:t>
            </a:r>
            <a:r>
              <a:rPr lang="fa-IR" sz="2800" b="1" dirty="0" smtClean="0"/>
              <a:t> در </a:t>
            </a:r>
            <a:r>
              <a:rPr lang="fa-IR" sz="2800" b="1" dirty="0" err="1" smtClean="0"/>
              <a:t>زندگي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04800" y="990600"/>
            <a:ext cx="8534400" cy="4602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buNone/>
            </a:pPr>
            <a:r>
              <a:rPr lang="fa-IR" b="1" dirty="0" smtClean="0"/>
              <a:t>1</a:t>
            </a:r>
            <a:r>
              <a:rPr lang="fa-IR" sz="2200" dirty="0" smtClean="0"/>
              <a:t>- احساس </a:t>
            </a:r>
            <a:r>
              <a:rPr lang="fa-IR" sz="2200" dirty="0" err="1" smtClean="0"/>
              <a:t>شادكامي</a:t>
            </a:r>
            <a:r>
              <a:rPr lang="fa-IR" sz="2200" dirty="0" smtClean="0"/>
              <a:t> و </a:t>
            </a:r>
            <a:r>
              <a:rPr lang="fa-IR" sz="2200" dirty="0" err="1" smtClean="0"/>
              <a:t>رضايت</a:t>
            </a:r>
            <a:r>
              <a:rPr lang="fa-IR" sz="2200" dirty="0" smtClean="0"/>
              <a:t> از </a:t>
            </a:r>
            <a:r>
              <a:rPr lang="fa-IR" sz="2200" dirty="0" err="1" smtClean="0"/>
              <a:t>زندگي</a:t>
            </a:r>
            <a:r>
              <a:rPr lang="fa-IR" sz="2200" dirty="0" smtClean="0"/>
              <a:t> ( بهبود </a:t>
            </a:r>
            <a:r>
              <a:rPr lang="fa-IR" sz="2200" dirty="0" err="1" smtClean="0"/>
              <a:t>كيفيت</a:t>
            </a:r>
            <a:r>
              <a:rPr lang="fa-IR" sz="2200" dirty="0" smtClean="0"/>
              <a:t> </a:t>
            </a:r>
            <a:r>
              <a:rPr lang="fa-IR" sz="2200" dirty="0" err="1" smtClean="0"/>
              <a:t>زندگي</a:t>
            </a:r>
            <a:r>
              <a:rPr lang="fa-IR" sz="2200" dirty="0" smtClean="0"/>
              <a:t> ).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sz="2200" dirty="0" smtClean="0"/>
              <a:t>2- رشد هوش </a:t>
            </a:r>
            <a:r>
              <a:rPr lang="fa-IR" sz="2200" dirty="0" err="1" smtClean="0"/>
              <a:t>عاطفي</a:t>
            </a:r>
            <a:r>
              <a:rPr lang="fa-IR" sz="2200" dirty="0" smtClean="0"/>
              <a:t> و </a:t>
            </a:r>
            <a:r>
              <a:rPr lang="fa-IR" sz="2200" dirty="0" err="1" smtClean="0"/>
              <a:t>كاهش</a:t>
            </a:r>
            <a:r>
              <a:rPr lang="fa-IR" sz="2200" dirty="0" smtClean="0"/>
              <a:t> </a:t>
            </a:r>
            <a:r>
              <a:rPr lang="fa-IR" sz="2200" dirty="0" err="1" smtClean="0"/>
              <a:t>افكار</a:t>
            </a:r>
            <a:r>
              <a:rPr lang="fa-IR" sz="2200" dirty="0" smtClean="0"/>
              <a:t> </a:t>
            </a:r>
            <a:r>
              <a:rPr lang="fa-IR" sz="2200" dirty="0" err="1" smtClean="0"/>
              <a:t>ناكارآمد</a:t>
            </a:r>
            <a:r>
              <a:rPr lang="fa-IR" sz="2200" dirty="0" smtClean="0"/>
              <a:t> </a:t>
            </a:r>
            <a:r>
              <a:rPr lang="fa-IR" sz="2200" dirty="0" err="1" smtClean="0"/>
              <a:t>منفي</a:t>
            </a:r>
            <a:r>
              <a:rPr lang="fa-IR" sz="2200" dirty="0" smtClean="0"/>
              <a:t> 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sz="2200" dirty="0" smtClean="0"/>
              <a:t>3- بهبود روابط والد _ </a:t>
            </a:r>
            <a:r>
              <a:rPr lang="fa-IR" sz="2200" dirty="0" err="1" smtClean="0"/>
              <a:t>فرزندي</a:t>
            </a:r>
            <a:r>
              <a:rPr lang="fa-IR" sz="2200" dirty="0" smtClean="0"/>
              <a:t> و روابط </a:t>
            </a:r>
            <a:r>
              <a:rPr lang="fa-IR" sz="2200" dirty="0" err="1" smtClean="0"/>
              <a:t>زناشويي</a:t>
            </a:r>
            <a:r>
              <a:rPr lang="fa-IR" sz="2200" dirty="0" smtClean="0"/>
              <a:t>.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sz="2200" dirty="0" smtClean="0"/>
              <a:t>4- </a:t>
            </a:r>
            <a:r>
              <a:rPr lang="fa-IR" sz="2200" dirty="0" err="1" smtClean="0"/>
              <a:t>افزايش</a:t>
            </a:r>
            <a:r>
              <a:rPr lang="fa-IR" sz="2200" dirty="0" smtClean="0"/>
              <a:t> اعتماد به نفس و </a:t>
            </a:r>
            <a:r>
              <a:rPr lang="fa-IR" sz="2200" dirty="0" err="1" smtClean="0"/>
              <a:t>خويشتن</a:t>
            </a:r>
            <a:r>
              <a:rPr lang="fa-IR" sz="2200" dirty="0" smtClean="0"/>
              <a:t> </a:t>
            </a:r>
            <a:r>
              <a:rPr lang="fa-IR" sz="2200" dirty="0" err="1" smtClean="0"/>
              <a:t>داري</a:t>
            </a:r>
            <a:r>
              <a:rPr lang="fa-IR" sz="2200" dirty="0" smtClean="0"/>
              <a:t> و </a:t>
            </a:r>
            <a:r>
              <a:rPr lang="fa-IR" sz="2200" dirty="0" err="1" smtClean="0"/>
              <a:t>كاهش</a:t>
            </a:r>
            <a:r>
              <a:rPr lang="fa-IR" sz="2200" dirty="0" smtClean="0"/>
              <a:t> </a:t>
            </a:r>
            <a:r>
              <a:rPr lang="fa-IR" sz="2200" dirty="0" err="1" smtClean="0"/>
              <a:t>رفتارهاي</a:t>
            </a:r>
            <a:r>
              <a:rPr lang="fa-IR" sz="2200" dirty="0" smtClean="0"/>
              <a:t> پر خطر. 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sz="2200" dirty="0" smtClean="0"/>
              <a:t>5- </a:t>
            </a:r>
            <a:r>
              <a:rPr lang="fa-IR" sz="2200" dirty="0" err="1" smtClean="0"/>
              <a:t>تقويت</a:t>
            </a:r>
            <a:r>
              <a:rPr lang="fa-IR" sz="2200" dirty="0" smtClean="0"/>
              <a:t> </a:t>
            </a:r>
            <a:r>
              <a:rPr lang="fa-IR" sz="2200" dirty="0" err="1" smtClean="0"/>
              <a:t>شكيبايي</a:t>
            </a:r>
            <a:r>
              <a:rPr lang="fa-IR" sz="2200" dirty="0" smtClean="0"/>
              <a:t> و تاب </a:t>
            </a:r>
            <a:r>
              <a:rPr lang="fa-IR" sz="2200" dirty="0" err="1" smtClean="0"/>
              <a:t>آوري</a:t>
            </a:r>
            <a:r>
              <a:rPr lang="fa-IR" sz="2200" dirty="0" smtClean="0"/>
              <a:t> و توان تحمل فرد در برابر </a:t>
            </a:r>
            <a:r>
              <a:rPr lang="fa-IR" sz="2200" dirty="0" err="1" smtClean="0"/>
              <a:t>تغيير</a:t>
            </a:r>
            <a:r>
              <a:rPr lang="fa-IR" sz="2200" dirty="0" smtClean="0"/>
              <a:t> </a:t>
            </a:r>
            <a:r>
              <a:rPr lang="fa-IR" sz="2200" dirty="0" err="1" smtClean="0"/>
              <a:t>شرايط</a:t>
            </a:r>
            <a:r>
              <a:rPr lang="fa-IR" sz="2200" dirty="0" smtClean="0"/>
              <a:t> و عوامل </a:t>
            </a:r>
            <a:r>
              <a:rPr lang="fa-IR" sz="2200" dirty="0" err="1" smtClean="0"/>
              <a:t>آسيب</a:t>
            </a:r>
            <a:r>
              <a:rPr lang="fa-IR" sz="2200" dirty="0" smtClean="0"/>
              <a:t> رسان. 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sz="2200" dirty="0" smtClean="0"/>
              <a:t>6- </a:t>
            </a:r>
            <a:r>
              <a:rPr lang="fa-IR" sz="2200" dirty="0" err="1" smtClean="0"/>
              <a:t>افزايش</a:t>
            </a:r>
            <a:r>
              <a:rPr lang="fa-IR" sz="2200" dirty="0" smtClean="0"/>
              <a:t> بهره </a:t>
            </a:r>
            <a:r>
              <a:rPr lang="fa-IR" sz="2200" dirty="0" err="1" smtClean="0"/>
              <a:t>وري</a:t>
            </a:r>
            <a:r>
              <a:rPr lang="fa-IR" sz="2200" dirty="0" smtClean="0"/>
              <a:t> در </a:t>
            </a:r>
            <a:r>
              <a:rPr lang="fa-IR" sz="2200" dirty="0" err="1" smtClean="0"/>
              <a:t>محيط</a:t>
            </a:r>
            <a:r>
              <a:rPr lang="fa-IR" sz="2200" dirty="0" smtClean="0"/>
              <a:t> </a:t>
            </a:r>
            <a:r>
              <a:rPr lang="fa-IR" sz="2200" dirty="0" err="1" smtClean="0"/>
              <a:t>هاي</a:t>
            </a:r>
            <a:r>
              <a:rPr lang="fa-IR" sz="2200" dirty="0" smtClean="0"/>
              <a:t> </a:t>
            </a:r>
            <a:r>
              <a:rPr lang="fa-IR" sz="2200" dirty="0" err="1" smtClean="0"/>
              <a:t>كاري</a:t>
            </a:r>
            <a:r>
              <a:rPr lang="fa-IR" sz="2200" dirty="0" smtClean="0"/>
              <a:t> و بهبود روابط </a:t>
            </a:r>
            <a:r>
              <a:rPr lang="fa-IR" sz="2200" dirty="0" err="1" smtClean="0"/>
              <a:t>بين</a:t>
            </a:r>
            <a:r>
              <a:rPr lang="fa-IR" sz="2200" dirty="0" smtClean="0"/>
              <a:t> </a:t>
            </a:r>
            <a:r>
              <a:rPr lang="fa-IR" sz="2200" dirty="0" err="1" smtClean="0"/>
              <a:t>كاركنان</a:t>
            </a:r>
            <a:r>
              <a:rPr lang="fa-IR" sz="2200" dirty="0" smtClean="0"/>
              <a:t>. 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sz="2200" dirty="0" smtClean="0"/>
              <a:t>7- </a:t>
            </a:r>
            <a:r>
              <a:rPr lang="fa-IR" sz="2200" dirty="0" err="1" smtClean="0"/>
              <a:t>پيشرفت</a:t>
            </a:r>
            <a:r>
              <a:rPr lang="fa-IR" sz="2200" dirty="0" smtClean="0"/>
              <a:t> و </a:t>
            </a:r>
            <a:r>
              <a:rPr lang="fa-IR" sz="2200" dirty="0" err="1" smtClean="0"/>
              <a:t>موفقيت</a:t>
            </a:r>
            <a:r>
              <a:rPr lang="fa-IR" sz="2200" dirty="0" smtClean="0"/>
              <a:t> </a:t>
            </a:r>
            <a:r>
              <a:rPr lang="fa-IR" sz="2200" dirty="0" err="1" smtClean="0"/>
              <a:t>تحصيلي</a:t>
            </a:r>
            <a:r>
              <a:rPr lang="fa-IR" sz="2200" dirty="0" smtClean="0"/>
              <a:t> در دانش آموزان و </a:t>
            </a:r>
            <a:r>
              <a:rPr lang="fa-IR" sz="2200" dirty="0" err="1" smtClean="0"/>
              <a:t>دانشجويان</a:t>
            </a:r>
            <a:r>
              <a:rPr lang="fa-IR" sz="2200" dirty="0" smtClean="0"/>
              <a:t>. 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sz="2200" dirty="0" smtClean="0"/>
              <a:t>8- بهبود روابط </a:t>
            </a:r>
            <a:r>
              <a:rPr lang="fa-IR" sz="2200" dirty="0" err="1" smtClean="0"/>
              <a:t>بين</a:t>
            </a:r>
            <a:r>
              <a:rPr lang="fa-IR" sz="2200" dirty="0" smtClean="0"/>
              <a:t> </a:t>
            </a:r>
            <a:r>
              <a:rPr lang="fa-IR" sz="2200" dirty="0" err="1" smtClean="0"/>
              <a:t>فردي</a:t>
            </a:r>
            <a:r>
              <a:rPr lang="fa-IR" sz="2200" dirty="0" smtClean="0"/>
              <a:t> و </a:t>
            </a:r>
            <a:r>
              <a:rPr lang="fa-IR" sz="2200" dirty="0" err="1" smtClean="0"/>
              <a:t>افزايش</a:t>
            </a:r>
            <a:r>
              <a:rPr lang="fa-IR" sz="2200" dirty="0" smtClean="0"/>
              <a:t> انطباق </a:t>
            </a:r>
            <a:r>
              <a:rPr lang="fa-IR" sz="2200" dirty="0" err="1" smtClean="0"/>
              <a:t>پذيري</a:t>
            </a:r>
            <a:r>
              <a:rPr lang="fa-IR" sz="2200" dirty="0" smtClean="0"/>
              <a:t> فرد با </a:t>
            </a:r>
            <a:r>
              <a:rPr lang="fa-IR" sz="2200" dirty="0" err="1" smtClean="0"/>
              <a:t>شرايط</a:t>
            </a:r>
            <a:r>
              <a:rPr lang="fa-IR" sz="2200" dirty="0" smtClean="0"/>
              <a:t> </a:t>
            </a:r>
            <a:r>
              <a:rPr lang="fa-IR" sz="2200" dirty="0" err="1" smtClean="0"/>
              <a:t>محيطي</a:t>
            </a:r>
            <a:r>
              <a:rPr lang="fa-IR" sz="2200" dirty="0" smtClean="0"/>
              <a:t>. 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sz="2200" dirty="0" smtClean="0"/>
              <a:t>9- </a:t>
            </a:r>
            <a:r>
              <a:rPr lang="fa-IR" sz="2200" dirty="0" err="1" smtClean="0"/>
              <a:t>تاثيرات</a:t>
            </a:r>
            <a:r>
              <a:rPr lang="fa-IR" sz="2200" dirty="0" smtClean="0"/>
              <a:t> مثبت بر سلامت جسم و روان. </a:t>
            </a:r>
          </a:p>
        </p:txBody>
      </p:sp>
      <p:pic>
        <p:nvPicPr>
          <p:cNvPr id="4" name="Picture 3" descr="eps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419600"/>
            <a:ext cx="1676400" cy="1905000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5791200" y="5867400"/>
            <a:ext cx="2971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err="1" smtClean="0"/>
              <a:t>سمینارهوش</a:t>
            </a:r>
            <a:r>
              <a:rPr lang="fa-IR" dirty="0" smtClean="0"/>
              <a:t> معنوی </a:t>
            </a:r>
            <a:r>
              <a:rPr lang="fa-IR" dirty="0" err="1" smtClean="0"/>
              <a:t>دکترعبدالله</a:t>
            </a:r>
            <a:r>
              <a:rPr lang="fa-IR" dirty="0" smtClean="0"/>
              <a:t> زاده</a:t>
            </a:r>
            <a:endParaRPr lang="en-US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106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هوش معنوی و مدیریت</a:t>
            </a:r>
            <a:r>
              <a:rPr lang="fa-IR" sz="2400" dirty="0" smtClean="0"/>
              <a:t/>
            </a:r>
            <a:br>
              <a:rPr lang="fa-IR" sz="2400" dirty="0" smtClean="0"/>
            </a:br>
            <a:r>
              <a:rPr lang="fa-IR" sz="2200" dirty="0" smtClean="0"/>
              <a:t>تاثیر فوق العاده هوش معنوی بر متغیرهای مهم مدیریت همچون رهبری، انگیزش، </a:t>
            </a:r>
            <a:r>
              <a:rPr lang="fa-IR" sz="2200" dirty="0" err="1" smtClean="0"/>
              <a:t>خودکنترلی</a:t>
            </a:r>
            <a:r>
              <a:rPr lang="fa-IR" sz="2200" dirty="0" smtClean="0"/>
              <a:t>، قابلیت تغییر، ارتباطات،عملکرد و... و نیز </a:t>
            </a:r>
            <a:r>
              <a:rPr lang="fa-IR" sz="2200" dirty="0" err="1" smtClean="0"/>
              <a:t>ارتباطش</a:t>
            </a:r>
            <a:r>
              <a:rPr lang="fa-IR" sz="2200" dirty="0" smtClean="0"/>
              <a:t> با دیگر انواع هوش سبب می شود معنویت و هوش معنوی به یک موضوع مهم در حوزه مدیریت و سازمان تبدیل شود.</a:t>
            </a:r>
          </a:p>
          <a:p>
            <a:pPr algn="r" rtl="1">
              <a:lnSpc>
                <a:spcPct val="150000"/>
              </a:lnSpc>
            </a:pPr>
            <a:r>
              <a:rPr lang="fa-IR" sz="2200" dirty="0" smtClean="0"/>
              <a:t>مدیرانی که دیدگاه معنوی دارند، نسبت به تغییر، </a:t>
            </a:r>
            <a:r>
              <a:rPr lang="fa-IR" sz="2200" dirty="0" err="1" smtClean="0"/>
              <a:t>پذیراتر</a:t>
            </a:r>
            <a:r>
              <a:rPr lang="fa-IR" sz="2200" dirty="0" smtClean="0"/>
              <a:t> و به دنبال هدف و معنا برای سازمان خود هستند.اهمیت اتصال به یک کل بزرگتر را می فهمند،ادراک و بیانی فردی از معنویت خود دارند.این افراد از ذهنیت وفور برخوردارند یعنی </a:t>
            </a:r>
            <a:r>
              <a:rPr lang="fa-IR" sz="2200" dirty="0" err="1" smtClean="0"/>
              <a:t>باوردارند</a:t>
            </a:r>
            <a:r>
              <a:rPr lang="fa-IR" sz="2200" dirty="0" smtClean="0"/>
              <a:t> که منابع کافی برای همه وجود دارد و نیاز به رقابت نیست. </a:t>
            </a:r>
          </a:p>
          <a:p>
            <a:pPr algn="r" rtl="1">
              <a:lnSpc>
                <a:spcPct val="150000"/>
              </a:lnSpc>
            </a:pPr>
            <a:r>
              <a:rPr lang="fa-IR" sz="2200" dirty="0" err="1" smtClean="0"/>
              <a:t>درنتیجه</a:t>
            </a:r>
            <a:r>
              <a:rPr lang="fa-IR" sz="2200" dirty="0" smtClean="0"/>
              <a:t> افراد راحت تر به </a:t>
            </a:r>
            <a:r>
              <a:rPr lang="fa-IR" sz="2200" dirty="0" err="1" smtClean="0"/>
              <a:t>یکدیگراعتماد</a:t>
            </a:r>
            <a:r>
              <a:rPr lang="fa-IR" sz="2200" dirty="0" smtClean="0"/>
              <a:t> می کنند، اطلاعات و کارشان را به مشارکت میگذارند و با همکاران و اعضای </a:t>
            </a:r>
            <a:r>
              <a:rPr lang="fa-IR" sz="2200" dirty="0" err="1" smtClean="0"/>
              <a:t>گروهشان</a:t>
            </a:r>
            <a:r>
              <a:rPr lang="fa-IR" sz="2200" dirty="0" smtClean="0"/>
              <a:t> هماهنگ می شوند تا به اهداف نهایی خود برسند. </a:t>
            </a:r>
            <a:r>
              <a:rPr lang="fa-IR" sz="2400" dirty="0" smtClean="0"/>
              <a:t/>
            </a:r>
            <a:br>
              <a:rPr lang="fa-IR" sz="2400" dirty="0" smtClean="0"/>
            </a:br>
            <a:r>
              <a:rPr lang="fa-IR" sz="2400" dirty="0" smtClean="0"/>
              <a:t/>
            </a:r>
            <a:br>
              <a:rPr lang="fa-IR" sz="2400" dirty="0" smtClean="0"/>
            </a:br>
            <a:endParaRPr lang="en-US" sz="2400" dirty="0"/>
          </a:p>
        </p:txBody>
      </p:sp>
      <p:sp>
        <p:nvSpPr>
          <p:cNvPr id="3" name="Rounded Rectangle 2"/>
          <p:cNvSpPr/>
          <p:nvPr/>
        </p:nvSpPr>
        <p:spPr>
          <a:xfrm>
            <a:off x="228600" y="5943600"/>
            <a:ext cx="30480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مجله اینترنتی برترینها – هوش معنوی </a:t>
            </a:r>
            <a:endParaRPr lang="en-US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514601"/>
            <a:ext cx="8686800" cy="3808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2300" dirty="0" smtClean="0"/>
          </a:p>
          <a:p>
            <a:pPr algn="r" rtl="1">
              <a:lnSpc>
                <a:spcPct val="150000"/>
              </a:lnSpc>
            </a:pPr>
            <a:r>
              <a:rPr lang="fa-IR" sz="2300" dirty="0" smtClean="0"/>
              <a:t>مدیر معنوی بر توسعه فردی، تصمیم گیری مشترک، و کمک به </a:t>
            </a:r>
            <a:r>
              <a:rPr lang="fa-IR" sz="2300" dirty="0" err="1" smtClean="0"/>
              <a:t>خودشکوفایی</a:t>
            </a:r>
            <a:r>
              <a:rPr lang="fa-IR" sz="2300" dirty="0" smtClean="0"/>
              <a:t> تاکید دارد. اگر ارزش های اصلی </a:t>
            </a:r>
            <a:r>
              <a:rPr lang="fa-IR" sz="2300" dirty="0" err="1" smtClean="0"/>
              <a:t>اش</a:t>
            </a:r>
            <a:r>
              <a:rPr lang="fa-IR" sz="2300" dirty="0" smtClean="0"/>
              <a:t> مورد تهدید قرار گیرد، به جای تطبیق با عقاید و افکار دیگران، آنها را به چالش می کشد تا به نتیجه والا برسد. مدیر معنوی اجازه </a:t>
            </a:r>
            <a:r>
              <a:rPr lang="fa-IR" sz="2300" dirty="0" err="1" smtClean="0"/>
              <a:t>نمی</a:t>
            </a:r>
            <a:r>
              <a:rPr lang="fa-IR" sz="2300" dirty="0" smtClean="0"/>
              <a:t> دهد مقام و موقعیت ذهن او را درگیر سازد، زیرا ذهن همواره با این تهدید روبرو است که توسط موقعیت ها و حاشیه های به ظاهر مهم به گروگان گرفته شود.مدیر معنوی به جای هدایت شدن توسط موقعیت، خودش موقعیت را خلق و هدایت می کند.</a:t>
            </a:r>
            <a:endParaRPr lang="en-US" sz="2300" dirty="0"/>
          </a:p>
        </p:txBody>
      </p:sp>
      <p:sp>
        <p:nvSpPr>
          <p:cNvPr id="5" name="Rectangle 4"/>
          <p:cNvSpPr/>
          <p:nvPr/>
        </p:nvSpPr>
        <p:spPr>
          <a:xfrm>
            <a:off x="228600" y="1981200"/>
            <a:ext cx="868680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300" b="1" dirty="0" smtClean="0">
                <a:solidFill>
                  <a:srgbClr val="0070C0"/>
                </a:solidFill>
              </a:rPr>
              <a:t>مدیر معنوی در برخورد با موقعیت ها به جای مداخله در امور،به ایجاد بصیرت می پردازد؛ به جای کنترل، اعتماد می کند و به جای مطرح کردن خود، فروتنی نشان می دهد.</a:t>
            </a:r>
            <a:endParaRPr lang="en-US" sz="23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304800"/>
            <a:ext cx="8610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300" dirty="0" smtClean="0"/>
              <a:t>افراد در سلسله مراتب سازمان </a:t>
            </a:r>
            <a:r>
              <a:rPr lang="fa-IR" sz="2300" dirty="0" err="1" smtClean="0"/>
              <a:t>هایی</a:t>
            </a:r>
            <a:r>
              <a:rPr lang="fa-IR" sz="2300" dirty="0" smtClean="0"/>
              <a:t> که گرایش معنوی دارند، برای توانمند سازی یکدیگر تلاش میکنند. </a:t>
            </a:r>
          </a:p>
          <a:p>
            <a:pPr algn="r" rtl="1"/>
            <a:r>
              <a:rPr lang="fa-IR" sz="2400" b="1" dirty="0" smtClean="0"/>
              <a:t>در موقعیت های تعارض از راهبردهای همکاری برد – برد استفاده می کنند.</a:t>
            </a:r>
            <a:endParaRPr lang="en-US" sz="2400" b="1" dirty="0" smtClean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686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dirty="0" smtClean="0"/>
              <a:t>امروزه روانشناسان براین باورند که موفقیت نهایی یک سازمان بزرگ </a:t>
            </a:r>
            <a:r>
              <a:rPr lang="fa-IR" sz="2400" b="1" dirty="0" smtClean="0">
                <a:solidFill>
                  <a:srgbClr val="C00000"/>
                </a:solidFill>
              </a:rPr>
              <a:t>به هوش معنوی مدیران و کارکنان </a:t>
            </a:r>
            <a:r>
              <a:rPr lang="fa-IR" sz="2400" dirty="0" smtClean="0"/>
              <a:t>آن بستگی دارد هر چند که هوش عقلانی و هوش عاطفی نیز تا حدی این موفقیت را تضمین می کند. </a:t>
            </a:r>
          </a:p>
          <a:p>
            <a:pPr algn="r" rtl="1">
              <a:lnSpc>
                <a:spcPct val="150000"/>
              </a:lnSpc>
            </a:pPr>
            <a:r>
              <a:rPr lang="fa-IR" sz="2200" dirty="0" smtClean="0"/>
              <a:t>آنها معتقدند تشویق معنویت در محیط کار می تواند منجر به افزایش خلاقیت، صداقت و اعتماد، حس تکامل شخصی، تعهد سازمانی، رضایت شغلی، مشارکت شغلی، اخلاق و وجدان کاری، انگیزش، عملکرد و بهره </a:t>
            </a:r>
            <a:r>
              <a:rPr lang="fa-IR" sz="2200" dirty="0" err="1" smtClean="0"/>
              <a:t>وری</a:t>
            </a:r>
            <a:r>
              <a:rPr lang="fa-IR" sz="2200" dirty="0" smtClean="0"/>
              <a:t> بالا شود. یک مدیر معنوی قادر می شود طوری سازمان خود را به موفقیت برساند که همه مشتریان، کارکنان و افراد جامعه از آن </a:t>
            </a:r>
            <a:r>
              <a:rPr lang="fa-IR" sz="2200" dirty="0" err="1" smtClean="0"/>
              <a:t>منتفع</a:t>
            </a:r>
            <a:r>
              <a:rPr lang="fa-IR" sz="2200" dirty="0" smtClean="0"/>
              <a:t> شوند</a:t>
            </a:r>
            <a:r>
              <a:rPr lang="fa-IR" dirty="0" smtClean="0"/>
              <a:t>.</a:t>
            </a:r>
            <a:endParaRPr lang="en-US" dirty="0"/>
          </a:p>
        </p:txBody>
      </p:sp>
      <p:pic>
        <p:nvPicPr>
          <p:cNvPr id="35843" name="Picture 3" descr="C:\Users\ASUS\Desktop\718916066170753992871859179145206139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4191000"/>
            <a:ext cx="3429000" cy="2133600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152400" y="5867400"/>
            <a:ext cx="3124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مجله اینترنتی برترینها – هوش معنوی </a:t>
            </a:r>
            <a:endParaRPr lang="en-US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381000"/>
            <a:ext cx="647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در پایان چند نکته برای رشد معنوی </a:t>
            </a:r>
            <a:endParaRPr lang="en-US" sz="36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219200"/>
            <a:ext cx="8382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Low" rtl="1">
              <a:lnSpc>
                <a:spcPct val="150000"/>
              </a:lnSpc>
              <a:buFont typeface="+mj-lt"/>
              <a:buAutoNum type="arabicPeriod"/>
            </a:pPr>
            <a:r>
              <a:rPr lang="fa-IR" b="1" dirty="0" smtClean="0">
                <a:latin typeface="Arial" charset="0"/>
                <a:cs typeface="B Nazanin" pitchFamily="2" charset="-78"/>
              </a:rPr>
              <a:t> کتابهای معنوی مطالعه کنید.</a:t>
            </a:r>
          </a:p>
          <a:p>
            <a:pPr marL="514350" indent="-514350" algn="justLow" rtl="1">
              <a:lnSpc>
                <a:spcPct val="150000"/>
              </a:lnSpc>
              <a:buFont typeface="+mj-lt"/>
              <a:buAutoNum type="arabicPeriod"/>
            </a:pPr>
            <a:r>
              <a:rPr lang="fa-IR" b="1" dirty="0" smtClean="0">
                <a:latin typeface="Arial" charset="0"/>
                <a:cs typeface="B Nazanin" pitchFamily="2" charset="-78"/>
              </a:rPr>
              <a:t> حداقل روزی 15 دقیقه </a:t>
            </a:r>
            <a:r>
              <a:rPr lang="fa-IR" b="1" dirty="0" err="1" smtClean="0">
                <a:latin typeface="Arial" charset="0"/>
                <a:cs typeface="B Nazanin" pitchFamily="2" charset="-78"/>
              </a:rPr>
              <a:t>مدیتیشن</a:t>
            </a:r>
            <a:r>
              <a:rPr lang="fa-IR" b="1" dirty="0" smtClean="0">
                <a:latin typeface="Arial" charset="0"/>
                <a:cs typeface="B Nazanin" pitchFamily="2" charset="-78"/>
              </a:rPr>
              <a:t> کنید.(تفکر) </a:t>
            </a:r>
          </a:p>
          <a:p>
            <a:pPr marL="514350" indent="-514350" algn="justLow" rtl="1">
              <a:lnSpc>
                <a:spcPct val="150000"/>
              </a:lnSpc>
              <a:buFont typeface="+mj-lt"/>
              <a:buAutoNum type="arabicPeriod"/>
            </a:pPr>
            <a:r>
              <a:rPr lang="fa-IR" b="1" dirty="0" smtClean="0">
                <a:latin typeface="Arial" charset="0"/>
                <a:cs typeface="B Nazanin" pitchFamily="2" charset="-78"/>
              </a:rPr>
              <a:t> یاد بگیرید که چطور با تمرینات تمرکز و </a:t>
            </a:r>
            <a:r>
              <a:rPr lang="fa-IR" b="1" dirty="0" err="1" smtClean="0">
                <a:latin typeface="Arial" charset="0"/>
                <a:cs typeface="B Nazanin" pitchFamily="2" charset="-78"/>
              </a:rPr>
              <a:t>مدیتیشن</a:t>
            </a:r>
            <a:r>
              <a:rPr lang="fa-IR" b="1" dirty="0" smtClean="0">
                <a:latin typeface="Arial" charset="0"/>
                <a:cs typeface="B Nazanin" pitchFamily="2" charset="-78"/>
              </a:rPr>
              <a:t> ذهن خود را  آرام کنید.</a:t>
            </a:r>
          </a:p>
          <a:p>
            <a:pPr marL="514350" indent="-514350" algn="justLow" rtl="1">
              <a:lnSpc>
                <a:spcPct val="150000"/>
              </a:lnSpc>
              <a:buFont typeface="+mj-lt"/>
              <a:buAutoNum type="arabicPeriod"/>
            </a:pPr>
            <a:r>
              <a:rPr lang="fa-IR" b="1" dirty="0" err="1" smtClean="0">
                <a:latin typeface="Arial" charset="0"/>
                <a:cs typeface="B Nazanin" pitchFamily="2" charset="-78"/>
              </a:rPr>
              <a:t>باورداشته</a:t>
            </a:r>
            <a:r>
              <a:rPr lang="fa-IR" b="1" dirty="0" smtClean="0">
                <a:latin typeface="Arial" charset="0"/>
                <a:cs typeface="B Nazanin" pitchFamily="2" charset="-78"/>
              </a:rPr>
              <a:t> باشید شما روحی با یک جسم فیزیکی هستید  نه یک جسم فیزیکی با یک روح</a:t>
            </a:r>
          </a:p>
          <a:p>
            <a:pPr marL="514350" indent="-514350" algn="justLow" rtl="1">
              <a:lnSpc>
                <a:spcPct val="150000"/>
              </a:lnSpc>
              <a:buFont typeface="+mj-lt"/>
              <a:buAutoNum type="arabicPeriod"/>
            </a:pPr>
            <a:r>
              <a:rPr lang="fa-IR" b="1" dirty="0" smtClean="0">
                <a:latin typeface="Arial" charset="0"/>
                <a:cs typeface="B Nazanin" pitchFamily="2" charset="-78"/>
              </a:rPr>
              <a:t>هر از گاهی به درون خود و به </a:t>
            </a:r>
            <a:r>
              <a:rPr lang="fa-IR" b="1" dirty="0" err="1" smtClean="0">
                <a:latin typeface="Arial" charset="0"/>
                <a:cs typeface="B Nazanin" pitchFamily="2" charset="-78"/>
              </a:rPr>
              <a:t>ذهنتان</a:t>
            </a:r>
            <a:r>
              <a:rPr lang="fa-IR" b="1" dirty="0" smtClean="0">
                <a:latin typeface="Arial" charset="0"/>
                <a:cs typeface="B Nazanin" pitchFamily="2" charset="-78"/>
              </a:rPr>
              <a:t> نگاه کنید و دلیل هوشیاری خود را کشف کنید.</a:t>
            </a:r>
          </a:p>
          <a:p>
            <a:pPr marL="514350" indent="-514350" algn="justLow" rtl="1">
              <a:lnSpc>
                <a:spcPct val="150000"/>
              </a:lnSpc>
              <a:buFont typeface="+mj-lt"/>
              <a:buAutoNum type="arabicPeriod"/>
            </a:pPr>
            <a:r>
              <a:rPr lang="fa-IR" b="1" dirty="0" smtClean="0">
                <a:latin typeface="Arial" charset="0"/>
                <a:cs typeface="B Nazanin" pitchFamily="2" charset="-78"/>
              </a:rPr>
              <a:t>مثبت فکر کنید و از منفی </a:t>
            </a:r>
            <a:r>
              <a:rPr lang="fa-IR" b="1" dirty="0" err="1" smtClean="0">
                <a:latin typeface="Arial" charset="0"/>
                <a:cs typeface="B Nazanin" pitchFamily="2" charset="-78"/>
              </a:rPr>
              <a:t>بافی</a:t>
            </a:r>
            <a:r>
              <a:rPr lang="fa-IR" b="1" dirty="0" smtClean="0">
                <a:latin typeface="Arial" charset="0"/>
                <a:cs typeface="B Nazanin" pitchFamily="2" charset="-78"/>
              </a:rPr>
              <a:t> دوری کنید.</a:t>
            </a:r>
          </a:p>
          <a:p>
            <a:pPr marL="514350" indent="-514350" algn="justLow" rtl="1">
              <a:lnSpc>
                <a:spcPct val="150000"/>
              </a:lnSpc>
              <a:buFont typeface="+mj-lt"/>
              <a:buAutoNum type="arabicPeriod"/>
            </a:pPr>
            <a:r>
              <a:rPr lang="fa-IR" b="1" dirty="0" smtClean="0">
                <a:latin typeface="Arial" charset="0"/>
                <a:cs typeface="B Nazanin" pitchFamily="2" charset="-78"/>
              </a:rPr>
              <a:t>روشنی های زندگی را ببینید و عادات شاد را در خود پرورش دهید.</a:t>
            </a:r>
          </a:p>
          <a:p>
            <a:pPr marL="514350" indent="-514350" algn="justLow" rtl="1">
              <a:lnSpc>
                <a:spcPct val="150000"/>
              </a:lnSpc>
              <a:buFont typeface="+mj-lt"/>
              <a:buAutoNum type="arabicPeriod"/>
            </a:pPr>
            <a:r>
              <a:rPr lang="fa-IR" b="1" dirty="0" smtClean="0">
                <a:latin typeface="Arial" charset="0"/>
                <a:cs typeface="B Nazanin" pitchFamily="2" charset="-78"/>
              </a:rPr>
              <a:t>روی توانایی تصمیم گیری و قدرت اراده خود کار کنید.</a:t>
            </a:r>
          </a:p>
          <a:p>
            <a:pPr marL="514350" indent="-514350" algn="justLow" rtl="1">
              <a:lnSpc>
                <a:spcPct val="150000"/>
              </a:lnSpc>
              <a:buFont typeface="+mj-lt"/>
              <a:buAutoNum type="arabicPeriod"/>
            </a:pPr>
            <a:r>
              <a:rPr lang="fa-IR" b="1" dirty="0" smtClean="0">
                <a:latin typeface="Arial" charset="0"/>
                <a:cs typeface="B Nazanin" pitchFamily="2" charset="-78"/>
              </a:rPr>
              <a:t>به خاطر هر چه که بدست می آورید تشکر کنید.</a:t>
            </a:r>
          </a:p>
          <a:p>
            <a:pPr marL="514350" indent="-514350" algn="justLow" rtl="1">
              <a:lnSpc>
                <a:spcPct val="150000"/>
              </a:lnSpc>
              <a:buFont typeface="+mj-lt"/>
              <a:buAutoNum type="arabicPeriod"/>
            </a:pPr>
            <a:r>
              <a:rPr lang="fa-IR" b="1" dirty="0" smtClean="0">
                <a:latin typeface="Arial" charset="0"/>
                <a:cs typeface="B Nazanin" pitchFamily="2" charset="-78"/>
              </a:rPr>
              <a:t>در برخورد با دیگران صبور و شکیبا باشید.</a:t>
            </a:r>
            <a:endParaRPr lang="en-US" b="1" dirty="0">
              <a:latin typeface="Arial" charset="0"/>
              <a:cs typeface="B Nazanin" pitchFamily="2" charset="-78"/>
            </a:endParaRPr>
          </a:p>
        </p:txBody>
      </p:sp>
      <p:pic>
        <p:nvPicPr>
          <p:cNvPr id="4" name="Picture 3" descr="C:\Users\ASUS\Desktop\mohammad\100118_1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191000"/>
            <a:ext cx="2971800" cy="2133600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5943600" y="5867400"/>
            <a:ext cx="2971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err="1" smtClean="0"/>
              <a:t>سمینارهوش</a:t>
            </a:r>
            <a:r>
              <a:rPr lang="fa-IR" dirty="0" smtClean="0"/>
              <a:t> معنوی </a:t>
            </a:r>
            <a:r>
              <a:rPr lang="fa-IR" dirty="0" err="1" smtClean="0"/>
              <a:t>دکترعبدالله</a:t>
            </a:r>
            <a:r>
              <a:rPr lang="fa-IR" dirty="0" smtClean="0"/>
              <a:t> زاده</a:t>
            </a:r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67400" y="381000"/>
            <a:ext cx="274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latin typeface="Arial"/>
                <a:cs typeface="Arial"/>
              </a:rPr>
              <a:t>منابع : 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304800" y="1219200"/>
            <a:ext cx="853440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Low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b="1" dirty="0" smtClean="0">
                <a:latin typeface="Arial" charset="0"/>
                <a:cs typeface="B Nazanin" pitchFamily="2" charset="-78"/>
              </a:rPr>
              <a:t> </a:t>
            </a:r>
            <a:r>
              <a:rPr lang="fa-IR" sz="2000" b="1" dirty="0" smtClean="0">
                <a:latin typeface="Arial" charset="0"/>
                <a:cs typeface="B Nazanin" pitchFamily="2" charset="-78"/>
              </a:rPr>
              <a:t>سمینار هوش معنوی –</a:t>
            </a:r>
            <a:r>
              <a:rPr lang="en-US" sz="2000" b="1" dirty="0" smtClean="0">
                <a:latin typeface="Arial" charset="0"/>
                <a:cs typeface="B Nazanin" pitchFamily="2" charset="-78"/>
              </a:rPr>
              <a:t> </a:t>
            </a:r>
            <a:r>
              <a:rPr lang="fa-IR" sz="2000" b="1" dirty="0" smtClean="0">
                <a:latin typeface="Arial" charset="0"/>
                <a:cs typeface="B Nazanin" pitchFamily="2" charset="-78"/>
              </a:rPr>
              <a:t>دکتر حسن عبدالله زاده </a:t>
            </a:r>
          </a:p>
          <a:p>
            <a:pPr marL="514350" indent="-514350" algn="justLow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sz="2000" b="1" dirty="0" smtClean="0">
                <a:latin typeface="Arial" charset="0"/>
                <a:cs typeface="B Nazanin" pitchFamily="2" charset="-78"/>
              </a:rPr>
              <a:t> مبانی هوش معنوی – دکتر فرامرز </a:t>
            </a:r>
            <a:r>
              <a:rPr lang="fa-IR" sz="2000" b="1" dirty="0" err="1" smtClean="0">
                <a:latin typeface="Arial" charset="0"/>
                <a:cs typeface="B Nazanin" pitchFamily="2" charset="-78"/>
              </a:rPr>
              <a:t>سهرابی</a:t>
            </a:r>
            <a:r>
              <a:rPr lang="fa-IR" sz="2000" b="1" dirty="0" smtClean="0">
                <a:latin typeface="Arial" charset="0"/>
                <a:cs typeface="B Nazanin" pitchFamily="2" charset="-78"/>
              </a:rPr>
              <a:t>  </a:t>
            </a:r>
            <a:endParaRPr lang="en-US" sz="2000" b="1" dirty="0" smtClean="0">
              <a:latin typeface="Arial" charset="0"/>
              <a:cs typeface="B Nazanin" pitchFamily="2" charset="-78"/>
            </a:endParaRPr>
          </a:p>
          <a:p>
            <a:pPr marL="514350" indent="-514350" algn="justLow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sz="2000" b="1" dirty="0" smtClean="0">
                <a:latin typeface="Arial" charset="0"/>
                <a:cs typeface="B Nazanin" pitchFamily="2" charset="-78"/>
              </a:rPr>
              <a:t>هوش </a:t>
            </a:r>
            <a:r>
              <a:rPr lang="fa-IR" sz="2000" b="1" dirty="0" err="1" smtClean="0">
                <a:latin typeface="Arial" charset="0"/>
                <a:cs typeface="B Nazanin" pitchFamily="2" charset="-78"/>
              </a:rPr>
              <a:t>معنوي</a:t>
            </a:r>
            <a:r>
              <a:rPr lang="fa-IR" sz="2000" b="1" dirty="0" smtClean="0">
                <a:latin typeface="Arial" charset="0"/>
                <a:cs typeface="B Nazanin" pitchFamily="2" charset="-78"/>
              </a:rPr>
              <a:t> و نقش آن در محیط </a:t>
            </a:r>
            <a:r>
              <a:rPr lang="fa-IR" sz="2000" b="1" dirty="0" err="1" smtClean="0">
                <a:latin typeface="Arial" charset="0"/>
                <a:cs typeface="B Nazanin" pitchFamily="2" charset="-78"/>
              </a:rPr>
              <a:t>کاربا</a:t>
            </a:r>
            <a:r>
              <a:rPr lang="fa-IR" sz="2000" b="1" dirty="0" smtClean="0">
                <a:latin typeface="Arial" charset="0"/>
                <a:cs typeface="B Nazanin" pitchFamily="2" charset="-78"/>
              </a:rPr>
              <a:t> تأکید بر آموزه </a:t>
            </a:r>
            <a:r>
              <a:rPr lang="fa-IR" sz="2000" b="1" dirty="0" err="1" smtClean="0">
                <a:latin typeface="Arial" charset="0"/>
                <a:cs typeface="B Nazanin" pitchFamily="2" charset="-78"/>
              </a:rPr>
              <a:t>هاي</a:t>
            </a:r>
            <a:r>
              <a:rPr lang="fa-IR" sz="2000" b="1" dirty="0" smtClean="0">
                <a:latin typeface="Arial" charset="0"/>
                <a:cs typeface="B Nazanin" pitchFamily="2" charset="-78"/>
              </a:rPr>
              <a:t> دینی</a:t>
            </a:r>
            <a:r>
              <a:rPr lang="en-US" sz="2000" b="1" dirty="0" smtClean="0"/>
              <a:t>-</a:t>
            </a:r>
            <a:r>
              <a:rPr lang="fa-IR" sz="2000" b="1" dirty="0" smtClean="0">
                <a:latin typeface="Arial" charset="0"/>
                <a:cs typeface="B Nazanin" pitchFamily="2" charset="-78"/>
              </a:rPr>
              <a:t> علی </a:t>
            </a:r>
            <a:r>
              <a:rPr lang="fa-IR" sz="2000" b="1" dirty="0" err="1" smtClean="0">
                <a:latin typeface="Arial" charset="0"/>
                <a:cs typeface="B Nazanin" pitchFamily="2" charset="-78"/>
              </a:rPr>
              <a:t>عسکري</a:t>
            </a:r>
            <a:r>
              <a:rPr lang="fa-IR" sz="2000" b="1" dirty="0" smtClean="0">
                <a:latin typeface="Arial" charset="0"/>
                <a:cs typeface="B Nazanin" pitchFamily="2" charset="-78"/>
              </a:rPr>
              <a:t> </a:t>
            </a:r>
            <a:r>
              <a:rPr lang="fa-IR" sz="2000" b="1" dirty="0" err="1" smtClean="0">
                <a:latin typeface="Arial" charset="0"/>
                <a:cs typeface="B Nazanin" pitchFamily="2" charset="-78"/>
              </a:rPr>
              <a:t>وزیري</a:t>
            </a:r>
            <a:r>
              <a:rPr lang="fa-IR" sz="2000" b="1" dirty="0" smtClean="0">
                <a:latin typeface="Arial" charset="0"/>
                <a:cs typeface="B Nazanin" pitchFamily="2" charset="-78"/>
              </a:rPr>
              <a:t>/حسن زارعی متین</a:t>
            </a:r>
            <a:endParaRPr lang="en-US" sz="2000" b="1" dirty="0" smtClean="0"/>
          </a:p>
          <a:p>
            <a:pPr marL="514350" indent="-514350" algn="justLow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sz="2000" b="1" dirty="0" smtClean="0">
                <a:latin typeface="Arial" charset="0"/>
                <a:cs typeface="B Nazanin" pitchFamily="2" charset="-78"/>
              </a:rPr>
              <a:t>مجله اینترنتی برترین ها (</a:t>
            </a:r>
            <a:r>
              <a:rPr lang="en-US" sz="2000" b="1" dirty="0" smtClean="0">
                <a:latin typeface="Arial" charset="0"/>
                <a:cs typeface="B Nazanin" pitchFamily="2" charset="-78"/>
              </a:rPr>
              <a:t>SQ</a:t>
            </a:r>
            <a:r>
              <a:rPr lang="fa-IR" sz="2000" b="1" dirty="0" smtClean="0">
                <a:latin typeface="Arial" charset="0"/>
                <a:cs typeface="B Nazanin" pitchFamily="2" charset="-78"/>
              </a:rPr>
              <a:t>) هوش معنوی</a:t>
            </a:r>
          </a:p>
          <a:p>
            <a:pPr marL="514350" indent="-514350" algn="justLow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sz="2000" b="1" dirty="0" smtClean="0">
                <a:latin typeface="Arial" charset="0"/>
                <a:cs typeface="B Nazanin" pitchFamily="2" charset="-78"/>
              </a:rPr>
              <a:t>اینترنت </a:t>
            </a:r>
          </a:p>
          <a:p>
            <a:pPr marL="514350" indent="-514350" algn="justLow" rtl="1">
              <a:lnSpc>
                <a:spcPct val="150000"/>
              </a:lnSpc>
              <a:buFont typeface="+mj-lt"/>
              <a:buAutoNum type="arabicPeriod"/>
            </a:pPr>
            <a:endParaRPr lang="en-US" b="1" dirty="0">
              <a:latin typeface="Arial" charset="0"/>
              <a:cs typeface="B Nazanin" pitchFamily="2" charset="-78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990600"/>
            <a:ext cx="6858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8800" b="1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/>
              </a:rPr>
              <a:t>هوش </a:t>
            </a:r>
            <a:r>
              <a:rPr lang="fa-IR" sz="8800" b="1" kern="10" dirty="0" err="1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/>
              </a:rPr>
              <a:t>معنوي</a:t>
            </a:r>
            <a:endParaRPr lang="en-US" sz="8800" dirty="0"/>
          </a:p>
        </p:txBody>
      </p:sp>
      <p:sp>
        <p:nvSpPr>
          <p:cNvPr id="3" name="Rectangle 2"/>
          <p:cNvSpPr/>
          <p:nvPr/>
        </p:nvSpPr>
        <p:spPr>
          <a:xfrm>
            <a:off x="1752600" y="2819400"/>
            <a:ext cx="5867401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4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Spiritual</a:t>
            </a:r>
            <a:r>
              <a:rPr lang="fa-IR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sz="4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Intelligence</a:t>
            </a:r>
            <a:r>
              <a:rPr lang="fa-I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eps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4343400"/>
            <a:ext cx="1554163" cy="177323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-323850" y="836613"/>
            <a:ext cx="55451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fa-I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WordArt 3"/>
          <p:cNvSpPr>
            <a:spLocks noChangeArrowheads="1" noChangeShapeType="1" noTextEdit="1"/>
          </p:cNvSpPr>
          <p:nvPr/>
        </p:nvSpPr>
        <p:spPr bwMode="auto">
          <a:xfrm>
            <a:off x="571472" y="2000240"/>
            <a:ext cx="8072494" cy="271464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a-IR" sz="44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با تشكر از بذل توجه شما. </a:t>
            </a:r>
            <a:endParaRPr lang="en-US" sz="44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533400"/>
            <a:ext cx="4572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lnSpc>
                <a:spcPct val="150000"/>
              </a:lnSpc>
            </a:pPr>
            <a:r>
              <a:rPr lang="fa-IR" sz="2800" dirty="0" smtClean="0"/>
              <a:t>هوش </a:t>
            </a:r>
            <a:r>
              <a:rPr lang="fa-IR" sz="2800" dirty="0" err="1" smtClean="0"/>
              <a:t>بعنوان</a:t>
            </a:r>
            <a:r>
              <a:rPr lang="fa-IR" sz="2800" dirty="0" smtClean="0"/>
              <a:t> یک توانایی شناختی در سال 1905 میلادی توسط </a:t>
            </a:r>
            <a:r>
              <a:rPr lang="fa-IR" sz="2800" b="1" dirty="0" err="1" smtClean="0">
                <a:solidFill>
                  <a:srgbClr val="C00000"/>
                </a:solidFill>
              </a:rPr>
              <a:t>آلفرد</a:t>
            </a:r>
            <a:r>
              <a:rPr lang="fa-IR" sz="2800" b="1" dirty="0" smtClean="0">
                <a:solidFill>
                  <a:srgbClr val="C00000"/>
                </a:solidFill>
              </a:rPr>
              <a:t> </a:t>
            </a:r>
            <a:r>
              <a:rPr lang="fa-IR" sz="2800" b="1" dirty="0" err="1" smtClean="0">
                <a:solidFill>
                  <a:srgbClr val="C00000"/>
                </a:solidFill>
              </a:rPr>
              <a:t>بینه</a:t>
            </a:r>
            <a:r>
              <a:rPr lang="fa-IR" sz="2800" b="1" dirty="0" smtClean="0">
                <a:solidFill>
                  <a:srgbClr val="C00000"/>
                </a:solidFill>
              </a:rPr>
              <a:t> </a:t>
            </a:r>
            <a:r>
              <a:rPr lang="fa-IR" sz="2800" dirty="0" smtClean="0"/>
              <a:t>و</a:t>
            </a:r>
            <a:r>
              <a:rPr lang="fa-IR" sz="2800" dirty="0" smtClean="0">
                <a:solidFill>
                  <a:srgbClr val="0070C0"/>
                </a:solidFill>
              </a:rPr>
              <a:t> </a:t>
            </a:r>
            <a:r>
              <a:rPr lang="fa-IR" sz="2800" b="1" dirty="0" smtClean="0">
                <a:solidFill>
                  <a:srgbClr val="C00000"/>
                </a:solidFill>
              </a:rPr>
              <a:t>تئودور سیمون </a:t>
            </a:r>
            <a:r>
              <a:rPr lang="fa-IR" sz="2800" dirty="0" smtClean="0"/>
              <a:t>مطرح شد. </a:t>
            </a:r>
            <a:endParaRPr lang="en-US" sz="2800" dirty="0"/>
          </a:p>
        </p:txBody>
      </p:sp>
      <p:pic>
        <p:nvPicPr>
          <p:cNvPr id="1026" name="Picture 2" descr="G:\article09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533400"/>
            <a:ext cx="2057400" cy="2209800"/>
          </a:xfrm>
          <a:prstGeom prst="rect">
            <a:avLst/>
          </a:prstGeom>
          <a:noFill/>
        </p:spPr>
      </p:pic>
      <p:pic>
        <p:nvPicPr>
          <p:cNvPr id="1027" name="Picture 3" descr="C:\Users\ASUS\Desktop\220px-Voit_203_Hermann_Theodor_Sim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457200"/>
            <a:ext cx="1828800" cy="2286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81000" y="3048000"/>
            <a:ext cx="8534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lnSpc>
                <a:spcPct val="150000"/>
              </a:lnSpc>
            </a:pPr>
            <a:r>
              <a:rPr lang="fa-IR" sz="2800" dirty="0" smtClean="0"/>
              <a:t>با </a:t>
            </a:r>
            <a:r>
              <a:rPr lang="fa-IR" sz="2800" dirty="0" err="1" smtClean="0"/>
              <a:t>وجودی</a:t>
            </a:r>
            <a:r>
              <a:rPr lang="fa-IR" sz="2800" dirty="0" smtClean="0"/>
              <a:t> که </a:t>
            </a:r>
            <a:r>
              <a:rPr lang="fa-IR" sz="2800" dirty="0" err="1" smtClean="0"/>
              <a:t>درخصوص</a:t>
            </a:r>
            <a:r>
              <a:rPr lang="fa-IR" sz="2800" dirty="0" smtClean="0"/>
              <a:t> این پدیده بررسی های متعددی انجام گرفته و نظریه های متفاوتی ارایه شده اما هنوز صاحبنظران به همسویی کلی در مورد ابعاد گوناگون هوش دست نیافته </a:t>
            </a:r>
            <a:r>
              <a:rPr lang="fa-IR" sz="2800" dirty="0" err="1" smtClean="0"/>
              <a:t>اند</a:t>
            </a:r>
            <a:r>
              <a:rPr lang="fa-IR" sz="2800" dirty="0" smtClean="0"/>
              <a:t>. در بین نظریات مطرح شده دو نظریه از مقبولیت بیشتری برخوردار هستند.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304801" y="2667000"/>
            <a:ext cx="18287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b="1" dirty="0" smtClean="0"/>
              <a:t>هرمان تئودور سیمون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6934200" y="2667000"/>
            <a:ext cx="1905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2000" b="1" dirty="0" err="1" smtClean="0"/>
              <a:t>آلفرد</a:t>
            </a:r>
            <a:r>
              <a:rPr lang="fa-IR" sz="2000" b="1" dirty="0" smtClean="0"/>
              <a:t> </a:t>
            </a:r>
            <a:r>
              <a:rPr lang="fa-IR" sz="2000" b="1" dirty="0" err="1" smtClean="0"/>
              <a:t>بینه</a:t>
            </a:r>
            <a:endParaRPr lang="fa-IR" sz="20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228600" y="5943600"/>
            <a:ext cx="34290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علی عسگری وزیری – حسن زارعی متین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10200" y="1066801"/>
            <a:ext cx="3429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400" b="1" dirty="0" smtClean="0"/>
              <a:t/>
            </a:r>
            <a:br>
              <a:rPr lang="fa-IR" sz="2400" b="1" dirty="0" smtClean="0"/>
            </a:br>
            <a:endParaRPr lang="fa-IR" sz="2400" b="1" dirty="0" smtClean="0"/>
          </a:p>
          <a:p>
            <a:pPr algn="justLow" rtl="1"/>
            <a:r>
              <a:rPr lang="fa-IR" sz="2800" b="1" dirty="0" smtClean="0"/>
              <a:t>هوش کلامی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 </a:t>
            </a:r>
            <a:r>
              <a:rPr lang="fa-IR" sz="2800" b="1" dirty="0" smtClean="0"/>
              <a:t/>
            </a:r>
            <a:br>
              <a:rPr lang="fa-IR" sz="2800" b="1" dirty="0" smtClean="0"/>
            </a:br>
            <a:r>
              <a:rPr lang="fa-IR" sz="2800" b="1" dirty="0" smtClean="0">
                <a:solidFill>
                  <a:srgbClr val="0070C0"/>
                </a:solidFill>
              </a:rPr>
              <a:t>هوش منطقی – ریاضی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fa-IR" sz="2800" b="1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/>
              <a:t> </a:t>
            </a:r>
            <a:r>
              <a:rPr lang="fa-IR" sz="2800" b="1" dirty="0" smtClean="0"/>
              <a:t/>
            </a:r>
            <a:br>
              <a:rPr lang="fa-IR" sz="2800" b="1" dirty="0" smtClean="0"/>
            </a:br>
            <a:r>
              <a:rPr lang="fa-IR" sz="2800" b="1" dirty="0" smtClean="0"/>
              <a:t>هوش فضایی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fa-IR" sz="2800" b="1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 </a:t>
            </a:r>
            <a:r>
              <a:rPr lang="fa-IR" sz="2800" b="1" dirty="0" smtClean="0"/>
              <a:t/>
            </a:r>
            <a:br>
              <a:rPr lang="fa-IR" sz="2800" b="1" dirty="0" smtClean="0"/>
            </a:br>
            <a:r>
              <a:rPr lang="fa-IR" sz="2800" b="1" dirty="0" smtClean="0">
                <a:solidFill>
                  <a:srgbClr val="0070C0"/>
                </a:solidFill>
              </a:rPr>
              <a:t>هوش بدنی – جنبشی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fa-IR" sz="2800" b="1" dirty="0" smtClean="0"/>
              <a:t/>
            </a:r>
            <a:br>
              <a:rPr lang="fa-IR" sz="2800" b="1" dirty="0" smtClean="0"/>
            </a:br>
            <a:r>
              <a:rPr lang="fa-IR" sz="2800" b="1" dirty="0" smtClean="0"/>
              <a:t>هوش موسیقیایی</a:t>
            </a:r>
            <a:r>
              <a:rPr lang="en-US" sz="2800" b="1" dirty="0" smtClean="0"/>
              <a:t> </a:t>
            </a:r>
            <a:r>
              <a:rPr lang="fa-IR" sz="2800" b="1" dirty="0" smtClean="0"/>
              <a:t/>
            </a:r>
            <a:br>
              <a:rPr lang="fa-IR" sz="2800" b="1" dirty="0" smtClean="0"/>
            </a:br>
            <a:r>
              <a:rPr lang="fa-IR" sz="2800" b="1" dirty="0" smtClean="0">
                <a:solidFill>
                  <a:srgbClr val="0070C0"/>
                </a:solidFill>
              </a:rPr>
              <a:t>هوش بین فردی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/>
              <a:t> </a:t>
            </a:r>
            <a:r>
              <a:rPr lang="fa-IR" sz="2800" b="1" dirty="0" smtClean="0"/>
              <a:t/>
            </a:r>
            <a:br>
              <a:rPr lang="fa-IR" sz="2800" b="1" dirty="0" smtClean="0"/>
            </a:br>
            <a:r>
              <a:rPr lang="fa-IR" sz="2800" b="1" dirty="0" smtClean="0"/>
              <a:t>هوش درون فردی</a:t>
            </a:r>
            <a:r>
              <a:rPr lang="en-US" sz="2800" b="1" dirty="0" smtClean="0"/>
              <a:t> </a:t>
            </a:r>
            <a:r>
              <a:rPr lang="fa-IR" sz="2800" b="1" dirty="0" smtClean="0"/>
              <a:t/>
            </a:r>
            <a:br>
              <a:rPr lang="fa-IR" sz="2800" b="1" dirty="0" smtClean="0"/>
            </a:br>
            <a:r>
              <a:rPr lang="fa-IR" sz="2800" b="1" dirty="0" smtClean="0">
                <a:solidFill>
                  <a:srgbClr val="0070C0"/>
                </a:solidFill>
              </a:rPr>
              <a:t>هوش طبیعی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fa-IR" sz="2800" b="1" dirty="0" smtClean="0"/>
              <a:t/>
            </a:r>
            <a:br>
              <a:rPr lang="fa-IR" sz="2800" b="1" dirty="0" smtClean="0"/>
            </a:br>
            <a:r>
              <a:rPr lang="fa-IR" sz="2800" b="1" dirty="0" smtClean="0"/>
              <a:t>هوش </a:t>
            </a:r>
            <a:r>
              <a:rPr lang="fa-IR" sz="2800" b="1" dirty="0" err="1" smtClean="0"/>
              <a:t>وجودی</a:t>
            </a:r>
            <a:r>
              <a:rPr lang="en-US" sz="2800" b="1" dirty="0" smtClean="0"/>
              <a:t> </a:t>
            </a:r>
            <a:endParaRPr lang="en-US" sz="2800" dirty="0"/>
          </a:p>
        </p:txBody>
      </p:sp>
      <p:sp>
        <p:nvSpPr>
          <p:cNvPr id="3074" name="AutoShape 2" descr="C:\Users\ASUS\Desktop\mohammad\(SQ) %DA%86%D9%8A%D8%B3%D8%AA%D8%9F_files\11_pxjsmyip.cgt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" name="AutoShape 4" descr="C:\Users\ASUS\Desktop\mohammad\(SQ) %DA%86%D9%8A%D8%B3%D8%AA%D8%9F_files\11_pxjsmyip.cgt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152400"/>
            <a:ext cx="84581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000" b="1" dirty="0" smtClean="0">
                <a:solidFill>
                  <a:srgbClr val="0070C0"/>
                </a:solidFill>
              </a:rPr>
              <a:t>نظریه هوش </a:t>
            </a:r>
            <a:r>
              <a:rPr lang="fa-IR" sz="4000" b="1" dirty="0" err="1" smtClean="0">
                <a:solidFill>
                  <a:srgbClr val="0070C0"/>
                </a:solidFill>
              </a:rPr>
              <a:t>چندگانه</a:t>
            </a:r>
            <a:r>
              <a:rPr lang="fa-IR" sz="4000" b="1" dirty="0" smtClean="0">
                <a:solidFill>
                  <a:srgbClr val="0070C0"/>
                </a:solidFill>
              </a:rPr>
              <a:t> هوارد </a:t>
            </a:r>
            <a:r>
              <a:rPr lang="fa-IR" sz="4000" b="1" dirty="0" err="1" smtClean="0">
                <a:solidFill>
                  <a:srgbClr val="0070C0"/>
                </a:solidFill>
              </a:rPr>
              <a:t>گاردنر</a:t>
            </a:r>
            <a:endParaRPr lang="en-US" sz="4000" dirty="0"/>
          </a:p>
        </p:txBody>
      </p:sp>
      <p:pic>
        <p:nvPicPr>
          <p:cNvPr id="2050" name="Picture 2" descr="C:\Users\ASUS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371600"/>
            <a:ext cx="5029200" cy="38100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6705600" y="1143000"/>
            <a:ext cx="198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600" b="1" dirty="0" smtClean="0">
                <a:solidFill>
                  <a:srgbClr val="0070C0"/>
                </a:solidFill>
              </a:rPr>
              <a:t>شامل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fa-IR" sz="3600" b="1" dirty="0" smtClean="0">
                <a:solidFill>
                  <a:srgbClr val="0070C0"/>
                </a:solidFill>
              </a:rPr>
              <a:t>:</a:t>
            </a:r>
            <a:endParaRPr lang="en-US" sz="3600" dirty="0"/>
          </a:p>
        </p:txBody>
      </p:sp>
      <p:sp>
        <p:nvSpPr>
          <p:cNvPr id="9" name="Rounded Rectangle 8"/>
          <p:cNvSpPr/>
          <p:nvPr/>
        </p:nvSpPr>
        <p:spPr>
          <a:xfrm>
            <a:off x="457200" y="5867400"/>
            <a:ext cx="3124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مجله اینترنتی برترینها – هوش معنوی 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81000"/>
            <a:ext cx="8382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800" b="1" dirty="0" smtClean="0">
                <a:solidFill>
                  <a:srgbClr val="0070C0"/>
                </a:solidFill>
              </a:rPr>
              <a:t>           نظریه </a:t>
            </a:r>
            <a:r>
              <a:rPr lang="fa-IR" sz="2800" b="1" dirty="0">
                <a:solidFill>
                  <a:srgbClr val="0070C0"/>
                </a:solidFill>
              </a:rPr>
              <a:t>هوش سه گانه دانا </a:t>
            </a:r>
            <a:r>
              <a:rPr lang="fa-IR" sz="2800" b="1" dirty="0" err="1">
                <a:solidFill>
                  <a:srgbClr val="0070C0"/>
                </a:solidFill>
              </a:rPr>
              <a:t>زوهار</a:t>
            </a:r>
            <a:r>
              <a:rPr lang="fa-IR" sz="2800" b="1" dirty="0">
                <a:solidFill>
                  <a:srgbClr val="0070C0"/>
                </a:solidFill>
              </a:rPr>
              <a:t> و </a:t>
            </a:r>
            <a:r>
              <a:rPr lang="fa-IR" sz="2800" b="1" dirty="0" err="1">
                <a:solidFill>
                  <a:srgbClr val="0070C0"/>
                </a:solidFill>
              </a:rPr>
              <a:t>یان</a:t>
            </a:r>
            <a:r>
              <a:rPr lang="fa-IR" sz="2800" b="1" dirty="0">
                <a:solidFill>
                  <a:srgbClr val="0070C0"/>
                </a:solidFill>
              </a:rPr>
              <a:t> مارشال</a:t>
            </a:r>
            <a:r>
              <a:rPr lang="fa-IR" sz="2400" dirty="0" smtClean="0">
                <a:solidFill>
                  <a:srgbClr val="0070C0"/>
                </a:solidFill>
              </a:rPr>
              <a:t/>
            </a:r>
            <a:br>
              <a:rPr lang="fa-IR" sz="2400" dirty="0" smtClean="0">
                <a:solidFill>
                  <a:srgbClr val="0070C0"/>
                </a:solidFill>
              </a:rPr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sz="2200" dirty="0" smtClean="0"/>
              <a:t>این هوش ها با </a:t>
            </a:r>
            <a:r>
              <a:rPr lang="fa-IR" sz="2200" b="1" dirty="0" smtClean="0">
                <a:solidFill>
                  <a:srgbClr val="C00000"/>
                </a:solidFill>
              </a:rPr>
              <a:t>هوش جسمانی (</a:t>
            </a:r>
            <a:r>
              <a:rPr lang="en-US" sz="2200" b="1" dirty="0" smtClean="0">
                <a:solidFill>
                  <a:srgbClr val="C00000"/>
                </a:solidFill>
              </a:rPr>
              <a:t>PQ</a:t>
            </a:r>
            <a:r>
              <a:rPr lang="fa-IR" sz="2200" b="1" dirty="0" smtClean="0">
                <a:solidFill>
                  <a:srgbClr val="C00000"/>
                </a:solidFill>
              </a:rPr>
              <a:t>) </a:t>
            </a:r>
            <a:r>
              <a:rPr lang="fa-IR" sz="2200" dirty="0" smtClean="0"/>
              <a:t>یعنی توانایی کنترل ماهرانه بدن و استفاده از اشیا آغاز میشوند و بر اساس سیستم های عصبی مغز مشخص می گردند. </a:t>
            </a:r>
            <a:r>
              <a:rPr lang="fa-IR" sz="2200" b="1" dirty="0" err="1" smtClean="0">
                <a:solidFill>
                  <a:srgbClr val="0070C0"/>
                </a:solidFill>
              </a:rPr>
              <a:t>زوهار</a:t>
            </a:r>
            <a:r>
              <a:rPr lang="fa-IR" sz="2200" b="1" dirty="0" smtClean="0">
                <a:solidFill>
                  <a:srgbClr val="0070C0"/>
                </a:solidFill>
              </a:rPr>
              <a:t> و مارشال معتقدند هوش های دیگر </a:t>
            </a:r>
            <a:r>
              <a:rPr lang="fa-IR" sz="2200" b="1" dirty="0" err="1" smtClean="0">
                <a:solidFill>
                  <a:srgbClr val="0070C0"/>
                </a:solidFill>
              </a:rPr>
              <a:t>زیرمجموعه</a:t>
            </a:r>
            <a:r>
              <a:rPr lang="fa-IR" sz="2200" b="1" dirty="0" smtClean="0">
                <a:solidFill>
                  <a:srgbClr val="0070C0"/>
                </a:solidFill>
              </a:rPr>
              <a:t> های این سه هوش هستند.</a:t>
            </a:r>
            <a:r>
              <a:rPr lang="fa-IR" sz="2200" dirty="0" smtClean="0"/>
              <a:t/>
            </a:r>
            <a:br>
              <a:rPr lang="fa-IR" sz="2200" dirty="0" smtClean="0"/>
            </a:br>
            <a:r>
              <a:rPr lang="fa-IR" sz="2000" dirty="0" smtClean="0"/>
              <a:t/>
            </a:r>
            <a:br>
              <a:rPr lang="fa-IR" sz="2000" dirty="0" smtClean="0"/>
            </a:br>
            <a:r>
              <a:rPr lang="fa-IR" sz="2200" b="1" dirty="0" smtClean="0">
                <a:solidFill>
                  <a:srgbClr val="C00000"/>
                </a:solidFill>
              </a:rPr>
              <a:t>هوش عقلانی</a:t>
            </a:r>
            <a:r>
              <a:rPr lang="fa-IR" sz="2200" b="1" dirty="0">
                <a:solidFill>
                  <a:srgbClr val="C00000"/>
                </a:solidFill>
              </a:rPr>
              <a:t> </a:t>
            </a:r>
            <a:r>
              <a:rPr lang="fa-IR" sz="2200" b="1" dirty="0" smtClean="0">
                <a:solidFill>
                  <a:srgbClr val="C00000"/>
                </a:solidFill>
              </a:rPr>
              <a:t>(</a:t>
            </a:r>
            <a:r>
              <a:rPr lang="en-US" sz="2200" b="1" dirty="0" smtClean="0">
                <a:solidFill>
                  <a:srgbClr val="C00000"/>
                </a:solidFill>
              </a:rPr>
              <a:t>IQ</a:t>
            </a:r>
            <a:r>
              <a:rPr lang="fa-IR" sz="2200" b="1" dirty="0" smtClean="0">
                <a:solidFill>
                  <a:srgbClr val="C00000"/>
                </a:solidFill>
              </a:rPr>
              <a:t>) </a:t>
            </a:r>
            <a:r>
              <a:rPr lang="fa-IR" sz="2200" dirty="0" smtClean="0">
                <a:solidFill>
                  <a:srgbClr val="C00000"/>
                </a:solidFill>
              </a:rPr>
              <a:t>:</a:t>
            </a:r>
            <a:r>
              <a:rPr lang="en-US" sz="2200" dirty="0" smtClean="0">
                <a:solidFill>
                  <a:srgbClr val="C00000"/>
                </a:solidFill>
              </a:rPr>
              <a:t> </a:t>
            </a:r>
            <a:r>
              <a:rPr lang="fa-IR" sz="2200" dirty="0" smtClean="0"/>
              <a:t>این هوش مربوط به مهارت های منطقی و زبانشناسی ماست که در حال حاضر بیش از سایر هوش ها به عنوان ملاک موفقیت آموزشی محسوب می شود و مناسب حل مساله ریاضی و منطقی است.</a:t>
            </a:r>
            <a:br>
              <a:rPr lang="fa-IR" sz="2200" dirty="0" smtClean="0"/>
            </a:br>
            <a:r>
              <a:rPr lang="fa-IR" sz="2200" dirty="0" smtClean="0"/>
              <a:t/>
            </a:r>
            <a:br>
              <a:rPr lang="fa-IR" sz="2200" dirty="0" smtClean="0"/>
            </a:br>
            <a:r>
              <a:rPr lang="fa-IR" sz="2200" b="1" dirty="0" smtClean="0">
                <a:solidFill>
                  <a:srgbClr val="C00000"/>
                </a:solidFill>
              </a:rPr>
              <a:t>هوش عاطفی یا هیجانی(</a:t>
            </a:r>
            <a:r>
              <a:rPr lang="en-US" sz="2200" b="1" dirty="0" smtClean="0">
                <a:solidFill>
                  <a:srgbClr val="C00000"/>
                </a:solidFill>
              </a:rPr>
              <a:t>EQ</a:t>
            </a:r>
            <a:r>
              <a:rPr lang="fa-IR" sz="2200" b="1" dirty="0" smtClean="0">
                <a:solidFill>
                  <a:srgbClr val="C00000"/>
                </a:solidFill>
              </a:rPr>
              <a:t>) </a:t>
            </a:r>
            <a:r>
              <a:rPr lang="fa-IR" sz="2200" dirty="0"/>
              <a:t>:</a:t>
            </a:r>
            <a:r>
              <a:rPr lang="en-US" sz="2200" dirty="0"/>
              <a:t> </a:t>
            </a:r>
            <a:r>
              <a:rPr lang="fa-IR" sz="2200" dirty="0"/>
              <a:t>به افراد کمک می کند عواطف خود و دیگران را مدیریت کنند. این هوش در موفقیت حرفه ای و شخصی فرد بسیار موثر است و آنها را در برقراری ارتباط یاری می دهد و تا حدی از قابلیت پیشگویی نیز برخوردار است.</a:t>
            </a:r>
            <a:r>
              <a:rPr lang="fa-IR" sz="2200" dirty="0" smtClean="0"/>
              <a:t/>
            </a:r>
            <a:br>
              <a:rPr lang="fa-IR" sz="2200" dirty="0" smtClean="0"/>
            </a:br>
            <a:r>
              <a:rPr lang="fa-IR" sz="2200" dirty="0" smtClean="0"/>
              <a:t/>
            </a:r>
            <a:br>
              <a:rPr lang="fa-IR" sz="2200" dirty="0" smtClean="0"/>
            </a:br>
            <a:r>
              <a:rPr lang="fa-IR" sz="2200" b="1" dirty="0">
                <a:solidFill>
                  <a:srgbClr val="C00000"/>
                </a:solidFill>
              </a:rPr>
              <a:t>هوش </a:t>
            </a:r>
            <a:r>
              <a:rPr lang="fa-IR" sz="2200" b="1" dirty="0" smtClean="0">
                <a:solidFill>
                  <a:srgbClr val="C00000"/>
                </a:solidFill>
              </a:rPr>
              <a:t>معنوی(</a:t>
            </a:r>
            <a:r>
              <a:rPr lang="en-US" sz="2200" b="1" dirty="0" smtClean="0">
                <a:solidFill>
                  <a:srgbClr val="C00000"/>
                </a:solidFill>
              </a:rPr>
              <a:t>SQ</a:t>
            </a:r>
            <a:r>
              <a:rPr lang="fa-IR" sz="2200" b="1" dirty="0" smtClean="0">
                <a:solidFill>
                  <a:srgbClr val="C00000"/>
                </a:solidFill>
              </a:rPr>
              <a:t>)</a:t>
            </a:r>
            <a:r>
              <a:rPr lang="en-US" sz="2200" b="1" dirty="0" smtClean="0">
                <a:solidFill>
                  <a:srgbClr val="C00000"/>
                </a:solidFill>
              </a:rPr>
              <a:t>: </a:t>
            </a:r>
            <a:r>
              <a:rPr lang="fa-IR" sz="2200" dirty="0"/>
              <a:t>این هوش برخلاف هوش عقلانی که کامپیوترها هم از آن بهره </a:t>
            </a:r>
            <a:r>
              <a:rPr lang="fa-IR" sz="2200" dirty="0" err="1"/>
              <a:t>مندند</a:t>
            </a:r>
            <a:r>
              <a:rPr lang="fa-IR" sz="2200" dirty="0"/>
              <a:t> و نیز هوش عاطفی که در برخی از پستانداران رده بالا دیده می شود، خاص انسان است</a:t>
            </a:r>
            <a:endParaRPr lang="en-US" sz="2200" dirty="0"/>
          </a:p>
        </p:txBody>
      </p:sp>
      <p:sp>
        <p:nvSpPr>
          <p:cNvPr id="3" name="Rounded Rectangle 2"/>
          <p:cNvSpPr/>
          <p:nvPr/>
        </p:nvSpPr>
        <p:spPr>
          <a:xfrm>
            <a:off x="762000" y="6172200"/>
            <a:ext cx="45719" cy="76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04800" y="5867400"/>
            <a:ext cx="3200400" cy="5334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مجله اینترنتی برترینها – هوش معنوی </a:t>
            </a:r>
            <a:endParaRPr lang="en-US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ASUS\Desktop\mohammad\100115_6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295400"/>
            <a:ext cx="6019800" cy="403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Oval 4"/>
          <p:cNvSpPr/>
          <p:nvPr/>
        </p:nvSpPr>
        <p:spPr>
          <a:xfrm>
            <a:off x="3505200" y="304800"/>
            <a:ext cx="2209800" cy="914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 smtClean="0"/>
              <a:t>هوش معنوی</a:t>
            </a:r>
            <a:r>
              <a:rPr lang="fa-IR" b="1" dirty="0" smtClean="0"/>
              <a:t> 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7772400" y="2438400"/>
            <a:ext cx="1066800" cy="17526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 smtClean="0"/>
              <a:t>هوش عاطفی یا هیجانی </a:t>
            </a:r>
            <a:endParaRPr lang="en-US" sz="24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304800" y="2438400"/>
            <a:ext cx="1066800" cy="182880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 smtClean="0"/>
              <a:t>هوش عقلانی </a:t>
            </a:r>
            <a:endParaRPr lang="en-US" sz="2400" b="1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3886200" y="4572000"/>
            <a:ext cx="1372394" cy="794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505200" y="5410200"/>
            <a:ext cx="2209800" cy="914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200" b="1" dirty="0" smtClean="0"/>
              <a:t>هوش</a:t>
            </a:r>
            <a:r>
              <a:rPr lang="fa-IR" sz="2400" b="1" dirty="0" smtClean="0"/>
              <a:t> جسمانی </a:t>
            </a:r>
            <a:r>
              <a:rPr lang="en-US" sz="2400" b="1" dirty="0" smtClean="0">
                <a:latin typeface="Khmer UI" pitchFamily="34" charset="0"/>
                <a:cs typeface="Khmer UI" pitchFamily="34" charset="0"/>
              </a:rPr>
              <a:t>PQ</a:t>
            </a:r>
            <a:endParaRPr lang="en-US" sz="2400" b="1" dirty="0">
              <a:latin typeface="Khmer UI" pitchFamily="34" charset="0"/>
              <a:cs typeface="Khmer UI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495800" y="3505200"/>
            <a:ext cx="152400" cy="381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57200"/>
            <a:ext cx="838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200" b="1" dirty="0" err="1" smtClean="0">
                <a:solidFill>
                  <a:srgbClr val="0070C0"/>
                </a:solidFill>
              </a:rPr>
              <a:t>تعريف</a:t>
            </a:r>
            <a:r>
              <a:rPr lang="fa-IR" sz="3200" b="1" dirty="0" smtClean="0">
                <a:solidFill>
                  <a:srgbClr val="0070C0"/>
                </a:solidFill>
              </a:rPr>
              <a:t> هوش </a:t>
            </a:r>
            <a:r>
              <a:rPr lang="fa-IR" sz="3200" b="1" dirty="0" err="1" smtClean="0">
                <a:solidFill>
                  <a:srgbClr val="0070C0"/>
                </a:solidFill>
              </a:rPr>
              <a:t>معنوي</a:t>
            </a:r>
            <a:r>
              <a:rPr lang="fa-IR" sz="3200" b="1" dirty="0" smtClean="0">
                <a:solidFill>
                  <a:srgbClr val="0070C0"/>
                </a:solidFill>
              </a:rPr>
              <a:t> از نظر </a:t>
            </a:r>
            <a:r>
              <a:rPr lang="fa-IR" sz="3200" b="1" dirty="0" err="1" smtClean="0">
                <a:solidFill>
                  <a:srgbClr val="0070C0"/>
                </a:solidFill>
              </a:rPr>
              <a:t>زوهار</a:t>
            </a:r>
            <a:r>
              <a:rPr lang="fa-IR" sz="3200" b="1" dirty="0" smtClean="0">
                <a:solidFill>
                  <a:srgbClr val="0070C0"/>
                </a:solidFill>
              </a:rPr>
              <a:t> و مارشال(2004)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219200"/>
            <a:ext cx="8153400" cy="2623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dirty="0" smtClean="0">
                <a:cs typeface="B Nazanin" pitchFamily="2" charset="-78"/>
              </a:rPr>
              <a:t>هوش معنوی موجب می‌شود که فرد در برابر رویدادها و حوادث زندگی، بینشی عمیق بیابد و از سختی‌های زندگی نترسد و با صبر و تفکر با آنها مقابله نموده و  راه حل‌های منطقی و انسانی برای آنها بیابد.</a:t>
            </a:r>
          </a:p>
        </p:txBody>
      </p:sp>
      <p:pic>
        <p:nvPicPr>
          <p:cNvPr id="3074" name="Picture 2" descr="C:\Users\ASUS\Desktop\mohammad\100114_9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3276600"/>
            <a:ext cx="4495800" cy="2971800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228600" y="5715000"/>
            <a:ext cx="1828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err="1" smtClean="0"/>
              <a:t>سمینارهوش</a:t>
            </a:r>
            <a:r>
              <a:rPr lang="fa-IR" dirty="0" smtClean="0"/>
              <a:t> معنوی </a:t>
            </a:r>
            <a:r>
              <a:rPr lang="fa-IR" dirty="0" err="1" smtClean="0"/>
              <a:t>دکترعبدالله</a:t>
            </a:r>
            <a:r>
              <a:rPr lang="fa-IR" dirty="0" smtClean="0"/>
              <a:t> زاده</a:t>
            </a:r>
            <a:endParaRPr lang="en-US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28601"/>
            <a:ext cx="8229600" cy="31700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 rtl="1"/>
            <a:r>
              <a:rPr lang="fa-IR" sz="2400" dirty="0" err="1" smtClean="0">
                <a:solidFill>
                  <a:srgbClr val="C00000"/>
                </a:solidFill>
              </a:rPr>
              <a:t>زوهار</a:t>
            </a:r>
            <a:r>
              <a:rPr lang="fa-IR" sz="2400" dirty="0" smtClean="0">
                <a:solidFill>
                  <a:srgbClr val="C00000"/>
                </a:solidFill>
              </a:rPr>
              <a:t> و مارشال</a:t>
            </a:r>
            <a:r>
              <a:rPr lang="fa-IR" sz="2400" dirty="0" smtClean="0"/>
              <a:t> </a:t>
            </a:r>
            <a:r>
              <a:rPr lang="fa-IR" sz="2400" dirty="0" smtClean="0">
                <a:solidFill>
                  <a:srgbClr val="0070C0"/>
                </a:solidFill>
              </a:rPr>
              <a:t>هوش معنوی(</a:t>
            </a:r>
            <a:r>
              <a:rPr lang="en-US" sz="2400" dirty="0" smtClean="0">
                <a:solidFill>
                  <a:srgbClr val="0070C0"/>
                </a:solidFill>
              </a:rPr>
              <a:t>SQ</a:t>
            </a:r>
            <a:r>
              <a:rPr lang="fa-IR" sz="2400" dirty="0" smtClean="0">
                <a:solidFill>
                  <a:srgbClr val="0070C0"/>
                </a:solidFill>
              </a:rPr>
              <a:t>) </a:t>
            </a:r>
            <a:r>
              <a:rPr lang="fa-IR" sz="2400" dirty="0" smtClean="0"/>
              <a:t>را یک بعد جدید از هوش انسانی معرفی کردند و به نظر آنها هوش نهایی است و برای حل مسائل مفهومی و ارزشی استفاده می شود. </a:t>
            </a:r>
          </a:p>
          <a:p>
            <a:pPr algn="r" rtl="1"/>
            <a:r>
              <a:rPr lang="fa-IR" sz="2600" dirty="0" smtClean="0">
                <a:solidFill>
                  <a:srgbClr val="C00000"/>
                </a:solidFill>
              </a:rPr>
              <a:t>هوش معنوی زمینه تمام آن چیزهایی است که ما به آنها اعتقاد و باور داریم</a:t>
            </a:r>
            <a:r>
              <a:rPr lang="fa-IR" sz="2600" dirty="0" smtClean="0"/>
              <a:t>. </a:t>
            </a:r>
          </a:p>
          <a:p>
            <a:pPr algn="r" rtl="1"/>
            <a:r>
              <a:rPr lang="fa-IR" sz="2800" dirty="0" smtClean="0">
                <a:solidFill>
                  <a:srgbClr val="0070C0"/>
                </a:solidFill>
              </a:rPr>
              <a:t>سوال های جدی درمورد اینکه از کجا آمده ایم، به کجا می رویم و هدف اصلی زندگی چیست، از نمودهای هوش معنوی است. </a:t>
            </a:r>
            <a:r>
              <a:rPr lang="fa-IR" sz="2200" dirty="0" smtClean="0"/>
              <a:t/>
            </a:r>
            <a:br>
              <a:rPr lang="fa-IR" sz="2200" dirty="0" smtClean="0"/>
            </a:br>
            <a:r>
              <a:rPr lang="fa-IR" sz="2200" b="1" dirty="0" smtClean="0"/>
              <a:t/>
            </a:r>
            <a:br>
              <a:rPr lang="fa-IR" sz="2200" b="1" dirty="0" smtClean="0"/>
            </a:br>
            <a:endParaRPr lang="en-US" sz="2400" dirty="0"/>
          </a:p>
        </p:txBody>
      </p:sp>
      <p:sp>
        <p:nvSpPr>
          <p:cNvPr id="2050" name="AutoShape 2" descr="C:\Users\ASUS\Desktop\mohammad\%D9%87%D9%88%D8%B4 %D9%85%D8%B9%D9%86%D9%88%DB%8C (SQ) %DA%86%DB%8C%D8%B3%D8%AA%D8%9F - Bartarinha.IR _ %D8%A8%D8%B1%D8%AA%D8%B1%DB%8C%D9%86 %D9%87%D8%A7_files\100117_22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C:\Users\ASUS\Desktop\mohammad\%D9%87%D9%88%D8%B4 %D9%85%D8%B9%D9%86%D9%88%DB%8C (SQ) %DA%86%DB%8C%D8%B3%D8%AA%D8%9F - Bartarinha.IR _ %D8%A8%D8%B1%D8%AA%D8%B1%DB%8C%D9%86 %D9%87%D8%A7_files\100117_22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3" name="Picture 5" descr="C:\Users\ASUS\Desktop\mohammad\100117_2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3581400"/>
            <a:ext cx="4267200" cy="27432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57200" y="2819401"/>
            <a:ext cx="822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sz="2400" b="1" dirty="0" smtClean="0"/>
              <a:t>هوش </a:t>
            </a:r>
            <a:r>
              <a:rPr lang="fa-IR" sz="2400" b="1" dirty="0" err="1" smtClean="0"/>
              <a:t>معنوي</a:t>
            </a:r>
            <a:r>
              <a:rPr lang="fa-IR" sz="2400" b="1" dirty="0" smtClean="0"/>
              <a:t> </a:t>
            </a:r>
            <a:r>
              <a:rPr lang="fa-IR" sz="2400" b="1" dirty="0" err="1" smtClean="0"/>
              <a:t>يكي</a:t>
            </a:r>
            <a:r>
              <a:rPr lang="fa-IR" sz="2400" b="1" dirty="0" smtClean="0"/>
              <a:t> از انواع هوش است </a:t>
            </a:r>
            <a:r>
              <a:rPr lang="fa-IR" sz="2400" b="1" dirty="0" err="1" smtClean="0"/>
              <a:t>كه</a:t>
            </a:r>
            <a:r>
              <a:rPr lang="fa-IR" sz="2400" b="1" dirty="0" smtClean="0"/>
              <a:t> بعد از هوش </a:t>
            </a:r>
            <a:r>
              <a:rPr lang="fa-IR" sz="2400" b="1" dirty="0" err="1" smtClean="0"/>
              <a:t>هيجاني</a:t>
            </a:r>
            <a:r>
              <a:rPr lang="fa-IR" sz="2400" b="1" dirty="0" smtClean="0"/>
              <a:t> آمده است</a:t>
            </a:r>
            <a:endParaRPr lang="en-US" sz="24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228600" y="5638800"/>
            <a:ext cx="2438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مجله اینترنتی برترینها – هوش معنوی </a:t>
            </a:r>
            <a:endParaRPr 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1158</TotalTime>
  <Words>1833</Words>
  <Application>Microsoft Office PowerPoint</Application>
  <PresentationFormat>On-screen Show (4:3)</PresentationFormat>
  <Paragraphs>145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Civic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</dc:creator>
  <cp:lastModifiedBy>WIN 7</cp:lastModifiedBy>
  <cp:revision>202</cp:revision>
  <dcterms:created xsi:type="dcterms:W3CDTF">2015-12-04T17:13:30Z</dcterms:created>
  <dcterms:modified xsi:type="dcterms:W3CDTF">2016-11-18T06:40:55Z</dcterms:modified>
</cp:coreProperties>
</file>