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 id="2147483696" r:id="rId4"/>
  </p:sldMasterIdLst>
  <p:sldIdLst>
    <p:sldId id="275" r:id="rId5"/>
    <p:sldId id="257" r:id="rId6"/>
    <p:sldId id="267" r:id="rId7"/>
    <p:sldId id="258" r:id="rId8"/>
    <p:sldId id="269" r:id="rId9"/>
    <p:sldId id="260" r:id="rId10"/>
    <p:sldId id="265" r:id="rId11"/>
    <p:sldId id="261" r:id="rId12"/>
    <p:sldId id="270" r:id="rId13"/>
    <p:sldId id="268" r:id="rId14"/>
    <p:sldId id="263" r:id="rId15"/>
    <p:sldId id="264" r:id="rId16"/>
    <p:sldId id="259" r:id="rId17"/>
    <p:sldId id="262" r:id="rId18"/>
    <p:sldId id="272" r:id="rId19"/>
    <p:sldId id="273" r:id="rId20"/>
    <p:sldId id="271" r:id="rId21"/>
    <p:sldId id="279" r:id="rId22"/>
    <p:sldId id="277" r:id="rId23"/>
    <p:sldId id="274" r:id="rId2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194"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1.jpeg"/><Relationship Id="rId1" Type="http://schemas.openxmlformats.org/officeDocument/2006/relationships/image" Target="../media/image10.jpeg"/></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262FB5-CB80-47DE-90DE-98BB29B13189}" type="doc">
      <dgm:prSet loTypeId="urn:microsoft.com/office/officeart/2005/8/layout/vList3#1" loCatId="list" qsTypeId="urn:microsoft.com/office/officeart/2005/8/quickstyle/simple5" qsCatId="simple" csTypeId="urn:microsoft.com/office/officeart/2005/8/colors/accent2_1" csCatId="accent2" phldr="1"/>
      <dgm:spPr/>
    </dgm:pt>
    <dgm:pt modelId="{A7A562B7-8271-4AD1-910C-51C316E72828}">
      <dgm:prSet phldrT="[Text]"/>
      <dgm:spPr/>
      <dgm:t>
        <a:bodyPr/>
        <a:lstStyle/>
        <a:p>
          <a:pPr rtl="1"/>
          <a:r>
            <a:rPr lang="fa-IR" dirty="0" smtClean="0">
              <a:cs typeface="B Davat" pitchFamily="2" charset="-78"/>
            </a:rPr>
            <a:t>رفتار کناره گیرانه بر اساس تسلیم بودن و رضایت به هر چیز</a:t>
          </a:r>
          <a:endParaRPr lang="fa-IR" dirty="0">
            <a:cs typeface="B Davat" pitchFamily="2" charset="-78"/>
          </a:endParaRPr>
        </a:p>
      </dgm:t>
    </dgm:pt>
    <dgm:pt modelId="{A90D4F0E-44B9-4099-B58C-68D57DE8D1D5}" type="parTrans" cxnId="{E1885A12-3049-49D3-BBAB-9286449CE311}">
      <dgm:prSet/>
      <dgm:spPr/>
      <dgm:t>
        <a:bodyPr/>
        <a:lstStyle/>
        <a:p>
          <a:pPr rtl="1"/>
          <a:endParaRPr lang="fa-IR"/>
        </a:p>
      </dgm:t>
    </dgm:pt>
    <dgm:pt modelId="{546D9BCB-B9EF-45C0-A40C-914DA4E5D814}" type="sibTrans" cxnId="{E1885A12-3049-49D3-BBAB-9286449CE311}">
      <dgm:prSet/>
      <dgm:spPr/>
      <dgm:t>
        <a:bodyPr/>
        <a:lstStyle/>
        <a:p>
          <a:pPr rtl="1"/>
          <a:endParaRPr lang="fa-IR"/>
        </a:p>
      </dgm:t>
    </dgm:pt>
    <dgm:pt modelId="{9C48C8FD-2D99-443E-A8AF-8585427F4151}">
      <dgm:prSet phldrT="[Text]"/>
      <dgm:spPr/>
      <dgm:t>
        <a:bodyPr/>
        <a:lstStyle/>
        <a:p>
          <a:pPr rtl="1"/>
          <a:r>
            <a:rPr lang="fa-IR" dirty="0" smtClean="0">
              <a:cs typeface="B Davat" pitchFamily="2" charset="-78"/>
            </a:rPr>
            <a:t>رفتار خود حفاظتی بر اساس ترس</a:t>
          </a:r>
          <a:endParaRPr lang="fa-IR" dirty="0">
            <a:cs typeface="B Davat" pitchFamily="2" charset="-78"/>
          </a:endParaRPr>
        </a:p>
      </dgm:t>
    </dgm:pt>
    <dgm:pt modelId="{F5160D34-7478-4194-97BB-7612EC4FD228}" type="parTrans" cxnId="{1A4442B4-D4F2-4928-BC28-98768338DBB5}">
      <dgm:prSet/>
      <dgm:spPr/>
      <dgm:t>
        <a:bodyPr/>
        <a:lstStyle/>
        <a:p>
          <a:pPr rtl="1"/>
          <a:endParaRPr lang="fa-IR"/>
        </a:p>
      </dgm:t>
    </dgm:pt>
    <dgm:pt modelId="{5D14FC74-F0D2-4FA6-9E05-8FD1FE2C923E}" type="sibTrans" cxnId="{1A4442B4-D4F2-4928-BC28-98768338DBB5}">
      <dgm:prSet/>
      <dgm:spPr/>
      <dgm:t>
        <a:bodyPr/>
        <a:lstStyle/>
        <a:p>
          <a:pPr rtl="1"/>
          <a:endParaRPr lang="fa-IR"/>
        </a:p>
      </dgm:t>
    </dgm:pt>
    <dgm:pt modelId="{003F3A03-E21C-4849-ACFB-4663583D974B}">
      <dgm:prSet phldrT="[Text]"/>
      <dgm:spPr/>
      <dgm:t>
        <a:bodyPr/>
        <a:lstStyle/>
        <a:p>
          <a:pPr rtl="1"/>
          <a:r>
            <a:rPr lang="fa-IR" dirty="0" smtClean="0">
              <a:cs typeface="B Davat" pitchFamily="2" charset="-78"/>
            </a:rPr>
            <a:t>رفتار دیگر خواهانه بر اساس علاقه به دیگران و ایجاد فرصت برای تشریک مساعی با آنان</a:t>
          </a:r>
          <a:endParaRPr lang="fa-IR" dirty="0">
            <a:cs typeface="B Davat" pitchFamily="2" charset="-78"/>
          </a:endParaRPr>
        </a:p>
      </dgm:t>
    </dgm:pt>
    <dgm:pt modelId="{205C4B57-242F-44EE-8A50-5627852CEAC1}" type="parTrans" cxnId="{2A12D788-189E-4ED2-A898-016B30C230A6}">
      <dgm:prSet/>
      <dgm:spPr/>
      <dgm:t>
        <a:bodyPr/>
        <a:lstStyle/>
        <a:p>
          <a:pPr rtl="1"/>
          <a:endParaRPr lang="fa-IR"/>
        </a:p>
      </dgm:t>
    </dgm:pt>
    <dgm:pt modelId="{4AD38EFE-5D38-4C76-B150-C074BF992606}" type="sibTrans" cxnId="{2A12D788-189E-4ED2-A898-016B30C230A6}">
      <dgm:prSet/>
      <dgm:spPr/>
      <dgm:t>
        <a:bodyPr/>
        <a:lstStyle/>
        <a:p>
          <a:pPr rtl="1"/>
          <a:endParaRPr lang="fa-IR"/>
        </a:p>
      </dgm:t>
    </dgm:pt>
    <dgm:pt modelId="{64855AAB-A7E7-4660-B947-6BBD45FF62AB}" type="pres">
      <dgm:prSet presAssocID="{C4262FB5-CB80-47DE-90DE-98BB29B13189}" presName="linearFlow" presStyleCnt="0">
        <dgm:presLayoutVars>
          <dgm:dir val="rev"/>
          <dgm:resizeHandles val="exact"/>
        </dgm:presLayoutVars>
      </dgm:prSet>
      <dgm:spPr/>
    </dgm:pt>
    <dgm:pt modelId="{95071515-63E4-4960-874D-FA85AB4E3348}" type="pres">
      <dgm:prSet presAssocID="{A7A562B7-8271-4AD1-910C-51C316E72828}" presName="composite" presStyleCnt="0"/>
      <dgm:spPr/>
    </dgm:pt>
    <dgm:pt modelId="{61C56B22-9736-4F47-88A6-652693D69552}" type="pres">
      <dgm:prSet presAssocID="{A7A562B7-8271-4AD1-910C-51C316E72828}" presName="imgShp" presStyleLbl="fgImgPlace1" presStyleIdx="0" presStyleCnt="3" custLinFactNeighborX="37921" custLinFactNeighborY="3272"/>
      <dgm:spPr>
        <a:blipFill rotWithShape="0">
          <a:blip xmlns:r="http://schemas.openxmlformats.org/officeDocument/2006/relationships" r:embed="rId1"/>
          <a:stretch>
            <a:fillRect/>
          </a:stretch>
        </a:blipFill>
      </dgm:spPr>
    </dgm:pt>
    <dgm:pt modelId="{DE5FBCEA-FF8F-4CF1-BD28-2A952F65BD46}" type="pres">
      <dgm:prSet presAssocID="{A7A562B7-8271-4AD1-910C-51C316E72828}" presName="txShp" presStyleLbl="node1" presStyleIdx="0" presStyleCnt="3" custScaleX="122046">
        <dgm:presLayoutVars>
          <dgm:bulletEnabled val="1"/>
        </dgm:presLayoutVars>
      </dgm:prSet>
      <dgm:spPr/>
      <dgm:t>
        <a:bodyPr/>
        <a:lstStyle/>
        <a:p>
          <a:pPr rtl="1"/>
          <a:endParaRPr lang="fa-IR"/>
        </a:p>
      </dgm:t>
    </dgm:pt>
    <dgm:pt modelId="{0E09817B-1F65-409E-B884-A579D18C0C99}" type="pres">
      <dgm:prSet presAssocID="{546D9BCB-B9EF-45C0-A40C-914DA4E5D814}" presName="spacing" presStyleCnt="0"/>
      <dgm:spPr/>
    </dgm:pt>
    <dgm:pt modelId="{BE1DD0E4-5262-4EB2-94DF-CD0FF31D1651}" type="pres">
      <dgm:prSet presAssocID="{9C48C8FD-2D99-443E-A8AF-8585427F4151}" presName="composite" presStyleCnt="0"/>
      <dgm:spPr/>
    </dgm:pt>
    <dgm:pt modelId="{AD09E957-854B-4C17-B8F1-2EED26C3180A}" type="pres">
      <dgm:prSet presAssocID="{9C48C8FD-2D99-443E-A8AF-8585427F4151}" presName="imgShp" presStyleLbl="fgImgPlace1" presStyleIdx="1" presStyleCnt="3" custLinFactNeighborX="32239" custLinFactNeighborY="-7260"/>
      <dgm:spPr>
        <a:blipFill rotWithShape="0">
          <a:blip xmlns:r="http://schemas.openxmlformats.org/officeDocument/2006/relationships" r:embed="rId2"/>
          <a:stretch>
            <a:fillRect/>
          </a:stretch>
        </a:blipFill>
      </dgm:spPr>
    </dgm:pt>
    <dgm:pt modelId="{F6F0824C-CFFE-46D4-903D-A62F744796C4}" type="pres">
      <dgm:prSet presAssocID="{9C48C8FD-2D99-443E-A8AF-8585427F4151}" presName="txShp" presStyleLbl="node1" presStyleIdx="1" presStyleCnt="3" custScaleX="122046">
        <dgm:presLayoutVars>
          <dgm:bulletEnabled val="1"/>
        </dgm:presLayoutVars>
      </dgm:prSet>
      <dgm:spPr/>
      <dgm:t>
        <a:bodyPr/>
        <a:lstStyle/>
        <a:p>
          <a:pPr rtl="1"/>
          <a:endParaRPr lang="fa-IR"/>
        </a:p>
      </dgm:t>
    </dgm:pt>
    <dgm:pt modelId="{F719D61A-9724-4428-818C-1BE07B464030}" type="pres">
      <dgm:prSet presAssocID="{5D14FC74-F0D2-4FA6-9E05-8FD1FE2C923E}" presName="spacing" presStyleCnt="0"/>
      <dgm:spPr/>
    </dgm:pt>
    <dgm:pt modelId="{FDC878AB-E92A-47CE-96CF-F684572B12C0}" type="pres">
      <dgm:prSet presAssocID="{003F3A03-E21C-4849-ACFB-4663583D974B}" presName="composite" presStyleCnt="0"/>
      <dgm:spPr/>
    </dgm:pt>
    <dgm:pt modelId="{A09B2D6A-6BF4-4B95-A310-82D2E87E2801}" type="pres">
      <dgm:prSet presAssocID="{003F3A03-E21C-4849-ACFB-4663583D974B}" presName="imgShp" presStyleLbl="fgImgPlace1" presStyleIdx="2" presStyleCnt="3" custLinFactNeighborX="32239" custLinFactNeighborY="-747"/>
      <dgm:spPr>
        <a:blipFill rotWithShape="0">
          <a:blip xmlns:r="http://schemas.openxmlformats.org/officeDocument/2006/relationships" r:embed="rId3"/>
          <a:stretch>
            <a:fillRect/>
          </a:stretch>
        </a:blipFill>
      </dgm:spPr>
    </dgm:pt>
    <dgm:pt modelId="{415E2B2E-70F3-431E-ADFD-31D10503E110}" type="pres">
      <dgm:prSet presAssocID="{003F3A03-E21C-4849-ACFB-4663583D974B}" presName="txShp" presStyleLbl="node1" presStyleIdx="2" presStyleCnt="3" custScaleX="122046">
        <dgm:presLayoutVars>
          <dgm:bulletEnabled val="1"/>
        </dgm:presLayoutVars>
      </dgm:prSet>
      <dgm:spPr/>
      <dgm:t>
        <a:bodyPr/>
        <a:lstStyle/>
        <a:p>
          <a:pPr rtl="1"/>
          <a:endParaRPr lang="fa-IR"/>
        </a:p>
      </dgm:t>
    </dgm:pt>
  </dgm:ptLst>
  <dgm:cxnLst>
    <dgm:cxn modelId="{26D77FAB-B778-4763-89CF-CCC226951BA2}" type="presOf" srcId="{9C48C8FD-2D99-443E-A8AF-8585427F4151}" destId="{F6F0824C-CFFE-46D4-903D-A62F744796C4}" srcOrd="0" destOrd="0" presId="urn:microsoft.com/office/officeart/2005/8/layout/vList3#1"/>
    <dgm:cxn modelId="{2A12D788-189E-4ED2-A898-016B30C230A6}" srcId="{C4262FB5-CB80-47DE-90DE-98BB29B13189}" destId="{003F3A03-E21C-4849-ACFB-4663583D974B}" srcOrd="2" destOrd="0" parTransId="{205C4B57-242F-44EE-8A50-5627852CEAC1}" sibTransId="{4AD38EFE-5D38-4C76-B150-C074BF992606}"/>
    <dgm:cxn modelId="{E1885A12-3049-49D3-BBAB-9286449CE311}" srcId="{C4262FB5-CB80-47DE-90DE-98BB29B13189}" destId="{A7A562B7-8271-4AD1-910C-51C316E72828}" srcOrd="0" destOrd="0" parTransId="{A90D4F0E-44B9-4099-B58C-68D57DE8D1D5}" sibTransId="{546D9BCB-B9EF-45C0-A40C-914DA4E5D814}"/>
    <dgm:cxn modelId="{1A4442B4-D4F2-4928-BC28-98768338DBB5}" srcId="{C4262FB5-CB80-47DE-90DE-98BB29B13189}" destId="{9C48C8FD-2D99-443E-A8AF-8585427F4151}" srcOrd="1" destOrd="0" parTransId="{F5160D34-7478-4194-97BB-7612EC4FD228}" sibTransId="{5D14FC74-F0D2-4FA6-9E05-8FD1FE2C923E}"/>
    <dgm:cxn modelId="{A96B4D1D-95B9-4E52-9F8E-C730402EFC85}" type="presOf" srcId="{C4262FB5-CB80-47DE-90DE-98BB29B13189}" destId="{64855AAB-A7E7-4660-B947-6BBD45FF62AB}" srcOrd="0" destOrd="0" presId="urn:microsoft.com/office/officeart/2005/8/layout/vList3#1"/>
    <dgm:cxn modelId="{41947CA3-2E2D-4CC0-A79D-83E5E84059CC}" type="presOf" srcId="{A7A562B7-8271-4AD1-910C-51C316E72828}" destId="{DE5FBCEA-FF8F-4CF1-BD28-2A952F65BD46}" srcOrd="0" destOrd="0" presId="urn:microsoft.com/office/officeart/2005/8/layout/vList3#1"/>
    <dgm:cxn modelId="{A5C16DF5-4E27-46FE-AFB7-1C99A37D70A1}" type="presOf" srcId="{003F3A03-E21C-4849-ACFB-4663583D974B}" destId="{415E2B2E-70F3-431E-ADFD-31D10503E110}" srcOrd="0" destOrd="0" presId="urn:microsoft.com/office/officeart/2005/8/layout/vList3#1"/>
    <dgm:cxn modelId="{3030FB2F-2D99-4DC9-B450-0F8E262DAE48}" type="presParOf" srcId="{64855AAB-A7E7-4660-B947-6BBD45FF62AB}" destId="{95071515-63E4-4960-874D-FA85AB4E3348}" srcOrd="0" destOrd="0" presId="urn:microsoft.com/office/officeart/2005/8/layout/vList3#1"/>
    <dgm:cxn modelId="{CF168921-96C4-4185-BC8F-39B646911505}" type="presParOf" srcId="{95071515-63E4-4960-874D-FA85AB4E3348}" destId="{61C56B22-9736-4F47-88A6-652693D69552}" srcOrd="0" destOrd="0" presId="urn:microsoft.com/office/officeart/2005/8/layout/vList3#1"/>
    <dgm:cxn modelId="{F032B4E9-4E65-48CA-B26D-6A6311214FB1}" type="presParOf" srcId="{95071515-63E4-4960-874D-FA85AB4E3348}" destId="{DE5FBCEA-FF8F-4CF1-BD28-2A952F65BD46}" srcOrd="1" destOrd="0" presId="urn:microsoft.com/office/officeart/2005/8/layout/vList3#1"/>
    <dgm:cxn modelId="{2A59CC79-3B38-4464-8CFE-F8620A981C18}" type="presParOf" srcId="{64855AAB-A7E7-4660-B947-6BBD45FF62AB}" destId="{0E09817B-1F65-409E-B884-A579D18C0C99}" srcOrd="1" destOrd="0" presId="urn:microsoft.com/office/officeart/2005/8/layout/vList3#1"/>
    <dgm:cxn modelId="{8E90E90A-88E6-4E22-A1EC-075BBB46738A}" type="presParOf" srcId="{64855AAB-A7E7-4660-B947-6BBD45FF62AB}" destId="{BE1DD0E4-5262-4EB2-94DF-CD0FF31D1651}" srcOrd="2" destOrd="0" presId="urn:microsoft.com/office/officeart/2005/8/layout/vList3#1"/>
    <dgm:cxn modelId="{1511AD9D-B785-4133-9DDC-62650C8B149C}" type="presParOf" srcId="{BE1DD0E4-5262-4EB2-94DF-CD0FF31D1651}" destId="{AD09E957-854B-4C17-B8F1-2EED26C3180A}" srcOrd="0" destOrd="0" presId="urn:microsoft.com/office/officeart/2005/8/layout/vList3#1"/>
    <dgm:cxn modelId="{E2A16516-8688-4527-A7FE-902F93625165}" type="presParOf" srcId="{BE1DD0E4-5262-4EB2-94DF-CD0FF31D1651}" destId="{F6F0824C-CFFE-46D4-903D-A62F744796C4}" srcOrd="1" destOrd="0" presId="urn:microsoft.com/office/officeart/2005/8/layout/vList3#1"/>
    <dgm:cxn modelId="{36AE8D0A-3558-48BB-ACBC-19B268C14295}" type="presParOf" srcId="{64855AAB-A7E7-4660-B947-6BBD45FF62AB}" destId="{F719D61A-9724-4428-818C-1BE07B464030}" srcOrd="3" destOrd="0" presId="urn:microsoft.com/office/officeart/2005/8/layout/vList3#1"/>
    <dgm:cxn modelId="{38D80617-22AC-4549-B444-80382771BD03}" type="presParOf" srcId="{64855AAB-A7E7-4660-B947-6BBD45FF62AB}" destId="{FDC878AB-E92A-47CE-96CF-F684572B12C0}" srcOrd="4" destOrd="0" presId="urn:microsoft.com/office/officeart/2005/8/layout/vList3#1"/>
    <dgm:cxn modelId="{05ED317A-069F-445F-80CE-AFD498732D36}" type="presParOf" srcId="{FDC878AB-E92A-47CE-96CF-F684572B12C0}" destId="{A09B2D6A-6BF4-4B95-A310-82D2E87E2801}" srcOrd="0" destOrd="0" presId="urn:microsoft.com/office/officeart/2005/8/layout/vList3#1"/>
    <dgm:cxn modelId="{23EB9B56-A6E9-4FF6-9115-27D3949F2AAA}" type="presParOf" srcId="{FDC878AB-E92A-47CE-96CF-F684572B12C0}" destId="{415E2B2E-70F3-431E-ADFD-31D10503E110}"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009799-D9E8-4E01-9AF0-AC5BD9A5AE39}" type="datetimeFigureOut">
              <a:rPr lang="fa-IR" smtClean="0"/>
              <a:pPr/>
              <a:t>17/02/1438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86EAF01-2D5B-4A38-9F18-793AA4C31149}"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009799-D9E8-4E01-9AF0-AC5BD9A5AE39}" type="datetimeFigureOut">
              <a:rPr lang="fa-IR" smtClean="0"/>
              <a:pPr/>
              <a:t>17/02/1438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86EAF01-2D5B-4A38-9F18-793AA4C31149}"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F009799-D9E8-4E01-9AF0-AC5BD9A5AE39}" type="datetimeFigureOut">
              <a:rPr lang="fa-IR" smtClean="0"/>
              <a:pPr/>
              <a:t>17/02/1438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86EAF01-2D5B-4A38-9F18-793AA4C31149}" type="slidenum">
              <a:rPr lang="fa-IR" smtClean="0"/>
              <a:pPr/>
              <a:t>‹#›</a:t>
            </a:fld>
            <a:endParaRPr lang="fa-I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C47BDF-81A7-4D42-B86E-171B2BF910F6}" type="datetimeFigureOut">
              <a:rPr lang="en-US">
                <a:solidFill>
                  <a:prstClr val="black">
                    <a:tint val="75000"/>
                  </a:prstClr>
                </a:solidFill>
              </a:rPr>
              <a:pPr/>
              <a:t>11/17/2016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CCD4D5-EE46-466C-9D41-FE016A5E2FAC}"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9551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C47BDF-81A7-4D42-B86E-171B2BF910F6}" type="datetimeFigureOut">
              <a:rPr lang="en-US">
                <a:solidFill>
                  <a:prstClr val="black">
                    <a:tint val="75000"/>
                  </a:prstClr>
                </a:solidFill>
              </a:rPr>
              <a:pPr/>
              <a:t>11/17/2016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CCD4D5-EE46-466C-9D41-FE016A5E2FAC}"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993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C47BDF-81A7-4D42-B86E-171B2BF910F6}" type="datetimeFigureOut">
              <a:rPr lang="en-US">
                <a:solidFill>
                  <a:prstClr val="black">
                    <a:tint val="75000"/>
                  </a:prstClr>
                </a:solidFill>
              </a:rPr>
              <a:pPr/>
              <a:t>11/17/2016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CCD4D5-EE46-466C-9D41-FE016A5E2FAC}"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2169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C47BDF-81A7-4D42-B86E-171B2BF910F6}" type="datetimeFigureOut">
              <a:rPr lang="en-US">
                <a:solidFill>
                  <a:prstClr val="black">
                    <a:tint val="75000"/>
                  </a:prstClr>
                </a:solidFill>
              </a:rPr>
              <a:pPr/>
              <a:t>11/17/2016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FCCD4D5-EE46-466C-9D41-FE016A5E2FAC}"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15934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C47BDF-81A7-4D42-B86E-171B2BF910F6}" type="datetimeFigureOut">
              <a:rPr lang="en-US">
                <a:solidFill>
                  <a:prstClr val="black">
                    <a:tint val="75000"/>
                  </a:prstClr>
                </a:solidFill>
              </a:rPr>
              <a:pPr/>
              <a:t>11/17/2016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FCCD4D5-EE46-466C-9D41-FE016A5E2FAC}"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932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C47BDF-81A7-4D42-B86E-171B2BF910F6}" type="datetimeFigureOut">
              <a:rPr lang="en-US">
                <a:solidFill>
                  <a:prstClr val="black">
                    <a:tint val="75000"/>
                  </a:prstClr>
                </a:solidFill>
              </a:rPr>
              <a:pPr/>
              <a:t>11/17/2016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FCCD4D5-EE46-466C-9D41-FE016A5E2FAC}"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13714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47BDF-81A7-4D42-B86E-171B2BF910F6}" type="datetimeFigureOut">
              <a:rPr lang="en-US">
                <a:solidFill>
                  <a:prstClr val="black">
                    <a:tint val="75000"/>
                  </a:prstClr>
                </a:solidFill>
              </a:rPr>
              <a:pPr/>
              <a:t>11/17/2016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FCCD4D5-EE46-466C-9D41-FE016A5E2FAC}"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2894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C47BDF-81A7-4D42-B86E-171B2BF910F6}" type="datetimeFigureOut">
              <a:rPr lang="en-US">
                <a:solidFill>
                  <a:prstClr val="black">
                    <a:tint val="75000"/>
                  </a:prstClr>
                </a:solidFill>
              </a:rPr>
              <a:pPr/>
              <a:t>11/17/2016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FCCD4D5-EE46-466C-9D41-FE016A5E2FAC}"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9444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009799-D9E8-4E01-9AF0-AC5BD9A5AE39}" type="datetimeFigureOut">
              <a:rPr lang="fa-IR" smtClean="0"/>
              <a:pPr/>
              <a:t>17/02/1438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86EAF01-2D5B-4A38-9F18-793AA4C31149}" type="slidenum">
              <a:rPr lang="fa-IR" smtClean="0"/>
              <a:pPr/>
              <a:t>‹#›</a:t>
            </a:fld>
            <a:endParaRPr lang="fa-I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C47BDF-81A7-4D42-B86E-171B2BF910F6}" type="datetimeFigureOut">
              <a:rPr lang="en-US">
                <a:solidFill>
                  <a:prstClr val="black">
                    <a:tint val="75000"/>
                  </a:prstClr>
                </a:solidFill>
              </a:rPr>
              <a:pPr/>
              <a:t>11/17/2016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FCCD4D5-EE46-466C-9D41-FE016A5E2FAC}"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91496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C47BDF-81A7-4D42-B86E-171B2BF910F6}" type="datetimeFigureOut">
              <a:rPr lang="en-US">
                <a:solidFill>
                  <a:prstClr val="black">
                    <a:tint val="75000"/>
                  </a:prstClr>
                </a:solidFill>
              </a:rPr>
              <a:pPr/>
              <a:t>11/17/2016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CCD4D5-EE46-466C-9D41-FE016A5E2FAC}"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856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C47BDF-81A7-4D42-B86E-171B2BF910F6}" type="datetimeFigureOut">
              <a:rPr lang="en-US">
                <a:solidFill>
                  <a:prstClr val="black">
                    <a:tint val="75000"/>
                  </a:prstClr>
                </a:solidFill>
              </a:rPr>
              <a:pPr/>
              <a:t>11/17/2016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CCD4D5-EE46-466C-9D41-FE016A5E2FAC}"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8962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FF009799-D9E8-4E01-9AF0-AC5BD9A5AE39}" type="datetimeFigureOut">
              <a:rPr lang="fa-IR" smtClean="0">
                <a:solidFill>
                  <a:prstClr val="black">
                    <a:tint val="75000"/>
                  </a:prstClr>
                </a:solidFill>
              </a:rPr>
              <a:pPr/>
              <a:t>17/02/1438</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786EAF01-2D5B-4A38-9F18-793AA4C31149}"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0952681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F009799-D9E8-4E01-9AF0-AC5BD9A5AE39}" type="datetimeFigureOut">
              <a:rPr lang="fa-IR" smtClean="0">
                <a:solidFill>
                  <a:prstClr val="black">
                    <a:tint val="75000"/>
                  </a:prstClr>
                </a:solidFill>
              </a:rPr>
              <a:pPr/>
              <a:t>17/02/1438</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786EAF01-2D5B-4A38-9F18-793AA4C31149}"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39575111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009799-D9E8-4E01-9AF0-AC5BD9A5AE39}" type="datetimeFigureOut">
              <a:rPr lang="fa-IR" smtClean="0">
                <a:solidFill>
                  <a:prstClr val="black">
                    <a:tint val="75000"/>
                  </a:prstClr>
                </a:solidFill>
              </a:rPr>
              <a:pPr/>
              <a:t>17/02/1438</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786EAF01-2D5B-4A38-9F18-793AA4C31149}"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15794364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FF009799-D9E8-4E01-9AF0-AC5BD9A5AE39}" type="datetimeFigureOut">
              <a:rPr lang="fa-IR" smtClean="0">
                <a:solidFill>
                  <a:prstClr val="black">
                    <a:tint val="75000"/>
                  </a:prstClr>
                </a:solidFill>
              </a:rPr>
              <a:pPr/>
              <a:t>17/02/1438</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786EAF01-2D5B-4A38-9F18-793AA4C31149}"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34804449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FF009799-D9E8-4E01-9AF0-AC5BD9A5AE39}" type="datetimeFigureOut">
              <a:rPr lang="fa-IR" smtClean="0">
                <a:solidFill>
                  <a:prstClr val="black">
                    <a:tint val="75000"/>
                  </a:prstClr>
                </a:solidFill>
              </a:rPr>
              <a:pPr/>
              <a:t>17/02/1438</a:t>
            </a:fld>
            <a:endParaRPr lang="fa-IR">
              <a:solidFill>
                <a:prstClr val="black">
                  <a:tint val="75000"/>
                </a:prstClr>
              </a:solidFill>
            </a:endParaRPr>
          </a:p>
        </p:txBody>
      </p:sp>
      <p:sp>
        <p:nvSpPr>
          <p:cNvPr id="8" name="Footer Placeholder 7"/>
          <p:cNvSpPr>
            <a:spLocks noGrp="1"/>
          </p:cNvSpPr>
          <p:nvPr>
            <p:ph type="ftr" sz="quarter" idx="11"/>
          </p:nvPr>
        </p:nvSpPr>
        <p:spPr/>
        <p:txBody>
          <a:bodyPr/>
          <a:lstStyle/>
          <a:p>
            <a:endParaRPr lang="fa-IR">
              <a:solidFill>
                <a:prstClr val="black">
                  <a:tint val="75000"/>
                </a:prstClr>
              </a:solidFill>
            </a:endParaRPr>
          </a:p>
        </p:txBody>
      </p:sp>
      <p:sp>
        <p:nvSpPr>
          <p:cNvPr id="9" name="Slide Number Placeholder 8"/>
          <p:cNvSpPr>
            <a:spLocks noGrp="1"/>
          </p:cNvSpPr>
          <p:nvPr>
            <p:ph type="sldNum" sz="quarter" idx="12"/>
          </p:nvPr>
        </p:nvSpPr>
        <p:spPr/>
        <p:txBody>
          <a:bodyPr/>
          <a:lstStyle/>
          <a:p>
            <a:fld id="{786EAF01-2D5B-4A38-9F18-793AA4C31149}"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9340283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FF009799-D9E8-4E01-9AF0-AC5BD9A5AE39}" type="datetimeFigureOut">
              <a:rPr lang="fa-IR" smtClean="0">
                <a:solidFill>
                  <a:prstClr val="black">
                    <a:tint val="75000"/>
                  </a:prstClr>
                </a:solidFill>
              </a:rPr>
              <a:pPr/>
              <a:t>17/02/1438</a:t>
            </a:fld>
            <a:endParaRPr lang="fa-IR">
              <a:solidFill>
                <a:prstClr val="black">
                  <a:tint val="75000"/>
                </a:prstClr>
              </a:solidFill>
            </a:endParaRPr>
          </a:p>
        </p:txBody>
      </p:sp>
      <p:sp>
        <p:nvSpPr>
          <p:cNvPr id="4" name="Footer Placeholder 3"/>
          <p:cNvSpPr>
            <a:spLocks noGrp="1"/>
          </p:cNvSpPr>
          <p:nvPr>
            <p:ph type="ftr" sz="quarter" idx="11"/>
          </p:nvPr>
        </p:nvSpPr>
        <p:spPr/>
        <p:txBody>
          <a:bodyPr/>
          <a:lstStyle/>
          <a:p>
            <a:endParaRPr lang="fa-IR">
              <a:solidFill>
                <a:prstClr val="black">
                  <a:tint val="75000"/>
                </a:prstClr>
              </a:solidFill>
            </a:endParaRPr>
          </a:p>
        </p:txBody>
      </p:sp>
      <p:sp>
        <p:nvSpPr>
          <p:cNvPr id="5" name="Slide Number Placeholder 4"/>
          <p:cNvSpPr>
            <a:spLocks noGrp="1"/>
          </p:cNvSpPr>
          <p:nvPr>
            <p:ph type="sldNum" sz="quarter" idx="12"/>
          </p:nvPr>
        </p:nvSpPr>
        <p:spPr/>
        <p:txBody>
          <a:bodyPr/>
          <a:lstStyle/>
          <a:p>
            <a:fld id="{786EAF01-2D5B-4A38-9F18-793AA4C31149}"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18965069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009799-D9E8-4E01-9AF0-AC5BD9A5AE39}" type="datetimeFigureOut">
              <a:rPr lang="fa-IR" smtClean="0">
                <a:solidFill>
                  <a:prstClr val="black">
                    <a:tint val="75000"/>
                  </a:prstClr>
                </a:solidFill>
              </a:rPr>
              <a:pPr/>
              <a:t>17/02/1438</a:t>
            </a:fld>
            <a:endParaRPr lang="fa-IR">
              <a:solidFill>
                <a:prstClr val="black">
                  <a:tint val="75000"/>
                </a:prstClr>
              </a:solidFill>
            </a:endParaRPr>
          </a:p>
        </p:txBody>
      </p:sp>
      <p:sp>
        <p:nvSpPr>
          <p:cNvPr id="3" name="Footer Placeholder 2"/>
          <p:cNvSpPr>
            <a:spLocks noGrp="1"/>
          </p:cNvSpPr>
          <p:nvPr>
            <p:ph type="ftr" sz="quarter" idx="11"/>
          </p:nvPr>
        </p:nvSpPr>
        <p:spPr/>
        <p:txBody>
          <a:bodyPr/>
          <a:lstStyle/>
          <a:p>
            <a:endParaRPr lang="fa-IR">
              <a:solidFill>
                <a:prstClr val="black">
                  <a:tint val="75000"/>
                </a:prstClr>
              </a:solidFill>
            </a:endParaRPr>
          </a:p>
        </p:txBody>
      </p:sp>
      <p:sp>
        <p:nvSpPr>
          <p:cNvPr id="4" name="Slide Number Placeholder 3"/>
          <p:cNvSpPr>
            <a:spLocks noGrp="1"/>
          </p:cNvSpPr>
          <p:nvPr>
            <p:ph type="sldNum" sz="quarter" idx="12"/>
          </p:nvPr>
        </p:nvSpPr>
        <p:spPr/>
        <p:txBody>
          <a:bodyPr/>
          <a:lstStyle/>
          <a:p>
            <a:fld id="{786EAF01-2D5B-4A38-9F18-793AA4C31149}"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1640439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009799-D9E8-4E01-9AF0-AC5BD9A5AE39}" type="datetimeFigureOut">
              <a:rPr lang="fa-IR" smtClean="0"/>
              <a:pPr/>
              <a:t>17/02/1438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86EAF01-2D5B-4A38-9F18-793AA4C31149}" type="slidenum">
              <a:rPr lang="fa-IR" smtClean="0"/>
              <a:pPr/>
              <a:t>‹#›</a:t>
            </a:fld>
            <a:endParaRPr lang="fa-I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009799-D9E8-4E01-9AF0-AC5BD9A5AE39}" type="datetimeFigureOut">
              <a:rPr lang="fa-IR" smtClean="0">
                <a:solidFill>
                  <a:prstClr val="black">
                    <a:tint val="75000"/>
                  </a:prstClr>
                </a:solidFill>
              </a:rPr>
              <a:pPr/>
              <a:t>17/02/1438</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786EAF01-2D5B-4A38-9F18-793AA4C31149}"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14517431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009799-D9E8-4E01-9AF0-AC5BD9A5AE39}" type="datetimeFigureOut">
              <a:rPr lang="fa-IR" smtClean="0">
                <a:solidFill>
                  <a:prstClr val="black">
                    <a:tint val="75000"/>
                  </a:prstClr>
                </a:solidFill>
              </a:rPr>
              <a:pPr/>
              <a:t>17/02/1438</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786EAF01-2D5B-4A38-9F18-793AA4C31149}"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677361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F009799-D9E8-4E01-9AF0-AC5BD9A5AE39}" type="datetimeFigureOut">
              <a:rPr lang="fa-IR" smtClean="0">
                <a:solidFill>
                  <a:prstClr val="black">
                    <a:tint val="75000"/>
                  </a:prstClr>
                </a:solidFill>
              </a:rPr>
              <a:pPr/>
              <a:t>17/02/1438</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786EAF01-2D5B-4A38-9F18-793AA4C31149}"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4716033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F009799-D9E8-4E01-9AF0-AC5BD9A5AE39}" type="datetimeFigureOut">
              <a:rPr lang="fa-IR" smtClean="0">
                <a:solidFill>
                  <a:prstClr val="black">
                    <a:tint val="75000"/>
                  </a:prstClr>
                </a:solidFill>
              </a:rPr>
              <a:pPr/>
              <a:t>17/02/1438</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786EAF01-2D5B-4A38-9F18-793AA4C31149}"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8972863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009799-D9E8-4E01-9AF0-AC5BD9A5AE39}" type="datetimeFigureOut">
              <a:rPr lang="fa-IR" smtClean="0">
                <a:solidFill>
                  <a:srgbClr val="073E87"/>
                </a:solidFill>
              </a:rPr>
              <a:pPr/>
              <a:t>17/02/1438</a:t>
            </a:fld>
            <a:endParaRPr lang="fa-IR">
              <a:solidFill>
                <a:srgbClr val="073E87"/>
              </a:solidFill>
            </a:endParaRPr>
          </a:p>
        </p:txBody>
      </p:sp>
      <p:sp>
        <p:nvSpPr>
          <p:cNvPr id="5" name="Footer Placeholder 4"/>
          <p:cNvSpPr>
            <a:spLocks noGrp="1"/>
          </p:cNvSpPr>
          <p:nvPr>
            <p:ph type="ftr" sz="quarter" idx="11"/>
          </p:nvPr>
        </p:nvSpPr>
        <p:spPr/>
        <p:txBody>
          <a:bodyPr/>
          <a:lstStyle/>
          <a:p>
            <a:endParaRPr lang="fa-IR">
              <a:solidFill>
                <a:srgbClr val="073E87"/>
              </a:solidFill>
            </a:endParaRPr>
          </a:p>
        </p:txBody>
      </p:sp>
      <p:sp>
        <p:nvSpPr>
          <p:cNvPr id="6" name="Slide Number Placeholder 5"/>
          <p:cNvSpPr>
            <a:spLocks noGrp="1"/>
          </p:cNvSpPr>
          <p:nvPr>
            <p:ph type="sldNum" sz="quarter" idx="12"/>
          </p:nvPr>
        </p:nvSpPr>
        <p:spPr/>
        <p:txBody>
          <a:bodyPr/>
          <a:lstStyle/>
          <a:p>
            <a:fld id="{786EAF01-2D5B-4A38-9F18-793AA4C31149}" type="slidenum">
              <a:rPr lang="fa-IR" smtClean="0">
                <a:solidFill>
                  <a:srgbClr val="073E87"/>
                </a:solidFill>
              </a:rPr>
              <a:pPr/>
              <a:t>‹#›</a:t>
            </a:fld>
            <a:endParaRPr lang="fa-IR">
              <a:solidFill>
                <a:srgbClr val="073E87"/>
              </a:solidFill>
            </a:endParaRPr>
          </a:p>
        </p:txBody>
      </p:sp>
    </p:spTree>
    <p:extLst>
      <p:ext uri="{BB962C8B-B14F-4D97-AF65-F5344CB8AC3E}">
        <p14:creationId xmlns:p14="http://schemas.microsoft.com/office/powerpoint/2010/main" val="13507355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009799-D9E8-4E01-9AF0-AC5BD9A5AE39}" type="datetimeFigureOut">
              <a:rPr lang="fa-IR" smtClean="0">
                <a:solidFill>
                  <a:srgbClr val="073E87"/>
                </a:solidFill>
              </a:rPr>
              <a:pPr/>
              <a:t>17/02/1438</a:t>
            </a:fld>
            <a:endParaRPr lang="fa-IR">
              <a:solidFill>
                <a:srgbClr val="073E87"/>
              </a:solidFill>
            </a:endParaRPr>
          </a:p>
        </p:txBody>
      </p:sp>
      <p:sp>
        <p:nvSpPr>
          <p:cNvPr id="5" name="Footer Placeholder 4"/>
          <p:cNvSpPr>
            <a:spLocks noGrp="1"/>
          </p:cNvSpPr>
          <p:nvPr>
            <p:ph type="ftr" sz="quarter" idx="11"/>
          </p:nvPr>
        </p:nvSpPr>
        <p:spPr/>
        <p:txBody>
          <a:bodyPr/>
          <a:lstStyle/>
          <a:p>
            <a:endParaRPr lang="fa-IR">
              <a:solidFill>
                <a:srgbClr val="073E87"/>
              </a:solidFill>
            </a:endParaRPr>
          </a:p>
        </p:txBody>
      </p:sp>
      <p:sp>
        <p:nvSpPr>
          <p:cNvPr id="6" name="Slide Number Placeholder 5"/>
          <p:cNvSpPr>
            <a:spLocks noGrp="1"/>
          </p:cNvSpPr>
          <p:nvPr>
            <p:ph type="sldNum" sz="quarter" idx="12"/>
          </p:nvPr>
        </p:nvSpPr>
        <p:spPr/>
        <p:txBody>
          <a:bodyPr/>
          <a:lstStyle/>
          <a:p>
            <a:fld id="{786EAF01-2D5B-4A38-9F18-793AA4C31149}" type="slidenum">
              <a:rPr lang="fa-IR" smtClean="0">
                <a:solidFill>
                  <a:srgbClr val="073E87"/>
                </a:solidFill>
              </a:rPr>
              <a:pPr/>
              <a:t>‹#›</a:t>
            </a:fld>
            <a:endParaRPr lang="fa-IR">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9623474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009799-D9E8-4E01-9AF0-AC5BD9A5AE39}" type="datetimeFigureOut">
              <a:rPr lang="fa-IR" smtClean="0">
                <a:solidFill>
                  <a:srgbClr val="073E87"/>
                </a:solidFill>
              </a:rPr>
              <a:pPr/>
              <a:t>17/02/1438</a:t>
            </a:fld>
            <a:endParaRPr lang="fa-IR">
              <a:solidFill>
                <a:srgbClr val="073E87"/>
              </a:solidFill>
            </a:endParaRPr>
          </a:p>
        </p:txBody>
      </p:sp>
      <p:sp>
        <p:nvSpPr>
          <p:cNvPr id="5" name="Footer Placeholder 4"/>
          <p:cNvSpPr>
            <a:spLocks noGrp="1"/>
          </p:cNvSpPr>
          <p:nvPr>
            <p:ph type="ftr" sz="quarter" idx="11"/>
          </p:nvPr>
        </p:nvSpPr>
        <p:spPr/>
        <p:txBody>
          <a:bodyPr/>
          <a:lstStyle/>
          <a:p>
            <a:endParaRPr lang="fa-IR">
              <a:solidFill>
                <a:srgbClr val="073E87"/>
              </a:solidFill>
            </a:endParaRPr>
          </a:p>
        </p:txBody>
      </p:sp>
      <p:sp>
        <p:nvSpPr>
          <p:cNvPr id="6" name="Slide Number Placeholder 5"/>
          <p:cNvSpPr>
            <a:spLocks noGrp="1"/>
          </p:cNvSpPr>
          <p:nvPr>
            <p:ph type="sldNum" sz="quarter" idx="12"/>
          </p:nvPr>
        </p:nvSpPr>
        <p:spPr/>
        <p:txBody>
          <a:bodyPr/>
          <a:lstStyle/>
          <a:p>
            <a:fld id="{786EAF01-2D5B-4A38-9F18-793AA4C31149}" type="slidenum">
              <a:rPr lang="fa-IR" smtClean="0">
                <a:solidFill>
                  <a:srgbClr val="073E87"/>
                </a:solidFill>
              </a:rPr>
              <a:pPr/>
              <a:t>‹#›</a:t>
            </a:fld>
            <a:endParaRPr lang="fa-IR">
              <a:solidFill>
                <a:srgbClr val="073E87"/>
              </a:solidFill>
            </a:endParaRPr>
          </a:p>
        </p:txBody>
      </p:sp>
    </p:spTree>
    <p:extLst>
      <p:ext uri="{BB962C8B-B14F-4D97-AF65-F5344CB8AC3E}">
        <p14:creationId xmlns:p14="http://schemas.microsoft.com/office/powerpoint/2010/main" val="39002132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F009799-D9E8-4E01-9AF0-AC5BD9A5AE39}" type="datetimeFigureOut">
              <a:rPr lang="fa-IR" smtClean="0">
                <a:solidFill>
                  <a:srgbClr val="073E87"/>
                </a:solidFill>
              </a:rPr>
              <a:pPr/>
              <a:t>17/02/1438</a:t>
            </a:fld>
            <a:endParaRPr lang="fa-IR">
              <a:solidFill>
                <a:srgbClr val="073E87"/>
              </a:solidFill>
            </a:endParaRPr>
          </a:p>
        </p:txBody>
      </p:sp>
      <p:sp>
        <p:nvSpPr>
          <p:cNvPr id="6" name="Footer Placeholder 5"/>
          <p:cNvSpPr>
            <a:spLocks noGrp="1"/>
          </p:cNvSpPr>
          <p:nvPr>
            <p:ph type="ftr" sz="quarter" idx="11"/>
          </p:nvPr>
        </p:nvSpPr>
        <p:spPr/>
        <p:txBody>
          <a:bodyPr/>
          <a:lstStyle/>
          <a:p>
            <a:endParaRPr lang="fa-IR">
              <a:solidFill>
                <a:srgbClr val="073E87"/>
              </a:solidFill>
            </a:endParaRPr>
          </a:p>
        </p:txBody>
      </p:sp>
      <p:sp>
        <p:nvSpPr>
          <p:cNvPr id="7" name="Slide Number Placeholder 6"/>
          <p:cNvSpPr>
            <a:spLocks noGrp="1"/>
          </p:cNvSpPr>
          <p:nvPr>
            <p:ph type="sldNum" sz="quarter" idx="12"/>
          </p:nvPr>
        </p:nvSpPr>
        <p:spPr/>
        <p:txBody>
          <a:bodyPr/>
          <a:lstStyle/>
          <a:p>
            <a:fld id="{786EAF01-2D5B-4A38-9F18-793AA4C31149}" type="slidenum">
              <a:rPr lang="fa-IR" smtClean="0">
                <a:solidFill>
                  <a:srgbClr val="073E87"/>
                </a:solidFill>
              </a:rPr>
              <a:pPr/>
              <a:t>‹#›</a:t>
            </a:fld>
            <a:endParaRPr lang="fa-IR">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66277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009799-D9E8-4E01-9AF0-AC5BD9A5AE39}" type="datetimeFigureOut">
              <a:rPr lang="fa-IR" smtClean="0">
                <a:solidFill>
                  <a:srgbClr val="073E87"/>
                </a:solidFill>
              </a:rPr>
              <a:pPr/>
              <a:t>17/02/1438</a:t>
            </a:fld>
            <a:endParaRPr lang="fa-IR">
              <a:solidFill>
                <a:srgbClr val="073E87"/>
              </a:solidFill>
            </a:endParaRPr>
          </a:p>
        </p:txBody>
      </p:sp>
      <p:sp>
        <p:nvSpPr>
          <p:cNvPr id="8" name="Footer Placeholder 7"/>
          <p:cNvSpPr>
            <a:spLocks noGrp="1"/>
          </p:cNvSpPr>
          <p:nvPr>
            <p:ph type="ftr" sz="quarter" idx="11"/>
          </p:nvPr>
        </p:nvSpPr>
        <p:spPr/>
        <p:txBody>
          <a:bodyPr/>
          <a:lstStyle/>
          <a:p>
            <a:endParaRPr lang="fa-IR">
              <a:solidFill>
                <a:srgbClr val="073E87"/>
              </a:solidFill>
            </a:endParaRPr>
          </a:p>
        </p:txBody>
      </p:sp>
      <p:sp>
        <p:nvSpPr>
          <p:cNvPr id="9" name="Slide Number Placeholder 8"/>
          <p:cNvSpPr>
            <a:spLocks noGrp="1"/>
          </p:cNvSpPr>
          <p:nvPr>
            <p:ph type="sldNum" sz="quarter" idx="12"/>
          </p:nvPr>
        </p:nvSpPr>
        <p:spPr/>
        <p:txBody>
          <a:bodyPr/>
          <a:lstStyle/>
          <a:p>
            <a:fld id="{786EAF01-2D5B-4A38-9F18-793AA4C31149}" type="slidenum">
              <a:rPr lang="fa-IR" smtClean="0">
                <a:solidFill>
                  <a:srgbClr val="073E87"/>
                </a:solidFill>
              </a:rPr>
              <a:pPr/>
              <a:t>‹#›</a:t>
            </a:fld>
            <a:endParaRPr lang="fa-IR">
              <a:solidFill>
                <a:srgbClr val="073E87"/>
              </a:solidFill>
            </a:endParaRPr>
          </a:p>
        </p:txBody>
      </p:sp>
    </p:spTree>
    <p:extLst>
      <p:ext uri="{BB962C8B-B14F-4D97-AF65-F5344CB8AC3E}">
        <p14:creationId xmlns:p14="http://schemas.microsoft.com/office/powerpoint/2010/main" val="1283003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009799-D9E8-4E01-9AF0-AC5BD9A5AE39}" type="datetimeFigureOut">
              <a:rPr lang="fa-IR" smtClean="0">
                <a:solidFill>
                  <a:srgbClr val="073E87"/>
                </a:solidFill>
              </a:rPr>
              <a:pPr/>
              <a:t>17/02/1438</a:t>
            </a:fld>
            <a:endParaRPr lang="fa-IR">
              <a:solidFill>
                <a:srgbClr val="073E87"/>
              </a:solidFill>
            </a:endParaRPr>
          </a:p>
        </p:txBody>
      </p:sp>
      <p:sp>
        <p:nvSpPr>
          <p:cNvPr id="4" name="Footer Placeholder 3"/>
          <p:cNvSpPr>
            <a:spLocks noGrp="1"/>
          </p:cNvSpPr>
          <p:nvPr>
            <p:ph type="ftr" sz="quarter" idx="11"/>
          </p:nvPr>
        </p:nvSpPr>
        <p:spPr/>
        <p:txBody>
          <a:bodyPr/>
          <a:lstStyle/>
          <a:p>
            <a:endParaRPr lang="fa-IR">
              <a:solidFill>
                <a:srgbClr val="073E87"/>
              </a:solidFill>
            </a:endParaRPr>
          </a:p>
        </p:txBody>
      </p:sp>
      <p:sp>
        <p:nvSpPr>
          <p:cNvPr id="5" name="Slide Number Placeholder 4"/>
          <p:cNvSpPr>
            <a:spLocks noGrp="1"/>
          </p:cNvSpPr>
          <p:nvPr>
            <p:ph type="sldNum" sz="quarter" idx="12"/>
          </p:nvPr>
        </p:nvSpPr>
        <p:spPr/>
        <p:txBody>
          <a:bodyPr/>
          <a:lstStyle/>
          <a:p>
            <a:fld id="{786EAF01-2D5B-4A38-9F18-793AA4C31149}" type="slidenum">
              <a:rPr lang="fa-IR" smtClean="0">
                <a:solidFill>
                  <a:srgbClr val="073E87"/>
                </a:solidFill>
              </a:rPr>
              <a:pPr/>
              <a:t>‹#›</a:t>
            </a:fld>
            <a:endParaRPr lang="fa-IR">
              <a:solidFill>
                <a:srgbClr val="073E87"/>
              </a:solidFill>
            </a:endParaRPr>
          </a:p>
        </p:txBody>
      </p:sp>
    </p:spTree>
    <p:extLst>
      <p:ext uri="{BB962C8B-B14F-4D97-AF65-F5344CB8AC3E}">
        <p14:creationId xmlns:p14="http://schemas.microsoft.com/office/powerpoint/2010/main" val="3005339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F009799-D9E8-4E01-9AF0-AC5BD9A5AE39}" type="datetimeFigureOut">
              <a:rPr lang="fa-IR" smtClean="0"/>
              <a:pPr/>
              <a:t>17/02/1438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86EAF01-2D5B-4A38-9F18-793AA4C31149}" type="slidenum">
              <a:rPr lang="fa-IR" smtClean="0"/>
              <a:pPr/>
              <a:t>‹#›</a:t>
            </a:fld>
            <a:endParaRPr lang="fa-I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FF009799-D9E8-4E01-9AF0-AC5BD9A5AE39}" type="datetimeFigureOut">
              <a:rPr lang="fa-IR" smtClean="0">
                <a:solidFill>
                  <a:srgbClr val="073E87"/>
                </a:solidFill>
              </a:rPr>
              <a:pPr/>
              <a:t>17/02/1438</a:t>
            </a:fld>
            <a:endParaRPr lang="fa-IR">
              <a:solidFill>
                <a:srgbClr val="073E87"/>
              </a:solidFill>
            </a:endParaRPr>
          </a:p>
        </p:txBody>
      </p:sp>
      <p:sp>
        <p:nvSpPr>
          <p:cNvPr id="3" name="Footer Placeholder 2"/>
          <p:cNvSpPr>
            <a:spLocks noGrp="1"/>
          </p:cNvSpPr>
          <p:nvPr>
            <p:ph type="ftr" sz="quarter" idx="11"/>
          </p:nvPr>
        </p:nvSpPr>
        <p:spPr/>
        <p:txBody>
          <a:bodyPr/>
          <a:lstStyle/>
          <a:p>
            <a:endParaRPr lang="fa-IR">
              <a:solidFill>
                <a:srgbClr val="073E87"/>
              </a:solidFill>
            </a:endParaRPr>
          </a:p>
        </p:txBody>
      </p:sp>
      <p:sp>
        <p:nvSpPr>
          <p:cNvPr id="4" name="Slide Number Placeholder 3"/>
          <p:cNvSpPr>
            <a:spLocks noGrp="1"/>
          </p:cNvSpPr>
          <p:nvPr>
            <p:ph type="sldNum" sz="quarter" idx="12"/>
          </p:nvPr>
        </p:nvSpPr>
        <p:spPr/>
        <p:txBody>
          <a:bodyPr/>
          <a:lstStyle/>
          <a:p>
            <a:fld id="{786EAF01-2D5B-4A38-9F18-793AA4C31149}" type="slidenum">
              <a:rPr lang="fa-IR" smtClean="0">
                <a:solidFill>
                  <a:srgbClr val="073E87"/>
                </a:solidFill>
              </a:rPr>
              <a:pPr/>
              <a:t>‹#›</a:t>
            </a:fld>
            <a:endParaRPr lang="fa-IR">
              <a:solidFill>
                <a:srgbClr val="073E87"/>
              </a:solidFill>
            </a:endParaRPr>
          </a:p>
        </p:txBody>
      </p:sp>
    </p:spTree>
    <p:extLst>
      <p:ext uri="{BB962C8B-B14F-4D97-AF65-F5344CB8AC3E}">
        <p14:creationId xmlns:p14="http://schemas.microsoft.com/office/powerpoint/2010/main" val="111862334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FF009799-D9E8-4E01-9AF0-AC5BD9A5AE39}" type="datetimeFigureOut">
              <a:rPr lang="fa-IR" smtClean="0">
                <a:solidFill>
                  <a:srgbClr val="073E87"/>
                </a:solidFill>
              </a:rPr>
              <a:pPr/>
              <a:t>17/02/1438</a:t>
            </a:fld>
            <a:endParaRPr lang="fa-IR">
              <a:solidFill>
                <a:srgbClr val="073E87"/>
              </a:solidFill>
            </a:endParaRPr>
          </a:p>
        </p:txBody>
      </p:sp>
      <p:sp>
        <p:nvSpPr>
          <p:cNvPr id="6" name="Footer Placeholder 5"/>
          <p:cNvSpPr>
            <a:spLocks noGrp="1"/>
          </p:cNvSpPr>
          <p:nvPr>
            <p:ph type="ftr" sz="quarter" idx="11"/>
          </p:nvPr>
        </p:nvSpPr>
        <p:spPr/>
        <p:txBody>
          <a:bodyPr/>
          <a:lstStyle/>
          <a:p>
            <a:endParaRPr lang="fa-IR">
              <a:solidFill>
                <a:srgbClr val="073E87"/>
              </a:solidFill>
            </a:endParaRPr>
          </a:p>
        </p:txBody>
      </p:sp>
      <p:sp>
        <p:nvSpPr>
          <p:cNvPr id="7" name="Slide Number Placeholder 6"/>
          <p:cNvSpPr>
            <a:spLocks noGrp="1"/>
          </p:cNvSpPr>
          <p:nvPr>
            <p:ph type="sldNum" sz="quarter" idx="12"/>
          </p:nvPr>
        </p:nvSpPr>
        <p:spPr/>
        <p:txBody>
          <a:bodyPr/>
          <a:lstStyle/>
          <a:p>
            <a:fld id="{786EAF01-2D5B-4A38-9F18-793AA4C31149}" type="slidenum">
              <a:rPr lang="fa-IR" smtClean="0">
                <a:solidFill>
                  <a:srgbClr val="073E87"/>
                </a:solidFill>
              </a:rPr>
              <a:pPr/>
              <a:t>‹#›</a:t>
            </a:fld>
            <a:endParaRPr lang="fa-IR">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202775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009799-D9E8-4E01-9AF0-AC5BD9A5AE39}" type="datetimeFigureOut">
              <a:rPr lang="fa-IR" smtClean="0">
                <a:solidFill>
                  <a:srgbClr val="073E87"/>
                </a:solidFill>
              </a:rPr>
              <a:pPr/>
              <a:t>17/02/1438</a:t>
            </a:fld>
            <a:endParaRPr lang="fa-IR">
              <a:solidFill>
                <a:srgbClr val="073E87"/>
              </a:solidFill>
            </a:endParaRPr>
          </a:p>
        </p:txBody>
      </p:sp>
      <p:sp>
        <p:nvSpPr>
          <p:cNvPr id="6" name="Footer Placeholder 5"/>
          <p:cNvSpPr>
            <a:spLocks noGrp="1"/>
          </p:cNvSpPr>
          <p:nvPr>
            <p:ph type="ftr" sz="quarter" idx="11"/>
          </p:nvPr>
        </p:nvSpPr>
        <p:spPr/>
        <p:txBody>
          <a:bodyPr/>
          <a:lstStyle/>
          <a:p>
            <a:endParaRPr lang="fa-IR">
              <a:solidFill>
                <a:srgbClr val="073E87"/>
              </a:solidFill>
            </a:endParaRPr>
          </a:p>
        </p:txBody>
      </p:sp>
      <p:sp>
        <p:nvSpPr>
          <p:cNvPr id="7" name="Slide Number Placeholder 6"/>
          <p:cNvSpPr>
            <a:spLocks noGrp="1"/>
          </p:cNvSpPr>
          <p:nvPr>
            <p:ph type="sldNum" sz="quarter" idx="12"/>
          </p:nvPr>
        </p:nvSpPr>
        <p:spPr/>
        <p:txBody>
          <a:bodyPr/>
          <a:lstStyle/>
          <a:p>
            <a:fld id="{786EAF01-2D5B-4A38-9F18-793AA4C31149}" type="slidenum">
              <a:rPr lang="fa-IR" smtClean="0">
                <a:solidFill>
                  <a:srgbClr val="073E87"/>
                </a:solidFill>
              </a:rPr>
              <a:pPr/>
              <a:t>‹#›</a:t>
            </a:fld>
            <a:endParaRPr lang="fa-IR">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399676549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009799-D9E8-4E01-9AF0-AC5BD9A5AE39}" type="datetimeFigureOut">
              <a:rPr lang="fa-IR" smtClean="0">
                <a:solidFill>
                  <a:srgbClr val="073E87"/>
                </a:solidFill>
              </a:rPr>
              <a:pPr/>
              <a:t>17/02/1438</a:t>
            </a:fld>
            <a:endParaRPr lang="fa-IR">
              <a:solidFill>
                <a:srgbClr val="073E87"/>
              </a:solidFill>
            </a:endParaRPr>
          </a:p>
        </p:txBody>
      </p:sp>
      <p:sp>
        <p:nvSpPr>
          <p:cNvPr id="5" name="Footer Placeholder 4"/>
          <p:cNvSpPr>
            <a:spLocks noGrp="1"/>
          </p:cNvSpPr>
          <p:nvPr>
            <p:ph type="ftr" sz="quarter" idx="11"/>
          </p:nvPr>
        </p:nvSpPr>
        <p:spPr/>
        <p:txBody>
          <a:bodyPr/>
          <a:lstStyle/>
          <a:p>
            <a:endParaRPr lang="fa-IR">
              <a:solidFill>
                <a:srgbClr val="073E87"/>
              </a:solidFill>
            </a:endParaRPr>
          </a:p>
        </p:txBody>
      </p:sp>
      <p:sp>
        <p:nvSpPr>
          <p:cNvPr id="6" name="Slide Number Placeholder 5"/>
          <p:cNvSpPr>
            <a:spLocks noGrp="1"/>
          </p:cNvSpPr>
          <p:nvPr>
            <p:ph type="sldNum" sz="quarter" idx="12"/>
          </p:nvPr>
        </p:nvSpPr>
        <p:spPr/>
        <p:txBody>
          <a:bodyPr/>
          <a:lstStyle/>
          <a:p>
            <a:fld id="{786EAF01-2D5B-4A38-9F18-793AA4C31149}" type="slidenum">
              <a:rPr lang="fa-IR" smtClean="0">
                <a:solidFill>
                  <a:srgbClr val="073E87"/>
                </a:solidFill>
              </a:rPr>
              <a:pPr/>
              <a:t>‹#›</a:t>
            </a:fld>
            <a:endParaRPr lang="fa-IR">
              <a:solidFill>
                <a:srgbClr val="073E87"/>
              </a:solidFill>
            </a:endParaRPr>
          </a:p>
        </p:txBody>
      </p:sp>
    </p:spTree>
    <p:extLst>
      <p:ext uri="{BB962C8B-B14F-4D97-AF65-F5344CB8AC3E}">
        <p14:creationId xmlns:p14="http://schemas.microsoft.com/office/powerpoint/2010/main" val="32238281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FF009799-D9E8-4E01-9AF0-AC5BD9A5AE39}" type="datetimeFigureOut">
              <a:rPr lang="fa-IR" smtClean="0">
                <a:solidFill>
                  <a:srgbClr val="073E87"/>
                </a:solidFill>
              </a:rPr>
              <a:pPr/>
              <a:t>17/02/1438</a:t>
            </a:fld>
            <a:endParaRPr lang="fa-IR">
              <a:solidFill>
                <a:srgbClr val="073E87"/>
              </a:solidFill>
            </a:endParaRPr>
          </a:p>
        </p:txBody>
      </p:sp>
      <p:sp>
        <p:nvSpPr>
          <p:cNvPr id="5" name="Footer Placeholder 4"/>
          <p:cNvSpPr>
            <a:spLocks noGrp="1"/>
          </p:cNvSpPr>
          <p:nvPr>
            <p:ph type="ftr" sz="quarter" idx="11"/>
          </p:nvPr>
        </p:nvSpPr>
        <p:spPr/>
        <p:txBody>
          <a:bodyPr/>
          <a:lstStyle/>
          <a:p>
            <a:endParaRPr lang="fa-IR">
              <a:solidFill>
                <a:srgbClr val="073E87"/>
              </a:solidFill>
            </a:endParaRPr>
          </a:p>
        </p:txBody>
      </p:sp>
      <p:sp>
        <p:nvSpPr>
          <p:cNvPr id="6" name="Slide Number Placeholder 5"/>
          <p:cNvSpPr>
            <a:spLocks noGrp="1"/>
          </p:cNvSpPr>
          <p:nvPr>
            <p:ph type="sldNum" sz="quarter" idx="12"/>
          </p:nvPr>
        </p:nvSpPr>
        <p:spPr/>
        <p:txBody>
          <a:bodyPr/>
          <a:lstStyle/>
          <a:p>
            <a:fld id="{786EAF01-2D5B-4A38-9F18-793AA4C31149}" type="slidenum">
              <a:rPr lang="fa-IR" smtClean="0">
                <a:solidFill>
                  <a:srgbClr val="073E87"/>
                </a:solidFill>
              </a:rPr>
              <a:pPr/>
              <a:t>‹#›</a:t>
            </a:fld>
            <a:endParaRPr lang="fa-IR">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36307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009799-D9E8-4E01-9AF0-AC5BD9A5AE39}" type="datetimeFigureOut">
              <a:rPr lang="fa-IR" smtClean="0"/>
              <a:pPr/>
              <a:t>17/02/1438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86EAF01-2D5B-4A38-9F18-793AA4C31149}"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009799-D9E8-4E01-9AF0-AC5BD9A5AE39}" type="datetimeFigureOut">
              <a:rPr lang="fa-IR" smtClean="0"/>
              <a:pPr/>
              <a:t>17/02/1438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86EAF01-2D5B-4A38-9F18-793AA4C31149}"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F009799-D9E8-4E01-9AF0-AC5BD9A5AE39}" type="datetimeFigureOut">
              <a:rPr lang="fa-IR" smtClean="0"/>
              <a:pPr/>
              <a:t>17/02/1438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86EAF01-2D5B-4A38-9F18-793AA4C31149}"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F009799-D9E8-4E01-9AF0-AC5BD9A5AE39}" type="datetimeFigureOut">
              <a:rPr lang="fa-IR" smtClean="0"/>
              <a:pPr/>
              <a:t>17/02/1438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86EAF01-2D5B-4A38-9F18-793AA4C31149}" type="slidenum">
              <a:rPr lang="fa-IR" smtClean="0"/>
              <a:pPr/>
              <a:t>‹#›</a:t>
            </a:fld>
            <a:endParaRPr lang="fa-I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009799-D9E8-4E01-9AF0-AC5BD9A5AE39}" type="datetimeFigureOut">
              <a:rPr lang="fa-IR" smtClean="0"/>
              <a:pPr/>
              <a:t>17/02/1438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86EAF01-2D5B-4A38-9F18-793AA4C31149}" type="slidenum">
              <a:rPr lang="fa-IR" smtClean="0"/>
              <a:pPr/>
              <a:t>‹#›</a:t>
            </a:fld>
            <a:endParaRPr lang="fa-I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F009799-D9E8-4E01-9AF0-AC5BD9A5AE39}" type="datetimeFigureOut">
              <a:rPr lang="fa-IR" smtClean="0"/>
              <a:pPr/>
              <a:t>17/02/1438</a:t>
            </a:fld>
            <a:endParaRPr lang="fa-I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a-I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86EAF01-2D5B-4A38-9F18-793AA4C31149}" type="slidenum">
              <a:rPr lang="fa-IR" smtClean="0"/>
              <a:pPr/>
              <a:t>‹#›</a:t>
            </a:fld>
            <a:endParaRPr lang="fa-I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2EC47BDF-81A7-4D42-B86E-171B2BF910F6}" type="datetimeFigureOut">
              <a:rPr lang="en-US" smtClean="0">
                <a:solidFill>
                  <a:prstClr val="black">
                    <a:tint val="75000"/>
                  </a:prstClr>
                </a:solidFill>
              </a:rPr>
              <a:pPr rtl="0"/>
              <a:t>11/17/2016</a:t>
            </a:fld>
            <a:endParaRPr lang="en-US"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5FCCD4D5-EE46-466C-9D41-FE016A5E2FAC}" type="slidenum">
              <a:rPr lang="en-US" smtClean="0">
                <a:solidFill>
                  <a:prstClr val="black">
                    <a:tint val="75000"/>
                  </a:prstClr>
                </a:solidFill>
              </a:rPr>
              <a:pPr rtl="0"/>
              <a:t>‹#›</a:t>
            </a:fld>
            <a:endParaRPr lang="en-US" smtClean="0">
              <a:solidFill>
                <a:prstClr val="black">
                  <a:tint val="75000"/>
                </a:prstClr>
              </a:solidFill>
            </a:endParaRPr>
          </a:p>
        </p:txBody>
      </p:sp>
    </p:spTree>
    <p:extLst>
      <p:ext uri="{BB962C8B-B14F-4D97-AF65-F5344CB8AC3E}">
        <p14:creationId xmlns:p14="http://schemas.microsoft.com/office/powerpoint/2010/main" val="30016382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F009799-D9E8-4E01-9AF0-AC5BD9A5AE39}" type="datetimeFigureOut">
              <a:rPr lang="fa-IR" smtClean="0">
                <a:solidFill>
                  <a:prstClr val="black">
                    <a:tint val="75000"/>
                  </a:prstClr>
                </a:solidFill>
              </a:rPr>
              <a:pPr/>
              <a:t>17/02/1438</a:t>
            </a:fld>
            <a:endParaRPr lang="fa-I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86EAF01-2D5B-4A38-9F18-793AA4C31149}"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30319758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F009799-D9E8-4E01-9AF0-AC5BD9A5AE39}" type="datetimeFigureOut">
              <a:rPr lang="fa-IR" smtClean="0">
                <a:solidFill>
                  <a:srgbClr val="073E87"/>
                </a:solidFill>
              </a:rPr>
              <a:pPr/>
              <a:t>17/02/1438</a:t>
            </a:fld>
            <a:endParaRPr lang="fa-IR">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a-IR">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86EAF01-2D5B-4A38-9F18-793AA4C31149}" type="slidenum">
              <a:rPr lang="fa-IR" smtClean="0">
                <a:solidFill>
                  <a:srgbClr val="073E87"/>
                </a:solidFill>
              </a:rPr>
              <a:pPr/>
              <a:t>‹#›</a:t>
            </a:fld>
            <a:endParaRPr lang="fa-IR">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5874611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2" Type="http://schemas.openxmlformats.org/officeDocument/2006/relationships/hyperlink" Target="http://fa.journals.sid.ir/JournalListPaper.aspx?ID=33363" TargetMode="Externa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143000" y="0"/>
            <a:ext cx="6858000" cy="6858000"/>
          </a:xfrm>
          <a:prstGeom prst="rect">
            <a:avLst/>
          </a:prstGeom>
          <a:noFill/>
          <a:ln>
            <a:noFill/>
          </a:ln>
        </p:spPr>
      </p:pic>
    </p:spTree>
    <p:extLst>
      <p:ext uri="{BB962C8B-B14F-4D97-AF65-F5344CB8AC3E}">
        <p14:creationId xmlns:p14="http://schemas.microsoft.com/office/powerpoint/2010/main" val="2272905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1196751"/>
            <a:ext cx="6120680" cy="3888433"/>
          </a:xfrm>
        </p:spPr>
        <p:txBody>
          <a:bodyPr>
            <a:normAutofit fontScale="92500"/>
          </a:bodyPr>
          <a:lstStyle/>
          <a:p>
            <a:pPr marL="0" indent="0" algn="just" rtl="1">
              <a:buNone/>
            </a:pPr>
            <a:r>
              <a:rPr lang="fa-IR" sz="2400" b="1" dirty="0">
                <a:solidFill>
                  <a:schemeClr val="tx1"/>
                </a:solidFill>
                <a:cs typeface="B Davat" pitchFamily="2" charset="-78"/>
              </a:rPr>
              <a:t>به طور کلی سکوت سازمانی بر کیفیت تصمیم گیری، واکنش ها و رفتارهای کارکنان تاثیرگذار است. یکی از پیامدهای مهم سکوت سازمانی، تاثیر آن بر تصمیم گیری سازمانی است. سکوت سازمانی موجب عدم تجزیه وتحلیل ایده ها می شود که در این صورت احتمال کمی وجود دارد که بتوان یک تجزیه و </a:t>
            </a:r>
            <a:r>
              <a:rPr lang="fa-IR" sz="2400" b="1" dirty="0" smtClean="0">
                <a:solidFill>
                  <a:schemeClr val="tx1"/>
                </a:solidFill>
                <a:cs typeface="B Davat" pitchFamily="2" charset="-78"/>
              </a:rPr>
              <a:t>تحلیل</a:t>
            </a:r>
            <a:r>
              <a:rPr lang="en-US" sz="2400" b="1" dirty="0" smtClean="0">
                <a:solidFill>
                  <a:schemeClr val="tx1"/>
                </a:solidFill>
                <a:cs typeface="B Davat" pitchFamily="2" charset="-78"/>
              </a:rPr>
              <a:t> </a:t>
            </a:r>
            <a:r>
              <a:rPr lang="fa-IR" sz="2400" b="1" dirty="0" smtClean="0">
                <a:solidFill>
                  <a:schemeClr val="tx1"/>
                </a:solidFill>
                <a:cs typeface="B Davat" pitchFamily="2" charset="-78"/>
              </a:rPr>
              <a:t>جامع</a:t>
            </a:r>
            <a:r>
              <a:rPr lang="en-US" sz="2400" b="1" dirty="0" smtClean="0">
                <a:solidFill>
                  <a:schemeClr val="tx1"/>
                </a:solidFill>
                <a:cs typeface="B Davat" pitchFamily="2" charset="-78"/>
              </a:rPr>
              <a:t> </a:t>
            </a:r>
            <a:r>
              <a:rPr lang="fa-IR" sz="2400" b="1" dirty="0" smtClean="0">
                <a:solidFill>
                  <a:schemeClr val="tx1"/>
                </a:solidFill>
                <a:cs typeface="B Davat" pitchFamily="2" charset="-78"/>
              </a:rPr>
              <a:t>برای</a:t>
            </a:r>
            <a:r>
              <a:rPr lang="en-US" sz="2400" b="1" dirty="0" smtClean="0">
                <a:solidFill>
                  <a:schemeClr val="tx1"/>
                </a:solidFill>
                <a:cs typeface="B Davat" pitchFamily="2" charset="-78"/>
              </a:rPr>
              <a:t> </a:t>
            </a:r>
            <a:r>
              <a:rPr lang="fa-IR" sz="2400" b="1" dirty="0" smtClean="0">
                <a:solidFill>
                  <a:schemeClr val="tx1"/>
                </a:solidFill>
                <a:cs typeface="B Davat" pitchFamily="2" charset="-78"/>
              </a:rPr>
              <a:t>فرآیند</a:t>
            </a:r>
            <a:r>
              <a:rPr lang="en-US" sz="2400" b="1" dirty="0" smtClean="0">
                <a:solidFill>
                  <a:schemeClr val="tx1"/>
                </a:solidFill>
                <a:cs typeface="B Davat" pitchFamily="2" charset="-78"/>
              </a:rPr>
              <a:t> </a:t>
            </a:r>
            <a:r>
              <a:rPr lang="fa-IR" sz="2400" b="1" dirty="0" smtClean="0">
                <a:solidFill>
                  <a:schemeClr val="tx1"/>
                </a:solidFill>
                <a:cs typeface="B Davat" pitchFamily="2" charset="-78"/>
              </a:rPr>
              <a:t>تصمیم</a:t>
            </a:r>
            <a:r>
              <a:rPr lang="en-US" sz="2400" b="1" dirty="0" smtClean="0">
                <a:solidFill>
                  <a:schemeClr val="tx1"/>
                </a:solidFill>
                <a:cs typeface="B Davat" pitchFamily="2" charset="-78"/>
              </a:rPr>
              <a:t> </a:t>
            </a:r>
            <a:r>
              <a:rPr lang="fa-IR" sz="2400" b="1" dirty="0" smtClean="0">
                <a:solidFill>
                  <a:schemeClr val="tx1"/>
                </a:solidFill>
                <a:cs typeface="B Davat" pitchFamily="2" charset="-78"/>
              </a:rPr>
              <a:t>گیری</a:t>
            </a:r>
            <a:r>
              <a:rPr lang="en-US" sz="2400" b="1" dirty="0" smtClean="0">
                <a:solidFill>
                  <a:schemeClr val="tx1"/>
                </a:solidFill>
                <a:cs typeface="B Davat" pitchFamily="2" charset="-78"/>
              </a:rPr>
              <a:t> </a:t>
            </a:r>
            <a:r>
              <a:rPr lang="fa-IR" sz="2400" b="1" dirty="0" smtClean="0">
                <a:solidFill>
                  <a:schemeClr val="tx1"/>
                </a:solidFill>
                <a:cs typeface="B Davat" pitchFamily="2" charset="-78"/>
              </a:rPr>
              <a:t>انجام</a:t>
            </a:r>
            <a:r>
              <a:rPr lang="en-US" sz="2400" b="1" dirty="0" smtClean="0">
                <a:solidFill>
                  <a:schemeClr val="tx1"/>
                </a:solidFill>
                <a:cs typeface="B Davat" pitchFamily="2" charset="-78"/>
              </a:rPr>
              <a:t> </a:t>
            </a:r>
            <a:r>
              <a:rPr lang="fa-IR" sz="2400" b="1" dirty="0" smtClean="0">
                <a:solidFill>
                  <a:schemeClr val="tx1"/>
                </a:solidFill>
                <a:cs typeface="B Davat" pitchFamily="2" charset="-78"/>
              </a:rPr>
              <a:t>داد</a:t>
            </a:r>
            <a:r>
              <a:rPr lang="fa-IR" sz="2400" b="1" dirty="0">
                <a:solidFill>
                  <a:schemeClr val="tx1"/>
                </a:solidFill>
                <a:cs typeface="B Davat" pitchFamily="2" charset="-78"/>
              </a:rPr>
              <a:t>.</a:t>
            </a:r>
            <a:br>
              <a:rPr lang="fa-IR" sz="2400" b="1" dirty="0">
                <a:solidFill>
                  <a:schemeClr val="tx1"/>
                </a:solidFill>
                <a:cs typeface="B Davat" pitchFamily="2" charset="-78"/>
              </a:rPr>
            </a:br>
            <a:r>
              <a:rPr lang="fa-IR" sz="2400" b="1" dirty="0">
                <a:solidFill>
                  <a:schemeClr val="tx1"/>
                </a:solidFill>
                <a:cs typeface="B Davat" pitchFamily="2" charset="-78"/>
              </a:rPr>
              <a:t>این امر خود باعث عدم موفقیت یا کاهش اثربخشی فرآیندهای تصمیم گیری و نیز کاهش توانایی سازمان برای شناسایی و اصلاح اقدامات در سازمان است. بدون دریافت بازخور منفی، اشتباهات ادامه می یابند و حتی شدت می یابند، زیرا اقدامات اصلاحی در زمان مورد نیاز، انجام نمی شوند. نکته مهم در این بین آن است که اتفاق و اجماع نظری واحد در خصوص مفید یا مضر و بی فایده بودن سکوت سازمانی وجود ندارد. </a:t>
            </a:r>
            <a:endParaRPr lang="en-US" sz="2400" b="1" dirty="0" smtClean="0">
              <a:solidFill>
                <a:schemeClr val="tx1"/>
              </a:solidFill>
              <a:cs typeface="B Davat" pitchFamily="2" charset="-78"/>
            </a:endParaRPr>
          </a:p>
          <a:p>
            <a:pPr marL="0" indent="0" algn="just" rtl="1">
              <a:buNone/>
            </a:pPr>
            <a:endParaRPr lang="en-US" sz="2400" dirty="0" smtClean="0">
              <a:cs typeface="B Davat" pitchFamily="2" charset="-78"/>
            </a:endParaRPr>
          </a:p>
          <a:p>
            <a:pPr marL="0" indent="0" algn="just" rtl="1">
              <a:buNone/>
            </a:pPr>
            <a:endParaRPr lang="en-US" sz="2400" dirty="0" smtClean="0">
              <a:cs typeface="B Davat" pitchFamily="2" charset="-78"/>
            </a:endParaRPr>
          </a:p>
          <a:p>
            <a:pPr marL="0" indent="0" algn="r" rtl="1">
              <a:buNone/>
            </a:pPr>
            <a:endParaRPr lang="fa-IR" sz="2200" dirty="0">
              <a:cs typeface="B Davat" pitchFamily="2" charset="-78"/>
            </a:endParaRPr>
          </a:p>
          <a:p>
            <a:pPr algn="r" rtl="1"/>
            <a:endParaRPr lang="en-US" dirty="0"/>
          </a:p>
        </p:txBody>
      </p:sp>
    </p:spTree>
    <p:extLst>
      <p:ext uri="{BB962C8B-B14F-4D97-AF65-F5344CB8AC3E}">
        <p14:creationId xmlns:p14="http://schemas.microsoft.com/office/powerpoint/2010/main" val="4179917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a:bodyPr>
          <a:lstStyle/>
          <a:p>
            <a:r>
              <a:rPr lang="fa-IR" dirty="0">
                <a:solidFill>
                  <a:srgbClr val="FF0000"/>
                </a:solidFill>
                <a:cs typeface="B Titr" pitchFamily="2" charset="-78"/>
              </a:rPr>
              <a:t>انگیزه مرتبط با سکوت سازمانی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9.jpg"/>
          <p:cNvPicPr>
            <a:picLocks noGrp="1" noChangeAspect="1"/>
          </p:cNvPicPr>
          <p:nvPr>
            <p:ph idx="1"/>
          </p:nvPr>
        </p:nvPicPr>
        <p:blipFill>
          <a:blip r:embed="rId2" cstate="print"/>
          <a:stretch>
            <a:fillRect/>
          </a:stretch>
        </p:blipFill>
        <p:spPr>
          <a:xfrm>
            <a:off x="2428860" y="1285860"/>
            <a:ext cx="3833821" cy="2000264"/>
          </a:xfrm>
        </p:spPr>
      </p:pic>
      <p:sp>
        <p:nvSpPr>
          <p:cNvPr id="2" name="Title 1"/>
          <p:cNvSpPr>
            <a:spLocks noGrp="1"/>
          </p:cNvSpPr>
          <p:nvPr>
            <p:ph type="title"/>
          </p:nvPr>
        </p:nvSpPr>
        <p:spPr/>
        <p:txBody>
          <a:bodyPr>
            <a:normAutofit/>
          </a:bodyPr>
          <a:lstStyle/>
          <a:p>
            <a:r>
              <a:rPr lang="fa-IR" dirty="0">
                <a:solidFill>
                  <a:srgbClr val="FF0000"/>
                </a:solidFill>
                <a:cs typeface="B Titr" pitchFamily="2" charset="-78"/>
              </a:rPr>
              <a:t>علل سکوت</a:t>
            </a:r>
          </a:p>
        </p:txBody>
      </p:sp>
      <p:sp>
        <p:nvSpPr>
          <p:cNvPr id="5" name="Rounded Rectangle 4"/>
          <p:cNvSpPr/>
          <p:nvPr/>
        </p:nvSpPr>
        <p:spPr>
          <a:xfrm>
            <a:off x="4786314" y="3571876"/>
            <a:ext cx="3857652" cy="1214446"/>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fa-IR" sz="2400" dirty="0" smtClean="0">
                <a:solidFill>
                  <a:schemeClr val="tx1"/>
                </a:solidFill>
                <a:cs typeface="B Davat" pitchFamily="2" charset="-78"/>
              </a:rPr>
              <a:t>ترس از عواقب اظهارنظر ها</a:t>
            </a:r>
          </a:p>
          <a:p>
            <a:pPr algn="ctr"/>
            <a:r>
              <a:rPr lang="fa-IR" sz="2400" dirty="0" smtClean="0">
                <a:solidFill>
                  <a:schemeClr val="tx1"/>
                </a:solidFill>
                <a:cs typeface="B Davat" pitchFamily="2" charset="-78"/>
              </a:rPr>
              <a:t>(تنبیه، برکناری از سمت، بی نصیب بودن از امتیازات و ...)</a:t>
            </a:r>
            <a:endParaRPr lang="fa-IR" sz="2400" dirty="0">
              <a:solidFill>
                <a:schemeClr val="tx1"/>
              </a:solidFill>
              <a:cs typeface="B Davat" pitchFamily="2" charset="-78"/>
            </a:endParaRPr>
          </a:p>
        </p:txBody>
      </p:sp>
      <p:sp>
        <p:nvSpPr>
          <p:cNvPr id="6" name="Rounded Rectangle 5"/>
          <p:cNvSpPr/>
          <p:nvPr/>
        </p:nvSpPr>
        <p:spPr>
          <a:xfrm>
            <a:off x="571472" y="3643314"/>
            <a:ext cx="3857652" cy="1214446"/>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fa-IR" sz="2400" dirty="0" smtClean="0">
                <a:solidFill>
                  <a:schemeClr val="tx1"/>
                </a:solidFill>
                <a:cs typeface="B Davat" pitchFamily="2" charset="-78"/>
              </a:rPr>
              <a:t>ترس از بی توجهی مدیر ارشد و بلااستفاده ماندن ایده</a:t>
            </a:r>
            <a:endParaRPr lang="fa-IR" sz="2400" dirty="0">
              <a:solidFill>
                <a:schemeClr val="tx1"/>
              </a:solidFill>
              <a:cs typeface="B Davat" pitchFamily="2" charset="-78"/>
            </a:endParaRPr>
          </a:p>
        </p:txBody>
      </p:sp>
      <p:sp>
        <p:nvSpPr>
          <p:cNvPr id="7" name="Rounded Rectangle 6"/>
          <p:cNvSpPr/>
          <p:nvPr/>
        </p:nvSpPr>
        <p:spPr>
          <a:xfrm>
            <a:off x="2857488" y="5143512"/>
            <a:ext cx="3500462" cy="1214446"/>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fa-IR" sz="2400" dirty="0" smtClean="0">
                <a:solidFill>
                  <a:schemeClr val="tx1"/>
                </a:solidFill>
                <a:cs typeface="B Davat" pitchFamily="2" charset="-78"/>
              </a:rPr>
              <a:t>بدون پاداش گذاشتن ایده ها</a:t>
            </a:r>
            <a:endParaRPr lang="fa-IR" sz="2400" dirty="0">
              <a:solidFill>
                <a:schemeClr val="tx1"/>
              </a:solidFill>
              <a:cs typeface="B Davat"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amond(in)">
                                      <p:cBhvr>
                                        <p:cTn id="10" dur="2000"/>
                                        <p:tgtEl>
                                          <p:spTgt spid="6"/>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diamond(in)">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85750"/>
            <a:ext cx="8229600" cy="1143000"/>
          </a:xfrm>
        </p:spPr>
        <p:txBody>
          <a:bodyPr>
            <a:normAutofit/>
          </a:bodyPr>
          <a:lstStyle/>
          <a:p>
            <a:r>
              <a:rPr lang="fa-IR" dirty="0">
                <a:solidFill>
                  <a:srgbClr val="FF0000"/>
                </a:solidFill>
                <a:cs typeface="B Titr" pitchFamily="2" charset="-78"/>
              </a:rPr>
              <a:t>پیامدهای سکوت سازمانی</a:t>
            </a:r>
          </a:p>
        </p:txBody>
      </p:sp>
      <p:sp>
        <p:nvSpPr>
          <p:cNvPr id="4" name="Rounded Rectangle 3"/>
          <p:cNvSpPr/>
          <p:nvPr/>
        </p:nvSpPr>
        <p:spPr>
          <a:xfrm>
            <a:off x="2857488" y="1428736"/>
            <a:ext cx="6072230" cy="857256"/>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fa-IR" sz="3200"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B Davat" pitchFamily="2" charset="-78"/>
              </a:rPr>
              <a:t>محدود شدن کیفیت </a:t>
            </a:r>
            <a:r>
              <a:rPr lang="fa-IR" sz="3200"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B Davat" pitchFamily="2" charset="-78"/>
              </a:rPr>
              <a:t>تصمیم گیری های سازمانی</a:t>
            </a:r>
            <a:endParaRPr lang="fa-IR" sz="3200"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B Davat" pitchFamily="2" charset="-78"/>
            </a:endParaRPr>
          </a:p>
        </p:txBody>
      </p:sp>
      <p:sp>
        <p:nvSpPr>
          <p:cNvPr id="7" name="Rounded Rectangle 6"/>
          <p:cNvSpPr/>
          <p:nvPr/>
        </p:nvSpPr>
        <p:spPr>
          <a:xfrm>
            <a:off x="285720" y="2428868"/>
            <a:ext cx="5786478" cy="857256"/>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fa-IR" sz="3200"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B Davat" pitchFamily="2" charset="-78"/>
              </a:rPr>
              <a:t>کُند شدن </a:t>
            </a:r>
            <a:r>
              <a:rPr lang="fa-IR" sz="3200"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B Davat" pitchFamily="2" charset="-78"/>
              </a:rPr>
              <a:t>سرعت تحول </a:t>
            </a:r>
            <a:r>
              <a:rPr lang="fa-IR" sz="3200"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B Davat" pitchFamily="2" charset="-78"/>
              </a:rPr>
              <a:t>درسازمان </a:t>
            </a:r>
          </a:p>
        </p:txBody>
      </p:sp>
      <p:sp>
        <p:nvSpPr>
          <p:cNvPr id="8" name="Rounded Rectangle 7"/>
          <p:cNvSpPr/>
          <p:nvPr/>
        </p:nvSpPr>
        <p:spPr>
          <a:xfrm>
            <a:off x="2643174" y="3429000"/>
            <a:ext cx="5786478" cy="857256"/>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fa-IR" sz="3200"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B Davat" pitchFamily="2" charset="-78"/>
              </a:rPr>
              <a:t>عدم توانایی سازمان در اصلاح خطاهای </a:t>
            </a:r>
            <a:r>
              <a:rPr lang="fa-IR" sz="3200"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B Davat" pitchFamily="2" charset="-78"/>
              </a:rPr>
              <a:t>خود</a:t>
            </a:r>
            <a:endParaRPr lang="fa-IR" sz="3200"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B Davat" pitchFamily="2" charset="-78"/>
            </a:endParaRPr>
          </a:p>
        </p:txBody>
      </p:sp>
      <p:sp>
        <p:nvSpPr>
          <p:cNvPr id="9" name="Rounded Rectangle 8"/>
          <p:cNvSpPr/>
          <p:nvPr/>
        </p:nvSpPr>
        <p:spPr>
          <a:xfrm>
            <a:off x="285720" y="4429132"/>
            <a:ext cx="5715040" cy="857256"/>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fa-IR" sz="3200"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B Davat" pitchFamily="2" charset="-78"/>
              </a:rPr>
              <a:t>تضعیف تعهد و عرق سازمانی و اعتماد کارکنان</a:t>
            </a:r>
          </a:p>
        </p:txBody>
      </p:sp>
      <p:pic>
        <p:nvPicPr>
          <p:cNvPr id="11" name="Picture 10" descr="10.jpg"/>
          <p:cNvPicPr>
            <a:picLocks noChangeAspect="1"/>
          </p:cNvPicPr>
          <p:nvPr/>
        </p:nvPicPr>
        <p:blipFill>
          <a:blip r:embed="rId2" cstate="print"/>
          <a:stretch>
            <a:fillRect/>
          </a:stretch>
        </p:blipFill>
        <p:spPr>
          <a:xfrm>
            <a:off x="6286500" y="5257800"/>
            <a:ext cx="2857500" cy="1600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14313"/>
            <a:ext cx="8229600" cy="1143000"/>
          </a:xfrm>
        </p:spPr>
        <p:txBody>
          <a:bodyPr>
            <a:normAutofit/>
          </a:bodyPr>
          <a:lstStyle/>
          <a:p>
            <a:r>
              <a:rPr lang="fa-IR" dirty="0">
                <a:solidFill>
                  <a:srgbClr val="FF0000"/>
                </a:solidFill>
                <a:cs typeface="B Titr" pitchFamily="2" charset="-78"/>
              </a:rPr>
              <a:t>راهکارهای کاهش پدیده سکوت سازمانی</a:t>
            </a:r>
          </a:p>
        </p:txBody>
      </p:sp>
      <p:sp>
        <p:nvSpPr>
          <p:cNvPr id="4" name="Rectangle 3"/>
          <p:cNvSpPr/>
          <p:nvPr/>
        </p:nvSpPr>
        <p:spPr>
          <a:xfrm>
            <a:off x="5000628" y="1714488"/>
            <a:ext cx="3429024" cy="2143140"/>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3000" dirty="0" smtClean="0">
                <a:cs typeface="B Davat" pitchFamily="2" charset="-78"/>
              </a:rPr>
              <a:t>برقراری برنامه های بهبود مدیریت منابع انسانی</a:t>
            </a:r>
            <a:endParaRPr lang="fa-IR" sz="3000" dirty="0">
              <a:cs typeface="B Davat" pitchFamily="2" charset="-78"/>
            </a:endParaRPr>
          </a:p>
        </p:txBody>
      </p:sp>
      <p:sp>
        <p:nvSpPr>
          <p:cNvPr id="6" name="Rectangle 5"/>
          <p:cNvSpPr/>
          <p:nvPr/>
        </p:nvSpPr>
        <p:spPr>
          <a:xfrm>
            <a:off x="5000628" y="4286256"/>
            <a:ext cx="3429024" cy="2143140"/>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3000" dirty="0" smtClean="0">
                <a:cs typeface="B Davat" pitchFamily="2" charset="-78"/>
              </a:rPr>
              <a:t>تغییر فرهنگ سازمان ها در جهت سازمان های یادگیرنده</a:t>
            </a:r>
            <a:endParaRPr lang="fa-IR" sz="3000" dirty="0">
              <a:cs typeface="B Davat" pitchFamily="2" charset="-78"/>
            </a:endParaRPr>
          </a:p>
        </p:txBody>
      </p:sp>
      <p:sp>
        <p:nvSpPr>
          <p:cNvPr id="7" name="Rectangle 6"/>
          <p:cNvSpPr/>
          <p:nvPr/>
        </p:nvSpPr>
        <p:spPr>
          <a:xfrm>
            <a:off x="857224" y="1714488"/>
            <a:ext cx="3429024" cy="2143140"/>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3000" dirty="0" smtClean="0">
                <a:cs typeface="B Davat" pitchFamily="2" charset="-78"/>
              </a:rPr>
              <a:t>تشکیل کارگاه های آموزشی مهارت های برقراری ارتباط برای مدیران و سرپرستان</a:t>
            </a:r>
            <a:endParaRPr lang="fa-IR" sz="3000" dirty="0">
              <a:cs typeface="B Davat" pitchFamily="2" charset="-78"/>
            </a:endParaRPr>
          </a:p>
        </p:txBody>
      </p:sp>
      <p:sp>
        <p:nvSpPr>
          <p:cNvPr id="8" name="Rectangle 7"/>
          <p:cNvSpPr/>
          <p:nvPr/>
        </p:nvSpPr>
        <p:spPr>
          <a:xfrm>
            <a:off x="857224" y="4214818"/>
            <a:ext cx="3429024" cy="2143140"/>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fa-IR" sz="3000" dirty="0" smtClean="0">
              <a:cs typeface="B Davat" pitchFamily="2" charset="-78"/>
            </a:endParaRPr>
          </a:p>
          <a:p>
            <a:pPr algn="ctr"/>
            <a:endParaRPr lang="fa-IR" sz="3000" dirty="0">
              <a:cs typeface="B Davat" pitchFamily="2" charset="-78"/>
            </a:endParaRPr>
          </a:p>
          <a:p>
            <a:pPr algn="ctr"/>
            <a:endParaRPr lang="fa-IR" sz="3000" dirty="0" smtClean="0">
              <a:cs typeface="B Davat" pitchFamily="2" charset="-78"/>
            </a:endParaRPr>
          </a:p>
          <a:p>
            <a:pPr algn="ctr"/>
            <a:r>
              <a:rPr lang="fa-IR" sz="3000" dirty="0" smtClean="0">
                <a:cs typeface="B Davat" pitchFamily="2" charset="-78"/>
              </a:rPr>
              <a:t>استقرار نظام پاداش دهی مناسب برای نظریات و پیشنهادهای خلاق کارکنان</a:t>
            </a:r>
            <a:r>
              <a:rPr lang="fa-IR" sz="3000" dirty="0">
                <a:cs typeface="B Davat" pitchFamily="2" charset="-78"/>
              </a:rPr>
              <a:t/>
            </a:r>
            <a:br>
              <a:rPr lang="fa-IR" sz="3000" dirty="0">
                <a:cs typeface="B Davat" pitchFamily="2" charset="-78"/>
              </a:rPr>
            </a:br>
            <a:r>
              <a:rPr lang="en-US" sz="3000" dirty="0">
                <a:cs typeface="B Davat" pitchFamily="2" charset="-78"/>
              </a:rPr>
              <a:t/>
            </a:r>
            <a:br>
              <a:rPr lang="en-US" sz="3000" dirty="0">
                <a:cs typeface="B Davat" pitchFamily="2" charset="-78"/>
              </a:rPr>
            </a:br>
            <a:endParaRPr lang="en-US" sz="3000" dirty="0">
              <a:cs typeface="B Davat" pitchFamily="2" charset="-78"/>
            </a:endParaRPr>
          </a:p>
          <a:p>
            <a:pPr algn="ctr"/>
            <a:endParaRPr lang="fa-IR" sz="3000" dirty="0">
              <a:cs typeface="B Davat"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14313"/>
            <a:ext cx="8229600" cy="1143000"/>
          </a:xfrm>
        </p:spPr>
        <p:txBody>
          <a:bodyPr>
            <a:normAutofit/>
          </a:bodyPr>
          <a:lstStyle/>
          <a:p>
            <a:r>
              <a:rPr lang="fa-IR" dirty="0">
                <a:solidFill>
                  <a:srgbClr val="FF0000"/>
                </a:solidFill>
                <a:cs typeface="B Titr" pitchFamily="2" charset="-78"/>
              </a:rPr>
              <a:t>راهکارهای کاهش پدیده سکوت سازمانی</a:t>
            </a:r>
          </a:p>
        </p:txBody>
      </p:sp>
      <p:sp>
        <p:nvSpPr>
          <p:cNvPr id="4" name="Rectangle 3"/>
          <p:cNvSpPr/>
          <p:nvPr/>
        </p:nvSpPr>
        <p:spPr>
          <a:xfrm>
            <a:off x="5000628" y="1714488"/>
            <a:ext cx="3429024" cy="2143140"/>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3000" dirty="0" smtClean="0">
                <a:solidFill>
                  <a:schemeClr val="tx1"/>
                </a:solidFill>
                <a:cs typeface="B Davat" pitchFamily="2" charset="-78"/>
              </a:rPr>
              <a:t>استقرار سیستم تریبون آزاد بدون کوچکترین استرس و نگرانی و ترس از بیان آزاد عقاید</a:t>
            </a:r>
            <a:endParaRPr lang="fa-IR" sz="3000" dirty="0">
              <a:solidFill>
                <a:schemeClr val="tx1"/>
              </a:solidFill>
              <a:cs typeface="B Davat" pitchFamily="2" charset="-78"/>
            </a:endParaRPr>
          </a:p>
        </p:txBody>
      </p:sp>
      <p:sp>
        <p:nvSpPr>
          <p:cNvPr id="6" name="Rectangle 5"/>
          <p:cNvSpPr/>
          <p:nvPr/>
        </p:nvSpPr>
        <p:spPr>
          <a:xfrm>
            <a:off x="5000628" y="4286256"/>
            <a:ext cx="3429024" cy="2143140"/>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3000" dirty="0" smtClean="0">
                <a:solidFill>
                  <a:prstClr val="black"/>
                </a:solidFill>
                <a:cs typeface="B Davat" pitchFamily="2" charset="-78"/>
              </a:rPr>
              <a:t>کاهش تمرکز سازمانی و تفویض اختیار</a:t>
            </a:r>
            <a:endParaRPr lang="fa-IR" sz="3000" dirty="0">
              <a:solidFill>
                <a:prstClr val="black"/>
              </a:solidFill>
              <a:cs typeface="B Davat" pitchFamily="2" charset="-78"/>
            </a:endParaRPr>
          </a:p>
        </p:txBody>
      </p:sp>
      <p:sp>
        <p:nvSpPr>
          <p:cNvPr id="7" name="Rectangle 6"/>
          <p:cNvSpPr/>
          <p:nvPr/>
        </p:nvSpPr>
        <p:spPr>
          <a:xfrm>
            <a:off x="857224" y="1714488"/>
            <a:ext cx="3429024" cy="2143140"/>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3000" dirty="0" smtClean="0">
                <a:solidFill>
                  <a:prstClr val="black"/>
                </a:solidFill>
                <a:cs typeface="B Davat" pitchFamily="2" charset="-78"/>
              </a:rPr>
              <a:t>شناسایی توانمندی ها و قابلیت های افراد و استفاده از آنها در امور اجرایی و تصمیم گیری</a:t>
            </a:r>
            <a:endParaRPr lang="fa-IR" sz="3000" dirty="0">
              <a:solidFill>
                <a:prstClr val="black"/>
              </a:solidFill>
              <a:cs typeface="B Davat" pitchFamily="2" charset="-78"/>
            </a:endParaRPr>
          </a:p>
        </p:txBody>
      </p:sp>
      <p:sp>
        <p:nvSpPr>
          <p:cNvPr id="8" name="Rectangle 7"/>
          <p:cNvSpPr/>
          <p:nvPr/>
        </p:nvSpPr>
        <p:spPr>
          <a:xfrm>
            <a:off x="857224" y="4214818"/>
            <a:ext cx="3429024" cy="2143140"/>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fa-IR" sz="3000" dirty="0" smtClean="0">
              <a:solidFill>
                <a:prstClr val="black"/>
              </a:solidFill>
              <a:cs typeface="B Davat" pitchFamily="2" charset="-78"/>
            </a:endParaRPr>
          </a:p>
          <a:p>
            <a:pPr algn="ctr"/>
            <a:r>
              <a:rPr lang="fa-IR" sz="3000" dirty="0" smtClean="0">
                <a:solidFill>
                  <a:prstClr val="black"/>
                </a:solidFill>
                <a:cs typeface="B Davat" pitchFamily="2" charset="-78"/>
              </a:rPr>
              <a:t>شناخت ویژگیهای فردی  و شخصیتی افراد جهت وگذاری مسئولیت به آنها</a:t>
            </a:r>
            <a:endParaRPr lang="fa-IR" sz="3000" dirty="0">
              <a:solidFill>
                <a:prstClr val="black"/>
              </a:solidFill>
              <a:cs typeface="B Davat" pitchFamily="2" charset="-78"/>
            </a:endParaRPr>
          </a:p>
        </p:txBody>
      </p:sp>
    </p:spTree>
    <p:extLst>
      <p:ext uri="{BB962C8B-B14F-4D97-AF65-F5344CB8AC3E}">
        <p14:creationId xmlns:p14="http://schemas.microsoft.com/office/powerpoint/2010/main" val="668091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14313"/>
            <a:ext cx="8229600" cy="1143000"/>
          </a:xfrm>
        </p:spPr>
        <p:txBody>
          <a:bodyPr>
            <a:normAutofit/>
          </a:bodyPr>
          <a:lstStyle/>
          <a:p>
            <a:r>
              <a:rPr lang="fa-IR" dirty="0">
                <a:solidFill>
                  <a:srgbClr val="FF0000"/>
                </a:solidFill>
                <a:cs typeface="B Titr" pitchFamily="2" charset="-78"/>
              </a:rPr>
              <a:t>راهکارهای کاهش پدیده سکوت سازمانی</a:t>
            </a:r>
          </a:p>
        </p:txBody>
      </p:sp>
      <p:sp>
        <p:nvSpPr>
          <p:cNvPr id="4" name="Rectangle 3"/>
          <p:cNvSpPr/>
          <p:nvPr/>
        </p:nvSpPr>
        <p:spPr>
          <a:xfrm>
            <a:off x="5000628" y="1714488"/>
            <a:ext cx="3429024" cy="2143140"/>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3000" dirty="0" smtClean="0">
                <a:solidFill>
                  <a:schemeClr val="tx1"/>
                </a:solidFill>
                <a:cs typeface="B Davat" pitchFamily="2" charset="-78"/>
              </a:rPr>
              <a:t>ایجاد امنیت شغلی برای کارکنان وکاهش جو ترس و هراس از انتقاد</a:t>
            </a:r>
            <a:endParaRPr lang="fa-IR" sz="3000" dirty="0">
              <a:solidFill>
                <a:schemeClr val="tx1"/>
              </a:solidFill>
              <a:cs typeface="B Davat" pitchFamily="2" charset="-78"/>
            </a:endParaRPr>
          </a:p>
        </p:txBody>
      </p:sp>
      <p:sp>
        <p:nvSpPr>
          <p:cNvPr id="6" name="Rectangle 5"/>
          <p:cNvSpPr/>
          <p:nvPr/>
        </p:nvSpPr>
        <p:spPr>
          <a:xfrm>
            <a:off x="2581247" y="4286256"/>
            <a:ext cx="3429024" cy="2143140"/>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3000" dirty="0" smtClean="0">
                <a:solidFill>
                  <a:prstClr val="black"/>
                </a:solidFill>
                <a:cs typeface="B Davat" pitchFamily="2" charset="-78"/>
              </a:rPr>
              <a:t>استقرار سیستم آموزش کارکنان برای همگام بودن با تکنولوژی و فن آوری های روز دنیا</a:t>
            </a:r>
            <a:endParaRPr lang="fa-IR" sz="3000" dirty="0">
              <a:solidFill>
                <a:prstClr val="black"/>
              </a:solidFill>
              <a:cs typeface="B Davat" pitchFamily="2" charset="-78"/>
            </a:endParaRPr>
          </a:p>
        </p:txBody>
      </p:sp>
      <p:sp>
        <p:nvSpPr>
          <p:cNvPr id="7" name="Rectangle 6"/>
          <p:cNvSpPr/>
          <p:nvPr/>
        </p:nvSpPr>
        <p:spPr>
          <a:xfrm>
            <a:off x="857224" y="1714488"/>
            <a:ext cx="3429024" cy="2143140"/>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3000" dirty="0" smtClean="0">
                <a:solidFill>
                  <a:prstClr val="black"/>
                </a:solidFill>
                <a:cs typeface="B Davat" pitchFamily="2" charset="-78"/>
              </a:rPr>
              <a:t>ایجاد سیستم بازخورد مثبت و منفی توامان</a:t>
            </a:r>
            <a:endParaRPr lang="fa-IR" sz="3000" dirty="0">
              <a:solidFill>
                <a:prstClr val="black"/>
              </a:solidFill>
              <a:cs typeface="B Davat" pitchFamily="2" charset="-78"/>
            </a:endParaRPr>
          </a:p>
        </p:txBody>
      </p:sp>
    </p:spTree>
    <p:extLst>
      <p:ext uri="{BB962C8B-B14F-4D97-AF65-F5344CB8AC3E}">
        <p14:creationId xmlns:p14="http://schemas.microsoft.com/office/powerpoint/2010/main" val="311836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412776"/>
            <a:ext cx="4572000" cy="4524315"/>
          </a:xfrm>
          <a:prstGeom prst="rect">
            <a:avLst/>
          </a:prstGeom>
        </p:spPr>
        <p:txBody>
          <a:bodyPr>
            <a:spAutoFit/>
          </a:bodyPr>
          <a:lstStyle/>
          <a:p>
            <a:r>
              <a:rPr lang="fa-IR" sz="2400" b="1" dirty="0">
                <a:cs typeface="B Davat" pitchFamily="2" charset="-78"/>
              </a:rPr>
              <a:t>در كل حاكميت عدالت سازماني در سازمانها مانع اصلي ايجاد سكوت سازماني محسوب مي گردد و در اين راستا نقش مديريت منابع انساني با حمايت مديران عالي سازمان بسيار سازنده است. در واقع مديريت منابع انساني مي تواند با طراحي سيستم هاي مناسب و شايسته محور القا، جانشين پروري، استخدام، مديريت عملكرد، مديريت جبران خدمات و انگيزش مي تواند عدالت سازماني را در سازمان جاري سازد. در نهايت لازم به ذكر است مديران را به اين امر رهنمون سازيم كه حركت به سمتي كه كاركنان در آن به طور آزادانه به بيان نظر بپردازند، راه حل اصلي در مبتلا نشدن به سكوت سازماني است.</a:t>
            </a:r>
            <a:endParaRPr lang="en-US" sz="2400" b="1" dirty="0">
              <a:cs typeface="B Davat" pitchFamily="2" charset="-78"/>
            </a:endParaRPr>
          </a:p>
        </p:txBody>
      </p:sp>
    </p:spTree>
    <p:extLst>
      <p:ext uri="{BB962C8B-B14F-4D97-AF65-F5344CB8AC3E}">
        <p14:creationId xmlns:p14="http://schemas.microsoft.com/office/powerpoint/2010/main" val="306051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57800" y="856357"/>
            <a:ext cx="4572000" cy="5632311"/>
          </a:xfrm>
          <a:prstGeom prst="rect">
            <a:avLst/>
          </a:prstGeom>
        </p:spPr>
        <p:txBody>
          <a:bodyPr>
            <a:spAutoFit/>
          </a:bodyPr>
          <a:lstStyle/>
          <a:p>
            <a:pPr algn="just"/>
            <a:r>
              <a:rPr lang="fa-IR" sz="2400" dirty="0">
                <a:cs typeface="B Davat" pitchFamily="2" charset="-78"/>
              </a:rPr>
              <a:t>در دنیای پیچیده و متغیر امروزی که رقابت بسیار زیادی بین جوامع مختلف در راستای دستیابی به جدیدترین فن‌آوری‌ها، با صرفه ترین منابع و مجرب ترین نیروهای انسانی وجود دارد، منابع انسانی و بالاخص افراد خلاق، نوآور، کارآفرین و صاحبان اندیشه‌های نو به مثابه با ارزش ترین سرمایه‌های سازمانی هستند. ساختارهای سازمانی جدید رو به تغییر نهاده و سازمانها و منابع انسانی شان تحت تاثیر تهدیدهای مختلفی قرار گرفته‌اند که از آن جمله می‌توان به پدیده ” سکوت سازمانی” اشاره </a:t>
            </a:r>
            <a:r>
              <a:rPr lang="fa-IR" sz="2400" dirty="0" smtClean="0">
                <a:cs typeface="B Davat" pitchFamily="2" charset="-78"/>
              </a:rPr>
              <a:t>نمود</a:t>
            </a:r>
            <a:r>
              <a:rPr lang="en-US" sz="2400" dirty="0" smtClean="0">
                <a:cs typeface="B Davat" pitchFamily="2" charset="-78"/>
              </a:rPr>
              <a:t>.</a:t>
            </a:r>
            <a:r>
              <a:rPr lang="fa-IR" sz="2400" dirty="0" smtClean="0">
                <a:cs typeface="B Davat" pitchFamily="2" charset="-78"/>
              </a:rPr>
              <a:t>اگر </a:t>
            </a:r>
            <a:r>
              <a:rPr lang="fa-IR" sz="2400" dirty="0">
                <a:cs typeface="B Davat" pitchFamily="2" charset="-78"/>
              </a:rPr>
              <a:t>بر دهان کارکنان مهر سکوت زده شود، موتور مولد دانش سازمانی از کار خواهد ایستاد. وقتی نیروی انسانی به عنوان مهم ترین سرمایه سازمانی سکوت نماید مدیریت خطر بزرگی را باید احساس کند. </a:t>
            </a:r>
          </a:p>
        </p:txBody>
      </p:sp>
    </p:spTree>
    <p:extLst>
      <p:ext uri="{BB962C8B-B14F-4D97-AF65-F5344CB8AC3E}">
        <p14:creationId xmlns:p14="http://schemas.microsoft.com/office/powerpoint/2010/main" val="4158092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a-IR" b="1" dirty="0" smtClean="0">
                <a:cs typeface="B Davat" pitchFamily="2" charset="-78"/>
              </a:rPr>
              <a:t>فهرست منابع</a:t>
            </a:r>
            <a:endParaRPr lang="en-US" b="1" dirty="0">
              <a:cs typeface="B Davat" pitchFamily="2" charset="-78"/>
            </a:endParaRPr>
          </a:p>
        </p:txBody>
      </p:sp>
      <p:sp>
        <p:nvSpPr>
          <p:cNvPr id="5" name="Content Placeholder 4"/>
          <p:cNvSpPr>
            <a:spLocks noGrp="1"/>
          </p:cNvSpPr>
          <p:nvPr>
            <p:ph idx="1"/>
          </p:nvPr>
        </p:nvSpPr>
        <p:spPr/>
        <p:txBody>
          <a:bodyPr>
            <a:normAutofit/>
          </a:bodyPr>
          <a:lstStyle/>
          <a:p>
            <a:pPr algn="justLow"/>
            <a:r>
              <a:rPr lang="fa-IR" sz="2300" dirty="0" smtClean="0">
                <a:cs typeface="B Davat" pitchFamily="2" charset="-78"/>
              </a:rPr>
              <a:t>زارعی </a:t>
            </a:r>
            <a:r>
              <a:rPr lang="fa-IR" sz="2300" dirty="0">
                <a:cs typeface="B Davat" pitchFamily="2" charset="-78"/>
              </a:rPr>
              <a:t>متین، ح، طاهری، ف. و سیار، الف.(1390). </a:t>
            </a:r>
            <a:r>
              <a:rPr lang="fa-IR" sz="2300" b="1" dirty="0">
                <a:cs typeface="B Davat" pitchFamily="2" charset="-78"/>
              </a:rPr>
              <a:t>سکوت سازماني: مفاهيم، علل و پيامدها،</a:t>
            </a:r>
            <a:r>
              <a:rPr lang="fa-IR" sz="2300" dirty="0">
                <a:cs typeface="B Davat" pitchFamily="2" charset="-78"/>
              </a:rPr>
              <a:t>  </a:t>
            </a:r>
            <a:r>
              <a:rPr lang="fa-IR" sz="2300" dirty="0">
                <a:cs typeface="B Davat" pitchFamily="2" charset="-78"/>
                <a:hlinkClick r:id="rId2"/>
              </a:rPr>
              <a:t>دوره  </a:t>
            </a:r>
            <a:r>
              <a:rPr lang="fa-IR" sz="2300" dirty="0">
                <a:latin typeface="B Koodak"/>
                <a:cs typeface="B Davat" pitchFamily="2" charset="-78"/>
                <a:hlinkClick r:id="rId2"/>
              </a:rPr>
              <a:t>6 </a:t>
            </a:r>
            <a:r>
              <a:rPr lang="fa-IR" sz="2300" dirty="0">
                <a:cs typeface="B Davat" pitchFamily="2" charset="-78"/>
                <a:hlinkClick r:id="rId2"/>
              </a:rPr>
              <a:t>, شماره  </a:t>
            </a:r>
            <a:r>
              <a:rPr lang="fa-IR" sz="2300" dirty="0">
                <a:latin typeface="B Koodak"/>
                <a:cs typeface="B Davat" pitchFamily="2" charset="-78"/>
                <a:hlinkClick r:id="rId2"/>
              </a:rPr>
              <a:t>21 </a:t>
            </a:r>
            <a:r>
              <a:rPr lang="fa-IR" sz="2300" dirty="0">
                <a:latin typeface="B Koodak"/>
                <a:cs typeface="B Davat" pitchFamily="2" charset="-78"/>
              </a:rPr>
              <a:t>:  فصلنامه علوم مدیریت ایران، </a:t>
            </a:r>
            <a:r>
              <a:rPr lang="fa-IR" sz="2300" dirty="0">
                <a:cs typeface="B Davat" pitchFamily="2" charset="-78"/>
              </a:rPr>
              <a:t>صفحه </a:t>
            </a:r>
            <a:r>
              <a:rPr lang="fa-IR" sz="2300" dirty="0">
                <a:latin typeface="B Koodak"/>
                <a:cs typeface="B Davat" pitchFamily="2" charset="-78"/>
              </a:rPr>
              <a:t>77 </a:t>
            </a:r>
            <a:r>
              <a:rPr lang="fa-IR" sz="2300" dirty="0">
                <a:cs typeface="B Davat" pitchFamily="2" charset="-78"/>
              </a:rPr>
              <a:t>تا صفحه </a:t>
            </a:r>
            <a:r>
              <a:rPr lang="fa-IR" sz="2300" dirty="0">
                <a:latin typeface="B Koodak"/>
                <a:cs typeface="B Davat" pitchFamily="2" charset="-78"/>
              </a:rPr>
              <a:t>104 </a:t>
            </a:r>
            <a:endParaRPr lang="en-US" sz="2300" dirty="0">
              <a:cs typeface="B Davat" pitchFamily="2" charset="-78"/>
            </a:endParaRPr>
          </a:p>
          <a:p>
            <a:pPr algn="justLow"/>
            <a:r>
              <a:rPr lang="fa-IR" sz="2300" dirty="0">
                <a:cs typeface="B Davat" pitchFamily="2" charset="-78"/>
              </a:rPr>
              <a:t>روزنامه دنیای اقتصاد-شماره </a:t>
            </a:r>
            <a:r>
              <a:rPr lang="fa-IR" sz="2300" dirty="0" smtClean="0">
                <a:cs typeface="B Davat" pitchFamily="2" charset="-78"/>
              </a:rPr>
              <a:t>3546- بخش مدیران</a:t>
            </a:r>
            <a:endParaRPr lang="fa-IR" sz="2300" dirty="0"/>
          </a:p>
          <a:p>
            <a:pPr algn="justLow" rtl="0"/>
            <a:r>
              <a:rPr lang="en-US" sz="2300" dirty="0" err="1" smtClean="0"/>
              <a:t>Pinder</a:t>
            </a:r>
            <a:r>
              <a:rPr lang="en-US" sz="2300" dirty="0"/>
              <a:t>, C. C. and </a:t>
            </a:r>
            <a:r>
              <a:rPr lang="en-US" sz="2300" dirty="0" err="1"/>
              <a:t>Harlos</a:t>
            </a:r>
            <a:r>
              <a:rPr lang="en-US" sz="2300" dirty="0"/>
              <a:t>, K. P. (2001). ‘Employee silence: </a:t>
            </a:r>
            <a:r>
              <a:rPr lang="en-US" sz="2300" dirty="0" smtClean="0"/>
              <a:t>quiescence and </a:t>
            </a:r>
            <a:r>
              <a:rPr lang="en-US" sz="2300" dirty="0"/>
              <a:t>acquiescence as responses to perceived injustice’. In Rowland, </a:t>
            </a:r>
            <a:r>
              <a:rPr lang="en-US" sz="2300" dirty="0" smtClean="0"/>
              <a:t>K. M</a:t>
            </a:r>
            <a:r>
              <a:rPr lang="en-US" sz="2300" dirty="0"/>
              <a:t>. and Ferris, G. R. (</a:t>
            </a:r>
            <a:r>
              <a:rPr lang="en-US" sz="2300" dirty="0" err="1"/>
              <a:t>Eds</a:t>
            </a:r>
            <a:r>
              <a:rPr lang="en-US" sz="2300" dirty="0"/>
              <a:t>), </a:t>
            </a:r>
            <a:r>
              <a:rPr lang="en-US" sz="2300" i="1" dirty="0"/>
              <a:t>Research in Personnel and </a:t>
            </a:r>
            <a:r>
              <a:rPr lang="en-US" sz="2300" i="1" dirty="0" smtClean="0"/>
              <a:t>Human Resources </a:t>
            </a:r>
            <a:r>
              <a:rPr lang="en-US" sz="2300" i="1" dirty="0"/>
              <a:t>Management</a:t>
            </a:r>
            <a:r>
              <a:rPr lang="en-US" sz="2300" dirty="0"/>
              <a:t>, Vol. 20. New York: JAI Press, 331–69</a:t>
            </a:r>
            <a:r>
              <a:rPr lang="en-US" sz="2300" dirty="0" smtClean="0"/>
              <a:t>.</a:t>
            </a:r>
          </a:p>
          <a:p>
            <a:pPr algn="l" rtl="0"/>
            <a:r>
              <a:rPr lang="en-US" sz="2300" dirty="0"/>
              <a:t>Morrison, E. W. and Milliken, F. J. (2000). ‘Organizational silence: </a:t>
            </a:r>
            <a:r>
              <a:rPr lang="en-US" sz="2300" dirty="0" smtClean="0"/>
              <a:t>a barrier </a:t>
            </a:r>
            <a:r>
              <a:rPr lang="en-US" sz="2300" dirty="0"/>
              <a:t>to change and development in a pluralistic world’. </a:t>
            </a:r>
            <a:r>
              <a:rPr lang="en-US" sz="2300" i="1" dirty="0"/>
              <a:t>Academy </a:t>
            </a:r>
            <a:r>
              <a:rPr lang="en-US" sz="2300" i="1" dirty="0" smtClean="0"/>
              <a:t>of Management </a:t>
            </a:r>
            <a:r>
              <a:rPr lang="en-US" sz="2300" i="1" dirty="0"/>
              <a:t>Review</a:t>
            </a:r>
            <a:r>
              <a:rPr lang="en-US" sz="2300" dirty="0"/>
              <a:t>, </a:t>
            </a:r>
            <a:r>
              <a:rPr lang="en-US" sz="2300" b="1" dirty="0"/>
              <a:t>25</a:t>
            </a:r>
            <a:r>
              <a:rPr lang="en-US" sz="2300" dirty="0"/>
              <a:t>, 706–25</a:t>
            </a:r>
            <a:r>
              <a:rPr lang="en-US" sz="2300" dirty="0" smtClean="0"/>
              <a:t>.</a:t>
            </a:r>
          </a:p>
          <a:p>
            <a:pPr algn="justLow" rtl="0"/>
            <a:endParaRPr lang="en-US" sz="2300" dirty="0" smtClean="0"/>
          </a:p>
          <a:p>
            <a:pPr algn="justLow" rtl="0"/>
            <a:endParaRPr lang="en-US" sz="2300" dirty="0" smtClean="0"/>
          </a:p>
          <a:p>
            <a:pPr algn="justLow" rtl="0"/>
            <a:endParaRPr lang="en-US" sz="2300" dirty="0"/>
          </a:p>
        </p:txBody>
      </p:sp>
    </p:spTree>
    <p:extLst>
      <p:ext uri="{BB962C8B-B14F-4D97-AF65-F5344CB8AC3E}">
        <p14:creationId xmlns:p14="http://schemas.microsoft.com/office/powerpoint/2010/main" val="2455603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4714876" y="1643050"/>
            <a:ext cx="4222759" cy="4691063"/>
          </a:xfrm>
        </p:spPr>
        <p:txBody>
          <a:bodyPr>
            <a:normAutofit/>
          </a:bodyPr>
          <a:lstStyle/>
          <a:p>
            <a:pPr algn="ctr">
              <a:lnSpc>
                <a:spcPct val="150000"/>
              </a:lnSpc>
            </a:pPr>
            <a:endParaRPr lang="fa-IR" sz="3000" dirty="0" smtClean="0">
              <a:cs typeface="B Titr" pitchFamily="2" charset="-78"/>
            </a:endParaRPr>
          </a:p>
          <a:p>
            <a:pPr algn="ctr">
              <a:lnSpc>
                <a:spcPct val="150000"/>
              </a:lnSpc>
            </a:pPr>
            <a:r>
              <a:rPr lang="fa-IR" sz="2000" dirty="0" smtClean="0">
                <a:solidFill>
                  <a:schemeClr val="tx1"/>
                </a:solidFill>
                <a:cs typeface="B Titr" pitchFamily="2" charset="-78"/>
              </a:rPr>
              <a:t>استاد: جناب </a:t>
            </a:r>
            <a:r>
              <a:rPr lang="fa-IR" sz="2000" dirty="0" smtClean="0">
                <a:solidFill>
                  <a:schemeClr val="tx1"/>
                </a:solidFill>
                <a:cs typeface="B Titr" pitchFamily="2" charset="-78"/>
              </a:rPr>
              <a:t>آقای دکتر </a:t>
            </a:r>
          </a:p>
          <a:p>
            <a:pPr algn="ctr">
              <a:lnSpc>
                <a:spcPct val="150000"/>
              </a:lnSpc>
            </a:pPr>
            <a:r>
              <a:rPr lang="fa-IR" sz="2000" dirty="0" smtClean="0">
                <a:solidFill>
                  <a:schemeClr val="tx1"/>
                </a:solidFill>
                <a:cs typeface="B Titr" pitchFamily="2" charset="-78"/>
              </a:rPr>
              <a:t>گرد آورنده:   </a:t>
            </a:r>
          </a:p>
          <a:p>
            <a:pPr algn="ctr">
              <a:lnSpc>
                <a:spcPct val="150000"/>
              </a:lnSpc>
            </a:pPr>
            <a:r>
              <a:rPr lang="fa-IR" sz="2400" dirty="0" smtClean="0">
                <a:solidFill>
                  <a:schemeClr val="tx1"/>
                </a:solidFill>
                <a:cs typeface="B Titr" pitchFamily="2" charset="-78"/>
              </a:rPr>
              <a:t>          </a:t>
            </a:r>
            <a:r>
              <a:rPr lang="fa-IR" sz="2000" dirty="0" smtClean="0">
                <a:solidFill>
                  <a:schemeClr val="tx1"/>
                </a:solidFill>
                <a:cs typeface="B Titr" pitchFamily="2" charset="-78"/>
              </a:rPr>
              <a:t>شماره دانشجویی: </a:t>
            </a:r>
            <a:r>
              <a:rPr lang="fa-IR" sz="2000" dirty="0" smtClean="0">
                <a:solidFill>
                  <a:schemeClr val="tx1"/>
                </a:solidFill>
                <a:cs typeface="B Titr" pitchFamily="2" charset="-78"/>
              </a:rPr>
              <a:t> </a:t>
            </a:r>
            <a:r>
              <a:rPr lang="fa-IR" sz="2300" dirty="0" smtClean="0">
                <a:solidFill>
                  <a:schemeClr val="tx1"/>
                </a:solidFill>
                <a:cs typeface="B Titr" pitchFamily="2" charset="-78"/>
              </a:rPr>
              <a:t> </a:t>
            </a:r>
            <a:endParaRPr lang="fa-IR" sz="2300" dirty="0">
              <a:solidFill>
                <a:schemeClr val="tx1"/>
              </a:solidFill>
              <a:cs typeface="B Titr" pitchFamily="2" charset="-78"/>
            </a:endParaRPr>
          </a:p>
        </p:txBody>
      </p:sp>
      <p:sp>
        <p:nvSpPr>
          <p:cNvPr id="4" name="Title 3"/>
          <p:cNvSpPr>
            <a:spLocks noGrp="1"/>
          </p:cNvSpPr>
          <p:nvPr>
            <p:ph type="title"/>
          </p:nvPr>
        </p:nvSpPr>
        <p:spPr>
          <a:xfrm>
            <a:off x="285720" y="4786322"/>
            <a:ext cx="4222759" cy="1162050"/>
          </a:xfrm>
        </p:spPr>
        <p:txBody>
          <a:bodyPr anchor="ctr">
            <a:normAutofit fontScale="90000"/>
          </a:bodyPr>
          <a:lstStyle/>
          <a:p>
            <a:pPr algn="ctr"/>
            <a:r>
              <a:rPr lang="fa-IR" sz="4000" dirty="0" smtClean="0">
                <a:solidFill>
                  <a:srgbClr val="FF0000"/>
                </a:solidFill>
                <a:cs typeface="B Titr" pitchFamily="2" charset="-78"/>
              </a:rPr>
              <a:t>سکوت سازمانی</a:t>
            </a:r>
            <a:br>
              <a:rPr lang="fa-IR" sz="4000" dirty="0" smtClean="0">
                <a:solidFill>
                  <a:srgbClr val="FF0000"/>
                </a:solidFill>
                <a:cs typeface="B Titr" pitchFamily="2" charset="-78"/>
              </a:rPr>
            </a:br>
            <a:r>
              <a:rPr lang="en-US" sz="3600" dirty="0" smtClean="0"/>
              <a:t> Organizational Silence</a:t>
            </a:r>
            <a:endParaRPr lang="fa-IR" sz="4000" dirty="0">
              <a:solidFill>
                <a:srgbClr val="FF0000"/>
              </a:solidFill>
              <a:cs typeface="B Titr" pitchFamily="2" charset="-78"/>
            </a:endParaRPr>
          </a:p>
        </p:txBody>
      </p:sp>
      <p:pic>
        <p:nvPicPr>
          <p:cNvPr id="7" name="Content Placeholder 6" descr="1.jpg"/>
          <p:cNvPicPr>
            <a:picLocks noGrp="1" noChangeAspect="1"/>
          </p:cNvPicPr>
          <p:nvPr>
            <p:ph idx="1"/>
          </p:nvPr>
        </p:nvPicPr>
        <p:blipFill>
          <a:blip r:embed="rId2" cstate="print"/>
          <a:stretch>
            <a:fillRect/>
          </a:stretch>
        </p:blipFill>
        <p:spPr>
          <a:xfrm>
            <a:off x="1285852" y="1000108"/>
            <a:ext cx="2246335" cy="3243146"/>
          </a:xfrm>
        </p:spPr>
      </p:pic>
      <p:pic>
        <p:nvPicPr>
          <p:cNvPr id="8" name="Picture 7" descr="logo.jpg"/>
          <p:cNvPicPr>
            <a:picLocks noChangeAspect="1"/>
          </p:cNvPicPr>
          <p:nvPr/>
        </p:nvPicPr>
        <p:blipFill>
          <a:blip r:embed="rId3" cstate="print"/>
          <a:stretch>
            <a:fillRect/>
          </a:stretch>
        </p:blipFill>
        <p:spPr>
          <a:xfrm>
            <a:off x="4143372" y="0"/>
            <a:ext cx="933450" cy="149542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eidivand\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6632"/>
            <a:ext cx="8784976" cy="6624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006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57200" y="3214686"/>
            <a:ext cx="8115328" cy="3454674"/>
          </a:xfrm>
        </p:spPr>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r">
              <a:lnSpc>
                <a:spcPct val="200000"/>
              </a:lnSpc>
            </a:pPr>
            <a:r>
              <a:rPr lang="fa-IR" sz="2000" b="1" cap="all" dirty="0" smtClean="0">
                <a:ln/>
                <a:solidFill>
                  <a:schemeClr val="tx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B Davat" pitchFamily="2" charset="-78"/>
              </a:rPr>
              <a:t>چرا برخی از جلسات سازمانی با سکوت مطلق برگزار می شود؟</a:t>
            </a:r>
          </a:p>
          <a:p>
            <a:pPr algn="r">
              <a:lnSpc>
                <a:spcPct val="200000"/>
              </a:lnSpc>
            </a:pPr>
            <a:r>
              <a:rPr lang="fa-IR" sz="2000" b="1" cap="all" dirty="0" smtClean="0">
                <a:ln/>
                <a:solidFill>
                  <a:schemeClr val="tx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B Davat" pitchFamily="2" charset="-78"/>
              </a:rPr>
              <a:t>چرا هیچکس اظهار نظر نمی کنند؟</a:t>
            </a:r>
          </a:p>
          <a:p>
            <a:pPr algn="r">
              <a:lnSpc>
                <a:spcPct val="200000"/>
              </a:lnSpc>
            </a:pPr>
            <a:r>
              <a:rPr lang="fa-IR" sz="2000" b="1" cap="all" dirty="0" smtClean="0">
                <a:ln/>
                <a:solidFill>
                  <a:schemeClr val="tx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B Davat" pitchFamily="2" charset="-78"/>
              </a:rPr>
              <a:t>چرا برخی از کارکنان همواره از مشکلات و نارضایتی ها دم می زنند ولی بر زبان نمی آورند ؟</a:t>
            </a:r>
          </a:p>
          <a:p>
            <a:pPr algn="r">
              <a:lnSpc>
                <a:spcPct val="200000"/>
              </a:lnSpc>
            </a:pPr>
            <a:r>
              <a:rPr lang="fa-IR" sz="2000" b="1" cap="all" dirty="0" smtClean="0">
                <a:ln/>
                <a:solidFill>
                  <a:schemeClr val="tx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B Davat" pitchFamily="2" charset="-78"/>
              </a:rPr>
              <a:t>آیا سکوت سازمانی خوب است یا بد؟</a:t>
            </a:r>
          </a:p>
          <a:p>
            <a:pPr algn="r">
              <a:lnSpc>
                <a:spcPct val="200000"/>
              </a:lnSpc>
            </a:pPr>
            <a:r>
              <a:rPr lang="fa-IR" sz="2000" b="1" cap="all" dirty="0" smtClean="0">
                <a:ln/>
                <a:solidFill>
                  <a:schemeClr val="tx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B Davat" pitchFamily="2" charset="-78"/>
              </a:rPr>
              <a:t>سکوت سازمانی چه تاثیری در سازمان دارد؟</a:t>
            </a:r>
            <a:endParaRPr lang="fa-IR" sz="2000" b="1" cap="all" dirty="0">
              <a:ln/>
              <a:solidFill>
                <a:schemeClr val="tx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B Davat" pitchFamily="2" charset="-78"/>
            </a:endParaRPr>
          </a:p>
        </p:txBody>
      </p:sp>
      <p:sp>
        <p:nvSpPr>
          <p:cNvPr id="2" name="Title 1"/>
          <p:cNvSpPr>
            <a:spLocks noGrp="1"/>
          </p:cNvSpPr>
          <p:nvPr>
            <p:ph type="title"/>
          </p:nvPr>
        </p:nvSpPr>
        <p:spPr>
          <a:xfrm>
            <a:off x="0" y="285728"/>
            <a:ext cx="3008313" cy="1162050"/>
          </a:xfrm>
        </p:spPr>
        <p:txBody>
          <a:bodyPr anchor="ctr">
            <a:normAutofit/>
          </a:bodyPr>
          <a:lstStyle/>
          <a:p>
            <a:pPr algn="ctr"/>
            <a:r>
              <a:rPr lang="fa-IR" sz="3600" dirty="0" smtClean="0">
                <a:solidFill>
                  <a:srgbClr val="FF0000"/>
                </a:solidFill>
                <a:cs typeface="B Titr" pitchFamily="2" charset="-78"/>
              </a:rPr>
              <a:t>مقدمه</a:t>
            </a:r>
          </a:p>
        </p:txBody>
      </p:sp>
      <p:pic>
        <p:nvPicPr>
          <p:cNvPr id="5" name="Content Placeholder 4" descr="5.jpg"/>
          <p:cNvPicPr>
            <a:picLocks noGrp="1" noChangeAspect="1"/>
          </p:cNvPicPr>
          <p:nvPr>
            <p:ph idx="1"/>
          </p:nvPr>
        </p:nvPicPr>
        <p:blipFill>
          <a:blip r:embed="rId2" cstate="print"/>
          <a:stretch>
            <a:fillRect/>
          </a:stretch>
        </p:blipFill>
        <p:spPr>
          <a:xfrm>
            <a:off x="3059832" y="260648"/>
            <a:ext cx="5861448" cy="287577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4">
                                            <p:txEl>
                                              <p:pRg st="1" end="1"/>
                                            </p:txEl>
                                          </p:spTgt>
                                        </p:tgtEl>
                                      </p:cBhvr>
                                    </p:animEffect>
                                    <p:set>
                                      <p:cBhvr>
                                        <p:cTn id="12" dur="1" fill="hold">
                                          <p:stCondLst>
                                            <p:cond delay="499"/>
                                          </p:stCondLst>
                                        </p:cTn>
                                        <p:tgtEl>
                                          <p:spTgt spid="4">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nodeType="clickEffect">
                                  <p:stCondLst>
                                    <p:cond delay="0"/>
                                  </p:stCondLst>
                                  <p:childTnLst>
                                    <p:animEffect transition="out" filter="blinds(horizontal)">
                                      <p:cBhvr>
                                        <p:cTn id="16" dur="500"/>
                                        <p:tgtEl>
                                          <p:spTgt spid="4">
                                            <p:txEl>
                                              <p:pRg st="2" end="2"/>
                                            </p:txEl>
                                          </p:spTgt>
                                        </p:tgtEl>
                                      </p:cBhvr>
                                    </p:animEffect>
                                    <p:set>
                                      <p:cBhvr>
                                        <p:cTn id="17" dur="1" fill="hold">
                                          <p:stCondLst>
                                            <p:cond delay="499"/>
                                          </p:stCondLst>
                                        </p:cTn>
                                        <p:tgtEl>
                                          <p:spTgt spid="4">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nodeType="clickEffect">
                                  <p:stCondLst>
                                    <p:cond delay="0"/>
                                  </p:stCondLst>
                                  <p:childTnLst>
                                    <p:animEffect transition="out" filter="blinds(horizontal)">
                                      <p:cBhvr>
                                        <p:cTn id="21" dur="500"/>
                                        <p:tgtEl>
                                          <p:spTgt spid="4">
                                            <p:txEl>
                                              <p:pRg st="3" end="3"/>
                                            </p:txEl>
                                          </p:spTgt>
                                        </p:tgtEl>
                                      </p:cBhvr>
                                    </p:animEffect>
                                    <p:set>
                                      <p:cBhvr>
                                        <p:cTn id="22" dur="1" fill="hold">
                                          <p:stCondLst>
                                            <p:cond delay="499"/>
                                          </p:stCondLst>
                                        </p:cTn>
                                        <p:tgtEl>
                                          <p:spTgt spid="4">
                                            <p:txEl>
                                              <p:pRg st="3" end="3"/>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xit" presetSubtype="10" fill="hold" nodeType="clickEffect">
                                  <p:stCondLst>
                                    <p:cond delay="0"/>
                                  </p:stCondLst>
                                  <p:childTnLst>
                                    <p:animEffect transition="out" filter="blinds(horizontal)">
                                      <p:cBhvr>
                                        <p:cTn id="26" dur="500"/>
                                        <p:tgtEl>
                                          <p:spTgt spid="4">
                                            <p:txEl>
                                              <p:pRg st="4" end="4"/>
                                            </p:txEl>
                                          </p:spTgt>
                                        </p:tgtEl>
                                      </p:cBhvr>
                                    </p:animEffect>
                                    <p:set>
                                      <p:cBhvr>
                                        <p:cTn id="27" dur="1" fill="hold">
                                          <p:stCondLst>
                                            <p:cond delay="499"/>
                                          </p:stCondLst>
                                        </p:cTn>
                                        <p:tgtEl>
                                          <p:spTgt spid="4">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14282" y="1357298"/>
            <a:ext cx="8686800" cy="4740277"/>
          </a:xfrm>
        </p:spPr>
        <p:txBody>
          <a:bodyPr/>
          <a:lstStyle/>
          <a:p>
            <a:pPr marL="0" indent="0" algn="just" rtl="1">
              <a:buNone/>
            </a:pPr>
            <a:endParaRPr lang="fa-IR" b="1" dirty="0" smtClean="0">
              <a:solidFill>
                <a:schemeClr val="tx1"/>
              </a:solidFill>
              <a:effectLst>
                <a:glow rad="139700">
                  <a:schemeClr val="accent4">
                    <a:satMod val="175000"/>
                    <a:alpha val="40000"/>
                  </a:schemeClr>
                </a:glow>
              </a:effectLst>
              <a:cs typeface="B Davat" pitchFamily="2" charset="-78"/>
            </a:endParaRPr>
          </a:p>
          <a:p>
            <a:pPr marL="0" indent="0" algn="just" rtl="1">
              <a:buNone/>
            </a:pPr>
            <a:r>
              <a:rPr lang="fa-IR" b="1" dirty="0" smtClean="0">
                <a:solidFill>
                  <a:schemeClr val="tx1"/>
                </a:solidFill>
                <a:effectLst>
                  <a:glow rad="139700">
                    <a:schemeClr val="accent4">
                      <a:satMod val="175000"/>
                      <a:alpha val="40000"/>
                    </a:schemeClr>
                  </a:glow>
                </a:effectLst>
                <a:cs typeface="B Davat" pitchFamily="2" charset="-78"/>
              </a:rPr>
              <a:t>تعریف اول: </a:t>
            </a:r>
            <a:r>
              <a:rPr lang="fa-IR" dirty="0" smtClean="0">
                <a:solidFill>
                  <a:schemeClr val="tx1"/>
                </a:solidFill>
                <a:cs typeface="B Davat" pitchFamily="2" charset="-78"/>
              </a:rPr>
              <a:t>خودداری از بیان ایده ها و نظرات و اطلاعات راجع به مشکلات سازمانی</a:t>
            </a:r>
          </a:p>
          <a:p>
            <a:pPr marL="0" indent="0" algn="just" rtl="1">
              <a:buNone/>
            </a:pPr>
            <a:endParaRPr lang="fa-IR" sz="1000" dirty="0" smtClean="0">
              <a:solidFill>
                <a:schemeClr val="tx1"/>
              </a:solidFill>
              <a:cs typeface="B Davat" pitchFamily="2" charset="-78"/>
            </a:endParaRPr>
          </a:p>
          <a:p>
            <a:pPr marL="0" indent="0" algn="just" rtl="1">
              <a:buNone/>
            </a:pPr>
            <a:r>
              <a:rPr lang="fa-IR" b="1" dirty="0" smtClean="0">
                <a:solidFill>
                  <a:schemeClr val="tx1"/>
                </a:solidFill>
                <a:effectLst>
                  <a:glow rad="139700">
                    <a:schemeClr val="accent4">
                      <a:satMod val="175000"/>
                      <a:alpha val="40000"/>
                    </a:schemeClr>
                  </a:glow>
                </a:effectLst>
                <a:cs typeface="B Davat" pitchFamily="2" charset="-78"/>
              </a:rPr>
              <a:t>تعریف دوم: </a:t>
            </a:r>
            <a:r>
              <a:rPr lang="fa-IR" dirty="0" smtClean="0">
                <a:solidFill>
                  <a:schemeClr val="tx1"/>
                </a:solidFill>
                <a:cs typeface="B Davat" pitchFamily="2" charset="-78"/>
              </a:rPr>
              <a:t>خودداری کارکنان از بیان ارزیابی های رفتاری، شناختی و اثر بخش در مورد موقعیت های سازمان (</a:t>
            </a:r>
            <a:r>
              <a:rPr lang="en-US" dirty="0" err="1" smtClean="0">
                <a:solidFill>
                  <a:schemeClr val="tx1"/>
                </a:solidFill>
                <a:cs typeface="B Davat" pitchFamily="2" charset="-78"/>
              </a:rPr>
              <a:t>Pinder</a:t>
            </a:r>
            <a:r>
              <a:rPr lang="en-US" dirty="0" smtClean="0">
                <a:solidFill>
                  <a:schemeClr val="tx1"/>
                </a:solidFill>
                <a:cs typeface="B Davat" pitchFamily="2" charset="-78"/>
              </a:rPr>
              <a:t> &amp; </a:t>
            </a:r>
            <a:r>
              <a:rPr lang="en-US" dirty="0" err="1" smtClean="0">
                <a:solidFill>
                  <a:schemeClr val="tx1"/>
                </a:solidFill>
                <a:cs typeface="B Davat" pitchFamily="2" charset="-78"/>
              </a:rPr>
              <a:t>Harlos</a:t>
            </a:r>
            <a:r>
              <a:rPr lang="fa-IR" dirty="0" smtClean="0">
                <a:solidFill>
                  <a:schemeClr val="tx1"/>
                </a:solidFill>
                <a:cs typeface="B Davat" pitchFamily="2" charset="-78"/>
              </a:rPr>
              <a:t>)</a:t>
            </a:r>
          </a:p>
          <a:p>
            <a:pPr marL="0" indent="0" algn="just" rtl="1">
              <a:buNone/>
            </a:pPr>
            <a:endParaRPr lang="fa-IR" sz="1000" dirty="0" smtClean="0">
              <a:solidFill>
                <a:schemeClr val="tx1"/>
              </a:solidFill>
              <a:cs typeface="B Davat" pitchFamily="2" charset="-78"/>
            </a:endParaRPr>
          </a:p>
          <a:p>
            <a:pPr marL="0" indent="0" algn="just" rtl="1">
              <a:buNone/>
            </a:pPr>
            <a:r>
              <a:rPr lang="fa-IR" b="1" dirty="0" smtClean="0">
                <a:solidFill>
                  <a:schemeClr val="tx1"/>
                </a:solidFill>
                <a:effectLst>
                  <a:glow rad="139700">
                    <a:schemeClr val="accent4">
                      <a:satMod val="175000"/>
                      <a:alpha val="40000"/>
                    </a:schemeClr>
                  </a:glow>
                </a:effectLst>
                <a:cs typeface="B Davat" pitchFamily="2" charset="-78"/>
              </a:rPr>
              <a:t>تعریف سوم:</a:t>
            </a:r>
            <a:r>
              <a:rPr lang="fa-IR" dirty="0" smtClean="0">
                <a:solidFill>
                  <a:schemeClr val="tx1"/>
                </a:solidFill>
                <a:cs typeface="B Davat" pitchFamily="2" charset="-78"/>
              </a:rPr>
              <a:t>کارمندان از </a:t>
            </a:r>
            <a:r>
              <a:rPr lang="fa-IR" dirty="0">
                <a:solidFill>
                  <a:schemeClr val="tx1"/>
                </a:solidFill>
                <a:cs typeface="B Davat" pitchFamily="2" charset="-78"/>
              </a:rPr>
              <a:t>ارائه </a:t>
            </a:r>
            <a:r>
              <a:rPr lang="fa-IR" dirty="0" smtClean="0">
                <a:solidFill>
                  <a:schemeClr val="tx1"/>
                </a:solidFill>
                <a:cs typeface="B Davat" pitchFamily="2" charset="-78"/>
              </a:rPr>
              <a:t>نظرات و نگرانی های </a:t>
            </a:r>
            <a:r>
              <a:rPr lang="fa-IR" dirty="0">
                <a:solidFill>
                  <a:schemeClr val="tx1"/>
                </a:solidFill>
                <a:cs typeface="B Davat" pitchFamily="2" charset="-78"/>
              </a:rPr>
              <a:t>خود در مورد مشکلات سازمانی </a:t>
            </a:r>
            <a:r>
              <a:rPr lang="fa-IR" dirty="0" smtClean="0">
                <a:solidFill>
                  <a:schemeClr val="tx1"/>
                </a:solidFill>
                <a:cs typeface="B Davat" pitchFamily="2" charset="-78"/>
              </a:rPr>
              <a:t>امتناع می ورزند</a:t>
            </a:r>
            <a:r>
              <a:rPr lang="fa-IR" dirty="0">
                <a:solidFill>
                  <a:schemeClr val="tx1"/>
                </a:solidFill>
                <a:cs typeface="B Davat" pitchFamily="2" charset="-78"/>
              </a:rPr>
              <a:t>. (</a:t>
            </a:r>
            <a:r>
              <a:rPr lang="fa-IR" dirty="0" smtClean="0">
                <a:solidFill>
                  <a:schemeClr val="tx1"/>
                </a:solidFill>
                <a:cs typeface="B Davat" pitchFamily="2" charset="-78"/>
              </a:rPr>
              <a:t>موریسون </a:t>
            </a:r>
            <a:r>
              <a:rPr lang="fa-IR" dirty="0">
                <a:solidFill>
                  <a:schemeClr val="tx1"/>
                </a:solidFill>
                <a:cs typeface="B Davat" pitchFamily="2" charset="-78"/>
              </a:rPr>
              <a:t>و </a:t>
            </a:r>
            <a:r>
              <a:rPr lang="fa-IR" dirty="0" smtClean="0">
                <a:solidFill>
                  <a:schemeClr val="tx1"/>
                </a:solidFill>
                <a:cs typeface="B Davat" pitchFamily="2" charset="-78"/>
              </a:rPr>
              <a:t>میلیکان)</a:t>
            </a:r>
          </a:p>
          <a:p>
            <a:pPr marL="0" indent="0" algn="just" rtl="1">
              <a:buNone/>
            </a:pPr>
            <a:endParaRPr lang="fa-IR" dirty="0"/>
          </a:p>
        </p:txBody>
      </p:sp>
      <p:sp>
        <p:nvSpPr>
          <p:cNvPr id="5" name="Title 4"/>
          <p:cNvSpPr>
            <a:spLocks noGrp="1"/>
          </p:cNvSpPr>
          <p:nvPr>
            <p:ph type="title"/>
          </p:nvPr>
        </p:nvSpPr>
        <p:spPr/>
        <p:txBody>
          <a:bodyPr/>
          <a:lstStyle/>
          <a:p>
            <a:pPr algn="r"/>
            <a:r>
              <a:rPr lang="fa-IR" dirty="0" smtClean="0">
                <a:solidFill>
                  <a:srgbClr val="FF0000"/>
                </a:solidFill>
                <a:cs typeface="B Titr" pitchFamily="2" charset="-78"/>
              </a:rPr>
              <a:t>سکوت سازمانی چیست؟</a:t>
            </a:r>
            <a:endParaRPr lang="fa-IR" dirty="0">
              <a:solidFill>
                <a:srgbClr val="FF0000"/>
              </a:solidFill>
              <a:cs typeface="B Titr" pitchFamily="2" charset="-78"/>
            </a:endParaRPr>
          </a:p>
        </p:txBody>
      </p:sp>
      <p:pic>
        <p:nvPicPr>
          <p:cNvPr id="9" name="Picture 8" descr="3.jpg"/>
          <p:cNvPicPr>
            <a:picLocks noChangeAspect="1"/>
          </p:cNvPicPr>
          <p:nvPr/>
        </p:nvPicPr>
        <p:blipFill>
          <a:blip r:embed="rId2" cstate="print"/>
          <a:stretch>
            <a:fillRect/>
          </a:stretch>
        </p:blipFill>
        <p:spPr>
          <a:xfrm>
            <a:off x="3220974" y="4221088"/>
            <a:ext cx="2847975" cy="1643050"/>
          </a:xfrm>
          <a:prstGeom prst="rect">
            <a:avLst/>
          </a:prstGeom>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7664" y="836712"/>
            <a:ext cx="6192688" cy="4752527"/>
          </a:xfrm>
        </p:spPr>
        <p:txBody>
          <a:bodyPr>
            <a:noAutofit/>
          </a:bodyPr>
          <a:lstStyle/>
          <a:p>
            <a:pPr marL="0" indent="0" algn="just" rtl="1">
              <a:buNone/>
            </a:pPr>
            <a:r>
              <a:rPr lang="fa-IR" sz="3000" b="1" cap="all" dirty="0" smtClean="0">
                <a:ln w="6350">
                  <a:noFill/>
                </a:ln>
                <a:solidFill>
                  <a:schemeClr val="tx1"/>
                </a:solidFill>
                <a:latin typeface="Tahoma"/>
                <a:ea typeface="+mj-ea"/>
                <a:cs typeface="B Davat" pitchFamily="2" charset="-78"/>
              </a:rPr>
              <a:t>به بیانی:</a:t>
            </a:r>
          </a:p>
          <a:p>
            <a:pPr marL="0" indent="0" algn="just" rtl="1">
              <a:buNone/>
            </a:pPr>
            <a:r>
              <a:rPr lang="fa-IR" sz="3000" b="1" cap="all" dirty="0" smtClean="0">
                <a:ln w="6350">
                  <a:noFill/>
                </a:ln>
                <a:solidFill>
                  <a:schemeClr val="tx1"/>
                </a:solidFill>
                <a:latin typeface="Tahoma"/>
                <a:ea typeface="+mj-ea"/>
                <a:cs typeface="B Davat" pitchFamily="2" charset="-78"/>
              </a:rPr>
              <a:t>سکوت </a:t>
            </a:r>
            <a:r>
              <a:rPr lang="fa-IR" sz="3000" b="1" cap="all" dirty="0">
                <a:ln w="6350">
                  <a:noFill/>
                </a:ln>
                <a:solidFill>
                  <a:schemeClr val="tx1"/>
                </a:solidFill>
                <a:latin typeface="Tahoma"/>
                <a:ea typeface="+mj-ea"/>
                <a:cs typeface="B Davat" pitchFamily="2" charset="-78"/>
              </a:rPr>
              <a:t>سازمانی پدیده‌ای است که در آن کارکنان سازمان به علل مختلف از اظهار نظر در مورد مسایل سازمان خودداری کرده وسکوت اختیار می‌کنند. سکوت یک علامت بسیار مهم بیماری، استرس، پیری، افسردگی و یا ترس در سازمان به شمار می‌رود و مدیران باید در اولین فرصت عامل آن را ردیابی و برطرف نمایند. بی توجهی به این موضوع می‌تواند سبب اتفاقات وخیم تر و حتی مرگ سازمان شود.</a:t>
            </a:r>
            <a:endParaRPr lang="en-US" sz="3000" dirty="0">
              <a:solidFill>
                <a:schemeClr val="tx1"/>
              </a:solidFill>
              <a:cs typeface="B Davat" pitchFamily="2" charset="-78"/>
            </a:endParaRPr>
          </a:p>
        </p:txBody>
      </p:sp>
    </p:spTree>
    <p:extLst>
      <p:ext uri="{BB962C8B-B14F-4D97-AF65-F5344CB8AC3E}">
        <p14:creationId xmlns:p14="http://schemas.microsoft.com/office/powerpoint/2010/main" val="248547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9000" r="-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285750"/>
            <a:ext cx="8229600" cy="1143000"/>
          </a:xfrm>
        </p:spPr>
        <p:txBody>
          <a:bodyPr>
            <a:normAutofit/>
          </a:bodyPr>
          <a:lstStyle/>
          <a:p>
            <a:pPr algn="r"/>
            <a:r>
              <a:rPr lang="fa-IR" dirty="0">
                <a:solidFill>
                  <a:srgbClr val="FF0000"/>
                </a:solidFill>
                <a:cs typeface="B Titr" pitchFamily="2" charset="-78"/>
              </a:rPr>
              <a:t>انواع سکوت </a:t>
            </a:r>
          </a:p>
        </p:txBody>
      </p:sp>
      <p:sp>
        <p:nvSpPr>
          <p:cNvPr id="8" name="Rounded Rectangle 7"/>
          <p:cNvSpPr/>
          <p:nvPr/>
        </p:nvSpPr>
        <p:spPr>
          <a:xfrm>
            <a:off x="3071802" y="3786190"/>
            <a:ext cx="2928958" cy="1357322"/>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fa-IR" sz="3200" dirty="0">
                <a:solidFill>
                  <a:schemeClr val="tx1"/>
                </a:solidFill>
                <a:cs typeface="B Davat" pitchFamily="2" charset="-78"/>
              </a:rPr>
              <a:t>سکوت </a:t>
            </a:r>
            <a:r>
              <a:rPr lang="fa-IR" sz="3200" dirty="0" smtClean="0">
                <a:solidFill>
                  <a:schemeClr val="tx1"/>
                </a:solidFill>
                <a:cs typeface="B Davat" pitchFamily="2" charset="-78"/>
              </a:rPr>
              <a:t>مطیع</a:t>
            </a:r>
          </a:p>
        </p:txBody>
      </p:sp>
      <p:sp>
        <p:nvSpPr>
          <p:cNvPr id="9" name="Rounded Rectangle 8"/>
          <p:cNvSpPr/>
          <p:nvPr/>
        </p:nvSpPr>
        <p:spPr>
          <a:xfrm>
            <a:off x="5929322" y="5214950"/>
            <a:ext cx="2928958" cy="1428760"/>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fa-IR" sz="3200" dirty="0" smtClean="0">
                <a:solidFill>
                  <a:schemeClr val="tx1"/>
                </a:solidFill>
                <a:cs typeface="B Davat" pitchFamily="2" charset="-78"/>
              </a:rPr>
              <a:t>سکوت تدافعی</a:t>
            </a:r>
          </a:p>
        </p:txBody>
      </p:sp>
      <p:sp>
        <p:nvSpPr>
          <p:cNvPr id="10" name="Rounded Rectangle 9"/>
          <p:cNvSpPr/>
          <p:nvPr/>
        </p:nvSpPr>
        <p:spPr>
          <a:xfrm>
            <a:off x="285720" y="5214950"/>
            <a:ext cx="2928958" cy="1428760"/>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fa-IR" sz="3200" dirty="0">
                <a:solidFill>
                  <a:schemeClr val="tx1"/>
                </a:solidFill>
                <a:cs typeface="B Davat" pitchFamily="2" charset="-78"/>
              </a:rPr>
              <a:t>سکوت </a:t>
            </a:r>
            <a:r>
              <a:rPr lang="fa-IR" sz="3200" dirty="0" smtClean="0">
                <a:solidFill>
                  <a:schemeClr val="tx1"/>
                </a:solidFill>
                <a:cs typeface="B Davat" pitchFamily="2" charset="-78"/>
              </a:rPr>
              <a:t>نوع دوستانه</a:t>
            </a:r>
            <a:endParaRPr lang="fa-IR" sz="3200" dirty="0">
              <a:solidFill>
                <a:schemeClr val="tx1"/>
              </a:solidFill>
              <a:cs typeface="B Davat"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10"/>
                                        </p:tgtEl>
                                      </p:cBhvr>
                                    </p:animEffect>
                                    <p:set>
                                      <p:cBhvr>
                                        <p:cTn id="17"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4697427"/>
          </a:xfrm>
        </p:spPr>
        <p:txBody>
          <a:bodyPr>
            <a:normAutofit fontScale="85000" lnSpcReduction="20000"/>
          </a:bodyPr>
          <a:lstStyle/>
          <a:p>
            <a:pPr marL="0" indent="0" algn="just" rtl="1">
              <a:buNone/>
            </a:pPr>
            <a:r>
              <a:rPr lang="fa-IR" b="1" dirty="0" smtClean="0">
                <a:solidFill>
                  <a:schemeClr val="tx1"/>
                </a:solidFill>
                <a:cs typeface="B Davat" pitchFamily="2" charset="-78"/>
              </a:rPr>
              <a:t>سکوت مطیع</a:t>
            </a:r>
          </a:p>
          <a:p>
            <a:pPr marL="0" lvl="0" indent="0" algn="just" rtl="1">
              <a:buClr>
                <a:srgbClr val="31B6FD"/>
              </a:buClr>
              <a:buNone/>
            </a:pPr>
            <a:r>
              <a:rPr lang="fa-IR" b="1" dirty="0">
                <a:solidFill>
                  <a:prstClr val="black"/>
                </a:solidFill>
                <a:cs typeface="B Davat" pitchFamily="2" charset="-78"/>
              </a:rPr>
              <a:t>سکوت </a:t>
            </a:r>
            <a:r>
              <a:rPr lang="fa-IR" b="1" dirty="0" smtClean="0">
                <a:solidFill>
                  <a:prstClr val="black"/>
                </a:solidFill>
                <a:cs typeface="B Davat" pitchFamily="2" charset="-78"/>
              </a:rPr>
              <a:t>مطیع</a:t>
            </a:r>
          </a:p>
          <a:p>
            <a:pPr marL="0" lvl="0" indent="0" algn="just" rtl="1">
              <a:buClr>
                <a:srgbClr val="31B6FD"/>
              </a:buClr>
              <a:buNone/>
            </a:pPr>
            <a:r>
              <a:rPr lang="fa-IR" sz="2200" dirty="0" smtClean="0">
                <a:cs typeface="B Davat" pitchFamily="2" charset="-78"/>
              </a:rPr>
              <a:t>رفتاری عمدی و منفعلانه و خودداری از ارائه اطلاعات براساس تسلیم یا احساس اینکه تغییرات موثر فرای قابلیت های گروه است</a:t>
            </a:r>
          </a:p>
          <a:p>
            <a:pPr marL="0" indent="0" algn="just" rtl="1">
              <a:buNone/>
            </a:pPr>
            <a:r>
              <a:rPr lang="fa-IR" sz="2600" b="1" dirty="0" smtClean="0">
                <a:solidFill>
                  <a:srgbClr val="00B050"/>
                </a:solidFill>
                <a:cs typeface="B Davat" pitchFamily="2" charset="-78"/>
              </a:rPr>
              <a:t>دلایل  </a:t>
            </a:r>
            <a:endParaRPr lang="fa-IR" sz="2200" b="1" dirty="0" smtClean="0">
              <a:solidFill>
                <a:srgbClr val="00B050"/>
              </a:solidFill>
              <a:cs typeface="B Davat" pitchFamily="2" charset="-78"/>
            </a:endParaRPr>
          </a:p>
          <a:p>
            <a:pPr marL="0" indent="0" algn="just" rtl="1">
              <a:buNone/>
            </a:pPr>
            <a:r>
              <a:rPr lang="fa-IR" sz="2200" dirty="0" smtClean="0">
                <a:cs typeface="B Davat" pitchFamily="2" charset="-78"/>
              </a:rPr>
              <a:t>1. باور داشته باشد که صحبت کردن بی فایده است.2. ار توانایی شخصی خود برای نفوذ در شرایط نامطمئن باشد</a:t>
            </a:r>
          </a:p>
          <a:p>
            <a:pPr marL="0" indent="0" algn="just" rtl="1">
              <a:buNone/>
            </a:pPr>
            <a:r>
              <a:rPr lang="fa-IR" b="1" dirty="0" smtClean="0">
                <a:solidFill>
                  <a:schemeClr val="tx1"/>
                </a:solidFill>
                <a:cs typeface="B Davat" pitchFamily="2" charset="-78"/>
              </a:rPr>
              <a:t>سکوت تدافعی</a:t>
            </a:r>
          </a:p>
          <a:p>
            <a:pPr marL="0" indent="0" algn="just" rtl="1">
              <a:buNone/>
            </a:pPr>
            <a:r>
              <a:rPr lang="fa-IR" sz="2200" dirty="0" smtClean="0">
                <a:cs typeface="B Davat" pitchFamily="2" charset="-78"/>
              </a:rPr>
              <a:t>حالتی است که افراد از انتشار خبرهای بد به دلیل آشفته شدن افراد یا ایجاد پیامدهای منفی برای شخص خبررسان احتراز می ورزند</a:t>
            </a:r>
          </a:p>
          <a:p>
            <a:pPr marL="0" indent="0" algn="just" rtl="1">
              <a:buNone/>
            </a:pPr>
            <a:r>
              <a:rPr lang="fa-IR" sz="2600" b="1" dirty="0">
                <a:solidFill>
                  <a:srgbClr val="00B050"/>
                </a:solidFill>
                <a:cs typeface="B Davat" pitchFamily="2" charset="-78"/>
              </a:rPr>
              <a:t>دلایل </a:t>
            </a:r>
            <a:endParaRPr lang="fa-IR" sz="2200" b="1" dirty="0">
              <a:solidFill>
                <a:srgbClr val="00B050"/>
              </a:solidFill>
              <a:cs typeface="B Davat" pitchFamily="2" charset="-78"/>
            </a:endParaRPr>
          </a:p>
          <a:p>
            <a:pPr marL="0" indent="0" algn="just" rtl="1">
              <a:buNone/>
            </a:pPr>
            <a:r>
              <a:rPr lang="fa-IR" sz="2200" dirty="0" smtClean="0">
                <a:cs typeface="B Davat" pitchFamily="2" charset="-78"/>
              </a:rPr>
              <a:t>1. آشفته شدن افراد 2. ایجاد  پیامدهای منفی برای خود فرد</a:t>
            </a:r>
          </a:p>
          <a:p>
            <a:pPr marL="0" indent="0" algn="just" rtl="1">
              <a:buNone/>
            </a:pPr>
            <a:r>
              <a:rPr lang="fa-IR" b="1" dirty="0" smtClean="0">
                <a:solidFill>
                  <a:schemeClr val="tx1"/>
                </a:solidFill>
                <a:cs typeface="B Davat" pitchFamily="2" charset="-78"/>
              </a:rPr>
              <a:t>سکوت نوع دوستانه = رفتار شهروندی سازمانی</a:t>
            </a:r>
          </a:p>
          <a:p>
            <a:pPr marL="0" indent="0" algn="just" rtl="1">
              <a:buNone/>
            </a:pPr>
            <a:r>
              <a:rPr lang="fa-IR" sz="2200" dirty="0" smtClean="0">
                <a:cs typeface="B Davat" pitchFamily="2" charset="-78"/>
              </a:rPr>
              <a:t>امتناع از بیان ایده ها، اطلاعات یا نظرات مرتبط با کار با هدف سودبردن دیگر افراد در سازمان و براساس انگیزه های نوع دوستی، تشریک مساعی و همکاری</a:t>
            </a:r>
          </a:p>
          <a:p>
            <a:pPr marL="0" indent="0" algn="just" rtl="1">
              <a:buNone/>
            </a:pPr>
            <a:r>
              <a:rPr lang="fa-IR" sz="2600" b="1" dirty="0">
                <a:solidFill>
                  <a:srgbClr val="00B050"/>
                </a:solidFill>
                <a:cs typeface="B Davat" pitchFamily="2" charset="-78"/>
              </a:rPr>
              <a:t>دلایل </a:t>
            </a:r>
            <a:endParaRPr lang="fa-IR" sz="2200" b="1" dirty="0">
              <a:solidFill>
                <a:srgbClr val="00B050"/>
              </a:solidFill>
              <a:cs typeface="B Davat" pitchFamily="2" charset="-78"/>
            </a:endParaRPr>
          </a:p>
          <a:p>
            <a:pPr marL="0" indent="0" algn="just" rtl="1">
              <a:buNone/>
            </a:pPr>
            <a:r>
              <a:rPr lang="fa-IR" sz="2200" dirty="0" smtClean="0">
                <a:cs typeface="B Davat" pitchFamily="2" charset="-78"/>
              </a:rPr>
              <a:t>1. سود بردن از نظرات دیگران 2. خودداری از اطلاعات دیگران به دلیل سری و محرمانه بودن</a:t>
            </a:r>
          </a:p>
          <a:p>
            <a:pPr marL="0" indent="0" algn="just" rtl="1">
              <a:buNone/>
            </a:pPr>
            <a:endParaRPr lang="fa-IR" sz="2000" dirty="0" smtClean="0">
              <a:cs typeface="B Davat" pitchFamily="2" charset="-78"/>
            </a:endParaRPr>
          </a:p>
          <a:p>
            <a:pPr marL="0" indent="0" algn="just" rtl="1">
              <a:buNone/>
            </a:pPr>
            <a:endParaRPr lang="fa-IR" sz="2000" dirty="0" smtClean="0">
              <a:solidFill>
                <a:schemeClr val="tx1"/>
              </a:solidFill>
              <a:cs typeface="B Davat" pitchFamily="2" charset="-78"/>
            </a:endParaRPr>
          </a:p>
          <a:p>
            <a:pPr marL="0" indent="0" algn="just" rtl="1">
              <a:buNone/>
            </a:pPr>
            <a:endParaRPr lang="fa-IR" sz="2000" dirty="0"/>
          </a:p>
        </p:txBody>
      </p:sp>
      <p:sp>
        <p:nvSpPr>
          <p:cNvPr id="2" name="Title 1"/>
          <p:cNvSpPr>
            <a:spLocks noGrp="1"/>
          </p:cNvSpPr>
          <p:nvPr>
            <p:ph type="title"/>
          </p:nvPr>
        </p:nvSpPr>
        <p:spPr/>
        <p:txBody>
          <a:bodyPr/>
          <a:lstStyle/>
          <a:p>
            <a:r>
              <a:rPr lang="fa-IR" dirty="0" smtClean="0">
                <a:solidFill>
                  <a:srgbClr val="FF0000"/>
                </a:solidFill>
                <a:cs typeface="B Titr" pitchFamily="2" charset="-78"/>
              </a:rPr>
              <a:t>انواع سکوت </a:t>
            </a:r>
            <a:endParaRPr lang="fa-IR" dirty="0"/>
          </a:p>
        </p:txBody>
      </p:sp>
      <p:pic>
        <p:nvPicPr>
          <p:cNvPr id="7" name="Picture 6" descr="12.jpg"/>
          <p:cNvPicPr>
            <a:picLocks noChangeAspect="1"/>
          </p:cNvPicPr>
          <p:nvPr/>
        </p:nvPicPr>
        <p:blipFill>
          <a:blip r:embed="rId2" cstate="print"/>
          <a:stretch>
            <a:fillRect/>
          </a:stretch>
        </p:blipFill>
        <p:spPr>
          <a:xfrm>
            <a:off x="6524625" y="0"/>
            <a:ext cx="2619375" cy="17430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heckerboard(across)">
                                      <p:cBhvr>
                                        <p:cTn id="24" dur="500"/>
                                        <p:tgtEl>
                                          <p:spTgt spid="3">
                                            <p:txEl>
                                              <p:pRg st="5" end="5"/>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checkerboard(across)">
                                      <p:cBhvr>
                                        <p:cTn id="30" dur="500"/>
                                        <p:tgtEl>
                                          <p:spTgt spid="3">
                                            <p:txEl>
                                              <p:pRg st="7" end="7"/>
                                            </p:txEl>
                                          </p:spTgt>
                                        </p:tgtEl>
                                      </p:cBhvr>
                                    </p:animEffect>
                                  </p:childTnLst>
                                </p:cTn>
                              </p:par>
                              <p:par>
                                <p:cTn id="31" presetID="5" presetClass="entr" presetSubtype="1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checkerboard(across)">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checkerboard(across)">
                                      <p:cBhvr>
                                        <p:cTn id="38" dur="500"/>
                                        <p:tgtEl>
                                          <p:spTgt spid="3">
                                            <p:txEl>
                                              <p:pRg st="9" end="9"/>
                                            </p:txEl>
                                          </p:spTgt>
                                        </p:tgtEl>
                                      </p:cBhvr>
                                    </p:animEffect>
                                  </p:childTnLst>
                                </p:cTn>
                              </p:par>
                              <p:par>
                                <p:cTn id="39" presetID="5" presetClass="entr" presetSubtype="1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41" dur="500"/>
                                        <p:tgtEl>
                                          <p:spTgt spid="3">
                                            <p:txEl>
                                              <p:pRg st="10" end="10"/>
                                            </p:txEl>
                                          </p:spTgt>
                                        </p:tgtEl>
                                      </p:cBhvr>
                                    </p:animEffect>
                                  </p:childTnLst>
                                </p:cTn>
                              </p:par>
                              <p:par>
                                <p:cTn id="42" presetID="5" presetClass="entr" presetSubtype="10" fill="hold"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44" dur="500"/>
                                        <p:tgtEl>
                                          <p:spTgt spid="3">
                                            <p:txEl>
                                              <p:pRg st="11" end="11"/>
                                            </p:txEl>
                                          </p:spTgt>
                                        </p:tgtEl>
                                      </p:cBhvr>
                                    </p:animEffect>
                                  </p:childTnLst>
                                </p:cTn>
                              </p:par>
                              <p:par>
                                <p:cTn id="45" presetID="5" presetClass="entr" presetSubtype="10"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checkerboard(across)">
                                      <p:cBhvr>
                                        <p:cTn id="4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8.jpg"/>
          <p:cNvPicPr>
            <a:picLocks noGrp="1" noChangeAspect="1"/>
          </p:cNvPicPr>
          <p:nvPr>
            <p:ph idx="1"/>
          </p:nvPr>
        </p:nvPicPr>
        <p:blipFill>
          <a:blip r:embed="rId2" cstate="print"/>
          <a:stretch>
            <a:fillRect/>
          </a:stretch>
        </p:blipFill>
        <p:spPr>
          <a:xfrm>
            <a:off x="285720" y="1500174"/>
            <a:ext cx="2714644" cy="38576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title"/>
          </p:nvPr>
        </p:nvSpPr>
        <p:spPr/>
        <p:txBody>
          <a:bodyPr>
            <a:normAutofit/>
          </a:bodyPr>
          <a:lstStyle/>
          <a:p>
            <a:r>
              <a:rPr lang="fa-IR" dirty="0">
                <a:solidFill>
                  <a:srgbClr val="FF0000"/>
                </a:solidFill>
                <a:cs typeface="B Titr" pitchFamily="2" charset="-78"/>
              </a:rPr>
              <a:t>منشا سکوت سازمانی</a:t>
            </a:r>
          </a:p>
        </p:txBody>
      </p:sp>
      <p:grpSp>
        <p:nvGrpSpPr>
          <p:cNvPr id="6" name="Group 5"/>
          <p:cNvGrpSpPr/>
          <p:nvPr/>
        </p:nvGrpSpPr>
        <p:grpSpPr>
          <a:xfrm>
            <a:off x="3214678" y="1643050"/>
            <a:ext cx="5453058" cy="1500198"/>
            <a:chOff x="0" y="0"/>
            <a:chExt cx="5453058" cy="1749150"/>
          </a:xfrm>
        </p:grpSpPr>
        <p:sp>
          <p:nvSpPr>
            <p:cNvPr id="7" name="Rounded Rectangle 6"/>
            <p:cNvSpPr/>
            <p:nvPr/>
          </p:nvSpPr>
          <p:spPr>
            <a:xfrm>
              <a:off x="0" y="0"/>
              <a:ext cx="5453058" cy="1749150"/>
            </a:xfrm>
            <a:prstGeom prst="roundRect">
              <a:avLst/>
            </a:prstGeom>
          </p:spPr>
          <p:style>
            <a:lnRef idx="1">
              <a:schemeClr val="accent3"/>
            </a:lnRef>
            <a:fillRef idx="3">
              <a:schemeClr val="accent3"/>
            </a:fillRef>
            <a:effectRef idx="2">
              <a:schemeClr val="accent3"/>
            </a:effectRef>
            <a:fontRef idx="minor">
              <a:schemeClr val="lt1"/>
            </a:fontRef>
          </p:style>
        </p:sp>
        <p:sp>
          <p:nvSpPr>
            <p:cNvPr id="8" name="Rounded Rectangle 4"/>
            <p:cNvSpPr/>
            <p:nvPr/>
          </p:nvSpPr>
          <p:spPr>
            <a:xfrm>
              <a:off x="85386" y="85386"/>
              <a:ext cx="5282286" cy="1578378"/>
            </a:xfrm>
            <a:prstGeom prst="rect">
              <a:avLst/>
            </a:prstGeom>
          </p:spPr>
          <p:style>
            <a:lnRef idx="1">
              <a:schemeClr val="accent3"/>
            </a:lnRef>
            <a:fillRef idx="3">
              <a:schemeClr val="accent3"/>
            </a:fillRef>
            <a:effectRef idx="2">
              <a:schemeClr val="accent3"/>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3200" kern="1200" dirty="0" smtClean="0">
                  <a:cs typeface="B Davat" pitchFamily="2" charset="-78"/>
                </a:rPr>
                <a:t>نگرانی مدیران از بازخورد منفی</a:t>
              </a:r>
              <a:endParaRPr lang="fa-IR" sz="3200" kern="1200" dirty="0">
                <a:cs typeface="B Davat" pitchFamily="2" charset="-78"/>
              </a:endParaRPr>
            </a:p>
          </p:txBody>
        </p:sp>
      </p:grpSp>
      <p:grpSp>
        <p:nvGrpSpPr>
          <p:cNvPr id="9" name="Group 8"/>
          <p:cNvGrpSpPr/>
          <p:nvPr/>
        </p:nvGrpSpPr>
        <p:grpSpPr>
          <a:xfrm>
            <a:off x="3214678" y="3357562"/>
            <a:ext cx="5453058" cy="1749150"/>
            <a:chOff x="0" y="2314849"/>
            <a:chExt cx="5453058" cy="1749150"/>
          </a:xfrm>
        </p:grpSpPr>
        <p:sp>
          <p:nvSpPr>
            <p:cNvPr id="10" name="Rounded Rectangle 9"/>
            <p:cNvSpPr/>
            <p:nvPr/>
          </p:nvSpPr>
          <p:spPr>
            <a:xfrm>
              <a:off x="0" y="2314849"/>
              <a:ext cx="5453058" cy="1749150"/>
            </a:xfrm>
            <a:prstGeom prst="roundRect">
              <a:avLst/>
            </a:prstGeom>
          </p:spPr>
          <p:style>
            <a:lnRef idx="1">
              <a:schemeClr val="accent2"/>
            </a:lnRef>
            <a:fillRef idx="3">
              <a:schemeClr val="accent2"/>
            </a:fillRef>
            <a:effectRef idx="2">
              <a:schemeClr val="accent2"/>
            </a:effectRef>
            <a:fontRef idx="minor">
              <a:schemeClr val="lt1"/>
            </a:fontRef>
          </p:style>
        </p:sp>
        <p:sp>
          <p:nvSpPr>
            <p:cNvPr id="11" name="Rounded Rectangle 4"/>
            <p:cNvSpPr/>
            <p:nvPr/>
          </p:nvSpPr>
          <p:spPr>
            <a:xfrm>
              <a:off x="85386" y="2400235"/>
              <a:ext cx="5282286" cy="15783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r" defTabSz="1422400" rtl="1">
                <a:lnSpc>
                  <a:spcPct val="90000"/>
                </a:lnSpc>
                <a:spcBef>
                  <a:spcPct val="0"/>
                </a:spcBef>
                <a:spcAft>
                  <a:spcPct val="35000"/>
                </a:spcAft>
              </a:pPr>
              <a:r>
                <a:rPr lang="fa-IR" sz="3200" kern="1200" dirty="0" smtClean="0">
                  <a:cs typeface="B Davat" pitchFamily="2" charset="-78"/>
                </a:rPr>
                <a:t>عقاید ضمنی که اغلب به وسیله مدیران ایجاد می شود</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amond(in)">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340768"/>
            <a:ext cx="7408333" cy="4536503"/>
          </a:xfrm>
        </p:spPr>
        <p:txBody>
          <a:bodyPr>
            <a:normAutofit lnSpcReduction="10000"/>
          </a:bodyPr>
          <a:lstStyle/>
          <a:p>
            <a:pPr marL="0" indent="0" algn="just" rtl="1">
              <a:buNone/>
            </a:pPr>
            <a:r>
              <a:rPr lang="fa-IR" b="1" dirty="0" smtClean="0">
                <a:solidFill>
                  <a:schemeClr val="tx1"/>
                </a:solidFill>
                <a:latin typeface="arial"/>
                <a:cs typeface="B Davat" pitchFamily="2" charset="-78"/>
              </a:rPr>
              <a:t>یک عامل مهم که ایجاد فضای سکوت را در سازمان ها تسهیل می نماید, ترس مدیریت ارشد از دریافت بازخور منفی به ویژه از زیر دستان است. شواهد قوی حکایت از آن دارند که افراد در اثر بازخور منفی احساس ترس می کنند؛ چه این اطلاعات درباره شخص آنها باشد  وچه درباره اقدامی که انجام داده اند. آرگریس و شون بیان می دارند که بسیاری از مدیران, از شرمندگی, تهدید و احساس آسیب پذیری یا عدم صلاحیت, ترسان و گریزان هستند.از این رو, از شنیدن اطلاعاتی که ممکن است نشانگر ضعف آنها باشد,اقدامات فعلی آنها را زیر سؤال ببرد و یا تهدیدی علیه قدرت و اعتبار آنها باشد دوری می جویند.</a:t>
            </a:r>
            <a:endParaRPr lang="en-US" b="1" dirty="0" smtClean="0">
              <a:solidFill>
                <a:schemeClr val="tx1"/>
              </a:solidFill>
              <a:latin typeface="arial"/>
              <a:cs typeface="B Davat" pitchFamily="2" charset="-78"/>
            </a:endParaRPr>
          </a:p>
          <a:p>
            <a:pPr marL="0" indent="0" algn="just" rtl="1">
              <a:buNone/>
            </a:pPr>
            <a:r>
              <a:rPr lang="fa-IR" b="1" dirty="0">
                <a:solidFill>
                  <a:schemeClr val="tx1"/>
                </a:solidFill>
                <a:cs typeface="B Davat" pitchFamily="2" charset="-78"/>
              </a:rPr>
              <a:t>ساختارها و روش‌های مورد استفاده در سازمان به گسترش آنچه ما «جو سکوت</a:t>
            </a:r>
            <a:r>
              <a:rPr lang="fa-IR" b="1" dirty="0" smtClean="0">
                <a:solidFill>
                  <a:schemeClr val="tx1"/>
                </a:solidFill>
                <a:cs typeface="B Davat" pitchFamily="2" charset="-78"/>
              </a:rPr>
              <a:t>» </a:t>
            </a:r>
            <a:r>
              <a:rPr lang="fa-IR" b="1" dirty="0">
                <a:solidFill>
                  <a:schemeClr val="tx1"/>
                </a:solidFill>
                <a:cs typeface="B Davat" pitchFamily="2" charset="-78"/>
              </a:rPr>
              <a:t>می‌نامیم، کمک می‌کند تا به‌طور گسترده‌ای بین کارکنان این گونه ادراک شود که گفت‌وگو در مورد مشکلات و مسائل بی‌اثر و خطرناک است. زمانی که چنین جوی در سازمان حاکم شود، واکنش غالب در یک سازمان سکوت خواهد بود تا اظهارنظر افراد. </a:t>
            </a:r>
            <a:endParaRPr lang="en-US" b="1" dirty="0">
              <a:solidFill>
                <a:schemeClr val="tx1"/>
              </a:solidFill>
              <a:cs typeface="B Davat" pitchFamily="2" charset="-78"/>
            </a:endParaRPr>
          </a:p>
        </p:txBody>
      </p:sp>
    </p:spTree>
    <p:extLst>
      <p:ext uri="{BB962C8B-B14F-4D97-AF65-F5344CB8AC3E}">
        <p14:creationId xmlns:p14="http://schemas.microsoft.com/office/powerpoint/2010/main" val="1011090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561</TotalTime>
  <Words>1012</Words>
  <Application>Microsoft Office PowerPoint</Application>
  <PresentationFormat>On-screen Show (4:3)</PresentationFormat>
  <Paragraphs>87</Paragraphs>
  <Slides>20</Slides>
  <Notes>0</Notes>
  <HiddenSlides>0</HiddenSlides>
  <MMClips>0</MMClips>
  <ScaleCrop>false</ScaleCrop>
  <HeadingPairs>
    <vt:vector size="4" baseType="variant">
      <vt:variant>
        <vt:lpstr>Theme</vt:lpstr>
      </vt:variant>
      <vt:variant>
        <vt:i4>4</vt:i4>
      </vt:variant>
      <vt:variant>
        <vt:lpstr>Slide Titles</vt:lpstr>
      </vt:variant>
      <vt:variant>
        <vt:i4>20</vt:i4>
      </vt:variant>
    </vt:vector>
  </HeadingPairs>
  <TitlesOfParts>
    <vt:vector size="24" baseType="lpstr">
      <vt:lpstr>Waveform</vt:lpstr>
      <vt:lpstr>Office Theme</vt:lpstr>
      <vt:lpstr>1_Office Theme</vt:lpstr>
      <vt:lpstr>1_Waveform</vt:lpstr>
      <vt:lpstr>PowerPoint Presentation</vt:lpstr>
      <vt:lpstr>سکوت سازمانی  Organizational Silence</vt:lpstr>
      <vt:lpstr>مقدمه</vt:lpstr>
      <vt:lpstr>سکوت سازمانی چیست؟</vt:lpstr>
      <vt:lpstr>PowerPoint Presentation</vt:lpstr>
      <vt:lpstr>انواع سکوت </vt:lpstr>
      <vt:lpstr>انواع سکوت </vt:lpstr>
      <vt:lpstr>منشا سکوت سازمانی</vt:lpstr>
      <vt:lpstr>PowerPoint Presentation</vt:lpstr>
      <vt:lpstr>PowerPoint Presentation</vt:lpstr>
      <vt:lpstr>انگیزه مرتبط با سکوت سازمانی</vt:lpstr>
      <vt:lpstr>علل سکوت</vt:lpstr>
      <vt:lpstr>پیامدهای سکوت سازمانی</vt:lpstr>
      <vt:lpstr>راهکارهای کاهش پدیده سکوت سازمانی</vt:lpstr>
      <vt:lpstr>راهکارهای کاهش پدیده سکوت سازمانی</vt:lpstr>
      <vt:lpstr>راهکارهای کاهش پدیده سکوت سازمانی</vt:lpstr>
      <vt:lpstr>PowerPoint Presentation</vt:lpstr>
      <vt:lpstr>PowerPoint Presentation</vt:lpstr>
      <vt:lpstr>فهرست منابع</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89030101</dc:creator>
  <cp:lastModifiedBy>WIN 7</cp:lastModifiedBy>
  <cp:revision>81</cp:revision>
  <dcterms:created xsi:type="dcterms:W3CDTF">2015-11-10T04:16:29Z</dcterms:created>
  <dcterms:modified xsi:type="dcterms:W3CDTF">2016-11-17T15:38:44Z</dcterms:modified>
</cp:coreProperties>
</file>