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sldIdLst>
    <p:sldId id="262" r:id="rId2"/>
    <p:sldId id="289" r:id="rId3"/>
    <p:sldId id="288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84" r:id="rId13"/>
    <p:sldId id="286" r:id="rId14"/>
    <p:sldId id="272" r:id="rId15"/>
    <p:sldId id="287" r:id="rId16"/>
    <p:sldId id="273" r:id="rId17"/>
    <p:sldId id="275" r:id="rId18"/>
    <p:sldId id="28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413E8A0-837C-42A2-899F-36615CCBC2BB}">
          <p14:sldIdLst>
            <p14:sldId id="262"/>
            <p14:sldId id="289"/>
            <p14:sldId id="288"/>
            <p14:sldId id="263"/>
            <p14:sldId id="264"/>
            <p14:sldId id="265"/>
            <p14:sldId id="266"/>
            <p14:sldId id="267"/>
            <p14:sldId id="268"/>
            <p14:sldId id="270"/>
            <p14:sldId id="271"/>
            <p14:sldId id="284"/>
            <p14:sldId id="286"/>
            <p14:sldId id="272"/>
            <p14:sldId id="287"/>
            <p14:sldId id="273"/>
            <p14:sldId id="275"/>
            <p14:sldId id="285"/>
            <p14:sldId id="276"/>
            <p14:sldId id="277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9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9A2F65-CD18-4554-A5B4-AA3F004B70D4}" type="datetimeFigureOut">
              <a:rPr lang="fa-IR" smtClean="0"/>
              <a:t>15/02/1438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501DA1-FEC3-4D07-A91C-29534A08D837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5898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856895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>
                <a:solidFill>
                  <a:srgbClr val="FFFF00"/>
                </a:solidFill>
              </a:rPr>
              <a:t>مثال </a:t>
            </a:r>
            <a:r>
              <a:rPr lang="fa-IR" sz="2400" dirty="0" smtClean="0"/>
              <a:t>:</a:t>
            </a:r>
          </a:p>
          <a:p>
            <a:endParaRPr lang="fa-IR" sz="2400" dirty="0" smtClean="0"/>
          </a:p>
          <a:p>
            <a:r>
              <a:rPr lang="fa-IR" sz="2400" dirty="0" smtClean="0"/>
              <a:t>فرض كنيد دو كارمند با صلاحيت و شايستگي يكسان براي انجام يك كار و مسئوليت </a:t>
            </a:r>
          </a:p>
          <a:p>
            <a:endParaRPr lang="fa-IR" sz="2400" dirty="0"/>
          </a:p>
          <a:p>
            <a:r>
              <a:rPr lang="fa-IR" sz="2400" dirty="0" smtClean="0"/>
              <a:t>شغلي وجود دارند، اما به يكي ازآنها مقداري بيشتر از ديگري پرداخت مي شود. </a:t>
            </a:r>
          </a:p>
          <a:p>
            <a:endParaRPr lang="fa-IR" sz="2400" dirty="0" smtClean="0"/>
          </a:p>
          <a:p>
            <a:r>
              <a:rPr lang="fa-IR" sz="3200" dirty="0" smtClean="0"/>
              <a:t>دیدگاه کارمندان از این عدالت چیست</a:t>
            </a:r>
            <a:r>
              <a:rPr lang="fa-IR" sz="2400" dirty="0" smtClean="0"/>
              <a:t>؟</a:t>
            </a:r>
          </a:p>
          <a:p>
            <a:endParaRPr lang="fa-IR" sz="2400" dirty="0" smtClean="0"/>
          </a:p>
        </p:txBody>
      </p:sp>
    </p:spTree>
    <p:extLst>
      <p:ext uri="{BB962C8B-B14F-4D97-AF65-F5344CB8AC3E}">
        <p14:creationId xmlns:p14="http://schemas.microsoft.com/office/powerpoint/2010/main" val="35961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7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sz="2400" dirty="0" smtClean="0"/>
          </a:p>
          <a:p>
            <a:r>
              <a:rPr lang="fa-IR" sz="2400" dirty="0" smtClean="0"/>
              <a:t>سازمان </a:t>
            </a:r>
            <a:r>
              <a:rPr lang="fa-IR" sz="2400" dirty="0"/>
              <a:t>عوامل قانوني بسيار زيادي را همچون طول </a:t>
            </a:r>
            <a:r>
              <a:rPr lang="fa-IR" sz="2400" dirty="0" smtClean="0"/>
              <a:t>زمان كار</a:t>
            </a:r>
            <a:r>
              <a:rPr lang="fa-IR" sz="2400" dirty="0"/>
              <a:t>، شيفت كاري و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غيره </a:t>
            </a:r>
            <a:r>
              <a:rPr lang="fa-IR" sz="2400" dirty="0"/>
              <a:t>را در بر دارد. اين دو </a:t>
            </a:r>
            <a:r>
              <a:rPr lang="fa-IR" sz="2400" dirty="0" smtClean="0"/>
              <a:t>كارمند از </a:t>
            </a:r>
            <a:r>
              <a:rPr lang="fa-IR" sz="2400" dirty="0"/>
              <a:t>سياست پرداخت شركت كاملاً </a:t>
            </a:r>
            <a:r>
              <a:rPr lang="fa-IR" sz="2400" dirty="0" smtClean="0"/>
              <a:t>آگاه اند </a:t>
            </a:r>
            <a:r>
              <a:rPr lang="fa-IR" sz="2400" dirty="0"/>
              <a:t>و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فرصتهاي يكساني </a:t>
            </a:r>
            <a:r>
              <a:rPr lang="fa-IR" sz="2400" dirty="0"/>
              <a:t>دارند. با توجه به اين عوامل ممكن است </a:t>
            </a:r>
            <a:r>
              <a:rPr lang="fa-IR" sz="2400" dirty="0" smtClean="0"/>
              <a:t>يكي ازدوكارمند </a:t>
            </a:r>
            <a:r>
              <a:rPr lang="fa-IR" sz="2400" dirty="0"/>
              <a:t>از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ديگري </a:t>
            </a:r>
            <a:r>
              <a:rPr lang="fa-IR" sz="2400" dirty="0"/>
              <a:t>مقدار بيشتري دريافت كند، با </a:t>
            </a:r>
            <a:r>
              <a:rPr lang="fa-IR" sz="2400" dirty="0" smtClean="0"/>
              <a:t>اين حال </a:t>
            </a:r>
            <a:r>
              <a:rPr lang="fa-IR" sz="2400" dirty="0"/>
              <a:t>كارمند ديگر ممكن است احساس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كند </a:t>
            </a:r>
            <a:r>
              <a:rPr lang="fa-IR" sz="2400" dirty="0"/>
              <a:t>اگر چه </a:t>
            </a:r>
            <a:r>
              <a:rPr lang="fa-IR" sz="2400" dirty="0" smtClean="0"/>
              <a:t>كمتر از </a:t>
            </a:r>
            <a:r>
              <a:rPr lang="fa-IR" sz="2400" dirty="0"/>
              <a:t>تمايلش به او پرداخت شده است، اما اين </a:t>
            </a:r>
            <a:r>
              <a:rPr lang="fa-IR" sz="2400" dirty="0" smtClean="0"/>
              <a:t>پرداخت ناعادلانه </a:t>
            </a:r>
          </a:p>
          <a:p>
            <a:endParaRPr lang="fa-IR" sz="2400" dirty="0"/>
          </a:p>
          <a:p>
            <a:r>
              <a:rPr lang="fa-IR" sz="2400" dirty="0" smtClean="0"/>
              <a:t>نيست</a:t>
            </a:r>
            <a:r>
              <a:rPr lang="fa-IR" sz="2400" dirty="0"/>
              <a:t>، چرا كه سياست جبران خدمات </a:t>
            </a:r>
            <a:r>
              <a:rPr lang="fa-IR" sz="2400" dirty="0" smtClean="0"/>
              <a:t>سازمان يك </a:t>
            </a:r>
            <a:r>
              <a:rPr lang="fa-IR" sz="2400" dirty="0"/>
              <a:t>سياست باز بوده و به شيوه اي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دقيق </a:t>
            </a:r>
            <a:r>
              <a:rPr lang="fa-IR" sz="2400" dirty="0"/>
              <a:t>و بدون تعصب </a:t>
            </a:r>
            <a:r>
              <a:rPr lang="fa-IR" sz="2400" dirty="0" smtClean="0"/>
              <a:t>و غرض </a:t>
            </a:r>
            <a:r>
              <a:rPr lang="fa-IR" sz="2400" dirty="0"/>
              <a:t>ورزي به كار گرفته شده است</a:t>
            </a:r>
            <a:r>
              <a:rPr lang="fa-IR" sz="2400" dirty="0" smtClean="0"/>
              <a:t>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37997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04664"/>
            <a:ext cx="770485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</a:rPr>
              <a:t>3</a:t>
            </a:r>
            <a:r>
              <a:rPr lang="fa-IR" b="1" dirty="0" smtClean="0"/>
              <a:t> </a:t>
            </a:r>
            <a:r>
              <a:rPr lang="fa-IR" sz="3600" b="1" dirty="0">
                <a:solidFill>
                  <a:srgbClr val="FFFF00"/>
                </a:solidFill>
              </a:rPr>
              <a:t>عدالت </a:t>
            </a:r>
            <a:r>
              <a:rPr lang="fa-IR" sz="3600" b="1" dirty="0" smtClean="0">
                <a:solidFill>
                  <a:srgbClr val="FFFF00"/>
                </a:solidFill>
              </a:rPr>
              <a:t>تعاملي:</a:t>
            </a:r>
            <a:endParaRPr lang="fa-IR" sz="3600" b="1" dirty="0">
              <a:solidFill>
                <a:srgbClr val="FFFF00"/>
              </a:solidFill>
            </a:endParaRPr>
          </a:p>
          <a:p>
            <a:endParaRPr lang="fa-IR" sz="2400" dirty="0" smtClean="0"/>
          </a:p>
          <a:p>
            <a:r>
              <a:rPr lang="fa-IR" sz="2400" dirty="0" smtClean="0"/>
              <a:t>نوع </a:t>
            </a:r>
            <a:r>
              <a:rPr lang="fa-IR" sz="2400" dirty="0"/>
              <a:t>سوم ازعدالت در سازما نها، عدالت تعاملي </a:t>
            </a:r>
            <a:r>
              <a:rPr lang="fa-IR" sz="2400" dirty="0" smtClean="0"/>
              <a:t>ناميده مي </a:t>
            </a:r>
            <a:r>
              <a:rPr lang="fa-IR" sz="2400" dirty="0"/>
              <a:t>شود.عدالت تعاملي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شامل </a:t>
            </a:r>
            <a:r>
              <a:rPr lang="fa-IR" sz="2400" dirty="0"/>
              <a:t>روشي است كه </a:t>
            </a:r>
            <a:r>
              <a:rPr lang="fa-IR" sz="2400" dirty="0" smtClean="0"/>
              <a:t>عدالت سازماني </a:t>
            </a:r>
            <a:r>
              <a:rPr lang="fa-IR" sz="2400" dirty="0"/>
              <a:t>توسط سرپرستان به زيردستان منتقل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ميشود</a:t>
            </a:r>
            <a:r>
              <a:rPr lang="fa-IR" sz="2400" dirty="0"/>
              <a:t>. </a:t>
            </a:r>
            <a:r>
              <a:rPr lang="fa-IR" sz="2400" dirty="0" smtClean="0"/>
              <a:t>اين نوع </a:t>
            </a:r>
            <a:r>
              <a:rPr lang="fa-IR" sz="2400" dirty="0"/>
              <a:t>عدالت مرتبط با </a:t>
            </a:r>
            <a:r>
              <a:rPr lang="fa-IR" sz="2400" dirty="0" smtClean="0"/>
              <a:t>جنبه هاي فرايند </a:t>
            </a:r>
            <a:r>
              <a:rPr lang="fa-IR" sz="2400" dirty="0"/>
              <a:t>ارتباطات (</a:t>
            </a:r>
            <a:r>
              <a:rPr lang="fa-IR" sz="2400" dirty="0" smtClean="0"/>
              <a:t>همچون ادب،</a:t>
            </a:r>
          </a:p>
          <a:p>
            <a:endParaRPr lang="fa-IR" sz="2400" dirty="0"/>
          </a:p>
          <a:p>
            <a:r>
              <a:rPr lang="fa-IR" sz="2400" dirty="0" smtClean="0"/>
              <a:t>صداقت </a:t>
            </a:r>
            <a:r>
              <a:rPr lang="fa-IR" sz="2400" dirty="0"/>
              <a:t>وا </a:t>
            </a:r>
            <a:r>
              <a:rPr lang="fa-IR" sz="2400" dirty="0" smtClean="0"/>
              <a:t>حترام)بين </a:t>
            </a:r>
            <a:r>
              <a:rPr lang="fa-IR" sz="2400" dirty="0"/>
              <a:t>فرستنده وگيرنده </a:t>
            </a:r>
            <a:r>
              <a:rPr lang="fa-IR" sz="2400" dirty="0" smtClean="0"/>
              <a:t>عدالت است.به </a:t>
            </a:r>
            <a:r>
              <a:rPr lang="fa-IR" sz="2400" dirty="0"/>
              <a:t>خاطر اينكه عدالت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تعاملي </a:t>
            </a:r>
            <a:r>
              <a:rPr lang="fa-IR" sz="2400" dirty="0"/>
              <a:t>توسط رفتارمديريت </a:t>
            </a:r>
            <a:r>
              <a:rPr lang="fa-IR" sz="2400" dirty="0" smtClean="0"/>
              <a:t>تعيين مي </a:t>
            </a:r>
            <a:r>
              <a:rPr lang="fa-IR" sz="2400" dirty="0"/>
              <a:t>شود، اين نوع عدالت مرتبط </a:t>
            </a:r>
            <a:r>
              <a:rPr lang="fa-IR" sz="2400" dirty="0" smtClean="0"/>
              <a:t>  با </a:t>
            </a:r>
          </a:p>
          <a:p>
            <a:endParaRPr lang="fa-IR" sz="2400" dirty="0"/>
          </a:p>
          <a:p>
            <a:r>
              <a:rPr lang="fa-IR" sz="2400" dirty="0" smtClean="0"/>
              <a:t>واكنشهاي شناختي،احساسي </a:t>
            </a:r>
            <a:r>
              <a:rPr lang="fa-IR" sz="2400" dirty="0"/>
              <a:t>و رفتاري نسبت به مديريت يا به عبارت </a:t>
            </a:r>
            <a:r>
              <a:rPr lang="fa-IR" sz="2400" dirty="0" smtClean="0"/>
              <a:t>ديگر </a:t>
            </a:r>
          </a:p>
          <a:p>
            <a:endParaRPr lang="fa-IR" sz="2400" dirty="0"/>
          </a:p>
          <a:p>
            <a:r>
              <a:rPr lang="fa-IR" sz="2400" dirty="0" smtClean="0"/>
              <a:t>سرپرست </a:t>
            </a:r>
            <a:r>
              <a:rPr lang="fa-IR" sz="2400" dirty="0"/>
              <a:t>است</a:t>
            </a:r>
            <a:r>
              <a:rPr lang="fa-I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77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332657"/>
            <a:ext cx="734481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>
                <a:solidFill>
                  <a:srgbClr val="FFFF00"/>
                </a:solidFill>
              </a:rPr>
              <a:t>پیامدهای عدالت تعاملی </a:t>
            </a:r>
          </a:p>
          <a:p>
            <a:endParaRPr lang="fa-IR" sz="2400" dirty="0"/>
          </a:p>
          <a:p>
            <a:r>
              <a:rPr lang="fa-IR" sz="2400" dirty="0" smtClean="0"/>
              <a:t> زماني كه </a:t>
            </a:r>
            <a:r>
              <a:rPr lang="fa-IR" sz="2400" dirty="0"/>
              <a:t>كارمندي احساس </a:t>
            </a:r>
            <a:r>
              <a:rPr lang="fa-IR" sz="2400" dirty="0" smtClean="0"/>
              <a:t>بي عدالتي </a:t>
            </a:r>
            <a:r>
              <a:rPr lang="fa-IR" sz="2400" dirty="0"/>
              <a:t>تعاملي </a:t>
            </a:r>
            <a:r>
              <a:rPr lang="fa-IR" sz="2400" dirty="0" smtClean="0"/>
              <a:t>ميكند </a:t>
            </a:r>
            <a:r>
              <a:rPr lang="fa-IR" sz="2400" dirty="0"/>
              <a:t>به احتمال </a:t>
            </a:r>
            <a:r>
              <a:rPr lang="fa-IR" sz="2400" dirty="0" smtClean="0"/>
              <a:t>زياد </a:t>
            </a:r>
            <a:r>
              <a:rPr lang="fa-IR" sz="2400" dirty="0"/>
              <a:t>اين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كارمند واكنش منفي </a:t>
            </a:r>
            <a:r>
              <a:rPr lang="fa-IR" sz="2400" dirty="0"/>
              <a:t>به سرپرستش به جاي سازمان نشان </a:t>
            </a:r>
            <a:r>
              <a:rPr lang="fa-IR" sz="2400" dirty="0" smtClean="0"/>
              <a:t>ميدهد</a:t>
            </a:r>
            <a:r>
              <a:rPr lang="fa-IR" sz="2400" dirty="0"/>
              <a:t>.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از اين رو </a:t>
            </a:r>
            <a:r>
              <a:rPr lang="fa-IR" sz="2400" dirty="0"/>
              <a:t>پيش بيني مي شود كه كارمند از سرپرست مستقيمش </a:t>
            </a:r>
            <a:r>
              <a:rPr lang="fa-IR" sz="2400" dirty="0" smtClean="0"/>
              <a:t>به جاي </a:t>
            </a:r>
          </a:p>
          <a:p>
            <a:endParaRPr lang="fa-IR" sz="2400" dirty="0"/>
          </a:p>
          <a:p>
            <a:r>
              <a:rPr lang="fa-IR" sz="2400" dirty="0" smtClean="0"/>
              <a:t>سازمان </a:t>
            </a:r>
            <a:r>
              <a:rPr lang="fa-IR" sz="2400" dirty="0"/>
              <a:t>در كل ناراضي باشد و كارمند تعهد </a:t>
            </a:r>
            <a:r>
              <a:rPr lang="fa-IR" sz="2400" dirty="0" smtClean="0"/>
              <a:t>كمتري نسبت </a:t>
            </a:r>
            <a:r>
              <a:rPr lang="fa-IR" sz="2400" dirty="0"/>
              <a:t>به سرپرست تا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سازمان </a:t>
            </a:r>
            <a:r>
              <a:rPr lang="fa-IR" sz="2400" dirty="0"/>
              <a:t>درخوداحساس كند.</a:t>
            </a:r>
          </a:p>
          <a:p>
            <a:endParaRPr lang="fa-IR" sz="2400" dirty="0"/>
          </a:p>
          <a:p>
            <a:r>
              <a:rPr lang="fa-IR" sz="2400" dirty="0" smtClean="0"/>
              <a:t>همچنين </a:t>
            </a:r>
            <a:r>
              <a:rPr lang="fa-IR" sz="2400" dirty="0"/>
              <a:t>نگر شهاي منفي وي عمدتاً نسبت به </a:t>
            </a:r>
            <a:r>
              <a:rPr lang="fa-IR" sz="2400" dirty="0" smtClean="0"/>
              <a:t>سرپرست است </a:t>
            </a:r>
            <a:r>
              <a:rPr lang="fa-IR" sz="2400" dirty="0"/>
              <a:t>وقسمت كمي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از </a:t>
            </a:r>
            <a:r>
              <a:rPr lang="fa-IR" sz="2400" dirty="0"/>
              <a:t>اين نگر شهاي منفي به </a:t>
            </a:r>
            <a:r>
              <a:rPr lang="fa-IR" sz="2400" dirty="0" smtClean="0"/>
              <a:t>سازمان برمي </a:t>
            </a:r>
            <a:r>
              <a:rPr lang="fa-IR" sz="2400" dirty="0"/>
              <a:t>گردد</a:t>
            </a:r>
            <a:r>
              <a:rPr lang="fa-IR" sz="2400" dirty="0" smtClean="0"/>
              <a:t>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7804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76672"/>
            <a:ext cx="763284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>
                <a:solidFill>
                  <a:srgbClr val="FFFF00"/>
                </a:solidFill>
              </a:rPr>
              <a:t>تعهد سازمانی:</a:t>
            </a:r>
          </a:p>
          <a:p>
            <a:r>
              <a:rPr lang="fa-IR" sz="2400" dirty="0" smtClean="0"/>
              <a:t> </a:t>
            </a:r>
          </a:p>
          <a:p>
            <a:r>
              <a:rPr lang="fa-IR" sz="2400" dirty="0" smtClean="0"/>
              <a:t>تعهد سازماني رفتارهاي افراد را تحت تأثير قرارميدهد. تعهد بيانگر احساس </a:t>
            </a:r>
          </a:p>
          <a:p>
            <a:endParaRPr lang="fa-IR" sz="2400" dirty="0"/>
          </a:p>
          <a:p>
            <a:r>
              <a:rPr lang="fa-IR" sz="2400" dirty="0" smtClean="0"/>
              <a:t>هويت و وابستگي فرد به سازمان است. هيچ سازماني نمي تواند بدون تعهد و </a:t>
            </a:r>
          </a:p>
          <a:p>
            <a:endParaRPr lang="fa-IR" sz="2400" dirty="0"/>
          </a:p>
          <a:p>
            <a:r>
              <a:rPr lang="fa-IR" sz="2400" dirty="0" smtClean="0"/>
              <a:t>تلاش كاركنان موفق گردد.</a:t>
            </a:r>
          </a:p>
          <a:p>
            <a:endParaRPr lang="fa-IR" sz="2400" dirty="0" smtClean="0"/>
          </a:p>
          <a:p>
            <a:r>
              <a:rPr lang="fa-IR" sz="2400" dirty="0" smtClean="0"/>
              <a:t> كاركناني كه داراي تعهد و پايبندي هستند نظم بيشتري در كار خود دارند و </a:t>
            </a:r>
          </a:p>
          <a:p>
            <a:endParaRPr lang="fa-IR" sz="2400" dirty="0"/>
          </a:p>
          <a:p>
            <a:r>
              <a:rPr lang="fa-IR" sz="2400" dirty="0" smtClean="0"/>
              <a:t>مدت بيشتري در سازمان مي مانند و كار مي كنند.</a:t>
            </a:r>
          </a:p>
          <a:p>
            <a:endParaRPr lang="fa-IR" sz="2400" dirty="0"/>
          </a:p>
          <a:p>
            <a:r>
              <a:rPr lang="fa-IR" sz="2400" dirty="0" smtClean="0"/>
              <a:t> مديران بايد تعهد و پايداري خود و كاركنان به سازمان را حفظ كرده و </a:t>
            </a:r>
          </a:p>
          <a:p>
            <a:endParaRPr lang="fa-IR" sz="2400" dirty="0"/>
          </a:p>
          <a:p>
            <a:r>
              <a:rPr lang="fa-IR" sz="2400" dirty="0" smtClean="0"/>
              <a:t>پرورش دهند .واین راهی ندارد بجر برقراری اصول عدالت در سازمان.</a:t>
            </a:r>
          </a:p>
        </p:txBody>
      </p:sp>
    </p:spTree>
    <p:extLst>
      <p:ext uri="{BB962C8B-B14F-4D97-AF65-F5344CB8AC3E}">
        <p14:creationId xmlns:p14="http://schemas.microsoft.com/office/powerpoint/2010/main" val="32024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60648"/>
            <a:ext cx="74888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>
                <a:solidFill>
                  <a:srgbClr val="FFFF00"/>
                </a:solidFill>
              </a:rPr>
              <a:t>مفاهیم تعهد سازمانی:</a:t>
            </a:r>
          </a:p>
          <a:p>
            <a:endParaRPr lang="fa-IR" sz="3600" dirty="0" smtClean="0">
              <a:solidFill>
                <a:srgbClr val="FFFF00"/>
              </a:solidFill>
            </a:endParaRPr>
          </a:p>
          <a:p>
            <a:r>
              <a:rPr lang="fa-IR" sz="2400" dirty="0" smtClean="0"/>
              <a:t>در واقع يكي از عوامل مؤثر در عملكرد نيروي انساني در سازمان، داشتن </a:t>
            </a:r>
          </a:p>
          <a:p>
            <a:endParaRPr lang="fa-IR" sz="2400" dirty="0"/>
          </a:p>
          <a:p>
            <a:r>
              <a:rPr lang="fa-IR" sz="2400" dirty="0" smtClean="0"/>
              <a:t>تعهد سازماني است. تعهد سازماني مانند مفاهيم ديگر رفتار سازماني به </a:t>
            </a:r>
          </a:p>
          <a:p>
            <a:endParaRPr lang="fa-IR" sz="2400" dirty="0"/>
          </a:p>
          <a:p>
            <a:r>
              <a:rPr lang="fa-IR" sz="2400" dirty="0" smtClean="0"/>
              <a:t>شيو ههاي متفاوت تعريف شده است. </a:t>
            </a:r>
          </a:p>
          <a:p>
            <a:endParaRPr lang="fa-IR" sz="2400" dirty="0" smtClean="0"/>
          </a:p>
          <a:p>
            <a:r>
              <a:rPr lang="fa-IR" sz="2400" dirty="0" smtClean="0"/>
              <a:t>تعاريف مختلفي از تعهد سازماني شده است. البته معمولي ترين شيوه </a:t>
            </a:r>
          </a:p>
          <a:p>
            <a:endParaRPr lang="fa-IR" sz="2400" dirty="0"/>
          </a:p>
          <a:p>
            <a:r>
              <a:rPr lang="fa-IR" sz="2400" dirty="0" smtClean="0"/>
              <a:t>برخورد با تعهد سازماني آن است كه تعهد سازماني را نوعي وابستگي </a:t>
            </a:r>
          </a:p>
          <a:p>
            <a:endParaRPr lang="fa-IR" sz="2400" dirty="0"/>
          </a:p>
          <a:p>
            <a:r>
              <a:rPr lang="fa-IR" sz="2400" dirty="0" smtClean="0"/>
              <a:t>عاطفي به سازمان درنظر ميگيرند. و يا نوعي احساس وفا داري به</a:t>
            </a:r>
          </a:p>
          <a:p>
            <a:endParaRPr lang="fa-IR" sz="2400" dirty="0" smtClean="0"/>
          </a:p>
          <a:p>
            <a:r>
              <a:rPr lang="fa-IR" sz="2400" dirty="0" smtClean="0"/>
              <a:t>سازمان بيان شده است.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973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>
                <a:solidFill>
                  <a:srgbClr val="FFFF00"/>
                </a:solidFill>
              </a:rPr>
              <a:t>رابطه تعهد و کم کاری:</a:t>
            </a:r>
          </a:p>
          <a:p>
            <a:endParaRPr lang="fa-IR" sz="2400" dirty="0"/>
          </a:p>
          <a:p>
            <a:r>
              <a:rPr lang="fa-IR" sz="2400" dirty="0" smtClean="0"/>
              <a:t>تعهد </a:t>
            </a:r>
            <a:r>
              <a:rPr lang="fa-IR" sz="2400" dirty="0"/>
              <a:t>سازماني يك نگرش مهم شغلي و </a:t>
            </a:r>
            <a:r>
              <a:rPr lang="fa-IR" sz="2400" dirty="0" smtClean="0"/>
              <a:t>سازماني است </a:t>
            </a:r>
            <a:r>
              <a:rPr lang="fa-IR" sz="2400" dirty="0"/>
              <a:t>كه در طول سا لهاي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گذشته </a:t>
            </a:r>
            <a:r>
              <a:rPr lang="fa-IR" sz="2400" dirty="0"/>
              <a:t>موردعلاقه بسياري </a:t>
            </a:r>
            <a:r>
              <a:rPr lang="fa-IR" sz="2400" dirty="0" smtClean="0"/>
              <a:t>از محققان </a:t>
            </a:r>
            <a:r>
              <a:rPr lang="fa-IR" sz="2400" dirty="0"/>
              <a:t>رشت ههاي رفتار سازماني و روانشناسي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خصوصاً روانشناسي </a:t>
            </a:r>
            <a:r>
              <a:rPr lang="fa-IR" sz="2400" dirty="0"/>
              <a:t>اجتماعي بوده است. تأثير مثبت تعهد </a:t>
            </a:r>
            <a:r>
              <a:rPr lang="fa-IR" sz="2400" dirty="0" smtClean="0"/>
              <a:t>سازماني بر </a:t>
            </a:r>
            <a:r>
              <a:rPr lang="fa-IR" sz="2400" dirty="0"/>
              <a:t>عملكرد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سازما </a:t>
            </a:r>
            <a:r>
              <a:rPr lang="fa-IR" sz="2400" dirty="0"/>
              <a:t>نها در بسياري از تحقيقات مورد </a:t>
            </a:r>
            <a:r>
              <a:rPr lang="fa-IR" sz="2400" dirty="0" smtClean="0"/>
              <a:t>تأييد قرار </a:t>
            </a:r>
            <a:r>
              <a:rPr lang="fa-IR" sz="2400" dirty="0"/>
              <a:t>گرفته است . افرادي كه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داراي </a:t>
            </a:r>
            <a:r>
              <a:rPr lang="fa-IR" sz="2400" dirty="0"/>
              <a:t>تعهد كمتري </a:t>
            </a:r>
            <a:r>
              <a:rPr lang="fa-IR" sz="2400" dirty="0" smtClean="0"/>
              <a:t>هستند خروج </a:t>
            </a:r>
            <a:r>
              <a:rPr lang="fa-IR" sz="2400" dirty="0"/>
              <a:t>از كار در آنها بيشتر است</a:t>
            </a:r>
            <a:r>
              <a:rPr lang="fa-IR" sz="2400" dirty="0" smtClean="0"/>
              <a:t>. و </a:t>
            </a:r>
            <a:r>
              <a:rPr lang="fa-IR" sz="2400" dirty="0"/>
              <a:t>غيبت از كار نيز</a:t>
            </a:r>
          </a:p>
          <a:p>
            <a:endParaRPr lang="fa-IR" sz="2400" dirty="0" smtClean="0"/>
          </a:p>
          <a:p>
            <a:r>
              <a:rPr lang="fa-IR" sz="2400" dirty="0" smtClean="0"/>
              <a:t>در </a:t>
            </a:r>
            <a:r>
              <a:rPr lang="fa-IR" sz="2400" dirty="0"/>
              <a:t>آنها بيشتر است</a:t>
            </a:r>
            <a:r>
              <a:rPr lang="fa-IR" sz="2400" dirty="0" smtClean="0"/>
              <a:t>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1216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2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>
                <a:solidFill>
                  <a:srgbClr val="FFFF00"/>
                </a:solidFill>
              </a:rPr>
              <a:t>انواع تعهد سازمانی: </a:t>
            </a:r>
          </a:p>
          <a:p>
            <a:endParaRPr lang="fa-IR" sz="2400" dirty="0" smtClean="0"/>
          </a:p>
          <a:p>
            <a:r>
              <a:rPr lang="fa-IR" sz="2400" dirty="0" smtClean="0"/>
              <a:t>مير </a:t>
            </a:r>
            <a:r>
              <a:rPr lang="fa-IR" sz="2400" dirty="0"/>
              <a:t>و آلن تعهد سازماني را از سه جنبه به شرح </a:t>
            </a:r>
            <a:r>
              <a:rPr lang="fa-IR" sz="2400" dirty="0" smtClean="0"/>
              <a:t>زير مورد </a:t>
            </a:r>
            <a:r>
              <a:rPr lang="fa-IR" sz="2400" dirty="0"/>
              <a:t>بررسي قرار مي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دهند .شامل:</a:t>
            </a:r>
            <a:endParaRPr lang="fa-IR" sz="2400" dirty="0"/>
          </a:p>
          <a:p>
            <a:endParaRPr lang="fa-IR" sz="2400" dirty="0"/>
          </a:p>
          <a:p>
            <a:r>
              <a:rPr lang="fa-IR" sz="3600" dirty="0" smtClean="0">
                <a:solidFill>
                  <a:srgbClr val="FFC000"/>
                </a:solidFill>
              </a:rPr>
              <a:t>تعهد عاطفي</a:t>
            </a:r>
            <a:r>
              <a:rPr lang="en-US" sz="3200" dirty="0" smtClean="0">
                <a:solidFill>
                  <a:srgbClr val="FFC000"/>
                </a:solidFill>
              </a:rPr>
              <a:t>Affective Commitment):</a:t>
            </a:r>
            <a:r>
              <a:rPr lang="en-US" sz="2400" dirty="0" smtClean="0"/>
              <a:t> </a:t>
            </a:r>
            <a:r>
              <a:rPr lang="fa-IR" sz="2400" dirty="0" smtClean="0">
                <a:solidFill>
                  <a:srgbClr val="FFC000"/>
                </a:solidFill>
              </a:rPr>
              <a:t>)</a:t>
            </a:r>
          </a:p>
          <a:p>
            <a:endParaRPr lang="fa-IR" sz="2400" dirty="0" smtClean="0"/>
          </a:p>
          <a:p>
            <a:r>
              <a:rPr lang="fa-IR" sz="2400" dirty="0" smtClean="0"/>
              <a:t>وابستگي </a:t>
            </a:r>
            <a:r>
              <a:rPr lang="fa-IR" sz="2400" dirty="0"/>
              <a:t>عاطفي كاركنان به تعيين هويت با سازمان </a:t>
            </a:r>
            <a:r>
              <a:rPr lang="fa-IR" sz="2400" dirty="0" smtClean="0"/>
              <a:t>و درگيرشدن </a:t>
            </a:r>
            <a:r>
              <a:rPr lang="fa-IR" sz="2400" dirty="0"/>
              <a:t>در </a:t>
            </a:r>
            <a:r>
              <a:rPr lang="fa-IR" sz="2400" dirty="0" smtClean="0"/>
              <a:t>فعاليتهاي </a:t>
            </a:r>
          </a:p>
          <a:p>
            <a:endParaRPr lang="fa-IR" sz="2400" dirty="0"/>
          </a:p>
          <a:p>
            <a:r>
              <a:rPr lang="fa-IR" sz="2400" dirty="0" smtClean="0"/>
              <a:t>سازمان </a:t>
            </a:r>
            <a:r>
              <a:rPr lang="fa-IR" sz="2400" dirty="0"/>
              <a:t>با داشتن </a:t>
            </a:r>
            <a:r>
              <a:rPr lang="fa-IR" sz="2400" dirty="0" smtClean="0"/>
              <a:t>احساس مثبت </a:t>
            </a:r>
            <a:r>
              <a:rPr lang="fa-IR" sz="2400" dirty="0"/>
              <a:t>است. كاركنان با تعهد عاطفي قوي در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سازمان باقي ميمانند</a:t>
            </a:r>
            <a:r>
              <a:rPr lang="fa-IR" sz="2400" dirty="0"/>
              <a:t>، زيرا آنها مي خواهند كه در سازمان بمانند.</a:t>
            </a:r>
          </a:p>
        </p:txBody>
      </p:sp>
    </p:spTree>
    <p:extLst>
      <p:ext uri="{BB962C8B-B14F-4D97-AF65-F5344CB8AC3E}">
        <p14:creationId xmlns:p14="http://schemas.microsoft.com/office/powerpoint/2010/main" val="35635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>
                <a:solidFill>
                  <a:srgbClr val="FF0000"/>
                </a:solidFill>
              </a:rPr>
              <a:t>2</a:t>
            </a:r>
            <a:r>
              <a:rPr lang="fa-IR" sz="2400" dirty="0" smtClean="0"/>
              <a:t> </a:t>
            </a:r>
            <a:r>
              <a:rPr lang="fa-IR" sz="3600" dirty="0" smtClean="0">
                <a:solidFill>
                  <a:srgbClr val="FFFF00"/>
                </a:solidFill>
              </a:rPr>
              <a:t>تعهد مستمر</a:t>
            </a:r>
            <a:r>
              <a:rPr lang="fa-IR" sz="2400" dirty="0" smtClean="0">
                <a:solidFill>
                  <a:srgbClr val="FFFF00"/>
                </a:solidFill>
              </a:rPr>
              <a:t>:(</a:t>
            </a:r>
            <a:r>
              <a:rPr lang="en-US" sz="3600" dirty="0" smtClean="0">
                <a:solidFill>
                  <a:srgbClr val="FFFF00"/>
                </a:solidFill>
              </a:rPr>
              <a:t>Continuance Commitment</a:t>
            </a:r>
            <a:r>
              <a:rPr lang="fa-IR" sz="3600" dirty="0" smtClean="0">
                <a:solidFill>
                  <a:srgbClr val="FFFF00"/>
                </a:solidFill>
              </a:rPr>
              <a:t>)</a:t>
            </a:r>
          </a:p>
          <a:p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تعهد مستمر تعهدي </a:t>
            </a:r>
            <a:r>
              <a:rPr lang="fa-IR" sz="2400" dirty="0"/>
              <a:t>است كه مبتني برارزش نهادن به سازمان </a:t>
            </a:r>
            <a:r>
              <a:rPr lang="fa-IR" sz="2400" dirty="0" smtClean="0"/>
              <a:t>است وكارمند </a:t>
            </a:r>
          </a:p>
          <a:p>
            <a:endParaRPr lang="fa-IR" sz="2400" dirty="0"/>
          </a:p>
          <a:p>
            <a:r>
              <a:rPr lang="fa-IR" sz="2400" dirty="0" smtClean="0"/>
              <a:t>درزندگي </a:t>
            </a:r>
            <a:r>
              <a:rPr lang="fa-IR" sz="2400" dirty="0"/>
              <a:t>سازمان سهيم مي شود</a:t>
            </a:r>
            <a:r>
              <a:rPr lang="fa-IR" sz="2400" dirty="0" smtClean="0"/>
              <a:t>.</a:t>
            </a:r>
          </a:p>
          <a:p>
            <a:endParaRPr lang="fa-IR" sz="2400" dirty="0" smtClean="0"/>
          </a:p>
          <a:p>
            <a:r>
              <a:rPr lang="fa-IR" sz="2400" dirty="0" smtClean="0"/>
              <a:t> </a:t>
            </a:r>
            <a:r>
              <a:rPr lang="fa-IR" sz="2400" dirty="0"/>
              <a:t>در اين </a:t>
            </a:r>
            <a:r>
              <a:rPr lang="fa-IR" sz="2400" dirty="0" smtClean="0"/>
              <a:t>نوع از تعهد </a:t>
            </a:r>
            <a:r>
              <a:rPr lang="fa-IR" sz="2400" dirty="0"/>
              <a:t>كاركنان در سازمان مي مانند چون نيازدارند كه بمانند</a:t>
            </a:r>
          </a:p>
          <a:p>
            <a:endParaRPr lang="fa-IR" sz="2400" dirty="0" smtClean="0"/>
          </a:p>
          <a:p>
            <a:r>
              <a:rPr lang="fa-IR" sz="2400" dirty="0" smtClean="0"/>
              <a:t>و </a:t>
            </a:r>
            <a:r>
              <a:rPr lang="fa-IR" sz="2400" dirty="0"/>
              <a:t>داراي وفاداري بالا در سازمان </a:t>
            </a:r>
            <a:r>
              <a:rPr lang="fa-IR" sz="2400" dirty="0" smtClean="0"/>
              <a:t>هستند.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7644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7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>
                <a:solidFill>
                  <a:srgbClr val="FFFF00"/>
                </a:solidFill>
              </a:rPr>
              <a:t>3. تعهد </a:t>
            </a:r>
            <a:r>
              <a:rPr lang="fa-IR" sz="3600" dirty="0" smtClean="0">
                <a:solidFill>
                  <a:srgbClr val="FFFF00"/>
                </a:solidFill>
              </a:rPr>
              <a:t>هنجاري:</a:t>
            </a:r>
            <a:endParaRPr lang="fa-IR" sz="3600" dirty="0">
              <a:solidFill>
                <a:srgbClr val="FFFF00"/>
              </a:solidFill>
            </a:endParaRPr>
          </a:p>
          <a:p>
            <a:endParaRPr lang="fa-IR" sz="2400" dirty="0" smtClean="0"/>
          </a:p>
          <a:p>
            <a:r>
              <a:rPr lang="fa-IR" sz="2400" dirty="0" smtClean="0"/>
              <a:t>احساسات </a:t>
            </a:r>
            <a:r>
              <a:rPr lang="fa-IR" sz="2400" dirty="0"/>
              <a:t>افراد مبتني برضرورت ماندن درسازمان است.</a:t>
            </a:r>
          </a:p>
          <a:p>
            <a:endParaRPr lang="fa-IR" sz="2400" dirty="0" smtClean="0"/>
          </a:p>
          <a:p>
            <a:r>
              <a:rPr lang="fa-IR" sz="2400" dirty="0" smtClean="0"/>
              <a:t>كاركنان </a:t>
            </a:r>
            <a:r>
              <a:rPr lang="fa-IR" sz="2400" dirty="0"/>
              <a:t>با تعهد هنجاري قوي به دليل اينكه </a:t>
            </a:r>
            <a:r>
              <a:rPr lang="fa-IR" sz="2400" dirty="0" smtClean="0"/>
              <a:t>احساس  ميكنند </a:t>
            </a:r>
            <a:r>
              <a:rPr lang="fa-IR" sz="2400" dirty="0"/>
              <a:t>بايد درسازمان بمانند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درسازمان ميمانند. </a:t>
            </a:r>
            <a:endParaRPr lang="fa-IR" sz="2400" dirty="0"/>
          </a:p>
          <a:p>
            <a:endParaRPr lang="fa-IR" sz="2400" dirty="0" smtClean="0"/>
          </a:p>
          <a:p>
            <a:r>
              <a:rPr lang="fa-IR" sz="2400" dirty="0" smtClean="0"/>
              <a:t>از </a:t>
            </a:r>
            <a:r>
              <a:rPr lang="fa-IR" sz="2400" dirty="0"/>
              <a:t>طرفي ر ضايت شغلي را عاملي رواني قلمداد شده </a:t>
            </a:r>
            <a:r>
              <a:rPr lang="fa-IR" sz="2400" dirty="0" smtClean="0"/>
              <a:t>و آن </a:t>
            </a:r>
            <a:r>
              <a:rPr lang="fa-IR" sz="2400" dirty="0"/>
              <a:t>را به صورت نوعي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سازگاري </a:t>
            </a:r>
            <a:r>
              <a:rPr lang="fa-IR" sz="2400" dirty="0"/>
              <a:t>عاطفي با شغل و </a:t>
            </a:r>
            <a:r>
              <a:rPr lang="fa-IR" sz="2400" dirty="0" smtClean="0"/>
              <a:t>شرايط شغل </a:t>
            </a:r>
            <a:r>
              <a:rPr lang="fa-IR" sz="2400" dirty="0"/>
              <a:t>تعريف م يكنند كه در اين تحقيق رضايت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از ابعادي چون </a:t>
            </a:r>
            <a:r>
              <a:rPr lang="fa-IR" sz="2400" dirty="0"/>
              <a:t>همكاران شرايط كاري و حقوق و مزايا مورد </a:t>
            </a:r>
            <a:r>
              <a:rPr lang="fa-IR" sz="2400" dirty="0" smtClean="0"/>
              <a:t>بررسي </a:t>
            </a:r>
            <a:r>
              <a:rPr lang="fa-IR" sz="2400" dirty="0"/>
              <a:t>قرار گرفته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است.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57621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5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000" dirty="0" smtClean="0"/>
              <a:t> </a:t>
            </a:r>
            <a:endParaRPr lang="fa-IR" sz="4000" dirty="0">
              <a:solidFill>
                <a:srgbClr val="FFFF00"/>
              </a:solidFill>
            </a:endParaRPr>
          </a:p>
          <a:p>
            <a:r>
              <a:rPr lang="fa-IR" sz="2800" dirty="0" smtClean="0">
                <a:solidFill>
                  <a:srgbClr val="FFFF00"/>
                </a:solidFill>
              </a:rPr>
              <a:t>                      موضوع :</a:t>
            </a:r>
            <a:r>
              <a:rPr lang="fa-IR" sz="4400" dirty="0" smtClean="0">
                <a:solidFill>
                  <a:srgbClr val="FFFF00"/>
                </a:solidFill>
              </a:rPr>
              <a:t>عدالت سازمانی</a:t>
            </a:r>
          </a:p>
          <a:p>
            <a:r>
              <a:rPr lang="fa-IR" sz="2800" dirty="0"/>
              <a:t> </a:t>
            </a:r>
            <a:r>
              <a:rPr lang="fa-IR" sz="2800" dirty="0" smtClean="0"/>
              <a:t>  </a:t>
            </a:r>
          </a:p>
          <a:p>
            <a:r>
              <a:rPr lang="fa-IR" sz="2800" dirty="0" smtClean="0"/>
              <a:t>  </a:t>
            </a:r>
          </a:p>
          <a:p>
            <a:r>
              <a:rPr lang="fa-IR" sz="2800" dirty="0"/>
              <a:t> </a:t>
            </a:r>
            <a:r>
              <a:rPr lang="fa-IR" sz="2800" dirty="0" smtClean="0"/>
              <a:t>    استاد محترم:دکتر باران دوست</a:t>
            </a:r>
          </a:p>
          <a:p>
            <a:endParaRPr lang="fa-IR" sz="2800" dirty="0"/>
          </a:p>
          <a:p>
            <a:r>
              <a:rPr lang="fa-IR" sz="2800" dirty="0" smtClean="0"/>
              <a:t>     </a:t>
            </a:r>
            <a:r>
              <a:rPr lang="fa-IR" sz="2800" dirty="0" smtClean="0"/>
              <a:t>نگارش:</a:t>
            </a:r>
            <a:endParaRPr lang="fa-IR" sz="4000" dirty="0" smtClean="0"/>
          </a:p>
          <a:p>
            <a:r>
              <a:rPr lang="fa-IR" sz="4000" dirty="0" smtClean="0"/>
              <a:t> </a:t>
            </a:r>
            <a:endParaRPr lang="fa-IR" sz="2800" dirty="0" smtClean="0"/>
          </a:p>
          <a:p>
            <a:r>
              <a:rPr lang="fa-IR" sz="2800" dirty="0"/>
              <a:t>  </a:t>
            </a:r>
            <a:r>
              <a:rPr lang="fa-IR" sz="2800" dirty="0" smtClean="0"/>
              <a:t>  </a:t>
            </a:r>
            <a:r>
              <a:rPr lang="fa-IR" sz="2800" smtClean="0"/>
              <a:t>ش </a:t>
            </a:r>
            <a:r>
              <a:rPr lang="fa-IR" sz="2800" smtClean="0"/>
              <a:t>دانشجویی:</a:t>
            </a:r>
            <a:endParaRPr lang="fa-IR" sz="2800" dirty="0" smtClean="0"/>
          </a:p>
          <a:p>
            <a:r>
              <a:rPr lang="fa-IR" sz="2800" dirty="0"/>
              <a:t> </a:t>
            </a:r>
            <a:endParaRPr lang="fa-IR" sz="2800" dirty="0" smtClean="0"/>
          </a:p>
          <a:p>
            <a:r>
              <a:rPr lang="fa-IR" sz="2800" dirty="0"/>
              <a:t> </a:t>
            </a:r>
            <a:r>
              <a:rPr lang="fa-IR" sz="2800" dirty="0" smtClean="0"/>
              <a:t> </a:t>
            </a:r>
            <a:r>
              <a:rPr lang="fa-IR" sz="2800" dirty="0"/>
              <a:t> </a:t>
            </a:r>
            <a:r>
              <a:rPr lang="fa-IR" sz="2800" dirty="0" smtClean="0"/>
              <a:t> درس مربوطه:مدیریت منابع انسانی پیشرفته</a:t>
            </a:r>
            <a:endParaRPr lang="fa-IR" sz="4000" dirty="0" smtClean="0"/>
          </a:p>
        </p:txBody>
      </p:sp>
    </p:spTree>
    <p:extLst>
      <p:ext uri="{BB962C8B-B14F-4D97-AF65-F5344CB8AC3E}">
        <p14:creationId xmlns:p14="http://schemas.microsoft.com/office/powerpoint/2010/main" val="21121349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476672"/>
            <a:ext cx="76328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b="1" dirty="0">
                <a:solidFill>
                  <a:srgbClr val="FFFF00"/>
                </a:solidFill>
              </a:rPr>
              <a:t>بحث و </a:t>
            </a:r>
            <a:r>
              <a:rPr lang="fa-IR" sz="3600" b="1" dirty="0" smtClean="0">
                <a:solidFill>
                  <a:srgbClr val="FFFF00"/>
                </a:solidFill>
              </a:rPr>
              <a:t>نتيجه گيري:</a:t>
            </a:r>
            <a:endParaRPr lang="fa-IR" sz="3600" b="1" dirty="0">
              <a:solidFill>
                <a:srgbClr val="FFFF00"/>
              </a:solidFill>
            </a:endParaRPr>
          </a:p>
          <a:p>
            <a:endParaRPr lang="fa-IR" sz="2400" dirty="0" smtClean="0"/>
          </a:p>
          <a:p>
            <a:r>
              <a:rPr lang="fa-IR" sz="2400" dirty="0" smtClean="0"/>
              <a:t>عدالت </a:t>
            </a:r>
            <a:r>
              <a:rPr lang="fa-IR" sz="2400" dirty="0"/>
              <a:t>به عنوان يك نياز اساسي براي زندگي </a:t>
            </a:r>
            <a:r>
              <a:rPr lang="fa-IR" sz="2400" dirty="0" smtClean="0"/>
              <a:t>جمعي انسا </a:t>
            </a:r>
            <a:r>
              <a:rPr lang="fa-IR" sz="2400" dirty="0"/>
              <a:t>نها هميشه در طول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تاريخ </a:t>
            </a:r>
            <a:r>
              <a:rPr lang="fa-IR" sz="2400" dirty="0"/>
              <a:t>مطرح بوده است . </a:t>
            </a:r>
            <a:r>
              <a:rPr lang="fa-IR" sz="2400" dirty="0" smtClean="0"/>
              <a:t>امروزه با </a:t>
            </a:r>
            <a:r>
              <a:rPr lang="fa-IR" sz="2400" dirty="0"/>
              <a:t>توجه به نقش فراگير و همه جانبه سازما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نها </a:t>
            </a:r>
            <a:r>
              <a:rPr lang="fa-IR" sz="2400" dirty="0"/>
              <a:t>در </a:t>
            </a:r>
            <a:r>
              <a:rPr lang="fa-IR" sz="2400" dirty="0" smtClean="0"/>
              <a:t>زندگي اجتماعي </a:t>
            </a:r>
            <a:r>
              <a:rPr lang="fa-IR" sz="2400" dirty="0"/>
              <a:t>انسا نها نقش عدالت در سازمان ها بيش از </a:t>
            </a:r>
            <a:r>
              <a:rPr lang="fa-IR" sz="2400" dirty="0" smtClean="0"/>
              <a:t>پيش </a:t>
            </a:r>
          </a:p>
          <a:p>
            <a:endParaRPr lang="fa-IR" sz="2400" dirty="0"/>
          </a:p>
          <a:p>
            <a:r>
              <a:rPr lang="fa-IR" sz="2400" dirty="0" smtClean="0"/>
              <a:t>آشكار </a:t>
            </a:r>
            <a:r>
              <a:rPr lang="fa-IR" sz="2400" dirty="0"/>
              <a:t>تر شده </a:t>
            </a:r>
            <a:r>
              <a:rPr lang="fa-IR" sz="2400" dirty="0" smtClean="0"/>
              <a:t>است </a:t>
            </a:r>
            <a:r>
              <a:rPr lang="fa-IR" sz="2400" dirty="0"/>
              <a:t>به همين دليل اين مقوله </a:t>
            </a:r>
            <a:r>
              <a:rPr lang="fa-IR" sz="2400" dirty="0" smtClean="0"/>
              <a:t>امروزه يكي از مفاهيمي است كه </a:t>
            </a:r>
          </a:p>
          <a:p>
            <a:endParaRPr lang="fa-IR" sz="2400" dirty="0"/>
          </a:p>
          <a:p>
            <a:r>
              <a:rPr lang="fa-IR" sz="2400" dirty="0" smtClean="0"/>
              <a:t>سازما نها به اهميت آن پي برده و </a:t>
            </a:r>
            <a:r>
              <a:rPr lang="fa-IR" sz="2400" dirty="0"/>
              <a:t>تحقيق در اين زمينه را آغاز نموده اند.</a:t>
            </a:r>
          </a:p>
        </p:txBody>
      </p:sp>
    </p:spTree>
    <p:extLst>
      <p:ext uri="{BB962C8B-B14F-4D97-AF65-F5344CB8AC3E}">
        <p14:creationId xmlns:p14="http://schemas.microsoft.com/office/powerpoint/2010/main" val="2151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>
                <a:solidFill>
                  <a:srgbClr val="FFFF00"/>
                </a:solidFill>
              </a:rPr>
              <a:t>در نهايت:</a:t>
            </a:r>
          </a:p>
          <a:p>
            <a:r>
              <a:rPr lang="fa-IR" sz="3600" dirty="0" smtClean="0">
                <a:solidFill>
                  <a:srgbClr val="FFFF00"/>
                </a:solidFill>
              </a:rPr>
              <a:t> </a:t>
            </a:r>
            <a:r>
              <a:rPr lang="fa-IR" sz="2400" dirty="0"/>
              <a:t>امروزه سازما نها به كاركنان اثر بخش و </a:t>
            </a:r>
            <a:r>
              <a:rPr lang="fa-IR" sz="2400" dirty="0" smtClean="0"/>
              <a:t>كارآمد </a:t>
            </a:r>
            <a:r>
              <a:rPr lang="fa-IR" sz="2400" dirty="0"/>
              <a:t>نياز دارند تا بتوانند به </a:t>
            </a:r>
            <a:endParaRPr lang="fa-IR" sz="2400" dirty="0" smtClean="0"/>
          </a:p>
          <a:p>
            <a:endParaRPr lang="fa-IR" sz="2400" dirty="0" smtClean="0"/>
          </a:p>
          <a:p>
            <a:r>
              <a:rPr lang="fa-IR" sz="2400" dirty="0" smtClean="0"/>
              <a:t>اهداف خود در جهت رشد و توسعه همه جانبه دست يابند و به طور كلي كارايي و </a:t>
            </a:r>
          </a:p>
          <a:p>
            <a:endParaRPr lang="fa-IR" sz="2400" dirty="0" smtClean="0"/>
          </a:p>
          <a:p>
            <a:r>
              <a:rPr lang="fa-IR" sz="2400" dirty="0" smtClean="0"/>
              <a:t>اثر بخشي سازما نها به كارايي و اثر بخشي نيروي انساني و به ويژه مديران در </a:t>
            </a:r>
          </a:p>
          <a:p>
            <a:endParaRPr lang="fa-IR" sz="2400" dirty="0" smtClean="0"/>
          </a:p>
          <a:p>
            <a:r>
              <a:rPr lang="fa-IR" sz="2400" dirty="0" smtClean="0"/>
              <a:t>آن سازمان بستگي دارد. از اين رو حركت به سمت افزايش عدالت وتعهد و  </a:t>
            </a:r>
          </a:p>
          <a:p>
            <a:endParaRPr lang="fa-IR" sz="2400" dirty="0" smtClean="0"/>
          </a:p>
          <a:p>
            <a:r>
              <a:rPr lang="fa-IR" sz="2400" dirty="0" smtClean="0"/>
              <a:t>رضايت در بين نيروي انساني از وظايف اصلي سازما نها بوده و ضروري</a:t>
            </a:r>
          </a:p>
          <a:p>
            <a:endParaRPr lang="fa-IR" sz="2400" dirty="0" smtClean="0"/>
          </a:p>
          <a:p>
            <a:r>
              <a:rPr lang="fa-IR" sz="2400" dirty="0" smtClean="0"/>
              <a:t>مي باشد.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7430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836713"/>
            <a:ext cx="59046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5400" dirty="0" smtClean="0">
                <a:solidFill>
                  <a:srgbClr val="00B0F0"/>
                </a:solidFill>
              </a:rPr>
              <a:t>            با تشکر</a:t>
            </a:r>
          </a:p>
          <a:p>
            <a:endParaRPr lang="fa-IR" sz="2400" dirty="0">
              <a:solidFill>
                <a:srgbClr val="00B0F0"/>
              </a:solidFill>
            </a:endParaRPr>
          </a:p>
          <a:p>
            <a:endParaRPr lang="fa-IR" sz="2400" dirty="0" smtClean="0">
              <a:solidFill>
                <a:srgbClr val="00B0F0"/>
              </a:solidFill>
            </a:endParaRPr>
          </a:p>
          <a:p>
            <a:endParaRPr lang="fa-IR" sz="2400" dirty="0">
              <a:solidFill>
                <a:srgbClr val="00B0F0"/>
              </a:solidFill>
            </a:endParaRPr>
          </a:p>
          <a:p>
            <a:endParaRPr lang="fa-IR" sz="2400" dirty="0" smtClean="0">
              <a:solidFill>
                <a:srgbClr val="00B0F0"/>
              </a:solidFill>
            </a:endParaRPr>
          </a:p>
          <a:p>
            <a:endParaRPr lang="fa-IR" sz="2400" dirty="0">
              <a:solidFill>
                <a:srgbClr val="00B0F0"/>
              </a:solidFill>
            </a:endParaRPr>
          </a:p>
          <a:p>
            <a:r>
              <a:rPr lang="fa-IR" sz="2800" dirty="0" smtClean="0">
                <a:solidFill>
                  <a:srgbClr val="92D050"/>
                </a:solidFill>
              </a:rPr>
              <a:t>در رانندگی همیشه لاینی که فکر میکنید خلوت تره و تغیر جهت میدهید از همه شلوغ تره.</a:t>
            </a:r>
          </a:p>
          <a:p>
            <a:r>
              <a:rPr lang="fa-IR" sz="2800" dirty="0" smtClean="0">
                <a:solidFill>
                  <a:srgbClr val="92D050"/>
                </a:solidFill>
              </a:rPr>
              <a:t>(این یک اصله)</a:t>
            </a:r>
            <a:endParaRPr lang="fa-IR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5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b="1" dirty="0" smtClean="0">
                <a:solidFill>
                  <a:srgbClr val="FFC000"/>
                </a:solidFill>
              </a:rPr>
              <a:t>مقدمه</a:t>
            </a:r>
            <a:endParaRPr lang="fa-IR" sz="3600" b="1" dirty="0">
              <a:solidFill>
                <a:srgbClr val="FFC000"/>
              </a:solidFill>
            </a:endParaRPr>
          </a:p>
          <a:p>
            <a:endParaRPr lang="fa-IR" sz="2400" dirty="0" smtClean="0"/>
          </a:p>
          <a:p>
            <a:r>
              <a:rPr lang="fa-IR" sz="2400" dirty="0" smtClean="0"/>
              <a:t>نظريه </a:t>
            </a:r>
            <a:r>
              <a:rPr lang="fa-IR" sz="2400" dirty="0"/>
              <a:t>پردازان علوم شناختي رفتار را تابعي از </a:t>
            </a:r>
            <a:r>
              <a:rPr lang="fa-IR" sz="2400" dirty="0" smtClean="0"/>
              <a:t>باورها،انتظارات </a:t>
            </a:r>
            <a:r>
              <a:rPr lang="fa-IR" sz="2400" dirty="0"/>
              <a:t>و ارز شها و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ساير </a:t>
            </a:r>
            <a:r>
              <a:rPr lang="fa-IR" sz="2400" dirty="0"/>
              <a:t>ادراكات ذهني انسان مي </a:t>
            </a:r>
            <a:r>
              <a:rPr lang="fa-IR" sz="2400" dirty="0" smtClean="0"/>
              <a:t>دانند به </a:t>
            </a:r>
            <a:r>
              <a:rPr lang="fa-IR" sz="2400" dirty="0"/>
              <a:t>بيان ديگر رفتار ناشي از انتخاب آگاهانه و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منطقي انسان است </a:t>
            </a:r>
            <a:r>
              <a:rPr lang="fa-IR" sz="2400" dirty="0"/>
              <a:t>. نظريه برابري يكي از نظري ههاي شناختي </a:t>
            </a:r>
            <a:r>
              <a:rPr lang="fa-IR" sz="2400" dirty="0" smtClean="0"/>
              <a:t>انگيزش كاري </a:t>
            </a:r>
            <a:r>
              <a:rPr lang="fa-IR" sz="2400" dirty="0"/>
              <a:t>به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شمار ميآيد </a:t>
            </a:r>
            <a:r>
              <a:rPr lang="fa-IR" sz="2400" dirty="0"/>
              <a:t>و بر اين پيش فرض استوار است </a:t>
            </a:r>
            <a:r>
              <a:rPr lang="fa-IR" sz="2400" dirty="0" smtClean="0"/>
              <a:t>كه  شناختهاي </a:t>
            </a:r>
            <a:r>
              <a:rPr lang="fa-IR" sz="2400" dirty="0"/>
              <a:t>كاركنان رمز درك انگيزش آنان است</a:t>
            </a:r>
            <a:r>
              <a:rPr lang="fa-IR" sz="2400" dirty="0" smtClean="0"/>
              <a:t>.</a:t>
            </a:r>
            <a:endParaRPr lang="fa-IR" sz="2400" dirty="0"/>
          </a:p>
          <a:p>
            <a:endParaRPr lang="fa-IR" sz="2400" dirty="0" smtClean="0"/>
          </a:p>
          <a:p>
            <a:r>
              <a:rPr lang="fa-IR" sz="2400" dirty="0" smtClean="0"/>
              <a:t>در </a:t>
            </a:r>
            <a:r>
              <a:rPr lang="fa-IR" sz="2400" dirty="0"/>
              <a:t>نظريه برابري فرد ارزيابي خود را از آنكه </a:t>
            </a:r>
            <a:r>
              <a:rPr lang="fa-IR" sz="2400" dirty="0" smtClean="0"/>
              <a:t>آيا پاداش </a:t>
            </a:r>
            <a:r>
              <a:rPr lang="fa-IR" sz="2400" dirty="0"/>
              <a:t>سازمان براي جبران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آورده </a:t>
            </a:r>
            <a:r>
              <a:rPr lang="fa-IR" sz="2400" dirty="0"/>
              <a:t>هايش كافي است </a:t>
            </a:r>
            <a:r>
              <a:rPr lang="fa-IR" sz="2400" dirty="0" smtClean="0"/>
              <a:t>يا خير </a:t>
            </a:r>
            <a:r>
              <a:rPr lang="fa-IR" sz="2400" dirty="0"/>
              <a:t>با مقايسه كارفرماي خود با ساير كارفرماها صورت</a:t>
            </a:r>
          </a:p>
          <a:p>
            <a:r>
              <a:rPr lang="fa-IR" sz="2400" dirty="0"/>
              <a:t>مي دهد.</a:t>
            </a:r>
          </a:p>
        </p:txBody>
      </p:sp>
    </p:spTree>
    <p:extLst>
      <p:ext uri="{BB962C8B-B14F-4D97-AF65-F5344CB8AC3E}">
        <p14:creationId xmlns:p14="http://schemas.microsoft.com/office/powerpoint/2010/main" val="21054143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2068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/>
              <a:t>برخي از صاحب نظران نظريه برابري را نظريه </a:t>
            </a:r>
            <a:r>
              <a:rPr lang="fa-IR" sz="2400" dirty="0" smtClean="0"/>
              <a:t>گسترش عدالت </a:t>
            </a:r>
            <a:r>
              <a:rPr lang="fa-IR" sz="2400" dirty="0"/>
              <a:t>نام نهاده اند،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زيرا </a:t>
            </a:r>
            <a:r>
              <a:rPr lang="fa-IR" sz="2400" dirty="0"/>
              <a:t>بر توزيع عادلانه در آمدها </a:t>
            </a:r>
            <a:r>
              <a:rPr lang="fa-IR" sz="2400" dirty="0" smtClean="0"/>
              <a:t>در ميان </a:t>
            </a:r>
            <a:r>
              <a:rPr lang="fa-IR" sz="2400" dirty="0"/>
              <a:t>انسا نها براي دستيابي به سطح بالايي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از انگيزش  تمركز دارد تحقيقات </a:t>
            </a:r>
            <a:r>
              <a:rPr lang="fa-IR" sz="2400" dirty="0"/>
              <a:t>نشان داده است كه فرايندهاي عدالت </a:t>
            </a:r>
            <a:r>
              <a:rPr lang="fa-IR" sz="2400" dirty="0" smtClean="0"/>
              <a:t>نقش </a:t>
            </a:r>
          </a:p>
          <a:p>
            <a:endParaRPr lang="fa-IR" sz="2400" dirty="0"/>
          </a:p>
          <a:p>
            <a:r>
              <a:rPr lang="fa-IR" sz="2400" dirty="0" smtClean="0"/>
              <a:t>مهمي </a:t>
            </a:r>
            <a:r>
              <a:rPr lang="fa-IR" sz="2400" dirty="0"/>
              <a:t>در سازمان ايفا </a:t>
            </a:r>
            <a:r>
              <a:rPr lang="fa-IR" sz="2400" dirty="0" smtClean="0"/>
              <a:t>ميكنند </a:t>
            </a:r>
            <a:r>
              <a:rPr lang="fa-IR" sz="2400" dirty="0"/>
              <a:t>و چطور برخورد با </a:t>
            </a:r>
            <a:r>
              <a:rPr lang="fa-IR" sz="2400" dirty="0" smtClean="0"/>
              <a:t>افراد در </a:t>
            </a:r>
            <a:r>
              <a:rPr lang="fa-IR" sz="2400" dirty="0"/>
              <a:t>سازما نها ممكن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است </a:t>
            </a:r>
            <a:r>
              <a:rPr lang="fa-IR" sz="2400" dirty="0"/>
              <a:t>باورها، احساسات، نگر شها </a:t>
            </a:r>
            <a:r>
              <a:rPr lang="fa-IR" sz="2400" dirty="0" smtClean="0"/>
              <a:t>و </a:t>
            </a:r>
            <a:r>
              <a:rPr lang="fa-IR" sz="2400" dirty="0"/>
              <a:t>رفتار كاركنان را تحت تأثير قرار دهد</a:t>
            </a:r>
            <a:r>
              <a:rPr lang="fa-IR" sz="2400" dirty="0" smtClean="0"/>
              <a:t>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0296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7712" y="548680"/>
            <a:ext cx="81587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/>
              <a:t>كاركنان حداقل با دو منبع در مورد اجراي عدالت </a:t>
            </a:r>
            <a:r>
              <a:rPr lang="fa-IR" sz="2400" dirty="0" smtClean="0"/>
              <a:t>در سازمان </a:t>
            </a:r>
            <a:r>
              <a:rPr lang="fa-IR" sz="2400" dirty="0"/>
              <a:t>يا نقض آن مواجه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هستند</a:t>
            </a:r>
            <a:r>
              <a:rPr lang="fa-IR" sz="2400" dirty="0"/>
              <a:t>. واض حترين اين </a:t>
            </a:r>
            <a:r>
              <a:rPr lang="fa-IR" sz="2400" dirty="0" smtClean="0"/>
              <a:t>منابع سرپرست </a:t>
            </a:r>
            <a:r>
              <a:rPr lang="fa-IR" sz="2400" dirty="0"/>
              <a:t>يا مدير مستقيم فرد است. اين سرپرست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نسبت به </a:t>
            </a:r>
            <a:r>
              <a:rPr lang="fa-IR" sz="2400" dirty="0"/>
              <a:t>زيردست اختيار تام دارد . او م يتواند بر پيامدهاي </a:t>
            </a:r>
            <a:r>
              <a:rPr lang="fa-IR" sz="2400" dirty="0" smtClean="0"/>
              <a:t>مهمي از </a:t>
            </a:r>
            <a:r>
              <a:rPr lang="fa-IR" sz="2400" dirty="0"/>
              <a:t>قبيل افزايش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پرداختها </a:t>
            </a:r>
            <a:r>
              <a:rPr lang="fa-IR" sz="2400" dirty="0"/>
              <a:t>يا </a:t>
            </a:r>
            <a:r>
              <a:rPr lang="fa-IR" sz="2400" dirty="0" smtClean="0"/>
              <a:t>فرصتهاي </a:t>
            </a:r>
            <a:r>
              <a:rPr lang="fa-IR" sz="2400" dirty="0"/>
              <a:t>ترفيع </a:t>
            </a:r>
            <a:r>
              <a:rPr lang="fa-IR" sz="2400" dirty="0" smtClean="0"/>
              <a:t>زيردست اثر </a:t>
            </a:r>
            <a:r>
              <a:rPr lang="fa-IR" sz="2400" dirty="0"/>
              <a:t>بگذارد.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منبع </a:t>
            </a:r>
            <a:r>
              <a:rPr lang="fa-IR" sz="2400" dirty="0"/>
              <a:t>دومي كه كاركنان ممكن  </a:t>
            </a:r>
            <a:r>
              <a:rPr lang="fa-IR" sz="2400" dirty="0" smtClean="0"/>
              <a:t>است اين عدالت يا بي عدالتي را به آن منسوب كنند، </a:t>
            </a:r>
          </a:p>
          <a:p>
            <a:endParaRPr lang="fa-IR" sz="2400" dirty="0"/>
          </a:p>
          <a:p>
            <a:r>
              <a:rPr lang="fa-IR" sz="2400" dirty="0" smtClean="0"/>
              <a:t>خود سازمان است.</a:t>
            </a:r>
          </a:p>
          <a:p>
            <a:endParaRPr lang="fa-IR" sz="2400" dirty="0" smtClean="0"/>
          </a:p>
          <a:p>
            <a:r>
              <a:rPr lang="fa-IR" sz="2400" dirty="0" smtClean="0"/>
              <a:t>اگر </a:t>
            </a:r>
            <a:r>
              <a:rPr lang="fa-IR" sz="2400" dirty="0"/>
              <a:t>چه اين منبع نامحسوس تر است، ولي توجه به آن </a:t>
            </a:r>
            <a:r>
              <a:rPr lang="fa-IR" sz="2400" dirty="0" smtClean="0"/>
              <a:t>نيز </a:t>
            </a:r>
            <a:r>
              <a:rPr lang="fa-IR" sz="2400" dirty="0"/>
              <a:t>مهم است</a:t>
            </a:r>
            <a:r>
              <a:rPr lang="fa-IR" sz="2400" dirty="0" smtClean="0"/>
              <a:t>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4747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32187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>
                <a:solidFill>
                  <a:srgbClr val="FFFF00"/>
                </a:solidFill>
              </a:rPr>
              <a:t>فرایند های عدالت در سازمان</a:t>
            </a:r>
          </a:p>
          <a:p>
            <a:endParaRPr lang="fa-IR" sz="2400" dirty="0" smtClean="0"/>
          </a:p>
          <a:p>
            <a:r>
              <a:rPr lang="fa-IR" sz="2400" dirty="0" smtClean="0"/>
              <a:t>حقيقات </a:t>
            </a:r>
            <a:r>
              <a:rPr lang="fa-IR" sz="2400" dirty="0"/>
              <a:t>نشان </a:t>
            </a:r>
            <a:r>
              <a:rPr lang="fa-IR" sz="2400" dirty="0" smtClean="0"/>
              <a:t>داده است كه </a:t>
            </a:r>
            <a:r>
              <a:rPr lang="fa-IR" sz="2400" dirty="0"/>
              <a:t>فرايندهاي عدالت </a:t>
            </a:r>
            <a:r>
              <a:rPr lang="fa-IR" sz="2400" dirty="0" smtClean="0"/>
              <a:t>نقش مهمي </a:t>
            </a:r>
            <a:r>
              <a:rPr lang="fa-IR" sz="2400" dirty="0"/>
              <a:t>را در سازمان ايفا </a:t>
            </a:r>
            <a:r>
              <a:rPr lang="fa-IR" sz="2400" dirty="0" smtClean="0"/>
              <a:t>ميكنند </a:t>
            </a:r>
            <a:r>
              <a:rPr lang="fa-IR" sz="2400" dirty="0"/>
              <a:t>و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چطور </a:t>
            </a:r>
            <a:r>
              <a:rPr lang="fa-IR" sz="2400" dirty="0"/>
              <a:t>برخورد با </a:t>
            </a:r>
            <a:r>
              <a:rPr lang="fa-IR" sz="2400" dirty="0" smtClean="0"/>
              <a:t>افراد در </a:t>
            </a:r>
            <a:r>
              <a:rPr lang="fa-IR" sz="2400" dirty="0"/>
              <a:t>سازما نها ممكن است باورها، احساسات، نگر </a:t>
            </a:r>
            <a:r>
              <a:rPr lang="fa-IR" sz="2400" dirty="0" smtClean="0"/>
              <a:t>شها و </a:t>
            </a:r>
          </a:p>
          <a:p>
            <a:endParaRPr lang="fa-IR" sz="2400" dirty="0"/>
          </a:p>
          <a:p>
            <a:r>
              <a:rPr lang="fa-IR" sz="2400" dirty="0" smtClean="0"/>
              <a:t>رفتار </a:t>
            </a:r>
            <a:r>
              <a:rPr lang="fa-IR" sz="2400" dirty="0"/>
              <a:t>كاركنان را تحت تأثير قرار دهد. رفتار </a:t>
            </a:r>
            <a:r>
              <a:rPr lang="fa-IR" sz="2400" dirty="0" smtClean="0"/>
              <a:t>عادلانه از </a:t>
            </a:r>
            <a:r>
              <a:rPr lang="fa-IR" sz="2400" dirty="0"/>
              <a:t>سوي سازمان با كاركنان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عموماً </a:t>
            </a:r>
            <a:r>
              <a:rPr lang="fa-IR" sz="2400" dirty="0"/>
              <a:t>منجر به تعهد </a:t>
            </a:r>
            <a:r>
              <a:rPr lang="fa-IR" sz="2400" dirty="0" smtClean="0"/>
              <a:t>بالاتر آنها </a:t>
            </a:r>
            <a:r>
              <a:rPr lang="fa-IR" sz="2400" dirty="0"/>
              <a:t>نسبت به سازمان و رفتار شهروندي فرانقش آنها</a:t>
            </a:r>
          </a:p>
          <a:p>
            <a:endParaRPr lang="fa-IR" sz="2400" dirty="0" smtClean="0"/>
          </a:p>
          <a:p>
            <a:r>
              <a:rPr lang="fa-IR" sz="2400" dirty="0" smtClean="0"/>
              <a:t>ميشود</a:t>
            </a:r>
            <a:r>
              <a:rPr lang="fa-IR" sz="2400" dirty="0"/>
              <a:t>. از سوي ديگر افرادي كه احساس بي </a:t>
            </a:r>
            <a:r>
              <a:rPr lang="fa-IR" sz="2400" dirty="0" smtClean="0"/>
              <a:t>عدالتي كنند</a:t>
            </a:r>
            <a:r>
              <a:rPr lang="fa-IR" sz="2400" dirty="0"/>
              <a:t>، به احتمال بيشتري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سازمان </a:t>
            </a:r>
            <a:r>
              <a:rPr lang="fa-IR" sz="2400" dirty="0"/>
              <a:t>را رها مي كنند يا </a:t>
            </a:r>
            <a:r>
              <a:rPr lang="fa-IR" sz="2400" dirty="0" smtClean="0"/>
              <a:t>سطوح پاييني </a:t>
            </a:r>
            <a:r>
              <a:rPr lang="fa-IR" sz="2400" dirty="0"/>
              <a:t>از تعهد سازماني را از خود </a:t>
            </a:r>
            <a:r>
              <a:rPr lang="fa-IR" sz="2400" dirty="0" smtClean="0"/>
              <a:t>نشان</a:t>
            </a:r>
          </a:p>
          <a:p>
            <a:r>
              <a:rPr lang="fa-IR" sz="2400" dirty="0" smtClean="0"/>
              <a:t> </a:t>
            </a:r>
          </a:p>
          <a:p>
            <a:r>
              <a:rPr lang="fa-IR" sz="2400" dirty="0" smtClean="0"/>
              <a:t>مي دهند </a:t>
            </a:r>
            <a:r>
              <a:rPr lang="fa-IR" sz="2400" dirty="0"/>
              <a:t>و </a:t>
            </a:r>
            <a:r>
              <a:rPr lang="fa-IR" sz="2400" dirty="0" smtClean="0"/>
              <a:t>حتي ممكن </a:t>
            </a:r>
            <a:r>
              <a:rPr lang="fa-IR" sz="2400" dirty="0"/>
              <a:t>است شروع به رفتارهاي ناهنجار مثل </a:t>
            </a:r>
            <a:r>
              <a:rPr lang="fa-IR" sz="2400" dirty="0" smtClean="0"/>
              <a:t>انتقامجويي كنند</a:t>
            </a:r>
            <a:r>
              <a:rPr lang="fa-I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2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43" y="836712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>
                <a:solidFill>
                  <a:srgbClr val="FFFF00"/>
                </a:solidFill>
              </a:rPr>
              <a:t>انواع عدالت سازمانی :</a:t>
            </a:r>
          </a:p>
          <a:p>
            <a:endParaRPr lang="fa-IR" sz="2400" dirty="0" smtClean="0"/>
          </a:p>
          <a:p>
            <a:r>
              <a:rPr lang="fa-IR" sz="2400" dirty="0" smtClean="0"/>
              <a:t>اولين تحقيقات پيرامون عدالت در سازما نها به اوايل دهه 1960 برمي گردد. پس از سال</a:t>
            </a:r>
          </a:p>
          <a:p>
            <a:endParaRPr lang="fa-IR" sz="2400" dirty="0" smtClean="0"/>
          </a:p>
          <a:p>
            <a:r>
              <a:rPr lang="fa-IR" sz="2400" dirty="0" smtClean="0"/>
              <a:t>1990 فصل جديدي از مطالعات تجربي پيرامون عدالت سازماني آغاز مي شود كه ما </a:t>
            </a:r>
          </a:p>
          <a:p>
            <a:endParaRPr lang="fa-IR" sz="2400" dirty="0" smtClean="0"/>
          </a:p>
          <a:p>
            <a:r>
              <a:rPr lang="fa-IR" sz="2400" dirty="0" smtClean="0"/>
              <a:t>حصل آن شناخت سه نوع عدالت يعني: </a:t>
            </a:r>
          </a:p>
          <a:p>
            <a:r>
              <a:rPr lang="fa-IR" sz="2400" dirty="0" smtClean="0"/>
              <a:t>  </a:t>
            </a:r>
            <a:r>
              <a:rPr lang="fa-IR" sz="2400" dirty="0" smtClean="0">
                <a:solidFill>
                  <a:srgbClr val="FF0000"/>
                </a:solidFill>
              </a:rPr>
              <a:t>1</a:t>
            </a:r>
            <a:r>
              <a:rPr lang="fa-IR" sz="2400" dirty="0" smtClean="0"/>
              <a:t>-        </a:t>
            </a:r>
            <a:r>
              <a:rPr lang="fa-IR" sz="2800" b="1" dirty="0" smtClean="0">
                <a:solidFill>
                  <a:srgbClr val="00B050"/>
                </a:solidFill>
              </a:rPr>
              <a:t>عدالت توزيعي</a:t>
            </a:r>
          </a:p>
          <a:p>
            <a:endParaRPr lang="fa-IR" sz="2400" dirty="0" smtClean="0">
              <a:solidFill>
                <a:srgbClr val="00B050"/>
              </a:solidFill>
            </a:endParaRPr>
          </a:p>
          <a:p>
            <a:r>
              <a:rPr lang="fa-IR" sz="2400" dirty="0" smtClean="0"/>
              <a:t>  </a:t>
            </a:r>
            <a:r>
              <a:rPr lang="fa-IR" sz="2400" dirty="0" smtClean="0">
                <a:solidFill>
                  <a:srgbClr val="FF0000"/>
                </a:solidFill>
              </a:rPr>
              <a:t>2</a:t>
            </a:r>
            <a:r>
              <a:rPr lang="fa-IR" sz="2400" dirty="0" smtClean="0"/>
              <a:t>-       </a:t>
            </a:r>
            <a:r>
              <a:rPr lang="fa-IR" sz="2800" b="1" dirty="0" smtClean="0">
                <a:solidFill>
                  <a:srgbClr val="00B050"/>
                </a:solidFill>
              </a:rPr>
              <a:t>عدالت رويه اي </a:t>
            </a:r>
          </a:p>
          <a:p>
            <a:endParaRPr lang="fa-IR" sz="2400" dirty="0" smtClean="0">
              <a:solidFill>
                <a:srgbClr val="00B050"/>
              </a:solidFill>
            </a:endParaRPr>
          </a:p>
          <a:p>
            <a:r>
              <a:rPr lang="fa-IR" sz="2400" dirty="0" smtClean="0"/>
              <a:t>  </a:t>
            </a:r>
            <a:r>
              <a:rPr lang="fa-IR" sz="2400" dirty="0" smtClean="0">
                <a:solidFill>
                  <a:srgbClr val="FF0000"/>
                </a:solidFill>
              </a:rPr>
              <a:t>3</a:t>
            </a:r>
            <a:r>
              <a:rPr lang="fa-IR" sz="2400" dirty="0" smtClean="0"/>
              <a:t>-        </a:t>
            </a:r>
            <a:r>
              <a:rPr lang="fa-IR" sz="2800" b="1" dirty="0" smtClean="0">
                <a:solidFill>
                  <a:srgbClr val="00B050"/>
                </a:solidFill>
              </a:rPr>
              <a:t>عدالت تعاملي</a:t>
            </a:r>
          </a:p>
          <a:p>
            <a:endParaRPr lang="fa-IR" sz="2400" dirty="0" smtClean="0"/>
          </a:p>
          <a:p>
            <a:r>
              <a:rPr lang="fa-IR" sz="2400" dirty="0" smtClean="0"/>
              <a:t>  در سازمان هاست.</a:t>
            </a:r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681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60648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-</a:t>
            </a:r>
            <a:r>
              <a:rPr lang="en-US" sz="36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 </a:t>
            </a:r>
            <a:r>
              <a:rPr lang="fa-IR" sz="3600" b="1" dirty="0">
                <a:solidFill>
                  <a:srgbClr val="FFFF00"/>
                </a:solidFill>
              </a:rPr>
              <a:t>عدالت </a:t>
            </a:r>
            <a:r>
              <a:rPr lang="fa-IR" sz="3600" b="1" dirty="0" smtClean="0">
                <a:solidFill>
                  <a:srgbClr val="FFFF00"/>
                </a:solidFill>
              </a:rPr>
              <a:t>توزيعي</a:t>
            </a:r>
            <a:endParaRPr lang="fa-IR" sz="2400" b="1" dirty="0"/>
          </a:p>
          <a:p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به </a:t>
            </a:r>
            <a:r>
              <a:rPr lang="fa-IR" sz="2400" dirty="0"/>
              <a:t>عادلانه بودن پيامدها و نتايجي كه كاركنان </a:t>
            </a:r>
            <a:r>
              <a:rPr lang="fa-IR" sz="2400" dirty="0" smtClean="0"/>
              <a:t>دريافت ميكنند </a:t>
            </a:r>
            <a:r>
              <a:rPr lang="fa-IR" sz="2400" dirty="0"/>
              <a:t>اشاره </a:t>
            </a:r>
            <a:r>
              <a:rPr lang="fa-IR" sz="2400" dirty="0" smtClean="0"/>
              <a:t>ميكند.</a:t>
            </a:r>
          </a:p>
          <a:p>
            <a:endParaRPr lang="fa-IR" sz="2400" dirty="0" smtClean="0"/>
          </a:p>
          <a:p>
            <a:r>
              <a:rPr lang="fa-IR" sz="2400" dirty="0" smtClean="0"/>
              <a:t>اين نوع </a:t>
            </a:r>
            <a:r>
              <a:rPr lang="fa-IR" sz="2400" dirty="0"/>
              <a:t>عدالت سازماني </a:t>
            </a:r>
            <a:r>
              <a:rPr lang="fa-IR" sz="2400" dirty="0" smtClean="0"/>
              <a:t>ريشه در </a:t>
            </a:r>
            <a:r>
              <a:rPr lang="fa-IR" sz="2400" dirty="0"/>
              <a:t>نظريه برابري آدامز ( 1965 ) دارد</a:t>
            </a:r>
            <a:r>
              <a:rPr lang="fa-IR" sz="2400" dirty="0" smtClean="0"/>
              <a:t>.</a:t>
            </a:r>
          </a:p>
          <a:p>
            <a:r>
              <a:rPr lang="fa-IR" sz="2400" dirty="0" smtClean="0"/>
              <a:t> </a:t>
            </a:r>
          </a:p>
          <a:p>
            <a:r>
              <a:rPr lang="fa-IR" sz="2400" dirty="0" smtClean="0"/>
              <a:t>اين </a:t>
            </a:r>
            <a:r>
              <a:rPr lang="fa-IR" sz="2400" dirty="0"/>
              <a:t>نظريه  </a:t>
            </a:r>
            <a:r>
              <a:rPr lang="fa-IR" sz="2400" dirty="0" smtClean="0"/>
              <a:t>به نحوه پاسخ </a:t>
            </a:r>
            <a:r>
              <a:rPr lang="fa-IR" sz="2400" dirty="0"/>
              <a:t>دهي افراد نسبت به </a:t>
            </a:r>
            <a:r>
              <a:rPr lang="fa-IR" sz="2400" dirty="0" smtClean="0"/>
              <a:t>مداخله ها </a:t>
            </a:r>
            <a:r>
              <a:rPr lang="fa-IR" sz="2400" dirty="0"/>
              <a:t>و رفتارهاي ناعادلانه</a:t>
            </a:r>
          </a:p>
          <a:p>
            <a:endParaRPr lang="fa-IR" sz="2400" dirty="0" smtClean="0"/>
          </a:p>
          <a:p>
            <a:r>
              <a:rPr lang="fa-IR" sz="2400" dirty="0" smtClean="0"/>
              <a:t>مديران </a:t>
            </a:r>
            <a:r>
              <a:rPr lang="fa-IR" sz="2400" dirty="0"/>
              <a:t>و سرپرستان در توزيع امكانات و پادا شها </a:t>
            </a:r>
            <a:r>
              <a:rPr lang="fa-IR" sz="2400" dirty="0" smtClean="0"/>
              <a:t>در سازما </a:t>
            </a:r>
            <a:r>
              <a:rPr lang="fa-IR" sz="2400" dirty="0"/>
              <a:t>نها </a:t>
            </a:r>
            <a:r>
              <a:rPr lang="fa-IR" sz="2400" dirty="0" smtClean="0"/>
              <a:t> توجه </a:t>
            </a:r>
            <a:r>
              <a:rPr lang="fa-IR" sz="2400" dirty="0"/>
              <a:t>دارد</a:t>
            </a:r>
          </a:p>
        </p:txBody>
      </p:sp>
    </p:spTree>
    <p:extLst>
      <p:ext uri="{BB962C8B-B14F-4D97-AF65-F5344CB8AC3E}">
        <p14:creationId xmlns:p14="http://schemas.microsoft.com/office/powerpoint/2010/main" val="21966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</a:rPr>
              <a:t>2</a:t>
            </a:r>
            <a:r>
              <a:rPr lang="fa-IR" sz="2400" b="1" dirty="0" smtClean="0"/>
              <a:t> :</a:t>
            </a:r>
            <a:r>
              <a:rPr lang="fa-IR" sz="3200" b="1" dirty="0" smtClean="0">
                <a:solidFill>
                  <a:srgbClr val="FFFF00"/>
                </a:solidFill>
              </a:rPr>
              <a:t>عدالت </a:t>
            </a:r>
            <a:r>
              <a:rPr lang="fa-IR" sz="3200" b="1" dirty="0">
                <a:solidFill>
                  <a:srgbClr val="FFFF00"/>
                </a:solidFill>
              </a:rPr>
              <a:t>رويه </a:t>
            </a:r>
            <a:r>
              <a:rPr lang="fa-IR" sz="3200" b="1" dirty="0" smtClean="0">
                <a:solidFill>
                  <a:srgbClr val="FFFF00"/>
                </a:solidFill>
              </a:rPr>
              <a:t>اي</a:t>
            </a:r>
          </a:p>
          <a:p>
            <a:endParaRPr lang="fa-IR" sz="2400" b="1" dirty="0"/>
          </a:p>
          <a:p>
            <a:endParaRPr lang="fa-IR" sz="2400" b="1" dirty="0"/>
          </a:p>
          <a:p>
            <a:r>
              <a:rPr lang="fa-IR" sz="2400" dirty="0"/>
              <a:t>عدالت روي هاي يعني عدالت درك شده از فرايندي كه </a:t>
            </a:r>
            <a:r>
              <a:rPr lang="fa-IR" sz="2400" dirty="0" smtClean="0"/>
              <a:t>براي تعيين </a:t>
            </a:r>
            <a:r>
              <a:rPr lang="fa-IR" sz="2400" dirty="0"/>
              <a:t>توزيع پادا </a:t>
            </a:r>
            <a:r>
              <a:rPr lang="fa-IR" sz="2400" dirty="0" smtClean="0"/>
              <a:t>شها </a:t>
            </a:r>
          </a:p>
          <a:p>
            <a:endParaRPr lang="fa-IR" sz="2400" dirty="0"/>
          </a:p>
          <a:p>
            <a:r>
              <a:rPr lang="fa-IR" sz="2400" dirty="0" smtClean="0"/>
              <a:t>استفاده </a:t>
            </a:r>
            <a:r>
              <a:rPr lang="fa-IR" sz="2400" dirty="0"/>
              <a:t>مي شود در اينجا مي </a:t>
            </a:r>
            <a:r>
              <a:rPr lang="fa-IR" sz="2400" dirty="0" smtClean="0"/>
              <a:t>توان اين </a:t>
            </a:r>
            <a:r>
              <a:rPr lang="fa-IR" sz="2400" dirty="0"/>
              <a:t>سؤال را مطرح كرد كه آيا ممكن است </a:t>
            </a:r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كارمندي كه نسبت </a:t>
            </a:r>
            <a:r>
              <a:rPr lang="fa-IR" sz="2400" dirty="0"/>
              <a:t>به ديگران پاداش كمتري را دريافت </a:t>
            </a:r>
            <a:r>
              <a:rPr lang="fa-IR" sz="2400" dirty="0" smtClean="0"/>
              <a:t>ميكند</a:t>
            </a:r>
            <a:r>
              <a:rPr lang="fa-IR" sz="2400" dirty="0"/>
              <a:t>، </a:t>
            </a:r>
            <a:r>
              <a:rPr lang="fa-IR" sz="2400" dirty="0" smtClean="0"/>
              <a:t>اصلا احساس </a:t>
            </a:r>
          </a:p>
          <a:p>
            <a:endParaRPr lang="fa-IR" sz="2400" dirty="0"/>
          </a:p>
          <a:p>
            <a:r>
              <a:rPr lang="fa-IR" sz="2400" dirty="0" smtClean="0"/>
              <a:t>نابرابري </a:t>
            </a:r>
            <a:r>
              <a:rPr lang="fa-IR" sz="2400" dirty="0"/>
              <a:t>يا بي عدالتي نكند؟ با توجه به </a:t>
            </a:r>
            <a:r>
              <a:rPr lang="fa-IR" sz="2400" dirty="0" smtClean="0"/>
              <a:t>عدالت رويه </a:t>
            </a:r>
            <a:r>
              <a:rPr lang="fa-IR" sz="2400" dirty="0"/>
              <a:t>اي پاسخ مثبت است. </a:t>
            </a:r>
          </a:p>
        </p:txBody>
      </p:sp>
    </p:spTree>
    <p:extLst>
      <p:ext uri="{BB962C8B-B14F-4D97-AF65-F5344CB8AC3E}">
        <p14:creationId xmlns:p14="http://schemas.microsoft.com/office/powerpoint/2010/main" val="37650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323</TotalTime>
  <Words>1509</Words>
  <Application>Microsoft Office PowerPoint</Application>
  <PresentationFormat>On-screen Show (4:3)</PresentationFormat>
  <Paragraphs>259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24 DVDs</dc:creator>
  <cp:lastModifiedBy>WIN 7</cp:lastModifiedBy>
  <cp:revision>33</cp:revision>
  <dcterms:created xsi:type="dcterms:W3CDTF">2015-12-21T20:36:30Z</dcterms:created>
  <dcterms:modified xsi:type="dcterms:W3CDTF">2016-11-14T20:34:07Z</dcterms:modified>
</cp:coreProperties>
</file>