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59" r:id="rId3"/>
    <p:sldId id="257" r:id="rId4"/>
    <p:sldId id="267" r:id="rId5"/>
    <p:sldId id="268"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2788C08-B8D9-4F79-83E3-2FAED140F6CC}" type="datetimeFigureOut">
              <a:rPr lang="en-US" smtClean="0"/>
              <a:pPr/>
              <a:t>11/14/2016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E006720-D3EB-44DB-92F1-F173DB96EA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788C08-B8D9-4F79-83E3-2FAED140F6CC}"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006720-D3EB-44DB-92F1-F173DB96EA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788C08-B8D9-4F79-83E3-2FAED140F6CC}"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006720-D3EB-44DB-92F1-F173DB96EA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788C08-B8D9-4F79-83E3-2FAED140F6CC}"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006720-D3EB-44DB-92F1-F173DB96EA8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2788C08-B8D9-4F79-83E3-2FAED140F6CC}" type="datetimeFigureOut">
              <a:rPr lang="en-US" smtClean="0"/>
              <a:pPr/>
              <a:t>11/14/2016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E006720-D3EB-44DB-92F1-F173DB96EA8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788C08-B8D9-4F79-83E3-2FAED140F6CC}" type="datetimeFigureOut">
              <a:rPr lang="en-US" smtClean="0"/>
              <a:pPr/>
              <a:t>11/14/2016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006720-D3EB-44DB-92F1-F173DB96EA8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788C08-B8D9-4F79-83E3-2FAED140F6CC}" type="datetimeFigureOut">
              <a:rPr lang="en-US" smtClean="0"/>
              <a:pPr/>
              <a:t>11/14/2016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E006720-D3EB-44DB-92F1-F173DB96EA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2788C08-B8D9-4F79-83E3-2FAED140F6CC}" type="datetimeFigureOut">
              <a:rPr lang="en-US" smtClean="0"/>
              <a:pPr/>
              <a:t>11/14/2016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E006720-D3EB-44DB-92F1-F173DB96EA8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788C08-B8D9-4F79-83E3-2FAED140F6CC}" type="datetimeFigureOut">
              <a:rPr lang="en-US" smtClean="0"/>
              <a:pPr/>
              <a:t>11/14/2016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E006720-D3EB-44DB-92F1-F173DB96EA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2788C08-B8D9-4F79-83E3-2FAED140F6CC}" type="datetimeFigureOut">
              <a:rPr lang="en-US" smtClean="0"/>
              <a:pPr/>
              <a:t>11/14/2016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E006720-D3EB-44DB-92F1-F173DB96EA8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2788C08-B8D9-4F79-83E3-2FAED140F6CC}" type="datetimeFigureOut">
              <a:rPr lang="en-US" smtClean="0"/>
              <a:pPr/>
              <a:t>11/14/2016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E006720-D3EB-44DB-92F1-F173DB96EA8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2788C08-B8D9-4F79-83E3-2FAED140F6CC}" type="datetimeFigureOut">
              <a:rPr lang="en-US" smtClean="0"/>
              <a:pPr/>
              <a:t>11/14/2016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E006720-D3EB-44DB-92F1-F173DB96EA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1.jpg"/>
          <p:cNvPicPr>
            <a:picLocks noGrp="1" noChangeAspect="1"/>
          </p:cNvPicPr>
          <p:nvPr>
            <p:ph idx="1"/>
          </p:nvPr>
        </p:nvPicPr>
        <p:blipFill>
          <a:blip r:embed="rId2" cstate="print"/>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72400" y="381000"/>
            <a:ext cx="827471" cy="584775"/>
          </a:xfrm>
          <a:prstGeom prst="rect">
            <a:avLst/>
          </a:prstGeom>
        </p:spPr>
        <p:txBody>
          <a:bodyPr wrap="none">
            <a:spAutoFit/>
          </a:bodyPr>
          <a:lstStyle/>
          <a:p>
            <a:pPr algn="r"/>
            <a:r>
              <a:rPr lang="ar-SA" sz="3200" dirty="0">
                <a:solidFill>
                  <a:srgbClr val="FF0000"/>
                </a:solidFill>
                <a:cs typeface="B Nazanin" pitchFamily="2" charset="-78"/>
              </a:rPr>
              <a:t>ﻣﻨﺎﺑﻊ</a:t>
            </a:r>
            <a:endParaRPr lang="en-US" sz="3200" dirty="0">
              <a:solidFill>
                <a:srgbClr val="FF0000"/>
              </a:solidFill>
              <a:cs typeface="B Nazanin" pitchFamily="2" charset="-78"/>
            </a:endParaRPr>
          </a:p>
        </p:txBody>
      </p:sp>
      <p:sp>
        <p:nvSpPr>
          <p:cNvPr id="5" name="Rectangle 4"/>
          <p:cNvSpPr/>
          <p:nvPr/>
        </p:nvSpPr>
        <p:spPr>
          <a:xfrm>
            <a:off x="914400" y="1447800"/>
            <a:ext cx="7696200" cy="400110"/>
          </a:xfrm>
          <a:prstGeom prst="rect">
            <a:avLst/>
          </a:prstGeom>
        </p:spPr>
        <p:txBody>
          <a:bodyPr wrap="square">
            <a:spAutoFit/>
          </a:bodyPr>
          <a:lstStyle/>
          <a:p>
            <a:pPr algn="r"/>
            <a:r>
              <a:rPr lang="ar-SA" sz="2000" dirty="0">
                <a:cs typeface="B Nazanin" pitchFamily="2" charset="-78"/>
              </a:rPr>
              <a:t>ﺧﻮان ﻧﻴﺎﻛﻲ، ا.  ﻣﻘﺎﻳﺴﺔ ﻣﺘﺪوﻟﻮژي ﻫﺎي اﻳﺠﺎد و ﺗﻮﺳﻌﺔ ﺳﻴﺴﺘﻢ ﻫﺎي اﻃﻼﻋﺎﺗﻲ اﻧﺴﺘﻴﺘﻮي اﻳﺰ اﻳﺮان،</a:t>
            </a:r>
            <a:endParaRPr lang="en-US" sz="2000" dirty="0">
              <a:cs typeface="B Nazanin" pitchFamily="2" charset="-78"/>
            </a:endParaRPr>
          </a:p>
        </p:txBody>
      </p:sp>
      <p:sp>
        <p:nvSpPr>
          <p:cNvPr id="6" name="Rectangle 5"/>
          <p:cNvSpPr/>
          <p:nvPr/>
        </p:nvSpPr>
        <p:spPr>
          <a:xfrm>
            <a:off x="6477000" y="1828800"/>
            <a:ext cx="2106667" cy="400110"/>
          </a:xfrm>
          <a:prstGeom prst="rect">
            <a:avLst/>
          </a:prstGeom>
        </p:spPr>
        <p:txBody>
          <a:bodyPr wrap="none">
            <a:spAutoFit/>
          </a:bodyPr>
          <a:lstStyle/>
          <a:p>
            <a:pPr algn="r"/>
            <a:r>
              <a:rPr lang="ar-SA" sz="2000" dirty="0">
                <a:cs typeface="B Nazanin" pitchFamily="2" charset="-78"/>
              </a:rPr>
              <a:t>ﺗﻬﺮان:</a:t>
            </a:r>
            <a:r>
              <a:rPr lang="ar-SA" sz="2000" dirty="0" smtClean="0">
                <a:cs typeface="B Nazanin" pitchFamily="2" charset="-78"/>
              </a:rPr>
              <a:t> اﻧﻴﺴﺘﻴﺘﻮ </a:t>
            </a:r>
            <a:r>
              <a:rPr lang="ar-SA" sz="2000" dirty="0">
                <a:cs typeface="B Nazanin" pitchFamily="2" charset="-78"/>
              </a:rPr>
              <a:t>اﻳﺰ اﻳﺮان</a:t>
            </a:r>
            <a:r>
              <a:rPr lang="en-US" sz="2000" dirty="0">
                <a:cs typeface="B Nazanin" pitchFamily="2" charset="-78"/>
              </a:rPr>
              <a:t>.</a:t>
            </a:r>
          </a:p>
        </p:txBody>
      </p:sp>
      <p:sp>
        <p:nvSpPr>
          <p:cNvPr id="8" name="Rectangle 7"/>
          <p:cNvSpPr/>
          <p:nvPr/>
        </p:nvSpPr>
        <p:spPr>
          <a:xfrm>
            <a:off x="762000" y="2514600"/>
            <a:ext cx="7772400" cy="400110"/>
          </a:xfrm>
          <a:prstGeom prst="rect">
            <a:avLst/>
          </a:prstGeom>
        </p:spPr>
        <p:txBody>
          <a:bodyPr wrap="square">
            <a:spAutoFit/>
          </a:bodyPr>
          <a:lstStyle/>
          <a:p>
            <a:pPr algn="r"/>
            <a:r>
              <a:rPr lang="ar-SA" sz="2000" dirty="0">
                <a:cs typeface="B Nazanin" pitchFamily="2" charset="-78"/>
              </a:rPr>
              <a:t>ﺷﻜﺮﻣﻦ، ج.  رﻣﺰ ﺑﻘﺎ در ﺟﻨﮕﻞ ﭼﺎرﭼﻮب ﻫﺎي ﻣﻌﻤﺎري ﺳﺎزﻣﺎﻧﻲ؛ اﻳﺠﺎد ﻳﺎ اﻧﺘﺨﺎب ﭼﺎرﭼﻮب ﻣﻌﻤﺎري</a:t>
            </a:r>
            <a:endParaRPr lang="en-US" sz="2000" dirty="0">
              <a:cs typeface="B Nazanin" pitchFamily="2" charset="-78"/>
            </a:endParaRPr>
          </a:p>
        </p:txBody>
      </p:sp>
      <p:sp>
        <p:nvSpPr>
          <p:cNvPr id="9" name="Rectangle 8"/>
          <p:cNvSpPr/>
          <p:nvPr/>
        </p:nvSpPr>
        <p:spPr>
          <a:xfrm>
            <a:off x="2743200" y="3276600"/>
            <a:ext cx="5715000" cy="400110"/>
          </a:xfrm>
          <a:prstGeom prst="rect">
            <a:avLst/>
          </a:prstGeom>
        </p:spPr>
        <p:txBody>
          <a:bodyPr wrap="square">
            <a:spAutoFit/>
          </a:bodyPr>
          <a:lstStyle/>
          <a:p>
            <a:pPr algn="r"/>
            <a:r>
              <a:rPr lang="ar-SA" sz="2000" dirty="0">
                <a:cs typeface="B Nazanin" pitchFamily="2" charset="-78"/>
              </a:rPr>
              <a:t>ﺳﺎزﻣﺎﻧﻲ. ﺗﺮﺟﻤﻪ دﻛﺘﺮ ﻳﺤﻴﻲ اﺳﻼﻣﻲ. ﺗﻬﺮان: اﻧﺘﺸﺎرات ﺟﻬﺎد داﻧﺸﮕﺎﻫﻲ</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51460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dirty="0" smtClean="0">
                <a:ln w="11430"/>
                <a:solidFill>
                  <a:srgbClr val="FF0000"/>
                </a:solidFill>
                <a:effectLst>
                  <a:outerShdw blurRad="50800" dist="39000" dir="5460000" algn="tl">
                    <a:srgbClr val="000000">
                      <a:alpha val="38000"/>
                    </a:srgbClr>
                  </a:outerShdw>
                </a:effectLst>
                <a:cs typeface="B Nazanin" pitchFamily="2" charset="-78"/>
              </a:rPr>
              <a:t>باتشکر از توجه شما دوستان</a:t>
            </a:r>
            <a:endParaRPr lang="en-US" sz="5400" b="1" dirty="0">
              <a:ln w="11430"/>
              <a:solidFill>
                <a:srgbClr val="FF0000"/>
              </a:solidFill>
              <a:effectLst>
                <a:outerShdw blurRad="50800" dist="39000" dir="5460000" algn="tl">
                  <a:srgbClr val="000000">
                    <a:alpha val="38000"/>
                  </a:srgbClr>
                </a:outerShdw>
              </a:effectLst>
              <a:cs typeface="B Nazanin"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5800" y="457200"/>
            <a:ext cx="6705600" cy="707886"/>
          </a:xfrm>
          <a:prstGeom prst="rect">
            <a:avLst/>
          </a:prstGeom>
          <a:noFill/>
        </p:spPr>
        <p:txBody>
          <a:bodyPr wrap="square" rtlCol="0">
            <a:spAutoFit/>
          </a:bodyPr>
          <a:lstStyle/>
          <a:p>
            <a:r>
              <a:rPr lang="fa-IR" sz="4000" b="1" i="1" u="sng" dirty="0" smtClean="0">
                <a:cs typeface="+mj-cs"/>
              </a:rPr>
              <a:t>مدیریت منابع انسانی</a:t>
            </a:r>
            <a:endParaRPr lang="en-US" sz="4000" b="1" i="1" u="sng" dirty="0">
              <a:cs typeface="+mj-cs"/>
            </a:endParaRPr>
          </a:p>
        </p:txBody>
      </p:sp>
      <p:sp>
        <p:nvSpPr>
          <p:cNvPr id="6" name="TextBox 5"/>
          <p:cNvSpPr txBox="1"/>
          <p:nvPr/>
        </p:nvSpPr>
        <p:spPr>
          <a:xfrm>
            <a:off x="1600200" y="1676400"/>
            <a:ext cx="6553200" cy="584775"/>
          </a:xfrm>
          <a:prstGeom prst="rect">
            <a:avLst/>
          </a:prstGeom>
          <a:noFill/>
        </p:spPr>
        <p:txBody>
          <a:bodyPr wrap="square" rtlCol="0">
            <a:spAutoFit/>
          </a:bodyPr>
          <a:lstStyle/>
          <a:p>
            <a:pPr algn="r"/>
            <a:r>
              <a:rPr lang="fa-IR" sz="3200" b="1" i="1" dirty="0" smtClean="0">
                <a:cs typeface="B Nazanin" pitchFamily="2" charset="-78"/>
              </a:rPr>
              <a:t>بررسی رابطه مدیریت در ساختار معماری</a:t>
            </a:r>
            <a:endParaRPr lang="en-US" sz="3200" b="1" i="1" dirty="0">
              <a:cs typeface="B Nazanin" pitchFamily="2" charset="-78"/>
            </a:endParaRPr>
          </a:p>
        </p:txBody>
      </p:sp>
      <p:sp>
        <p:nvSpPr>
          <p:cNvPr id="7" name="TextBox 6"/>
          <p:cNvSpPr txBox="1"/>
          <p:nvPr/>
        </p:nvSpPr>
        <p:spPr>
          <a:xfrm>
            <a:off x="4572000" y="2743200"/>
            <a:ext cx="4953000" cy="523220"/>
          </a:xfrm>
          <a:prstGeom prst="rect">
            <a:avLst/>
          </a:prstGeom>
          <a:noFill/>
        </p:spPr>
        <p:txBody>
          <a:bodyPr wrap="square" rtlCol="0">
            <a:spAutoFit/>
          </a:bodyPr>
          <a:lstStyle/>
          <a:p>
            <a:r>
              <a:rPr lang="fa-IR" sz="2800" b="1" dirty="0" smtClean="0">
                <a:cs typeface="B Nazanin" pitchFamily="2" charset="-78"/>
              </a:rPr>
              <a:t>استاد:</a:t>
            </a:r>
            <a:endParaRPr lang="en-US" sz="2800" b="1" dirty="0">
              <a:cs typeface="B Nazanin" pitchFamily="2" charset="-78"/>
            </a:endParaRPr>
          </a:p>
        </p:txBody>
      </p:sp>
      <p:sp>
        <p:nvSpPr>
          <p:cNvPr id="8" name="TextBox 7"/>
          <p:cNvSpPr txBox="1"/>
          <p:nvPr/>
        </p:nvSpPr>
        <p:spPr>
          <a:xfrm>
            <a:off x="2590800" y="3657600"/>
            <a:ext cx="5562600" cy="523220"/>
          </a:xfrm>
          <a:prstGeom prst="rect">
            <a:avLst/>
          </a:prstGeom>
          <a:noFill/>
        </p:spPr>
        <p:txBody>
          <a:bodyPr wrap="square" rtlCol="0">
            <a:spAutoFit/>
          </a:bodyPr>
          <a:lstStyle/>
          <a:p>
            <a:pPr algn="r"/>
            <a:r>
              <a:rPr lang="fa-IR" sz="2800" b="1" dirty="0" smtClean="0">
                <a:cs typeface="B Nazanin" pitchFamily="2" charset="-78"/>
              </a:rPr>
              <a:t>دانشجو:</a:t>
            </a:r>
            <a:endParaRPr lang="en-US" sz="2800" b="1" dirty="0">
              <a:cs typeface="B Nazanin" pitchFamily="2" charset="-78"/>
            </a:endParaRPr>
          </a:p>
        </p:txBody>
      </p:sp>
      <p:sp>
        <p:nvSpPr>
          <p:cNvPr id="9" name="TextBox 8"/>
          <p:cNvSpPr txBox="1"/>
          <p:nvPr/>
        </p:nvSpPr>
        <p:spPr>
          <a:xfrm>
            <a:off x="609600" y="6096000"/>
            <a:ext cx="3962400" cy="369332"/>
          </a:xfrm>
          <a:prstGeom prst="rect">
            <a:avLst/>
          </a:prstGeom>
          <a:noFill/>
        </p:spPr>
        <p:txBody>
          <a:bodyPr wrap="square" rtlCol="0">
            <a:spAutoFit/>
          </a:bodyPr>
          <a:lstStyle/>
          <a:p>
            <a:r>
              <a:rPr lang="fa-IR" b="1" dirty="0" smtClean="0">
                <a:cs typeface="B Nazanin" pitchFamily="2" charset="-78"/>
              </a:rPr>
              <a:t>نیمسال اول94</a:t>
            </a:r>
            <a:endParaRPr lang="en-US" b="1" dirty="0">
              <a:cs typeface="B Nazanin"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48600" y="228600"/>
            <a:ext cx="954107" cy="584775"/>
          </a:xfrm>
          <a:prstGeom prst="rect">
            <a:avLst/>
          </a:prstGeom>
        </p:spPr>
        <p:txBody>
          <a:bodyPr wrap="none">
            <a:spAutoFit/>
          </a:bodyPr>
          <a:lstStyle/>
          <a:p>
            <a:r>
              <a:rPr lang="ar-SA" sz="3200" dirty="0" smtClean="0">
                <a:solidFill>
                  <a:srgbClr val="FF0000"/>
                </a:solidFill>
                <a:cs typeface="B Nazanin" pitchFamily="2" charset="-78"/>
              </a:rPr>
              <a:t>ﻣﻘﺪﻣﻪ</a:t>
            </a:r>
            <a:endParaRPr lang="en-US" sz="3200" dirty="0">
              <a:solidFill>
                <a:srgbClr val="FF0000"/>
              </a:solidFill>
              <a:cs typeface="B Nazanin" pitchFamily="2" charset="-78"/>
            </a:endParaRPr>
          </a:p>
        </p:txBody>
      </p:sp>
      <p:sp>
        <p:nvSpPr>
          <p:cNvPr id="5" name="Rectangle 4"/>
          <p:cNvSpPr/>
          <p:nvPr/>
        </p:nvSpPr>
        <p:spPr>
          <a:xfrm>
            <a:off x="838200" y="1219200"/>
            <a:ext cx="7848600" cy="2862322"/>
          </a:xfrm>
          <a:prstGeom prst="rect">
            <a:avLst/>
          </a:prstGeom>
        </p:spPr>
        <p:txBody>
          <a:bodyPr wrap="square">
            <a:spAutoFit/>
          </a:bodyPr>
          <a:lstStyle/>
          <a:p>
            <a:pPr algn="r"/>
            <a:r>
              <a:rPr lang="ar-SA" sz="2000" dirty="0" smtClean="0">
                <a:cs typeface="B Nazanin" pitchFamily="2" charset="-78"/>
              </a:rPr>
              <a:t>ﺳﺎزﻣﺎن ﻫﺎ ﺑﻪ ﻣﻨﺰﻟﺔ ﻧﻬﺎدﻫـﺎي اﺟﺘﻤـﺎﻋﻲ ﻣﺘـﺄﺛﺮ از ﺗﺤـﻮﻻت    ، دﭼـﺎر ﭘﻴﭽﻴـﺪﮔﻲ   ﻫـﺎي روزاﻓﺰوﻧـﻲ در ﺳﻴﺴﺘﻢ ﻫﺎ و ﺗﻌﺎﻣﻞ ﻫﺎي ﺧﻮﻳﺶ ﺷﺪه اﻧﺪ و ﺑﻪ ﻧﺎﭼﺎر ﺑﺮاي ﻫﻤﺮاﻫﻲ ﻳﺎ رﻫﺒﺮي در ﻋﺼﺮ ﺗﺤﻮل ﻧﻴﺎزﻣﻨـﺪ ﺑﺮﻧﺎﻣﻪ رﻳﺰي و ﺑﺎزﻧﮕﺮي ﺧﻮﻳﺶ اﻧﺪ. در اﻳﻦ ﺷﺮاﻳﻂ ﻣﻌﻤﺎري واژه اي آﺷﻨﺎ در ﻋﺮﺻﺔ ﺳﺎزﻣﺎﻧﻲ اﺳـﺖ و ﻧﻘﺶ وﻳﮋه اي دارد. ﻫﻤﺎن ﻃﻮر ﻛﻪ ﺗﻮاﻧﺎﻳﻲ ﻫﺮ ﻣﻮﺟﻮد زﻧﺪه اي ﺗﺎ ﺣﺪ زﻳﺎدي ﺗﺤﺖ ﺗﺄﺛﻴﺮ ﻣﻌﻤﺎري اﻧـﺪام و ﺳﻴﺴﺘﻢ ﻫﺎي زﻳﺴﺘﻲ وي اﺳﺖ، ﻫﻤﺎن ﮔﻮﻧﻪ ﻛﻪ زﻳﺒﺎﻳﻲ و ﻛﺎراﻳﻲ ﻳﻚ ﺳﺎﺧﺘﻤﺎن از ﻧﻮع ﻣﻌﻤﺎري آن ﻧﺸﺌﺖ ﻣﻲ ﮔﻴﺮد، ﺑﻪ ﻫﻤﺎن دﻟﻴﻞ و دﻻﻳﻠﻲ دﻳﮕﺮ ﻣﻌﻤﺎري ﺳـﺎزﻣﺎﻧﻲ ﻧﻘـﺶ ﻋﻤـﺪه   اي در ﺑـﺎزﻧﮕﺮي و ﺑﺮﻧﺎﻣﻪ رﻳﺰي ﺳﺎزﻣﺎن ﻫﺎ ﺑﺮ دوش دارد. ﻣﻌﻤﺎري ﺳـﺎزﻣﺎن اﺑﺘﻜـﺎراﺗﻲ ﺑـﻴﺶ از ﺳـﺎزﻣﺎن     دﻫـﻲ ﻣﺠـﺪد،ﺑﺎزﻣﻬﻨﺪﺳﻲ، ﻳﺎ ﺑﺮﻧﺎﻣﻪ رﻳﺰي راﻫﺒﺮدي را ﭘﻮﺷﺶ ﻣﻲ دﻫﺪ. ﻣﻌﻤﺎري ﺳﺎزﻣﺎن ﺷﺎﻣﻞ اﻳﺠـﺎد و ﻣـﺪﻳﺮﻳﺖ ﻣﺴﺘﻤﺮ ﭼﺎرﭼﻮﺑﻲ ﺑﺮاي ﺳﺎزﻣﺎن آﻳﻨﺪه اﺳﺖ اﺧﻮاﻧﻲﻛﻴﺎ، 1380</a:t>
            </a:r>
            <a:endParaRPr lang="en-US" sz="2000" dirty="0">
              <a:cs typeface="B Nazanin"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82341"/>
            <a:ext cx="7467600" cy="2554545"/>
          </a:xfrm>
          <a:prstGeom prst="rect">
            <a:avLst/>
          </a:prstGeom>
        </p:spPr>
        <p:txBody>
          <a:bodyPr wrap="square">
            <a:spAutoFit/>
          </a:bodyPr>
          <a:lstStyle/>
          <a:p>
            <a:pPr algn="r"/>
            <a:r>
              <a:rPr lang="fa-IR" sz="2000" dirty="0">
                <a:cs typeface="B Nazanin" pitchFamily="2" charset="-78"/>
              </a:rPr>
              <a:t>در سازمان‌های امروزی که اغلب دارای ابعاد و ساختارهای پیچیده و از نظر فیزیکی توزیع شده هستند تنها ذکر اینکه چه کارهایی باید توسط چه کسانی (شرح وظایف) انجام شود کافی نیست، بلکه فرآیندها، داده‌ها، اهداف و نقش افرادی که در سازمان انجام وظیفه می‌کنند باید با اهداف و راهبردهای سازمان که در قالب برنامه‌ریزی راهبردی ارائه می‌شوند، همخوانی داشته باشد. چنین امری مستلزم آن است که سازمان دارای یک نقشه از تمام ابعاد خود باشد تا بتواند با استفاده از این نقشه، روابط بین ابعاد سازمان را درک نموده و در صورت نیاز با تغییرات هماهنگ نماید. این نقشه از سازمان، که حاوی اطلاعات افراد، فرآیندها، مکان‌ها و دیگر ابعاد و خصوصیات سازمان است، </a:t>
            </a:r>
            <a:r>
              <a:rPr lang="fa-IR" sz="2000" b="1" dirty="0">
                <a:cs typeface="B Nazanin" pitchFamily="2" charset="-78"/>
              </a:rPr>
              <a:t>معماری سازمانی</a:t>
            </a:r>
            <a:r>
              <a:rPr lang="fa-IR" sz="2000" dirty="0">
                <a:cs typeface="B Nazanin" pitchFamily="2" charset="-78"/>
              </a:rPr>
              <a:t> نامیده می‌شود.</a:t>
            </a:r>
            <a:endParaRPr lang="en-US" sz="2000" dirty="0">
              <a:cs typeface="B Nazanin" pitchFamily="2" charset="-78"/>
            </a:endParaRPr>
          </a:p>
        </p:txBody>
      </p:sp>
      <p:sp>
        <p:nvSpPr>
          <p:cNvPr id="5" name="Rectangle 4"/>
          <p:cNvSpPr/>
          <p:nvPr/>
        </p:nvSpPr>
        <p:spPr>
          <a:xfrm>
            <a:off x="6096000" y="457200"/>
            <a:ext cx="2433680" cy="584775"/>
          </a:xfrm>
          <a:prstGeom prst="rect">
            <a:avLst/>
          </a:prstGeom>
        </p:spPr>
        <p:txBody>
          <a:bodyPr wrap="none">
            <a:spAutoFit/>
          </a:bodyPr>
          <a:lstStyle/>
          <a:p>
            <a:pPr algn="r"/>
            <a:r>
              <a:rPr lang="fa-IR" sz="3200" b="1" dirty="0" smtClean="0">
                <a:solidFill>
                  <a:srgbClr val="FF0000"/>
                </a:solidFill>
                <a:cs typeface="B Nazanin" pitchFamily="2" charset="-78"/>
              </a:rPr>
              <a:t>معماری سازمانی</a:t>
            </a:r>
            <a:endParaRPr lang="en-US" sz="3200" dirty="0">
              <a:solidFill>
                <a:srgbClr val="FF0000"/>
              </a:solidFill>
              <a:cs typeface="B Nazani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05400" y="304800"/>
            <a:ext cx="3453189" cy="584775"/>
          </a:xfrm>
          <a:prstGeom prst="rect">
            <a:avLst/>
          </a:prstGeom>
        </p:spPr>
        <p:txBody>
          <a:bodyPr wrap="none">
            <a:spAutoFit/>
          </a:bodyPr>
          <a:lstStyle/>
          <a:p>
            <a:r>
              <a:rPr lang="fa-IR" sz="3200" b="1" dirty="0">
                <a:solidFill>
                  <a:srgbClr val="FF0000"/>
                </a:solidFill>
                <a:cs typeface="B Nazanin" pitchFamily="2" charset="-78"/>
              </a:rPr>
              <a:t>فرآیند معماری سازمانی</a:t>
            </a:r>
            <a:endParaRPr lang="en-US" sz="3200" dirty="0">
              <a:solidFill>
                <a:srgbClr val="FF0000"/>
              </a:solidFill>
              <a:cs typeface="B Nazanin" pitchFamily="2" charset="-78"/>
            </a:endParaRPr>
          </a:p>
        </p:txBody>
      </p:sp>
      <p:sp>
        <p:nvSpPr>
          <p:cNvPr id="5" name="Rectangle 4"/>
          <p:cNvSpPr/>
          <p:nvPr/>
        </p:nvSpPr>
        <p:spPr>
          <a:xfrm>
            <a:off x="1676400" y="1524000"/>
            <a:ext cx="6858000" cy="1631216"/>
          </a:xfrm>
          <a:prstGeom prst="rect">
            <a:avLst/>
          </a:prstGeom>
        </p:spPr>
        <p:txBody>
          <a:bodyPr wrap="square">
            <a:spAutoFit/>
          </a:bodyPr>
          <a:lstStyle/>
          <a:p>
            <a:pPr algn="r"/>
            <a:r>
              <a:rPr lang="fa-IR" sz="2000" dirty="0">
                <a:cs typeface="B Nazanin" pitchFamily="2" charset="-78"/>
              </a:rPr>
              <a:t>هدف از فرآیند معماری سازمانی ایجاد و اجرای معماری و ارائه خروجی‌های معماری در سازمان است. این فرآیند در کنار دیگر فرآیندهای اصلی سازمان قرار گرفته و بصورت پیوسته اجرا می‌شود. بطور کلی، این فرآیند شامل سه مرحله اصلی است که عبارتند از: ۱) برنامه‌ریزی راهبردی فناوری اطلاعات، ۲) برنامه‌ریزی معماری سازمانی، ۳) اجرای معماری سازمانی</a:t>
            </a:r>
            <a:endParaRPr lang="en-US" sz="2000" dirty="0">
              <a:cs typeface="B Nazanin"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304800"/>
            <a:ext cx="4083169" cy="646331"/>
          </a:xfrm>
          <a:prstGeom prst="rect">
            <a:avLst/>
          </a:prstGeom>
        </p:spPr>
        <p:txBody>
          <a:bodyPr wrap="none">
            <a:spAutoFit/>
          </a:bodyPr>
          <a:lstStyle/>
          <a:p>
            <a:r>
              <a:rPr lang="en-US" dirty="0"/>
              <a:t> </a:t>
            </a:r>
            <a:r>
              <a:rPr lang="ar-SA" sz="3600" dirty="0">
                <a:solidFill>
                  <a:srgbClr val="FF0000"/>
                </a:solidFill>
                <a:cs typeface="B Nazanin" pitchFamily="2" charset="-78"/>
              </a:rPr>
              <a:t>ﻣﻔﻬﻮم ﻣﻌﻤﺎري ﻣﻨﺎﺑﻊ اﻧﺴﺎﻧﻲ</a:t>
            </a:r>
            <a:endParaRPr lang="en-US" sz="3600" dirty="0">
              <a:solidFill>
                <a:srgbClr val="FF0000"/>
              </a:solidFill>
              <a:cs typeface="B Nazanin" pitchFamily="2" charset="-78"/>
            </a:endParaRPr>
          </a:p>
        </p:txBody>
      </p:sp>
      <p:sp>
        <p:nvSpPr>
          <p:cNvPr id="5" name="Rectangle 4"/>
          <p:cNvSpPr/>
          <p:nvPr/>
        </p:nvSpPr>
        <p:spPr>
          <a:xfrm>
            <a:off x="838200" y="1443841"/>
            <a:ext cx="7696200" cy="2554545"/>
          </a:xfrm>
          <a:prstGeom prst="rect">
            <a:avLst/>
          </a:prstGeom>
        </p:spPr>
        <p:txBody>
          <a:bodyPr wrap="square">
            <a:spAutoFit/>
          </a:bodyPr>
          <a:lstStyle/>
          <a:p>
            <a:pPr algn="r"/>
            <a:r>
              <a:rPr lang="ar-SA" sz="2000" dirty="0">
                <a:cs typeface="B Nazanin" pitchFamily="2" charset="-78"/>
              </a:rPr>
              <a:t>ﻣﺒﻨﺎي ﻧﻈﺮي ﻣﻌﻤﺎري ﻣﻨﺎﺑﻊ اﻧﺴﺎﻧﻲ از ﻣﻔﺎﻫﻴﻢ اﻗﺘﺼﺎدي ﻫﺰﻳﻨﺔ ﻣﺒﺎدﻻت، ﻧﻈﺮﻳﺔ ﺳـﺮﻣﺎﻳﺔ اﻧﺴـﺎﻧﻲ و دﻳﺪﮔﺎه ﻣﺒﺘﻨﻲ ﺑﺮ ﻣﻨﺒﻊ اﺳﺘﻮار اﺳﺖ ﻛﻪ دﻳﺪﮔﺎه ﻣﺪﻳﺮﻳﺖ ﻣﻨﺎﺑﻊ اﻧﺴـﺎﻧﻲ را ﺑـﺎ ﻧﻈﺮﻳـﻪ     ﻫـﺎي اﻗﺘﺼـﺎدي ﻣﺮﺑﻮط ﺳﺎﺧﺘﻪ و روﻳﻜﺮد ﻣﺪﻳﺮﻳﺖ ﺳﺮﻣﺎﻳﻪ ﻫﺎي اﻧﺴﺎﻧﻲ را در ﺳﺎزﻣﺎن ﻣﻄﺮح ﻣـﻲ  ﻛﻨـﺪ  ﻋﻤـﺪة ﻣﺘـﻮن ﭘﮋوﻫﺸﻲ ﻣﻮﺟﻮد درﺑﺎرة اﺳﺘﻔﺎده از ﻧﻴﺮوﻫﺎي داﺧﻠﻲ ﻳﺎ ﺧﺎرﺟﻲ ﺑﻪ راﻫﺒﺮد »ﭘﺮورش ﻳـﺎ ﺧﺮﻳـﺪ  « ﻧﻴـﺮو ﺑﺎزﻣﻲ ﮔﺮدد ﻛﻪ ﺑﺎ ﺗﻮﺟﻪ ﺑﻪ ﺑﺎزﮔﺸﺖ ﻣﻮرد اﻧﺘﻈﺎر ﺑﻬﺮه وري ﻣﻨـﺎﺑﻊ اﻧﺴـﺎﻧﻲ ﻳﻜـﻲ از دو ﮔﺰﻳﻨـﺔ ﻓـﻮق اﻧﺘﺨﺎب ﺧﻮاﻫـﺪ ﺷـﺪ    در ﻣـﺪل ﻣﻌﻤـﺎري ﻣﻨـﺎﺑﻊ اﻧﺴـﺎﻧﻲ، اﻧﺘﺨـﺎب ﻳﻜـﻲ از ﺻﻮرت ﻫـﺎي اﺳـﺘﺨﺪاﻣﻲ ﺑـﻪ ﻣﻼﺣﻈـﺎت راﻫﺒـﺮدي ﻫﺰﻳﻨـﻪ ﻣﻨﻔﻌـﺖ، ارزش  آﻓﺮﻳﻨـﻲ ﻣﻬـﺎرت   ﻫـﺎ و ﻣﻨﺤﺼﺮﺑﻪ ﻓﺮد ﺑﻮدن آن ﻫﺎ ﺑﺴﺘﮕﻲ دارد ﺑﺮﻳﺴﻜﻮ و ﺷﻮﻟﺮ، 2004؛ ﺑﺎراد و ﺗﻮﻣﺎﻟﻮ، 2004</a:t>
            </a:r>
            <a:endParaRPr lang="en-US" sz="2000" dirty="0">
              <a:cs typeface="B Nazanin"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304800"/>
            <a:ext cx="6543779" cy="523220"/>
          </a:xfrm>
          <a:prstGeom prst="rect">
            <a:avLst/>
          </a:prstGeom>
        </p:spPr>
        <p:txBody>
          <a:bodyPr wrap="none">
            <a:spAutoFit/>
          </a:bodyPr>
          <a:lstStyle/>
          <a:p>
            <a:pPr algn="r"/>
            <a:r>
              <a:rPr lang="ar-SA" sz="2800" dirty="0">
                <a:solidFill>
                  <a:srgbClr val="FF0000"/>
                </a:solidFill>
              </a:rPr>
              <a:t>ﻣﻘﺎﻳﺴﺔ روﻳﻜﺮد ﺳﻨﺘﻲ، راﻫﺒﺮدي و ﻣﻌﻤﺎري ﻣﻨﺎﺑﻊ اﻧﺴﺎﻧﻲ</a:t>
            </a:r>
            <a:endParaRPr lang="en-US" sz="2800" dirty="0">
              <a:solidFill>
                <a:srgbClr val="FF0000"/>
              </a:solidFill>
            </a:endParaRPr>
          </a:p>
        </p:txBody>
      </p:sp>
      <p:sp>
        <p:nvSpPr>
          <p:cNvPr id="5" name="Rectangle 4"/>
          <p:cNvSpPr/>
          <p:nvPr/>
        </p:nvSpPr>
        <p:spPr>
          <a:xfrm>
            <a:off x="1371600" y="1295400"/>
            <a:ext cx="7543800" cy="1015663"/>
          </a:xfrm>
          <a:prstGeom prst="rect">
            <a:avLst/>
          </a:prstGeom>
        </p:spPr>
        <p:txBody>
          <a:bodyPr wrap="square">
            <a:spAutoFit/>
          </a:bodyPr>
          <a:lstStyle/>
          <a:p>
            <a:pPr algn="r"/>
            <a:r>
              <a:rPr lang="ar-SA" sz="2000" dirty="0">
                <a:cs typeface="B Nazanin" pitchFamily="2" charset="-78"/>
              </a:rPr>
              <a:t>ﺟﻜﺴﻮن و ﺷﻮﻟﺮ  در ﻣﻄﺎﻟﻌﺎت ﺧـﻮد اﻳـﻦ دو روﻳﻜـﺮد را از    دﻳـﺪﮔﺎه  ﻫـﺎي  ﻣﺨﺘﻠـﻒ ﻣﻘﺎﻳﺴـﻪ ﻛﺮده اﻧﺪ  اﻣﺎ ﺗﺎ ﭘﻴﺶ از ﭘﮋوﻫﺶ ﺣﺎﺿﺮ، ﻣﻌﻤﺎري ﻣﻨﺎﺑﻊ اﻧﺴﺎﻧﻲ در ﻣﻘﺎم ﻣﻘﺎﻳﺴﻪ ﺑﺎ اﻳـﻦ دو روﻳﻜﺮد </a:t>
            </a:r>
            <a:r>
              <a:rPr lang="ar-SA" sz="2000" dirty="0" smtClean="0">
                <a:cs typeface="B Nazanin" pitchFamily="2" charset="-78"/>
              </a:rPr>
              <a:t>ﻗﺮار </a:t>
            </a:r>
            <a:r>
              <a:rPr lang="ar-SA" sz="2000" dirty="0">
                <a:cs typeface="B Nazanin" pitchFamily="2" charset="-78"/>
              </a:rPr>
              <a:t>ﻧﮕﺮﻓﺘﻪ ﺑﻮ</a:t>
            </a:r>
            <a:endParaRPr lang="en-US" sz="2000" dirty="0">
              <a:cs typeface="B Nazanin" pitchFamily="2" charset="-78"/>
            </a:endParaRPr>
          </a:p>
        </p:txBody>
      </p:sp>
      <p:sp>
        <p:nvSpPr>
          <p:cNvPr id="6" name="Rectangle 5"/>
          <p:cNvSpPr/>
          <p:nvPr/>
        </p:nvSpPr>
        <p:spPr>
          <a:xfrm flipH="1">
            <a:off x="7620000" y="1905000"/>
            <a:ext cx="477993" cy="400110"/>
          </a:xfrm>
          <a:prstGeom prst="rect">
            <a:avLst/>
          </a:prstGeom>
        </p:spPr>
        <p:txBody>
          <a:bodyPr wrap="square">
            <a:spAutoFit/>
          </a:bodyPr>
          <a:lstStyle/>
          <a:p>
            <a:r>
              <a:rPr lang="ar-SA" sz="2000" dirty="0">
                <a:cs typeface="B Nazanin" pitchFamily="2" charset="-78"/>
              </a:rPr>
              <a:t>د</a:t>
            </a:r>
            <a:endParaRPr lang="en-US" sz="2000" dirty="0">
              <a:cs typeface="B Nazanin" pitchFamily="2" charset="-78"/>
            </a:endParaRPr>
          </a:p>
        </p:txBody>
      </p:sp>
      <p:sp>
        <p:nvSpPr>
          <p:cNvPr id="7" name="Rectangle 6"/>
          <p:cNvSpPr/>
          <p:nvPr/>
        </p:nvSpPr>
        <p:spPr>
          <a:xfrm>
            <a:off x="1447800" y="2590800"/>
            <a:ext cx="7391400" cy="2246769"/>
          </a:xfrm>
          <a:prstGeom prst="rect">
            <a:avLst/>
          </a:prstGeom>
        </p:spPr>
        <p:txBody>
          <a:bodyPr wrap="square">
            <a:spAutoFit/>
          </a:bodyPr>
          <a:lstStyle/>
          <a:p>
            <a:pPr algn="r"/>
            <a:r>
              <a:rPr lang="ar-SA" sz="2000" dirty="0">
                <a:cs typeface="B Nazanin" pitchFamily="2" charset="-78"/>
              </a:rPr>
              <a:t>در ﮔﺬﺷﺘﻪ، ﻣﻨﺎﺑﻊ اﻧﺴﺎﻧﻲ ﻋﻤﺪﺗﺎً ﺑﻪ ﻣﻨﺰﻟﺔ وﻇﻴﻔﺔ »ﺗﻮاﻧﻤﻨﺪﺳﺎزي« ﻛﻪ ﻣﻮﻇﻒ ﺑﻪ اﺟﺮاي »ﺑﺮﻧﺎﻣﻪ« اﺳﺖ در ﻧﻈﺮ ﮔﺮﻓﺘﻪ ﻣﻲ ﺷﺪ. ﺑﻪ ﻫﻤﻴﻦ دﻟﻴﻞ اﻏﻠﺐ ﺣﻴﻦ ﻣﺮاﺣﻞ اوﻟﻴﺔ ﺑﺮﻧﺎﻣﻪ رﻳﺰي ﻧﺎدﻳﺪه ﮔﺮﻓﺘﻪ ﺷـﺪه اﺳﺖ)ﻛﺮﻳﺐ، 2005(. اﻟﺒﺘﻪ،  ﺑﺎوﺟﻮد رﺷﺪ ﺗﻮﺟﻪ آﻛﺎدﻣﻴﻚ در ﺗﺄﺛﻴﺮِ راﻫﺒﺮدي ﻣﺪﻳﺮﻳﺖ ﻣﻨـﺎﺑﻊ  اﻧﺴـﺎﻧﻲ ﭘﮋوﻫﺶ ﻫﺎي اﺧﻴﺮ ﻧﺸﺎن داده اﺳﺖ ﻛﻪ ﻫﻨﻮز ﺷﺮﻛﺖ ﻫﺎي ﺑﺴﻴﺎري وﺟﻮد دارﻧـﺪ ﻛـﻪ ارزﻳـﺎﺑﻲ ﻣﻨـﺎﺑﻊ اﻧﺴﺎﻧﻲ ﺧﻮد را ﺑﺮ اﺷﻜﺎل ﻛﺎراﻳﻲ و ﻓﻌﺎﻟﻴﺖ ﻫﺎ ﻣﺤﺪود ﻛﺮده اﻧﺪ و ﺗﻼش اﻧﺪﻛﻲ را ﺑﺮ ارزﻳﺎﺑﻲ اﺛﺮﺑﺨﺸﻲﻣﻨﺎﺑﻊ اﻧﺴﺎﻧﻲ ﺑﺎ ﺗﻮﺟﻪ ﺑﻪ اﻫﺪاف ﻛﺴﺐ وﻛﺎر و ﻣﻔﺎﻫﻴﻢ ﻣﻌﻤﺎري ﻣﻨﺎﺑﻊ اﻧﺴﺎﻧﻲ ﺻﺮف ﻣﻲ ﻛﻨﻨﺪ</a:t>
            </a:r>
            <a:endParaRPr lang="en-US" sz="2000" dirty="0">
              <a:cs typeface="B Nazanin"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381000"/>
            <a:ext cx="6974986" cy="584775"/>
          </a:xfrm>
          <a:prstGeom prst="rect">
            <a:avLst/>
          </a:prstGeom>
        </p:spPr>
        <p:txBody>
          <a:bodyPr wrap="none">
            <a:spAutoFit/>
          </a:bodyPr>
          <a:lstStyle/>
          <a:p>
            <a:r>
              <a:rPr lang="ar-SA" sz="3200" dirty="0">
                <a:solidFill>
                  <a:srgbClr val="FF0000"/>
                </a:solidFill>
                <a:cs typeface="B Nazanin" pitchFamily="2" charset="-78"/>
              </a:rPr>
              <a:t>ﭘﻴﺎده ﺳﺎزي ﻣﻌﻤﺎري ﻣﻨﺎﺑﻊ اﻧﺴﺎﻧﻲ ﺑﺎ ﺗﻐﻴﻴﺮ ﺟﻬﺖ ﺗﻤﺮﻛﺰ </a:t>
            </a:r>
            <a:endParaRPr lang="en-US" sz="3200" dirty="0">
              <a:solidFill>
                <a:srgbClr val="FF0000"/>
              </a:solidFill>
              <a:cs typeface="B Nazanin" pitchFamily="2" charset="-78"/>
            </a:endParaRPr>
          </a:p>
        </p:txBody>
      </p:sp>
      <p:sp>
        <p:nvSpPr>
          <p:cNvPr id="5" name="Rectangle 4"/>
          <p:cNvSpPr/>
          <p:nvPr/>
        </p:nvSpPr>
        <p:spPr>
          <a:xfrm>
            <a:off x="1143000" y="1447800"/>
            <a:ext cx="7467600" cy="3477875"/>
          </a:xfrm>
          <a:prstGeom prst="rect">
            <a:avLst/>
          </a:prstGeom>
        </p:spPr>
        <p:txBody>
          <a:bodyPr wrap="square">
            <a:spAutoFit/>
          </a:bodyPr>
          <a:lstStyle/>
          <a:p>
            <a:pPr algn="r"/>
            <a:r>
              <a:rPr lang="ar-SA" sz="2000" dirty="0">
                <a:cs typeface="B Nazanin" pitchFamily="2" charset="-78"/>
              </a:rPr>
              <a:t>ﺗﻤﺮﻛﺰ ﻧﻈﺮﻳﺔ ﻫﺎي ﻣﺪﻳﺮﻳﺖ راﻫﺒﺮدي ﺑﻪ ﺳﻮي دﻳـﺪﮔﺎه ﻣﻨﺒـﻊ   ﻣﺤـﻮر </a:t>
            </a:r>
            <a:r>
              <a:rPr lang="ar-SA" sz="2000" dirty="0" smtClean="0">
                <a:cs typeface="B Nazanin" pitchFamily="2" charset="-78"/>
              </a:rPr>
              <a:t>و </a:t>
            </a:r>
            <a:r>
              <a:rPr lang="ar-SA" sz="2000" dirty="0">
                <a:cs typeface="B Nazanin" pitchFamily="2" charset="-78"/>
              </a:rPr>
              <a:t>داﻧـﺶ  ﺑﻨﻴـﺎن </a:t>
            </a:r>
            <a:r>
              <a:rPr lang="ar-SA" sz="2000" dirty="0" smtClean="0">
                <a:cs typeface="B Nazanin" pitchFamily="2" charset="-78"/>
              </a:rPr>
              <a:t>ﭘﮋوﻫﺶ </a:t>
            </a:r>
            <a:r>
              <a:rPr lang="ar-SA" sz="2000" dirty="0">
                <a:cs typeface="B Nazanin" pitchFamily="2" charset="-78"/>
              </a:rPr>
              <a:t>ﻫﺎ ﻧﻴﺰ ﺑﻪ ﺳﻮي ﺑﺮرﺳﻲ آﺛﺎر اﻳﻦ ﺗﻐﻴﻴﺮ ﺑﺮ ارزش آﻓﺮﻳﻨﻲ و ﻛﺴﺐ ﻣﺰﻳﺖ رﻗﺎﺑﺘﻲ ﻣﻌﻄﻮف ﺷـﺪه اﺳﺖ. از آﻧﺠﺎﻳﻲ ﻛﻪ ﻣﻨﺤﺼﺮﺑﻪ ﻓﺮدﺗﺮﻳﻦ و ﻏﻴﺮﻗﺎﺑﻞ ﺗﻘﻠﻴﺪﺗﺮﻳﻦ ﻣﻨﺒﻊ ﺳـﺎزﻣﺎن ﺳـﺮﻣﺎﻳﻪ   ﻫـﺎي اﻧﺴـﺎﻧﻲ آن اﻧﺪ ﻫﻴﺖ، ﺑﻴﺮﻣﻦ، ﺷﻮﻣﻴﺰ و ﻛﻮﺷـﻼر،  2001(، داﻧـﺶ ﻓﻨـﻲ ﻧﻬﺎدﻳﻨـﻪ    ﺷـﺪه در اﻧﺴـﺎن   ﻫـﺎ اﺳـﺎس ﻗﺎﺑﻠﻴﺖ ﻫﺎي </a:t>
            </a:r>
            <a:r>
              <a:rPr lang="ar-SA" sz="2000" dirty="0" smtClean="0">
                <a:cs typeface="B Nazanin" pitchFamily="2" charset="-78"/>
              </a:rPr>
              <a:t>اﺻﻠﻲو </a:t>
            </a:r>
            <a:r>
              <a:rPr lang="ar-SA" sz="2000" dirty="0">
                <a:cs typeface="B Nazanin" pitchFamily="2" charset="-78"/>
              </a:rPr>
              <a:t>ﺧﻠﻖ ارزش ﺑﺮاي ﺳﺎزﻣﺎن ﻣﺤﺴﻮب ﻣﻲ ﺷﻮد و ﭘﻴﻮﻧﺪ ﻣﺪﻳﺮﻳﺖ راﻫﺒﺮدي و ﻣﻨﺎﺑﻊ اﻧﺴﺎﻧﻲ در اﻳﻦ ﻧﻘﻄﻪ ﺑﺮﻗﺮار ﺧﻮاﻫﺪ ﺷﺪ ﺑﻮﻛﺴﺎل، 1996 و ﺑﺮﻳﺴﻜﻮ و ﺷﻮﻟﺮ، 2004 ﺑﻨﺎﺑﺮاﻳﻦ، اﺳﻨﻞ،ﻳﺎﻧﺪﻳﺖ و راﻳﺖ  ﺑﻪ ﻣﺤﺪودﻳﺖ ﻫﺎي ﻣﻌﻤﺎري ﻣﻨﺎﺑﻊ اﻧﺴﺎﻧﻲ آﮔﺎﻫﻲ ﻳﺎﻓﺘﻪ و در ﭘـﮋوﻫﺶ  ﻫـﺎي ﺑﻌﺪي ﺧﻮد ﺑﻪ ﭘﻮﻳﺎﻳﻲ ﻣﻌﻤﺎري ﭘﺮداﺧﺘﻨﺪ. در ﭘﻴﺎده ﺳﺎزي ﻣﻌﻤﺎري ﺑﺎﻳﺪ ﺑﻪ ارﺗﺒﺎﻃﺎت ﺳﺎزﻣﺎﻧﻲ ﺑﻪ ﻣﻨﺰﻟـﺔ ﻣﻨﺒﻊ ارزش آﻓﺮﻳﻨﻲ ﺗﻮﺟﻪ ﺷﻮد، زﻳﺮا ﺑﺴﺘﺮ ﺗﺒﺎدل و ﺗﺴﻬﻴﻢ داﻧﺶ ﻣﻴﺎن اﻓﺮاد ﻣﺤﺴﻮب ﻣﻲ ﺷﻮد. اﻣﺎ در ﭘﮋوﻫﺶ ﻫﺎي ﺣﻮزة ﻣﺪﻳﺮﻳﺖ ﻣﻨﺎﺑﻊ اﻧﺴﺎﻧﻲ ﺑﻪ اﻧﺪازة ﻛﺎﻓﻲ ﺑﺪان ﺗﻮﺟﻪ ﻧﺸﺪه اﺳـﺖ  )ﻻﻧـﺪﺗﺎ،  2006 و ﻟﭙﻚ و اﺳﻨﻞ، 1999</a:t>
            </a:r>
            <a:endParaRPr lang="en-US" sz="2000" dirty="0">
              <a:cs typeface="B Nazanin"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381000"/>
            <a:ext cx="5694188" cy="523220"/>
          </a:xfrm>
          <a:prstGeom prst="rect">
            <a:avLst/>
          </a:prstGeom>
        </p:spPr>
        <p:txBody>
          <a:bodyPr wrap="none">
            <a:spAutoFit/>
          </a:bodyPr>
          <a:lstStyle/>
          <a:p>
            <a:r>
              <a:rPr lang="ar-SA" sz="2800" dirty="0" smtClean="0">
                <a:solidFill>
                  <a:srgbClr val="FF0000"/>
                </a:solidFill>
                <a:cs typeface="B Nazanin" pitchFamily="2" charset="-78"/>
              </a:rPr>
              <a:t>ﮔﺎم ﻫﺎي ﺑﻪ </a:t>
            </a:r>
            <a:r>
              <a:rPr lang="ar-SA" sz="2800" dirty="0">
                <a:solidFill>
                  <a:srgbClr val="FF0000"/>
                </a:solidFill>
                <a:cs typeface="B Nazanin" pitchFamily="2" charset="-78"/>
              </a:rPr>
              <a:t>ﻛﺎرﮔﻴﺮي روﻳﻜﺮد ﻣﻌﻤﺎري ﻣﻨﺎﺑﻊ اﻧﺴـﺎﻧﻲ</a:t>
            </a:r>
            <a:endParaRPr lang="en-US" sz="2800" dirty="0">
              <a:solidFill>
                <a:srgbClr val="FF0000"/>
              </a:solidFill>
              <a:cs typeface="B Nazanin" pitchFamily="2" charset="-78"/>
            </a:endParaRPr>
          </a:p>
        </p:txBody>
      </p:sp>
      <p:sp>
        <p:nvSpPr>
          <p:cNvPr id="6" name="Rectangle 5"/>
          <p:cNvSpPr/>
          <p:nvPr/>
        </p:nvSpPr>
        <p:spPr>
          <a:xfrm>
            <a:off x="1143000" y="1371600"/>
            <a:ext cx="7391400" cy="707886"/>
          </a:xfrm>
          <a:prstGeom prst="rect">
            <a:avLst/>
          </a:prstGeom>
        </p:spPr>
        <p:txBody>
          <a:bodyPr wrap="square">
            <a:spAutoFit/>
          </a:bodyPr>
          <a:lstStyle/>
          <a:p>
            <a:pPr algn="r"/>
            <a:r>
              <a:rPr lang="fa-IR" sz="2000" dirty="0" smtClean="0">
                <a:cs typeface="B Nazanin" pitchFamily="2" charset="-78"/>
              </a:rPr>
              <a:t>1-</a:t>
            </a:r>
            <a:r>
              <a:rPr lang="ar-SA" sz="2000" dirty="0" smtClean="0">
                <a:cs typeface="B Nazanin" pitchFamily="2" charset="-78"/>
              </a:rPr>
              <a:t>ﺷﻨﺎﺳﺎﻳﻲ </a:t>
            </a:r>
            <a:r>
              <a:rPr lang="ar-SA" sz="2000" dirty="0">
                <a:cs typeface="B Nazanin" pitchFamily="2" charset="-78"/>
              </a:rPr>
              <a:t>اﺟﺰاي ارﺗﺒﺎﻃﻲ و ﻣﻜﻤﻞ ﻫﺮ ﺑﺨﺶ ﻣﻌﻤﺎري ﻣﻨﺎﺑﻊ اﻧﺴﺎﻧﻲ ﺗﺮﻛﻴﺐ ﺳـﺮﻣﺎﻳﺔ اﻧﺴـﺎﻧﻲ ﺑﻪ ﻣﻨﺰﻟﺔ ﺑﻌﺪ ﺷﻨﺎﺧﺘﻲ ﺗﺒﺎدل داﻧـﺶ؛ ﺣـﺎﻻت و رواﺑـﻂ اﺳـﺘﺨﺪاﻣﻲ ﺑـﻪ      ﻣﻨﺰﻟـﺔ ﺑﻌـﺪ ﻋـﺎﻃﻔﻲ </a:t>
            </a:r>
            <a:r>
              <a:rPr lang="ar-SA" sz="2000" dirty="0" smtClean="0">
                <a:cs typeface="B Nazanin" pitchFamily="2" charset="-78"/>
              </a:rPr>
              <a:t>و</a:t>
            </a:r>
            <a:endParaRPr lang="en-US" sz="2000" dirty="0">
              <a:cs typeface="B Nazanin" pitchFamily="2" charset="-78"/>
            </a:endParaRPr>
          </a:p>
        </p:txBody>
      </p:sp>
      <p:sp>
        <p:nvSpPr>
          <p:cNvPr id="7" name="Rectangle 6"/>
          <p:cNvSpPr/>
          <p:nvPr/>
        </p:nvSpPr>
        <p:spPr>
          <a:xfrm>
            <a:off x="6019800" y="2057400"/>
            <a:ext cx="2555508" cy="400110"/>
          </a:xfrm>
          <a:prstGeom prst="rect">
            <a:avLst/>
          </a:prstGeom>
        </p:spPr>
        <p:txBody>
          <a:bodyPr wrap="none">
            <a:spAutoFit/>
          </a:bodyPr>
          <a:lstStyle/>
          <a:p>
            <a:r>
              <a:rPr lang="ar-SA" sz="2000" dirty="0" smtClean="0">
                <a:cs typeface="B Nazanin" pitchFamily="2" charset="-78"/>
              </a:rPr>
              <a:t>ﺳﺎﺧﺘﺎري </a:t>
            </a:r>
            <a:r>
              <a:rPr lang="ar-SA" sz="2000" dirty="0">
                <a:cs typeface="B Nazanin" pitchFamily="2" charset="-78"/>
              </a:rPr>
              <a:t>ﺷﺒﻜﺔ اﺟﺘﻤﺎﻋﻲ اﻓﺮاد</a:t>
            </a:r>
            <a:endParaRPr lang="en-US" sz="2000" dirty="0">
              <a:cs typeface="B Nazanin" pitchFamily="2" charset="-78"/>
            </a:endParaRPr>
          </a:p>
        </p:txBody>
      </p:sp>
      <p:sp>
        <p:nvSpPr>
          <p:cNvPr id="9" name="Rectangle 8"/>
          <p:cNvSpPr/>
          <p:nvPr/>
        </p:nvSpPr>
        <p:spPr>
          <a:xfrm>
            <a:off x="914400" y="2828836"/>
            <a:ext cx="7696200" cy="707886"/>
          </a:xfrm>
          <a:prstGeom prst="rect">
            <a:avLst/>
          </a:prstGeom>
        </p:spPr>
        <p:txBody>
          <a:bodyPr wrap="square">
            <a:spAutoFit/>
          </a:bodyPr>
          <a:lstStyle/>
          <a:p>
            <a:pPr algn="r"/>
            <a:r>
              <a:rPr lang="fa-IR" sz="2000" dirty="0" smtClean="0">
                <a:cs typeface="B Nazanin" pitchFamily="2" charset="-78"/>
              </a:rPr>
              <a:t>2-</a:t>
            </a:r>
            <a:r>
              <a:rPr lang="ar-SA" sz="2000" dirty="0" smtClean="0">
                <a:cs typeface="B Nazanin" pitchFamily="2" charset="-78"/>
              </a:rPr>
              <a:t>ﺑﺮرﺳﻲ </a:t>
            </a:r>
            <a:r>
              <a:rPr lang="ar-SA" sz="2000" dirty="0">
                <a:cs typeface="B Nazanin" pitchFamily="2" charset="-78"/>
              </a:rPr>
              <a:t>ﺳﻪ ﺑﻌﺪ ﺷﻨﺎﺧﺘﻲ، ﻋـﺎﻃﻔﻲ و ﺳـﺎﺧﺘﺎري و ﺗـﺄﺛﻴﺮ آﻧـﺎن در ارﺗﺒﺎﻃـﺎت ﻣﻴـﺎن داﻧﺸـﮕﺮان </a:t>
            </a:r>
            <a:r>
              <a:rPr lang="ar-SA" sz="2000" dirty="0" smtClean="0">
                <a:cs typeface="B Nazanin" pitchFamily="2" charset="-78"/>
              </a:rPr>
              <a:t>ﺳﺎزﻣﺎن </a:t>
            </a:r>
            <a:r>
              <a:rPr lang="ar-SA" sz="2000" dirty="0">
                <a:cs typeface="B Nazanin" pitchFamily="2" charset="-78"/>
              </a:rPr>
              <a:t>اﻟﮕﻮﻫﺎي ﻛﺎرآﻓﺮﻳﻨﺎﻧﻪ ﺑﻪ ﻫﻤﻜﺎري ﻫﺎي ﺑـﺮون  ﺳـﺎزﻣﺎﻧﻲ و اﻟ ﮕﻮﻫـﺎي </a:t>
            </a:r>
            <a:r>
              <a:rPr lang="ar-SA" sz="2000" dirty="0" smtClean="0">
                <a:cs typeface="B Nazanin" pitchFamily="2" charset="-78"/>
              </a:rPr>
              <a:t>ﻣﺸـﺎرﻛﺘﻲ   </a:t>
            </a:r>
            <a:r>
              <a:rPr lang="ar-SA" sz="2000" dirty="0">
                <a:cs typeface="B Nazanin" pitchFamily="2" charset="-78"/>
              </a:rPr>
              <a:t>ﺑـﻪ</a:t>
            </a:r>
            <a:endParaRPr lang="en-US" sz="2000" dirty="0">
              <a:cs typeface="B Nazanin" pitchFamily="2" charset="-78"/>
            </a:endParaRPr>
          </a:p>
        </p:txBody>
      </p:sp>
      <p:sp>
        <p:nvSpPr>
          <p:cNvPr id="10" name="Rectangle 9"/>
          <p:cNvSpPr/>
          <p:nvPr/>
        </p:nvSpPr>
        <p:spPr>
          <a:xfrm>
            <a:off x="5867400" y="3505200"/>
            <a:ext cx="2658100" cy="400110"/>
          </a:xfrm>
          <a:prstGeom prst="rect">
            <a:avLst/>
          </a:prstGeom>
        </p:spPr>
        <p:txBody>
          <a:bodyPr wrap="none">
            <a:spAutoFit/>
          </a:bodyPr>
          <a:lstStyle/>
          <a:p>
            <a:pPr algn="r"/>
            <a:r>
              <a:rPr lang="ar-SA" sz="2000" dirty="0">
                <a:cs typeface="B Nazanin" pitchFamily="2" charset="-78"/>
              </a:rPr>
              <a:t>ﻫﻤﻜﺎري ﻫﺎي داﺧﻠﻲ اﺷﺎره دارﻧﺪ</a:t>
            </a:r>
            <a:endParaRPr lang="en-US" sz="2000" dirty="0">
              <a:cs typeface="B Nazanin"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TotalTime>
  <Words>973</Words>
  <Application>Microsoft Office PowerPoint</Application>
  <PresentationFormat>On-screen Show (4:3)</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باتشکر از توجه شما دوستان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Dalal</dc:creator>
  <cp:lastModifiedBy>WIN 7</cp:lastModifiedBy>
  <cp:revision>12</cp:revision>
  <dcterms:created xsi:type="dcterms:W3CDTF">2015-12-20T07:27:12Z</dcterms:created>
  <dcterms:modified xsi:type="dcterms:W3CDTF">2016-11-14T20:11:56Z</dcterms:modified>
</cp:coreProperties>
</file>