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5179" autoAdjust="0"/>
  </p:normalViewPr>
  <p:slideViewPr>
    <p:cSldViewPr snapToGrid="0">
      <p:cViewPr>
        <p:scale>
          <a:sx n="50" d="100"/>
          <a:sy n="50" d="100"/>
        </p:scale>
        <p:origin x="-1464" y="-52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11/14/2016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11/14/2016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45.jpg"/>
          <p:cNvPicPr>
            <a:picLocks noChangeAspect="1"/>
          </p:cNvPicPr>
          <p:nvPr/>
        </p:nvPicPr>
        <p:blipFill>
          <a:blip r:embed="rId2"/>
          <a:stretch>
            <a:fillRect/>
          </a:stretch>
        </p:blipFill>
        <p:spPr>
          <a:xfrm>
            <a:off x="2459866" y="716531"/>
            <a:ext cx="5916632" cy="4927047"/>
          </a:xfrm>
          <a:prstGeom prst="rect">
            <a:avLst/>
          </a:prstGeom>
        </p:spPr>
      </p:pic>
    </p:spTree>
    <p:extLst>
      <p:ext uri="{BB962C8B-B14F-4D97-AF65-F5344CB8AC3E}">
        <p14:creationId xmlns:p14="http://schemas.microsoft.com/office/powerpoint/2010/main" val="3148578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4938" y="276442"/>
            <a:ext cx="7651264" cy="1131910"/>
          </a:xfrm>
        </p:spPr>
        <p:txBody>
          <a:bodyPr>
            <a:normAutofit/>
          </a:bodyPr>
          <a:lstStyle/>
          <a:p>
            <a:pPr algn="ctr"/>
            <a:r>
              <a:rPr lang="fa-IR" sz="4400" b="1" dirty="0" smtClean="0">
                <a:solidFill>
                  <a:schemeClr val="tx1"/>
                </a:solidFill>
                <a:cs typeface="B Nazanin" panose="00000400000000000000" pitchFamily="2" charset="-78"/>
              </a:rPr>
              <a:t>تئوری اسناد</a:t>
            </a:r>
            <a:endParaRPr lang="fa-IR" sz="4400"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1193800" y="1459826"/>
            <a:ext cx="8080202" cy="4581537"/>
          </a:xfrm>
        </p:spPr>
        <p:txBody>
          <a:bodyPr>
            <a:normAutofit/>
          </a:bodyPr>
          <a:lstStyle/>
          <a:p>
            <a:pPr marL="0" indent="0" algn="just">
              <a:buNone/>
            </a:pPr>
            <a:r>
              <a:rPr lang="fa-IR" sz="2400" dirty="0" smtClean="0">
                <a:cs typeface="B Nazanin" panose="00000400000000000000" pitchFamily="2" charset="-78"/>
              </a:rPr>
              <a:t>منظور از تئوری اسنادی این بوده که بتوانیم نوع قضاوت خود را درباره دیگران توجیه کنیم ،زیرا قضاوت ما به تفسیر ما از نوع رفتار بستگی دارد . اساسا ، این نظریه می گوید وقتی ما رفتار فردی را مشاهده می کنیم تا علت یا علت هایی رفتار درونی یا بیرونی آن را مشخص کنیم.رفتارهای درونی رفتارهایی هستند که معتقدیم تحت کنترل فرد قرار دارند. رفتاری که علت بیرونی دارد از عوامل بیرونی منتج می شود ، شخص به خاطر شرایط معین مجبور شده است که چنین رفتاری داشته باشد. این تصمیم به سه عامل بستگی دارد :</a:t>
            </a:r>
          </a:p>
          <a:p>
            <a:pPr marL="0" indent="0" algn="just">
              <a:buNone/>
            </a:pPr>
            <a:r>
              <a:rPr lang="fa-IR" sz="2400" dirty="0" smtClean="0">
                <a:cs typeface="B Nazanin" panose="00000400000000000000" pitchFamily="2" charset="-78"/>
              </a:rPr>
              <a:t>تمایز ، همانندی و تداوم   </a:t>
            </a:r>
            <a:endParaRPr lang="fa-IR" sz="2400" dirty="0">
              <a:cs typeface="B Nazanin" panose="00000400000000000000" pitchFamily="2" charset="-78"/>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128450301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200" y="418047"/>
            <a:ext cx="7800802" cy="1041779"/>
          </a:xfrm>
        </p:spPr>
        <p:txBody>
          <a:bodyPr/>
          <a:lstStyle/>
          <a:p>
            <a:pPr algn="ctr"/>
            <a:r>
              <a:rPr lang="fa-IR" sz="4800" b="1" dirty="0" smtClean="0">
                <a:solidFill>
                  <a:schemeClr val="tx1"/>
                </a:solidFill>
                <a:cs typeface="B Nazanin" panose="00000400000000000000" pitchFamily="2" charset="-78"/>
              </a:rPr>
              <a:t>یادگیری</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677334" y="1459827"/>
            <a:ext cx="8596668" cy="4581536"/>
          </a:xfrm>
        </p:spPr>
        <p:txBody>
          <a:bodyPr>
            <a:normAutofit/>
          </a:bodyPr>
          <a:lstStyle/>
          <a:p>
            <a:pPr marL="0" indent="0" algn="just">
              <a:buNone/>
            </a:pPr>
            <a:r>
              <a:rPr lang="fa-IR" sz="2400" dirty="0" smtClean="0">
                <a:cs typeface="B Nazanin" panose="00000400000000000000" pitchFamily="2" charset="-78"/>
              </a:rPr>
              <a:t>تقریبا تمامی رفتارهای پیچیده حاصل یادگیری هستند . اگر میخواهیم به تبیین  و پیش بینی رفتار بپردازیم لازم است دریابیم که افراد چگونه یاد می گیرند.یادگیری چیست؟ تعریف یک روان شناس بسیار گسترده تر از نظر یک فرد عادی است که می گوید« یادگیری یعنی چیزی که در مدرسه فرا گرفته ایم» در واقع هریک از ما دائم داریم «به مدرسه می رویم.» یادگیری در تمام اوقات وجود دارد. ما به طور مدام از تجربه های خود می آموزیم و یک تعریف  علمی از یادگیری چنین است: هرگونه تغییرات نسبتا دائم در رفتار که در اثر تجربه ایجاد می شود.</a:t>
            </a:r>
          </a:p>
          <a:p>
            <a:pPr marL="0" indent="0" algn="just">
              <a:buNone/>
            </a:pPr>
            <a:r>
              <a:rPr lang="fa-IR" sz="2400" dirty="0" smtClean="0">
                <a:cs typeface="B Nazanin" panose="00000400000000000000" pitchFamily="2" charset="-78"/>
              </a:rPr>
              <a:t> دو نظریه معروف در تبیین فرایند یادگیری عرضه شده است . </a:t>
            </a:r>
          </a:p>
          <a:p>
            <a:pPr marL="457200" indent="-457200" algn="just">
              <a:buFont typeface="+mj-lt"/>
              <a:buAutoNum type="arabicParenR"/>
            </a:pPr>
            <a:r>
              <a:rPr lang="fa-IR" sz="2400" dirty="0" smtClean="0">
                <a:cs typeface="B Nazanin" panose="00000400000000000000" pitchFamily="2" charset="-78"/>
              </a:rPr>
              <a:t>شرطی کردن عامل</a:t>
            </a:r>
          </a:p>
          <a:p>
            <a:pPr marL="457200" indent="-457200" algn="just">
              <a:buFont typeface="+mj-lt"/>
              <a:buAutoNum type="arabicParenR"/>
            </a:pPr>
            <a:r>
              <a:rPr lang="fa-IR" sz="2400" dirty="0" smtClean="0">
                <a:cs typeface="B Nazanin" panose="00000400000000000000" pitchFamily="2" charset="-78"/>
              </a:rPr>
              <a:t>نظریه یادگیری اجتماعی</a:t>
            </a:r>
            <a:endParaRPr lang="fa-IR" sz="2400" dirty="0">
              <a:cs typeface="B Nazanin" panose="00000400000000000000" pitchFamily="2" charset="-78"/>
            </a:endParaRP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8841711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4200" y="268406"/>
            <a:ext cx="7419802" cy="1308100"/>
          </a:xfrm>
        </p:spPr>
        <p:txBody>
          <a:bodyPr>
            <a:normAutofit/>
          </a:bodyPr>
          <a:lstStyle/>
          <a:p>
            <a:pPr algn="ctr"/>
            <a:r>
              <a:rPr lang="fa-IR" sz="4000" b="1" dirty="0" smtClean="0">
                <a:solidFill>
                  <a:schemeClr val="tx1"/>
                </a:solidFill>
                <a:cs typeface="B Nazanin" panose="00000400000000000000" pitchFamily="2" charset="-78"/>
              </a:rPr>
              <a:t>نظریه شرطی کردن عامل</a:t>
            </a:r>
            <a:endParaRPr lang="fa-IR" sz="4000"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677334" y="1459827"/>
            <a:ext cx="8596668" cy="4581536"/>
          </a:xfrm>
        </p:spPr>
        <p:txBody>
          <a:bodyPr>
            <a:normAutofit/>
          </a:bodyPr>
          <a:lstStyle/>
          <a:p>
            <a:pPr marL="0" indent="0" algn="just">
              <a:buNone/>
            </a:pPr>
            <a:r>
              <a:rPr lang="fa-IR" sz="2400" dirty="0" smtClean="0">
                <a:cs typeface="B Nazanin" panose="00000400000000000000" pitchFamily="2" charset="-78"/>
              </a:rPr>
              <a:t>شرطی کردن عامل چنین استدلال می کند که رفتار تابع نتایج آن است.افراد یاد می گیرند که با در پیش گرفتن یک رفتار چیزی را که مایلند یاد بگیرند یا از چیزی که نمی خواهند دوری گزینند . رفتار عامل به معنای رفتار داوطلبانه یا فراگرفته شده است که در مقابل رفتار واکنشی یا رفتار فراگیرنشده قرار می گیرید.گرایش به تکرار چنین رفتاری تحت تاثیر تقویت یا عدم  تقویت منتج از عواقب آن رفتار است،بنابراین تقویت ،رفتار را استحکام بخشیده و احتمال تکرار آن را افزایش می دهد.</a:t>
            </a:r>
          </a:p>
          <a:p>
            <a:pPr marL="0" indent="0" algn="just">
              <a:buNone/>
            </a:pPr>
            <a:r>
              <a:rPr lang="fa-IR" sz="2400" dirty="0" smtClean="0">
                <a:cs typeface="B Nazanin" panose="00000400000000000000" pitchFamily="2" charset="-78"/>
              </a:rPr>
              <a:t>به نظر میرسد که رفتار را عوامل بیرونی(یعنی آموخته ها) تعیین می کنند نه عوامل درونی یعنی بازتاب ها یا نیاموخته ها. اسکینر نشان می دهد که نتیجه مطلوب یک رفتار باعث تکرار آن می شود.به علاوه رفتاری که پاداش به آن تعلق نگیرد یا با تنبیه توام باشد کمتر احتمال تکرار دارد.</a:t>
            </a:r>
            <a:endParaRPr lang="fa-IR" sz="2400" dirty="0">
              <a:cs typeface="B Nazanin" panose="00000400000000000000" pitchFamily="2" charset="-78"/>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231490341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358" y="272197"/>
            <a:ext cx="8596668" cy="1320800"/>
          </a:xfrm>
        </p:spPr>
        <p:txBody>
          <a:bodyPr>
            <a:normAutofit/>
          </a:bodyPr>
          <a:lstStyle/>
          <a:p>
            <a:pPr algn="ctr"/>
            <a:r>
              <a:rPr lang="fa-IR" sz="4000" b="1" dirty="0" smtClean="0">
                <a:solidFill>
                  <a:schemeClr val="tx1"/>
                </a:solidFill>
                <a:cs typeface="B Nazanin" panose="00000400000000000000" pitchFamily="2" charset="-78"/>
              </a:rPr>
              <a:t>نظریه یادگیری اجتماعی</a:t>
            </a:r>
            <a:endParaRPr lang="fa-IR" sz="4000"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677334" y="1323833"/>
            <a:ext cx="8596668" cy="4717529"/>
          </a:xfrm>
        </p:spPr>
        <p:txBody>
          <a:bodyPr>
            <a:normAutofit/>
          </a:bodyPr>
          <a:lstStyle/>
          <a:p>
            <a:pPr marL="0" indent="0" algn="just">
              <a:buNone/>
            </a:pPr>
            <a:r>
              <a:rPr lang="fa-IR" sz="2400" dirty="0" smtClean="0">
                <a:cs typeface="B Nazanin" panose="00000400000000000000" pitchFamily="2" charset="-78"/>
              </a:rPr>
              <a:t>افراد با مشاهده آنچه برای دیگران اتفاق می افتد و نیز با شنیدن تجارب دیگران مثل آنکه خود تجربه کرده باشند آموزش می بینند.از این رو، بسیاری چیزها را از الگوهایشان (اولیا، معلمان، هم سن وسالان، برنامه های تلویزیون و غیره ) می آموزند. این نظر را که ما می توانیم هم از طریق مشاهده و هم از طریق تجربه مستقیم چیز بیاموزیم نظریه یادگیری اجتماعی می نامند.</a:t>
            </a:r>
          </a:p>
          <a:p>
            <a:pPr marL="0" indent="0" algn="just">
              <a:buNone/>
            </a:pPr>
            <a:r>
              <a:rPr lang="fa-IR" sz="2400" dirty="0" smtClean="0">
                <a:cs typeface="B Nazanin" panose="00000400000000000000" pitchFamily="2" charset="-78"/>
              </a:rPr>
              <a:t>نظریه یادگیری اجتماعی یک نوع بسط شرطی کردن عامل است( یعنی نظریه ای که می گوید رفتار تابع نتایج است)اما وجود فراگیری از طریق مشاهده و اهمیت نقش ادراک در فراگیری را نیز قبول دارد. مردم نسبت به برداشت و تعریفی که از عواقب چیزی دارند واکنش نشان می دهند نه نسبت به خود عواقب عینی.</a:t>
            </a:r>
          </a:p>
          <a:p>
            <a:pPr marL="0" indent="0" algn="just">
              <a:buNone/>
            </a:pPr>
            <a:endParaRPr lang="fa-IR" sz="2400" dirty="0">
              <a:cs typeface="B Nazanin" panose="00000400000000000000" pitchFamily="2" charset="-78"/>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11962582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9493" y="265456"/>
            <a:ext cx="7704509" cy="928914"/>
          </a:xfrm>
        </p:spPr>
        <p:txBody>
          <a:bodyPr>
            <a:noAutofit/>
          </a:bodyPr>
          <a:lstStyle/>
          <a:p>
            <a:pPr algn="ctr"/>
            <a:r>
              <a:rPr lang="fa-IR" sz="4000" b="1" dirty="0" smtClean="0">
                <a:solidFill>
                  <a:schemeClr val="tx1"/>
                </a:solidFill>
                <a:cs typeface="B Nazanin" panose="00000400000000000000" pitchFamily="2" charset="-78"/>
              </a:rPr>
              <a:t/>
            </a:r>
            <a:br>
              <a:rPr lang="fa-IR" sz="4000" b="1" dirty="0" smtClean="0">
                <a:solidFill>
                  <a:schemeClr val="tx1"/>
                </a:solidFill>
                <a:cs typeface="B Nazanin" panose="00000400000000000000" pitchFamily="2" charset="-78"/>
              </a:rPr>
            </a:br>
            <a:r>
              <a:rPr lang="fa-IR" sz="4000" b="1" dirty="0" smtClean="0">
                <a:solidFill>
                  <a:schemeClr val="tx1"/>
                </a:solidFill>
                <a:cs typeface="B Nazanin" panose="00000400000000000000" pitchFamily="2" charset="-78"/>
              </a:rPr>
              <a:t>مبانی رفتار گروهی</a:t>
            </a:r>
            <a:endParaRPr lang="fa-IR" sz="4000"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677334" y="1886857"/>
            <a:ext cx="8596668" cy="4154505"/>
          </a:xfrm>
        </p:spPr>
        <p:txBody>
          <a:bodyPr>
            <a:normAutofit/>
          </a:bodyPr>
          <a:lstStyle/>
          <a:p>
            <a:pPr marL="0" indent="0" algn="just">
              <a:buNone/>
            </a:pPr>
            <a:r>
              <a:rPr lang="fa-IR" sz="2400" dirty="0" smtClean="0">
                <a:cs typeface="B Nazanin" panose="00000400000000000000" pitchFamily="2" charset="-78"/>
              </a:rPr>
              <a:t>رفتار افراد در گروه همانند مجموع رفتار تمامی افراد نیست. افراد در گروه متفاوت عمل می کنند تا نسبت به وقتی که تنها هستند . از این رو ، اگر در نظر داریم رفتار سازمانی را به تمامی در یابیم ، نیازمندیم که به مطالعه گروه بپردازیم .</a:t>
            </a:r>
          </a:p>
          <a:p>
            <a:pPr marL="0" indent="0" algn="just">
              <a:buNone/>
            </a:pPr>
            <a:r>
              <a:rPr lang="fa-IR" sz="2800" b="1" dirty="0" smtClean="0">
                <a:cs typeface="B Nazanin" panose="00000400000000000000" pitchFamily="2" charset="-78"/>
              </a:rPr>
              <a:t>گروه چیست؟</a:t>
            </a:r>
          </a:p>
          <a:p>
            <a:pPr marL="0" indent="0" algn="just">
              <a:buNone/>
            </a:pPr>
            <a:r>
              <a:rPr lang="fa-IR" sz="2400" dirty="0" smtClean="0">
                <a:cs typeface="B Nazanin" panose="00000400000000000000" pitchFamily="2" charset="-78"/>
              </a:rPr>
              <a:t>گروه متشکل از دو یا چند نفر است که دور هم گرد آمده اند و تعامل و وابستگی متقابل دارند تا اهداف ویژه ای را بدست آورند.</a:t>
            </a:r>
          </a:p>
          <a:p>
            <a:pPr marL="0" indent="0" algn="just">
              <a:buNone/>
            </a:pPr>
            <a:r>
              <a:rPr lang="fa-IR" sz="2400" dirty="0" smtClean="0">
                <a:cs typeface="B Nazanin" panose="00000400000000000000" pitchFamily="2" charset="-78"/>
              </a:rPr>
              <a:t>گروه میتواند رسمی یا غیر رسمی باشد.</a:t>
            </a:r>
          </a:p>
          <a:p>
            <a:pPr marL="0" indent="0" algn="just">
              <a:buNone/>
            </a:pPr>
            <a:endParaRPr lang="fa-IR" sz="2400" dirty="0" smtClean="0">
              <a:cs typeface="B Nazanin" panose="00000400000000000000" pitchFamily="2" charset="-78"/>
            </a:endParaRPr>
          </a:p>
          <a:p>
            <a:pPr marL="0" indent="0" algn="just">
              <a:buNone/>
            </a:pPr>
            <a:endParaRPr lang="fa-IR" sz="2400" dirty="0">
              <a:cs typeface="B Nazanin" panose="00000400000000000000" pitchFamily="2" charset="-78"/>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37881207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2154" y="682171"/>
            <a:ext cx="8251847" cy="5359191"/>
          </a:xfrm>
        </p:spPr>
        <p:txBody>
          <a:bodyPr>
            <a:normAutofit/>
          </a:bodyPr>
          <a:lstStyle/>
          <a:p>
            <a:pPr marL="0" indent="0" algn="just">
              <a:buNone/>
            </a:pPr>
            <a:r>
              <a:rPr lang="fa-IR" sz="2800" b="1" dirty="0" smtClean="0">
                <a:cs typeface="B Nazanin" panose="00000400000000000000" pitchFamily="2" charset="-78"/>
              </a:rPr>
              <a:t>گروه رسمی:</a:t>
            </a:r>
          </a:p>
          <a:p>
            <a:pPr marL="0" indent="0" algn="just">
              <a:buNone/>
            </a:pPr>
            <a:r>
              <a:rPr lang="fa-IR" sz="2400" dirty="0" smtClean="0">
                <a:cs typeface="B Nazanin" panose="00000400000000000000" pitchFamily="2" charset="-78"/>
              </a:rPr>
              <a:t>گروه های کاری اند که سازمان مربوطه آنها را به وجود می آورد و دارای وظایف اختصاصی و وظایف رسمی می باشند. در گروه های رسمی ، رفتار افراد توسط اهداف سازمان تعیین گردیده و در جهت آن هدایت می شود.</a:t>
            </a:r>
          </a:p>
          <a:p>
            <a:pPr marL="0" indent="0" algn="just">
              <a:buNone/>
            </a:pPr>
            <a:r>
              <a:rPr lang="fa-IR" sz="2800" b="1" dirty="0" smtClean="0">
                <a:cs typeface="B Nazanin" panose="00000400000000000000" pitchFamily="2" charset="-78"/>
              </a:rPr>
              <a:t>گروه غیر رسمی:</a:t>
            </a:r>
          </a:p>
          <a:p>
            <a:pPr marL="0" indent="0" algn="just">
              <a:buNone/>
            </a:pPr>
            <a:r>
              <a:rPr lang="fa-IR" sz="2400" dirty="0" smtClean="0">
                <a:cs typeface="B Nazanin" panose="00000400000000000000" pitchFamily="2" charset="-78"/>
              </a:rPr>
              <a:t>در مقابل گروه غیر رسمی  ذاتی اجتماعی دارند . این گروه شکل گیری های  داشته  و در محیط کار و به خاطر نیاز به پاسخ به برخوردهای اجتماعی پدید می آیند. گروه های غیر رسمی با انگیزه دوستی و علائق مشترک است که شکل می گیرند.</a:t>
            </a:r>
            <a:endParaRPr lang="fa-IR" sz="2400" dirty="0">
              <a:cs typeface="B Nazanin" panose="00000400000000000000" pitchFamily="2" charset="-78"/>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29698901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226" y="5254170"/>
            <a:ext cx="8032056" cy="1164609"/>
          </a:xfrm>
        </p:spPr>
        <p:txBody>
          <a:bodyPr>
            <a:normAutofit/>
          </a:bodyPr>
          <a:lstStyle/>
          <a:p>
            <a:pPr algn="ctr"/>
            <a:r>
              <a:rPr lang="fa-IR" sz="4000" b="1" dirty="0" smtClean="0">
                <a:solidFill>
                  <a:schemeClr val="tx1"/>
                </a:solidFill>
                <a:cs typeface="B Nazanin" panose="00000400000000000000" pitchFamily="2" charset="-78"/>
              </a:rPr>
              <a:t>موفق باشید</a:t>
            </a:r>
            <a:endParaRPr lang="fa-IR" sz="4000" b="1" dirty="0">
              <a:solidFill>
                <a:schemeClr val="tx1"/>
              </a:solidFill>
              <a:cs typeface="B Nazanin" panose="00000400000000000000" pitchFamily="2" charset="-78"/>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6518" y="1213083"/>
            <a:ext cx="4855473" cy="3641605"/>
          </a:xfrm>
        </p:spPr>
      </p:pic>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2126870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738" y="390879"/>
            <a:ext cx="7651264" cy="1309132"/>
          </a:xfrm>
        </p:spPr>
        <p:txBody>
          <a:bodyPr>
            <a:noAutofit/>
          </a:bodyPr>
          <a:lstStyle/>
          <a:p>
            <a:pPr algn="ctr">
              <a:lnSpc>
                <a:spcPct val="200000"/>
              </a:lnSpc>
            </a:pPr>
            <a:r>
              <a:rPr lang="fa-IR" sz="4800" b="1" dirty="0" smtClean="0">
                <a:solidFill>
                  <a:schemeClr val="tx1"/>
                </a:solidFill>
                <a:cs typeface="B Nazanin" panose="00000400000000000000" pitchFamily="2" charset="-78"/>
              </a:rPr>
              <a:t>    مبانی مدیریت</a:t>
            </a:r>
            <a:endParaRPr lang="fa-IR" sz="4800"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1146220" y="1931831"/>
            <a:ext cx="8127782" cy="4109531"/>
          </a:xfrm>
        </p:spPr>
        <p:txBody>
          <a:bodyPr/>
          <a:lstStyle/>
          <a:p>
            <a:pPr marL="0" indent="0" algn="ctr">
              <a:buNone/>
            </a:pPr>
            <a:r>
              <a:rPr lang="fa-IR" sz="3200" b="1" dirty="0" smtClean="0">
                <a:cs typeface="B Nazanin" panose="00000400000000000000" pitchFamily="2" charset="-78"/>
              </a:rPr>
              <a:t>استاد </a:t>
            </a:r>
            <a:r>
              <a:rPr lang="fa-IR" sz="3200" b="1" smtClean="0">
                <a:cs typeface="B Nazanin" panose="00000400000000000000" pitchFamily="2" charset="-78"/>
              </a:rPr>
              <a:t>جناب </a:t>
            </a:r>
            <a:endParaRPr lang="fa-IR" sz="3200" b="1" smtClean="0">
              <a:cs typeface="B Nazanin" panose="00000400000000000000" pitchFamily="2" charset="-78"/>
            </a:endParaRPr>
          </a:p>
          <a:p>
            <a:pPr marL="0" indent="0" algn="ctr">
              <a:buNone/>
            </a:pPr>
            <a:r>
              <a:rPr lang="fa-IR" sz="3200" b="1" smtClean="0">
                <a:cs typeface="B Nazanin" panose="00000400000000000000" pitchFamily="2" charset="-78"/>
              </a:rPr>
              <a:t>دانشجو </a:t>
            </a:r>
            <a:r>
              <a:rPr lang="fa-IR" sz="3200" b="1" dirty="0" smtClean="0">
                <a:cs typeface="B Nazanin" panose="00000400000000000000" pitchFamily="2" charset="-78"/>
              </a:rPr>
              <a:t>: </a:t>
            </a:r>
          </a:p>
          <a:p>
            <a:pPr marL="0" indent="0" algn="ctr">
              <a:buNone/>
            </a:pPr>
            <a:r>
              <a:rPr lang="fa-IR" sz="3200" b="1" dirty="0" smtClean="0">
                <a:cs typeface="B Nazanin" panose="00000400000000000000" pitchFamily="2" charset="-78"/>
              </a:rPr>
              <a:t>شماره دانشجویی : </a:t>
            </a:r>
          </a:p>
          <a:p>
            <a:pPr marL="0" indent="0" algn="ctr">
              <a:buNone/>
            </a:pPr>
            <a:r>
              <a:rPr lang="fa-IR" sz="3200" b="1" dirty="0" smtClean="0">
                <a:cs typeface="B Nazanin" panose="00000400000000000000" pitchFamily="2" charset="-78"/>
              </a:rPr>
              <a:t>فصل 10 موضوع: مبانی رفتار فردی و گروهی</a:t>
            </a: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406167469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3644" y="609600"/>
            <a:ext cx="7960357" cy="850226"/>
          </a:xfrm>
        </p:spPr>
        <p:txBody>
          <a:bodyPr>
            <a:normAutofit/>
          </a:bodyPr>
          <a:lstStyle/>
          <a:p>
            <a:pPr algn="ctr"/>
            <a:r>
              <a:rPr lang="fa-IR" sz="4400" b="1" dirty="0" smtClean="0">
                <a:solidFill>
                  <a:schemeClr val="tx1"/>
                </a:solidFill>
                <a:cs typeface="B Nazanin" panose="00000400000000000000" pitchFamily="2" charset="-78"/>
              </a:rPr>
              <a:t>رفتار سازمانی</a:t>
            </a:r>
            <a:endParaRPr lang="fa-IR" sz="4400"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739587" y="1613647"/>
            <a:ext cx="8534413" cy="4666129"/>
          </a:xfrm>
        </p:spPr>
        <p:txBody>
          <a:bodyPr>
            <a:normAutofit/>
          </a:bodyPr>
          <a:lstStyle/>
          <a:p>
            <a:pPr algn="just">
              <a:buFont typeface="Wingdings" panose="05000000000000000000" pitchFamily="2" charset="2"/>
              <a:buChar char="v"/>
            </a:pPr>
            <a:r>
              <a:rPr lang="fa-IR" sz="2400" dirty="0" smtClean="0">
                <a:solidFill>
                  <a:schemeClr val="tx1"/>
                </a:solidFill>
                <a:cs typeface="B Nazanin" panose="00000400000000000000" pitchFamily="2" charset="-78"/>
              </a:rPr>
              <a:t>رفتار سازمانی به موضوع چگونگی عمل افراد در هنگام کار می پردازد.</a:t>
            </a:r>
          </a:p>
          <a:p>
            <a:pPr algn="just">
              <a:buFont typeface="Wingdings" panose="05000000000000000000" pitchFamily="2" charset="2"/>
              <a:buChar char="v"/>
            </a:pPr>
            <a:r>
              <a:rPr lang="fa-IR" sz="2400" dirty="0" smtClean="0">
                <a:solidFill>
                  <a:schemeClr val="tx1"/>
                </a:solidFill>
                <a:cs typeface="B Nazanin" panose="00000400000000000000" pitchFamily="2" charset="-78"/>
              </a:rPr>
              <a:t>رفتار سازمانی در وهله اول به دو زمینه عمده توجه دارد :</a:t>
            </a:r>
          </a:p>
          <a:p>
            <a:pPr marL="457200" indent="-457200" algn="just">
              <a:buFont typeface="+mj-lt"/>
              <a:buAutoNum type="arabicParenR"/>
            </a:pPr>
            <a:r>
              <a:rPr lang="fa-IR" sz="2400" dirty="0" smtClean="0">
                <a:solidFill>
                  <a:schemeClr val="tx1"/>
                </a:solidFill>
                <a:cs typeface="B Nazanin" panose="00000400000000000000" pitchFamily="2" charset="-78"/>
              </a:rPr>
              <a:t>رفتار فردی که بیشتر مبتنی بر نظر روان شناسان و در برگیرنده عناوینی چون نگرش، ادراک ، یادگیری و تحرک است .</a:t>
            </a:r>
          </a:p>
          <a:p>
            <a:pPr marL="457200" indent="-457200" algn="just">
              <a:buFont typeface="+mj-lt"/>
              <a:buAutoNum type="arabicParenR"/>
            </a:pPr>
            <a:r>
              <a:rPr lang="fa-IR" sz="2400" dirty="0" smtClean="0">
                <a:solidFill>
                  <a:schemeClr val="tx1"/>
                </a:solidFill>
                <a:cs typeface="B Nazanin" panose="00000400000000000000" pitchFamily="2" charset="-78"/>
              </a:rPr>
              <a:t>رفتار سازمانی که با  رفتار گروهی سروکار دارد که در برگیرنده هنجارها ،وظایف ، ساختمان تیمی و تعارض ها است.</a:t>
            </a:r>
          </a:p>
          <a:p>
            <a:pPr marL="0" indent="0" algn="just">
              <a:buNone/>
            </a:pPr>
            <a:r>
              <a:rPr lang="fa-IR" sz="2400" dirty="0" smtClean="0">
                <a:solidFill>
                  <a:schemeClr val="tx1"/>
                </a:solidFill>
                <a:cs typeface="B Nazanin" panose="00000400000000000000" pitchFamily="2" charset="-78"/>
              </a:rPr>
              <a:t>بنابراین با توجه به این که کارکنان یک سازمان هم انفرادی و هم گروهی عمل می کنند، نیازمندیم که در هر دو سطح به مطالعه آنها بپردازیم.</a:t>
            </a:r>
          </a:p>
          <a:p>
            <a:pPr algn="just">
              <a:buFont typeface="Wingdings" panose="05000000000000000000" pitchFamily="2" charset="2"/>
              <a:buChar char="v"/>
            </a:pPr>
            <a:r>
              <a:rPr lang="fa-IR" sz="2400" dirty="0" smtClean="0">
                <a:solidFill>
                  <a:schemeClr val="tx1"/>
                </a:solidFill>
                <a:cs typeface="B Nazanin" panose="00000400000000000000" pitchFamily="2" charset="-78"/>
              </a:rPr>
              <a:t>اهداف رفتار سازمانی تبیین و پیشگویی رفتار است.</a:t>
            </a:r>
          </a:p>
          <a:p>
            <a:pPr marL="0" indent="0" algn="just">
              <a:buNone/>
            </a:pPr>
            <a:endParaRPr lang="fa-IR" sz="2400" dirty="0">
              <a:solidFill>
                <a:schemeClr val="tx1"/>
              </a:solidFill>
              <a:cs typeface="B Nazanin" panose="00000400000000000000" pitchFamily="2" charset="-78"/>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122568290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6530" y="350055"/>
            <a:ext cx="7097472" cy="944671"/>
          </a:xfrm>
        </p:spPr>
        <p:txBody>
          <a:bodyPr>
            <a:normAutofit/>
          </a:bodyPr>
          <a:lstStyle/>
          <a:p>
            <a:pPr algn="ctr"/>
            <a:r>
              <a:rPr lang="fa-IR" sz="4800" dirty="0" smtClean="0">
                <a:solidFill>
                  <a:schemeClr val="tx1"/>
                </a:solidFill>
                <a:cs typeface="B Nazanin" panose="00000400000000000000" pitchFamily="2" charset="-78"/>
              </a:rPr>
              <a:t>نگرش</a:t>
            </a:r>
            <a:endParaRPr lang="fa-IR" sz="4800" dirty="0">
              <a:solidFill>
                <a:schemeClr val="tx1"/>
              </a:solidFill>
              <a:cs typeface="B Nazanin" panose="00000400000000000000" pitchFamily="2" charset="-78"/>
            </a:endParaRPr>
          </a:p>
        </p:txBody>
      </p:sp>
      <p:sp>
        <p:nvSpPr>
          <p:cNvPr id="3" name="Content Placeholder 2"/>
          <p:cNvSpPr>
            <a:spLocks noGrp="1"/>
          </p:cNvSpPr>
          <p:nvPr>
            <p:ph idx="1"/>
          </p:nvPr>
        </p:nvSpPr>
        <p:spPr>
          <a:xfrm>
            <a:off x="736600" y="1459826"/>
            <a:ext cx="8537402" cy="5144174"/>
          </a:xfrm>
        </p:spPr>
        <p:txBody>
          <a:bodyPr>
            <a:normAutofit/>
          </a:bodyPr>
          <a:lstStyle/>
          <a:p>
            <a:pPr>
              <a:buFont typeface="Wingdings" panose="05000000000000000000" pitchFamily="2" charset="2"/>
              <a:buChar char="v"/>
            </a:pPr>
            <a:r>
              <a:rPr lang="fa-IR" sz="2400" b="1" dirty="0" smtClean="0">
                <a:cs typeface="B Nazanin" panose="00000400000000000000" pitchFamily="2" charset="-78"/>
              </a:rPr>
              <a:t>نگرش ها از سه جز تشکیل شده اند:</a:t>
            </a:r>
          </a:p>
          <a:p>
            <a:pPr>
              <a:buFont typeface="+mj-lt"/>
              <a:buAutoNum type="arabicParenR"/>
            </a:pPr>
            <a:r>
              <a:rPr lang="fa-IR" sz="2400" dirty="0" smtClean="0">
                <a:cs typeface="B Nazanin" panose="00000400000000000000" pitchFamily="2" charset="-78"/>
              </a:rPr>
              <a:t>شناخت : که در برگیرنده باورها ، نظرات، دانش و مجموعه اطلاعات فرد می باشد.</a:t>
            </a:r>
          </a:p>
          <a:p>
            <a:pPr>
              <a:buFont typeface="+mj-lt"/>
              <a:buAutoNum type="arabicParenR"/>
            </a:pPr>
            <a:r>
              <a:rPr lang="fa-IR" sz="2400" dirty="0" smtClean="0">
                <a:cs typeface="B Nazanin" panose="00000400000000000000" pitchFamily="2" charset="-78"/>
              </a:rPr>
              <a:t>عاطفه : هیجان یا احساس فرد است.</a:t>
            </a:r>
          </a:p>
          <a:p>
            <a:pPr>
              <a:buFont typeface="+mj-lt"/>
              <a:buAutoNum type="arabicParenR"/>
            </a:pPr>
            <a:r>
              <a:rPr lang="fa-IR" sz="2400" dirty="0" smtClean="0">
                <a:cs typeface="B Nazanin" panose="00000400000000000000" pitchFamily="2" charset="-78"/>
              </a:rPr>
              <a:t>رفتاری: که به قصد یا نیت فرد و به رفتار او در موردکسی یا چیزی مربوط میشود.</a:t>
            </a:r>
          </a:p>
          <a:p>
            <a:pPr>
              <a:buFont typeface="Wingdings" panose="05000000000000000000" pitchFamily="2" charset="2"/>
              <a:buChar char="v"/>
            </a:pPr>
            <a:r>
              <a:rPr lang="fa-IR" sz="2400" dirty="0" smtClean="0">
                <a:cs typeface="B Nazanin" panose="00000400000000000000" pitchFamily="2" charset="-78"/>
              </a:rPr>
              <a:t>مدیران طبیعتا به همه نگرشهایی کارمندان خود علاقه ندارند و بیشتر به نگرش هایی</a:t>
            </a:r>
          </a:p>
          <a:p>
            <a:pPr marL="0" indent="0">
              <a:buNone/>
            </a:pPr>
            <a:r>
              <a:rPr lang="fa-IR" sz="2400" dirty="0" smtClean="0">
                <a:cs typeface="B Nazanin" panose="00000400000000000000" pitchFamily="2" charset="-78"/>
              </a:rPr>
              <a:t>مربوط به کار توجه دارند. سه نگرش مهم کاری عبارتند از:</a:t>
            </a:r>
          </a:p>
          <a:p>
            <a:pPr marL="457200" indent="-457200">
              <a:buFont typeface="+mj-lt"/>
              <a:buAutoNum type="arabicParenR"/>
            </a:pPr>
            <a:r>
              <a:rPr lang="fa-IR" sz="2400" dirty="0" smtClean="0">
                <a:cs typeface="B Nazanin" panose="00000400000000000000" pitchFamily="2" charset="-78"/>
              </a:rPr>
              <a:t>رضایت شغلی:نگرش کلی کارمند است  نسبت به شغل خود.</a:t>
            </a:r>
          </a:p>
          <a:p>
            <a:pPr marL="457200" indent="-457200">
              <a:buFont typeface="+mj-lt"/>
              <a:buAutoNum type="arabicParenR"/>
            </a:pPr>
            <a:r>
              <a:rPr lang="fa-IR" sz="2400" dirty="0" smtClean="0">
                <a:cs typeface="B Nazanin" panose="00000400000000000000" pitchFamily="2" charset="-78"/>
              </a:rPr>
              <a:t>جاذبه شغلی :درجه ای است که کارمند به طورفعال به کارخود بپردازدو انجام کار و مسئولیت خود را مهم تر از منافع شخصی خویش می پندارد.</a:t>
            </a:r>
          </a:p>
          <a:p>
            <a:pPr marL="457200" indent="-457200">
              <a:buFont typeface="+mj-lt"/>
              <a:buAutoNum type="arabicParenR"/>
            </a:pPr>
            <a:r>
              <a:rPr lang="fa-IR" sz="2400" dirty="0" smtClean="0">
                <a:cs typeface="B Nazanin" panose="00000400000000000000" pitchFamily="2" charset="-78"/>
              </a:rPr>
              <a:t>تعهد سازمانی :علاقمندی کارمند نسبت به سازمان خود است که در قالب وفاداری ، شناسایی و جذب نسبت به سازمان است.</a:t>
            </a: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22790581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2155" y="286208"/>
            <a:ext cx="8596668" cy="996492"/>
          </a:xfrm>
        </p:spPr>
        <p:txBody>
          <a:bodyPr/>
          <a:lstStyle/>
          <a:p>
            <a:pPr algn="ctr"/>
            <a:r>
              <a:rPr lang="fa-IR" b="1" dirty="0" smtClean="0">
                <a:solidFill>
                  <a:schemeClr val="tx1"/>
                </a:solidFill>
                <a:cs typeface="B Nazanin" panose="00000400000000000000" pitchFamily="2" charset="-78"/>
              </a:rPr>
              <a:t>نظریه ناهمسانی شناختی</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927100" y="1282700"/>
            <a:ext cx="8420100" cy="4758663"/>
          </a:xfrm>
        </p:spPr>
        <p:txBody>
          <a:bodyPr>
            <a:normAutofit/>
          </a:bodyPr>
          <a:lstStyle/>
          <a:p>
            <a:pPr algn="just">
              <a:buFont typeface="Wingdings" panose="05000000000000000000" pitchFamily="2" charset="2"/>
              <a:buChar char="v"/>
            </a:pPr>
            <a:r>
              <a:rPr lang="fa-IR" sz="2400" dirty="0" smtClean="0">
                <a:cs typeface="B Nazanin" panose="00000400000000000000" pitchFamily="2" charset="-78"/>
              </a:rPr>
              <a:t>لئون فستینگر در اواخر دهه 1950 نظریه ناهمسانی شناختی را مطرح کرد. این نظریه می کوشد رابطه بین نگرش ها و رفتار را توضیح دهد.ناپیوستگی در این مورد به معنای ناهماهنگی و ناهمسانی است.ناهمسانی شناختی به هر نوع ناسازگاری گفته می شود که فرد ممکن است بین دو یا چند نگرش خود یا بین رفتار و نگرش های خویش بیابد.</a:t>
            </a:r>
          </a:p>
          <a:p>
            <a:pPr marL="0" indent="0" algn="just">
              <a:buNone/>
            </a:pPr>
            <a:r>
              <a:rPr lang="fa-IR" sz="2400" dirty="0" smtClean="0">
                <a:cs typeface="B Nazanin" panose="00000400000000000000" pitchFamily="2" charset="-78"/>
              </a:rPr>
              <a:t>وی معتقد است که هرنوع ناموزونی آزار دهنده است و فرد می کوشد از دامنه ناهمسانی و بالطبع ناراحتی اش بکاهد.از این رو افراد جویایی حالتی ثابت و پایدارند .حالتی که در برگیرنده حداقل ناهمسانی باشد.</a:t>
            </a:r>
          </a:p>
          <a:p>
            <a:pPr marL="0" indent="0" algn="just">
              <a:buNone/>
            </a:pPr>
            <a:r>
              <a:rPr lang="fa-IR" sz="2400" dirty="0" smtClean="0">
                <a:cs typeface="B Nazanin" panose="00000400000000000000" pitchFamily="2" charset="-78"/>
              </a:rPr>
              <a:t>وی می گوید که عوامل تعیین کننده تمایل به کاهش ناهمسانی عبارتند از:میزان اهمیت عناصر به وجود آورنده آن ،میزان اثری که عناصر مربوطه روی باورهای فرد دارند، و پاداش هایی که ممکن است در این ناهمسانی نهفته باشد.</a:t>
            </a:r>
            <a:endParaRPr lang="fa-IR" sz="2400" dirty="0">
              <a:cs typeface="B Nazanin" panose="00000400000000000000" pitchFamily="2" charset="-78"/>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4223815852"/>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736" y="247571"/>
            <a:ext cx="7406565" cy="1041758"/>
          </a:xfrm>
        </p:spPr>
        <p:txBody>
          <a:bodyPr>
            <a:normAutofit/>
          </a:bodyPr>
          <a:lstStyle/>
          <a:p>
            <a:pPr algn="ctr"/>
            <a:r>
              <a:rPr lang="fa-IR" sz="4400" b="1" dirty="0" smtClean="0">
                <a:solidFill>
                  <a:schemeClr val="tx1"/>
                </a:solidFill>
                <a:cs typeface="B Nazanin" panose="00000400000000000000" pitchFamily="2" charset="-78"/>
              </a:rPr>
              <a:t>شخصیت</a:t>
            </a:r>
            <a:endParaRPr lang="fa-IR" sz="4400"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1181100" y="1651000"/>
            <a:ext cx="8296102" cy="4381500"/>
          </a:xfrm>
        </p:spPr>
        <p:txBody>
          <a:bodyPr>
            <a:normAutofit/>
          </a:bodyPr>
          <a:lstStyle/>
          <a:p>
            <a:pPr marL="0" indent="0" algn="just">
              <a:buNone/>
            </a:pPr>
            <a:r>
              <a:rPr lang="fa-IR" sz="2800" dirty="0" smtClean="0">
                <a:cs typeface="B Nazanin" panose="00000400000000000000" pitchFamily="2" charset="-78"/>
              </a:rPr>
              <a:t>در دنیایی واقعی  ده ها ویژگی شخصیتی وجود دارد. بسیاری از این خصلت ها ی شخصیتی برای شرح رفتار افراد کاربرد دارند .مرسوم ترین این ویژگیها ، کمرویی، پرخاشگری ، سلطه پذیری ،تنبلی ،وفاداری و ترس را در برمی گیرد. این ویژگیها، هنگامی که به صورت تداوم رویه در کارها و رفتار مشاهده شوند، ویژگیها می تواند منجر به تشخیص مبانی شخصیت یک فرد شود. دو نمونه از معروف ترین این روش ها شاخص </a:t>
            </a:r>
            <a:r>
              <a:rPr lang="fa-IR" sz="2800" b="1" dirty="0" smtClean="0">
                <a:cs typeface="B Nazanin" panose="00000400000000000000" pitchFamily="2" charset="-78"/>
              </a:rPr>
              <a:t>اصول مایرز-بریگز </a:t>
            </a:r>
            <a:r>
              <a:rPr lang="fa-IR" sz="2800" dirty="0" smtClean="0">
                <a:cs typeface="B Nazanin" panose="00000400000000000000" pitchFamily="2" charset="-78"/>
              </a:rPr>
              <a:t>و الگوی </a:t>
            </a:r>
            <a:r>
              <a:rPr lang="fa-IR" sz="2800" b="1" dirty="0" smtClean="0">
                <a:cs typeface="B Nazanin" panose="00000400000000000000" pitchFamily="2" charset="-78"/>
              </a:rPr>
              <a:t>پنج ویژگی شخصیتی </a:t>
            </a:r>
            <a:r>
              <a:rPr lang="fa-IR" sz="2800" dirty="0" smtClean="0">
                <a:cs typeface="B Nazanin" panose="00000400000000000000" pitchFamily="2" charset="-78"/>
              </a:rPr>
              <a:t>می باشد. </a:t>
            </a:r>
            <a:endParaRPr lang="fa-IR" sz="2800" dirty="0">
              <a:cs typeface="B Nazanin" panose="00000400000000000000" pitchFamily="2" charset="-78"/>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28032699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896" y="446413"/>
            <a:ext cx="8596668" cy="992884"/>
          </a:xfrm>
        </p:spPr>
        <p:txBody>
          <a:bodyPr/>
          <a:lstStyle/>
          <a:p>
            <a:pPr algn="ctr"/>
            <a:r>
              <a:rPr lang="fa-IR" b="1" dirty="0" smtClean="0">
                <a:solidFill>
                  <a:schemeClr val="tx1"/>
                </a:solidFill>
                <a:cs typeface="B Nazanin" panose="00000400000000000000" pitchFamily="2" charset="-78"/>
              </a:rPr>
              <a:t>اصول مایرز - بریگز</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698500" y="1459826"/>
            <a:ext cx="8928100" cy="4528473"/>
          </a:xfrm>
        </p:spPr>
        <p:txBody>
          <a:bodyPr>
            <a:noAutofit/>
          </a:bodyPr>
          <a:lstStyle/>
          <a:p>
            <a:pPr marL="0" indent="0" algn="just">
              <a:buNone/>
            </a:pPr>
            <a:r>
              <a:rPr lang="fa-IR" sz="2000" dirty="0" smtClean="0">
                <a:cs typeface="B Nazanin" panose="00000400000000000000" pitchFamily="2" charset="-78"/>
              </a:rPr>
              <a:t>یکی از رایج ترین روش های تشخیص شخصیت، شاخص مایرز – بریگز(</a:t>
            </a:r>
            <a:r>
              <a:rPr lang="en-US" sz="2000" dirty="0" smtClean="0">
                <a:cs typeface="Andalus" panose="00000400000000000000" pitchFamily="2" charset="-78"/>
              </a:rPr>
              <a:t>MBTI</a:t>
            </a:r>
            <a:r>
              <a:rPr lang="fa-IR" sz="2000" dirty="0" smtClean="0">
                <a:cs typeface="B Nazanin" panose="00000400000000000000" pitchFamily="2" charset="-78"/>
              </a:rPr>
              <a:t>)</a:t>
            </a:r>
            <a:r>
              <a:rPr lang="fa-IR" sz="2000" dirty="0">
                <a:cs typeface="B Nazanin" panose="00000400000000000000" pitchFamily="2" charset="-78"/>
              </a:rPr>
              <a:t> </a:t>
            </a:r>
            <a:r>
              <a:rPr lang="fa-IR" sz="2000" dirty="0" smtClean="0">
                <a:cs typeface="B Nazanin" panose="00000400000000000000" pitchFamily="2" charset="-78"/>
              </a:rPr>
              <a:t>است.</a:t>
            </a:r>
            <a:r>
              <a:rPr lang="en-US" sz="2000" dirty="0" smtClean="0">
                <a:cs typeface="B Nazanin" panose="00000400000000000000" pitchFamily="2" charset="-78"/>
              </a:rPr>
              <a:t>(MBTI)</a:t>
            </a:r>
            <a:r>
              <a:rPr lang="fa-IR" sz="2000" dirty="0" smtClean="0">
                <a:cs typeface="B Nazanin" panose="00000400000000000000" pitchFamily="2" charset="-78"/>
              </a:rPr>
              <a:t> چهار بعد شخصیتی را به کار می گیردتا شانزده ویژگی شخصیتی مختلف را شناسایی کند. این چهار بعد شخصیتی مبتنی است بر برون گرایی در برابر دروان گرایی(</a:t>
            </a:r>
            <a:r>
              <a:rPr lang="en-US" sz="2000" dirty="0" smtClean="0">
                <a:cs typeface="B Nazanin" panose="00000400000000000000" pitchFamily="2" charset="-78"/>
              </a:rPr>
              <a:t>EI</a:t>
            </a:r>
            <a:r>
              <a:rPr lang="fa-IR" sz="2000" dirty="0" smtClean="0">
                <a:cs typeface="B Nazanin" panose="00000400000000000000" pitchFamily="2" charset="-78"/>
              </a:rPr>
              <a:t>)؛ حسی در برابر شهودی(</a:t>
            </a:r>
            <a:r>
              <a:rPr lang="en-US" sz="2000" dirty="0" smtClean="0">
                <a:cs typeface="B Nazanin" panose="00000400000000000000" pitchFamily="2" charset="-78"/>
              </a:rPr>
              <a:t>SN</a:t>
            </a:r>
            <a:r>
              <a:rPr lang="fa-IR" sz="2000" dirty="0" smtClean="0">
                <a:cs typeface="B Nazanin" panose="00000400000000000000" pitchFamily="2" charset="-78"/>
              </a:rPr>
              <a:t>) ؛ تفکر در برابر احساس(</a:t>
            </a:r>
            <a:r>
              <a:rPr lang="en-US" sz="2000" dirty="0" smtClean="0">
                <a:cs typeface="B Nazanin" panose="00000400000000000000" pitchFamily="2" charset="-78"/>
              </a:rPr>
              <a:t>TF</a:t>
            </a:r>
            <a:r>
              <a:rPr lang="fa-IR" sz="2000" dirty="0" smtClean="0">
                <a:cs typeface="B Nazanin" panose="00000400000000000000" pitchFamily="2" charset="-78"/>
              </a:rPr>
              <a:t>)؛ و قضاوت در برابر ادراک(</a:t>
            </a:r>
            <a:r>
              <a:rPr lang="en-US" sz="2000" dirty="0" smtClean="0">
                <a:cs typeface="B Nazanin" panose="00000400000000000000" pitchFamily="2" charset="-78"/>
              </a:rPr>
              <a:t>JP</a:t>
            </a:r>
            <a:r>
              <a:rPr lang="fa-IR" sz="2000" dirty="0" smtClean="0">
                <a:cs typeface="B Nazanin" panose="00000400000000000000" pitchFamily="2" charset="-78"/>
              </a:rPr>
              <a:t>).</a:t>
            </a:r>
          </a:p>
          <a:p>
            <a:pPr marL="0" indent="0" algn="just">
              <a:buNone/>
            </a:pPr>
            <a:r>
              <a:rPr lang="fa-IR" sz="2000" dirty="0" smtClean="0">
                <a:cs typeface="B Nazanin" panose="00000400000000000000" pitchFamily="2" charset="-78"/>
              </a:rPr>
              <a:t>بعد </a:t>
            </a:r>
            <a:r>
              <a:rPr lang="en-US" sz="2000" dirty="0" smtClean="0">
                <a:cs typeface="B Nazanin" panose="00000400000000000000" pitchFamily="2" charset="-78"/>
              </a:rPr>
              <a:t>EI</a:t>
            </a:r>
            <a:r>
              <a:rPr lang="fa-IR" sz="2000" dirty="0" smtClean="0">
                <a:cs typeface="B Nazanin" panose="00000400000000000000" pitchFamily="2" charset="-78"/>
              </a:rPr>
              <a:t> جهت گیری فرد را در برابر دنیای درونی اندیشه ها(</a:t>
            </a:r>
            <a:r>
              <a:rPr lang="en-US" sz="2000" dirty="0" smtClean="0">
                <a:cs typeface="B Nazanin" panose="00000400000000000000" pitchFamily="2" charset="-78"/>
              </a:rPr>
              <a:t>I</a:t>
            </a:r>
            <a:r>
              <a:rPr lang="fa-IR" sz="2000" dirty="0" smtClean="0">
                <a:cs typeface="B Nazanin" panose="00000400000000000000" pitchFamily="2" charset="-78"/>
              </a:rPr>
              <a:t>) یا محیط دنیای خارج(</a:t>
            </a:r>
            <a:r>
              <a:rPr lang="en-US" sz="2000" dirty="0" smtClean="0">
                <a:cs typeface="B Nazanin" panose="00000400000000000000" pitchFamily="2" charset="-78"/>
              </a:rPr>
              <a:t>E</a:t>
            </a:r>
            <a:r>
              <a:rPr lang="fa-IR" sz="2000" dirty="0" smtClean="0">
                <a:cs typeface="B Nazanin" panose="00000400000000000000" pitchFamily="2" charset="-78"/>
              </a:rPr>
              <a:t>) می سنجد. بعد حسی –شهودی میزان اعتماد فرد را به اطلاعاتی که از دنیای خارج(</a:t>
            </a:r>
            <a:r>
              <a:rPr lang="en-US" sz="2000" dirty="0" smtClean="0">
                <a:cs typeface="B Nazanin" panose="00000400000000000000" pitchFamily="2" charset="-78"/>
              </a:rPr>
              <a:t>S</a:t>
            </a:r>
            <a:r>
              <a:rPr lang="fa-IR" sz="2000" dirty="0" smtClean="0">
                <a:cs typeface="B Nazanin" panose="00000400000000000000" pitchFamily="2" charset="-78"/>
              </a:rPr>
              <a:t>) یا از دنیای اندیشه ها گردآمده نشان می دهد(</a:t>
            </a:r>
            <a:r>
              <a:rPr lang="en-US" sz="2000" dirty="0" smtClean="0">
                <a:cs typeface="B Nazanin" panose="00000400000000000000" pitchFamily="2" charset="-78"/>
              </a:rPr>
              <a:t>N</a:t>
            </a:r>
            <a:r>
              <a:rPr lang="fa-IR" sz="2000" dirty="0" smtClean="0">
                <a:cs typeface="B Nazanin" panose="00000400000000000000" pitchFamily="2" charset="-78"/>
              </a:rPr>
              <a:t>).</a:t>
            </a:r>
          </a:p>
          <a:p>
            <a:pPr marL="0" indent="0" algn="just">
              <a:buNone/>
            </a:pPr>
            <a:r>
              <a:rPr lang="fa-IR" sz="2000" dirty="0" smtClean="0">
                <a:cs typeface="B Nazanin" panose="00000400000000000000" pitchFamily="2" charset="-78"/>
              </a:rPr>
              <a:t>بعد تفکر – احساس،ارجحیت دادن فرد به ارزیابی اطلاعات به شیوه تخیلی(</a:t>
            </a:r>
            <a:r>
              <a:rPr lang="en-US" sz="2000" dirty="0" smtClean="0">
                <a:cs typeface="B Nazanin" panose="00000400000000000000" pitchFamily="2" charset="-78"/>
              </a:rPr>
              <a:t>T</a:t>
            </a:r>
            <a:r>
              <a:rPr lang="fa-IR" sz="2000" dirty="0" smtClean="0">
                <a:cs typeface="B Nazanin" panose="00000400000000000000" pitchFamily="2" charset="-78"/>
              </a:rPr>
              <a:t>) یا بر مبنای ارزش ها و باورها را نشان می دهد و بالاخره شاخص قضاوت – ادراک، نگرش نسبت به دنیای خارج را که در جهت تکمیل وظیفه(</a:t>
            </a:r>
            <a:r>
              <a:rPr lang="en-US" sz="2000" dirty="0" smtClean="0">
                <a:cs typeface="B Nazanin" panose="00000400000000000000" pitchFamily="2" charset="-78"/>
              </a:rPr>
              <a:t>J</a:t>
            </a:r>
            <a:r>
              <a:rPr lang="fa-IR" sz="2000" dirty="0" smtClean="0">
                <a:cs typeface="B Nazanin" panose="00000400000000000000" pitchFamily="2" charset="-78"/>
              </a:rPr>
              <a:t>) یا جستجوی اطلاعات است(</a:t>
            </a:r>
            <a:r>
              <a:rPr lang="en-US" sz="2000" dirty="0" smtClean="0">
                <a:cs typeface="B Nazanin" panose="00000400000000000000" pitchFamily="2" charset="-78"/>
              </a:rPr>
              <a:t>P</a:t>
            </a:r>
            <a:r>
              <a:rPr lang="fa-IR" sz="2000" dirty="0" smtClean="0">
                <a:cs typeface="B Nazanin" panose="00000400000000000000" pitchFamily="2" charset="-78"/>
              </a:rPr>
              <a:t>) نشان می دهد.</a:t>
            </a:r>
          </a:p>
          <a:p>
            <a:pPr marL="0" indent="0" algn="just">
              <a:buNone/>
            </a:pPr>
            <a:r>
              <a:rPr lang="fa-IR" sz="2000" dirty="0" smtClean="0">
                <a:cs typeface="B Nazanin" panose="00000400000000000000" pitchFamily="2" charset="-78"/>
              </a:rPr>
              <a:t>طروفداران این روش براین باورند که شناختن این ویژگی های شخصیتی ضروری است چرا که این ویژگی ها بر شیوه هایی که </a:t>
            </a:r>
            <a:r>
              <a:rPr lang="fa-IR" sz="2000" dirty="0">
                <a:cs typeface="B Nazanin" panose="00000400000000000000" pitchFamily="2" charset="-78"/>
              </a:rPr>
              <a:t>م</a:t>
            </a:r>
            <a:r>
              <a:rPr lang="fa-IR" sz="2000" dirty="0" smtClean="0">
                <a:cs typeface="B Nazanin" panose="00000400000000000000" pitchFamily="2" charset="-78"/>
              </a:rPr>
              <a:t>ردم کنش متقابل نشان داده و مشکلات خود را حل می کنند، اثر می گذارند.</a:t>
            </a:r>
            <a:endParaRPr lang="fa-IR" sz="2000" dirty="0">
              <a:cs typeface="B Nazanin" panose="00000400000000000000" pitchFamily="2" charset="-78"/>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30806003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011" y="330778"/>
            <a:ext cx="7573991" cy="1129048"/>
          </a:xfrm>
        </p:spPr>
        <p:txBody>
          <a:bodyPr/>
          <a:lstStyle/>
          <a:p>
            <a:pPr algn="ctr"/>
            <a:r>
              <a:rPr lang="fa-IR" b="1" dirty="0" smtClean="0">
                <a:solidFill>
                  <a:schemeClr val="tx1"/>
                </a:solidFill>
                <a:cs typeface="B Nazanin" panose="00000400000000000000" pitchFamily="2" charset="-78"/>
              </a:rPr>
              <a:t>پنج ویژگی بزرگ شخصیتی</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1022154" y="1459827"/>
            <a:ext cx="8251847" cy="4581536"/>
          </a:xfrm>
        </p:spPr>
        <p:txBody>
          <a:bodyPr>
            <a:normAutofit/>
          </a:bodyPr>
          <a:lstStyle/>
          <a:p>
            <a:pPr algn="just">
              <a:buFont typeface="+mj-lt"/>
              <a:buAutoNum type="arabicParenR"/>
            </a:pPr>
            <a:r>
              <a:rPr lang="fa-IR" sz="2400" dirty="0" smtClean="0">
                <a:cs typeface="B Nazanin" panose="00000400000000000000" pitchFamily="2" charset="-78"/>
              </a:rPr>
              <a:t>برون گرایی : یک بعد شخصیتی است که در درجه اجتماعی بودن ،جرات داشتن و پرچانگی توصیف می کند.</a:t>
            </a:r>
          </a:p>
          <a:p>
            <a:pPr algn="just">
              <a:buFont typeface="+mj-lt"/>
              <a:buAutoNum type="arabicParenR"/>
            </a:pPr>
            <a:r>
              <a:rPr lang="fa-IR" sz="2400" dirty="0" smtClean="0">
                <a:cs typeface="B Nazanin" panose="00000400000000000000" pitchFamily="2" charset="-78"/>
              </a:rPr>
              <a:t>توافق پذیری: بعدی شخصیتی است که در درجه خوش خلقی، تعاون و اعتمادپذیری فرد را شرح می دهد.</a:t>
            </a:r>
          </a:p>
          <a:p>
            <a:pPr algn="just">
              <a:buFont typeface="+mj-lt"/>
              <a:buAutoNum type="arabicParenR"/>
            </a:pPr>
            <a:r>
              <a:rPr lang="fa-IR" sz="2400" dirty="0" smtClean="0">
                <a:cs typeface="B Nazanin" panose="00000400000000000000" pitchFamily="2" charset="-78"/>
              </a:rPr>
              <a:t>وظیفه شناسی : یک بعد شخصیتی است که میزان مسئولیت پذیری ،قابلیت اعتماد ، پشتکار و هدفگرا بودن فرد را توصیف می کند.</a:t>
            </a:r>
          </a:p>
          <a:p>
            <a:pPr algn="just">
              <a:buFont typeface="+mj-lt"/>
              <a:buAutoNum type="arabicParenR"/>
            </a:pPr>
            <a:r>
              <a:rPr lang="fa-IR" sz="2400" dirty="0" smtClean="0">
                <a:cs typeface="B Nazanin" panose="00000400000000000000" pitchFamily="2" charset="-78"/>
              </a:rPr>
              <a:t>دوام عاطفی :یک بعد شخصیتی است که درجه آرامی، اشتیاق و ایمنی(مثبت)یا خشونت ،عصبانیت ، افسردگی و ناامنی(منفی) شخص را شرح می دهد.</a:t>
            </a:r>
          </a:p>
          <a:p>
            <a:pPr algn="just">
              <a:buFont typeface="+mj-lt"/>
              <a:buAutoNum type="arabicParenR"/>
            </a:pPr>
            <a:r>
              <a:rPr lang="fa-IR" sz="2400" dirty="0" smtClean="0">
                <a:cs typeface="B Nazanin" panose="00000400000000000000" pitchFamily="2" charset="-78"/>
              </a:rPr>
              <a:t>صداقت نسبت به تجارب: یک بعد شخصیتی است که در درجه خلاقیت ، حساسیت هنری،و روشنفکری شخص را توصیف می کند.</a:t>
            </a:r>
            <a:endParaRPr lang="fa-IR" sz="2400" dirty="0">
              <a:cs typeface="B Nazanin" panose="00000400000000000000" pitchFamily="2" charset="-78"/>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97864313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1070" y="418426"/>
            <a:ext cx="7792932" cy="1041400"/>
          </a:xfrm>
        </p:spPr>
        <p:txBody>
          <a:bodyPr>
            <a:normAutofit/>
          </a:bodyPr>
          <a:lstStyle/>
          <a:p>
            <a:pPr algn="ctr"/>
            <a:r>
              <a:rPr lang="fa-IR" sz="4800" b="1" dirty="0" smtClean="0">
                <a:solidFill>
                  <a:schemeClr val="tx1"/>
                </a:solidFill>
                <a:cs typeface="B Nazanin" panose="00000400000000000000" pitchFamily="2" charset="-78"/>
              </a:rPr>
              <a:t>ادراک</a:t>
            </a:r>
            <a:endParaRPr lang="fa-IR" sz="4800"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1206500" y="1459826"/>
            <a:ext cx="8181801" cy="4636175"/>
          </a:xfrm>
        </p:spPr>
        <p:txBody>
          <a:bodyPr>
            <a:normAutofit/>
          </a:bodyPr>
          <a:lstStyle/>
          <a:p>
            <a:pPr marL="0" indent="0" algn="just">
              <a:buNone/>
            </a:pPr>
            <a:r>
              <a:rPr lang="fa-IR" sz="2400" dirty="0" smtClean="0">
                <a:cs typeface="B Nazanin" panose="00000400000000000000" pitchFamily="2" charset="-78"/>
              </a:rPr>
              <a:t>ادراک فرآیندی است که افراد از طریق آن برداشت های حسی خود را تنظیم و تفسیر می کنند تا به محیط خود معنا دهند. پژوهش در مورد ادراک ثابت کرده است که هر چند افراد یک چیز را می بینند اما ممکن ایت درک متفاوتی از آن داشته باشند.</a:t>
            </a:r>
          </a:p>
          <a:p>
            <a:pPr marL="0" indent="0" algn="just">
              <a:buNone/>
            </a:pPr>
            <a:r>
              <a:rPr lang="fa-IR" sz="2400" dirty="0" smtClean="0">
                <a:cs typeface="B Nazanin" panose="00000400000000000000" pitchFamily="2" charset="-78"/>
              </a:rPr>
              <a:t>وقتی فردی به هدفی می نگرد و می کوشد آن را تفسیر کند، ویژگیهای شخصیتی آن فرد به شدت روی آن تفسیر اثر می گذارند. این ویژگیهایی شخصی عبارت اند از: نگرش، شخصیت ، انگیزه ها ،علائق، تجربه های قبلی، و تمایلات.</a:t>
            </a:r>
          </a:p>
          <a:p>
            <a:pPr marL="0" indent="0" algn="just">
              <a:buNone/>
            </a:pPr>
            <a:r>
              <a:rPr lang="fa-IR" sz="2400" dirty="0" smtClean="0">
                <a:cs typeface="B Nazanin" panose="00000400000000000000" pitchFamily="2" charset="-78"/>
              </a:rPr>
              <a:t>ویژگیهای هدف مورد نظر نیز می تواندبر آنچه دریافت شده است اثرگذارد.</a:t>
            </a:r>
            <a:endParaRPr lang="fa-IR" sz="2400" dirty="0">
              <a:cs typeface="B Nazanin" panose="00000400000000000000" pitchFamily="2" charset="-78"/>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22155" cy="1459826"/>
          </a:xfrm>
          <a:prstGeom prst="rect">
            <a:avLst/>
          </a:prstGeom>
        </p:spPr>
      </p:pic>
    </p:spTree>
    <p:extLst>
      <p:ext uri="{BB962C8B-B14F-4D97-AF65-F5344CB8AC3E}">
        <p14:creationId xmlns:p14="http://schemas.microsoft.com/office/powerpoint/2010/main" val="17329315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478</TotalTime>
  <Words>1676</Words>
  <Application>Microsoft Office PowerPoint</Application>
  <PresentationFormat>Custom</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PowerPoint Presentation</vt:lpstr>
      <vt:lpstr>    مبانی مدیریت</vt:lpstr>
      <vt:lpstr>رفتار سازمانی</vt:lpstr>
      <vt:lpstr>نگرش</vt:lpstr>
      <vt:lpstr>نظریه ناهمسانی شناختی</vt:lpstr>
      <vt:lpstr>شخصیت</vt:lpstr>
      <vt:lpstr>اصول مایرز - بریگز</vt:lpstr>
      <vt:lpstr>پنج ویژگی بزرگ شخصیتی</vt:lpstr>
      <vt:lpstr>ادراک</vt:lpstr>
      <vt:lpstr>تئوری اسناد</vt:lpstr>
      <vt:lpstr>یادگیری</vt:lpstr>
      <vt:lpstr>نظریه شرطی کردن عامل</vt:lpstr>
      <vt:lpstr>نظریه یادگیری اجتماعی</vt:lpstr>
      <vt:lpstr> مبانی رفتار گروهی</vt:lpstr>
      <vt:lpstr>PowerPoint Presentation</vt:lpstr>
      <vt:lpstr>موفق باشید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dc:creator>
  <cp:lastModifiedBy>WIN 7</cp:lastModifiedBy>
  <cp:revision>44</cp:revision>
  <dcterms:created xsi:type="dcterms:W3CDTF">2015-11-16T14:52:56Z</dcterms:created>
  <dcterms:modified xsi:type="dcterms:W3CDTF">2016-11-13T20:47:44Z</dcterms:modified>
</cp:coreProperties>
</file>