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21"/>
  </p:notesMasterIdLst>
  <p:sldIdLst>
    <p:sldId id="276" r:id="rId2"/>
    <p:sldId id="274" r:id="rId3"/>
    <p:sldId id="260" r:id="rId4"/>
    <p:sldId id="261" r:id="rId5"/>
    <p:sldId id="277" r:id="rId6"/>
    <p:sldId id="278" r:id="rId7"/>
    <p:sldId id="264" r:id="rId8"/>
    <p:sldId id="279" r:id="rId9"/>
    <p:sldId id="280" r:id="rId10"/>
    <p:sldId id="265" r:id="rId11"/>
    <p:sldId id="266" r:id="rId12"/>
    <p:sldId id="267" r:id="rId13"/>
    <p:sldId id="281" r:id="rId14"/>
    <p:sldId id="282" r:id="rId15"/>
    <p:sldId id="268" r:id="rId16"/>
    <p:sldId id="269" r:id="rId17"/>
    <p:sldId id="270" r:id="rId18"/>
    <p:sldId id="275" r:id="rId19"/>
    <p:sldId id="283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74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E39B12-21C8-48E2-919B-AF96283BBED1}" type="datetimeFigureOut">
              <a:rPr lang="fa-IR" smtClean="0"/>
              <a:pPr/>
              <a:t>13/02/1438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3250F8-CC3D-4AC5-89B8-1F894AE4363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53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250F8-CC3D-4AC5-89B8-1F894AE43633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ED6051-253E-4797-849F-C192358F564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4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700" cap="flat"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66" tIns="46033" rIns="92066" bIns="4603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670DD0-8574-4A66-B2AC-4607BFCA0E3E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11B2D-BFC9-44EB-80E3-A0B5CAE17452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3B460-2794-42A3-B6B2-D480DAE2128F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0EE20-1FBE-450D-9B7C-D0CE520CEECD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FE4-C58E-4480-A7CA-AF33487B37DA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B328E-9BFA-4C3D-AEB8-5B684DC95AAA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9CEDF-DF71-4AD1-9DD1-3D0E76F02130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41DAA-FD72-4B16-AC7C-ED2BE13C2863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1C9EDB-C16D-459D-A9B2-F61CEAB2B723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C1B5A-82A5-4213-8F26-4E8343E38D60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549DED-630B-4C7B-9C34-D9024C93890F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E05B1E-E6FE-4FA4-8080-D1D77F81BA87}" type="datetime8">
              <a:rPr lang="fa-IR" smtClean="0"/>
              <a:pPr/>
              <a:t>13 نوامبر 16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EF4653-0B3D-4ED0-9857-253FFA4B022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20000">
              <a:srgbClr val="D4DEFF"/>
            </a:gs>
            <a:gs pos="83000">
              <a:srgbClr val="D4DEFF"/>
            </a:gs>
            <a:gs pos="93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467600" cy="68580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bg1"/>
                </a:solidFill>
                <a:cs typeface="B Compset" pitchFamily="2" charset="-78"/>
              </a:rPr>
              <a:t>دانشگاه آزاد اسلامی </a:t>
            </a:r>
            <a:r>
              <a:rPr lang="fa-IR" sz="4000" dirty="0" smtClean="0">
                <a:solidFill>
                  <a:schemeClr val="bg1"/>
                </a:solidFill>
                <a:cs typeface="B Compset" pitchFamily="2" charset="-78"/>
              </a:rPr>
              <a:t>واحد</a:t>
            </a:r>
            <a:r>
              <a:rPr lang="fa-IR" sz="4400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sz="4400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Compset" pitchFamily="2" charset="-78"/>
              </a:rPr>
              <a:t> </a:t>
            </a: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cs typeface="B Compset" pitchFamily="2" charset="-78"/>
              </a:rPr>
              <a:t>رشته :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B Compset" pitchFamily="2" charset="-78"/>
              </a:rPr>
              <a:t>MBA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Compset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sz="3600" dirty="0" smtClean="0">
                <a:solidFill>
                  <a:schemeClr val="tx1"/>
                </a:solidFill>
                <a:cs typeface="B Compset" pitchFamily="2" charset="-78"/>
              </a:rPr>
              <a:t> </a:t>
            </a:r>
            <a:r>
              <a:rPr lang="fa-IR" sz="3600" dirty="0" smtClean="0">
                <a:solidFill>
                  <a:schemeClr val="bg1"/>
                </a:solidFill>
                <a:cs typeface="B Compset" pitchFamily="2" charset="-78"/>
              </a:rPr>
              <a:t>درس : </a:t>
            </a:r>
            <a:r>
              <a:rPr lang="fa-IR" sz="3600" b="1" dirty="0" smtClean="0">
                <a:solidFill>
                  <a:schemeClr val="bg1"/>
                </a:solidFill>
                <a:cs typeface="B Compset" pitchFamily="2" charset="-78"/>
              </a:rPr>
              <a:t>مدیریت منابع انسانی پیشرفته</a:t>
            </a: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sz="2800" dirty="0" smtClean="0">
                <a:solidFill>
                  <a:schemeClr val="bg1"/>
                </a:solidFill>
                <a:cs typeface="B Compset" pitchFamily="2" charset="-78"/>
              </a:rPr>
              <a:t>موضوع :</a:t>
            </a: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sz="3600" b="1" dirty="0" smtClean="0">
                <a:solidFill>
                  <a:srgbClr val="C00000"/>
                </a:solidFill>
                <a:cs typeface="B Compset" pitchFamily="2" charset="-78"/>
              </a:rPr>
              <a:t> ارزشیابی و رسیدگی به شکایات کارکنان در سازمان</a:t>
            </a: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Compset" pitchFamily="2" charset="-78"/>
              </a:rPr>
            </a:br>
            <a:r>
              <a:rPr lang="fa-IR" sz="3100" dirty="0" smtClean="0">
                <a:solidFill>
                  <a:schemeClr val="bg1"/>
                </a:solidFill>
                <a:cs typeface="B Compset" pitchFamily="2" charset="-78"/>
              </a:rPr>
              <a:t>نام استاد </a:t>
            </a:r>
            <a:r>
              <a:rPr lang="fa-IR" sz="3100" dirty="0" smtClean="0">
                <a:solidFill>
                  <a:schemeClr val="bg1"/>
                </a:solidFill>
                <a:cs typeface="B Compset" pitchFamily="2" charset="-78"/>
              </a:rPr>
              <a:t>:</a:t>
            </a:r>
            <a:r>
              <a:rPr lang="fa-IR" sz="3100" b="1" dirty="0" smtClean="0">
                <a:solidFill>
                  <a:schemeClr val="bg1"/>
                </a:solidFill>
                <a:cs typeface="B Compset" pitchFamily="2" charset="-78"/>
              </a:rPr>
              <a:t/>
            </a:r>
            <a:br>
              <a:rPr lang="fa-IR" sz="3100" b="1" dirty="0" smtClean="0">
                <a:solidFill>
                  <a:schemeClr val="bg1"/>
                </a:solidFill>
                <a:cs typeface="B Compset" pitchFamily="2" charset="-78"/>
              </a:rPr>
            </a:br>
            <a:r>
              <a:rPr lang="fa-IR" sz="3100" smtClean="0">
                <a:solidFill>
                  <a:schemeClr val="bg1"/>
                </a:solidFill>
                <a:cs typeface="B Compset" pitchFamily="2" charset="-78"/>
              </a:rPr>
              <a:t>دانشجو </a:t>
            </a:r>
            <a:r>
              <a:rPr lang="fa-IR" sz="3100" smtClean="0">
                <a:solidFill>
                  <a:schemeClr val="bg1"/>
                </a:solidFill>
                <a:cs typeface="B Compset" pitchFamily="2" charset="-78"/>
              </a:rPr>
              <a:t>:</a:t>
            </a:r>
            <a:endParaRPr lang="fa-IR" b="1" dirty="0">
              <a:solidFill>
                <a:schemeClr val="bg1"/>
              </a:solidFill>
              <a:cs typeface="B Compset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0188"/>
            <a:ext cx="8429625" cy="4298950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 نکاتی که باید قبل از اعمال مجازات های انضباطی مورد توجه قرار گیرد: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1-نوع و اهمیت خطا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2-طول زمان و تکرار خطا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3-سوابق کاری کارکنان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4-شرایط خاص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5-درجه اعمال سیاست های بازدارنده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6-سابقه سیاست های انضباطی سازمان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7-آثار مجازات ها در سایر کارکنان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00125"/>
            <a:ext cx="8072438" cy="4941888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 سیاست های کلی اعمال انضباط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1- سیاست پیروی از اصل برائت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2- سیاست پیروی از اصل مجازات متناسب باخطا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3-سیاست مشاوره و راهنمایی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4-سیاست آموزش و تشویق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5-سیاست قانون آتش سوزان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6-سیاست پیروی از اخبار متواتر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7-سیاست برقراری کمیته های انضباطی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8-سیاست نظارت مدیران رده بالا در اجرای مجازات ها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9- سیاست رعایت قوانین توسط مدیران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6512" y="357166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1500" y="1484784"/>
            <a:ext cx="8001000" cy="4214813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 استراتژی های اعمال انضباط: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1-استفاده از روشهای غیر کلامی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2-اخطار شفاهی در خلوت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3-اخطار شفاهی در برابر دیگران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4-اخطار کتبی بدون درج در پرونده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5-اخطار کتبی با درج در پرونده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6-توبیخ کتبی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7- انفصال موقت با کسر حقوق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8-انتقال به مراکز بد آب و هوا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9- تنزیل درجه یا تغییر شغل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chemeClr val="accent3"/>
                </a:solidFill>
                <a:cs typeface="B Compset" pitchFamily="2" charset="-78"/>
              </a:rPr>
              <a:t>10- تعقیب قانونی و اخراج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536" y="1341438"/>
            <a:ext cx="8496944" cy="4391818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 </a:t>
            </a: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 </a:t>
            </a:r>
            <a:r>
              <a:rPr lang="ar-SA" sz="3000" b="1" dirty="0">
                <a:solidFill>
                  <a:srgbClr val="0000CC"/>
                </a:solidFill>
                <a:cs typeface="B Compset" pitchFamily="2" charset="-78"/>
              </a:rPr>
              <a:t>ويژگيهاي </a:t>
            </a: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نظام</a:t>
            </a:r>
            <a:r>
              <a:rPr lang="ar-SA" sz="3000" b="1" dirty="0">
                <a:solidFill>
                  <a:srgbClr val="0000CC"/>
                </a:solidFill>
                <a:cs typeface="B Compset" pitchFamily="2" charset="-78"/>
              </a:rPr>
              <a:t> انضباطي موثر :</a:t>
            </a:r>
            <a:endParaRPr lang="fa-IR" sz="3000" b="1" dirty="0">
              <a:solidFill>
                <a:srgbClr val="0000CC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اقدامات انضباطي بايد بيشتر جنبه ارشادي داشته باشد تا جزايي</a:t>
            </a:r>
            <a:r>
              <a:rPr lang="en-US" b="1" dirty="0">
                <a:solidFill>
                  <a:srgbClr val="C00000"/>
                </a:solidFill>
                <a:cs typeface="B Compset" pitchFamily="2" charset="-78"/>
              </a:rPr>
              <a:t>.</a:t>
            </a:r>
            <a:endParaRPr lang="fa-IR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نظام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 انضباط در سازمان به يك بخاري داغ تشبيه گرديده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كه داراي همان خصوصيات باشد . </a:t>
            </a:r>
            <a:endParaRPr lang="fa-IR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اقدامات انضباطي بايد مرحله اي وتضاعفي باشد .</a:t>
            </a:r>
            <a:endParaRPr lang="fa-IR" b="1" dirty="0">
              <a:solidFill>
                <a:srgbClr val="C00000"/>
              </a:solidFill>
              <a:cs typeface="B Compset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39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536" y="1392237"/>
            <a:ext cx="8352928" cy="3980979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انواع </a:t>
            </a: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اقدامات انضباطي </a:t>
            </a: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>
                <a:solidFill>
                  <a:srgbClr val="0000CC"/>
                </a:solidFill>
                <a:cs typeface="B Compset" pitchFamily="2" charset="-78"/>
              </a:rPr>
              <a:t>  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تذكر شفاهي ، اخطار كتبي ، انفصال موقت (تعليق) ، تنزيل مقام (تقليل گروه) ، كسر حقوق و مزايا ، و اخراج از جمله اقدامات انضباطي‌ است که در مورد كاركنان متخلف اعمال مي‌گردد 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7011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15</a:t>
            </a:fld>
            <a:endParaRPr lang="fa-IR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0188"/>
            <a:ext cx="8501063" cy="4941887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a-IR" sz="2800" b="1" dirty="0" smtClean="0">
                <a:solidFill>
                  <a:srgbClr val="0000CC"/>
                </a:solidFill>
                <a:cs typeface="B Compset" pitchFamily="2" charset="-78"/>
              </a:rPr>
              <a:t>تعريف نارضایتی،گله،شکايت:</a:t>
            </a:r>
          </a:p>
          <a:p>
            <a:pPr marL="0" indent="0">
              <a:buNone/>
            </a:pPr>
            <a:r>
              <a:rPr lang="fa-IR" sz="2800" b="1" dirty="0" smtClean="0">
                <a:cs typeface="B Compset" pitchFamily="2" charset="-78"/>
              </a:rPr>
              <a:t>نارضايتی:</a:t>
            </a: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چیزی که انسان را آزار میدهدیا بیان بکند یا بیان نکند</a:t>
            </a:r>
          </a:p>
          <a:p>
            <a:pPr marL="0" indent="0">
              <a:buNone/>
            </a:pPr>
            <a:r>
              <a:rPr lang="fa-IR" sz="2800" b="1" dirty="0" smtClean="0">
                <a:cs typeface="B Compset" pitchFamily="2" charset="-78"/>
              </a:rPr>
              <a:t>گله کردن:</a:t>
            </a: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گفتن یا نوشتن مسئله ای که باعث نارضایتی شده است.</a:t>
            </a:r>
          </a:p>
          <a:p>
            <a:pPr marL="0" indent="0">
              <a:buNone/>
            </a:pPr>
            <a:r>
              <a:rPr lang="fa-IR" sz="2800" b="1" dirty="0" smtClean="0">
                <a:cs typeface="B Compset" pitchFamily="2" charset="-78"/>
              </a:rPr>
              <a:t>شکایت:</a:t>
            </a: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گله کردن کتبی به مراجع قانونی</a:t>
            </a:r>
          </a:p>
          <a:p>
            <a:pPr marL="0" indent="0">
              <a:lnSpc>
                <a:spcPct val="80000"/>
              </a:lnSpc>
              <a:buNone/>
            </a:pPr>
            <a:endParaRPr lang="fa-IR" sz="2800" b="1" dirty="0" smtClean="0">
              <a:solidFill>
                <a:srgbClr val="0000CC"/>
              </a:solidFill>
              <a:cs typeface="B Compset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16</a:t>
            </a:fld>
            <a:endParaRPr lang="fa-IR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1571625"/>
            <a:ext cx="7858125" cy="3513138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fa-IR" sz="2800" b="1" dirty="0" smtClean="0">
                <a:solidFill>
                  <a:srgbClr val="0000CC"/>
                </a:solidFill>
                <a:cs typeface="B Compset" pitchFamily="2" charset="-78"/>
              </a:rPr>
              <a:t>رسيدگی به شکايات: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کليه کارکنان حق شکايت کردن داشته و مديران رده بالای سازمان بايد ترتيبی اتخاذ کنند تا حق کارکنان ضايع نشود.</a:t>
            </a:r>
          </a:p>
          <a:p>
            <a:pPr marL="0" indent="0">
              <a:buNone/>
            </a:pPr>
            <a:endParaRPr lang="fa-IR" sz="2800" b="1" dirty="0" smtClean="0">
              <a:solidFill>
                <a:srgbClr val="0000CC"/>
              </a:solidFill>
              <a:cs typeface="B Compset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0188"/>
            <a:ext cx="8215313" cy="4941887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fa-IR" sz="2800" b="1" dirty="0" smtClean="0">
                <a:solidFill>
                  <a:srgbClr val="0000CC"/>
                </a:solidFill>
                <a:cs typeface="B Compset" pitchFamily="2" charset="-78"/>
              </a:rPr>
              <a:t> روش ارائه شکایات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1-شکايت بايدبه صورت کتبی تهیه و تنظیم گردد.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2-فرد یا افراد مورد شکایت بايد مشخص باشد.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3- موضوعات مورد توجه بايد مشخص گردند.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4-اقداماتی که به منظور برخورد ریشه ای باحل مشکل لازم است، پیشنهاد شود.</a:t>
            </a:r>
          </a:p>
          <a:p>
            <a:pPr marL="0" indent="0"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5-شکايت به صورت رسمی به مقامات مسئول رسیدگی تحویل و رسید دریافت شود. </a:t>
            </a:r>
          </a:p>
          <a:p>
            <a:pPr marL="0" indent="0">
              <a:buNone/>
            </a:pPr>
            <a:endParaRPr lang="fa-IR" sz="2800" b="1" dirty="0" smtClean="0">
              <a:solidFill>
                <a:srgbClr val="0000CC"/>
              </a:solidFill>
              <a:cs typeface="B Compset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18</a:t>
            </a:fld>
            <a:endParaRPr lang="fa-I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1500" y="1214438"/>
            <a:ext cx="8572500" cy="4227512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fa-IR" sz="1400" b="1" dirty="0" smtClean="0">
              <a:solidFill>
                <a:srgbClr val="0000CC"/>
              </a:solidFill>
            </a:endParaRPr>
          </a:p>
          <a:p>
            <a:r>
              <a:rPr lang="fa-IR" sz="2400" b="1" dirty="0">
                <a:cs typeface="Titr" pitchFamily="2" charset="-78"/>
              </a:rPr>
              <a:t>جمع آوری شده ازمنابع مختلف مديريت منابع انسانی.</a:t>
            </a:r>
          </a:p>
          <a:p>
            <a:r>
              <a:rPr lang="fa-IR" sz="2400" b="1" dirty="0">
                <a:cs typeface="Titr" pitchFamily="2" charset="-78"/>
              </a:rPr>
              <a:t>تاليف آقايان دکتر ميرسپاسی،دکتر سعادت ودکترابطحی</a:t>
            </a:r>
          </a:p>
          <a:p>
            <a:pPr marL="0" indent="0" eaLnBrk="1" hangingPunct="1"/>
            <a:endParaRPr lang="fa-IR" sz="2400" b="1" dirty="0" smtClean="0">
              <a:solidFill>
                <a:srgbClr val="0000CC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57166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 smtClean="0">
                <a:solidFill>
                  <a:srgbClr val="663300"/>
                </a:solidFill>
              </a:rPr>
              <a:t>منابع :</a:t>
            </a:r>
            <a:endParaRPr lang="en-US" sz="2800" b="0" baseline="-20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 descr="FLOWER~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458200" cy="6172200"/>
          </a:xfrm>
          <a:blipFill dpi="0" rotWithShape="0">
            <a:blip r:embed="rId2"/>
            <a:srcRect/>
            <a:stretch>
              <a:fillRect/>
            </a:stretch>
          </a:blip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8000" dirty="0">
                <a:solidFill>
                  <a:srgbClr val="FFFF00"/>
                </a:solidFill>
                <a:cs typeface="B Kaj" pitchFamily="10" charset="-78"/>
              </a:rPr>
              <a:t>      </a:t>
            </a:r>
            <a:r>
              <a:rPr lang="en-US" sz="8000" dirty="0" smtClean="0">
                <a:solidFill>
                  <a:srgbClr val="FFFF00"/>
                </a:solidFill>
                <a:cs typeface="B Kaj" pitchFamily="10" charset="-78"/>
              </a:rPr>
              <a:t> </a:t>
            </a:r>
            <a:r>
              <a:rPr lang="fa-IR" sz="4800" dirty="0" smtClean="0">
                <a:solidFill>
                  <a:srgbClr val="FFFF00"/>
                </a:solidFill>
                <a:cs typeface="B Kaj" pitchFamily="10" charset="-78"/>
              </a:rPr>
              <a:t>باتشکرازتوجه </a:t>
            </a:r>
            <a:r>
              <a:rPr lang="fa-IR" sz="4800" dirty="0">
                <a:solidFill>
                  <a:srgbClr val="FFFF00"/>
                </a:solidFill>
                <a:cs typeface="B Kaj" pitchFamily="10" charset="-78"/>
              </a:rPr>
              <a:t>شما</a:t>
            </a:r>
            <a:endParaRPr lang="en-US" sz="4800" dirty="0">
              <a:solidFill>
                <a:srgbClr val="FFFF00"/>
              </a:solidFill>
              <a:cs typeface="B Kaj" pitchFamily="1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88954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6A6CC78-2364-4969-82DB-51DDF1C1D4E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685800" y="304800"/>
            <a:ext cx="7772400" cy="685800"/>
          </a:xfrm>
          <a:solidFill>
            <a:schemeClr val="bg2">
              <a:lumMod val="75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 lIns="182563" tIns="46038" rIns="182563" bIns="46038"/>
          <a:lstStyle/>
          <a:p>
            <a:pPr algn="ctr" eaLnBrk="1" hangingPunct="1"/>
            <a:r>
              <a:rPr lang="fa-IR" sz="2800" dirty="0" smtClean="0">
                <a:solidFill>
                  <a:schemeClr val="tx1"/>
                </a:solidFill>
                <a:cs typeface="B Titr" pitchFamily="2" charset="-78"/>
              </a:rPr>
              <a:t>وظايف مديريت منابع انساني</a:t>
            </a:r>
            <a:endParaRPr lang="en-US" sz="28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39750" y="1412875"/>
            <a:ext cx="8001000" cy="50475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800" dirty="0" smtClean="0">
                <a:latin typeface="Times New Roman" pitchFamily="18" charset="0"/>
                <a:cs typeface="B Compset" pitchFamily="2" charset="-78"/>
              </a:rPr>
              <a:t>موارد زیر از عمده ترین وظایف مدیر در سازمان است :</a:t>
            </a:r>
            <a:endParaRPr lang="en-US" sz="2800" dirty="0" smtClean="0">
              <a:latin typeface="Times New Roman" pitchFamily="18" charset="0"/>
              <a:cs typeface="B Compset" pitchFamily="2" charset="-78"/>
            </a:endParaRP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 smtClean="0">
                <a:latin typeface="Times New Roman" pitchFamily="18" charset="0"/>
                <a:cs typeface="B Compset" pitchFamily="2" charset="-78"/>
              </a:rPr>
              <a:t>آموزش </a:t>
            </a:r>
            <a:r>
              <a:rPr lang="fa-IR" sz="2800" dirty="0">
                <a:latin typeface="Times New Roman" pitchFamily="18" charset="0"/>
                <a:cs typeface="B Compset" pitchFamily="2" charset="-78"/>
              </a:rPr>
              <a:t>كاركنان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>
                <a:latin typeface="Times New Roman" pitchFamily="18" charset="0"/>
                <a:cs typeface="B Compset" pitchFamily="2" charset="-78"/>
              </a:rPr>
              <a:t>تربيت </a:t>
            </a:r>
            <a:r>
              <a:rPr lang="fa-IR" sz="2800" dirty="0" smtClean="0">
                <a:latin typeface="Times New Roman" pitchFamily="18" charset="0"/>
                <a:cs typeface="B Compset" pitchFamily="2" charset="-78"/>
              </a:rPr>
              <a:t>کارکنان</a:t>
            </a:r>
            <a:endParaRPr lang="fa-IR" sz="2800" dirty="0">
              <a:latin typeface="Times New Roman" pitchFamily="18" charset="0"/>
              <a:cs typeface="B Compset" pitchFamily="2" charset="-78"/>
            </a:endParaRP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>
                <a:latin typeface="Times New Roman" pitchFamily="18" charset="0"/>
                <a:cs typeface="B Compset" pitchFamily="2" charset="-78"/>
              </a:rPr>
              <a:t>طراحي سيستم ارزيابي عملكرد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>
                <a:latin typeface="Times New Roman" pitchFamily="18" charset="0"/>
                <a:cs typeface="B Compset" pitchFamily="2" charset="-78"/>
              </a:rPr>
              <a:t>طراحي سيستم حقوق و دستمزد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>
                <a:latin typeface="Times New Roman" pitchFamily="18" charset="0"/>
                <a:cs typeface="B Compset" pitchFamily="2" charset="-78"/>
              </a:rPr>
              <a:t>طراحي سيستم پاداش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dirty="0">
                <a:latin typeface="Times New Roman" pitchFamily="18" charset="0"/>
                <a:cs typeface="B Compset" pitchFamily="2" charset="-78"/>
              </a:rPr>
              <a:t>طراحي سيستم ايمني و بهداشت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FF0000"/>
                </a:solidFill>
                <a:cs typeface="B Compset" pitchFamily="2" charset="-78"/>
              </a:rPr>
              <a:t>ارزشیابی و رسیدگی به شکایات کارکنان در سازمان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B Compset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85875"/>
            <a:ext cx="7858125" cy="4572000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2">
                    <a:lumMod val="50000"/>
                  </a:schemeClr>
                </a:solidFill>
                <a:cs typeface="B Compset" pitchFamily="2" charset="-78"/>
              </a:rPr>
              <a:t> اهداف کلی :</a:t>
            </a:r>
          </a:p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3"/>
                </a:solidFill>
                <a:cs typeface="B Compset" pitchFamily="2" charset="-78"/>
              </a:rPr>
              <a:t>1-تعاریف و مفاهیم انضباط</a:t>
            </a:r>
          </a:p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3"/>
                </a:solidFill>
                <a:cs typeface="B Compset" pitchFamily="2" charset="-78"/>
              </a:rPr>
              <a:t>2-انواع انضباط</a:t>
            </a:r>
          </a:p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3"/>
                </a:solidFill>
                <a:cs typeface="B Compset" pitchFamily="2" charset="-78"/>
              </a:rPr>
              <a:t>3-سیاست های کلی اعمال انضباط</a:t>
            </a:r>
          </a:p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3"/>
                </a:solidFill>
                <a:cs typeface="B Compset" pitchFamily="2" charset="-78"/>
              </a:rPr>
              <a:t>4-استراتژی های اعمال انضباط</a:t>
            </a:r>
          </a:p>
          <a:p>
            <a:pPr marL="0" indent="0" eaLnBrk="1" hangingPunct="1">
              <a:buFontTx/>
              <a:buNone/>
            </a:pPr>
            <a:r>
              <a:rPr lang="fa-IR" sz="3200" b="1" dirty="0" smtClean="0">
                <a:solidFill>
                  <a:schemeClr val="accent3"/>
                </a:solidFill>
                <a:cs typeface="B Compset" pitchFamily="2" charset="-78"/>
              </a:rPr>
              <a:t>5-نحوه رسیدگی به شکایات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chemeClr val="accent3"/>
                </a:solidFill>
                <a:cs typeface="B Compset" pitchFamily="2" charset="-78"/>
              </a:rPr>
              <a:t>6-مسائل و مشکلات مربوط به برقراری انضباط ورسیدگی به شکایات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85875"/>
            <a:ext cx="8358188" cy="4941888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0070C0"/>
                </a:solidFill>
                <a:cs typeface="B Compset" pitchFamily="2" charset="-78"/>
              </a:rPr>
              <a:t> هدف های رفتاری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1-دیسیپلین را تعریف کرده و انواع آن را شرح دهید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2-نکات لازم در اعمال مجازات های انضباطی را شناخته و به کار برید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3-در تهیه و تنظیم سیاست های کلی اعمال دیسیپلین ،مسئولان مربوط در سازمان را یاری نمایید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4- در تهیه و تنظیم استراتژی های اعمال دیسیپلین با مدیران سازمانی همکاری نمایید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5-کلمات نارضایتی،گله و شکایت را تعریف نموده و شکایات واصله در سازمان را حل و فصل نمایید</a:t>
            </a:r>
          </a:p>
          <a:p>
            <a:pPr marL="0" indent="0" eaLnBrk="1" hangingPunct="1">
              <a:buFontTx/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Compset" pitchFamily="2" charset="-78"/>
              </a:rPr>
              <a:t>6-روش ارائه شکایات به طریق رسمی را به خوبی درک و عمل نمایید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2" y="285728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8352928" cy="4896544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fa-IR" b="1" dirty="0" smtClean="0">
                <a:cs typeface="B Compset" pitchFamily="2" charset="-78"/>
              </a:rPr>
              <a:t>مقدمه :</a:t>
            </a:r>
          </a:p>
          <a:p>
            <a:pPr marL="0" indent="0">
              <a:buFontTx/>
              <a:buNone/>
            </a:pPr>
            <a:r>
              <a:rPr lang="fa-IR" b="1" dirty="0" smtClean="0">
                <a:solidFill>
                  <a:srgbClr val="0070C0"/>
                </a:solidFill>
                <a:cs typeface="B Compset" pitchFamily="2" charset="-78"/>
              </a:rPr>
              <a:t>انضباط </a:t>
            </a:r>
            <a:r>
              <a:rPr lang="fa-IR" b="1" dirty="0">
                <a:solidFill>
                  <a:srgbClr val="0070C0"/>
                </a:solidFill>
                <a:cs typeface="B Compset" pitchFamily="2" charset="-78"/>
              </a:rPr>
              <a:t>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     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هميشه در سازمان كاركناني وجود دارند كه علي رغم سعي و كوشش مديران و مسئولان در ايجاد محيطي مناسب براي كارو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فعاليت، مس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أ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له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ساز هستند و با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اخلال، كارشكني،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باعث بي نظمي و به هم ريختگي امور مي گردد . اين افراد اكثرا غايبند يا تاخير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دارند،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با همكاران خود و مراجعان درگيري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دارند،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اعتنايي به دستورات رئيس و سرپرست نمي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كنند،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و قوانين و مقررات اداري را بي اهميت مي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شمرند. 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بررسي اين قبيل مسائل موضوع اين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بخش</a:t>
            </a:r>
            <a:r>
              <a:rPr lang="ar-SA" b="1" dirty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ar-SA" b="1" dirty="0" smtClean="0">
                <a:solidFill>
                  <a:srgbClr val="C00000"/>
                </a:solidFill>
                <a:cs typeface="B Compset" pitchFamily="2" charset="-78"/>
              </a:rPr>
              <a:t>است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.</a:t>
            </a:r>
          </a:p>
          <a:p>
            <a:pPr marL="0" indent="0">
              <a:buNone/>
            </a:pP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اعمال دیسیپلین و یا نظم و انضباط در سازمان حداقل برای ”کارکنان مشکل آفرین“ الزامی می باشد.</a:t>
            </a:r>
          </a:p>
          <a:p>
            <a:pPr marL="0" indent="0">
              <a:buFontTx/>
              <a:buNone/>
            </a:pPr>
            <a:endParaRPr lang="en-US" b="1" dirty="0">
              <a:cs typeface="B Compset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6512" y="357166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575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07504" y="908720"/>
            <a:ext cx="8640960" cy="5084514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n-US" b="1" dirty="0">
                <a:solidFill>
                  <a:srgbClr val="C00000"/>
                </a:solidFill>
                <a:cs typeface="B Compset" pitchFamily="2" charset="-78"/>
              </a:rPr>
              <a:t>      </a:t>
            </a:r>
            <a:r>
              <a:rPr lang="fa-IR" b="1" dirty="0">
                <a:solidFill>
                  <a:srgbClr val="0070C0"/>
                </a:solidFill>
                <a:cs typeface="B Compset" pitchFamily="2" charset="-78"/>
              </a:rPr>
              <a:t>تعريف انضباط : </a:t>
            </a:r>
            <a:endParaRPr lang="fa-IR" b="1" dirty="0" smtClean="0">
              <a:solidFill>
                <a:srgbClr val="0070C0"/>
              </a:solidFill>
              <a:cs typeface="B Compset" pitchFamily="2" charset="-78"/>
            </a:endParaRPr>
          </a:p>
          <a:p>
            <a:pPr marL="0" indent="0">
              <a:buFontTx/>
              <a:buNone/>
            </a:pP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*گروهي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، انضباط را قدرتي دانسته اند كه بايد در سازمان وجود داشته باشد تا بتوان به وسيله آن كاركناني را كه قوانين و مقررات اداري را زير پا مي‌گذارند ،تنبيه نمود . </a:t>
            </a:r>
          </a:p>
          <a:p>
            <a:pPr marL="0" indent="0">
              <a:buFontTx/>
              <a:buNone/>
            </a:pPr>
            <a:r>
              <a:rPr lang="en-US" b="1" dirty="0">
                <a:solidFill>
                  <a:srgbClr val="C00000"/>
                </a:solidFill>
                <a:cs typeface="B Compset" pitchFamily="2" charset="-78"/>
              </a:rPr>
              <a:t>  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*گروهي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ديگر انضباط را وجود جو و شرايط خاصي در سازمان تعريف كرده اند كه كاركنان را ملزم مي‌كند رفتاري معقول و مقبول و در چهارچوب قوانين و مقررات سازمان در پيش گيرند .</a:t>
            </a:r>
            <a:endParaRPr lang="en-US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buFontTx/>
              <a:buNone/>
            </a:pP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*گروه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سومي نيز وجود دارند كه معتقدند انضباط ابزاري است كه سرپرست از آن براي اصلاح رفتار نامطلوب استفاده مي نمايد 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.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*در تعریفی دیگر انضباط عبارت ازایجاد موقعیتی است که کارکنان یک سازمان،رفتار خودرابا قوانین ،مقررات و استانداردهای سازمانی هماهنگ می 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نمايند.</a:t>
            </a:r>
            <a:endParaRPr lang="fa-IR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cs typeface="B Compset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6512" y="116632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626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4653-0B3D-4ED0-9857-253FFA4B022D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85875"/>
            <a:ext cx="8429625" cy="4013200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fa-IR" sz="3000" b="1" dirty="0" smtClean="0">
                <a:solidFill>
                  <a:srgbClr val="0000CC"/>
                </a:solidFill>
                <a:cs typeface="B Compset" pitchFamily="2" charset="-78"/>
              </a:rPr>
              <a:t> انواع انضباط</a:t>
            </a:r>
          </a:p>
          <a:p>
            <a:pPr marL="0" indent="0">
              <a:buNone/>
            </a:pPr>
            <a:r>
              <a:rPr lang="fa-IR" sz="3000" b="1" dirty="0" smtClean="0">
                <a:solidFill>
                  <a:srgbClr val="C00000"/>
                </a:solidFill>
                <a:cs typeface="B Compset" pitchFamily="2" charset="-78"/>
              </a:rPr>
              <a:t>1) انضباط بازدارنده: اقداماتی است که کارکنان را به رعایت قوانین،مقررات و استانداردهای سازمان و مدیریت تشویق کنند</a:t>
            </a:r>
          </a:p>
          <a:p>
            <a:pPr marL="0" indent="0">
              <a:buNone/>
            </a:pPr>
            <a:r>
              <a:rPr lang="fa-IR" sz="3000" b="1" dirty="0" smtClean="0">
                <a:solidFill>
                  <a:srgbClr val="C00000"/>
                </a:solidFill>
                <a:cs typeface="B Compset" pitchFamily="2" charset="-78"/>
              </a:rPr>
              <a:t>2) انضباط اصلاح کننده:اقداماتی است  که در مورد کارکنان خاطی اعمال میگردد.</a:t>
            </a:r>
          </a:p>
          <a:p>
            <a:pPr marL="0" indent="0">
              <a:buNone/>
            </a:pPr>
            <a:endParaRPr lang="fa-IR" sz="3000" b="1" dirty="0" smtClean="0">
              <a:solidFill>
                <a:srgbClr val="0000CC"/>
              </a:solidFill>
              <a:cs typeface="B Compset" pitchFamily="2" charset="-7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36512" y="357166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9384" y="1196752"/>
            <a:ext cx="8365232" cy="4464496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       </a:t>
            </a:r>
            <a:r>
              <a:rPr lang="ar-SA" sz="3000" b="1" dirty="0">
                <a:solidFill>
                  <a:srgbClr val="0000CC"/>
                </a:solidFill>
                <a:cs typeface="B Compset" pitchFamily="2" charset="-78"/>
              </a:rPr>
              <a:t>انواع تخلفات</a:t>
            </a: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 معمول درسازمان ها</a:t>
            </a:r>
            <a:r>
              <a:rPr lang="ar-SA" sz="3000" b="1" dirty="0">
                <a:solidFill>
                  <a:srgbClr val="0000CC"/>
                </a:solidFill>
                <a:cs typeface="B Compset" pitchFamily="2" charset="-78"/>
              </a:rPr>
              <a:t> : </a:t>
            </a:r>
            <a:endParaRPr lang="fa-IR" sz="3000" b="1" dirty="0">
              <a:solidFill>
                <a:srgbClr val="0000CC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b="1" dirty="0">
                <a:cs typeface="B Compset" pitchFamily="2" charset="-78"/>
              </a:rPr>
              <a:t>تاخير و غيبت : 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غيبت ، تاخير ، سوء استفاده از مرخصيهاي استعلاجي ، و حضور نيافتن بر سر كار به هر دليل و عنوان ديگري ، از جمله مهمترين مسائل انضباطي است كه مسئولان سازمان با </a:t>
            </a:r>
            <a:r>
              <a:rPr lang="fa-IR" sz="2400" b="1" dirty="0">
                <a:solidFill>
                  <a:srgbClr val="C00000"/>
                </a:solidFill>
                <a:cs typeface="B Compset" pitchFamily="2" charset="-78"/>
              </a:rPr>
              <a:t>آ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ن مواجه هستند .</a:t>
            </a:r>
            <a:endParaRPr lang="fa-IR" sz="2400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b="1" dirty="0">
                <a:cs typeface="B Compset" pitchFamily="2" charset="-78"/>
              </a:rPr>
              <a:t>رفتار نامعقول كارمند در داخل سازمان : 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سرپيچي از دستورات سرپرست ، شوخي</a:t>
            </a:r>
            <a:r>
              <a:rPr lang="fa-IR" sz="2400" b="1" dirty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هاي بيجا و </a:t>
            </a:r>
            <a:r>
              <a:rPr lang="fa-IR" sz="2400" b="1" dirty="0">
                <a:solidFill>
                  <a:srgbClr val="C00000"/>
                </a:solidFill>
                <a:cs typeface="B Compset" pitchFamily="2" charset="-78"/>
              </a:rPr>
              <a:t>آ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زاردهنده ، مشاجره و منازعه در محيط كار ، رفتار و حركات غير اخلاقي ، بي اعتنائي به مقررات ايمني و بي دقتي در كار ، از جمله مسائلي است كه سازمان با آن مواجه است .</a:t>
            </a:r>
            <a:endParaRPr lang="fa-IR" sz="2400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b="1" dirty="0">
                <a:cs typeface="B Compset" pitchFamily="2" charset="-78"/>
              </a:rPr>
              <a:t>تقلب و نادرستي : 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عكس العمل مسئولان سازمان در مقابل تقلب ، نادرستي ، عدم امانتداري يا خيانت كاركنان ، هميشه فوري و قاطعانه </a:t>
            </a:r>
            <a:r>
              <a:rPr lang="fa-IR" sz="2400" b="1" dirty="0">
                <a:solidFill>
                  <a:srgbClr val="C00000"/>
                </a:solidFill>
                <a:cs typeface="B Compset" pitchFamily="2" charset="-78"/>
              </a:rPr>
              <a:t>می باشد</a:t>
            </a:r>
            <a:r>
              <a:rPr lang="ar-SA" sz="2400" b="1" dirty="0">
                <a:solidFill>
                  <a:srgbClr val="C00000"/>
                </a:solidFill>
                <a:cs typeface="B Compset" pitchFamily="2" charset="-78"/>
              </a:rPr>
              <a:t> .</a:t>
            </a:r>
            <a:endParaRPr lang="fa-IR" sz="2400" b="1" dirty="0">
              <a:solidFill>
                <a:srgbClr val="C00000"/>
              </a:solidFill>
              <a:cs typeface="B Compset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76348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244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4532" y="1196752"/>
            <a:ext cx="8859468" cy="4176464"/>
          </a:xfrm>
          <a:solidFill>
            <a:srgbClr val="CCFFCC">
              <a:alpha val="38039"/>
            </a:srgbClr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a-IR" sz="3000" b="1" dirty="0">
                <a:solidFill>
                  <a:srgbClr val="0000CC"/>
                </a:solidFill>
                <a:cs typeface="B Compset" pitchFamily="2" charset="-78"/>
              </a:rPr>
              <a:t>رفتار نامعقول كارمند در خارج از سازمان :</a:t>
            </a:r>
          </a:p>
          <a:p>
            <a:pPr marL="0" indent="0">
              <a:lnSpc>
                <a:spcPct val="90000"/>
              </a:lnSpc>
              <a:buNone/>
            </a:pPr>
            <a:endParaRPr lang="en-US" sz="3000" b="1" dirty="0">
              <a:solidFill>
                <a:srgbClr val="0000CC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a-IR" sz="3000" b="1" dirty="0" smtClean="0">
                <a:solidFill>
                  <a:srgbClr val="C00000"/>
                </a:solidFill>
                <a:cs typeface="B Compset" pitchFamily="2" charset="-78"/>
              </a:rPr>
              <a:t>*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در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مواردي اعمال و رفتار كاركنان در خارج از سازمان طوري است كه يا تاثير منفي در عملكرد آنها در داخل سازمان دارد يا باعث بدنامي سازمان مي‌گردد </a:t>
            </a: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>
              <a:solidFill>
                <a:srgbClr val="C00000"/>
              </a:solidFill>
              <a:cs typeface="B Compset" pitchFamily="2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a-IR" b="1" dirty="0" smtClean="0">
                <a:solidFill>
                  <a:srgbClr val="C00000"/>
                </a:solidFill>
                <a:cs typeface="B Compset" pitchFamily="2" charset="-78"/>
              </a:rPr>
              <a:t>*بدگوئي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و انتقاد از سازمان در ملآ عام ، ابراز شك و ترديد درباره اصول و ارزشهاي سازمان ، بزهكاري ، انجام اعمال غيرقانوني و تحت پيگرد قرار گرفتن از جمله مثال</a:t>
            </a:r>
            <a:r>
              <a:rPr lang="en-US" b="1" dirty="0">
                <a:solidFill>
                  <a:srgbClr val="C00000"/>
                </a:solidFill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Compset" pitchFamily="2" charset="-78"/>
              </a:rPr>
              <a:t>هائي از اين نوع رفتار است 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576263"/>
          </a:xfrm>
          <a:prstGeom prst="rect">
            <a:avLst/>
          </a:prstGeom>
          <a:solidFill>
            <a:srgbClr val="CCFFCC">
              <a:alpha val="79999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   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ارزشیابی و </a:t>
            </a:r>
            <a:r>
              <a:rPr lang="fa-IR" sz="2800" dirty="0">
                <a:solidFill>
                  <a:srgbClr val="663300"/>
                </a:solidFill>
                <a:cs typeface="B Homa" pitchFamily="2" charset="-78"/>
              </a:rPr>
              <a:t>رسیدگی به </a:t>
            </a:r>
            <a:r>
              <a:rPr lang="fa-IR" sz="2800" dirty="0" smtClean="0">
                <a:solidFill>
                  <a:srgbClr val="663300"/>
                </a:solidFill>
                <a:cs typeface="B Homa" pitchFamily="2" charset="-78"/>
              </a:rPr>
              <a:t>شکایات کارکنان</a:t>
            </a:r>
            <a:endParaRPr lang="en-US" sz="2800" b="0" baseline="-20000" dirty="0">
              <a:solidFill>
                <a:srgbClr val="000066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0841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1152</Words>
  <Application>Microsoft Office PowerPoint</Application>
  <PresentationFormat>On-screen Show (4:3)</PresentationFormat>
  <Paragraphs>126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دانشگاه آزاد اسلامی واحد  رشته : MBA   درس : مدیریت منابع انسانی پیشرفته  موضوع :  ارزشیابی و رسیدگی به شکایات کارکنان در سازمان  نام استاد : دانشجو :</vt:lpstr>
      <vt:lpstr>وظايف مديريت منابع انساني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باتشکرازتوجه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درس : مديريت منابع انسانی                  تهيه کننده : ناهید اسدپور</dc:title>
  <dc:creator>Eghlima</dc:creator>
  <cp:lastModifiedBy>WIN 7</cp:lastModifiedBy>
  <cp:revision>18</cp:revision>
  <dcterms:created xsi:type="dcterms:W3CDTF">2015-12-28T05:12:57Z</dcterms:created>
  <dcterms:modified xsi:type="dcterms:W3CDTF">2016-11-13T20:07:57Z</dcterms:modified>
</cp:coreProperties>
</file>