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11"/>
  </p:notesMasterIdLst>
  <p:sldIdLst>
    <p:sldId id="256"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378" r:id="rId20"/>
    <p:sldId id="342" r:id="rId21"/>
    <p:sldId id="380" r:id="rId22"/>
    <p:sldId id="343" r:id="rId23"/>
    <p:sldId id="344" r:id="rId24"/>
    <p:sldId id="345" r:id="rId25"/>
    <p:sldId id="346" r:id="rId26"/>
    <p:sldId id="347" r:id="rId27"/>
    <p:sldId id="349" r:id="rId28"/>
    <p:sldId id="348" r:id="rId29"/>
    <p:sldId id="381" r:id="rId30"/>
    <p:sldId id="350" r:id="rId31"/>
    <p:sldId id="382" r:id="rId32"/>
    <p:sldId id="351" r:id="rId33"/>
    <p:sldId id="352" r:id="rId34"/>
    <p:sldId id="353" r:id="rId35"/>
    <p:sldId id="354" r:id="rId36"/>
    <p:sldId id="355" r:id="rId37"/>
    <p:sldId id="356" r:id="rId38"/>
    <p:sldId id="357" r:id="rId39"/>
    <p:sldId id="358" r:id="rId40"/>
    <p:sldId id="359" r:id="rId41"/>
    <p:sldId id="360" r:id="rId42"/>
    <p:sldId id="361" r:id="rId43"/>
    <p:sldId id="273" r:id="rId44"/>
    <p:sldId id="362" r:id="rId45"/>
    <p:sldId id="384" r:id="rId46"/>
    <p:sldId id="274" r:id="rId47"/>
    <p:sldId id="275" r:id="rId48"/>
    <p:sldId id="276" r:id="rId49"/>
    <p:sldId id="277" r:id="rId50"/>
    <p:sldId id="279" r:id="rId51"/>
    <p:sldId id="280" r:id="rId52"/>
    <p:sldId id="281" r:id="rId53"/>
    <p:sldId id="282" r:id="rId54"/>
    <p:sldId id="283" r:id="rId55"/>
    <p:sldId id="284" r:id="rId56"/>
    <p:sldId id="285" r:id="rId57"/>
    <p:sldId id="363" r:id="rId58"/>
    <p:sldId id="286" r:id="rId59"/>
    <p:sldId id="287" r:id="rId60"/>
    <p:sldId id="288" r:id="rId61"/>
    <p:sldId id="289" r:id="rId62"/>
    <p:sldId id="290" r:id="rId63"/>
    <p:sldId id="373" r:id="rId64"/>
    <p:sldId id="291" r:id="rId65"/>
    <p:sldId id="364" r:id="rId66"/>
    <p:sldId id="292" r:id="rId67"/>
    <p:sldId id="293" r:id="rId68"/>
    <p:sldId id="294" r:id="rId69"/>
    <p:sldId id="386" r:id="rId70"/>
    <p:sldId id="295" r:id="rId71"/>
    <p:sldId id="296" r:id="rId72"/>
    <p:sldId id="297" r:id="rId73"/>
    <p:sldId id="377" r:id="rId74"/>
    <p:sldId id="298" r:id="rId75"/>
    <p:sldId id="299" r:id="rId76"/>
    <p:sldId id="365" r:id="rId77"/>
    <p:sldId id="300" r:id="rId78"/>
    <p:sldId id="301" r:id="rId79"/>
    <p:sldId id="385" r:id="rId80"/>
    <p:sldId id="302" r:id="rId81"/>
    <p:sldId id="376" r:id="rId82"/>
    <p:sldId id="303" r:id="rId83"/>
    <p:sldId id="304" r:id="rId84"/>
    <p:sldId id="368" r:id="rId85"/>
    <p:sldId id="369" r:id="rId86"/>
    <p:sldId id="379" r:id="rId87"/>
    <p:sldId id="387" r:id="rId88"/>
    <p:sldId id="388" r:id="rId89"/>
    <p:sldId id="389" r:id="rId90"/>
    <p:sldId id="370" r:id="rId91"/>
    <p:sldId id="305" r:id="rId92"/>
    <p:sldId id="306" r:id="rId93"/>
    <p:sldId id="307" r:id="rId94"/>
    <p:sldId id="308" r:id="rId95"/>
    <p:sldId id="371" r:id="rId96"/>
    <p:sldId id="374" r:id="rId97"/>
    <p:sldId id="372" r:id="rId98"/>
    <p:sldId id="309" r:id="rId99"/>
    <p:sldId id="310" r:id="rId100"/>
    <p:sldId id="311" r:id="rId101"/>
    <p:sldId id="312" r:id="rId102"/>
    <p:sldId id="313" r:id="rId103"/>
    <p:sldId id="366" r:id="rId104"/>
    <p:sldId id="314" r:id="rId105"/>
    <p:sldId id="315" r:id="rId106"/>
    <p:sldId id="316" r:id="rId107"/>
    <p:sldId id="317" r:id="rId108"/>
    <p:sldId id="318" r:id="rId109"/>
    <p:sldId id="341" r:id="rId110"/>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2800" kern="1200">
        <a:solidFill>
          <a:schemeClr val="tx1"/>
        </a:solidFill>
        <a:latin typeface="Times New Roman" pitchFamily="18" charset="0"/>
        <a:ea typeface="+mn-ea"/>
        <a:cs typeface="Times New Roman" pitchFamily="18" charset="0"/>
      </a:defRPr>
    </a:lvl6pPr>
    <a:lvl7pPr marL="2743200" algn="r" defTabSz="914400" rtl="1" eaLnBrk="1" latinLnBrk="0" hangingPunct="1">
      <a:defRPr sz="2800" kern="1200">
        <a:solidFill>
          <a:schemeClr val="tx1"/>
        </a:solidFill>
        <a:latin typeface="Times New Roman" pitchFamily="18" charset="0"/>
        <a:ea typeface="+mn-ea"/>
        <a:cs typeface="Times New Roman" pitchFamily="18" charset="0"/>
      </a:defRPr>
    </a:lvl7pPr>
    <a:lvl8pPr marL="3200400" algn="r" defTabSz="914400" rtl="1" eaLnBrk="1" latinLnBrk="0" hangingPunct="1">
      <a:defRPr sz="2800" kern="1200">
        <a:solidFill>
          <a:schemeClr val="tx1"/>
        </a:solidFill>
        <a:latin typeface="Times New Roman" pitchFamily="18" charset="0"/>
        <a:ea typeface="+mn-ea"/>
        <a:cs typeface="Times New Roman" pitchFamily="18" charset="0"/>
      </a:defRPr>
    </a:lvl8pPr>
    <a:lvl9pPr marL="3657600" algn="r" defTabSz="914400" rtl="1" eaLnBrk="1" latinLnBrk="0" hangingPunct="1">
      <a:defRPr sz="28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00"/>
    <a:srgbClr val="006600"/>
    <a:srgbClr val="C0C0C0"/>
    <a:srgbClr val="EAEAEA"/>
    <a:srgbClr val="66FF66"/>
    <a:srgbClr val="4D4D4D"/>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70" d="100"/>
          <a:sy n="70" d="100"/>
        </p:scale>
        <p:origin x="-1350" y="-102"/>
      </p:cViewPr>
      <p:guideLst>
        <p:guide orient="horz" pos="2160"/>
        <p:guide pos="2880"/>
      </p:guideLst>
    </p:cSldViewPr>
  </p:slideViewPr>
  <p:outlineViewPr>
    <p:cViewPr>
      <p:scale>
        <a:sx n="33" d="100"/>
        <a:sy n="33" d="100"/>
      </p:scale>
      <p:origin x="0" y="693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1" d="100"/>
          <a:sy n="41" d="100"/>
        </p:scale>
        <p:origin x="-14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90.xml"/><Relationship Id="rId2" Type="http://schemas.openxmlformats.org/officeDocument/2006/relationships/slide" Target="slides/slide63.xml"/><Relationship Id="rId1"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27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27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27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7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27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4475359-B763-461F-A3E9-05440A974729}" type="slidenum">
              <a:rPr lang="ar-SA"/>
              <a:pPr/>
              <a:t>‹#›</a:t>
            </a:fld>
            <a:endParaRPr lang="en-US"/>
          </a:p>
        </p:txBody>
      </p:sp>
    </p:spTree>
    <p:extLst>
      <p:ext uri="{BB962C8B-B14F-4D97-AF65-F5344CB8AC3E}">
        <p14:creationId xmlns:p14="http://schemas.microsoft.com/office/powerpoint/2010/main" val="8873850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B641A-2F73-4003-BCDD-ACBAFA3AC316}" type="slidenum">
              <a:rPr lang="ar-SA"/>
              <a:pPr/>
              <a:t>1</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038042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876FB4-C168-4FA2-9375-52E12B13DDC0}" type="slidenum">
              <a:rPr lang="ar-SA"/>
              <a:pPr/>
              <a:t>10</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44098967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626AC-A198-454B-BCF5-61FC3D063B92}" type="slidenum">
              <a:rPr lang="ar-SA"/>
              <a:pPr/>
              <a:t>100</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62698755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95A68E-4CB4-4B5B-A054-7EEA38A9A938}" type="slidenum">
              <a:rPr lang="ar-SA"/>
              <a:pPr/>
              <a:t>101</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63797767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C45A7C-A8E9-4CA8-A5C4-862E9F66D332}" type="slidenum">
              <a:rPr lang="ar-SA"/>
              <a:pPr/>
              <a:t>102</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03170994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EAB07-1CDE-40B8-9AB0-46D329B2E8A1}" type="slidenum">
              <a:rPr lang="ar-SA"/>
              <a:pPr/>
              <a:t>103</a:t>
            </a:fld>
            <a:endParaRPr lang="en-US"/>
          </a:p>
        </p:txBody>
      </p:sp>
      <p:sp>
        <p:nvSpPr>
          <p:cNvPr id="238594" name="Rectangle 2"/>
          <p:cNvSpPr>
            <a:spLocks noGrp="1" noRot="1" noChangeAspect="1" noChangeArrowheads="1" noTextEdit="1"/>
          </p:cNvSpPr>
          <p:nvPr>
            <p:ph type="sldImg"/>
          </p:nvPr>
        </p:nvSpPr>
        <p:spPr>
          <a:xfrm>
            <a:off x="1143000" y="685800"/>
            <a:ext cx="4573588" cy="3430588"/>
          </a:xfrm>
          <a:ln/>
        </p:spPr>
      </p:sp>
      <p:sp>
        <p:nvSpPr>
          <p:cNvPr id="238595" name="Rectangle 3"/>
          <p:cNvSpPr>
            <a:spLocks noGrp="1" noChangeArrowheads="1"/>
          </p:cNvSpPr>
          <p:nvPr>
            <p:ph type="body" idx="1"/>
          </p:nvPr>
        </p:nvSpPr>
        <p:spPr>
          <a:xfrm>
            <a:off x="685800" y="4341813"/>
            <a:ext cx="5486400" cy="4116387"/>
          </a:xfrm>
        </p:spPr>
        <p:txBody>
          <a:bodyPr/>
          <a:lstStyle/>
          <a:p>
            <a:endParaRPr lang="fa-IR"/>
          </a:p>
        </p:txBody>
      </p:sp>
    </p:spTree>
    <p:extLst>
      <p:ext uri="{BB962C8B-B14F-4D97-AF65-F5344CB8AC3E}">
        <p14:creationId xmlns:p14="http://schemas.microsoft.com/office/powerpoint/2010/main" val="399176495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18D996-36D0-4271-9279-5FF9EF7EA02C}" type="slidenum">
              <a:rPr lang="ar-SA"/>
              <a:pPr/>
              <a:t>104</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7147841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78E298-673D-46E9-8923-709A9C3308BC}" type="slidenum">
              <a:rPr lang="ar-SA"/>
              <a:pPr/>
              <a:t>105</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4101103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03390C-230C-4951-9608-941E9C4BAB20}" type="slidenum">
              <a:rPr lang="ar-SA"/>
              <a:pPr/>
              <a:t>106</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91250410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7809C2-C988-4CE2-B83D-1123577A4379}" type="slidenum">
              <a:rPr lang="ar-SA"/>
              <a:pPr/>
              <a:t>107</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93598700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EA96F-D343-4010-97F8-3BE3504F3A0D}" type="slidenum">
              <a:rPr lang="ar-SA"/>
              <a:pPr/>
              <a:t>108</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91264019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42829B-E6B7-4FA7-9EA8-34F6C083EC11}" type="slidenum">
              <a:rPr lang="ar-SA"/>
              <a:pPr/>
              <a:t>109</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836166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C3CECC-CE3C-491D-A6D8-66FF928FB3D8}" type="slidenum">
              <a:rPr lang="ar-SA"/>
              <a:pPr/>
              <a:t>11</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14736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916507-15FC-4C6B-80BA-02375C075489}" type="slidenum">
              <a:rPr lang="ar-SA"/>
              <a:pPr/>
              <a:t>12</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156595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5E1A08-7891-4B74-8292-0CCBEAB4BF57}" type="slidenum">
              <a:rPr lang="ar-SA"/>
              <a:pPr/>
              <a:t>13</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672976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334194-CA8F-46B3-A9A2-982FB1893A7A}" type="slidenum">
              <a:rPr lang="ar-SA"/>
              <a:pPr/>
              <a:t>14</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863981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E7F8F5-7A3D-40AA-8391-EE69C64B9C3B}" type="slidenum">
              <a:rPr lang="ar-SA"/>
              <a:pPr/>
              <a:t>15</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61520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0590A5-6DB2-4704-AD90-0C7D8D0B5CCD}" type="slidenum">
              <a:rPr lang="ar-SA"/>
              <a:pPr/>
              <a:t>16</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869065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78B299-5E6F-46C7-AFB2-74D8DBDD5C7C}" type="slidenum">
              <a:rPr lang="ar-SA"/>
              <a:pPr/>
              <a:t>17</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613675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57ED6F-153D-45DB-80CC-78E37FDF6BBD}" type="slidenum">
              <a:rPr lang="ar-SA"/>
              <a:pPr/>
              <a:t>18</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91372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FE64D1-3E8A-445F-A57A-ED723E91118C}" type="slidenum">
              <a:rPr lang="ar-SA"/>
              <a:pPr/>
              <a:t>19</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41769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2A351-E86F-408B-BCF2-4DCBB4C2B90B}" type="slidenum">
              <a:rPr lang="ar-SA"/>
              <a:pPr/>
              <a:t>2</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444275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C13930-8474-431A-9239-53859ADA04CC}" type="slidenum">
              <a:rPr lang="ar-SA"/>
              <a:pPr/>
              <a:t>20</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933256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EA46EE-7930-417F-9936-C4085F3B1631}" type="slidenum">
              <a:rPr lang="ar-SA"/>
              <a:pPr/>
              <a:t>21</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xfrm>
            <a:off x="685800" y="4344988"/>
            <a:ext cx="5486400" cy="4113212"/>
          </a:xfrm>
        </p:spPr>
        <p:txBody>
          <a:bodyPr/>
          <a:lstStyle/>
          <a:p>
            <a:endParaRPr lang="fa-IR"/>
          </a:p>
        </p:txBody>
      </p:sp>
    </p:spTree>
    <p:extLst>
      <p:ext uri="{BB962C8B-B14F-4D97-AF65-F5344CB8AC3E}">
        <p14:creationId xmlns:p14="http://schemas.microsoft.com/office/powerpoint/2010/main" val="2004842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CAFFE-404A-40B2-8D01-0E8A148BCBA9}" type="slidenum">
              <a:rPr lang="ar-SA"/>
              <a:pPr/>
              <a:t>22</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733593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4B7E27-963C-46A3-94CA-7D68FC8187D2}" type="slidenum">
              <a:rPr lang="ar-SA"/>
              <a:pPr/>
              <a:t>23</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591051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BB56A-2A66-4A23-A6BE-DADABE3E4507}" type="slidenum">
              <a:rPr lang="ar-SA"/>
              <a:pPr/>
              <a:t>24</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151027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6F9E4-2F48-46A0-A25D-9739FE127D19}" type="slidenum">
              <a:rPr lang="ar-SA"/>
              <a:pPr/>
              <a:t>25</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306090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7E7BB1-7B9C-409B-911D-F88793F5F973}" type="slidenum">
              <a:rPr lang="ar-SA"/>
              <a:pPr/>
              <a:t>26</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290949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09661-F5DA-4085-8A00-609CB8D4A943}" type="slidenum">
              <a:rPr lang="ar-SA"/>
              <a:pPr/>
              <a:t>27</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513141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41AEF6-6231-4A87-B191-46121FA308C8}" type="slidenum">
              <a:rPr lang="ar-SA"/>
              <a:pPr/>
              <a:t>28</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088707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1E783-DD5F-44D3-88DD-74782AA76AD4}" type="slidenum">
              <a:rPr lang="ar-SA"/>
              <a:pPr/>
              <a:t>29</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070000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274699-627E-4DCD-A975-D85C756AA843}" type="slidenum">
              <a:rPr lang="ar-SA"/>
              <a:pPr/>
              <a:t>3</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825903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353F7-6FF0-4A23-BAB4-F28D98E3FBCD}" type="slidenum">
              <a:rPr lang="ar-SA"/>
              <a:pPr/>
              <a:t>30</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278449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864FCB-255B-47C4-B018-4DCD0D84824C}" type="slidenum">
              <a:rPr lang="ar-SA"/>
              <a:pPr/>
              <a:t>31</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412606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667D5E-E005-471B-9B3E-F2B4F8EE3506}" type="slidenum">
              <a:rPr lang="ar-SA"/>
              <a:pPr/>
              <a:t>32</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036129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2F4AD-777A-4DCF-96FC-28ED92AC6546}" type="slidenum">
              <a:rPr lang="ar-SA"/>
              <a:pPr/>
              <a:t>33</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93158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DF61B-F552-4154-9145-4A10CD2E9FA3}" type="slidenum">
              <a:rPr lang="ar-SA"/>
              <a:pPr/>
              <a:t>34</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2605592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9258AA-4160-41EE-B17E-A3DAC5370458}" type="slidenum">
              <a:rPr lang="ar-SA"/>
              <a:pPr/>
              <a:t>35</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081959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F09C31-D23A-4AAF-A6E9-767E609FF3CD}" type="slidenum">
              <a:rPr lang="ar-SA"/>
              <a:pPr/>
              <a:t>36</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2775350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71138-CA9A-4EC4-8AFD-F1E925ADE802}" type="slidenum">
              <a:rPr lang="ar-SA"/>
              <a:pPr/>
              <a:t>37</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230540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020C2-700C-410B-BC4B-138115FE6870}" type="slidenum">
              <a:rPr lang="ar-SA"/>
              <a:pPr/>
              <a:t>38</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6772934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7467D-B573-4CF0-B0DC-2FA069351C10}" type="slidenum">
              <a:rPr lang="ar-SA"/>
              <a:pPr/>
              <a:t>39</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915890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1129B0-4D01-46B2-9A69-E28FBD753A61}" type="slidenum">
              <a:rPr lang="ar-SA"/>
              <a:pPr/>
              <a:t>4</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0890389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1AFBB3-B0C1-4840-B84E-BE84937DDD74}" type="slidenum">
              <a:rPr lang="ar-SA"/>
              <a:pPr/>
              <a:t>40</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1674678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211F4-1A40-497B-A54E-03B9E1BDF1D6}" type="slidenum">
              <a:rPr lang="ar-SA"/>
              <a:pPr/>
              <a:t>41</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6830239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7FB5A5-5289-4971-B3AD-0CC60E42AA21}" type="slidenum">
              <a:rPr lang="ar-SA"/>
              <a:pPr/>
              <a:t>42</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8083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41ABBE-9D4C-4EFD-82B9-594006D10386}" type="slidenum">
              <a:rPr lang="ar-SA"/>
              <a:pPr/>
              <a:t>43</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4494893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E58D63-D2CD-4DC7-AF82-B39FD3E5172C}" type="slidenum">
              <a:rPr lang="ar-SA"/>
              <a:pPr/>
              <a:t>44</a:t>
            </a:fld>
            <a:endParaRPr lang="en-US"/>
          </a:p>
        </p:txBody>
      </p:sp>
      <p:sp>
        <p:nvSpPr>
          <p:cNvPr id="230402" name="Rectangle 2"/>
          <p:cNvSpPr>
            <a:spLocks noGrp="1" noRot="1" noChangeAspect="1" noChangeArrowheads="1" noTextEdit="1"/>
          </p:cNvSpPr>
          <p:nvPr>
            <p:ph type="sldImg"/>
          </p:nvPr>
        </p:nvSpPr>
        <p:spPr>
          <a:xfrm>
            <a:off x="1143000" y="685800"/>
            <a:ext cx="4573588" cy="3430588"/>
          </a:xfrm>
          <a:ln/>
        </p:spPr>
      </p:sp>
      <p:sp>
        <p:nvSpPr>
          <p:cNvPr id="230403" name="Rectangle 3"/>
          <p:cNvSpPr>
            <a:spLocks noGrp="1" noChangeArrowheads="1"/>
          </p:cNvSpPr>
          <p:nvPr>
            <p:ph type="body" idx="1"/>
          </p:nvPr>
        </p:nvSpPr>
        <p:spPr>
          <a:xfrm>
            <a:off x="685800" y="4341813"/>
            <a:ext cx="5486400" cy="4116387"/>
          </a:xfrm>
        </p:spPr>
        <p:txBody>
          <a:bodyPr/>
          <a:lstStyle/>
          <a:p>
            <a:endParaRPr lang="fa-IR"/>
          </a:p>
        </p:txBody>
      </p:sp>
    </p:spTree>
    <p:extLst>
      <p:ext uri="{BB962C8B-B14F-4D97-AF65-F5344CB8AC3E}">
        <p14:creationId xmlns:p14="http://schemas.microsoft.com/office/powerpoint/2010/main" val="39393569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5C2E98-D9F7-4DC1-B1E7-634DB5991D21}" type="slidenum">
              <a:rPr lang="ar-SA"/>
              <a:pPr/>
              <a:t>45</a:t>
            </a:fld>
            <a:endParaRPr lang="en-US"/>
          </a:p>
        </p:txBody>
      </p:sp>
      <p:sp>
        <p:nvSpPr>
          <p:cNvPr id="281602" name="Rectangle 2"/>
          <p:cNvSpPr>
            <a:spLocks noGrp="1" noRot="1" noChangeAspect="1" noChangeArrowheads="1" noTextEdit="1"/>
          </p:cNvSpPr>
          <p:nvPr>
            <p:ph type="sldImg"/>
          </p:nvPr>
        </p:nvSpPr>
        <p:spPr>
          <a:xfrm>
            <a:off x="1152525" y="685800"/>
            <a:ext cx="4570413" cy="3427413"/>
          </a:xfrm>
          <a:ln/>
        </p:spPr>
      </p:sp>
      <p:sp>
        <p:nvSpPr>
          <p:cNvPr id="281603" name="Rectangle 3"/>
          <p:cNvSpPr>
            <a:spLocks noGrp="1" noChangeArrowheads="1"/>
          </p:cNvSpPr>
          <p:nvPr>
            <p:ph type="body" idx="1"/>
          </p:nvPr>
        </p:nvSpPr>
        <p:spPr>
          <a:xfrm>
            <a:off x="685800" y="4341813"/>
            <a:ext cx="5486400" cy="4116387"/>
          </a:xfrm>
        </p:spPr>
        <p:txBody>
          <a:bodyPr/>
          <a:lstStyle/>
          <a:p>
            <a:endParaRPr lang="fa-IR"/>
          </a:p>
        </p:txBody>
      </p:sp>
    </p:spTree>
    <p:extLst>
      <p:ext uri="{BB962C8B-B14F-4D97-AF65-F5344CB8AC3E}">
        <p14:creationId xmlns:p14="http://schemas.microsoft.com/office/powerpoint/2010/main" val="315479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2F9173-AC92-44EF-9A83-A16EA3207220}" type="slidenum">
              <a:rPr lang="ar-SA"/>
              <a:pPr/>
              <a:t>46</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8053338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79945-2AC8-491C-B224-72CE8A56716A}" type="slidenum">
              <a:rPr lang="ar-SA"/>
              <a:pPr/>
              <a:t>47</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6677700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8BB44C-098F-4E62-9195-44AD48194189}" type="slidenum">
              <a:rPr lang="ar-SA"/>
              <a:pPr/>
              <a:t>48</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018015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1FCBD-8EB8-4176-84E4-A158A8AA178F}" type="slidenum">
              <a:rPr lang="ar-SA"/>
              <a:pPr/>
              <a:t>49</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63347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CED2A0-7993-4F27-B202-7CB2CCE7BD98}" type="slidenum">
              <a:rPr lang="ar-SA"/>
              <a:pPr/>
              <a:t>5</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0134825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EAA4E3-E89D-4A29-9D08-F0A28ED3C9BE}" type="slidenum">
              <a:rPr lang="ar-SA"/>
              <a:pPr/>
              <a:t>50</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9521774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FF2947-EC7F-43A7-8E9E-C192DBE44090}" type="slidenum">
              <a:rPr lang="ar-SA"/>
              <a:pPr/>
              <a:t>51</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3320401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63B41-150E-4CD6-979E-1DBA29AC3112}" type="slidenum">
              <a:rPr lang="ar-SA"/>
              <a:pPr/>
              <a:t>52</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9077107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72DB7-5D63-45A5-A182-C6BB10D2D51C}" type="slidenum">
              <a:rPr lang="ar-SA"/>
              <a:pPr/>
              <a:t>53</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9972111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F5885D-7734-4B03-9EDA-E93C1EACC1D5}" type="slidenum">
              <a:rPr lang="ar-SA"/>
              <a:pPr/>
              <a:t>54</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4972855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D25A5-C33A-44E5-B731-F1111DD9E0CE}" type="slidenum">
              <a:rPr lang="ar-SA"/>
              <a:pPr/>
              <a:t>55</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2488342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E657D-8004-49FC-9807-15FBD3BCA54C}" type="slidenum">
              <a:rPr lang="ar-SA"/>
              <a:pPr/>
              <a:t>56</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5468060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C6D555-0C50-4173-B62A-4356FB0720A5}" type="slidenum">
              <a:rPr lang="ar-SA"/>
              <a:pPr/>
              <a:t>57</a:t>
            </a:fld>
            <a:endParaRPr lang="en-US"/>
          </a:p>
        </p:txBody>
      </p:sp>
      <p:sp>
        <p:nvSpPr>
          <p:cNvPr id="232450" name="Rectangle 2"/>
          <p:cNvSpPr>
            <a:spLocks noGrp="1" noRot="1" noChangeAspect="1" noChangeArrowheads="1" noTextEdit="1"/>
          </p:cNvSpPr>
          <p:nvPr>
            <p:ph type="sldImg"/>
          </p:nvPr>
        </p:nvSpPr>
        <p:spPr>
          <a:xfrm>
            <a:off x="1143000" y="685800"/>
            <a:ext cx="4573588" cy="3430588"/>
          </a:xfrm>
          <a:ln/>
        </p:spPr>
      </p:sp>
      <p:sp>
        <p:nvSpPr>
          <p:cNvPr id="232451" name="Rectangle 3"/>
          <p:cNvSpPr>
            <a:spLocks noGrp="1" noChangeArrowheads="1"/>
          </p:cNvSpPr>
          <p:nvPr>
            <p:ph type="body" idx="1"/>
          </p:nvPr>
        </p:nvSpPr>
        <p:spPr>
          <a:xfrm>
            <a:off x="685800" y="4341813"/>
            <a:ext cx="5486400" cy="4116387"/>
          </a:xfrm>
        </p:spPr>
        <p:txBody>
          <a:bodyPr/>
          <a:lstStyle/>
          <a:p>
            <a:endParaRPr lang="fa-IR"/>
          </a:p>
        </p:txBody>
      </p:sp>
    </p:spTree>
    <p:extLst>
      <p:ext uri="{BB962C8B-B14F-4D97-AF65-F5344CB8AC3E}">
        <p14:creationId xmlns:p14="http://schemas.microsoft.com/office/powerpoint/2010/main" val="28545772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716081-1868-4DBB-9051-8AE369061003}" type="slidenum">
              <a:rPr lang="ar-SA"/>
              <a:pPr/>
              <a:t>58</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0967322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CBD73-09D2-4B1C-92EE-D503460BE1C8}" type="slidenum">
              <a:rPr lang="ar-SA"/>
              <a:pPr/>
              <a:t>59</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943554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028DA1-E650-4875-823C-F64A1F60E662}" type="slidenum">
              <a:rPr lang="ar-SA"/>
              <a:pPr/>
              <a:t>6</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6612880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F8CEE7-F805-4C5B-96C1-EE920D3BEB2A}" type="slidenum">
              <a:rPr lang="ar-SA"/>
              <a:pPr/>
              <a:t>60</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2240300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031ED8-F97A-4081-9F52-5485475388DC}" type="slidenum">
              <a:rPr lang="ar-SA"/>
              <a:pPr/>
              <a:t>61</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4441013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1CA1C-D543-4238-A7F6-A9F52755353F}" type="slidenum">
              <a:rPr lang="ar-SA"/>
              <a:pPr/>
              <a:t>62</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2761059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A1DF0D-169E-43AF-A7DF-D1FCE521F5EC}" type="slidenum">
              <a:rPr lang="ar-SA"/>
              <a:pPr/>
              <a:t>63</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2532239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4FB7F7-FC32-45E5-9667-47E1E6F5DC7D}" type="slidenum">
              <a:rPr lang="ar-SA"/>
              <a:pPr/>
              <a:t>64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1420783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3F791-DDA2-4CEA-B3E3-B9585CC5DEB0}" type="slidenum">
              <a:rPr lang="ar-SA"/>
              <a:pPr/>
              <a:t>65</a:t>
            </a:fld>
            <a:endParaRPr lang="en-US"/>
          </a:p>
        </p:txBody>
      </p:sp>
      <p:sp>
        <p:nvSpPr>
          <p:cNvPr id="234498" name="Rectangle 2"/>
          <p:cNvSpPr>
            <a:spLocks noGrp="1" noRot="1" noChangeAspect="1" noChangeArrowheads="1" noTextEdit="1"/>
          </p:cNvSpPr>
          <p:nvPr>
            <p:ph type="sldImg"/>
          </p:nvPr>
        </p:nvSpPr>
        <p:spPr>
          <a:xfrm>
            <a:off x="1143000" y="685800"/>
            <a:ext cx="4573588" cy="3430588"/>
          </a:xfrm>
          <a:ln/>
        </p:spPr>
      </p:sp>
      <p:sp>
        <p:nvSpPr>
          <p:cNvPr id="234499" name="Rectangle 3"/>
          <p:cNvSpPr>
            <a:spLocks noGrp="1" noChangeArrowheads="1"/>
          </p:cNvSpPr>
          <p:nvPr>
            <p:ph type="body" idx="1"/>
          </p:nvPr>
        </p:nvSpPr>
        <p:spPr>
          <a:xfrm>
            <a:off x="685800" y="4341813"/>
            <a:ext cx="5486400" cy="4116387"/>
          </a:xfrm>
        </p:spPr>
        <p:txBody>
          <a:bodyPr/>
          <a:lstStyle/>
          <a:p>
            <a:endParaRPr lang="fa-IR"/>
          </a:p>
        </p:txBody>
      </p:sp>
    </p:spTree>
    <p:extLst>
      <p:ext uri="{BB962C8B-B14F-4D97-AF65-F5344CB8AC3E}">
        <p14:creationId xmlns:p14="http://schemas.microsoft.com/office/powerpoint/2010/main" val="23943683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35C7F-F130-4904-B0FD-62004146907E}" type="slidenum">
              <a:rPr lang="ar-SA"/>
              <a:pPr/>
              <a:t>66</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9060353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96741B-175F-41FC-B21F-1C18230D478A}" type="slidenum">
              <a:rPr lang="ar-SA"/>
              <a:pPr/>
              <a:t>67</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664908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3B33E7-DCDB-4BB7-BF53-A3783B142F9E}" type="slidenum">
              <a:rPr lang="ar-SA"/>
              <a:pPr/>
              <a:t>68</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9939496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F8893B-AEBC-49D0-BD12-07082D5BC02E}" type="slidenum">
              <a:rPr lang="ar-SA"/>
              <a:pPr/>
              <a:t>69</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059818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12B67-CB13-40F2-A5FD-CDE859B67905}" type="slidenum">
              <a:rPr lang="ar-SA"/>
              <a:pPr/>
              <a:t>7</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9521688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93ADF2-0105-455C-9654-5A1F7462F234}" type="slidenum">
              <a:rPr lang="ar-SA"/>
              <a:pPr/>
              <a:t>70</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9561724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FCCEC4-B0B8-481B-A89B-84A76ACD369B}" type="slidenum">
              <a:rPr lang="ar-SA"/>
              <a:pPr/>
              <a:t>71</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5093368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F9932-B9D9-4873-BD29-20975328785E}" type="slidenum">
              <a:rPr lang="ar-SA"/>
              <a:pPr/>
              <a:t>72</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2713552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4B106-0ED1-4E3A-BCB5-096B35717FCE}" type="slidenum">
              <a:rPr lang="ar-SA"/>
              <a:pPr/>
              <a:t>73</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6131337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BC205C-270E-46DF-94BC-4FDE5896AF99}" type="slidenum">
              <a:rPr lang="ar-SA"/>
              <a:pPr/>
              <a:t>74</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4664242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0CDD05-20CB-4657-ADC6-D72A572091A7}" type="slidenum">
              <a:rPr lang="ar-SA"/>
              <a:pPr/>
              <a:t>75</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6400013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7FC0B-63F4-40B4-ABC2-2119C6621E8C}" type="slidenum">
              <a:rPr lang="ar-SA"/>
              <a:pPr/>
              <a:t>76</a:t>
            </a:fld>
            <a:endParaRPr lang="en-US"/>
          </a:p>
        </p:txBody>
      </p:sp>
      <p:sp>
        <p:nvSpPr>
          <p:cNvPr id="236546" name="Rectangle 2"/>
          <p:cNvSpPr>
            <a:spLocks noGrp="1" noRot="1" noChangeAspect="1" noChangeArrowheads="1" noTextEdit="1"/>
          </p:cNvSpPr>
          <p:nvPr>
            <p:ph type="sldImg"/>
          </p:nvPr>
        </p:nvSpPr>
        <p:spPr>
          <a:xfrm>
            <a:off x="1143000" y="685800"/>
            <a:ext cx="4573588" cy="3430588"/>
          </a:xfrm>
          <a:ln/>
        </p:spPr>
      </p:sp>
      <p:sp>
        <p:nvSpPr>
          <p:cNvPr id="236547" name="Rectangle 3"/>
          <p:cNvSpPr>
            <a:spLocks noGrp="1" noChangeArrowheads="1"/>
          </p:cNvSpPr>
          <p:nvPr>
            <p:ph type="body" idx="1"/>
          </p:nvPr>
        </p:nvSpPr>
        <p:spPr>
          <a:xfrm>
            <a:off x="685800" y="4341813"/>
            <a:ext cx="5486400" cy="4116387"/>
          </a:xfrm>
        </p:spPr>
        <p:txBody>
          <a:bodyPr/>
          <a:lstStyle/>
          <a:p>
            <a:endParaRPr lang="fa-IR"/>
          </a:p>
        </p:txBody>
      </p:sp>
    </p:spTree>
    <p:extLst>
      <p:ext uri="{BB962C8B-B14F-4D97-AF65-F5344CB8AC3E}">
        <p14:creationId xmlns:p14="http://schemas.microsoft.com/office/powerpoint/2010/main" val="13453208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399FA-E135-4DED-8D95-B742ACE7ADFB}" type="slidenum">
              <a:rPr lang="ar-SA"/>
              <a:pPr/>
              <a:t>77</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2653399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B30A3-E31E-4931-B538-C7B03006225C}" type="slidenum">
              <a:rPr lang="ar-SA"/>
              <a:pPr/>
              <a:t>78</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7023416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981FB9-B691-4568-8671-36EC0C035FD9}" type="slidenum">
              <a:rPr lang="ar-SA"/>
              <a:pPr/>
              <a:t>79</a:t>
            </a:fld>
            <a:endParaRPr lang="en-US"/>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512027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B34B4C-DEEE-4E39-B212-8B019B72C55D}" type="slidenum">
              <a:rPr lang="ar-SA"/>
              <a:pPr/>
              <a:t>8</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4892159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E9604-0233-480F-B487-C2C6C5279440}" type="slidenum">
              <a:rPr lang="ar-SA"/>
              <a:pPr/>
              <a:t>80</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1932042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4C522-FBF6-46FB-A1EE-4D3115A989E7}" type="slidenum">
              <a:rPr lang="ar-SA"/>
              <a:pPr/>
              <a:t>81</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7624872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3D41E6-12E1-4990-8E61-31476D3E5281}" type="slidenum">
              <a:rPr lang="ar-SA"/>
              <a:pPr/>
              <a:t>82</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2875250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4EE44-BD73-4093-AE24-5A07511779F9}" type="slidenum">
              <a:rPr lang="ar-SA"/>
              <a:pPr/>
              <a:t>83</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5669722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DEBD4A-4FEA-40E2-8E7D-0D178187665E}" type="slidenum">
              <a:rPr lang="ar-SA"/>
              <a:pPr/>
              <a:t>84</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8213706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2B0434-B943-4A9C-B9A5-CABB9405F48D}" type="slidenum">
              <a:rPr lang="ar-SA"/>
              <a:pPr/>
              <a:t>85</a:t>
            </a:fld>
            <a:endParaRPr lang="en-US"/>
          </a:p>
        </p:txBody>
      </p:sp>
      <p:sp>
        <p:nvSpPr>
          <p:cNvPr id="246786" name="Rectangle 2"/>
          <p:cNvSpPr>
            <a:spLocks noGrp="1" noRot="1" noChangeAspect="1" noChangeArrowheads="1" noTextEdit="1"/>
          </p:cNvSpPr>
          <p:nvPr>
            <p:ph type="sldImg"/>
          </p:nvPr>
        </p:nvSpPr>
        <p:spPr>
          <a:xfrm>
            <a:off x="1143000" y="685800"/>
            <a:ext cx="4573588" cy="3430588"/>
          </a:xfrm>
          <a:ln/>
        </p:spPr>
      </p:sp>
      <p:sp>
        <p:nvSpPr>
          <p:cNvPr id="246787" name="Rectangle 3"/>
          <p:cNvSpPr>
            <a:spLocks noGrp="1" noChangeArrowheads="1"/>
          </p:cNvSpPr>
          <p:nvPr>
            <p:ph type="body" idx="1"/>
          </p:nvPr>
        </p:nvSpPr>
        <p:spPr>
          <a:xfrm>
            <a:off x="685800" y="4341813"/>
            <a:ext cx="5486400" cy="4116387"/>
          </a:xfrm>
        </p:spPr>
        <p:txBody>
          <a:bodyPr/>
          <a:lstStyle/>
          <a:p>
            <a:endParaRPr lang="fa-IR"/>
          </a:p>
        </p:txBody>
      </p:sp>
    </p:spTree>
    <p:extLst>
      <p:ext uri="{BB962C8B-B14F-4D97-AF65-F5344CB8AC3E}">
        <p14:creationId xmlns:p14="http://schemas.microsoft.com/office/powerpoint/2010/main" val="8104393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E62D4-D207-4A6A-A1EA-285BF53353A7}" type="slidenum">
              <a:rPr lang="ar-SA"/>
              <a:pPr/>
              <a:t>86</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1441717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B0CE0-47AE-47A5-B751-6CA57CBF04FF}" type="slidenum">
              <a:rPr lang="ar-SA"/>
              <a:pPr/>
              <a:t>87</a:t>
            </a:fld>
            <a:endParaRPr 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274394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4103BE-4B69-4201-B2ED-12CDC344D87D}" type="slidenum">
              <a:rPr lang="ar-SA"/>
              <a:pPr/>
              <a:t>88</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77219668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E11A2-8C95-4627-987D-67559AD655F5}" type="slidenum">
              <a:rPr lang="ar-SA"/>
              <a:pPr/>
              <a:t>89</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553311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B5E62-05B6-4205-8283-5F432CC958A2}" type="slidenum">
              <a:rPr lang="ar-SA"/>
              <a:pPr/>
              <a:t>9</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0688269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C5B710-166B-4A1B-8845-C287792C6F2A}" type="slidenum">
              <a:rPr lang="ar-SA"/>
              <a:pPr/>
              <a:t>90</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9175113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F8D4F1-B082-4840-A633-2E2BBEB8E7CF}" type="slidenum">
              <a:rPr lang="ar-SA"/>
              <a:pPr/>
              <a:t>91</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515214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3CDD44-0958-4F83-AD15-05A666397479}" type="slidenum">
              <a:rPr lang="ar-SA"/>
              <a:pPr/>
              <a:t>92</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24867012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534C5-4D82-471B-85F4-EECAAC2C5D8C}" type="slidenum">
              <a:rPr lang="ar-SA"/>
              <a:pPr/>
              <a:t>93</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18857728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5228FA-0CAA-419D-93E7-16530B25388E}" type="slidenum">
              <a:rPr lang="ar-SA"/>
              <a:pPr/>
              <a:t>94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51104690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BB5379-775D-4CE9-AC66-A08FB273BF72}" type="slidenum">
              <a:rPr lang="ar-SA"/>
              <a:pPr/>
              <a:t>95</a:t>
            </a:fld>
            <a:endParaRPr lang="en-US"/>
          </a:p>
        </p:txBody>
      </p:sp>
      <p:sp>
        <p:nvSpPr>
          <p:cNvPr id="250882" name="Rectangle 2"/>
          <p:cNvSpPr>
            <a:spLocks noGrp="1" noRot="1" noChangeAspect="1" noChangeArrowheads="1" noTextEdit="1"/>
          </p:cNvSpPr>
          <p:nvPr>
            <p:ph type="sldImg"/>
          </p:nvPr>
        </p:nvSpPr>
        <p:spPr>
          <a:xfrm>
            <a:off x="1152525" y="685800"/>
            <a:ext cx="4570413" cy="3427413"/>
          </a:xfrm>
          <a:ln/>
        </p:spPr>
      </p:sp>
      <p:sp>
        <p:nvSpPr>
          <p:cNvPr id="250883" name="Rectangle 3"/>
          <p:cNvSpPr>
            <a:spLocks noGrp="1" noChangeArrowheads="1"/>
          </p:cNvSpPr>
          <p:nvPr>
            <p:ph type="body" idx="1"/>
          </p:nvPr>
        </p:nvSpPr>
        <p:spPr>
          <a:xfrm>
            <a:off x="685800" y="4341813"/>
            <a:ext cx="5486400" cy="4116387"/>
          </a:xfrm>
        </p:spPr>
        <p:txBody>
          <a:bodyPr/>
          <a:lstStyle/>
          <a:p>
            <a:endParaRPr lang="fa-IR"/>
          </a:p>
        </p:txBody>
      </p:sp>
    </p:spTree>
    <p:extLst>
      <p:ext uri="{BB962C8B-B14F-4D97-AF65-F5344CB8AC3E}">
        <p14:creationId xmlns:p14="http://schemas.microsoft.com/office/powerpoint/2010/main" val="318675592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170910-5EAC-4AF7-825A-116847409740}" type="slidenum">
              <a:rPr lang="ar-SA"/>
              <a:pPr/>
              <a:t>96</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362790735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DB873-6FCA-439A-A18E-B5B0C92594DC}" type="slidenum">
              <a:rPr lang="ar-SA"/>
              <a:pPr/>
              <a:t>97</a:t>
            </a:fld>
            <a:endParaRPr lang="en-US"/>
          </a:p>
        </p:txBody>
      </p:sp>
      <p:sp>
        <p:nvSpPr>
          <p:cNvPr id="252930" name="Rectangle 2"/>
          <p:cNvSpPr>
            <a:spLocks noGrp="1" noRot="1" noChangeAspect="1" noChangeArrowheads="1" noTextEdit="1"/>
          </p:cNvSpPr>
          <p:nvPr>
            <p:ph type="sldImg"/>
          </p:nvPr>
        </p:nvSpPr>
        <p:spPr>
          <a:xfrm>
            <a:off x="1152525" y="685800"/>
            <a:ext cx="4570413" cy="3427413"/>
          </a:xfrm>
          <a:ln/>
        </p:spPr>
      </p:sp>
      <p:sp>
        <p:nvSpPr>
          <p:cNvPr id="252931" name="Rectangle 3"/>
          <p:cNvSpPr>
            <a:spLocks noGrp="1" noChangeArrowheads="1"/>
          </p:cNvSpPr>
          <p:nvPr>
            <p:ph type="body" idx="1"/>
          </p:nvPr>
        </p:nvSpPr>
        <p:spPr>
          <a:xfrm>
            <a:off x="685800" y="4341813"/>
            <a:ext cx="5486400" cy="4116387"/>
          </a:xfrm>
        </p:spPr>
        <p:txBody>
          <a:bodyPr/>
          <a:lstStyle/>
          <a:p>
            <a:endParaRPr lang="fa-IR"/>
          </a:p>
        </p:txBody>
      </p:sp>
    </p:spTree>
    <p:extLst>
      <p:ext uri="{BB962C8B-B14F-4D97-AF65-F5344CB8AC3E}">
        <p14:creationId xmlns:p14="http://schemas.microsoft.com/office/powerpoint/2010/main" val="78142763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2816C0-54D2-4775-8E35-BA83E4FC109C}" type="slidenum">
              <a:rPr lang="ar-SA"/>
              <a:pPr/>
              <a:t>98</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75930620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285A80-CAF4-4A0C-AED2-47C9D94D00F1}" type="slidenum">
              <a:rPr lang="ar-SA"/>
              <a:pPr/>
              <a:t>99</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21404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218" name="Group 2"/>
          <p:cNvGrpSpPr>
            <a:grpSpLocks/>
          </p:cNvGrpSpPr>
          <p:nvPr/>
        </p:nvGrpSpPr>
        <p:grpSpPr bwMode="auto">
          <a:xfrm>
            <a:off x="-1035050" y="1552575"/>
            <a:ext cx="10179050" cy="5305425"/>
            <a:chOff x="-652" y="978"/>
            <a:chExt cx="6412" cy="3342"/>
          </a:xfrm>
        </p:grpSpPr>
        <p:sp>
          <p:nvSpPr>
            <p:cNvPr id="9219"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endParaRPr lang="fa-IR"/>
            </a:p>
          </p:txBody>
        </p:sp>
        <p:sp>
          <p:nvSpPr>
            <p:cNvPr id="9220"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endParaRPr lang="fa-IR"/>
            </a:p>
          </p:txBody>
        </p:sp>
      </p:grpSp>
      <p:sp>
        <p:nvSpPr>
          <p:cNvPr id="9221" name="Rectangle 5"/>
          <p:cNvSpPr>
            <a:spLocks noGrp="1" noChangeArrowheads="1"/>
          </p:cNvSpPr>
          <p:nvPr>
            <p:ph type="ctrTitle" sz="quarter"/>
          </p:nvPr>
        </p:nvSpPr>
        <p:spPr>
          <a:xfrm>
            <a:off x="1293813" y="762000"/>
            <a:ext cx="7772400" cy="1143000"/>
          </a:xfrm>
        </p:spPr>
        <p:txBody>
          <a:bodyPr anchor="b"/>
          <a:lstStyle>
            <a:lvl1pPr>
              <a:defRPr/>
            </a:lvl1pPr>
          </a:lstStyle>
          <a:p>
            <a:r>
              <a:rPr lang="en-US" smtClean="0"/>
              <a:t>Click to edit Master title style</a:t>
            </a:r>
            <a:endParaRPr lang="en-US"/>
          </a:p>
        </p:txBody>
      </p:sp>
      <p:sp>
        <p:nvSpPr>
          <p:cNvPr id="9222"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smtClean="0"/>
              <a:t>Click to edit Master subtitle style</a:t>
            </a:r>
            <a:endParaRPr lang="en-US"/>
          </a:p>
        </p:txBody>
      </p:sp>
      <p:sp>
        <p:nvSpPr>
          <p:cNvPr id="9223" name="Rectangle 7"/>
          <p:cNvSpPr>
            <a:spLocks noGrp="1" noChangeArrowheads="1"/>
          </p:cNvSpPr>
          <p:nvPr>
            <p:ph type="dt" sz="quarter" idx="2"/>
          </p:nvPr>
        </p:nvSpPr>
        <p:spPr/>
        <p:txBody>
          <a:bodyPr/>
          <a:lstStyle>
            <a:lvl1pPr>
              <a:defRPr/>
            </a:lvl1pPr>
          </a:lstStyle>
          <a:p>
            <a:endParaRPr lang="en-US"/>
          </a:p>
        </p:txBody>
      </p:sp>
      <p:sp>
        <p:nvSpPr>
          <p:cNvPr id="9224" name="Rectangle 8"/>
          <p:cNvSpPr>
            <a:spLocks noGrp="1" noChangeArrowheads="1"/>
          </p:cNvSpPr>
          <p:nvPr>
            <p:ph type="ftr" sz="quarter" idx="3"/>
          </p:nvPr>
        </p:nvSpPr>
        <p:spPr/>
        <p:txBody>
          <a:bodyPr/>
          <a:lstStyle>
            <a:lvl1pPr>
              <a:defRPr/>
            </a:lvl1pPr>
          </a:lstStyle>
          <a:p>
            <a:endParaRPr lang="en-US"/>
          </a:p>
        </p:txBody>
      </p:sp>
      <p:sp>
        <p:nvSpPr>
          <p:cNvPr id="9225" name="Rectangle 9"/>
          <p:cNvSpPr>
            <a:spLocks noGrp="1" noChangeArrowheads="1"/>
          </p:cNvSpPr>
          <p:nvPr>
            <p:ph type="sldNum" sz="quarter" idx="4"/>
          </p:nvPr>
        </p:nvSpPr>
        <p:spPr/>
        <p:txBody>
          <a:bodyPr/>
          <a:lstStyle>
            <a:lvl1pPr>
              <a:defRPr/>
            </a:lvl1pPr>
          </a:lstStyle>
          <a:p>
            <a:fld id="{A665C407-B093-4871-8803-41F2D6BCE03D}" type="slidenum">
              <a:rPr lang="ar-SA"/>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A735C6-F67F-4DC2-92A5-DB0C3F02AACA}"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E920D9-5B8A-4575-BCAB-941C46B6AC59}" type="slidenum">
              <a:rPr lang="ar-SA"/>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685800" y="1981200"/>
            <a:ext cx="7772400" cy="4114800"/>
          </a:xfrm>
        </p:spPr>
        <p:txBody>
          <a:bodyPr/>
          <a:lstStyle/>
          <a:p>
            <a:r>
              <a:rPr lang="en-US" smtClean="0"/>
              <a:t>Click icon to add table</a:t>
            </a:r>
            <a:endParaRPr lang="fa-IR"/>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7151FCE4-147E-428D-8D2C-913A1DA66CEF}" type="slidenum">
              <a:rPr lang="ar-SA"/>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AE2D5EF5-EC75-4B6C-A461-6B7B97477CF1}"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61A4A6-E535-488F-859C-28467325AB2E}"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D5521C-9362-4504-95D8-0ABF2BFDE1B8}"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94A909-4ADD-4B87-8F0B-9A45176BCAF1}"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3B9B7B0-AB51-44A9-AC83-75B0F0723B3B}"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A106776-AFA0-4657-A8D2-367D0DED2AD4}"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9D0F8A6-B033-4B18-9A44-DE117A6441DC}"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524D3C-9A1B-46BF-94AF-08893F3C7854}"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919651-F4E4-498D-97C4-F92A5EAB62B5}"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1588"/>
            <a:ext cx="9132888" cy="6845300"/>
            <a:chOff x="0" y="1"/>
            <a:chExt cx="5753" cy="4312"/>
          </a:xfrm>
        </p:grpSpPr>
        <p:sp>
          <p:nvSpPr>
            <p:cNvPr id="8195"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endParaRPr lang="fa-IR"/>
            </a:p>
          </p:txBody>
        </p:sp>
        <p:sp>
          <p:nvSpPr>
            <p:cNvPr id="8196"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endParaRPr lang="fa-IR"/>
            </a:p>
          </p:txBody>
        </p:sp>
      </p:grpSp>
      <p:sp>
        <p:nvSpPr>
          <p:cNvPr id="8197"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8198"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endParaRPr lang="en-US"/>
          </a:p>
        </p:txBody>
      </p:sp>
      <p:sp>
        <p:nvSpPr>
          <p:cNvPr id="8199"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endParaRPr lang="en-US"/>
          </a:p>
        </p:txBody>
      </p:sp>
      <p:sp>
        <p:nvSpPr>
          <p:cNvPr id="8200"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D35E9EDB-17FD-4DA6-BB5E-6C49D43CB4C7}" type="slidenum">
              <a:rPr lang="ar-SA"/>
              <a:pPr/>
              <a:t>‹#›</a:t>
            </a:fld>
            <a:endParaRPr lang="en-US"/>
          </a:p>
        </p:txBody>
      </p:sp>
      <p:sp>
        <p:nvSpPr>
          <p:cNvPr id="8201"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xStyles>
    <p:titleStyle>
      <a:lvl1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pitchFamily="18" charset="0"/>
        </a:defRPr>
      </a:lvl2pPr>
      <a:lvl3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pitchFamily="18" charset="0"/>
        </a:defRPr>
      </a:lvl3pPr>
      <a:lvl4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pitchFamily="18" charset="0"/>
        </a:defRPr>
      </a:lvl4pPr>
      <a:lvl5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pitchFamily="18" charset="0"/>
        </a:defRPr>
      </a:lvl5pPr>
      <a:lvl6pPr marL="4572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pitchFamily="18" charset="0"/>
        </a:defRPr>
      </a:lvl6pPr>
      <a:lvl7pPr marL="9144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pitchFamily="18" charset="0"/>
        </a:defRPr>
      </a:lvl7pPr>
      <a:lvl8pPr marL="13716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pitchFamily="18" charset="0"/>
        </a:defRPr>
      </a:lvl8pPr>
      <a:lvl9pPr marL="18288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pitchFamily="18" charset="0"/>
        </a:defRPr>
      </a:lvl9pPr>
    </p:titleStyle>
    <p:bodyStyle>
      <a:lvl1pPr marL="342900" indent="-342900" algn="r" rtl="1" eaLnBrk="1" fontAlgn="base" hangingPunct="1">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SzPct val="90000"/>
        <a:buChar char="–"/>
        <a:defRPr sz="2800">
          <a:solidFill>
            <a:schemeClr val="tx1"/>
          </a:solidFill>
          <a:latin typeface="+mn-lt"/>
          <a:cs typeface="+mn-cs"/>
        </a:defRPr>
      </a:lvl2pPr>
      <a:lvl3pPr marL="1143000" indent="-228600" algn="r" rtl="1" eaLnBrk="1" fontAlgn="base" hangingPunct="1">
        <a:spcBef>
          <a:spcPct val="20000"/>
        </a:spcBef>
        <a:spcAft>
          <a:spcPct val="0"/>
        </a:spcAft>
        <a:buClr>
          <a:schemeClr val="accent1"/>
        </a:buClr>
        <a:buSzPct val="60000"/>
        <a:buFont typeface="Wingdings" pitchFamily="2" charset="2"/>
        <a:buChar char="l"/>
        <a:defRPr sz="2400">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2000">
          <a:solidFill>
            <a:schemeClr val="tx1"/>
          </a:solidFill>
          <a:latin typeface="+mn-lt"/>
          <a:cs typeface="+mn-cs"/>
        </a:defRPr>
      </a:lvl4pPr>
      <a:lvl5pPr marL="2057400" indent="-228600" algn="r" rtl="1" eaLnBrk="1" fontAlgn="base" hangingPunct="1">
        <a:spcBef>
          <a:spcPct val="20000"/>
        </a:spcBef>
        <a:spcAft>
          <a:spcPct val="0"/>
        </a:spcAft>
        <a:buClr>
          <a:schemeClr val="accent1"/>
        </a:buClr>
        <a:buChar char="•"/>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file:///d:\LT5\alavi2.tif"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file:///d:\LT5\alavi.ti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47800" y="1524000"/>
            <a:ext cx="7772400" cy="990600"/>
          </a:xfrm>
          <a:effectLst>
            <a:outerShdw dist="81320" dir="3080412" algn="ctr" rotWithShape="0">
              <a:srgbClr val="B2B2B2"/>
            </a:outerShdw>
          </a:effectLst>
        </p:spPr>
        <p:txBody>
          <a:bodyPr/>
          <a:lstStyle/>
          <a:p>
            <a:r>
              <a:rPr lang="ar-SA" sz="4800" u="sng">
                <a:solidFill>
                  <a:schemeClr val="tx1"/>
                </a:solidFill>
                <a:cs typeface="Jadid" pitchFamily="2" charset="-78"/>
              </a:rPr>
              <a:t>مديريت استراتژيك</a:t>
            </a:r>
            <a:endParaRPr lang="en-US" sz="4800" u="sng">
              <a:solidFill>
                <a:schemeClr val="tx1"/>
              </a:solidFill>
              <a:cs typeface="Jadid" pitchFamily="2" charset="-78"/>
            </a:endParaRPr>
          </a:p>
        </p:txBody>
      </p:sp>
      <p:sp>
        <p:nvSpPr>
          <p:cNvPr id="2052" name="Rectangle 4"/>
          <p:cNvSpPr>
            <a:spLocks noChangeArrowheads="1"/>
          </p:cNvSpPr>
          <p:nvPr/>
        </p:nvSpPr>
        <p:spPr bwMode="auto">
          <a:xfrm>
            <a:off x="228600" y="5791200"/>
            <a:ext cx="4343400" cy="838200"/>
          </a:xfrm>
          <a:prstGeom prst="rect">
            <a:avLst/>
          </a:prstGeom>
          <a:noFill/>
          <a:ln w="9525">
            <a:noFill/>
            <a:miter lim="800000"/>
            <a:headEnd/>
            <a:tailEnd/>
          </a:ln>
          <a:effectLst/>
        </p:spPr>
        <p:txBody>
          <a:bodyPr lIns="92075" tIns="46038" rIns="92075" bIns="46038" anchor="ctr"/>
          <a:lstStyle/>
          <a:p>
            <a:pPr algn="ctr">
              <a:spcBef>
                <a:spcPct val="20000"/>
              </a:spcBef>
              <a:buClr>
                <a:schemeClr val="accent2"/>
              </a:buClr>
              <a:buSzPct val="80000"/>
              <a:buFont typeface="Wingdings" pitchFamily="2" charset="2"/>
              <a:buNone/>
            </a:pPr>
            <a:r>
              <a:rPr lang="ar-SA" sz="2000" b="1" u="sng">
                <a:solidFill>
                  <a:schemeClr val="folHlink"/>
                </a:solidFill>
                <a:effectLst>
                  <a:outerShdw blurRad="38100" dist="38100" dir="2700000" algn="tl">
                    <a:srgbClr val="000000"/>
                  </a:outerShdw>
                </a:effectLst>
                <a:cs typeface="Mitra" pitchFamily="2" charset="-78"/>
              </a:rPr>
              <a:t>منبع : مديريت استراتژيك فرد آر. ديويد</a:t>
            </a:r>
            <a:endParaRPr lang="en-US" sz="2000" b="1" u="sng">
              <a:solidFill>
                <a:schemeClr val="folHlink"/>
              </a:solidFill>
              <a:effectLst>
                <a:outerShdw blurRad="38100" dist="38100" dir="2700000" algn="tl">
                  <a:srgbClr val="000000"/>
                </a:outerShdw>
              </a:effectLst>
              <a:cs typeface="Mitra" pitchFamily="2" charset="-78"/>
            </a:endParaRPr>
          </a:p>
        </p:txBody>
      </p:sp>
      <p:pic>
        <p:nvPicPr>
          <p:cNvPr id="2059" name="Picture 11" descr="danarm[1]"/>
          <p:cNvPicPr>
            <a:picLocks noChangeAspect="1" noChangeArrowheads="1"/>
          </p:cNvPicPr>
          <p:nvPr/>
        </p:nvPicPr>
        <p:blipFill>
          <a:blip r:embed="rId3"/>
          <a:srcRect/>
          <a:stretch>
            <a:fillRect/>
          </a:stretch>
        </p:blipFill>
        <p:spPr bwMode="auto">
          <a:xfrm>
            <a:off x="152400" y="152400"/>
            <a:ext cx="901700" cy="1143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6200" y="152400"/>
            <a:ext cx="8915400" cy="6247864"/>
          </a:xfrm>
          <a:prstGeom prst="rect">
            <a:avLst/>
          </a:prstGeom>
          <a:noFill/>
          <a:ln w="12700">
            <a:noFill/>
            <a:miter lim="800000"/>
            <a:headEnd type="none" w="sm" len="sm"/>
            <a:tailEnd type="none" w="sm" len="sm"/>
          </a:ln>
          <a:effectLst/>
        </p:spPr>
        <p:txBody>
          <a:bodyPr>
            <a:spAutoFit/>
          </a:bodyPr>
          <a:lstStyle/>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24.</a:t>
            </a:r>
            <a:r>
              <a:rPr lang="ar-SA" sz="2500" b="1" dirty="0" smtClean="0">
                <a:solidFill>
                  <a:schemeClr val="tx2"/>
                </a:solidFill>
                <a:cs typeface="Titr" pitchFamily="2" charset="-78"/>
              </a:rPr>
              <a:t>علائم </a:t>
            </a:r>
            <a:r>
              <a:rPr lang="ar-SA" sz="2500" b="1" dirty="0">
                <a:solidFill>
                  <a:schemeClr val="tx2"/>
                </a:solidFill>
                <a:cs typeface="Titr" pitchFamily="2" charset="-78"/>
              </a:rPr>
              <a:t>و نشانه‏ها را به جاي علت‏ها نگيريد ؛ خيلي زود به نتيجه نرسيد ؛ به ياد داشته باشيد كه احتمال دارد اطلاعات موجب گ</a:t>
            </a:r>
            <a:r>
              <a:rPr lang="fa-IR" sz="2500" b="1" dirty="0">
                <a:solidFill>
                  <a:schemeClr val="tx2"/>
                </a:solidFill>
                <a:cs typeface="Titr" pitchFamily="2" charset="-78"/>
              </a:rPr>
              <a:t>م</a:t>
            </a:r>
            <a:r>
              <a:rPr lang="ar-SA" sz="2500" b="1" dirty="0">
                <a:solidFill>
                  <a:schemeClr val="tx2"/>
                </a:solidFill>
                <a:cs typeface="Titr" pitchFamily="2" charset="-78"/>
              </a:rPr>
              <a:t>راهي يا تعارض شود و اينكه شايد اين اطلاعات نادرست باشند.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25.</a:t>
            </a:r>
            <a:r>
              <a:rPr lang="ar-SA" sz="2500" b="1" dirty="0" smtClean="0">
                <a:cs typeface="Titr" pitchFamily="2" charset="-78"/>
              </a:rPr>
              <a:t>براي </a:t>
            </a:r>
            <a:r>
              <a:rPr lang="ar-SA" sz="2500" b="1" dirty="0">
                <a:cs typeface="Titr" pitchFamily="2" charset="-78"/>
              </a:rPr>
              <a:t>تهيه برنامه‏هاي خلاق ، با ثبات و معقول از پاي ننشينيد و بكوشيد چنين برنامه‏هايي را تدوين نماييد ؛ خود را در موضع يك استراتژيست قرار دهيد.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26.</a:t>
            </a:r>
            <a:r>
              <a:rPr lang="ar-SA" sz="2500" b="1" dirty="0" smtClean="0">
                <a:solidFill>
                  <a:schemeClr val="tx2"/>
                </a:solidFill>
                <a:cs typeface="Titr" pitchFamily="2" charset="-78"/>
              </a:rPr>
              <a:t>به </a:t>
            </a:r>
            <a:r>
              <a:rPr lang="ar-SA" sz="2500" b="1" dirty="0">
                <a:solidFill>
                  <a:schemeClr val="tx2"/>
                </a:solidFill>
                <a:cs typeface="Titr" pitchFamily="2" charset="-78"/>
              </a:rPr>
              <a:t>هنگام استفاده نمودن از روش‏هاي كمّي براي تجزيه و تحليل داراي اعتمادبه نفس باشيد. اصولا اين روش‏ها بصورت فطري پيچيده و مشكل نمي‏باشند. در سايه تمرين مي‏توانيد به خوبي از عهده آنها برآييد.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27.</a:t>
            </a:r>
            <a:r>
              <a:rPr lang="ar-SA" sz="2500" b="1" dirty="0" smtClean="0">
                <a:cs typeface="Titr" pitchFamily="2" charset="-78"/>
              </a:rPr>
              <a:t>دقت </a:t>
            </a:r>
            <a:r>
              <a:rPr lang="ar-SA" sz="2500" b="1" dirty="0">
                <a:cs typeface="Titr" pitchFamily="2" charset="-78"/>
              </a:rPr>
              <a:t>نماييد كه سبك نگارش شما روان ، سليس و رسا باشد ؛ جمله‏ها دقيق ، كوتاه ، روشن و درست باشند.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28.</a:t>
            </a:r>
            <a:r>
              <a:rPr lang="ar-SA" sz="2500" b="1" dirty="0" smtClean="0">
                <a:solidFill>
                  <a:schemeClr val="tx2"/>
                </a:solidFill>
                <a:cs typeface="Titr" pitchFamily="2" charset="-78"/>
              </a:rPr>
              <a:t>در </a:t>
            </a:r>
            <a:r>
              <a:rPr lang="ar-SA" sz="2500" b="1" dirty="0">
                <a:solidFill>
                  <a:schemeClr val="tx2"/>
                </a:solidFill>
                <a:cs typeface="Titr" pitchFamily="2" charset="-78"/>
              </a:rPr>
              <a:t>صورت امكان باطراوت و شاداب باشيد. گاهي موضوع استيصال‏آور مي‏شود  ، ولي در هر جا امكان‏پذير است آن را از حالت كسالت‏آور خارج كنيد. هنوز چند سال طول مي‏كشد تا اينكه شما بعنوان مدير عامل شركت در صحنه عمل نماييد.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29.</a:t>
            </a:r>
            <a:r>
              <a:rPr lang="ar-SA" sz="2500" b="1" dirty="0" smtClean="0">
                <a:cs typeface="Titr" pitchFamily="2" charset="-78"/>
              </a:rPr>
              <a:t>ماشين</a:t>
            </a:r>
            <a:r>
              <a:rPr lang="ar-SA" sz="2500" b="1" dirty="0">
                <a:cs typeface="Titr" pitchFamily="2" charset="-78"/>
              </a:rPr>
              <a:t>‏نويس بايد بسيار حرفه‏اي و از نظر ويراستاري ماهر باشد. هيچ يك از اين كارها را به تنهايي انجام ندهيد.</a:t>
            </a:r>
            <a:endParaRPr lang="en-US" sz="2500" b="1" dirty="0">
              <a:cs typeface="Titr" pitchFamily="2" charset="-78"/>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0" y="60325"/>
            <a:ext cx="9144000" cy="701675"/>
          </a:xfrm>
          <a:prstGeom prst="rect">
            <a:avLst/>
          </a:prstGeom>
          <a:noFill/>
          <a:ln w="12700">
            <a:noFill/>
            <a:miter lim="800000"/>
            <a:headEnd type="none" w="sm" len="sm"/>
            <a:tailEnd type="none" w="sm" len="sm"/>
          </a:ln>
          <a:effectLst>
            <a:outerShdw dist="56796" dir="3806097" algn="ctr" rotWithShape="0">
              <a:schemeClr val="bg2"/>
            </a:outerShdw>
          </a:effectLst>
        </p:spPr>
        <p:txBody>
          <a:bodyPr anchor="ctr">
            <a:spAutoFit/>
          </a:bodyPr>
          <a:lstStyle/>
          <a:p>
            <a:pPr algn="just" rtl="1">
              <a:spcBef>
                <a:spcPct val="50000"/>
              </a:spcBef>
            </a:pPr>
            <a:r>
              <a:rPr lang="ar-SA" sz="2000" b="1">
                <a:solidFill>
                  <a:srgbClr val="66FF66"/>
                </a:solidFill>
                <a:cs typeface="Titr" pitchFamily="2" charset="-78"/>
              </a:rPr>
              <a:t>عواملي را كه مي‏توان به هنگام تهيه ماتريس موقعيت و اقدام استراتژيك به كار برد و آنها را بر روي محورهاي ماتريس قرار داد</a:t>
            </a:r>
            <a:endParaRPr lang="en-US" sz="2000" b="1">
              <a:solidFill>
                <a:srgbClr val="66FF66"/>
              </a:solidFill>
              <a:cs typeface="Titr" pitchFamily="2" charset="-78"/>
            </a:endParaRPr>
          </a:p>
        </p:txBody>
      </p:sp>
      <p:graphicFrame>
        <p:nvGraphicFramePr>
          <p:cNvPr id="63608" name="Group 120"/>
          <p:cNvGraphicFramePr>
            <a:graphicFrameLocks noGrp="1"/>
          </p:cNvGraphicFramePr>
          <p:nvPr/>
        </p:nvGraphicFramePr>
        <p:xfrm>
          <a:off x="76200" y="838200"/>
          <a:ext cx="8915400" cy="5928170"/>
        </p:xfrm>
        <a:graphic>
          <a:graphicData uri="http://schemas.openxmlformats.org/drawingml/2006/table">
            <a:tbl>
              <a:tblPr/>
              <a:tblGrid>
                <a:gridCol w="4648200"/>
                <a:gridCol w="4267200"/>
              </a:tblGrid>
              <a:tr h="642938">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bg1"/>
                          </a:solidFill>
                          <a:effectLst/>
                          <a:latin typeface="Times New Roman" pitchFamily="18" charset="0"/>
                          <a:cs typeface="Titr" pitchFamily="2" charset="-78"/>
                        </a:rPr>
                        <a:t>موقعيت استراتژيك خارجي</a:t>
                      </a:r>
                      <a:endParaRPr kumimoji="0" lang="en-US" sz="20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bg1"/>
                          </a:solidFill>
                          <a:effectLst/>
                          <a:latin typeface="Times New Roman" pitchFamily="18" charset="0"/>
                          <a:cs typeface="Titr" pitchFamily="2" charset="-78"/>
                        </a:rPr>
                        <a:t>موقعيت استراتژيك داخلي</a:t>
                      </a:r>
                      <a:endParaRPr kumimoji="0" lang="en-US" sz="20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r>
              <a:tr h="1390650">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0" i="0" u="none" strike="noStrike" cap="none" normalizeH="0" baseline="0" smtClean="0">
                          <a:ln>
                            <a:noFill/>
                          </a:ln>
                          <a:solidFill>
                            <a:schemeClr val="tx2"/>
                          </a:solidFill>
                          <a:effectLst/>
                          <a:latin typeface="Times New Roman" pitchFamily="18" charset="0"/>
                          <a:cs typeface="Titr" pitchFamily="2" charset="-78"/>
                        </a:rPr>
                        <a:t>ثبات محيط (</a:t>
                      </a:r>
                      <a:r>
                        <a:rPr kumimoji="0" lang="en-US" sz="1800" b="0" i="0" u="none" strike="noStrike" cap="none" normalizeH="0" baseline="0" smtClean="0">
                          <a:ln>
                            <a:noFill/>
                          </a:ln>
                          <a:solidFill>
                            <a:schemeClr val="tx2"/>
                          </a:solidFill>
                          <a:effectLst/>
                          <a:latin typeface="Times New Roman" pitchFamily="18" charset="0"/>
                          <a:cs typeface="Titr" pitchFamily="2" charset="-78"/>
                        </a:rPr>
                        <a:t>ES</a:t>
                      </a:r>
                      <a:r>
                        <a:rPr kumimoji="0" lang="ar-SA" sz="1800" b="0" i="0" u="none" strike="noStrike" cap="none" normalizeH="0" baseline="0" smtClean="0">
                          <a:ln>
                            <a:noFill/>
                          </a:ln>
                          <a:solidFill>
                            <a:schemeClr val="tx2"/>
                          </a:solidFill>
                          <a:effectLst/>
                          <a:latin typeface="Times New Roman" pitchFamily="18" charset="0"/>
                          <a:cs typeface="Titr" pitchFamily="2" charset="-78"/>
                        </a:rPr>
                        <a:t>)</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تغييرات فن‏آوري</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نرخ تورم</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تغيير در تقاضا</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قيمت محصولات شركت‏هاي رقيب</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موانعي كه بر سر راه ورود به بازار وجود دارد</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فشارهاي ناشي از رقابت</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كشش تقاضا از نظر قيمت</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900" b="0"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0" i="0" u="none" strike="noStrike" cap="none" normalizeH="0" baseline="0" smtClean="0">
                          <a:ln>
                            <a:noFill/>
                          </a:ln>
                          <a:solidFill>
                            <a:schemeClr val="tx2"/>
                          </a:solidFill>
                          <a:effectLst/>
                          <a:latin typeface="Times New Roman" pitchFamily="18" charset="0"/>
                          <a:cs typeface="Titr" pitchFamily="2" charset="-78"/>
                        </a:rPr>
                        <a:t>توان مالي</a:t>
                      </a:r>
                      <a:r>
                        <a:rPr kumimoji="0" lang="en-US" sz="1800" b="0" i="0" u="none" strike="noStrike" cap="none" normalizeH="0" baseline="0" smtClean="0">
                          <a:ln>
                            <a:noFill/>
                          </a:ln>
                          <a:solidFill>
                            <a:schemeClr val="tx2"/>
                          </a:solidFill>
                          <a:effectLst/>
                          <a:latin typeface="Times New Roman" pitchFamily="18" charset="0"/>
                          <a:cs typeface="Titr" pitchFamily="2" charset="-78"/>
                        </a:rPr>
                        <a:t> </a:t>
                      </a:r>
                      <a:r>
                        <a:rPr kumimoji="0" lang="ar-SA" sz="1800" b="0" i="0" u="none" strike="noStrike" cap="none" normalizeH="0" baseline="0" smtClean="0">
                          <a:ln>
                            <a:noFill/>
                          </a:ln>
                          <a:solidFill>
                            <a:schemeClr val="tx2"/>
                          </a:solidFill>
                          <a:effectLst/>
                          <a:latin typeface="Times New Roman" pitchFamily="18" charset="0"/>
                          <a:cs typeface="Titr" pitchFamily="2" charset="-78"/>
                        </a:rPr>
                        <a:t>(</a:t>
                      </a:r>
                      <a:r>
                        <a:rPr kumimoji="0" lang="en-US" sz="1800" b="0" i="0" u="none" strike="noStrike" cap="none" normalizeH="0" baseline="0" smtClean="0">
                          <a:ln>
                            <a:noFill/>
                          </a:ln>
                          <a:solidFill>
                            <a:schemeClr val="tx2"/>
                          </a:solidFill>
                          <a:effectLst/>
                          <a:latin typeface="Times New Roman" pitchFamily="18" charset="0"/>
                          <a:cs typeface="Titr" pitchFamily="2" charset="-78"/>
                        </a:rPr>
                        <a:t>FS</a:t>
                      </a:r>
                      <a:r>
                        <a:rPr kumimoji="0" lang="ar-SA" sz="1800" b="0" i="0" u="none" strike="noStrike" cap="none" normalizeH="0" baseline="0" smtClean="0">
                          <a:ln>
                            <a:noFill/>
                          </a:ln>
                          <a:solidFill>
                            <a:schemeClr val="tx2"/>
                          </a:solidFill>
                          <a:effectLst/>
                          <a:latin typeface="Times New Roman" pitchFamily="18" charset="0"/>
                          <a:cs typeface="Titr" pitchFamily="2" charset="-78"/>
                        </a:rPr>
                        <a:t>)</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بازده سرمايه</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اهرم مالي</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قدرت نقدينگي</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سرمايه در گردش</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جريان‏هاي نقدي</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سهولت خروج از بازار</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خطرهاي ناشي از تجارت</a:t>
                      </a:r>
                      <a:endParaRPr kumimoji="0" lang="en-US" sz="1600" b="0"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r>
              <a:tr h="1387475">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0" i="0" u="none" strike="noStrike" cap="none" normalizeH="0" baseline="0" smtClean="0">
                          <a:ln>
                            <a:noFill/>
                          </a:ln>
                          <a:solidFill>
                            <a:schemeClr val="tx2"/>
                          </a:solidFill>
                          <a:effectLst/>
                          <a:latin typeface="Times New Roman" pitchFamily="18" charset="0"/>
                          <a:cs typeface="Titr" pitchFamily="2" charset="-78"/>
                        </a:rPr>
                        <a:t>توان صنعت (</a:t>
                      </a:r>
                      <a:r>
                        <a:rPr kumimoji="0" lang="en-US" sz="1800" b="0" i="0" u="none" strike="noStrike" cap="none" normalizeH="0" baseline="0" smtClean="0">
                          <a:ln>
                            <a:noFill/>
                          </a:ln>
                          <a:solidFill>
                            <a:schemeClr val="tx2"/>
                          </a:solidFill>
                          <a:effectLst/>
                          <a:latin typeface="Times New Roman" pitchFamily="18" charset="0"/>
                          <a:cs typeface="Titr" pitchFamily="2" charset="-78"/>
                        </a:rPr>
                        <a:t>IS</a:t>
                      </a:r>
                      <a:r>
                        <a:rPr kumimoji="0" lang="ar-SA" sz="1800" b="0" i="0" u="none" strike="noStrike" cap="none" normalizeH="0" baseline="0" smtClean="0">
                          <a:ln>
                            <a:noFill/>
                          </a:ln>
                          <a:solidFill>
                            <a:schemeClr val="tx2"/>
                          </a:solidFill>
                          <a:effectLst/>
                          <a:latin typeface="Times New Roman" pitchFamily="18" charset="0"/>
                          <a:cs typeface="Titr" pitchFamily="2" charset="-78"/>
                        </a:rPr>
                        <a:t>)</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توان بالقوه رشد</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توان سودآوري</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ثبات مالي</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مهارت لازم در فن‏آوري</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استفاده بهينه از منابع</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تراكم سرمايه</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سهولت ورود به بازار</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بهره‏وري ، استفاده بهينه از ظرفيت</a:t>
                      </a:r>
                      <a:endParaRPr kumimoji="0" lang="en-US" sz="1600" b="0"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0" i="0" u="none" strike="noStrike" cap="none" normalizeH="0" baseline="0" smtClean="0">
                          <a:ln>
                            <a:noFill/>
                          </a:ln>
                          <a:solidFill>
                            <a:schemeClr val="tx2"/>
                          </a:solidFill>
                          <a:effectLst/>
                          <a:latin typeface="Times New Roman" pitchFamily="18" charset="0"/>
                          <a:cs typeface="Titr" pitchFamily="2" charset="-78"/>
                        </a:rPr>
                        <a:t>مزيت رقابتي (</a:t>
                      </a:r>
                      <a:r>
                        <a:rPr kumimoji="0" lang="en-US" sz="1800" b="0" i="0" u="none" strike="noStrike" cap="none" normalizeH="0" baseline="0" smtClean="0">
                          <a:ln>
                            <a:noFill/>
                          </a:ln>
                          <a:solidFill>
                            <a:schemeClr val="tx2"/>
                          </a:solidFill>
                          <a:effectLst/>
                          <a:latin typeface="Times New Roman" pitchFamily="18" charset="0"/>
                          <a:cs typeface="Titr" pitchFamily="2" charset="-78"/>
                        </a:rPr>
                        <a:t>CA</a:t>
                      </a:r>
                      <a:r>
                        <a:rPr kumimoji="0" lang="ar-SA" sz="1800" b="0" i="0" u="none" strike="noStrike" cap="none" normalizeH="0" baseline="0" smtClean="0">
                          <a:ln>
                            <a:noFill/>
                          </a:ln>
                          <a:solidFill>
                            <a:schemeClr val="tx2"/>
                          </a:solidFill>
                          <a:effectLst/>
                          <a:latin typeface="Times New Roman" pitchFamily="18" charset="0"/>
                          <a:cs typeface="Titr" pitchFamily="2" charset="-78"/>
                        </a:rPr>
                        <a:t>)</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سهم بازار </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كيفيت محصول</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چرخه ئحيات محصول</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وفاداري مشتريان</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توان بهره‏برداري از رقابت</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دانش فني</a:t>
                      </a:r>
                    </a:p>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اعمال كنترل بر عرضه‏كنندگان مواد اوليه و توزيع كنندگان كالاهاي ساخته شده</a:t>
                      </a:r>
                      <a:endParaRPr kumimoji="0" lang="en-US" sz="1600" b="0"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886200" y="838200"/>
            <a:ext cx="5029200" cy="762000"/>
          </a:xfrm>
          <a:prstGeom prst="rect">
            <a:avLst/>
          </a:prstGeom>
          <a:solidFill>
            <a:srgbClr val="333333"/>
          </a:solidFill>
          <a:ln w="9525">
            <a:noFill/>
            <a:miter lim="800000"/>
            <a:headEnd/>
            <a:tailEnd/>
          </a:ln>
          <a:effectLst>
            <a:outerShdw dist="81320" dir="3080412" algn="ctr" rotWithShape="0">
              <a:schemeClr val="tx1"/>
            </a:outerShdw>
          </a:effectLst>
        </p:spPr>
        <p:txBody>
          <a:bodyPr lIns="92075" tIns="46038" rIns="92075" bIns="46038" anchor="b"/>
          <a:lstStyle/>
          <a:p>
            <a:r>
              <a:rPr lang="ar-SA" sz="4800">
                <a:effectLst>
                  <a:outerShdw blurRad="38100" dist="38100" dir="2700000" algn="tl">
                    <a:srgbClr val="000000"/>
                  </a:outerShdw>
                </a:effectLst>
                <a:latin typeface="Arial" charset="0"/>
                <a:cs typeface="Jadid" pitchFamily="2" charset="-78"/>
              </a:rPr>
              <a:t>بخش سوم</a:t>
            </a:r>
            <a:endParaRPr lang="en-US" sz="4800">
              <a:effectLst>
                <a:outerShdw blurRad="38100" dist="38100" dir="2700000" algn="tl">
                  <a:srgbClr val="000000"/>
                </a:outerShdw>
              </a:effectLst>
              <a:latin typeface="Arial" charset="0"/>
              <a:cs typeface="Jadid" pitchFamily="2" charset="-78"/>
            </a:endParaRPr>
          </a:p>
        </p:txBody>
      </p:sp>
      <p:sp>
        <p:nvSpPr>
          <p:cNvPr id="64515" name="Rectangle 3"/>
          <p:cNvSpPr>
            <a:spLocks noChangeArrowheads="1"/>
          </p:cNvSpPr>
          <p:nvPr/>
        </p:nvSpPr>
        <p:spPr bwMode="auto">
          <a:xfrm>
            <a:off x="609600" y="3352800"/>
            <a:ext cx="5867400" cy="1676400"/>
          </a:xfrm>
          <a:prstGeom prst="rect">
            <a:avLst/>
          </a:prstGeom>
          <a:noFill/>
          <a:ln w="9525">
            <a:noFill/>
            <a:miter lim="800000"/>
            <a:headEnd/>
            <a:tailEnd/>
          </a:ln>
          <a:effectLst>
            <a:outerShdw dist="71842" dir="2700000" algn="ctr" rotWithShape="0">
              <a:srgbClr val="B2B2B2"/>
            </a:outerShdw>
          </a:effectLst>
        </p:spPr>
        <p:txBody>
          <a:bodyPr lIns="92075" tIns="46038" rIns="92075" bIns="46038" anchor="ctr"/>
          <a:lstStyle/>
          <a:p>
            <a:pPr marL="342900" indent="-342900" algn="ctr">
              <a:spcBef>
                <a:spcPct val="20000"/>
              </a:spcBef>
              <a:buClr>
                <a:schemeClr val="accent2"/>
              </a:buClr>
              <a:buSzPct val="80000"/>
              <a:buFont typeface="Wingdings" pitchFamily="2" charset="2"/>
              <a:buNone/>
            </a:pPr>
            <a:r>
              <a:rPr lang="ar-SA" sz="6000" b="1" i="1" u="sng">
                <a:effectLst>
                  <a:outerShdw blurRad="38100" dist="38100" dir="2700000" algn="tl">
                    <a:srgbClr val="000000"/>
                  </a:outerShdw>
                </a:effectLst>
                <a:cs typeface="Mitra" pitchFamily="2" charset="-78"/>
              </a:rPr>
              <a:t>اجراي استراتژي</a:t>
            </a:r>
            <a:endParaRPr lang="en-US" sz="6000" b="1" i="1" u="sng">
              <a:effectLst>
                <a:outerShdw blurRad="38100" dist="38100" dir="2700000" algn="tl">
                  <a:srgbClr val="000000"/>
                </a:outerShdw>
              </a:effectLst>
              <a:cs typeface="Mitra" pitchFamily="2" charset="-78"/>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707188" y="1588"/>
            <a:ext cx="2513012" cy="608012"/>
          </a:xfrm>
          <a:prstGeom prst="rect">
            <a:avLst/>
          </a:prstGeom>
          <a:noFill/>
          <a:ln w="9525">
            <a:noFill/>
            <a:miter lim="800000"/>
            <a:headEnd/>
            <a:tailEnd/>
          </a:ln>
          <a:effectLst/>
        </p:spPr>
        <p:txBody>
          <a:bodyPr lIns="92075" tIns="46038" rIns="92075" bIns="46038" anchor="b"/>
          <a:lstStyle/>
          <a:p>
            <a:pPr algn="ctr"/>
            <a:r>
              <a:rPr lang="ar-SA" sz="3200" b="1" u="sng">
                <a:solidFill>
                  <a:srgbClr val="66FF33"/>
                </a:solidFill>
                <a:effectLst>
                  <a:outerShdw blurRad="38100" dist="38100" dir="2700000" algn="tl">
                    <a:srgbClr val="000000"/>
                  </a:outerShdw>
                </a:effectLst>
                <a:latin typeface="Arial" charset="0"/>
                <a:cs typeface="Mitra" pitchFamily="2" charset="-78"/>
              </a:rPr>
              <a:t>فصل</a:t>
            </a:r>
            <a:r>
              <a:rPr lang="fa-IR" sz="3200" b="1" u="sng">
                <a:solidFill>
                  <a:srgbClr val="66FF33"/>
                </a:solidFill>
                <a:effectLst>
                  <a:outerShdw blurRad="38100" dist="38100" dir="2700000" algn="tl">
                    <a:srgbClr val="000000"/>
                  </a:outerShdw>
                </a:effectLst>
                <a:latin typeface="Arial" charset="0"/>
                <a:cs typeface="Mitra" pitchFamily="2" charset="-78"/>
              </a:rPr>
              <a:t>  7و8</a:t>
            </a:r>
            <a:endParaRPr lang="en-US" sz="3200" b="1" u="sng">
              <a:solidFill>
                <a:srgbClr val="66FF33"/>
              </a:solidFill>
              <a:effectLst>
                <a:outerShdw blurRad="38100" dist="38100" dir="2700000" algn="tl">
                  <a:srgbClr val="000000"/>
                </a:outerShdw>
              </a:effectLst>
              <a:latin typeface="Arial" charset="0"/>
              <a:cs typeface="Mitra" pitchFamily="2" charset="-78"/>
            </a:endParaRPr>
          </a:p>
        </p:txBody>
      </p:sp>
      <p:sp>
        <p:nvSpPr>
          <p:cNvPr id="65539" name="Rectangle 3"/>
          <p:cNvSpPr>
            <a:spLocks noChangeArrowheads="1"/>
          </p:cNvSpPr>
          <p:nvPr/>
        </p:nvSpPr>
        <p:spPr bwMode="auto">
          <a:xfrm>
            <a:off x="1600200" y="304800"/>
            <a:ext cx="5715000" cy="838200"/>
          </a:xfrm>
          <a:prstGeom prst="rect">
            <a:avLst/>
          </a:prstGeom>
          <a:noFill/>
          <a:ln w="9525">
            <a:noFill/>
            <a:miter lim="800000"/>
            <a:headEnd/>
            <a:tailEnd/>
          </a:ln>
          <a:effectLst>
            <a:outerShdw dist="53882" dir="2700000" algn="ctr" rotWithShape="0">
              <a:schemeClr val="bg2"/>
            </a:outerShdw>
          </a:effectLst>
        </p:spPr>
        <p:txBody>
          <a:bodyPr lIns="92075" tIns="46038" rIns="92075" bIns="46038" anchor="ctr"/>
          <a:lstStyle/>
          <a:p>
            <a:pPr marL="342900" indent="-342900" algn="r">
              <a:spcBef>
                <a:spcPct val="20000"/>
              </a:spcBef>
              <a:buClr>
                <a:schemeClr val="accent2"/>
              </a:buClr>
              <a:buSzPct val="80000"/>
              <a:buFont typeface="Wingdings" pitchFamily="2" charset="2"/>
              <a:buNone/>
            </a:pPr>
            <a:r>
              <a:rPr lang="ar-SA" sz="3200">
                <a:solidFill>
                  <a:srgbClr val="FFB217"/>
                </a:solidFill>
                <a:cs typeface="Titr" pitchFamily="2" charset="-78"/>
              </a:rPr>
              <a:t>اجراي استراتژي : مسائل مديريت</a:t>
            </a:r>
            <a:endParaRPr lang="en-US" sz="3200">
              <a:solidFill>
                <a:srgbClr val="FFB217"/>
              </a:solidFill>
              <a:cs typeface="Titr" pitchFamily="2" charset="-78"/>
            </a:endParaRPr>
          </a:p>
        </p:txBody>
      </p:sp>
      <p:sp>
        <p:nvSpPr>
          <p:cNvPr id="65540" name="Rectangle 4"/>
          <p:cNvSpPr>
            <a:spLocks noChangeArrowheads="1"/>
          </p:cNvSpPr>
          <p:nvPr/>
        </p:nvSpPr>
        <p:spPr bwMode="auto">
          <a:xfrm>
            <a:off x="76200" y="914400"/>
            <a:ext cx="8839200" cy="608013"/>
          </a:xfrm>
          <a:prstGeom prst="rect">
            <a:avLst/>
          </a:prstGeom>
          <a:noFill/>
          <a:ln w="9525">
            <a:noFill/>
            <a:miter lim="800000"/>
            <a:headEnd/>
            <a:tailEnd/>
          </a:ln>
          <a:effectLst/>
        </p:spPr>
        <p:txBody>
          <a:bodyPr lIns="92075" tIns="46038" rIns="92075" bIns="46038" anchor="b"/>
          <a:lstStyle/>
          <a:p>
            <a:pPr algn="ctr"/>
            <a:r>
              <a:rPr lang="ar-SA" sz="2600" b="1" u="sng">
                <a:solidFill>
                  <a:srgbClr val="66FF33"/>
                </a:solidFill>
                <a:effectLst>
                  <a:outerShdw blurRad="38100" dist="38100" dir="2700000" algn="tl">
                    <a:srgbClr val="000000"/>
                  </a:outerShdw>
                </a:effectLst>
                <a:latin typeface="Arial" charset="0"/>
                <a:cs typeface="Mitra" pitchFamily="2" charset="-78"/>
              </a:rPr>
              <a:t>عناوين                                                                                                         </a:t>
            </a:r>
            <a:endParaRPr lang="en-US" sz="2600" b="1" u="sng">
              <a:solidFill>
                <a:srgbClr val="66FF33"/>
              </a:solidFill>
              <a:effectLst>
                <a:outerShdw blurRad="38100" dist="38100" dir="2700000" algn="tl">
                  <a:srgbClr val="000000"/>
                </a:outerShdw>
              </a:effectLst>
              <a:latin typeface="Arial" charset="0"/>
              <a:cs typeface="Mitra" pitchFamily="2" charset="-78"/>
            </a:endParaRPr>
          </a:p>
        </p:txBody>
      </p:sp>
      <p:graphicFrame>
        <p:nvGraphicFramePr>
          <p:cNvPr id="65571" name="Group 35"/>
          <p:cNvGraphicFramePr>
            <a:graphicFrameLocks noGrp="1"/>
          </p:cNvGraphicFramePr>
          <p:nvPr/>
        </p:nvGraphicFramePr>
        <p:xfrm>
          <a:off x="608013" y="1524000"/>
          <a:ext cx="7696200" cy="5238754"/>
        </p:xfrm>
        <a:graphic>
          <a:graphicData uri="http://schemas.openxmlformats.org/drawingml/2006/table">
            <a:tbl>
              <a:tblPr/>
              <a:tblGrid>
                <a:gridCol w="7696200"/>
              </a:tblGrid>
              <a:tr h="414338">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ماهيت اجراي استراتژي</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cap="flat">
                      <a:noFill/>
                    </a:lnT>
                    <a:lnB>
                      <a:noFill/>
                    </a:lnB>
                    <a:lnTlToBr>
                      <a:noFill/>
                    </a:lnTlToBr>
                    <a:lnBlToTr>
                      <a:noFill/>
                    </a:lnBlToTr>
                    <a:noFill/>
                  </a:tcPr>
                </a:tc>
              </a:tr>
              <a:tr h="4127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هدف‏هاي سالانه</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61963">
                <a:tc>
                  <a:txBody>
                    <a:bodyPr/>
                    <a:lstStyle/>
                    <a:p>
                      <a:pPr marL="0" marR="0" lvl="0" indent="381000" algn="r" defTabSz="914400" rtl="1" eaLnBrk="1" fontAlgn="base" latinLnBrk="0" hangingPunct="1">
                        <a:lnSpc>
                          <a:spcPct val="100000"/>
                        </a:lnSpc>
                        <a:spcBef>
                          <a:spcPct val="20000"/>
                        </a:spcBef>
                        <a:spcAft>
                          <a:spcPct val="0"/>
                        </a:spcAft>
                        <a:buClr>
                          <a:schemeClr val="tx2"/>
                        </a:buClr>
                        <a:buSzPct val="80000"/>
                        <a:buFont typeface="Wingdings" pitchFamily="2" charset="2"/>
                        <a:buBlip>
                          <a:blip r:embed="rId3"/>
                        </a:buBlip>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سياست‏ها</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14338">
                <a:tc>
                  <a:txBody>
                    <a:bodyPr/>
                    <a:lstStyle/>
                    <a:p>
                      <a:pPr marL="0" marR="0" lvl="0" indent="381000" algn="r" defTabSz="914400" rtl="1" eaLnBrk="1" fontAlgn="base" latinLnBrk="0" hangingPunct="1">
                        <a:lnSpc>
                          <a:spcPct val="100000"/>
                        </a:lnSpc>
                        <a:spcBef>
                          <a:spcPct val="20000"/>
                        </a:spcBef>
                        <a:spcAft>
                          <a:spcPct val="0"/>
                        </a:spcAft>
                        <a:buClr>
                          <a:schemeClr val="tx2"/>
                        </a:buClr>
                        <a:buSzPct val="80000"/>
                        <a:buFont typeface="Wingdings" pitchFamily="2" charset="2"/>
                        <a:buBlip>
                          <a:blip r:embed="rId3"/>
                        </a:buBlip>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تخصيص منابع</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127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مديريت تعارض</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6990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تطبيق دادن ساختار با استراتژي</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6990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تجديد ساختار و مهندسي مجدد</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71488">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مرتبط ساختن حقوق و عملكرد با استراتژي</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68313">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مديريت مقاومت در مقابل تغيير</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14338">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مديريت محيط طبيعي</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14338">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ايجاد فرهنگ پشتيبان از استراتژي</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14338">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توجه به توليد/ عمليات به هنگام اجراي استراتژي</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8027988" y="2625725"/>
            <a:ext cx="1008062" cy="1008063"/>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تعیین </a:t>
            </a:r>
          </a:p>
          <a:p>
            <a:pPr algn="ctr">
              <a:lnSpc>
                <a:spcPct val="120000"/>
              </a:lnSpc>
            </a:pPr>
            <a:r>
              <a:rPr lang="fa-IR" sz="1800" b="1">
                <a:latin typeface="Arial" charset="0"/>
                <a:cs typeface="B Titr" pitchFamily="2" charset="-78"/>
              </a:rPr>
              <a:t>ماموریت </a:t>
            </a:r>
            <a:endParaRPr lang="en-US" sz="1800" b="1">
              <a:latin typeface="Arial" charset="0"/>
              <a:cs typeface="B Titr" pitchFamily="2" charset="-78"/>
            </a:endParaRPr>
          </a:p>
        </p:txBody>
      </p:sp>
      <p:grpSp>
        <p:nvGrpSpPr>
          <p:cNvPr id="237571" name="Group 3"/>
          <p:cNvGrpSpPr>
            <a:grpSpLocks/>
          </p:cNvGrpSpPr>
          <p:nvPr/>
        </p:nvGrpSpPr>
        <p:grpSpPr bwMode="auto">
          <a:xfrm>
            <a:off x="6170613" y="2625725"/>
            <a:ext cx="1843087" cy="1008063"/>
            <a:chOff x="3887" y="1654"/>
            <a:chExt cx="1161" cy="635"/>
          </a:xfrm>
        </p:grpSpPr>
        <p:sp>
          <p:nvSpPr>
            <p:cNvPr id="237572" name="Rectangle 4"/>
            <p:cNvSpPr>
              <a:spLocks noChangeArrowheads="1"/>
            </p:cNvSpPr>
            <p:nvPr/>
          </p:nvSpPr>
          <p:spPr bwMode="auto">
            <a:xfrm>
              <a:off x="3887" y="1654"/>
              <a:ext cx="635"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تعیین </a:t>
              </a:r>
            </a:p>
            <a:p>
              <a:pPr algn="ctr">
                <a:lnSpc>
                  <a:spcPct val="120000"/>
                </a:lnSpc>
              </a:pPr>
              <a:r>
                <a:rPr lang="fa-IR" sz="1800" b="1">
                  <a:latin typeface="Arial" charset="0"/>
                  <a:cs typeface="B Titr" pitchFamily="2" charset="-78"/>
                </a:rPr>
                <a:t>هدفهای </a:t>
              </a:r>
            </a:p>
            <a:p>
              <a:pPr algn="ctr">
                <a:lnSpc>
                  <a:spcPct val="120000"/>
                </a:lnSpc>
              </a:pPr>
              <a:r>
                <a:rPr lang="fa-IR" sz="1800" b="1">
                  <a:latin typeface="Arial" charset="0"/>
                  <a:cs typeface="B Titr" pitchFamily="2" charset="-78"/>
                </a:rPr>
                <a:t>بلند مدت </a:t>
              </a:r>
              <a:endParaRPr lang="en-US" sz="1800" b="1">
                <a:latin typeface="Arial" charset="0"/>
                <a:cs typeface="B Titr" pitchFamily="2" charset="-78"/>
              </a:endParaRPr>
            </a:p>
          </p:txBody>
        </p:sp>
        <p:sp>
          <p:nvSpPr>
            <p:cNvPr id="237573" name="Line 5"/>
            <p:cNvSpPr>
              <a:spLocks noChangeShapeType="1"/>
            </p:cNvSpPr>
            <p:nvPr/>
          </p:nvSpPr>
          <p:spPr bwMode="auto">
            <a:xfrm flipH="1" flipV="1">
              <a:off x="4525" y="1980"/>
              <a:ext cx="523" cy="2"/>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37574" name="Group 6"/>
          <p:cNvGrpSpPr>
            <a:grpSpLocks/>
          </p:cNvGrpSpPr>
          <p:nvPr/>
        </p:nvGrpSpPr>
        <p:grpSpPr bwMode="auto">
          <a:xfrm>
            <a:off x="34925" y="2625725"/>
            <a:ext cx="1419225" cy="1008063"/>
            <a:chOff x="22" y="1654"/>
            <a:chExt cx="894" cy="635"/>
          </a:xfrm>
        </p:grpSpPr>
        <p:sp>
          <p:nvSpPr>
            <p:cNvPr id="237575" name="Rectangle 7"/>
            <p:cNvSpPr>
              <a:spLocks noChangeArrowheads="1"/>
            </p:cNvSpPr>
            <p:nvPr/>
          </p:nvSpPr>
          <p:spPr bwMode="auto">
            <a:xfrm>
              <a:off x="22" y="1654"/>
              <a:ext cx="635"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محاسبه و </a:t>
              </a:r>
            </a:p>
            <a:p>
              <a:pPr algn="ctr">
                <a:lnSpc>
                  <a:spcPct val="120000"/>
                </a:lnSpc>
              </a:pPr>
              <a:r>
                <a:rPr lang="fa-IR" sz="1800" b="1">
                  <a:latin typeface="Arial" charset="0"/>
                  <a:cs typeface="B Titr" pitchFamily="2" charset="-78"/>
                </a:rPr>
                <a:t>ارزیابی </a:t>
              </a:r>
            </a:p>
            <a:p>
              <a:pPr algn="ctr">
                <a:lnSpc>
                  <a:spcPct val="120000"/>
                </a:lnSpc>
              </a:pPr>
              <a:r>
                <a:rPr lang="fa-IR" sz="1800" b="1">
                  <a:latin typeface="Arial" charset="0"/>
                  <a:cs typeface="B Titr" pitchFamily="2" charset="-78"/>
                </a:rPr>
                <a:t>عملکرد</a:t>
              </a:r>
              <a:endParaRPr lang="en-US" sz="1800" b="1">
                <a:latin typeface="Arial" charset="0"/>
                <a:cs typeface="B Titr" pitchFamily="2" charset="-78"/>
              </a:endParaRPr>
            </a:p>
          </p:txBody>
        </p:sp>
        <p:sp>
          <p:nvSpPr>
            <p:cNvPr id="237576" name="Line 8"/>
            <p:cNvSpPr>
              <a:spLocks noChangeShapeType="1"/>
            </p:cNvSpPr>
            <p:nvPr/>
          </p:nvSpPr>
          <p:spPr bwMode="auto">
            <a:xfrm flipH="1">
              <a:off x="640" y="1982"/>
              <a:ext cx="276" cy="7"/>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37577" name="Group 9"/>
          <p:cNvGrpSpPr>
            <a:grpSpLocks/>
          </p:cNvGrpSpPr>
          <p:nvPr/>
        </p:nvGrpSpPr>
        <p:grpSpPr bwMode="auto">
          <a:xfrm>
            <a:off x="1477963" y="2625725"/>
            <a:ext cx="1365250" cy="1008063"/>
            <a:chOff x="931" y="1654"/>
            <a:chExt cx="860" cy="635"/>
          </a:xfrm>
        </p:grpSpPr>
        <p:sp>
          <p:nvSpPr>
            <p:cNvPr id="237578" name="Rectangle 10"/>
            <p:cNvSpPr>
              <a:spLocks noChangeArrowheads="1"/>
            </p:cNvSpPr>
            <p:nvPr/>
          </p:nvSpPr>
          <p:spPr bwMode="auto">
            <a:xfrm>
              <a:off x="931" y="1654"/>
              <a:ext cx="635"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تخصیص </a:t>
              </a:r>
            </a:p>
            <a:p>
              <a:pPr algn="ctr">
                <a:lnSpc>
                  <a:spcPct val="120000"/>
                </a:lnSpc>
              </a:pPr>
              <a:r>
                <a:rPr lang="fa-IR" sz="1800" b="1">
                  <a:latin typeface="Arial" charset="0"/>
                  <a:cs typeface="B Titr" pitchFamily="2" charset="-78"/>
                </a:rPr>
                <a:t>منابع</a:t>
              </a:r>
              <a:endParaRPr lang="en-US" sz="1800" b="1">
                <a:latin typeface="Arial" charset="0"/>
                <a:cs typeface="B Titr" pitchFamily="2" charset="-78"/>
              </a:endParaRPr>
            </a:p>
          </p:txBody>
        </p:sp>
        <p:sp>
          <p:nvSpPr>
            <p:cNvPr id="237579" name="Line 11"/>
            <p:cNvSpPr>
              <a:spLocks noChangeShapeType="1"/>
            </p:cNvSpPr>
            <p:nvPr/>
          </p:nvSpPr>
          <p:spPr bwMode="auto">
            <a:xfrm flipH="1">
              <a:off x="1551" y="1975"/>
              <a:ext cx="240" cy="7"/>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37580" name="Group 12"/>
          <p:cNvGrpSpPr>
            <a:grpSpLocks/>
          </p:cNvGrpSpPr>
          <p:nvPr/>
        </p:nvGrpSpPr>
        <p:grpSpPr bwMode="auto">
          <a:xfrm>
            <a:off x="2843213" y="2625725"/>
            <a:ext cx="1584325" cy="1008063"/>
            <a:chOff x="1791" y="1654"/>
            <a:chExt cx="998" cy="635"/>
          </a:xfrm>
        </p:grpSpPr>
        <p:sp>
          <p:nvSpPr>
            <p:cNvPr id="237581" name="Rectangle 13"/>
            <p:cNvSpPr>
              <a:spLocks noChangeArrowheads="1"/>
            </p:cNvSpPr>
            <p:nvPr/>
          </p:nvSpPr>
          <p:spPr bwMode="auto">
            <a:xfrm>
              <a:off x="1791" y="1654"/>
              <a:ext cx="771"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تعیین </a:t>
              </a:r>
            </a:p>
            <a:p>
              <a:pPr algn="ctr">
                <a:lnSpc>
                  <a:spcPct val="120000"/>
                </a:lnSpc>
              </a:pPr>
              <a:r>
                <a:rPr lang="fa-IR" sz="1800" b="1">
                  <a:latin typeface="Arial" charset="0"/>
                  <a:cs typeface="B Titr" pitchFamily="2" charset="-78"/>
                </a:rPr>
                <a:t>هدفهای سالانه </a:t>
              </a:r>
            </a:p>
            <a:p>
              <a:pPr algn="ctr">
                <a:lnSpc>
                  <a:spcPct val="120000"/>
                </a:lnSpc>
              </a:pPr>
              <a:r>
                <a:rPr lang="fa-IR" sz="1800" b="1">
                  <a:latin typeface="Arial" charset="0"/>
                  <a:cs typeface="B Titr" pitchFamily="2" charset="-78"/>
                </a:rPr>
                <a:t>و سیاستها</a:t>
              </a:r>
              <a:endParaRPr lang="en-US" sz="1800" b="1">
                <a:latin typeface="Arial" charset="0"/>
                <a:cs typeface="B Titr" pitchFamily="2" charset="-78"/>
              </a:endParaRPr>
            </a:p>
          </p:txBody>
        </p:sp>
        <p:sp>
          <p:nvSpPr>
            <p:cNvPr id="237582" name="Line 14"/>
            <p:cNvSpPr>
              <a:spLocks noChangeShapeType="1"/>
            </p:cNvSpPr>
            <p:nvPr/>
          </p:nvSpPr>
          <p:spPr bwMode="auto">
            <a:xfrm flipH="1" flipV="1">
              <a:off x="2558" y="1964"/>
              <a:ext cx="231" cy="11"/>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37583" name="Group 15"/>
          <p:cNvGrpSpPr>
            <a:grpSpLocks/>
          </p:cNvGrpSpPr>
          <p:nvPr/>
        </p:nvGrpSpPr>
        <p:grpSpPr bwMode="auto">
          <a:xfrm>
            <a:off x="4427538" y="2625725"/>
            <a:ext cx="1743075" cy="1008063"/>
            <a:chOff x="2789" y="1654"/>
            <a:chExt cx="1098" cy="635"/>
          </a:xfrm>
        </p:grpSpPr>
        <p:sp>
          <p:nvSpPr>
            <p:cNvPr id="237584" name="Rectangle 16"/>
            <p:cNvSpPr>
              <a:spLocks noChangeArrowheads="1"/>
            </p:cNvSpPr>
            <p:nvPr/>
          </p:nvSpPr>
          <p:spPr bwMode="auto">
            <a:xfrm>
              <a:off x="2789" y="1654"/>
              <a:ext cx="813" cy="635"/>
            </a:xfrm>
            <a:prstGeom prst="rect">
              <a:avLst/>
            </a:prstGeom>
            <a:solidFill>
              <a:schemeClr val="bg1"/>
            </a:solidFill>
            <a:ln w="19050">
              <a:solidFill>
                <a:schemeClr val="tx1"/>
              </a:solidFill>
              <a:miter lim="800000"/>
              <a:headEnd/>
              <a:tailEnd/>
            </a:ln>
            <a:effectLst/>
          </p:spPr>
          <p:txBody>
            <a:bodyPr wrap="none" anchor="ctr"/>
            <a:lstStyle/>
            <a:p>
              <a:pPr algn="ctr" rtl="1">
                <a:lnSpc>
                  <a:spcPct val="120000"/>
                </a:lnSpc>
              </a:pPr>
              <a:r>
                <a:rPr lang="fa-IR" sz="1800" b="1">
                  <a:latin typeface="Arial" charset="0"/>
                  <a:cs typeface="B Titr" pitchFamily="2" charset="-78"/>
                </a:rPr>
                <a:t>تدوین، ارزیابی</a:t>
              </a:r>
            </a:p>
            <a:p>
              <a:pPr algn="ctr" rtl="1">
                <a:lnSpc>
                  <a:spcPct val="120000"/>
                </a:lnSpc>
              </a:pPr>
              <a:r>
                <a:rPr lang="fa-IR" sz="1800" b="1">
                  <a:latin typeface="Arial" charset="0"/>
                  <a:cs typeface="B Titr" pitchFamily="2" charset="-78"/>
                </a:rPr>
                <a:t>و انتخاب </a:t>
              </a:r>
            </a:p>
            <a:p>
              <a:pPr algn="ctr" rtl="1">
                <a:lnSpc>
                  <a:spcPct val="120000"/>
                </a:lnSpc>
              </a:pPr>
              <a:r>
                <a:rPr lang="fa-IR" sz="1800" b="1">
                  <a:latin typeface="Arial" charset="0"/>
                  <a:cs typeface="B Titr" pitchFamily="2" charset="-78"/>
                </a:rPr>
                <a:t>استراتژی ها</a:t>
              </a:r>
              <a:endParaRPr lang="en-US" sz="1800" b="1">
                <a:latin typeface="Arial" charset="0"/>
                <a:cs typeface="B Titr" pitchFamily="2" charset="-78"/>
              </a:endParaRPr>
            </a:p>
          </p:txBody>
        </p:sp>
        <p:sp>
          <p:nvSpPr>
            <p:cNvPr id="237585" name="Line 17"/>
            <p:cNvSpPr>
              <a:spLocks noChangeShapeType="1"/>
            </p:cNvSpPr>
            <p:nvPr/>
          </p:nvSpPr>
          <p:spPr bwMode="auto">
            <a:xfrm flipH="1" flipV="1">
              <a:off x="3592" y="1973"/>
              <a:ext cx="295" cy="2"/>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37586" name="Group 18"/>
          <p:cNvGrpSpPr>
            <a:grpSpLocks/>
          </p:cNvGrpSpPr>
          <p:nvPr/>
        </p:nvGrpSpPr>
        <p:grpSpPr bwMode="auto">
          <a:xfrm>
            <a:off x="7032625" y="1114425"/>
            <a:ext cx="1239838" cy="4176713"/>
            <a:chOff x="4430" y="702"/>
            <a:chExt cx="781" cy="2631"/>
          </a:xfrm>
        </p:grpSpPr>
        <p:sp>
          <p:nvSpPr>
            <p:cNvPr id="237587" name="Rectangle 19"/>
            <p:cNvSpPr>
              <a:spLocks noChangeArrowheads="1"/>
            </p:cNvSpPr>
            <p:nvPr/>
          </p:nvSpPr>
          <p:spPr bwMode="auto">
            <a:xfrm>
              <a:off x="4440" y="702"/>
              <a:ext cx="771"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بررسی </a:t>
              </a:r>
            </a:p>
            <a:p>
              <a:pPr algn="ctr">
                <a:lnSpc>
                  <a:spcPct val="120000"/>
                </a:lnSpc>
              </a:pPr>
              <a:r>
                <a:rPr lang="fa-IR" sz="1800" b="1">
                  <a:latin typeface="Arial" charset="0"/>
                  <a:cs typeface="B Titr" pitchFamily="2" charset="-78"/>
                </a:rPr>
                <a:t>عوامل خارجی </a:t>
              </a:r>
              <a:endParaRPr lang="en-US" sz="1800" b="1">
                <a:latin typeface="Arial" charset="0"/>
                <a:cs typeface="B Titr" pitchFamily="2" charset="-78"/>
              </a:endParaRPr>
            </a:p>
          </p:txBody>
        </p:sp>
        <p:sp>
          <p:nvSpPr>
            <p:cNvPr id="237588" name="Rectangle 20"/>
            <p:cNvSpPr>
              <a:spLocks noChangeArrowheads="1"/>
            </p:cNvSpPr>
            <p:nvPr/>
          </p:nvSpPr>
          <p:spPr bwMode="auto">
            <a:xfrm>
              <a:off x="4430" y="2698"/>
              <a:ext cx="771"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بررسی </a:t>
              </a:r>
            </a:p>
            <a:p>
              <a:pPr algn="ctr">
                <a:lnSpc>
                  <a:spcPct val="120000"/>
                </a:lnSpc>
              </a:pPr>
              <a:r>
                <a:rPr lang="fa-IR" sz="1800" b="1">
                  <a:latin typeface="Arial" charset="0"/>
                  <a:cs typeface="B Titr" pitchFamily="2" charset="-78"/>
                </a:rPr>
                <a:t>عوامل داخلی </a:t>
              </a:r>
              <a:endParaRPr lang="en-US" sz="1800" b="1">
                <a:latin typeface="Arial" charset="0"/>
                <a:cs typeface="B Titr" pitchFamily="2" charset="-78"/>
              </a:endParaRPr>
            </a:p>
          </p:txBody>
        </p:sp>
        <p:sp>
          <p:nvSpPr>
            <p:cNvPr id="237589" name="Line 21"/>
            <p:cNvSpPr>
              <a:spLocks noChangeShapeType="1"/>
            </p:cNvSpPr>
            <p:nvPr/>
          </p:nvSpPr>
          <p:spPr bwMode="auto">
            <a:xfrm flipV="1">
              <a:off x="4830" y="1324"/>
              <a:ext cx="10" cy="1375"/>
            </a:xfrm>
            <a:prstGeom prst="line">
              <a:avLst/>
            </a:prstGeom>
            <a:noFill/>
            <a:ln w="38100">
              <a:solidFill>
                <a:schemeClr val="tx1"/>
              </a:solidFill>
              <a:round/>
              <a:headEnd/>
              <a:tailEnd/>
            </a:ln>
            <a:effectLst/>
          </p:spPr>
          <p:txBody>
            <a:bodyPr wrap="none" anchor="ctr"/>
            <a:lstStyle/>
            <a:p>
              <a:endParaRPr lang="fa-IR"/>
            </a:p>
          </p:txBody>
        </p:sp>
      </p:grpSp>
      <p:grpSp>
        <p:nvGrpSpPr>
          <p:cNvPr id="237590" name="Group 22"/>
          <p:cNvGrpSpPr>
            <a:grpSpLocks/>
          </p:cNvGrpSpPr>
          <p:nvPr/>
        </p:nvGrpSpPr>
        <p:grpSpPr bwMode="auto">
          <a:xfrm>
            <a:off x="482600" y="727075"/>
            <a:ext cx="8121650" cy="4862513"/>
            <a:chOff x="304" y="458"/>
            <a:chExt cx="5116" cy="3063"/>
          </a:xfrm>
        </p:grpSpPr>
        <p:sp>
          <p:nvSpPr>
            <p:cNvPr id="237591" name="Line 23"/>
            <p:cNvSpPr>
              <a:spLocks noChangeShapeType="1"/>
            </p:cNvSpPr>
            <p:nvPr/>
          </p:nvSpPr>
          <p:spPr bwMode="auto">
            <a:xfrm flipV="1">
              <a:off x="5393" y="487"/>
              <a:ext cx="10" cy="1165"/>
            </a:xfrm>
            <a:prstGeom prst="line">
              <a:avLst/>
            </a:prstGeom>
            <a:noFill/>
            <a:ln w="38100">
              <a:solidFill>
                <a:schemeClr val="tx1"/>
              </a:solidFill>
              <a:round/>
              <a:headEnd/>
              <a:tailEnd/>
            </a:ln>
            <a:effectLst/>
          </p:spPr>
          <p:txBody>
            <a:bodyPr wrap="none" anchor="ctr"/>
            <a:lstStyle/>
            <a:p>
              <a:endParaRPr lang="fa-IR"/>
            </a:p>
          </p:txBody>
        </p:sp>
        <p:sp>
          <p:nvSpPr>
            <p:cNvPr id="237592" name="Line 24"/>
            <p:cNvSpPr>
              <a:spLocks noChangeShapeType="1"/>
            </p:cNvSpPr>
            <p:nvPr/>
          </p:nvSpPr>
          <p:spPr bwMode="auto">
            <a:xfrm flipV="1">
              <a:off x="5402" y="2291"/>
              <a:ext cx="0" cy="1230"/>
            </a:xfrm>
            <a:prstGeom prst="line">
              <a:avLst/>
            </a:prstGeom>
            <a:noFill/>
            <a:ln w="38100">
              <a:solidFill>
                <a:schemeClr val="tx1"/>
              </a:solidFill>
              <a:round/>
              <a:headEnd/>
              <a:tailEnd/>
            </a:ln>
            <a:effectLst/>
          </p:spPr>
          <p:txBody>
            <a:bodyPr wrap="none" anchor="ctr"/>
            <a:lstStyle/>
            <a:p>
              <a:endParaRPr lang="fa-IR"/>
            </a:p>
          </p:txBody>
        </p:sp>
        <p:sp>
          <p:nvSpPr>
            <p:cNvPr id="237593" name="Line 25"/>
            <p:cNvSpPr>
              <a:spLocks noChangeShapeType="1"/>
            </p:cNvSpPr>
            <p:nvPr/>
          </p:nvSpPr>
          <p:spPr bwMode="auto">
            <a:xfrm flipV="1">
              <a:off x="304" y="476"/>
              <a:ext cx="10" cy="1165"/>
            </a:xfrm>
            <a:prstGeom prst="line">
              <a:avLst/>
            </a:prstGeom>
            <a:noFill/>
            <a:ln w="38100">
              <a:solidFill>
                <a:schemeClr val="tx1"/>
              </a:solidFill>
              <a:round/>
              <a:headEnd/>
              <a:tailEnd/>
            </a:ln>
            <a:effectLst/>
          </p:spPr>
          <p:txBody>
            <a:bodyPr wrap="none" anchor="ctr"/>
            <a:lstStyle/>
            <a:p>
              <a:endParaRPr lang="fa-IR"/>
            </a:p>
          </p:txBody>
        </p:sp>
        <p:sp>
          <p:nvSpPr>
            <p:cNvPr id="237594" name="Line 26"/>
            <p:cNvSpPr>
              <a:spLocks noChangeShapeType="1"/>
            </p:cNvSpPr>
            <p:nvPr/>
          </p:nvSpPr>
          <p:spPr bwMode="auto">
            <a:xfrm flipV="1">
              <a:off x="313" y="2280"/>
              <a:ext cx="0" cy="1230"/>
            </a:xfrm>
            <a:prstGeom prst="line">
              <a:avLst/>
            </a:prstGeom>
            <a:noFill/>
            <a:ln w="38100">
              <a:solidFill>
                <a:schemeClr val="tx1"/>
              </a:solidFill>
              <a:round/>
              <a:headEnd/>
              <a:tailEnd/>
            </a:ln>
            <a:effectLst/>
          </p:spPr>
          <p:txBody>
            <a:bodyPr wrap="none" anchor="ctr"/>
            <a:lstStyle/>
            <a:p>
              <a:endParaRPr lang="fa-IR"/>
            </a:p>
          </p:txBody>
        </p:sp>
        <p:sp>
          <p:nvSpPr>
            <p:cNvPr id="237595" name="Line 27"/>
            <p:cNvSpPr>
              <a:spLocks noChangeShapeType="1"/>
            </p:cNvSpPr>
            <p:nvPr/>
          </p:nvSpPr>
          <p:spPr bwMode="auto">
            <a:xfrm>
              <a:off x="323" y="467"/>
              <a:ext cx="5079" cy="9"/>
            </a:xfrm>
            <a:prstGeom prst="line">
              <a:avLst/>
            </a:prstGeom>
            <a:noFill/>
            <a:ln w="38100">
              <a:solidFill>
                <a:schemeClr val="tx1"/>
              </a:solidFill>
              <a:round/>
              <a:headEnd/>
              <a:tailEnd/>
            </a:ln>
            <a:effectLst/>
          </p:spPr>
          <p:txBody>
            <a:bodyPr wrap="none" anchor="ctr"/>
            <a:lstStyle/>
            <a:p>
              <a:endParaRPr lang="fa-IR"/>
            </a:p>
          </p:txBody>
        </p:sp>
        <p:sp>
          <p:nvSpPr>
            <p:cNvPr id="237596" name="Line 28"/>
            <p:cNvSpPr>
              <a:spLocks noChangeShapeType="1"/>
            </p:cNvSpPr>
            <p:nvPr/>
          </p:nvSpPr>
          <p:spPr bwMode="auto">
            <a:xfrm>
              <a:off x="317" y="3509"/>
              <a:ext cx="5103" cy="6"/>
            </a:xfrm>
            <a:prstGeom prst="line">
              <a:avLst/>
            </a:prstGeom>
            <a:noFill/>
            <a:ln w="38100">
              <a:solidFill>
                <a:schemeClr val="tx1"/>
              </a:solidFill>
              <a:round/>
              <a:headEnd/>
              <a:tailEnd/>
            </a:ln>
            <a:effectLst/>
          </p:spPr>
          <p:txBody>
            <a:bodyPr wrap="none" anchor="ctr"/>
            <a:lstStyle/>
            <a:p>
              <a:endParaRPr lang="fa-IR"/>
            </a:p>
          </p:txBody>
        </p:sp>
        <p:sp>
          <p:nvSpPr>
            <p:cNvPr id="237597" name="Line 29"/>
            <p:cNvSpPr>
              <a:spLocks noChangeShapeType="1"/>
            </p:cNvSpPr>
            <p:nvPr/>
          </p:nvSpPr>
          <p:spPr bwMode="auto">
            <a:xfrm>
              <a:off x="1247" y="476"/>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7598" name="Line 30"/>
            <p:cNvSpPr>
              <a:spLocks noChangeShapeType="1"/>
            </p:cNvSpPr>
            <p:nvPr/>
          </p:nvSpPr>
          <p:spPr bwMode="auto">
            <a:xfrm>
              <a:off x="2191" y="458"/>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7599" name="Line 31"/>
            <p:cNvSpPr>
              <a:spLocks noChangeShapeType="1"/>
            </p:cNvSpPr>
            <p:nvPr/>
          </p:nvSpPr>
          <p:spPr bwMode="auto">
            <a:xfrm>
              <a:off x="3198" y="467"/>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7600" name="Line 32"/>
            <p:cNvSpPr>
              <a:spLocks noChangeShapeType="1"/>
            </p:cNvSpPr>
            <p:nvPr/>
          </p:nvSpPr>
          <p:spPr bwMode="auto">
            <a:xfrm>
              <a:off x="4214" y="476"/>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7601" name="Line 33"/>
            <p:cNvSpPr>
              <a:spLocks noChangeShapeType="1"/>
            </p:cNvSpPr>
            <p:nvPr/>
          </p:nvSpPr>
          <p:spPr bwMode="auto">
            <a:xfrm>
              <a:off x="4830" y="476"/>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7602" name="Line 34"/>
            <p:cNvSpPr>
              <a:spLocks noChangeShapeType="1"/>
            </p:cNvSpPr>
            <p:nvPr/>
          </p:nvSpPr>
          <p:spPr bwMode="auto">
            <a:xfrm flipV="1">
              <a:off x="1247" y="3339"/>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7603" name="Line 35"/>
            <p:cNvSpPr>
              <a:spLocks noChangeShapeType="1"/>
            </p:cNvSpPr>
            <p:nvPr/>
          </p:nvSpPr>
          <p:spPr bwMode="auto">
            <a:xfrm flipV="1">
              <a:off x="2218" y="3330"/>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7604" name="Line 36"/>
            <p:cNvSpPr>
              <a:spLocks noChangeShapeType="1"/>
            </p:cNvSpPr>
            <p:nvPr/>
          </p:nvSpPr>
          <p:spPr bwMode="auto">
            <a:xfrm flipV="1">
              <a:off x="3198" y="3339"/>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7605" name="Line 37"/>
            <p:cNvSpPr>
              <a:spLocks noChangeShapeType="1"/>
            </p:cNvSpPr>
            <p:nvPr/>
          </p:nvSpPr>
          <p:spPr bwMode="auto">
            <a:xfrm flipV="1">
              <a:off x="4195" y="3339"/>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7606" name="Line 38"/>
            <p:cNvSpPr>
              <a:spLocks noChangeShapeType="1"/>
            </p:cNvSpPr>
            <p:nvPr/>
          </p:nvSpPr>
          <p:spPr bwMode="auto">
            <a:xfrm flipV="1">
              <a:off x="4830" y="3339"/>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7607" name="Line 39"/>
            <p:cNvSpPr>
              <a:spLocks noChangeShapeType="1"/>
            </p:cNvSpPr>
            <p:nvPr/>
          </p:nvSpPr>
          <p:spPr bwMode="auto">
            <a:xfrm>
              <a:off x="313" y="2296"/>
              <a:ext cx="0" cy="318"/>
            </a:xfrm>
            <a:prstGeom prst="line">
              <a:avLst/>
            </a:prstGeom>
            <a:noFill/>
            <a:ln w="38100">
              <a:solidFill>
                <a:schemeClr val="tx1"/>
              </a:solidFill>
              <a:round/>
              <a:headEnd/>
              <a:tailEnd type="triangle" w="lg" len="lg"/>
            </a:ln>
            <a:effectLst/>
          </p:spPr>
          <p:txBody>
            <a:bodyPr wrap="none" anchor="ctr"/>
            <a:lstStyle/>
            <a:p>
              <a:endParaRPr lang="fa-IR"/>
            </a:p>
          </p:txBody>
        </p:sp>
        <p:sp>
          <p:nvSpPr>
            <p:cNvPr id="237608" name="Line 40"/>
            <p:cNvSpPr>
              <a:spLocks noChangeShapeType="1"/>
            </p:cNvSpPr>
            <p:nvPr/>
          </p:nvSpPr>
          <p:spPr bwMode="auto">
            <a:xfrm rot="10800000">
              <a:off x="304" y="1298"/>
              <a:ext cx="0" cy="318"/>
            </a:xfrm>
            <a:prstGeom prst="line">
              <a:avLst/>
            </a:prstGeom>
            <a:noFill/>
            <a:ln w="38100">
              <a:solidFill>
                <a:schemeClr val="tx1"/>
              </a:solidFill>
              <a:round/>
              <a:headEnd/>
              <a:tailEnd type="triangle" w="lg" len="lg"/>
            </a:ln>
            <a:effectLst/>
          </p:spPr>
          <p:txBody>
            <a:bodyPr wrap="none" anchor="ctr"/>
            <a:lstStyle/>
            <a:p>
              <a:endParaRPr lang="fa-IR"/>
            </a:p>
          </p:txBody>
        </p:sp>
        <p:sp>
          <p:nvSpPr>
            <p:cNvPr id="237609" name="Line 41"/>
            <p:cNvSpPr>
              <a:spLocks noChangeShapeType="1"/>
            </p:cNvSpPr>
            <p:nvPr/>
          </p:nvSpPr>
          <p:spPr bwMode="auto">
            <a:xfrm>
              <a:off x="5393" y="1299"/>
              <a:ext cx="0" cy="318"/>
            </a:xfrm>
            <a:prstGeom prst="line">
              <a:avLst/>
            </a:prstGeom>
            <a:noFill/>
            <a:ln w="38100">
              <a:solidFill>
                <a:schemeClr val="tx1"/>
              </a:solidFill>
              <a:round/>
              <a:headEnd/>
              <a:tailEnd type="triangle" w="lg" len="lg"/>
            </a:ln>
            <a:effectLst/>
          </p:spPr>
          <p:txBody>
            <a:bodyPr wrap="none" anchor="ctr"/>
            <a:lstStyle/>
            <a:p>
              <a:endParaRPr lang="fa-IR"/>
            </a:p>
          </p:txBody>
        </p:sp>
        <p:sp>
          <p:nvSpPr>
            <p:cNvPr id="237610" name="Line 42"/>
            <p:cNvSpPr>
              <a:spLocks noChangeShapeType="1"/>
            </p:cNvSpPr>
            <p:nvPr/>
          </p:nvSpPr>
          <p:spPr bwMode="auto">
            <a:xfrm rot="10800000">
              <a:off x="5402" y="2305"/>
              <a:ext cx="0" cy="318"/>
            </a:xfrm>
            <a:prstGeom prst="line">
              <a:avLst/>
            </a:prstGeom>
            <a:noFill/>
            <a:ln w="38100">
              <a:solidFill>
                <a:schemeClr val="tx1"/>
              </a:solidFill>
              <a:round/>
              <a:headEnd/>
              <a:tailEnd type="triangle" w="lg" len="lg"/>
            </a:ln>
            <a:effectLst/>
          </p:spPr>
          <p:txBody>
            <a:bodyPr wrap="none" anchor="ctr"/>
            <a:lstStyle/>
            <a:p>
              <a:endParaRPr lang="fa-IR"/>
            </a:p>
          </p:txBody>
        </p:sp>
      </p:grpSp>
      <p:grpSp>
        <p:nvGrpSpPr>
          <p:cNvPr id="237611" name="Group 43"/>
          <p:cNvGrpSpPr>
            <a:grpSpLocks/>
          </p:cNvGrpSpPr>
          <p:nvPr/>
        </p:nvGrpSpPr>
        <p:grpSpPr bwMode="auto">
          <a:xfrm>
            <a:off x="-36513" y="5761038"/>
            <a:ext cx="1584326" cy="360362"/>
            <a:chOff x="-23" y="3629"/>
            <a:chExt cx="998" cy="227"/>
          </a:xfrm>
        </p:grpSpPr>
        <p:sp>
          <p:nvSpPr>
            <p:cNvPr id="237612" name="Rectangle 44"/>
            <p:cNvSpPr>
              <a:spLocks noChangeArrowheads="1"/>
            </p:cNvSpPr>
            <p:nvPr/>
          </p:nvSpPr>
          <p:spPr bwMode="auto">
            <a:xfrm>
              <a:off x="-23" y="3629"/>
              <a:ext cx="907" cy="227"/>
            </a:xfrm>
            <a:prstGeom prst="rect">
              <a:avLst/>
            </a:prstGeom>
            <a:noFill/>
            <a:ln w="28575" algn="ctr">
              <a:noFill/>
              <a:miter lim="800000"/>
              <a:headEnd/>
              <a:tailEnd/>
            </a:ln>
            <a:effectLst/>
          </p:spPr>
          <p:txBody>
            <a:bodyPr wrap="none" anchor="ctr"/>
            <a:lstStyle/>
            <a:p>
              <a:pPr algn="ctr" rtl="1"/>
              <a:r>
                <a:rPr lang="fa-IR" sz="1800">
                  <a:latin typeface="Arial" charset="0"/>
                  <a:cs typeface="B Traffic" pitchFamily="2" charset="-78"/>
                </a:rPr>
                <a:t>ارزیابی استراتژی </a:t>
              </a:r>
              <a:endParaRPr lang="en-US" sz="1800">
                <a:latin typeface="Arial" charset="0"/>
                <a:cs typeface="B Traffic" pitchFamily="2" charset="-78"/>
              </a:endParaRPr>
            </a:p>
          </p:txBody>
        </p:sp>
        <p:sp>
          <p:nvSpPr>
            <p:cNvPr id="237613" name="Line 45"/>
            <p:cNvSpPr>
              <a:spLocks noChangeShapeType="1"/>
            </p:cNvSpPr>
            <p:nvPr/>
          </p:nvSpPr>
          <p:spPr bwMode="auto">
            <a:xfrm>
              <a:off x="975" y="3630"/>
              <a:ext cx="0" cy="226"/>
            </a:xfrm>
            <a:prstGeom prst="line">
              <a:avLst/>
            </a:prstGeom>
            <a:noFill/>
            <a:ln w="28575">
              <a:solidFill>
                <a:schemeClr val="tx1"/>
              </a:solidFill>
              <a:round/>
              <a:headEnd/>
              <a:tailEnd/>
            </a:ln>
            <a:effectLst/>
          </p:spPr>
          <p:txBody>
            <a:bodyPr wrap="none" anchor="ctr"/>
            <a:lstStyle/>
            <a:p>
              <a:endParaRPr lang="fa-IR"/>
            </a:p>
          </p:txBody>
        </p:sp>
      </p:grpSp>
      <p:grpSp>
        <p:nvGrpSpPr>
          <p:cNvPr id="237614" name="Group 46"/>
          <p:cNvGrpSpPr>
            <a:grpSpLocks/>
          </p:cNvGrpSpPr>
          <p:nvPr/>
        </p:nvGrpSpPr>
        <p:grpSpPr bwMode="auto">
          <a:xfrm>
            <a:off x="1547813" y="5819775"/>
            <a:ext cx="2751137" cy="360363"/>
            <a:chOff x="975" y="3666"/>
            <a:chExt cx="1733" cy="227"/>
          </a:xfrm>
        </p:grpSpPr>
        <p:sp>
          <p:nvSpPr>
            <p:cNvPr id="237615" name="Rectangle 47"/>
            <p:cNvSpPr>
              <a:spLocks noChangeArrowheads="1"/>
            </p:cNvSpPr>
            <p:nvPr/>
          </p:nvSpPr>
          <p:spPr bwMode="auto">
            <a:xfrm>
              <a:off x="1301" y="3666"/>
              <a:ext cx="907" cy="227"/>
            </a:xfrm>
            <a:prstGeom prst="rect">
              <a:avLst/>
            </a:prstGeom>
            <a:noFill/>
            <a:ln w="28575" algn="ctr">
              <a:noFill/>
              <a:miter lim="800000"/>
              <a:headEnd/>
              <a:tailEnd/>
            </a:ln>
            <a:effectLst/>
          </p:spPr>
          <p:txBody>
            <a:bodyPr wrap="none" anchor="ctr"/>
            <a:lstStyle/>
            <a:p>
              <a:pPr algn="ctr"/>
              <a:r>
                <a:rPr lang="fa-IR" sz="1800">
                  <a:latin typeface="Arial" charset="0"/>
                  <a:cs typeface="B Traffic" pitchFamily="2" charset="-78"/>
                </a:rPr>
                <a:t>اجرای استراتژی </a:t>
              </a:r>
              <a:endParaRPr lang="en-US" sz="1800">
                <a:latin typeface="Arial" charset="0"/>
                <a:cs typeface="B Traffic" pitchFamily="2" charset="-78"/>
              </a:endParaRPr>
            </a:p>
          </p:txBody>
        </p:sp>
        <p:sp>
          <p:nvSpPr>
            <p:cNvPr id="237616" name="Line 48"/>
            <p:cNvSpPr>
              <a:spLocks noChangeShapeType="1"/>
            </p:cNvSpPr>
            <p:nvPr/>
          </p:nvSpPr>
          <p:spPr bwMode="auto">
            <a:xfrm>
              <a:off x="2254" y="3792"/>
              <a:ext cx="454" cy="1"/>
            </a:xfrm>
            <a:prstGeom prst="line">
              <a:avLst/>
            </a:prstGeom>
            <a:noFill/>
            <a:ln w="28575">
              <a:solidFill>
                <a:schemeClr val="tx1"/>
              </a:solidFill>
              <a:round/>
              <a:headEnd/>
              <a:tailEnd type="triangle" w="med" len="med"/>
            </a:ln>
            <a:effectLst/>
          </p:spPr>
          <p:txBody>
            <a:bodyPr wrap="none" anchor="ctr"/>
            <a:lstStyle/>
            <a:p>
              <a:endParaRPr lang="fa-IR"/>
            </a:p>
          </p:txBody>
        </p:sp>
        <p:sp>
          <p:nvSpPr>
            <p:cNvPr id="237617" name="Line 49"/>
            <p:cNvSpPr>
              <a:spLocks noChangeShapeType="1"/>
            </p:cNvSpPr>
            <p:nvPr/>
          </p:nvSpPr>
          <p:spPr bwMode="auto">
            <a:xfrm flipH="1">
              <a:off x="975" y="3748"/>
              <a:ext cx="326" cy="0"/>
            </a:xfrm>
            <a:prstGeom prst="line">
              <a:avLst/>
            </a:prstGeom>
            <a:noFill/>
            <a:ln w="28575">
              <a:solidFill>
                <a:schemeClr val="tx1"/>
              </a:solidFill>
              <a:round/>
              <a:headEnd/>
              <a:tailEnd type="triangle" w="med" len="med"/>
            </a:ln>
            <a:effectLst/>
          </p:spPr>
          <p:txBody>
            <a:bodyPr wrap="none" anchor="ctr"/>
            <a:lstStyle/>
            <a:p>
              <a:endParaRPr lang="fa-IR"/>
            </a:p>
          </p:txBody>
        </p:sp>
      </p:grpSp>
      <p:grpSp>
        <p:nvGrpSpPr>
          <p:cNvPr id="237618" name="Group 50"/>
          <p:cNvGrpSpPr>
            <a:grpSpLocks/>
          </p:cNvGrpSpPr>
          <p:nvPr/>
        </p:nvGrpSpPr>
        <p:grpSpPr bwMode="auto">
          <a:xfrm>
            <a:off x="4284663" y="5805488"/>
            <a:ext cx="4824412" cy="360362"/>
            <a:chOff x="2699" y="3657"/>
            <a:chExt cx="3039" cy="227"/>
          </a:xfrm>
        </p:grpSpPr>
        <p:sp>
          <p:nvSpPr>
            <p:cNvPr id="237619" name="Rectangle 51"/>
            <p:cNvSpPr>
              <a:spLocks noChangeArrowheads="1"/>
            </p:cNvSpPr>
            <p:nvPr/>
          </p:nvSpPr>
          <p:spPr bwMode="auto">
            <a:xfrm>
              <a:off x="3969" y="3657"/>
              <a:ext cx="907" cy="227"/>
            </a:xfrm>
            <a:prstGeom prst="rect">
              <a:avLst/>
            </a:prstGeom>
            <a:noFill/>
            <a:ln w="28575" algn="ctr">
              <a:noFill/>
              <a:miter lim="800000"/>
              <a:headEnd/>
              <a:tailEnd/>
            </a:ln>
            <a:effectLst/>
          </p:spPr>
          <p:txBody>
            <a:bodyPr wrap="none" anchor="ctr"/>
            <a:lstStyle/>
            <a:p>
              <a:pPr algn="ctr"/>
              <a:r>
                <a:rPr lang="fa-IR" sz="1800">
                  <a:latin typeface="Arial" charset="0"/>
                  <a:cs typeface="B Traffic" pitchFamily="2" charset="-78"/>
                </a:rPr>
                <a:t>تدوین استراتژی </a:t>
              </a:r>
              <a:endParaRPr lang="en-US" sz="1800">
                <a:latin typeface="Arial" charset="0"/>
                <a:cs typeface="B Traffic" pitchFamily="2" charset="-78"/>
              </a:endParaRPr>
            </a:p>
          </p:txBody>
        </p:sp>
        <p:sp>
          <p:nvSpPr>
            <p:cNvPr id="237620" name="Line 52"/>
            <p:cNvSpPr>
              <a:spLocks noChangeShapeType="1"/>
            </p:cNvSpPr>
            <p:nvPr/>
          </p:nvSpPr>
          <p:spPr bwMode="auto">
            <a:xfrm>
              <a:off x="2699" y="3658"/>
              <a:ext cx="0" cy="226"/>
            </a:xfrm>
            <a:prstGeom prst="line">
              <a:avLst/>
            </a:prstGeom>
            <a:noFill/>
            <a:ln w="28575">
              <a:solidFill>
                <a:schemeClr val="tx1"/>
              </a:solidFill>
              <a:round/>
              <a:headEnd/>
              <a:tailEnd/>
            </a:ln>
            <a:effectLst/>
          </p:spPr>
          <p:txBody>
            <a:bodyPr wrap="none" anchor="ctr"/>
            <a:lstStyle/>
            <a:p>
              <a:endParaRPr lang="fa-IR"/>
            </a:p>
          </p:txBody>
        </p:sp>
        <p:sp>
          <p:nvSpPr>
            <p:cNvPr id="237621" name="Line 53"/>
            <p:cNvSpPr>
              <a:spLocks noChangeShapeType="1"/>
            </p:cNvSpPr>
            <p:nvPr/>
          </p:nvSpPr>
          <p:spPr bwMode="auto">
            <a:xfrm>
              <a:off x="4916" y="3775"/>
              <a:ext cx="822" cy="0"/>
            </a:xfrm>
            <a:prstGeom prst="line">
              <a:avLst/>
            </a:prstGeom>
            <a:noFill/>
            <a:ln w="28575">
              <a:solidFill>
                <a:schemeClr val="tx1"/>
              </a:solidFill>
              <a:round/>
              <a:headEnd/>
              <a:tailEnd type="triangle" w="med" len="med"/>
            </a:ln>
            <a:effectLst/>
          </p:spPr>
          <p:txBody>
            <a:bodyPr wrap="none" anchor="ctr"/>
            <a:lstStyle/>
            <a:p>
              <a:endParaRPr lang="fa-IR"/>
            </a:p>
          </p:txBody>
        </p:sp>
        <p:sp>
          <p:nvSpPr>
            <p:cNvPr id="237622" name="Line 54"/>
            <p:cNvSpPr>
              <a:spLocks noChangeShapeType="1"/>
            </p:cNvSpPr>
            <p:nvPr/>
          </p:nvSpPr>
          <p:spPr bwMode="auto">
            <a:xfrm flipH="1">
              <a:off x="2699" y="3793"/>
              <a:ext cx="1224" cy="0"/>
            </a:xfrm>
            <a:prstGeom prst="line">
              <a:avLst/>
            </a:prstGeom>
            <a:noFill/>
            <a:ln w="28575">
              <a:solidFill>
                <a:schemeClr val="tx1"/>
              </a:solidFill>
              <a:round/>
              <a:headEnd/>
              <a:tailEnd type="triangle" w="med" len="med"/>
            </a:ln>
            <a:effectLst/>
          </p:spPr>
          <p:txBody>
            <a:bodyPr wrap="none" anchor="ctr"/>
            <a:lstStyle/>
            <a:p>
              <a:endParaRPr lang="fa-IR"/>
            </a:p>
          </p:txBody>
        </p:sp>
      </p:grpSp>
      <p:sp>
        <p:nvSpPr>
          <p:cNvPr id="237623" name="Rectangle 55"/>
          <p:cNvSpPr>
            <a:spLocks noChangeArrowheads="1"/>
          </p:cNvSpPr>
          <p:nvPr/>
        </p:nvSpPr>
        <p:spPr bwMode="auto">
          <a:xfrm>
            <a:off x="2195513" y="44450"/>
            <a:ext cx="5111750" cy="360363"/>
          </a:xfrm>
          <a:prstGeom prst="rect">
            <a:avLst/>
          </a:prstGeom>
          <a:noFill/>
          <a:ln w="28575" algn="ctr">
            <a:noFill/>
            <a:miter lim="800000"/>
            <a:headEnd/>
            <a:tailEnd/>
          </a:ln>
          <a:effectLst>
            <a:outerShdw dist="35921" dir="2700000" algn="ctr" rotWithShape="0">
              <a:schemeClr val="bg2">
                <a:alpha val="50000"/>
              </a:schemeClr>
            </a:outerShdw>
          </a:effectLst>
        </p:spPr>
        <p:txBody>
          <a:bodyPr wrap="none" anchor="ctr"/>
          <a:lstStyle/>
          <a:p>
            <a:pPr algn="ctr"/>
            <a:r>
              <a:rPr lang="fa-IR" u="sng">
                <a:solidFill>
                  <a:srgbClr val="FFFF00"/>
                </a:solidFill>
                <a:latin typeface="Arial" charset="0"/>
                <a:cs typeface="B Titr" pitchFamily="2" charset="-78"/>
              </a:rPr>
              <a:t>الگوی جامع مدیریت استراتژیک </a:t>
            </a:r>
            <a:endParaRPr lang="en-US" u="sng">
              <a:solidFill>
                <a:srgbClr val="FFFF00"/>
              </a:solidFill>
              <a:latin typeface="Arial" charset="0"/>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7623"/>
                                        </p:tgtEl>
                                        <p:attrNameLst>
                                          <p:attrName>style.visibility</p:attrName>
                                        </p:attrNameLst>
                                      </p:cBhvr>
                                      <p:to>
                                        <p:strVal val="visible"/>
                                      </p:to>
                                    </p:set>
                                    <p:animEffect transition="in" filter="box(out)">
                                      <p:cBhvr>
                                        <p:cTn id="7" dur="2000"/>
                                        <p:tgtEl>
                                          <p:spTgt spid="2376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7570"/>
                                        </p:tgtEl>
                                        <p:attrNameLst>
                                          <p:attrName>style.visibility</p:attrName>
                                        </p:attrNameLst>
                                      </p:cBhvr>
                                      <p:to>
                                        <p:strVal val="visible"/>
                                      </p:to>
                                    </p:set>
                                    <p:animEffect transition="in" filter="box(in)">
                                      <p:cBhvr>
                                        <p:cTn id="12" dur="2000"/>
                                        <p:tgtEl>
                                          <p:spTgt spid="23757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37586"/>
                                        </p:tgtEl>
                                        <p:attrNameLst>
                                          <p:attrName>style.visibility</p:attrName>
                                        </p:attrNameLst>
                                      </p:cBhvr>
                                      <p:to>
                                        <p:strVal val="visible"/>
                                      </p:to>
                                    </p:set>
                                    <p:animEffect transition="in" filter="box(out)">
                                      <p:cBhvr>
                                        <p:cTn id="17" dur="2000"/>
                                        <p:tgtEl>
                                          <p:spTgt spid="23758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37571"/>
                                        </p:tgtEl>
                                        <p:attrNameLst>
                                          <p:attrName>style.visibility</p:attrName>
                                        </p:attrNameLst>
                                      </p:cBhvr>
                                      <p:to>
                                        <p:strVal val="visible"/>
                                      </p:to>
                                    </p:set>
                                    <p:animEffect transition="in" filter="box(in)">
                                      <p:cBhvr>
                                        <p:cTn id="22" dur="2000"/>
                                        <p:tgtEl>
                                          <p:spTgt spid="23757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37583"/>
                                        </p:tgtEl>
                                        <p:attrNameLst>
                                          <p:attrName>style.visibility</p:attrName>
                                        </p:attrNameLst>
                                      </p:cBhvr>
                                      <p:to>
                                        <p:strVal val="visible"/>
                                      </p:to>
                                    </p:set>
                                    <p:animEffect transition="in" filter="box(in)">
                                      <p:cBhvr>
                                        <p:cTn id="27" dur="2000"/>
                                        <p:tgtEl>
                                          <p:spTgt spid="23758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37580"/>
                                        </p:tgtEl>
                                        <p:attrNameLst>
                                          <p:attrName>style.visibility</p:attrName>
                                        </p:attrNameLst>
                                      </p:cBhvr>
                                      <p:to>
                                        <p:strVal val="visible"/>
                                      </p:to>
                                    </p:set>
                                    <p:animEffect transition="in" filter="box(in)">
                                      <p:cBhvr>
                                        <p:cTn id="32" dur="2000"/>
                                        <p:tgtEl>
                                          <p:spTgt spid="23758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37577"/>
                                        </p:tgtEl>
                                        <p:attrNameLst>
                                          <p:attrName>style.visibility</p:attrName>
                                        </p:attrNameLst>
                                      </p:cBhvr>
                                      <p:to>
                                        <p:strVal val="visible"/>
                                      </p:to>
                                    </p:set>
                                    <p:animEffect transition="in" filter="box(in)">
                                      <p:cBhvr>
                                        <p:cTn id="37" dur="2000"/>
                                        <p:tgtEl>
                                          <p:spTgt spid="23757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37574"/>
                                        </p:tgtEl>
                                        <p:attrNameLst>
                                          <p:attrName>style.visibility</p:attrName>
                                        </p:attrNameLst>
                                      </p:cBhvr>
                                      <p:to>
                                        <p:strVal val="visible"/>
                                      </p:to>
                                    </p:set>
                                    <p:animEffect transition="in" filter="box(in)">
                                      <p:cBhvr>
                                        <p:cTn id="42" dur="2000"/>
                                        <p:tgtEl>
                                          <p:spTgt spid="23757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nodeType="clickEffect">
                                  <p:stCondLst>
                                    <p:cond delay="0"/>
                                  </p:stCondLst>
                                  <p:childTnLst>
                                    <p:set>
                                      <p:cBhvr>
                                        <p:cTn id="46" dur="1" fill="hold">
                                          <p:stCondLst>
                                            <p:cond delay="0"/>
                                          </p:stCondLst>
                                        </p:cTn>
                                        <p:tgtEl>
                                          <p:spTgt spid="237590"/>
                                        </p:tgtEl>
                                        <p:attrNameLst>
                                          <p:attrName>style.visibility</p:attrName>
                                        </p:attrNameLst>
                                      </p:cBhvr>
                                      <p:to>
                                        <p:strVal val="visible"/>
                                      </p:to>
                                    </p:set>
                                    <p:animEffect transition="in" filter="blinds(vertical)">
                                      <p:cBhvr>
                                        <p:cTn id="47" dur="2000"/>
                                        <p:tgtEl>
                                          <p:spTgt spid="237590"/>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237618"/>
                                        </p:tgtEl>
                                        <p:attrNameLst>
                                          <p:attrName>style.visibility</p:attrName>
                                        </p:attrNameLst>
                                      </p:cBhvr>
                                      <p:to>
                                        <p:strVal val="visible"/>
                                      </p:to>
                                    </p:set>
                                    <p:animEffect transition="in" filter="box(in)">
                                      <p:cBhvr>
                                        <p:cTn id="52" dur="2000"/>
                                        <p:tgtEl>
                                          <p:spTgt spid="237618"/>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237614"/>
                                        </p:tgtEl>
                                        <p:attrNameLst>
                                          <p:attrName>style.visibility</p:attrName>
                                        </p:attrNameLst>
                                      </p:cBhvr>
                                      <p:to>
                                        <p:strVal val="visible"/>
                                      </p:to>
                                    </p:set>
                                    <p:animEffect transition="in" filter="box(in)">
                                      <p:cBhvr>
                                        <p:cTn id="57" dur="2000"/>
                                        <p:tgtEl>
                                          <p:spTgt spid="237614"/>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237611"/>
                                        </p:tgtEl>
                                        <p:attrNameLst>
                                          <p:attrName>style.visibility</p:attrName>
                                        </p:attrNameLst>
                                      </p:cBhvr>
                                      <p:to>
                                        <p:strVal val="visible"/>
                                      </p:to>
                                    </p:set>
                                    <p:animEffect transition="in" filter="box(in)">
                                      <p:cBhvr>
                                        <p:cTn id="62" dur="2000"/>
                                        <p:tgtEl>
                                          <p:spTgt spid="237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0" grpId="0" animBg="1"/>
      <p:bldP spid="23762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152400"/>
            <a:ext cx="9144000" cy="6477000"/>
          </a:xfrm>
          <a:prstGeom prst="rect">
            <a:avLst/>
          </a:prstGeom>
          <a:noFill/>
          <a:ln w="9525">
            <a:noFill/>
            <a:miter lim="800000"/>
            <a:headEnd/>
            <a:tailEnd/>
          </a:ln>
          <a:effectLst>
            <a:outerShdw dist="53882" dir="2700000" algn="ctr" rotWithShape="0">
              <a:schemeClr val="bg2"/>
            </a:outerShdw>
          </a:effectLst>
        </p:spPr>
        <p:txBody>
          <a:bodyPr lIns="92075" tIns="46038" rIns="92075" bIns="46038" anchor="ctr"/>
          <a:lstStyle/>
          <a:p>
            <a:pPr marL="342900" indent="-342900" algn="just" rtl="1">
              <a:spcBef>
                <a:spcPct val="20000"/>
              </a:spcBef>
              <a:buClr>
                <a:schemeClr val="accent2"/>
              </a:buClr>
              <a:buSzPct val="80000"/>
              <a:buFont typeface="Wingdings" pitchFamily="2" charset="2"/>
              <a:buNone/>
            </a:pPr>
            <a:r>
              <a:rPr lang="ar-SA" sz="3200" i="1" u="sng">
                <a:solidFill>
                  <a:schemeClr val="accent1"/>
                </a:solidFill>
                <a:effectLst>
                  <a:outerShdw blurRad="38100" dist="38100" dir="2700000" algn="tl">
                    <a:srgbClr val="000000"/>
                  </a:outerShdw>
                </a:effectLst>
                <a:cs typeface="Titr" pitchFamily="2" charset="-78"/>
              </a:rPr>
              <a:t>هدف‏هاي سالانه</a:t>
            </a:r>
          </a:p>
          <a:p>
            <a:pPr marL="342900" indent="-342900" algn="just" rtl="1">
              <a:spcBef>
                <a:spcPct val="20000"/>
              </a:spcBef>
              <a:buClr>
                <a:schemeClr val="accent2"/>
              </a:buClr>
              <a:buSzPct val="80000"/>
              <a:buFont typeface="Wingdings" pitchFamily="2" charset="2"/>
              <a:buNone/>
            </a:pPr>
            <a:r>
              <a:rPr lang="ar-SA" sz="3200">
                <a:solidFill>
                  <a:srgbClr val="FFB217"/>
                </a:solidFill>
                <a:cs typeface="Titr" pitchFamily="2" charset="-78"/>
              </a:rPr>
              <a:t>     </a:t>
            </a:r>
            <a:r>
              <a:rPr lang="ar-SA" sz="3200" b="1">
                <a:cs typeface="Mitra" pitchFamily="2" charset="-78"/>
              </a:rPr>
              <a:t>هدف‏هاي سالانه به عنوان رهنمودهايي براي عملياتي مورد استفاده قرار مي‏گيرند كه فعاليت‏ها و تلاش‏هاي اعضاي سازمان را در مسيري مشخص هدايت مي‏كنند. از مجراي توجيه كردن فعاليت‏هاي سازمان براي گروه‏هاي ذينفع ، آنها (هدفهاي سالانه) به عنوان منبعي درمي‏آيند كه به سازمان مشروعيت مي‏بخشند. آنها باعث مي‏شوند كه عملكردهاي سازمان بر اساس معيارهاي خاصي انجام شود. براي كاركنان به عنوان منبع مهمي در مي‏آيند كه موجب انگيزه و هويت آنان مي‏شوند (كاركنان سازمان و نوع فعاليت را معرف خود مي‏دانند). براي مديران و كاركنان ايجاد انگيزه مي‏نمايند و آنان را تشويق به كار مي‏كنند. آنها مبنايي براي طراحي سازماني ارائه مي‏دهند.</a:t>
            </a:r>
            <a:endParaRPr lang="en-US" sz="3200" b="1">
              <a:cs typeface="Mitra" pitchFamily="2" charset="-78"/>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4572000" y="228600"/>
            <a:ext cx="4572000" cy="533400"/>
          </a:xfrm>
          <a:prstGeom prst="rect">
            <a:avLst/>
          </a:prstGeom>
          <a:noFill/>
          <a:ln w="9525">
            <a:noFill/>
            <a:miter lim="800000"/>
            <a:headEnd/>
            <a:tailEnd/>
          </a:ln>
          <a:effectLst>
            <a:outerShdw dist="53882" dir="2700000" algn="ctr" rotWithShape="0">
              <a:schemeClr val="bg2"/>
            </a:outerShdw>
          </a:effectLst>
        </p:spPr>
        <p:txBody>
          <a:bodyPr lIns="92075" tIns="46038" rIns="92075" bIns="46038" anchor="ctr"/>
          <a:lstStyle/>
          <a:p>
            <a:pPr marL="342900" indent="-342900" algn="r">
              <a:spcBef>
                <a:spcPct val="20000"/>
              </a:spcBef>
              <a:buClr>
                <a:schemeClr val="accent2"/>
              </a:buClr>
              <a:buSzPct val="80000"/>
              <a:buFont typeface="Wingdings" pitchFamily="2" charset="2"/>
              <a:buNone/>
            </a:pPr>
            <a:r>
              <a:rPr lang="ar-SA" sz="2400">
                <a:solidFill>
                  <a:srgbClr val="FFB217"/>
                </a:solidFill>
                <a:cs typeface="Titr" pitchFamily="2" charset="-78"/>
              </a:rPr>
              <a:t>سلسله مراتب</a:t>
            </a:r>
          </a:p>
          <a:p>
            <a:pPr marL="342900" indent="-342900" algn="r">
              <a:spcBef>
                <a:spcPct val="20000"/>
              </a:spcBef>
              <a:buClr>
                <a:schemeClr val="accent2"/>
              </a:buClr>
              <a:buSzPct val="80000"/>
              <a:buFont typeface="Wingdings" pitchFamily="2" charset="2"/>
              <a:buNone/>
            </a:pPr>
            <a:r>
              <a:rPr lang="ar-SA" sz="2400">
                <a:solidFill>
                  <a:srgbClr val="FFB217"/>
                </a:solidFill>
                <a:cs typeface="Titr" pitchFamily="2" charset="-78"/>
              </a:rPr>
              <a:t>هدفهاي شركت استاموس</a:t>
            </a:r>
            <a:endParaRPr lang="en-US" sz="2400">
              <a:solidFill>
                <a:srgbClr val="FFB217"/>
              </a:solidFill>
              <a:cs typeface="Titr" pitchFamily="2" charset="-78"/>
            </a:endParaRPr>
          </a:p>
        </p:txBody>
      </p:sp>
      <p:sp>
        <p:nvSpPr>
          <p:cNvPr id="67587" name="Rectangle 3"/>
          <p:cNvSpPr>
            <a:spLocks noChangeArrowheads="1"/>
          </p:cNvSpPr>
          <p:nvPr/>
        </p:nvSpPr>
        <p:spPr bwMode="auto">
          <a:xfrm>
            <a:off x="3048000" y="152400"/>
            <a:ext cx="3200400" cy="914400"/>
          </a:xfrm>
          <a:prstGeom prst="rect">
            <a:avLst/>
          </a:prstGeom>
          <a:solidFill>
            <a:srgbClr val="EAEAEA"/>
          </a:solidFill>
          <a:ln w="12700">
            <a:solidFill>
              <a:schemeClr val="tx1"/>
            </a:solidFill>
            <a:miter lim="800000"/>
            <a:headEnd type="none" w="sm" len="sm"/>
            <a:tailEnd type="none" w="sm" len="sm"/>
          </a:ln>
          <a:effectLst/>
        </p:spPr>
        <p:txBody>
          <a:bodyPr wrap="none" anchor="ctr"/>
          <a:lstStyle/>
          <a:p>
            <a:pPr algn="ctr"/>
            <a:r>
              <a:rPr lang="ar-SA" sz="1400" b="1">
                <a:solidFill>
                  <a:schemeClr val="bg1"/>
                </a:solidFill>
                <a:cs typeface="Titr" pitchFamily="2" charset="-78"/>
              </a:rPr>
              <a:t>هدف‏هاي بلند مدت</a:t>
            </a:r>
          </a:p>
          <a:p>
            <a:pPr algn="ctr"/>
            <a:r>
              <a:rPr lang="ar-SA" sz="1400" b="1">
                <a:solidFill>
                  <a:schemeClr val="bg1"/>
                </a:solidFill>
                <a:cs typeface="Titr" pitchFamily="2" charset="-78"/>
              </a:rPr>
              <a:t>از طريق توسعه بازار و رسوخ در بازار ، </a:t>
            </a:r>
          </a:p>
          <a:p>
            <a:pPr algn="ctr"/>
            <a:r>
              <a:rPr lang="ar-SA" sz="1400" b="1">
                <a:solidFill>
                  <a:schemeClr val="bg1"/>
                </a:solidFill>
                <a:cs typeface="Titr" pitchFamily="2" charset="-78"/>
              </a:rPr>
              <a:t>ظرف دو سال فروش شركت به دو برابر برسد</a:t>
            </a:r>
          </a:p>
          <a:p>
            <a:pPr algn="ctr"/>
            <a:r>
              <a:rPr lang="ar-SA" sz="1400" b="1">
                <a:solidFill>
                  <a:schemeClr val="bg1"/>
                </a:solidFill>
                <a:cs typeface="Titr" pitchFamily="2" charset="-78"/>
              </a:rPr>
              <a:t>(فروش كنوني 2 ميليون دلار است).</a:t>
            </a:r>
            <a:endParaRPr lang="en-US" sz="1400" b="1">
              <a:solidFill>
                <a:schemeClr val="bg1"/>
              </a:solidFill>
              <a:cs typeface="Titr" pitchFamily="2" charset="-78"/>
            </a:endParaRPr>
          </a:p>
        </p:txBody>
      </p:sp>
      <p:sp>
        <p:nvSpPr>
          <p:cNvPr id="67588" name="Rectangle 4"/>
          <p:cNvSpPr>
            <a:spLocks noChangeArrowheads="1"/>
          </p:cNvSpPr>
          <p:nvPr/>
        </p:nvSpPr>
        <p:spPr bwMode="auto">
          <a:xfrm>
            <a:off x="304800" y="1524000"/>
            <a:ext cx="2743200" cy="1143000"/>
          </a:xfrm>
          <a:prstGeom prst="rect">
            <a:avLst/>
          </a:prstGeom>
          <a:solidFill>
            <a:srgbClr val="EAEAEA"/>
          </a:solidFill>
          <a:ln w="12700">
            <a:solidFill>
              <a:schemeClr val="tx1"/>
            </a:solidFill>
            <a:miter lim="800000"/>
            <a:headEnd type="none" w="sm" len="sm"/>
            <a:tailEnd type="none" w="sm" len="sm"/>
          </a:ln>
          <a:effectLst/>
        </p:spPr>
        <p:txBody>
          <a:bodyPr wrap="none" anchor="ctr"/>
          <a:lstStyle/>
          <a:p>
            <a:pPr algn="ctr"/>
            <a:r>
              <a:rPr lang="ar-SA" sz="1400" b="1">
                <a:solidFill>
                  <a:schemeClr val="bg1"/>
                </a:solidFill>
                <a:cs typeface="Titr" pitchFamily="2" charset="-78"/>
              </a:rPr>
              <a:t>بخش 3 ، هدف‏هاي سالانه</a:t>
            </a:r>
          </a:p>
          <a:p>
            <a:pPr algn="ctr"/>
            <a:r>
              <a:rPr lang="ar-SA" sz="1400" b="1">
                <a:solidFill>
                  <a:schemeClr val="bg1"/>
                </a:solidFill>
                <a:cs typeface="Titr" pitchFamily="2" charset="-78"/>
              </a:rPr>
              <a:t>در سال جاري فروش واحد به ميزان50%</a:t>
            </a:r>
          </a:p>
          <a:p>
            <a:pPr algn="ctr"/>
            <a:r>
              <a:rPr lang="ar-SA" sz="1400" b="1">
                <a:solidFill>
                  <a:schemeClr val="bg1"/>
                </a:solidFill>
                <a:cs typeface="Titr" pitchFamily="2" charset="-78"/>
              </a:rPr>
              <a:t>و در سال بعد به ميزان 50% افزايش يابد</a:t>
            </a:r>
          </a:p>
          <a:p>
            <a:pPr algn="ctr"/>
            <a:r>
              <a:rPr lang="ar-SA" sz="1400" b="1">
                <a:solidFill>
                  <a:schemeClr val="bg1"/>
                </a:solidFill>
                <a:cs typeface="Titr" pitchFamily="2" charset="-78"/>
              </a:rPr>
              <a:t>(فروش كنوني 5/0 ميليون دلار است).</a:t>
            </a:r>
            <a:endParaRPr lang="en-US" sz="1400" b="1">
              <a:solidFill>
                <a:schemeClr val="bg1"/>
              </a:solidFill>
              <a:cs typeface="Titr" pitchFamily="2" charset="-78"/>
            </a:endParaRPr>
          </a:p>
        </p:txBody>
      </p:sp>
      <p:sp>
        <p:nvSpPr>
          <p:cNvPr id="67589" name="Rectangle 5"/>
          <p:cNvSpPr>
            <a:spLocks noChangeArrowheads="1"/>
          </p:cNvSpPr>
          <p:nvPr/>
        </p:nvSpPr>
        <p:spPr bwMode="auto">
          <a:xfrm>
            <a:off x="3276600" y="1524000"/>
            <a:ext cx="2743200" cy="1143000"/>
          </a:xfrm>
          <a:prstGeom prst="rect">
            <a:avLst/>
          </a:prstGeom>
          <a:solidFill>
            <a:srgbClr val="EAEAEA"/>
          </a:solidFill>
          <a:ln w="12700">
            <a:solidFill>
              <a:schemeClr val="tx1"/>
            </a:solidFill>
            <a:miter lim="800000"/>
            <a:headEnd type="none" w="sm" len="sm"/>
            <a:tailEnd type="none" w="sm" len="sm"/>
          </a:ln>
          <a:effectLst/>
        </p:spPr>
        <p:txBody>
          <a:bodyPr wrap="none" anchor="ctr"/>
          <a:lstStyle/>
          <a:p>
            <a:pPr algn="ctr"/>
            <a:r>
              <a:rPr lang="ar-SA" sz="1400" b="1">
                <a:solidFill>
                  <a:schemeClr val="bg1"/>
                </a:solidFill>
                <a:cs typeface="Titr" pitchFamily="2" charset="-78"/>
              </a:rPr>
              <a:t>بخش 2 ، هدف‏هاي سالانه</a:t>
            </a:r>
          </a:p>
          <a:p>
            <a:pPr algn="ctr"/>
            <a:r>
              <a:rPr lang="ar-SA" sz="1400" b="1">
                <a:solidFill>
                  <a:schemeClr val="bg1"/>
                </a:solidFill>
                <a:cs typeface="Titr" pitchFamily="2" charset="-78"/>
              </a:rPr>
              <a:t>در سال جاري فروش اين واحد 40% </a:t>
            </a:r>
          </a:p>
          <a:p>
            <a:pPr algn="ctr"/>
            <a:r>
              <a:rPr lang="ar-SA" sz="1400" b="1">
                <a:solidFill>
                  <a:schemeClr val="bg1"/>
                </a:solidFill>
                <a:cs typeface="Titr" pitchFamily="2" charset="-78"/>
              </a:rPr>
              <a:t>و در سال بعد 40% افزايش يابد</a:t>
            </a:r>
          </a:p>
          <a:p>
            <a:pPr algn="ctr"/>
            <a:r>
              <a:rPr lang="ar-SA" sz="1400" b="1">
                <a:solidFill>
                  <a:schemeClr val="bg1"/>
                </a:solidFill>
                <a:cs typeface="Titr" pitchFamily="2" charset="-78"/>
              </a:rPr>
              <a:t>(فروش جاري 5/0 ميليون دلار است).</a:t>
            </a:r>
            <a:endParaRPr lang="en-US" sz="1400" b="1">
              <a:solidFill>
                <a:schemeClr val="bg1"/>
              </a:solidFill>
              <a:cs typeface="Titr" pitchFamily="2" charset="-78"/>
            </a:endParaRPr>
          </a:p>
        </p:txBody>
      </p:sp>
      <p:sp>
        <p:nvSpPr>
          <p:cNvPr id="67590" name="Rectangle 6"/>
          <p:cNvSpPr>
            <a:spLocks noChangeArrowheads="1"/>
          </p:cNvSpPr>
          <p:nvPr/>
        </p:nvSpPr>
        <p:spPr bwMode="auto">
          <a:xfrm>
            <a:off x="6248400" y="1524000"/>
            <a:ext cx="2743200" cy="1143000"/>
          </a:xfrm>
          <a:prstGeom prst="rect">
            <a:avLst/>
          </a:prstGeom>
          <a:solidFill>
            <a:srgbClr val="EAEAEA"/>
          </a:solidFill>
          <a:ln w="12700">
            <a:solidFill>
              <a:schemeClr val="tx1"/>
            </a:solidFill>
            <a:miter lim="800000"/>
            <a:headEnd type="none" w="sm" len="sm"/>
            <a:tailEnd type="none" w="sm" len="sm"/>
          </a:ln>
          <a:effectLst/>
        </p:spPr>
        <p:txBody>
          <a:bodyPr wrap="none" anchor="ctr"/>
          <a:lstStyle/>
          <a:p>
            <a:pPr algn="ctr"/>
            <a:r>
              <a:rPr lang="ar-SA" sz="1400" b="1">
                <a:solidFill>
                  <a:schemeClr val="bg1"/>
                </a:solidFill>
                <a:cs typeface="Titr" pitchFamily="2" charset="-78"/>
              </a:rPr>
              <a:t>بخش 1 ، هدف‏هاي سالانه</a:t>
            </a:r>
          </a:p>
          <a:p>
            <a:pPr algn="ctr"/>
            <a:r>
              <a:rPr lang="ar-SA" sz="1400" b="1">
                <a:solidFill>
                  <a:schemeClr val="bg1"/>
                </a:solidFill>
                <a:cs typeface="Titr" pitchFamily="2" charset="-78"/>
              </a:rPr>
              <a:t>فروش اين واحد به ميزان 40% در اين سال</a:t>
            </a:r>
          </a:p>
          <a:p>
            <a:pPr algn="ctr"/>
            <a:r>
              <a:rPr lang="ar-SA" sz="1400" b="1">
                <a:solidFill>
                  <a:schemeClr val="bg1"/>
                </a:solidFill>
                <a:cs typeface="Titr" pitchFamily="2" charset="-78"/>
              </a:rPr>
              <a:t>و 40% در سال بعد افزايش يابد</a:t>
            </a:r>
          </a:p>
          <a:p>
            <a:pPr algn="ctr"/>
            <a:r>
              <a:rPr lang="ar-SA" sz="1400" b="1">
                <a:solidFill>
                  <a:schemeClr val="bg1"/>
                </a:solidFill>
                <a:cs typeface="Titr" pitchFamily="2" charset="-78"/>
              </a:rPr>
              <a:t>(فروش كنوني يك ميليون دلار است)</a:t>
            </a:r>
            <a:endParaRPr lang="en-US" sz="1400" b="1">
              <a:solidFill>
                <a:schemeClr val="bg1"/>
              </a:solidFill>
              <a:cs typeface="Titr" pitchFamily="2" charset="-78"/>
            </a:endParaRPr>
          </a:p>
        </p:txBody>
      </p:sp>
      <p:graphicFrame>
        <p:nvGraphicFramePr>
          <p:cNvPr id="67715" name="Group 131"/>
          <p:cNvGraphicFramePr>
            <a:graphicFrameLocks noGrp="1"/>
          </p:cNvGraphicFramePr>
          <p:nvPr/>
        </p:nvGraphicFramePr>
        <p:xfrm>
          <a:off x="133350" y="3124200"/>
          <a:ext cx="9010650" cy="1447800"/>
        </p:xfrm>
        <a:graphic>
          <a:graphicData uri="http://schemas.openxmlformats.org/drawingml/2006/table">
            <a:tbl>
              <a:tblPr/>
              <a:tblGrid>
                <a:gridCol w="2076450"/>
                <a:gridCol w="1600200"/>
                <a:gridCol w="1600200"/>
                <a:gridCol w="1600200"/>
                <a:gridCol w="2133600"/>
              </a:tblGrid>
              <a:tr h="38100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400" b="1" i="0" u="none" strike="noStrike" cap="none" normalizeH="0" baseline="0" smtClean="0">
                          <a:ln>
                            <a:noFill/>
                          </a:ln>
                          <a:solidFill>
                            <a:srgbClr val="66FF66"/>
                          </a:solidFill>
                          <a:effectLst/>
                          <a:latin typeface="Times New Roman" pitchFamily="18" charset="0"/>
                          <a:cs typeface="Titr" pitchFamily="2" charset="-78"/>
                        </a:rPr>
                        <a:t>هدف‏هاي سالانه منابع‏انساني</a:t>
                      </a:r>
                      <a:endParaRPr kumimoji="0" lang="en-US" sz="1400" b="1" i="0" u="none" strike="noStrike" cap="none" normalizeH="0" baseline="0" smtClean="0">
                        <a:ln>
                          <a:noFill/>
                        </a:ln>
                        <a:solidFill>
                          <a:srgbClr val="66FF66"/>
                        </a:solidFill>
                        <a:effectLst/>
                        <a:latin typeface="Times New Roman" pitchFamily="18" charset="0"/>
                        <a:cs typeface="Titr" pitchFamily="2" charset="-78"/>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400" b="1" i="0" u="none" strike="noStrike" cap="none" normalizeH="0" baseline="0" smtClean="0">
                          <a:ln>
                            <a:noFill/>
                          </a:ln>
                          <a:solidFill>
                            <a:srgbClr val="66FF66"/>
                          </a:solidFill>
                          <a:effectLst/>
                          <a:latin typeface="Times New Roman" pitchFamily="18" charset="0"/>
                          <a:cs typeface="Titr" pitchFamily="2" charset="-78"/>
                        </a:rPr>
                        <a:t>هدف سالانه امورمالي</a:t>
                      </a:r>
                      <a:endParaRPr kumimoji="0" lang="en-US" sz="1400" b="1" i="0" u="none" strike="noStrike" cap="none" normalizeH="0" baseline="0" smtClean="0">
                        <a:ln>
                          <a:noFill/>
                        </a:ln>
                        <a:solidFill>
                          <a:srgbClr val="66FF66"/>
                        </a:solidFill>
                        <a:effectLst/>
                        <a:latin typeface="Times New Roman" pitchFamily="18" charset="0"/>
                        <a:cs typeface="Titr" pitchFamily="2" charset="-78"/>
                      </a:endParaRPr>
                    </a:p>
                  </a:txBody>
                  <a:tcPr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400" b="1" i="0" u="none" strike="noStrike" cap="none" normalizeH="0" baseline="0" smtClean="0">
                          <a:ln>
                            <a:noFill/>
                          </a:ln>
                          <a:solidFill>
                            <a:srgbClr val="66FF66"/>
                          </a:solidFill>
                          <a:effectLst/>
                          <a:latin typeface="Times New Roman" pitchFamily="18" charset="0"/>
                          <a:cs typeface="Titr" pitchFamily="2" charset="-78"/>
                        </a:rPr>
                        <a:t>هدف سالانه بازاريابي</a:t>
                      </a:r>
                      <a:endParaRPr kumimoji="0" lang="en-US" sz="1400" b="1" i="0" u="none" strike="noStrike" cap="none" normalizeH="0" baseline="0" smtClean="0">
                        <a:ln>
                          <a:noFill/>
                        </a:ln>
                        <a:solidFill>
                          <a:srgbClr val="66FF66"/>
                        </a:solidFill>
                        <a:effectLst/>
                        <a:latin typeface="Times New Roman" pitchFamily="18" charset="0"/>
                        <a:cs typeface="Titr" pitchFamily="2" charset="-78"/>
                      </a:endParaRPr>
                    </a:p>
                  </a:txBody>
                  <a:tcPr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400" b="1" i="0" u="none" strike="noStrike" cap="none" normalizeH="0" baseline="0" smtClean="0">
                          <a:ln>
                            <a:noFill/>
                          </a:ln>
                          <a:solidFill>
                            <a:srgbClr val="66FF66"/>
                          </a:solidFill>
                          <a:effectLst/>
                          <a:latin typeface="Times New Roman" pitchFamily="18" charset="0"/>
                          <a:cs typeface="Titr" pitchFamily="2" charset="-78"/>
                        </a:rPr>
                        <a:t>هدفهاي سالانه توليد</a:t>
                      </a:r>
                      <a:endParaRPr kumimoji="0" lang="en-US" sz="1400" b="1" i="0" u="none" strike="noStrike" cap="none" normalizeH="0" baseline="0" smtClean="0">
                        <a:ln>
                          <a:noFill/>
                        </a:ln>
                        <a:solidFill>
                          <a:srgbClr val="66FF66"/>
                        </a:solidFill>
                        <a:effectLst/>
                        <a:latin typeface="Times New Roman" pitchFamily="18" charset="0"/>
                        <a:cs typeface="Titr" pitchFamily="2" charset="-78"/>
                      </a:endParaRPr>
                    </a:p>
                  </a:txBody>
                  <a:tcPr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400" b="1" i="0" u="none" strike="noStrike" cap="none" normalizeH="0" baseline="0" smtClean="0">
                          <a:ln>
                            <a:noFill/>
                          </a:ln>
                          <a:solidFill>
                            <a:srgbClr val="66FF66"/>
                          </a:solidFill>
                          <a:effectLst/>
                          <a:latin typeface="Times New Roman" pitchFamily="18" charset="0"/>
                          <a:cs typeface="Titr" pitchFamily="2" charset="-78"/>
                        </a:rPr>
                        <a:t>هدف سالانه تحقيق و توسعه</a:t>
                      </a:r>
                      <a:endParaRPr kumimoji="0" lang="en-US" sz="1400" b="1" i="0" u="none" strike="noStrike" cap="none" normalizeH="0" baseline="0" smtClean="0">
                        <a:ln>
                          <a:noFill/>
                        </a:ln>
                        <a:solidFill>
                          <a:srgbClr val="66FF66"/>
                        </a:solidFill>
                        <a:effectLst/>
                        <a:latin typeface="Times New Roman" pitchFamily="18" charset="0"/>
                        <a:cs typeface="Titr" pitchFamily="2" charset="-78"/>
                      </a:endParaRPr>
                    </a:p>
                  </a:txBody>
                  <a:tcPr horzOverflow="overflow">
                    <a:lnL>
                      <a:noFill/>
                    </a:lnL>
                    <a:lnR cap="flat">
                      <a:noFill/>
                    </a:lnR>
                    <a:lnT cap="flat">
                      <a:noFill/>
                    </a:lnT>
                    <a:lnB>
                      <a:noFill/>
                    </a:lnB>
                    <a:lnTlToBr>
                      <a:noFill/>
                    </a:lnTlToBr>
                    <a:lnBlToTr>
                      <a:noFill/>
                    </a:lnBlToTr>
                    <a:noFill/>
                  </a:tcPr>
                </a:tc>
              </a:tr>
              <a:tr h="55880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Mitra" pitchFamily="2" charset="-78"/>
                        </a:rPr>
                        <a:t>ميزان غيبت كاركنان در سال 10% است و در سال جاري بايد به 5% كاهش يابد.</a:t>
                      </a:r>
                      <a:endParaRPr kumimoji="0" lang="en-US" sz="16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Mitra" pitchFamily="2" charset="-78"/>
                        </a:rPr>
                        <a:t>ظرف شش ماه آينده از مجراي تأمين مالي بلند مدت ، 400 هزار دلار تهيه شود.</a:t>
                      </a:r>
                      <a:endParaRPr kumimoji="0" lang="en-US" sz="16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Mitra" pitchFamily="2" charset="-78"/>
                        </a:rPr>
                        <a:t>در سال جاري 40 نفر بر تعداد فروشندگان اضافه شود.</a:t>
                      </a:r>
                      <a:endParaRPr kumimoji="0" lang="en-US" sz="16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Mitra" pitchFamily="2" charset="-78"/>
                        </a:rPr>
                        <a:t>در سال جاري ، كارايي واحد توليد به ميزان 30% افزايش يابد.</a:t>
                      </a:r>
                      <a:endParaRPr kumimoji="0" lang="en-US" sz="16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Mitra" pitchFamily="2" charset="-78"/>
                        </a:rPr>
                        <a:t>در سال جاري دو محصول جديد كه بازاريابي آنها به شيوه‏اي موفقيت‏آميز انجام شده است ، توليد و عرضه شوند.</a:t>
                      </a:r>
                      <a:endParaRPr kumimoji="0" lang="en-US" sz="16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a:noFill/>
                    </a:lnL>
                    <a:lnR cap="flat">
                      <a:noFill/>
                    </a:lnR>
                    <a:lnT>
                      <a:noFill/>
                    </a:lnT>
                    <a:lnB cap="flat">
                      <a:noFill/>
                    </a:lnB>
                    <a:lnTlToBr>
                      <a:noFill/>
                    </a:lnTlToBr>
                    <a:lnBlToTr>
                      <a:noFill/>
                    </a:lnBlToTr>
                    <a:noFill/>
                  </a:tcPr>
                </a:tc>
              </a:tr>
            </a:tbl>
          </a:graphicData>
        </a:graphic>
      </p:graphicFrame>
      <p:graphicFrame>
        <p:nvGraphicFramePr>
          <p:cNvPr id="67714" name="Group 130"/>
          <p:cNvGraphicFramePr>
            <a:graphicFrameLocks noGrp="1"/>
          </p:cNvGraphicFramePr>
          <p:nvPr/>
        </p:nvGraphicFramePr>
        <p:xfrm>
          <a:off x="2209800" y="5119688"/>
          <a:ext cx="4800600" cy="1505712"/>
        </p:xfrm>
        <a:graphic>
          <a:graphicData uri="http://schemas.openxmlformats.org/drawingml/2006/table">
            <a:tbl>
              <a:tblPr/>
              <a:tblGrid>
                <a:gridCol w="1600200"/>
                <a:gridCol w="1600200"/>
                <a:gridCol w="1600200"/>
              </a:tblGrid>
              <a:tr h="736600">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Mitra" pitchFamily="2" charset="-78"/>
                        </a:rPr>
                        <a:t>حسابرسي</a:t>
                      </a:r>
                    </a:p>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Mitra" pitchFamily="2" charset="-78"/>
                        </a:rPr>
                        <a:t>حسابداري</a:t>
                      </a:r>
                    </a:p>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Mitra" pitchFamily="2" charset="-78"/>
                        </a:rPr>
                        <a:t>سرمايه‏گذاري</a:t>
                      </a:r>
                    </a:p>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Mitra" pitchFamily="2" charset="-78"/>
                        </a:rPr>
                        <a:t>وصول مطالبات </a:t>
                      </a:r>
                    </a:p>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Mitra" pitchFamily="2" charset="-78"/>
                        </a:rPr>
                        <a:t>به كارگيري دارايي</a:t>
                      </a:r>
                      <a:endParaRPr kumimoji="0" lang="en-US" sz="16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Mitra" pitchFamily="2" charset="-78"/>
                        </a:rPr>
                        <a:t>تبليغ</a:t>
                      </a:r>
                    </a:p>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Mitra" pitchFamily="2" charset="-78"/>
                        </a:rPr>
                        <a:t>ترويج</a:t>
                      </a:r>
                    </a:p>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Mitra" pitchFamily="2" charset="-78"/>
                        </a:rPr>
                        <a:t>تحقيق</a:t>
                      </a:r>
                    </a:p>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Mitra" pitchFamily="2" charset="-78"/>
                        </a:rPr>
                        <a:t>روابط عمومي</a:t>
                      </a:r>
                      <a:endParaRPr kumimoji="0" lang="en-US" sz="16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Mitra" pitchFamily="2" charset="-78"/>
                        </a:rPr>
                        <a:t>خريد</a:t>
                      </a:r>
                    </a:p>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Mitra" pitchFamily="2" charset="-78"/>
                        </a:rPr>
                        <a:t>حمل و نقل</a:t>
                      </a:r>
                    </a:p>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Mitra" pitchFamily="2" charset="-78"/>
                        </a:rPr>
                        <a:t>كنترل كيفيت</a:t>
                      </a:r>
                      <a:endParaRPr kumimoji="0" lang="en-US" sz="16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a:noFill/>
                    </a:lnL>
                    <a:lnR cap="flat">
                      <a:noFill/>
                    </a:lnR>
                    <a:lnT cap="flat">
                      <a:noFill/>
                    </a:lnT>
                    <a:lnB cap="flat">
                      <a:noFill/>
                    </a:lnB>
                    <a:lnTlToBr>
                      <a:noFill/>
                    </a:lnTlToBr>
                    <a:lnBlToTr>
                      <a:noFill/>
                    </a:lnBlToTr>
                    <a:noFill/>
                  </a:tcPr>
                </a:tc>
              </a:tr>
            </a:tbl>
          </a:graphicData>
        </a:graphic>
      </p:graphicFrame>
      <p:cxnSp>
        <p:nvCxnSpPr>
          <p:cNvPr id="67678" name="AutoShape 94"/>
          <p:cNvCxnSpPr>
            <a:cxnSpLocks noChangeShapeType="1"/>
            <a:stCxn id="67587" idx="2"/>
            <a:endCxn id="67589" idx="0"/>
          </p:cNvCxnSpPr>
          <p:nvPr/>
        </p:nvCxnSpPr>
        <p:spPr bwMode="auto">
          <a:xfrm>
            <a:off x="4648200" y="1066800"/>
            <a:ext cx="0" cy="457200"/>
          </a:xfrm>
          <a:prstGeom prst="straightConnector1">
            <a:avLst/>
          </a:prstGeom>
          <a:noFill/>
          <a:ln w="28575">
            <a:solidFill>
              <a:schemeClr val="tx1"/>
            </a:solidFill>
            <a:round/>
            <a:headEnd type="none" w="sm" len="sm"/>
            <a:tailEnd type="none" w="sm" len="sm"/>
          </a:ln>
          <a:effectLst/>
        </p:spPr>
      </p:cxnSp>
      <p:cxnSp>
        <p:nvCxnSpPr>
          <p:cNvPr id="67679" name="AutoShape 95"/>
          <p:cNvCxnSpPr>
            <a:cxnSpLocks noChangeShapeType="1"/>
            <a:stCxn id="67588" idx="0"/>
            <a:endCxn id="67590" idx="0"/>
          </p:cNvCxnSpPr>
          <p:nvPr/>
        </p:nvCxnSpPr>
        <p:spPr bwMode="auto">
          <a:xfrm rot="5400000" flipV="1">
            <a:off x="4647406" y="-1447006"/>
            <a:ext cx="1588" cy="5943600"/>
          </a:xfrm>
          <a:prstGeom prst="bentConnector3">
            <a:avLst>
              <a:gd name="adj1" fmla="val -14400000"/>
            </a:avLst>
          </a:prstGeom>
          <a:noFill/>
          <a:ln w="28575">
            <a:solidFill>
              <a:schemeClr val="tx1"/>
            </a:solidFill>
            <a:miter lim="800000"/>
            <a:headEnd type="triangle" w="sm" len="sm"/>
            <a:tailEnd type="triangle" w="sm" len="sm"/>
          </a:ln>
          <a:effectLst/>
        </p:spPr>
      </p:cxnSp>
      <p:cxnSp>
        <p:nvCxnSpPr>
          <p:cNvPr id="67681" name="AutoShape 97"/>
          <p:cNvCxnSpPr>
            <a:cxnSpLocks noChangeShapeType="1"/>
            <a:stCxn id="67590" idx="2"/>
            <a:endCxn id="0" idx="0"/>
          </p:cNvCxnSpPr>
          <p:nvPr/>
        </p:nvCxnSpPr>
        <p:spPr bwMode="auto">
          <a:xfrm rot="5400000">
            <a:off x="4167188" y="-328613"/>
            <a:ext cx="457200" cy="6448425"/>
          </a:xfrm>
          <a:prstGeom prst="bentConnector3">
            <a:avLst>
              <a:gd name="adj1" fmla="val 50000"/>
            </a:avLst>
          </a:prstGeom>
          <a:noFill/>
          <a:ln w="28575">
            <a:solidFill>
              <a:schemeClr val="tx1"/>
            </a:solidFill>
            <a:miter lim="800000"/>
            <a:headEnd type="none" w="sm" len="sm"/>
            <a:tailEnd type="none" w="sm" len="sm"/>
          </a:ln>
          <a:effectLst/>
        </p:spPr>
      </p:cxnSp>
      <p:cxnSp>
        <p:nvCxnSpPr>
          <p:cNvPr id="67682" name="AutoShape 98"/>
          <p:cNvCxnSpPr>
            <a:cxnSpLocks noChangeShapeType="1"/>
            <a:stCxn id="0" idx="0"/>
            <a:endCxn id="0" idx="0"/>
          </p:cNvCxnSpPr>
          <p:nvPr/>
        </p:nvCxnSpPr>
        <p:spPr bwMode="auto">
          <a:xfrm rot="5400000" flipV="1">
            <a:off x="3809206" y="2324894"/>
            <a:ext cx="1588" cy="1600200"/>
          </a:xfrm>
          <a:prstGeom prst="bentConnector3">
            <a:avLst>
              <a:gd name="adj1" fmla="val -14400000"/>
            </a:avLst>
          </a:prstGeom>
          <a:noFill/>
          <a:ln w="28575">
            <a:solidFill>
              <a:schemeClr val="tx1"/>
            </a:solidFill>
            <a:miter lim="800000"/>
            <a:headEnd type="none" w="sm" len="sm"/>
            <a:tailEnd type="none" w="sm" len="sm"/>
          </a:ln>
          <a:effectLst/>
        </p:spPr>
      </p:cxnSp>
      <p:cxnSp>
        <p:nvCxnSpPr>
          <p:cNvPr id="67684" name="AutoShape 100"/>
          <p:cNvCxnSpPr>
            <a:cxnSpLocks noChangeShapeType="1"/>
            <a:stCxn id="0" idx="0"/>
            <a:endCxn id="0" idx="0"/>
          </p:cNvCxnSpPr>
          <p:nvPr/>
        </p:nvCxnSpPr>
        <p:spPr bwMode="auto">
          <a:xfrm rot="16200000" flipH="1" flipV="1">
            <a:off x="5409406" y="2324894"/>
            <a:ext cx="1588" cy="1600200"/>
          </a:xfrm>
          <a:prstGeom prst="bentConnector3">
            <a:avLst>
              <a:gd name="adj1" fmla="val -14400000"/>
            </a:avLst>
          </a:prstGeom>
          <a:noFill/>
          <a:ln w="28575">
            <a:solidFill>
              <a:schemeClr val="tx1"/>
            </a:solidFill>
            <a:miter lim="800000"/>
            <a:headEnd type="none" w="sm" len="sm"/>
            <a:tailEnd type="none" w="sm" len="sm"/>
          </a:ln>
          <a:effectLst/>
        </p:spPr>
      </p:cxnSp>
      <p:cxnSp>
        <p:nvCxnSpPr>
          <p:cNvPr id="67685" name="AutoShape 101"/>
          <p:cNvCxnSpPr>
            <a:cxnSpLocks noChangeShapeType="1"/>
            <a:stCxn id="0" idx="2"/>
            <a:endCxn id="0" idx="0"/>
          </p:cNvCxnSpPr>
          <p:nvPr/>
        </p:nvCxnSpPr>
        <p:spPr bwMode="auto">
          <a:xfrm>
            <a:off x="3009900" y="4818063"/>
            <a:ext cx="0" cy="301625"/>
          </a:xfrm>
          <a:prstGeom prst="straightConnector1">
            <a:avLst/>
          </a:prstGeom>
          <a:noFill/>
          <a:ln w="28575">
            <a:solidFill>
              <a:schemeClr val="tx1"/>
            </a:solidFill>
            <a:round/>
            <a:headEnd type="none" w="sm" len="sm"/>
            <a:tailEnd type="none" w="sm" len="sm"/>
          </a:ln>
          <a:effectLst/>
        </p:spPr>
      </p:cxnSp>
      <p:cxnSp>
        <p:nvCxnSpPr>
          <p:cNvPr id="67686" name="AutoShape 102"/>
          <p:cNvCxnSpPr>
            <a:cxnSpLocks noChangeShapeType="1"/>
            <a:stCxn id="0" idx="2"/>
            <a:endCxn id="0" idx="0"/>
          </p:cNvCxnSpPr>
          <p:nvPr/>
        </p:nvCxnSpPr>
        <p:spPr bwMode="auto">
          <a:xfrm>
            <a:off x="4610100" y="4818063"/>
            <a:ext cx="0" cy="301625"/>
          </a:xfrm>
          <a:prstGeom prst="straightConnector1">
            <a:avLst/>
          </a:prstGeom>
          <a:noFill/>
          <a:ln w="28575">
            <a:solidFill>
              <a:schemeClr val="tx1"/>
            </a:solidFill>
            <a:round/>
            <a:headEnd type="none" w="sm" len="sm"/>
            <a:tailEnd type="none" w="sm" len="sm"/>
          </a:ln>
          <a:effectLst/>
        </p:spPr>
      </p:cxnSp>
      <p:cxnSp>
        <p:nvCxnSpPr>
          <p:cNvPr id="67687" name="AutoShape 103"/>
          <p:cNvCxnSpPr>
            <a:cxnSpLocks noChangeShapeType="1"/>
            <a:stCxn id="0" idx="2"/>
            <a:endCxn id="0" idx="0"/>
          </p:cNvCxnSpPr>
          <p:nvPr/>
        </p:nvCxnSpPr>
        <p:spPr bwMode="auto">
          <a:xfrm>
            <a:off x="6210300" y="4818063"/>
            <a:ext cx="0" cy="301625"/>
          </a:xfrm>
          <a:prstGeom prst="straightConnector1">
            <a:avLst/>
          </a:prstGeom>
          <a:noFill/>
          <a:ln w="28575">
            <a:solidFill>
              <a:schemeClr val="tx1"/>
            </a:solidFill>
            <a:round/>
            <a:headEnd type="none" w="sm" len="sm"/>
            <a:tailEnd type="none" w="sm" len="sm"/>
          </a:ln>
          <a:effectLst/>
        </p:spPr>
      </p:cxn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6630988" y="153988"/>
            <a:ext cx="2513012" cy="608012"/>
          </a:xfrm>
          <a:prstGeom prst="rect">
            <a:avLst/>
          </a:prstGeom>
          <a:noFill/>
          <a:ln w="9525">
            <a:noFill/>
            <a:miter lim="800000"/>
            <a:headEnd/>
            <a:tailEnd/>
          </a:ln>
          <a:effectLst/>
        </p:spPr>
        <p:txBody>
          <a:bodyPr lIns="92075" tIns="46038" rIns="92075" bIns="46038" anchor="b"/>
          <a:lstStyle/>
          <a:p>
            <a:pPr algn="ctr"/>
            <a:r>
              <a:rPr lang="ar-SA" sz="3600" b="1" u="sng">
                <a:solidFill>
                  <a:srgbClr val="66FF33"/>
                </a:solidFill>
                <a:effectLst>
                  <a:outerShdw blurRad="38100" dist="38100" dir="2700000" algn="tl">
                    <a:srgbClr val="000000"/>
                  </a:outerShdw>
                </a:effectLst>
                <a:latin typeface="Arial" charset="0"/>
                <a:cs typeface="Mitra" pitchFamily="2" charset="-78"/>
              </a:rPr>
              <a:t>فصل 9</a:t>
            </a:r>
            <a:endParaRPr lang="en-US" sz="3600" b="1" u="sng">
              <a:solidFill>
                <a:srgbClr val="66FF33"/>
              </a:solidFill>
              <a:effectLst>
                <a:outerShdw blurRad="38100" dist="38100" dir="2700000" algn="tl">
                  <a:srgbClr val="000000"/>
                </a:outerShdw>
              </a:effectLst>
              <a:latin typeface="Arial" charset="0"/>
              <a:cs typeface="Mitra" pitchFamily="2" charset="-78"/>
            </a:endParaRPr>
          </a:p>
        </p:txBody>
      </p:sp>
      <p:sp>
        <p:nvSpPr>
          <p:cNvPr id="68611" name="Rectangle 3"/>
          <p:cNvSpPr>
            <a:spLocks noChangeArrowheads="1"/>
          </p:cNvSpPr>
          <p:nvPr/>
        </p:nvSpPr>
        <p:spPr bwMode="auto">
          <a:xfrm>
            <a:off x="1524000" y="457200"/>
            <a:ext cx="5715000" cy="838200"/>
          </a:xfrm>
          <a:prstGeom prst="rect">
            <a:avLst/>
          </a:prstGeom>
          <a:noFill/>
          <a:ln w="9525">
            <a:noFill/>
            <a:miter lim="800000"/>
            <a:headEnd/>
            <a:tailEnd/>
          </a:ln>
          <a:effectLst>
            <a:outerShdw dist="53882" dir="2700000" algn="ctr" rotWithShape="0">
              <a:schemeClr val="bg2"/>
            </a:outerShdw>
          </a:effectLst>
        </p:spPr>
        <p:txBody>
          <a:bodyPr lIns="92075" tIns="46038" rIns="92075" bIns="46038" anchor="ctr"/>
          <a:lstStyle/>
          <a:p>
            <a:pPr marL="342900" indent="-342900" algn="r">
              <a:spcBef>
                <a:spcPct val="20000"/>
              </a:spcBef>
              <a:buClr>
                <a:schemeClr val="accent2"/>
              </a:buClr>
              <a:buSzPct val="80000"/>
              <a:buFont typeface="Wingdings" pitchFamily="2" charset="2"/>
              <a:buNone/>
            </a:pPr>
            <a:r>
              <a:rPr lang="ar-SA" sz="3200">
                <a:solidFill>
                  <a:srgbClr val="FFB217"/>
                </a:solidFill>
                <a:cs typeface="Titr" pitchFamily="2" charset="-78"/>
              </a:rPr>
              <a:t>بررسي ، ارزيابي و كنترل استراتژي</a:t>
            </a:r>
            <a:endParaRPr lang="en-US" sz="3200">
              <a:solidFill>
                <a:srgbClr val="FFB217"/>
              </a:solidFill>
              <a:cs typeface="Titr" pitchFamily="2" charset="-78"/>
            </a:endParaRPr>
          </a:p>
        </p:txBody>
      </p:sp>
      <p:sp>
        <p:nvSpPr>
          <p:cNvPr id="68612" name="Rectangle 4"/>
          <p:cNvSpPr>
            <a:spLocks noChangeArrowheads="1"/>
          </p:cNvSpPr>
          <p:nvPr/>
        </p:nvSpPr>
        <p:spPr bwMode="auto">
          <a:xfrm>
            <a:off x="0" y="1295400"/>
            <a:ext cx="8839200" cy="608013"/>
          </a:xfrm>
          <a:prstGeom prst="rect">
            <a:avLst/>
          </a:prstGeom>
          <a:noFill/>
          <a:ln w="9525">
            <a:noFill/>
            <a:miter lim="800000"/>
            <a:headEnd/>
            <a:tailEnd/>
          </a:ln>
          <a:effectLst/>
        </p:spPr>
        <p:txBody>
          <a:bodyPr lIns="92075" tIns="46038" rIns="92075" bIns="46038" anchor="b"/>
          <a:lstStyle/>
          <a:p>
            <a:pPr algn="ctr"/>
            <a:r>
              <a:rPr lang="ar-SA" sz="2600" b="1" u="sng">
                <a:solidFill>
                  <a:srgbClr val="66FF33"/>
                </a:solidFill>
                <a:effectLst>
                  <a:outerShdw blurRad="38100" dist="38100" dir="2700000" algn="tl">
                    <a:srgbClr val="000000"/>
                  </a:outerShdw>
                </a:effectLst>
                <a:latin typeface="Arial" charset="0"/>
                <a:cs typeface="Mitra" pitchFamily="2" charset="-78"/>
              </a:rPr>
              <a:t>عناوين                                                                                                         </a:t>
            </a:r>
            <a:endParaRPr lang="en-US" sz="2600" b="1" u="sng">
              <a:solidFill>
                <a:srgbClr val="66FF33"/>
              </a:solidFill>
              <a:effectLst>
                <a:outerShdw blurRad="38100" dist="38100" dir="2700000" algn="tl">
                  <a:srgbClr val="000000"/>
                </a:outerShdw>
              </a:effectLst>
              <a:latin typeface="Arial" charset="0"/>
              <a:cs typeface="Mitra" pitchFamily="2" charset="-78"/>
            </a:endParaRPr>
          </a:p>
        </p:txBody>
      </p:sp>
      <p:graphicFrame>
        <p:nvGraphicFramePr>
          <p:cNvPr id="68651" name="Group 43"/>
          <p:cNvGraphicFramePr>
            <a:graphicFrameLocks noGrp="1"/>
          </p:cNvGraphicFramePr>
          <p:nvPr/>
        </p:nvGraphicFramePr>
        <p:xfrm>
          <a:off x="531813" y="1981200"/>
          <a:ext cx="7696200" cy="4053840"/>
        </p:xfrm>
        <a:graphic>
          <a:graphicData uri="http://schemas.openxmlformats.org/drawingml/2006/table">
            <a:tbl>
              <a:tblPr/>
              <a:tblGrid>
                <a:gridCol w="7696200"/>
              </a:tblGrid>
              <a:tr h="414338">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3200" b="1" i="0" u="none" strike="noStrike" cap="none" normalizeH="0" baseline="0" smtClean="0">
                          <a:ln>
                            <a:noFill/>
                          </a:ln>
                          <a:solidFill>
                            <a:schemeClr val="tx1"/>
                          </a:solidFill>
                          <a:effectLst/>
                          <a:latin typeface="Times New Roman" pitchFamily="18" charset="0"/>
                          <a:cs typeface="Mitra" pitchFamily="2" charset="-78"/>
                        </a:rPr>
                        <a:t>ماهيت ارزيابي استراتژي</a:t>
                      </a:r>
                      <a:endParaRPr kumimoji="0" lang="en-US" sz="32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cap="flat">
                      <a:noFill/>
                    </a:lnT>
                    <a:lnB>
                      <a:noFill/>
                    </a:lnB>
                    <a:lnTlToBr>
                      <a:noFill/>
                    </a:lnTlToBr>
                    <a:lnBlToTr>
                      <a:noFill/>
                    </a:lnBlToTr>
                    <a:noFill/>
                  </a:tcPr>
                </a:tc>
              </a:tr>
              <a:tr h="4127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3200" b="1" i="0" u="none" strike="noStrike" cap="none" normalizeH="0" baseline="0" smtClean="0">
                          <a:ln>
                            <a:noFill/>
                          </a:ln>
                          <a:solidFill>
                            <a:schemeClr val="tx1"/>
                          </a:solidFill>
                          <a:effectLst/>
                          <a:latin typeface="Times New Roman" pitchFamily="18" charset="0"/>
                          <a:cs typeface="Mitra" pitchFamily="2" charset="-78"/>
                        </a:rPr>
                        <a:t>چارچوبي براي ارزيابي استراتژي</a:t>
                      </a:r>
                      <a:endParaRPr kumimoji="0" lang="en-US" sz="32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61963">
                <a:tc>
                  <a:txBody>
                    <a:bodyPr/>
                    <a:lstStyle/>
                    <a:p>
                      <a:pPr marL="0" marR="0" lvl="0" indent="381000" algn="r" defTabSz="914400" rtl="1" eaLnBrk="1" fontAlgn="base" latinLnBrk="0" hangingPunct="1">
                        <a:lnSpc>
                          <a:spcPct val="100000"/>
                        </a:lnSpc>
                        <a:spcBef>
                          <a:spcPct val="20000"/>
                        </a:spcBef>
                        <a:spcAft>
                          <a:spcPct val="0"/>
                        </a:spcAft>
                        <a:buClr>
                          <a:schemeClr val="tx2"/>
                        </a:buClr>
                        <a:buSzPct val="80000"/>
                        <a:buFont typeface="Wingdings" pitchFamily="2" charset="2"/>
                        <a:buBlip>
                          <a:blip r:embed="rId3"/>
                        </a:buBlip>
                        <a:tabLst/>
                      </a:pPr>
                      <a:r>
                        <a:rPr kumimoji="0" lang="ar-SA" sz="3200" b="1" i="0" u="none" strike="noStrike" cap="none" normalizeH="0" baseline="0" smtClean="0">
                          <a:ln>
                            <a:noFill/>
                          </a:ln>
                          <a:solidFill>
                            <a:schemeClr val="tx1"/>
                          </a:solidFill>
                          <a:effectLst/>
                          <a:latin typeface="Times New Roman" pitchFamily="18" charset="0"/>
                          <a:cs typeface="Mitra" pitchFamily="2" charset="-78"/>
                        </a:rPr>
                        <a:t>منابع عرضه اطلاعات درباره ارزيابي استراتژي</a:t>
                      </a:r>
                      <a:endParaRPr kumimoji="0" lang="en-US" sz="32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14338">
                <a:tc>
                  <a:txBody>
                    <a:bodyPr/>
                    <a:lstStyle/>
                    <a:p>
                      <a:pPr marL="0" marR="0" lvl="0" indent="381000" algn="r" defTabSz="914400" rtl="1" eaLnBrk="1" fontAlgn="base" latinLnBrk="0" hangingPunct="1">
                        <a:lnSpc>
                          <a:spcPct val="100000"/>
                        </a:lnSpc>
                        <a:spcBef>
                          <a:spcPct val="20000"/>
                        </a:spcBef>
                        <a:spcAft>
                          <a:spcPct val="0"/>
                        </a:spcAft>
                        <a:buClr>
                          <a:schemeClr val="tx2"/>
                        </a:buClr>
                        <a:buSzPct val="80000"/>
                        <a:buFont typeface="Wingdings" pitchFamily="2" charset="2"/>
                        <a:buBlip>
                          <a:blip r:embed="rId3"/>
                        </a:buBlip>
                        <a:tabLst/>
                      </a:pPr>
                      <a:r>
                        <a:rPr kumimoji="0" lang="ar-SA" sz="3200" b="1" i="0" u="none" strike="noStrike" cap="none" normalizeH="0" baseline="0" smtClean="0">
                          <a:ln>
                            <a:noFill/>
                          </a:ln>
                          <a:solidFill>
                            <a:schemeClr val="tx1"/>
                          </a:solidFill>
                          <a:effectLst/>
                          <a:latin typeface="Times New Roman" pitchFamily="18" charset="0"/>
                          <a:cs typeface="Mitra" pitchFamily="2" charset="-78"/>
                        </a:rPr>
                        <a:t>ويژگي‏هاي سيستم ارزيابي اثربخش </a:t>
                      </a:r>
                      <a:endParaRPr kumimoji="0" lang="en-US" sz="32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127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3200" b="1" i="0" u="none" strike="noStrike" cap="none" normalizeH="0" baseline="0" smtClean="0">
                          <a:ln>
                            <a:noFill/>
                          </a:ln>
                          <a:solidFill>
                            <a:schemeClr val="tx1"/>
                          </a:solidFill>
                          <a:effectLst/>
                          <a:latin typeface="Times New Roman" pitchFamily="18" charset="0"/>
                          <a:cs typeface="Mitra" pitchFamily="2" charset="-78"/>
                        </a:rPr>
                        <a:t>برنامه‏ريزي اقتضايي</a:t>
                      </a:r>
                      <a:endParaRPr kumimoji="0" lang="en-US" sz="32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6990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3200" b="1" i="0" u="none" strike="noStrike" cap="none" normalizeH="0" baseline="0" smtClean="0">
                          <a:ln>
                            <a:noFill/>
                          </a:ln>
                          <a:solidFill>
                            <a:schemeClr val="tx1"/>
                          </a:solidFill>
                          <a:effectLst/>
                          <a:latin typeface="Times New Roman" pitchFamily="18" charset="0"/>
                          <a:cs typeface="Mitra" pitchFamily="2" charset="-78"/>
                        </a:rPr>
                        <a:t>حسابرسي</a:t>
                      </a:r>
                      <a:endParaRPr kumimoji="0" lang="en-US" sz="32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6990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3200" b="1" i="0" u="none" strike="noStrike" cap="none" normalizeH="0" baseline="0" smtClean="0">
                          <a:ln>
                            <a:noFill/>
                          </a:ln>
                          <a:solidFill>
                            <a:schemeClr val="tx1"/>
                          </a:solidFill>
                          <a:effectLst/>
                          <a:latin typeface="Times New Roman" pitchFamily="18" charset="0"/>
                          <a:cs typeface="Mitra" pitchFamily="2" charset="-78"/>
                        </a:rPr>
                        <a:t>استفاده از رايانه براي ارزيابي استراتژي</a:t>
                      </a:r>
                      <a:endParaRPr kumimoji="0" lang="en-US" sz="32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cap="flat">
                      <a:noFill/>
                    </a:lnB>
                    <a:lnTlToBr>
                      <a:noFill/>
                    </a:lnTlToBr>
                    <a:lnBlToTr>
                      <a:noFill/>
                    </a:lnBlToTr>
                    <a:noFill/>
                  </a:tcPr>
                </a:tc>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228600" y="212725"/>
            <a:ext cx="3962400" cy="685800"/>
          </a:xfrm>
          <a:prstGeom prst="rect">
            <a:avLst/>
          </a:prstGeom>
          <a:noFill/>
          <a:ln w="9525">
            <a:noFill/>
            <a:miter lim="800000"/>
            <a:headEnd/>
            <a:tailEnd/>
          </a:ln>
          <a:effectLst>
            <a:outerShdw dist="53882" dir="2700000" algn="ctr" rotWithShape="0">
              <a:schemeClr val="bg2"/>
            </a:outerShdw>
          </a:effectLst>
        </p:spPr>
        <p:txBody>
          <a:bodyPr lIns="92075" tIns="46038" rIns="92075" bIns="46038" anchor="ctr"/>
          <a:lstStyle/>
          <a:p>
            <a:pPr marL="342900" indent="-342900" algn="r">
              <a:spcBef>
                <a:spcPct val="20000"/>
              </a:spcBef>
              <a:buClr>
                <a:schemeClr val="accent2"/>
              </a:buClr>
              <a:buSzPct val="80000"/>
              <a:buFont typeface="Wingdings" pitchFamily="2" charset="2"/>
              <a:buNone/>
            </a:pPr>
            <a:r>
              <a:rPr lang="ar-SA" sz="2400" i="1" u="sng">
                <a:solidFill>
                  <a:schemeClr val="folHlink"/>
                </a:solidFill>
                <a:effectLst>
                  <a:outerShdw blurRad="38100" dist="38100" dir="2700000" algn="tl">
                    <a:srgbClr val="000000"/>
                  </a:outerShdw>
                </a:effectLst>
                <a:cs typeface="Titr" pitchFamily="2" charset="-78"/>
              </a:rPr>
              <a:t>چارچوبي براي ارزيابي استراتژي</a:t>
            </a:r>
            <a:endParaRPr lang="en-US" sz="2400" i="1" u="sng">
              <a:solidFill>
                <a:schemeClr val="folHlink"/>
              </a:solidFill>
              <a:effectLst>
                <a:outerShdw blurRad="38100" dist="38100" dir="2700000" algn="tl">
                  <a:srgbClr val="000000"/>
                </a:outerShdw>
              </a:effectLst>
              <a:cs typeface="Titr" pitchFamily="2" charset="-78"/>
            </a:endParaRPr>
          </a:p>
        </p:txBody>
      </p:sp>
      <p:graphicFrame>
        <p:nvGraphicFramePr>
          <p:cNvPr id="69721" name="Group 89"/>
          <p:cNvGraphicFramePr>
            <a:graphicFrameLocks noGrp="1"/>
          </p:cNvGraphicFramePr>
          <p:nvPr/>
        </p:nvGraphicFramePr>
        <p:xfrm>
          <a:off x="3886200" y="127000"/>
          <a:ext cx="4419600" cy="1615440"/>
        </p:xfrm>
        <a:graphic>
          <a:graphicData uri="http://schemas.openxmlformats.org/drawingml/2006/table">
            <a:tbl>
              <a:tblPr/>
              <a:tblGrid>
                <a:gridCol w="2170113"/>
                <a:gridCol w="2249487"/>
              </a:tblGrid>
              <a:tr h="228600">
                <a:tc gridSpan="2">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bg1"/>
                          </a:solidFill>
                          <a:effectLst/>
                          <a:latin typeface="Times New Roman" pitchFamily="18" charset="0"/>
                          <a:cs typeface="Titr" pitchFamily="2" charset="-78"/>
                        </a:rPr>
                        <a:t>فعاليت اول : بررسي منابع استراتژي</a:t>
                      </a:r>
                      <a:endParaRPr kumimoji="0" lang="en-US" sz="18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cap="flat">
                      <a:noFill/>
                    </a:lnL>
                    <a:lnR cap="flat">
                      <a:noFill/>
                    </a:lnR>
                    <a:lnT cap="flat">
                      <a:noFill/>
                    </a:lnT>
                    <a:lnB>
                      <a:noFill/>
                    </a:lnB>
                    <a:lnTlToBr>
                      <a:noFill/>
                    </a:lnTlToBr>
                    <a:lnBlToTr>
                      <a:noFill/>
                    </a:lnBlToTr>
                    <a:solidFill>
                      <a:srgbClr val="EAEAEA"/>
                    </a:solidFill>
                  </a:tcPr>
                </a:tc>
                <a:tc hMerge="1">
                  <a:txBody>
                    <a:bodyPr/>
                    <a:lstStyle/>
                    <a:p>
                      <a:pPr rtl="1"/>
                      <a:endParaRPr lang="fa-IR"/>
                    </a:p>
                  </a:txBody>
                  <a:tcPr/>
                </a:tc>
              </a:tr>
              <a:tr h="5000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400" b="1" i="0" u="none" strike="noStrike" cap="none" normalizeH="0" baseline="0" smtClean="0">
                          <a:ln>
                            <a:noFill/>
                          </a:ln>
                          <a:solidFill>
                            <a:schemeClr val="bg1"/>
                          </a:solidFill>
                          <a:effectLst/>
                          <a:latin typeface="Times New Roman" pitchFamily="18" charset="0"/>
                          <a:cs typeface="Titr" pitchFamily="2" charset="-78"/>
                        </a:rPr>
                        <a:t>تهيه ماتريس تجديد نظر شده براي ارزيابي عوامل خارجي</a:t>
                      </a:r>
                      <a:endParaRPr kumimoji="0" lang="en-US" sz="14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cap="flat">
                      <a:noFill/>
                    </a:lnL>
                    <a:lnR>
                      <a:noFill/>
                    </a:lnR>
                    <a:lnT>
                      <a:noFill/>
                    </a:lnT>
                    <a:lnB>
                      <a:noFill/>
                    </a:lnB>
                    <a:lnTlToBr>
                      <a:noFill/>
                    </a:lnTlToBr>
                    <a:lnBlToTr>
                      <a:noFill/>
                    </a:lnBlToTr>
                    <a:solidFill>
                      <a:srgbClr val="EAEAEA"/>
                    </a:solid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400" b="1" i="0" u="none" strike="noStrike" cap="none" normalizeH="0" baseline="0" smtClean="0">
                          <a:ln>
                            <a:noFill/>
                          </a:ln>
                          <a:solidFill>
                            <a:schemeClr val="bg1"/>
                          </a:solidFill>
                          <a:effectLst/>
                          <a:latin typeface="Times New Roman" pitchFamily="18" charset="0"/>
                          <a:cs typeface="Titr" pitchFamily="2" charset="-78"/>
                        </a:rPr>
                        <a:t>تهيه ماتريس تجديد نظر شده براي ارزيابي عوامل داخلي</a:t>
                      </a:r>
                      <a:endParaRPr kumimoji="0" lang="en-US" sz="14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a:noFill/>
                    </a:lnL>
                    <a:lnR cap="flat">
                      <a:noFill/>
                    </a:lnR>
                    <a:lnT>
                      <a:noFill/>
                    </a:lnT>
                    <a:lnB>
                      <a:noFill/>
                    </a:lnB>
                    <a:lnTlToBr>
                      <a:noFill/>
                    </a:lnTlToBr>
                    <a:lnBlToTr>
                      <a:noFill/>
                    </a:lnBlToTr>
                    <a:solidFill>
                      <a:srgbClr val="EAEAEA"/>
                    </a:solidFill>
                  </a:tcPr>
                </a:tc>
              </a:tr>
              <a:tr h="530225">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400" b="1" i="0" u="none" strike="noStrike" cap="none" normalizeH="0" baseline="0" smtClean="0">
                          <a:ln>
                            <a:noFill/>
                          </a:ln>
                          <a:solidFill>
                            <a:schemeClr val="bg1"/>
                          </a:solidFill>
                          <a:effectLst/>
                          <a:latin typeface="Times New Roman" pitchFamily="18" charset="0"/>
                          <a:cs typeface="Titr" pitchFamily="2" charset="-78"/>
                        </a:rPr>
                        <a:t>مقايسه ماتريس تجديدنظر شده با ماتريس كنوني براي ارزيابي عوامل خارجي</a:t>
                      </a:r>
                      <a:endParaRPr kumimoji="0" lang="en-US" sz="14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cap="flat">
                      <a:noFill/>
                    </a:lnL>
                    <a:lnR>
                      <a:noFill/>
                    </a:lnR>
                    <a:lnT>
                      <a:noFill/>
                    </a:lnT>
                    <a:lnB cap="flat">
                      <a:noFill/>
                    </a:lnB>
                    <a:lnTlToBr>
                      <a:noFill/>
                    </a:lnTlToBr>
                    <a:lnBlToTr>
                      <a:noFill/>
                    </a:lnBlToTr>
                    <a:solidFill>
                      <a:srgbClr val="EAEAEA"/>
                    </a:solid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400" b="1" i="0" u="none" strike="noStrike" cap="none" normalizeH="0" baseline="0" smtClean="0">
                          <a:ln>
                            <a:noFill/>
                          </a:ln>
                          <a:solidFill>
                            <a:schemeClr val="bg1"/>
                          </a:solidFill>
                          <a:effectLst/>
                          <a:latin typeface="Times New Roman" pitchFamily="18" charset="0"/>
                          <a:cs typeface="Titr" pitchFamily="2" charset="-78"/>
                        </a:rPr>
                        <a:t>مقايسه ماتريس تجديد نظر شده با ماتريس موجود براي ارزيابي عوامل داخلي</a:t>
                      </a:r>
                      <a:endParaRPr kumimoji="0" lang="en-US" sz="14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a:noFill/>
                    </a:lnL>
                    <a:lnR cap="flat">
                      <a:noFill/>
                    </a:lnR>
                    <a:lnT>
                      <a:noFill/>
                    </a:lnT>
                    <a:lnB cap="flat">
                      <a:noFill/>
                    </a:lnB>
                    <a:lnTlToBr>
                      <a:noFill/>
                    </a:lnTlToBr>
                    <a:lnBlToTr>
                      <a:noFill/>
                    </a:lnBlToTr>
                    <a:solidFill>
                      <a:srgbClr val="EAEAEA"/>
                    </a:solidFill>
                  </a:tcPr>
                </a:tc>
              </a:tr>
            </a:tbl>
          </a:graphicData>
        </a:graphic>
      </p:graphicFrame>
      <p:sp>
        <p:nvSpPr>
          <p:cNvPr id="69673" name="Rectangle 41"/>
          <p:cNvSpPr>
            <a:spLocks noChangeArrowheads="1"/>
          </p:cNvSpPr>
          <p:nvPr/>
        </p:nvSpPr>
        <p:spPr bwMode="auto">
          <a:xfrm>
            <a:off x="152400" y="1508125"/>
            <a:ext cx="1295400" cy="4267200"/>
          </a:xfrm>
          <a:prstGeom prst="rect">
            <a:avLst/>
          </a:prstGeom>
          <a:solidFill>
            <a:srgbClr val="EAEAEA"/>
          </a:solidFill>
          <a:ln w="12700">
            <a:solidFill>
              <a:schemeClr val="bg2"/>
            </a:solidFill>
            <a:miter lim="800000"/>
            <a:headEnd type="none" w="sm" len="sm"/>
            <a:tailEnd type="none" w="sm" len="sm"/>
          </a:ln>
          <a:effectLst>
            <a:outerShdw dist="107763" dir="8100000" algn="ctr" rotWithShape="0">
              <a:schemeClr val="bg2"/>
            </a:outerShdw>
          </a:effectLst>
        </p:spPr>
        <p:txBody>
          <a:bodyPr wrap="none" anchor="ctr"/>
          <a:lstStyle/>
          <a:p>
            <a:r>
              <a:rPr lang="ar-SA" sz="2000" b="1">
                <a:solidFill>
                  <a:schemeClr val="bg1"/>
                </a:solidFill>
                <a:cs typeface="Mitra" pitchFamily="2" charset="-78"/>
              </a:rPr>
              <a:t>فعاليت سوم :</a:t>
            </a:r>
          </a:p>
          <a:p>
            <a:r>
              <a:rPr lang="ar-SA" sz="2000" b="1">
                <a:solidFill>
                  <a:schemeClr val="bg1"/>
                </a:solidFill>
                <a:cs typeface="Mitra" pitchFamily="2" charset="-78"/>
              </a:rPr>
              <a:t>اقدامات</a:t>
            </a:r>
          </a:p>
          <a:p>
            <a:r>
              <a:rPr lang="ar-SA" sz="2000" b="1">
                <a:solidFill>
                  <a:schemeClr val="bg1"/>
                </a:solidFill>
                <a:cs typeface="Mitra" pitchFamily="2" charset="-78"/>
              </a:rPr>
              <a:t>اصلاحي</a:t>
            </a:r>
            <a:endParaRPr lang="en-US" sz="2000" b="1">
              <a:solidFill>
                <a:schemeClr val="bg1"/>
              </a:solidFill>
              <a:cs typeface="Mitra" pitchFamily="2" charset="-78"/>
            </a:endParaRPr>
          </a:p>
        </p:txBody>
      </p:sp>
      <p:sp>
        <p:nvSpPr>
          <p:cNvPr id="69675" name="Text Box 43"/>
          <p:cNvSpPr txBox="1">
            <a:spLocks noChangeArrowheads="1"/>
          </p:cNvSpPr>
          <p:nvPr/>
        </p:nvSpPr>
        <p:spPr bwMode="auto">
          <a:xfrm>
            <a:off x="4133850" y="2025650"/>
            <a:ext cx="1676400" cy="530225"/>
          </a:xfrm>
          <a:prstGeom prst="rect">
            <a:avLst/>
          </a:prstGeom>
          <a:solidFill>
            <a:srgbClr val="EAEAEA"/>
          </a:solidFill>
          <a:ln w="12700">
            <a:solidFill>
              <a:schemeClr val="bg2"/>
            </a:solidFill>
            <a:miter lim="800000"/>
            <a:headEnd type="none" w="sm" len="sm"/>
            <a:tailEnd type="none" w="sm" len="sm"/>
          </a:ln>
          <a:effectLst>
            <a:outerShdw dist="107763" dir="8100000" algn="ctr" rotWithShape="0">
              <a:schemeClr val="bg2"/>
            </a:outerShdw>
          </a:effectLst>
        </p:spPr>
        <p:txBody>
          <a:bodyPr anchor="ctr">
            <a:spAutoFit/>
          </a:bodyPr>
          <a:lstStyle/>
          <a:p>
            <a:pPr algn="ctr" rtl="1">
              <a:spcBef>
                <a:spcPct val="50000"/>
              </a:spcBef>
            </a:pPr>
            <a:r>
              <a:rPr lang="ar-SA" sz="1400" b="1">
                <a:solidFill>
                  <a:schemeClr val="bg1"/>
                </a:solidFill>
                <a:cs typeface="Titr" pitchFamily="2" charset="-78"/>
              </a:rPr>
              <a:t>آيا هيچ تفاوتي مشاهده مي‏شود؟</a:t>
            </a:r>
            <a:endParaRPr lang="en-US" sz="1400" b="1">
              <a:solidFill>
                <a:schemeClr val="bg1"/>
              </a:solidFill>
              <a:cs typeface="Titr" pitchFamily="2" charset="-78"/>
            </a:endParaRPr>
          </a:p>
        </p:txBody>
      </p:sp>
      <p:sp>
        <p:nvSpPr>
          <p:cNvPr id="69676" name="Oval 44"/>
          <p:cNvSpPr>
            <a:spLocks noChangeArrowheads="1"/>
          </p:cNvSpPr>
          <p:nvPr/>
        </p:nvSpPr>
        <p:spPr bwMode="auto">
          <a:xfrm>
            <a:off x="2362200" y="2022475"/>
            <a:ext cx="533400" cy="533400"/>
          </a:xfrm>
          <a:prstGeom prst="ellipse">
            <a:avLst/>
          </a:prstGeom>
          <a:solidFill>
            <a:schemeClr val="tx1"/>
          </a:solidFill>
          <a:ln w="12700">
            <a:solidFill>
              <a:schemeClr val="bg2"/>
            </a:solidFill>
            <a:round/>
            <a:headEnd type="none" w="sm" len="sm"/>
            <a:tailEnd type="none" w="sm" len="sm"/>
          </a:ln>
          <a:effectLst>
            <a:outerShdw dist="45791" dir="8778596" algn="ctr" rotWithShape="0">
              <a:schemeClr val="bg2"/>
            </a:outerShdw>
          </a:effectLst>
        </p:spPr>
        <p:txBody>
          <a:bodyPr wrap="none" anchor="ctr"/>
          <a:lstStyle/>
          <a:p>
            <a:pPr algn="ctr"/>
            <a:r>
              <a:rPr lang="ar-SA" sz="2000" b="1">
                <a:solidFill>
                  <a:srgbClr val="FF9900"/>
                </a:solidFill>
                <a:cs typeface="Mitra" pitchFamily="2" charset="-78"/>
              </a:rPr>
              <a:t>آري</a:t>
            </a:r>
            <a:endParaRPr lang="en-US" sz="2000" b="1">
              <a:solidFill>
                <a:srgbClr val="FF9900"/>
              </a:solidFill>
              <a:cs typeface="Mitra" pitchFamily="2" charset="-78"/>
            </a:endParaRPr>
          </a:p>
        </p:txBody>
      </p:sp>
      <p:sp>
        <p:nvSpPr>
          <p:cNvPr id="69677" name="Oval 45"/>
          <p:cNvSpPr>
            <a:spLocks noChangeArrowheads="1"/>
          </p:cNvSpPr>
          <p:nvPr/>
        </p:nvSpPr>
        <p:spPr bwMode="auto">
          <a:xfrm>
            <a:off x="2124075" y="4727575"/>
            <a:ext cx="533400" cy="533400"/>
          </a:xfrm>
          <a:prstGeom prst="ellipse">
            <a:avLst/>
          </a:prstGeom>
          <a:solidFill>
            <a:schemeClr val="tx1"/>
          </a:solidFill>
          <a:ln w="12700">
            <a:solidFill>
              <a:schemeClr val="bg2"/>
            </a:solidFill>
            <a:round/>
            <a:headEnd type="none" w="sm" len="sm"/>
            <a:tailEnd type="none" w="sm" len="sm"/>
          </a:ln>
          <a:effectLst>
            <a:outerShdw dist="45791" dir="8778596" algn="ctr" rotWithShape="0">
              <a:schemeClr val="bg2"/>
            </a:outerShdw>
          </a:effectLst>
        </p:spPr>
        <p:txBody>
          <a:bodyPr wrap="none" anchor="ctr"/>
          <a:lstStyle/>
          <a:p>
            <a:pPr algn="ctr"/>
            <a:r>
              <a:rPr lang="ar-SA" sz="2000" b="1">
                <a:solidFill>
                  <a:srgbClr val="FF9900"/>
                </a:solidFill>
                <a:cs typeface="Mitra" pitchFamily="2" charset="-78"/>
              </a:rPr>
              <a:t>آري</a:t>
            </a:r>
            <a:endParaRPr lang="en-US" sz="2000" b="1">
              <a:solidFill>
                <a:srgbClr val="FF9900"/>
              </a:solidFill>
              <a:cs typeface="Mitra" pitchFamily="2" charset="-78"/>
            </a:endParaRPr>
          </a:p>
        </p:txBody>
      </p:sp>
      <p:sp>
        <p:nvSpPr>
          <p:cNvPr id="69678" name="Oval 46"/>
          <p:cNvSpPr>
            <a:spLocks noChangeArrowheads="1"/>
          </p:cNvSpPr>
          <p:nvPr/>
        </p:nvSpPr>
        <p:spPr bwMode="auto">
          <a:xfrm>
            <a:off x="4705350" y="5565775"/>
            <a:ext cx="533400" cy="457200"/>
          </a:xfrm>
          <a:prstGeom prst="ellipse">
            <a:avLst/>
          </a:prstGeom>
          <a:solidFill>
            <a:schemeClr val="tx1"/>
          </a:solidFill>
          <a:ln w="12700">
            <a:solidFill>
              <a:schemeClr val="bg2"/>
            </a:solidFill>
            <a:round/>
            <a:headEnd type="none" w="sm" len="sm"/>
            <a:tailEnd type="none" w="sm" len="sm"/>
          </a:ln>
          <a:effectLst>
            <a:outerShdw dist="45791" dir="8778596" algn="ctr" rotWithShape="0">
              <a:schemeClr val="bg2"/>
            </a:outerShdw>
          </a:effectLst>
        </p:spPr>
        <p:txBody>
          <a:bodyPr wrap="none" anchor="ctr"/>
          <a:lstStyle/>
          <a:p>
            <a:pPr algn="ctr"/>
            <a:r>
              <a:rPr lang="ar-SA" sz="2000" b="1">
                <a:solidFill>
                  <a:srgbClr val="FF9900"/>
                </a:solidFill>
                <a:cs typeface="Mitra" pitchFamily="2" charset="-78"/>
              </a:rPr>
              <a:t>نه</a:t>
            </a:r>
            <a:endParaRPr lang="en-US" sz="2000" b="1">
              <a:solidFill>
                <a:srgbClr val="FF9900"/>
              </a:solidFill>
              <a:cs typeface="Mitra" pitchFamily="2" charset="-78"/>
            </a:endParaRPr>
          </a:p>
        </p:txBody>
      </p:sp>
      <p:sp>
        <p:nvSpPr>
          <p:cNvPr id="69679" name="Text Box 47"/>
          <p:cNvSpPr txBox="1">
            <a:spLocks noChangeArrowheads="1"/>
          </p:cNvSpPr>
          <p:nvPr/>
        </p:nvSpPr>
        <p:spPr bwMode="auto">
          <a:xfrm>
            <a:off x="4248150" y="4727575"/>
            <a:ext cx="1447800" cy="530225"/>
          </a:xfrm>
          <a:prstGeom prst="rect">
            <a:avLst/>
          </a:prstGeom>
          <a:solidFill>
            <a:srgbClr val="EAEAEA"/>
          </a:solidFill>
          <a:ln w="12700">
            <a:solidFill>
              <a:schemeClr val="bg2"/>
            </a:solidFill>
            <a:miter lim="800000"/>
            <a:headEnd type="none" w="sm" len="sm"/>
            <a:tailEnd type="none" w="sm" len="sm"/>
          </a:ln>
          <a:effectLst>
            <a:outerShdw dist="107763" dir="8100000" algn="ctr" rotWithShape="0">
              <a:schemeClr val="bg2"/>
            </a:outerShdw>
          </a:effectLst>
        </p:spPr>
        <p:txBody>
          <a:bodyPr anchor="ctr">
            <a:spAutoFit/>
          </a:bodyPr>
          <a:lstStyle/>
          <a:p>
            <a:pPr algn="ctr" rtl="1">
              <a:spcBef>
                <a:spcPct val="50000"/>
              </a:spcBef>
            </a:pPr>
            <a:r>
              <a:rPr lang="ar-SA" sz="1400" b="1">
                <a:solidFill>
                  <a:schemeClr val="bg1"/>
                </a:solidFill>
                <a:cs typeface="Titr" pitchFamily="2" charset="-78"/>
              </a:rPr>
              <a:t>آيا هيچ تفاوتي مشاهده مي‏شود؟ </a:t>
            </a:r>
            <a:endParaRPr lang="en-US" sz="1400" b="1">
              <a:solidFill>
                <a:schemeClr val="bg1"/>
              </a:solidFill>
              <a:cs typeface="Titr" pitchFamily="2" charset="-78"/>
            </a:endParaRPr>
          </a:p>
        </p:txBody>
      </p:sp>
      <p:sp>
        <p:nvSpPr>
          <p:cNvPr id="69680" name="Text Box 48"/>
          <p:cNvSpPr txBox="1">
            <a:spLocks noChangeArrowheads="1"/>
          </p:cNvSpPr>
          <p:nvPr/>
        </p:nvSpPr>
        <p:spPr bwMode="auto">
          <a:xfrm>
            <a:off x="3143250" y="3489325"/>
            <a:ext cx="3657600" cy="849313"/>
          </a:xfrm>
          <a:prstGeom prst="rect">
            <a:avLst/>
          </a:prstGeom>
          <a:solidFill>
            <a:srgbClr val="EAEAEA"/>
          </a:solidFill>
          <a:ln w="12700">
            <a:solidFill>
              <a:schemeClr val="bg2"/>
            </a:solidFill>
            <a:miter lim="800000"/>
            <a:headEnd type="none" w="sm" len="sm"/>
            <a:tailEnd type="none" w="sm" len="sm"/>
          </a:ln>
          <a:effectLst>
            <a:outerShdw dist="107763" dir="8100000" algn="ctr" rotWithShape="0">
              <a:schemeClr val="bg2"/>
            </a:outerShdw>
          </a:effectLst>
        </p:spPr>
        <p:txBody>
          <a:bodyPr anchor="ctr">
            <a:spAutoFit/>
          </a:bodyPr>
          <a:lstStyle/>
          <a:p>
            <a:pPr algn="ctr" rtl="1">
              <a:spcBef>
                <a:spcPct val="50000"/>
              </a:spcBef>
            </a:pPr>
            <a:r>
              <a:rPr lang="ar-SA" sz="1400" b="1">
                <a:solidFill>
                  <a:schemeClr val="bg1"/>
                </a:solidFill>
                <a:cs typeface="Titr" pitchFamily="2" charset="-78"/>
              </a:rPr>
              <a:t>فعاليت دوم : محاسبه عملكرد سازمان</a:t>
            </a:r>
          </a:p>
          <a:p>
            <a:pPr algn="ctr" rtl="1">
              <a:spcBef>
                <a:spcPct val="50000"/>
              </a:spcBef>
            </a:pPr>
            <a:r>
              <a:rPr lang="ar-SA" sz="1400" b="1">
                <a:solidFill>
                  <a:schemeClr val="bg1"/>
                </a:solidFill>
                <a:cs typeface="Titr" pitchFamily="2" charset="-78"/>
              </a:rPr>
              <a:t>مقايسه ميزان پيشرفت‏هاي برنامه‏ريزي شده با واقعي براي دستيابي به هدف‏هاي تعيين شده</a:t>
            </a:r>
            <a:endParaRPr lang="en-US" sz="1400" b="1">
              <a:solidFill>
                <a:schemeClr val="bg1"/>
              </a:solidFill>
              <a:cs typeface="Titr" pitchFamily="2" charset="-78"/>
            </a:endParaRPr>
          </a:p>
        </p:txBody>
      </p:sp>
      <p:cxnSp>
        <p:nvCxnSpPr>
          <p:cNvPr id="69700" name="AutoShape 68"/>
          <p:cNvCxnSpPr>
            <a:cxnSpLocks noChangeShapeType="1"/>
            <a:stCxn id="0" idx="2"/>
            <a:endCxn id="69675" idx="0"/>
          </p:cNvCxnSpPr>
          <p:nvPr/>
        </p:nvCxnSpPr>
        <p:spPr bwMode="auto">
          <a:xfrm>
            <a:off x="4972050" y="1736725"/>
            <a:ext cx="0" cy="288925"/>
          </a:xfrm>
          <a:prstGeom prst="straightConnector1">
            <a:avLst/>
          </a:prstGeom>
          <a:noFill/>
          <a:ln w="28575">
            <a:solidFill>
              <a:schemeClr val="tx1"/>
            </a:solidFill>
            <a:round/>
            <a:headEnd type="none" w="sm" len="sm"/>
            <a:tailEnd type="triangle" w="sm" len="sm"/>
          </a:ln>
          <a:effectLst/>
        </p:spPr>
      </p:cxnSp>
      <p:cxnSp>
        <p:nvCxnSpPr>
          <p:cNvPr id="69701" name="AutoShape 69"/>
          <p:cNvCxnSpPr>
            <a:cxnSpLocks noChangeShapeType="1"/>
            <a:stCxn id="69675" idx="1"/>
            <a:endCxn id="69676" idx="6"/>
          </p:cNvCxnSpPr>
          <p:nvPr/>
        </p:nvCxnSpPr>
        <p:spPr bwMode="auto">
          <a:xfrm flipH="1" flipV="1">
            <a:off x="2895600" y="2289175"/>
            <a:ext cx="1238250" cy="1588"/>
          </a:xfrm>
          <a:prstGeom prst="straightConnector1">
            <a:avLst/>
          </a:prstGeom>
          <a:noFill/>
          <a:ln w="28575">
            <a:solidFill>
              <a:schemeClr val="tx1"/>
            </a:solidFill>
            <a:round/>
            <a:headEnd type="none" w="sm" len="sm"/>
            <a:tailEnd type="triangle" w="sm" len="sm"/>
          </a:ln>
          <a:effectLst/>
        </p:spPr>
      </p:cxnSp>
      <p:cxnSp>
        <p:nvCxnSpPr>
          <p:cNvPr id="69702" name="AutoShape 70"/>
          <p:cNvCxnSpPr>
            <a:cxnSpLocks noChangeShapeType="1"/>
            <a:stCxn id="69676" idx="2"/>
          </p:cNvCxnSpPr>
          <p:nvPr/>
        </p:nvCxnSpPr>
        <p:spPr bwMode="auto">
          <a:xfrm flipH="1">
            <a:off x="1428750" y="2289175"/>
            <a:ext cx="933450" cy="1588"/>
          </a:xfrm>
          <a:prstGeom prst="straightConnector1">
            <a:avLst/>
          </a:prstGeom>
          <a:noFill/>
          <a:ln w="28575">
            <a:solidFill>
              <a:schemeClr val="tx1"/>
            </a:solidFill>
            <a:round/>
            <a:headEnd type="none" w="sm" len="sm"/>
            <a:tailEnd type="triangle" w="sm" len="sm"/>
          </a:ln>
          <a:effectLst/>
        </p:spPr>
      </p:cxnSp>
      <p:cxnSp>
        <p:nvCxnSpPr>
          <p:cNvPr id="69703" name="AutoShape 71"/>
          <p:cNvCxnSpPr>
            <a:cxnSpLocks noChangeShapeType="1"/>
            <a:stCxn id="69675" idx="2"/>
            <a:endCxn id="69705" idx="0"/>
          </p:cNvCxnSpPr>
          <p:nvPr/>
        </p:nvCxnSpPr>
        <p:spPr bwMode="auto">
          <a:xfrm>
            <a:off x="4972050" y="2555875"/>
            <a:ext cx="0" cy="219075"/>
          </a:xfrm>
          <a:prstGeom prst="straightConnector1">
            <a:avLst/>
          </a:prstGeom>
          <a:noFill/>
          <a:ln w="28575">
            <a:solidFill>
              <a:schemeClr val="tx1"/>
            </a:solidFill>
            <a:round/>
            <a:headEnd type="none" w="sm" len="sm"/>
            <a:tailEnd type="triangle" w="sm" len="sm"/>
          </a:ln>
          <a:effectLst/>
        </p:spPr>
      </p:cxnSp>
      <p:sp>
        <p:nvSpPr>
          <p:cNvPr id="69704" name="Text Box 72"/>
          <p:cNvSpPr txBox="1">
            <a:spLocks noChangeArrowheads="1"/>
          </p:cNvSpPr>
          <p:nvPr/>
        </p:nvSpPr>
        <p:spPr bwMode="auto">
          <a:xfrm>
            <a:off x="4248150" y="6251575"/>
            <a:ext cx="1447800" cy="530225"/>
          </a:xfrm>
          <a:prstGeom prst="rect">
            <a:avLst/>
          </a:prstGeom>
          <a:solidFill>
            <a:srgbClr val="EAEAEA"/>
          </a:solidFill>
          <a:ln w="12700">
            <a:solidFill>
              <a:schemeClr val="bg2"/>
            </a:solidFill>
            <a:miter lim="800000"/>
            <a:headEnd type="none" w="sm" len="sm"/>
            <a:tailEnd type="none" w="sm" len="sm"/>
          </a:ln>
          <a:effectLst>
            <a:outerShdw dist="85194" dir="9206097" algn="ctr" rotWithShape="0">
              <a:schemeClr val="bg2"/>
            </a:outerShdw>
          </a:effectLst>
        </p:spPr>
        <p:txBody>
          <a:bodyPr anchor="ctr">
            <a:spAutoFit/>
          </a:bodyPr>
          <a:lstStyle/>
          <a:p>
            <a:pPr algn="ctr" rtl="1">
              <a:spcBef>
                <a:spcPct val="50000"/>
              </a:spcBef>
            </a:pPr>
            <a:r>
              <a:rPr lang="ar-SA" sz="1400" b="1">
                <a:solidFill>
                  <a:schemeClr val="bg1"/>
                </a:solidFill>
                <a:cs typeface="Titr" pitchFamily="2" charset="-78"/>
              </a:rPr>
              <a:t>كارها يا فعاليت كنوني ادامه يابد</a:t>
            </a:r>
            <a:endParaRPr lang="en-US" sz="1400" b="1">
              <a:solidFill>
                <a:schemeClr val="bg1"/>
              </a:solidFill>
              <a:cs typeface="Titr" pitchFamily="2" charset="-78"/>
            </a:endParaRPr>
          </a:p>
        </p:txBody>
      </p:sp>
      <p:sp>
        <p:nvSpPr>
          <p:cNvPr id="69705" name="Oval 73"/>
          <p:cNvSpPr>
            <a:spLocks noChangeArrowheads="1"/>
          </p:cNvSpPr>
          <p:nvPr/>
        </p:nvSpPr>
        <p:spPr bwMode="auto">
          <a:xfrm>
            <a:off x="4705350" y="2774950"/>
            <a:ext cx="533400" cy="457200"/>
          </a:xfrm>
          <a:prstGeom prst="ellipse">
            <a:avLst/>
          </a:prstGeom>
          <a:solidFill>
            <a:schemeClr val="tx1"/>
          </a:solidFill>
          <a:ln w="12700">
            <a:solidFill>
              <a:schemeClr val="bg2"/>
            </a:solidFill>
            <a:round/>
            <a:headEnd type="none" w="sm" len="sm"/>
            <a:tailEnd type="none" w="sm" len="sm"/>
          </a:ln>
          <a:effectLst>
            <a:outerShdw dist="45791" dir="8778596" algn="ctr" rotWithShape="0">
              <a:schemeClr val="bg2"/>
            </a:outerShdw>
          </a:effectLst>
        </p:spPr>
        <p:txBody>
          <a:bodyPr wrap="none" anchor="ctr"/>
          <a:lstStyle/>
          <a:p>
            <a:pPr algn="ctr"/>
            <a:r>
              <a:rPr lang="ar-SA" sz="2000" b="1">
                <a:solidFill>
                  <a:srgbClr val="FF9900"/>
                </a:solidFill>
                <a:cs typeface="Mitra" pitchFamily="2" charset="-78"/>
              </a:rPr>
              <a:t>نه</a:t>
            </a:r>
            <a:endParaRPr lang="en-US" sz="2000" b="1">
              <a:solidFill>
                <a:srgbClr val="FF9900"/>
              </a:solidFill>
              <a:cs typeface="Mitra" pitchFamily="2" charset="-78"/>
            </a:endParaRPr>
          </a:p>
        </p:txBody>
      </p:sp>
      <p:cxnSp>
        <p:nvCxnSpPr>
          <p:cNvPr id="69713" name="AutoShape 81"/>
          <p:cNvCxnSpPr>
            <a:cxnSpLocks noChangeShapeType="1"/>
            <a:stCxn id="69705" idx="4"/>
            <a:endCxn id="69680" idx="0"/>
          </p:cNvCxnSpPr>
          <p:nvPr/>
        </p:nvCxnSpPr>
        <p:spPr bwMode="auto">
          <a:xfrm>
            <a:off x="4972050" y="3232150"/>
            <a:ext cx="0" cy="257175"/>
          </a:xfrm>
          <a:prstGeom prst="straightConnector1">
            <a:avLst/>
          </a:prstGeom>
          <a:noFill/>
          <a:ln w="28575">
            <a:solidFill>
              <a:schemeClr val="tx1"/>
            </a:solidFill>
            <a:round/>
            <a:headEnd type="none" w="sm" len="sm"/>
            <a:tailEnd type="triangle" w="sm" len="sm"/>
          </a:ln>
          <a:effectLst/>
        </p:spPr>
      </p:cxnSp>
      <p:cxnSp>
        <p:nvCxnSpPr>
          <p:cNvPr id="69714" name="AutoShape 82"/>
          <p:cNvCxnSpPr>
            <a:cxnSpLocks noChangeShapeType="1"/>
            <a:stCxn id="69680" idx="2"/>
            <a:endCxn id="69679" idx="0"/>
          </p:cNvCxnSpPr>
          <p:nvPr/>
        </p:nvCxnSpPr>
        <p:spPr bwMode="auto">
          <a:xfrm>
            <a:off x="4972050" y="4338638"/>
            <a:ext cx="0" cy="388937"/>
          </a:xfrm>
          <a:prstGeom prst="straightConnector1">
            <a:avLst/>
          </a:prstGeom>
          <a:noFill/>
          <a:ln w="28575">
            <a:solidFill>
              <a:schemeClr val="tx1"/>
            </a:solidFill>
            <a:round/>
            <a:headEnd type="none" w="sm" len="sm"/>
            <a:tailEnd type="triangle" w="sm" len="sm"/>
          </a:ln>
          <a:effectLst/>
        </p:spPr>
      </p:cxnSp>
      <p:cxnSp>
        <p:nvCxnSpPr>
          <p:cNvPr id="69715" name="AutoShape 83"/>
          <p:cNvCxnSpPr>
            <a:cxnSpLocks noChangeShapeType="1"/>
            <a:stCxn id="69679" idx="1"/>
            <a:endCxn id="69677" idx="6"/>
          </p:cNvCxnSpPr>
          <p:nvPr/>
        </p:nvCxnSpPr>
        <p:spPr bwMode="auto">
          <a:xfrm flipH="1">
            <a:off x="2657475" y="4992688"/>
            <a:ext cx="1590675" cy="1587"/>
          </a:xfrm>
          <a:prstGeom prst="straightConnector1">
            <a:avLst/>
          </a:prstGeom>
          <a:noFill/>
          <a:ln w="28575">
            <a:solidFill>
              <a:schemeClr val="tx1"/>
            </a:solidFill>
            <a:round/>
            <a:headEnd type="none" w="sm" len="sm"/>
            <a:tailEnd type="triangle" w="sm" len="sm"/>
          </a:ln>
          <a:effectLst/>
        </p:spPr>
      </p:cxnSp>
      <p:cxnSp>
        <p:nvCxnSpPr>
          <p:cNvPr id="69716" name="AutoShape 84"/>
          <p:cNvCxnSpPr>
            <a:cxnSpLocks noChangeShapeType="1"/>
            <a:stCxn id="69677" idx="2"/>
          </p:cNvCxnSpPr>
          <p:nvPr/>
        </p:nvCxnSpPr>
        <p:spPr bwMode="auto">
          <a:xfrm flipH="1">
            <a:off x="1438275" y="4994275"/>
            <a:ext cx="685800" cy="0"/>
          </a:xfrm>
          <a:prstGeom prst="straightConnector1">
            <a:avLst/>
          </a:prstGeom>
          <a:noFill/>
          <a:ln w="28575">
            <a:solidFill>
              <a:schemeClr val="tx1"/>
            </a:solidFill>
            <a:round/>
            <a:headEnd type="none" w="sm" len="sm"/>
            <a:tailEnd type="triangle" w="sm" len="sm"/>
          </a:ln>
          <a:effectLst/>
        </p:spPr>
      </p:cxnSp>
      <p:cxnSp>
        <p:nvCxnSpPr>
          <p:cNvPr id="69717" name="AutoShape 85"/>
          <p:cNvCxnSpPr>
            <a:cxnSpLocks noChangeShapeType="1"/>
            <a:stCxn id="69679" idx="2"/>
            <a:endCxn id="69678" idx="0"/>
          </p:cNvCxnSpPr>
          <p:nvPr/>
        </p:nvCxnSpPr>
        <p:spPr bwMode="auto">
          <a:xfrm>
            <a:off x="4972050" y="5257800"/>
            <a:ext cx="0" cy="307975"/>
          </a:xfrm>
          <a:prstGeom prst="straightConnector1">
            <a:avLst/>
          </a:prstGeom>
          <a:noFill/>
          <a:ln w="28575">
            <a:solidFill>
              <a:schemeClr val="tx1"/>
            </a:solidFill>
            <a:round/>
            <a:headEnd type="none" w="sm" len="sm"/>
            <a:tailEnd type="triangle" w="sm" len="sm"/>
          </a:ln>
          <a:effectLst/>
        </p:spPr>
      </p:cxnSp>
      <p:cxnSp>
        <p:nvCxnSpPr>
          <p:cNvPr id="69718" name="AutoShape 86"/>
          <p:cNvCxnSpPr>
            <a:cxnSpLocks noChangeShapeType="1"/>
            <a:stCxn id="69678" idx="4"/>
            <a:endCxn id="69704" idx="0"/>
          </p:cNvCxnSpPr>
          <p:nvPr/>
        </p:nvCxnSpPr>
        <p:spPr bwMode="auto">
          <a:xfrm>
            <a:off x="4972050" y="6022975"/>
            <a:ext cx="0" cy="228600"/>
          </a:xfrm>
          <a:prstGeom prst="straightConnector1">
            <a:avLst/>
          </a:prstGeom>
          <a:noFill/>
          <a:ln w="28575">
            <a:solidFill>
              <a:schemeClr val="tx1"/>
            </a:solidFill>
            <a:round/>
            <a:headEnd type="none" w="sm" len="sm"/>
            <a:tailEnd type="triangle" w="sm" len="sm"/>
          </a:ln>
          <a:effectLst/>
        </p:spPr>
      </p:cxn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0" y="228600"/>
            <a:ext cx="9144000" cy="6178550"/>
          </a:xfrm>
          <a:prstGeom prst="rect">
            <a:avLst/>
          </a:prstGeom>
          <a:noFill/>
          <a:ln w="12700">
            <a:noFill/>
            <a:miter lim="800000"/>
            <a:headEnd type="none" w="sm" len="sm"/>
            <a:tailEnd type="none" w="sm" len="sm"/>
          </a:ln>
          <a:effectLst/>
        </p:spPr>
        <p:txBody>
          <a:bodyPr>
            <a:spAutoFit/>
          </a:bodyPr>
          <a:lstStyle/>
          <a:p>
            <a:pPr marL="457200" indent="-457200" algn="just" rtl="1">
              <a:spcBef>
                <a:spcPct val="50000"/>
              </a:spcBef>
            </a:pPr>
            <a:r>
              <a:rPr lang="ar-SA" b="1" u="sng">
                <a:solidFill>
                  <a:schemeClr val="tx2"/>
                </a:solidFill>
                <a:effectLst>
                  <a:outerShdw blurRad="38100" dist="38100" dir="2700000" algn="tl">
                    <a:srgbClr val="000000"/>
                  </a:outerShdw>
                </a:effectLst>
                <a:cs typeface="Mitra" pitchFamily="2" charset="-78"/>
              </a:rPr>
              <a:t>براي ارزيابي استراتژي‏ها بايد به پرسش‏هاي اصلي زير پاسخ داد.</a:t>
            </a:r>
          </a:p>
          <a:p>
            <a:pPr marL="457200" indent="-457200" algn="just" rtl="1">
              <a:spcBef>
                <a:spcPct val="50000"/>
              </a:spcBef>
              <a:buFontTx/>
              <a:buAutoNum type="arabicPeriod"/>
            </a:pPr>
            <a:r>
              <a:rPr lang="ar-SA" sz="2400" b="1">
                <a:effectLst>
                  <a:outerShdw blurRad="38100" dist="38100" dir="2700000" algn="tl">
                    <a:srgbClr val="000000"/>
                  </a:outerShdw>
                </a:effectLst>
                <a:cs typeface="Mitra" pitchFamily="2" charset="-78"/>
              </a:rPr>
              <a:t>آيا نقاط قوت داخلي هنوز هم نقاط قوت هستند؟</a:t>
            </a:r>
          </a:p>
          <a:p>
            <a:pPr marL="457200" indent="-457200" algn="just" rtl="1">
              <a:spcBef>
                <a:spcPct val="50000"/>
              </a:spcBef>
              <a:buFontTx/>
              <a:buAutoNum type="arabicPeriod"/>
            </a:pPr>
            <a:r>
              <a:rPr lang="ar-SA" sz="2400" b="1">
                <a:effectLst>
                  <a:outerShdw blurRad="38100" dist="38100" dir="2700000" algn="tl">
                    <a:srgbClr val="000000"/>
                  </a:outerShdw>
                </a:effectLst>
                <a:cs typeface="Mitra" pitchFamily="2" charset="-78"/>
              </a:rPr>
              <a:t>آيا ما نقاط قوت ديگري در درون سازمان افزوده‏ايم؟ اگر چنين است ، آنها كدام‏اند؟</a:t>
            </a:r>
          </a:p>
          <a:p>
            <a:pPr marL="457200" indent="-457200" algn="just" rtl="1">
              <a:spcBef>
                <a:spcPct val="50000"/>
              </a:spcBef>
              <a:buFontTx/>
              <a:buAutoNum type="arabicPeriod"/>
            </a:pPr>
            <a:r>
              <a:rPr lang="ar-SA" sz="2400" b="1">
                <a:effectLst>
                  <a:outerShdw blurRad="38100" dist="38100" dir="2700000" algn="tl">
                    <a:srgbClr val="000000"/>
                  </a:outerShdw>
                </a:effectLst>
                <a:cs typeface="Mitra" pitchFamily="2" charset="-78"/>
              </a:rPr>
              <a:t>آيا نقاط ضعف داخلي هنوز هم نقاط ضعف مي‏باشند؟</a:t>
            </a:r>
          </a:p>
          <a:p>
            <a:pPr marL="457200" indent="-457200" algn="just" rtl="1">
              <a:spcBef>
                <a:spcPct val="50000"/>
              </a:spcBef>
              <a:buFontTx/>
              <a:buAutoNum type="arabicPeriod"/>
            </a:pPr>
            <a:r>
              <a:rPr lang="ar-SA" sz="2400" b="1">
                <a:effectLst>
                  <a:outerShdw blurRad="38100" dist="38100" dir="2700000" algn="tl">
                    <a:srgbClr val="000000"/>
                  </a:outerShdw>
                </a:effectLst>
                <a:cs typeface="Mitra" pitchFamily="2" charset="-78"/>
              </a:rPr>
              <a:t>آيا ما داراي نقاط ضعف داخلي ديگري هم شده‏ايم؟ اگر چنين است ، آنها كدام‏اند؟</a:t>
            </a:r>
          </a:p>
          <a:p>
            <a:pPr marL="457200" indent="-457200" algn="just" rtl="1">
              <a:spcBef>
                <a:spcPct val="50000"/>
              </a:spcBef>
              <a:buFontTx/>
              <a:buAutoNum type="arabicPeriod"/>
            </a:pPr>
            <a:r>
              <a:rPr lang="ar-SA" sz="2400" b="1">
                <a:effectLst>
                  <a:outerShdw blurRad="38100" dist="38100" dir="2700000" algn="tl">
                    <a:srgbClr val="000000"/>
                  </a:outerShdw>
                </a:effectLst>
                <a:cs typeface="Mitra" pitchFamily="2" charset="-78"/>
              </a:rPr>
              <a:t>آيا تهديدات خارجي هعنوز هم سازمان را تهديد مي‏كنند؟</a:t>
            </a:r>
          </a:p>
          <a:p>
            <a:pPr marL="457200" indent="-457200" algn="just" rtl="1">
              <a:spcBef>
                <a:spcPct val="50000"/>
              </a:spcBef>
              <a:buFontTx/>
              <a:buAutoNum type="arabicPeriod"/>
            </a:pPr>
            <a:r>
              <a:rPr lang="ar-SA" sz="2400" b="1">
                <a:effectLst>
                  <a:outerShdw blurRad="38100" dist="38100" dir="2700000" algn="tl">
                    <a:srgbClr val="000000"/>
                  </a:outerShdw>
                </a:effectLst>
                <a:cs typeface="Mitra" pitchFamily="2" charset="-78"/>
              </a:rPr>
              <a:t>آيا ما داراي تهديدات خارجي ديگر هم شده‏ايم؟ اگر چنين است ، آنها كدام‏اند؟</a:t>
            </a:r>
          </a:p>
          <a:p>
            <a:pPr marL="457200" indent="-457200" algn="just" rtl="1">
              <a:spcBef>
                <a:spcPct val="50000"/>
              </a:spcBef>
              <a:buFontTx/>
              <a:buAutoNum type="arabicPeriod"/>
            </a:pPr>
            <a:r>
              <a:rPr lang="ar-SA" sz="2400" b="1">
                <a:effectLst>
                  <a:outerShdw blurRad="38100" dist="38100" dir="2700000" algn="tl">
                    <a:srgbClr val="000000"/>
                  </a:outerShdw>
                </a:effectLst>
                <a:cs typeface="Mitra" pitchFamily="2" charset="-78"/>
              </a:rPr>
              <a:t>آيا تهديدات خارجي هنوز هم سازمان را تهديد مي‏كنند؟</a:t>
            </a:r>
          </a:p>
          <a:p>
            <a:pPr marL="457200" indent="-457200" algn="just" rtl="1">
              <a:spcBef>
                <a:spcPct val="50000"/>
              </a:spcBef>
              <a:buFontTx/>
              <a:buAutoNum type="arabicPeriod"/>
            </a:pPr>
            <a:r>
              <a:rPr lang="ar-SA" sz="2400" b="1">
                <a:effectLst>
                  <a:outerShdw blurRad="38100" dist="38100" dir="2700000" algn="tl">
                    <a:srgbClr val="000000"/>
                  </a:outerShdw>
                </a:effectLst>
                <a:cs typeface="Mitra" pitchFamily="2" charset="-78"/>
              </a:rPr>
              <a:t>آيا عوامل ديگري هم بر تهديدات خارجي افزوده شده‏اند؟ اگر چنين است ، آنها كدام‏اند؟</a:t>
            </a:r>
          </a:p>
          <a:p>
            <a:pPr marL="457200" indent="-457200" algn="just" rtl="1">
              <a:spcBef>
                <a:spcPct val="50000"/>
              </a:spcBef>
              <a:buFontTx/>
              <a:buAutoNum type="arabicPeriod"/>
            </a:pPr>
            <a:r>
              <a:rPr lang="ar-SA" sz="2400" b="1">
                <a:effectLst>
                  <a:outerShdw blurRad="38100" dist="38100" dir="2700000" algn="tl">
                    <a:srgbClr val="000000"/>
                  </a:outerShdw>
                </a:effectLst>
                <a:cs typeface="Mitra" pitchFamily="2" charset="-78"/>
              </a:rPr>
              <a:t>آيا ما مورد تهديد شركت‏هايي قرار گرفته‏ايم كه در صدد بلعيدن ما برآمده‏اند و آيا در اين باره آسيب‏پذير شده‏ايم؟</a:t>
            </a:r>
            <a:endParaRPr lang="en-US" sz="2400" b="1">
              <a:effectLst>
                <a:outerShdw blurRad="38100" dist="38100" dir="2700000" algn="tl">
                  <a:srgbClr val="000000"/>
                </a:outerShdw>
              </a:effectLst>
              <a:cs typeface="Mitra" pitchFamily="2" charset="-78"/>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3"/>
          <a:srcRect/>
          <a:stretch>
            <a:fillRect/>
          </a:stretch>
        </p:blipFill>
        <p:spPr bwMode="auto">
          <a:xfrm>
            <a:off x="0" y="0"/>
            <a:ext cx="9145588" cy="6859588"/>
          </a:xfrm>
          <a:prstGeom prst="rect">
            <a:avLst/>
          </a:prstGeom>
          <a:noFill/>
          <a:ln w="12700" cap="sq">
            <a:noFill/>
            <a:miter lim="800000"/>
            <a:headEnd type="none" w="sm" len="sm"/>
            <a:tailEnd type="none" w="sm" len="sm"/>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6200" y="152400"/>
            <a:ext cx="8915400" cy="5940088"/>
          </a:xfrm>
          <a:prstGeom prst="rect">
            <a:avLst/>
          </a:prstGeom>
          <a:noFill/>
          <a:ln w="12700">
            <a:noFill/>
            <a:miter lim="800000"/>
            <a:headEnd type="none" w="sm" len="sm"/>
            <a:tailEnd type="none" w="sm" len="sm"/>
          </a:ln>
          <a:effectLst/>
        </p:spPr>
        <p:txBody>
          <a:bodyPr>
            <a:spAutoFit/>
          </a:bodyPr>
          <a:lstStyle/>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30.</a:t>
            </a:r>
            <a:r>
              <a:rPr lang="ar-SA" sz="2500" b="1" dirty="0" smtClean="0">
                <a:solidFill>
                  <a:schemeClr val="tx2"/>
                </a:solidFill>
                <a:cs typeface="Titr" pitchFamily="2" charset="-78"/>
              </a:rPr>
              <a:t>از </a:t>
            </a:r>
            <a:r>
              <a:rPr lang="ar-SA" sz="2500" b="1" dirty="0">
                <a:solidFill>
                  <a:schemeClr val="tx2"/>
                </a:solidFill>
                <a:cs typeface="Titr" pitchFamily="2" charset="-78"/>
              </a:rPr>
              <a:t>نظر نگارش و تهيه امور فني از هيچ كوششي فروگذار نكنيد. جدول‏ها ، نمودارها و شكل‏هاي تميز و عالي تهيه كنيد. تصويرها و رنگ‏ها جذاب باشند. مبادا نمودارها و شكل‏ها كثيف و خط‏خورده باشند !</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31.</a:t>
            </a:r>
            <a:r>
              <a:rPr lang="ar-SA" sz="2500" b="1" dirty="0" smtClean="0">
                <a:cs typeface="Titr" pitchFamily="2" charset="-78"/>
              </a:rPr>
              <a:t>هنگامي </a:t>
            </a:r>
            <a:r>
              <a:rPr lang="ar-SA" sz="2500" b="1" dirty="0">
                <a:cs typeface="Titr" pitchFamily="2" charset="-78"/>
              </a:rPr>
              <a:t>كه مواردي را بصورت گروهي ارائه مي‏نماييد مبادا تفاوت‏هاي شخصي موجب اختلاف شود. اگر چنين وضعي پيش آيد بايد به علت آن پي‏برد و هرچه زودتر آن را مرتفع نمود.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32.</a:t>
            </a:r>
            <a:r>
              <a:rPr lang="ar-SA" sz="2500" b="1" dirty="0" smtClean="0">
                <a:solidFill>
                  <a:schemeClr val="tx2"/>
                </a:solidFill>
                <a:cs typeface="Titr" pitchFamily="2" charset="-78"/>
              </a:rPr>
              <a:t>مبادا </a:t>
            </a:r>
            <a:r>
              <a:rPr lang="ar-SA" sz="2500" b="1" dirty="0">
                <a:solidFill>
                  <a:schemeClr val="tx2"/>
                </a:solidFill>
                <a:cs typeface="Titr" pitchFamily="2" charset="-78"/>
              </a:rPr>
              <a:t>فراموش كنيد كه هدف آموزش است ؛ در زمينه‏هايي كه آشنايي كمتري داريد ، كند و كاو نماييد.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33.</a:t>
            </a:r>
            <a:r>
              <a:rPr lang="ar-SA" sz="2500" b="1" dirty="0" smtClean="0">
                <a:cs typeface="Titr" pitchFamily="2" charset="-78"/>
              </a:rPr>
              <a:t>به </a:t>
            </a:r>
            <a:r>
              <a:rPr lang="ar-SA" sz="2500" b="1" dirty="0">
                <a:cs typeface="Titr" pitchFamily="2" charset="-78"/>
              </a:rPr>
              <a:t>جزييات توجه زيادي بنماييد.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34.</a:t>
            </a:r>
            <a:r>
              <a:rPr lang="ar-SA" sz="2500" b="1" dirty="0" smtClean="0">
                <a:solidFill>
                  <a:schemeClr val="tx2"/>
                </a:solidFill>
                <a:cs typeface="Titr" pitchFamily="2" charset="-78"/>
              </a:rPr>
              <a:t>درباره </a:t>
            </a:r>
            <a:r>
              <a:rPr lang="ar-SA" sz="2500" b="1" dirty="0">
                <a:solidFill>
                  <a:schemeClr val="tx2"/>
                </a:solidFill>
                <a:cs typeface="Titr" pitchFamily="2" charset="-78"/>
              </a:rPr>
              <a:t>كاربرد پيشنهادهاي ارائه شده به صورت كامل (واقعي) بينديشيد. هميشه نتايج تصميمات روشن نيست. اغلب بر چندين جنبه از عمليات يك شركت اثر مي‏گذارند.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35.</a:t>
            </a:r>
            <a:r>
              <a:rPr lang="ar-SA" sz="2500" b="1" dirty="0" smtClean="0">
                <a:cs typeface="Titr" pitchFamily="2" charset="-78"/>
              </a:rPr>
              <a:t>هر </a:t>
            </a:r>
            <a:r>
              <a:rPr lang="ar-SA" sz="2500" b="1" dirty="0">
                <a:cs typeface="Titr" pitchFamily="2" charset="-78"/>
              </a:rPr>
              <a:t>چه سريع‏تر مطالب را يادداشت كنيد (پيش‏نويس تهيه نماييد).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36.</a:t>
            </a:r>
            <a:r>
              <a:rPr lang="ar-SA" sz="2500" b="1" dirty="0" smtClean="0">
                <a:solidFill>
                  <a:schemeClr val="tx2"/>
                </a:solidFill>
                <a:cs typeface="Titr" pitchFamily="2" charset="-78"/>
              </a:rPr>
              <a:t>هر </a:t>
            </a:r>
            <a:r>
              <a:rPr lang="ar-SA" sz="2500" b="1" dirty="0">
                <a:solidFill>
                  <a:schemeClr val="tx2"/>
                </a:solidFill>
                <a:cs typeface="Titr" pitchFamily="2" charset="-78"/>
              </a:rPr>
              <a:t>چه را كه ساير اعضاي گروه مي‏نويسند ، بخوانيد ، دربارة اين مطالب نظرات خود را (به صورت مكتوب) ارائه نماييد. اين امر باعث مي‏شود كه تمام جنبه‏هاي فرايند تهيه تجزيه و تحليل موردي پربارتر شود.</a:t>
            </a:r>
            <a:endParaRPr lang="en-US" sz="2500" b="1" dirty="0">
              <a:solidFill>
                <a:schemeClr val="tx2"/>
              </a:solidFill>
              <a:cs typeface="Titr"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6200" y="212725"/>
            <a:ext cx="8915400" cy="6017032"/>
          </a:xfrm>
          <a:prstGeom prst="rect">
            <a:avLst/>
          </a:prstGeom>
          <a:noFill/>
          <a:ln w="12700">
            <a:noFill/>
            <a:miter lim="800000"/>
            <a:headEnd type="none" w="sm" len="sm"/>
            <a:tailEnd type="none" w="sm" len="sm"/>
          </a:ln>
          <a:effectLst/>
        </p:spPr>
        <p:txBody>
          <a:bodyPr>
            <a:spAutoFit/>
          </a:bodyPr>
          <a:lstStyle/>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37.</a:t>
            </a:r>
            <a:r>
              <a:rPr lang="ar-SA" sz="2500" b="1" dirty="0" smtClean="0">
                <a:cs typeface="Titr" pitchFamily="2" charset="-78"/>
              </a:rPr>
              <a:t>براي </a:t>
            </a:r>
            <a:r>
              <a:rPr lang="ar-SA" sz="2500" b="1" dirty="0">
                <a:cs typeface="Titr" pitchFamily="2" charset="-78"/>
              </a:rPr>
              <a:t>چنين پرسشهاي اصولي يا زيربنايي ، مانند چه ، چه‏زماني ، كجا ، چرا و چگونه پاسخ‏هاي مقتضي تهيه نماييد.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38.</a:t>
            </a:r>
            <a:r>
              <a:rPr lang="ar-SA" sz="2500" b="1" dirty="0" smtClean="0">
                <a:solidFill>
                  <a:schemeClr val="tx2"/>
                </a:solidFill>
                <a:cs typeface="Titr" pitchFamily="2" charset="-78"/>
              </a:rPr>
              <a:t>رمز </a:t>
            </a:r>
            <a:r>
              <a:rPr lang="ar-SA" sz="2500" b="1" dirty="0">
                <a:solidFill>
                  <a:schemeClr val="tx2"/>
                </a:solidFill>
                <a:cs typeface="Titr" pitchFamily="2" charset="-78"/>
              </a:rPr>
              <a:t>موفقيت در سازگاري و انعطاف‏پذيري است ؛ خلاق و نوآور باشيد.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39.</a:t>
            </a:r>
            <a:r>
              <a:rPr lang="ar-SA" sz="2500" b="1" dirty="0" smtClean="0">
                <a:cs typeface="Titr" pitchFamily="2" charset="-78"/>
              </a:rPr>
              <a:t>تنها </a:t>
            </a:r>
            <a:r>
              <a:rPr lang="ar-SA" sz="2500" b="1" dirty="0">
                <a:cs typeface="Titr" pitchFamily="2" charset="-78"/>
              </a:rPr>
              <a:t>به بيان نسبت‏ها و ارائه اعداد و ارقام اكتفا نكنيد. بلكه در مورد روندهاي ارائه شده عقايد و نظراتي را ارائه نموده و به نتيجه‏هايي برسيد. درباره اهميت اين اعداد و ارقام براي شركت داد سخن بدهيد.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40.</a:t>
            </a:r>
            <a:r>
              <a:rPr lang="ar-SA" sz="2500" b="1" dirty="0" smtClean="0">
                <a:solidFill>
                  <a:schemeClr val="tx2"/>
                </a:solidFill>
                <a:cs typeface="Titr" pitchFamily="2" charset="-78"/>
              </a:rPr>
              <a:t>با </a:t>
            </a:r>
            <a:r>
              <a:rPr lang="ar-SA" sz="2500" b="1" dirty="0">
                <a:solidFill>
                  <a:schemeClr val="tx2"/>
                </a:solidFill>
                <a:cs typeface="Titr" pitchFamily="2" charset="-78"/>
              </a:rPr>
              <a:t>ارائه داده‏هاي واقعي (هر كجا امكان‏پذير است)  گفته‏هاي خود را مستدل نماييد و نوع قضاوت خود را مورد تأييد قرار دهيد.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41.</a:t>
            </a:r>
            <a:r>
              <a:rPr lang="ar-SA" sz="2500" b="1" dirty="0" smtClean="0">
                <a:cs typeface="Titr" pitchFamily="2" charset="-78"/>
              </a:rPr>
              <a:t>داشتن </a:t>
            </a:r>
            <a:r>
              <a:rPr lang="ar-SA" sz="2500" b="1" dirty="0">
                <a:cs typeface="Titr" pitchFamily="2" charset="-78"/>
              </a:rPr>
              <a:t>نظم و ترتيب يك مزيت واقعي است ؛ تجزيه و تحليل موردي شما بايد همانند يك كار تخصصي و حرفه‏اي جلوه كند.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42.</a:t>
            </a:r>
            <a:r>
              <a:rPr lang="ar-SA" sz="2500" b="1" dirty="0" smtClean="0">
                <a:solidFill>
                  <a:schemeClr val="tx2"/>
                </a:solidFill>
                <a:cs typeface="Titr" pitchFamily="2" charset="-78"/>
              </a:rPr>
              <a:t>تجزيه </a:t>
            </a:r>
            <a:r>
              <a:rPr lang="ar-SA" sz="2500" b="1" dirty="0">
                <a:solidFill>
                  <a:schemeClr val="tx2"/>
                </a:solidFill>
                <a:cs typeface="Titr" pitchFamily="2" charset="-78"/>
              </a:rPr>
              <a:t>و تحليل شما بايد (تا آنجا كه ميسراست) مفصل و دقيق باشد.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43.</a:t>
            </a:r>
            <a:r>
              <a:rPr lang="ar-SA" sz="2500" b="1" dirty="0" smtClean="0">
                <a:cs typeface="Titr" pitchFamily="2" charset="-78"/>
              </a:rPr>
              <a:t>يك </a:t>
            </a:r>
            <a:r>
              <a:rPr lang="ar-SA" sz="2500" b="1" dirty="0">
                <a:cs typeface="Titr" pitchFamily="2" charset="-78"/>
              </a:rPr>
              <a:t>تصوير بيش از هزار گفته دارد و يك تصوير خلاق به شما بالاترين نمره را (در كلاس درس) خواهد داد.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44.</a:t>
            </a:r>
            <a:r>
              <a:rPr lang="ar-SA" sz="2500" b="1" dirty="0" smtClean="0">
                <a:solidFill>
                  <a:schemeClr val="tx2"/>
                </a:solidFill>
                <a:cs typeface="Titr" pitchFamily="2" charset="-78"/>
              </a:rPr>
              <a:t>پيش </a:t>
            </a:r>
            <a:r>
              <a:rPr lang="ar-SA" sz="2500" b="1" dirty="0">
                <a:solidFill>
                  <a:schemeClr val="tx2"/>
                </a:solidFill>
                <a:cs typeface="Titr" pitchFamily="2" charset="-78"/>
              </a:rPr>
              <a:t>از ارائه مقاله اجازه بدهيد كس ديگري آن را بخواند و مورد نقد قرار دهد.</a:t>
            </a:r>
            <a:endParaRPr lang="en-US" sz="2500" b="1" dirty="0">
              <a:cs typeface="Titr"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6200" y="212725"/>
            <a:ext cx="8915400" cy="5478423"/>
          </a:xfrm>
          <a:prstGeom prst="rect">
            <a:avLst/>
          </a:prstGeom>
          <a:noFill/>
          <a:ln w="12700">
            <a:noFill/>
            <a:miter lim="800000"/>
            <a:headEnd type="none" w="sm" len="sm"/>
            <a:tailEnd type="none" w="sm" len="sm"/>
          </a:ln>
          <a:effectLst/>
        </p:spPr>
        <p:txBody>
          <a:bodyPr>
            <a:spAutoFit/>
          </a:bodyPr>
          <a:lstStyle/>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45.</a:t>
            </a:r>
            <a:r>
              <a:rPr lang="ar-SA" sz="2500" b="1" dirty="0" smtClean="0">
                <a:cs typeface="Titr" pitchFamily="2" charset="-78"/>
              </a:rPr>
              <a:t>بر </a:t>
            </a:r>
            <a:r>
              <a:rPr lang="ar-SA" sz="2500" b="1" dirty="0">
                <a:cs typeface="Titr" pitchFamily="2" charset="-78"/>
              </a:rPr>
              <a:t>بخش‏هاي «گزينش استرتژي‏ها و اجراي آنها» تأكيد كنيد. يك اشتباه متداول اين است كه در ارائه مقاله وقت بسيار زيادي را صرف بررسي عوامل داخلي و خارجي شركت مورد نظر خود مي‏نمايند. هميشه به ياد داشته باشيد كه اصل قضيه در ارائه مقاله همانا بخش‏هاي مربوط به گزينش استراتژي‏ها و جنبه‏هاي اجرايي آنها مي‏باشد.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46.</a:t>
            </a:r>
            <a:r>
              <a:rPr lang="ar-SA" sz="2500" b="1" dirty="0" smtClean="0">
                <a:solidFill>
                  <a:schemeClr val="tx2"/>
                </a:solidFill>
                <a:cs typeface="Titr" pitchFamily="2" charset="-78"/>
              </a:rPr>
              <a:t>براي </a:t>
            </a:r>
            <a:r>
              <a:rPr lang="ar-SA" sz="2500" b="1" dirty="0">
                <a:solidFill>
                  <a:schemeClr val="tx2"/>
                </a:solidFill>
                <a:cs typeface="Titr" pitchFamily="2" charset="-78"/>
              </a:rPr>
              <a:t>شناسايي اعضاي گروه خود از هيچ نوع كوششي فروگذار نكنيد. اين امر باعث مي‏شود كه در گروه هيچ چيز پنهان نماند و عقايد و نظريه‏ها بهتر رد و بدل شود. براي ايجاد اين روابط وقت و تلاش لازم صرف نماييد.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47.</a:t>
            </a:r>
            <a:r>
              <a:rPr lang="ar-SA" sz="2500" b="1" dirty="0" smtClean="0">
                <a:cs typeface="Titr" pitchFamily="2" charset="-78"/>
              </a:rPr>
              <a:t>نسبت </a:t>
            </a:r>
            <a:r>
              <a:rPr lang="ar-SA" sz="2500" b="1" dirty="0">
                <a:cs typeface="Titr" pitchFamily="2" charset="-78"/>
              </a:rPr>
              <a:t>به كارهاي اعضاي گروه خود انتقادهاي سازنده بنماييد. مباد بحث گروه را تحت‏الشعاع ديدگاه خود قرار دهيد. شنونده خوبي باشيد و در گروه مشاركت فعال بنماييد.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48.</a:t>
            </a:r>
            <a:r>
              <a:rPr lang="ar-SA" sz="2500" b="1" dirty="0" smtClean="0">
                <a:solidFill>
                  <a:schemeClr val="tx2"/>
                </a:solidFill>
                <a:cs typeface="Titr" pitchFamily="2" charset="-78"/>
              </a:rPr>
              <a:t>از </a:t>
            </a:r>
            <a:r>
              <a:rPr lang="ar-SA" sz="2500" b="1" dirty="0">
                <a:solidFill>
                  <a:schemeClr val="tx2"/>
                </a:solidFill>
                <a:cs typeface="Titr" pitchFamily="2" charset="-78"/>
              </a:rPr>
              <a:t>اشتباهات و ضعف‏هاي گذشته درس بگيريد. با توجه به جنبه‏هاي ضعف ديگران در تجزيه و تحليل موردي ارائه مطالب درصدد رفع عيب‏هاي خود برآييد.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49.</a:t>
            </a:r>
            <a:r>
              <a:rPr lang="ar-SA" sz="2500" b="1" dirty="0" smtClean="0">
                <a:cs typeface="Titr" pitchFamily="2" charset="-78"/>
              </a:rPr>
              <a:t>از </a:t>
            </a:r>
            <a:r>
              <a:rPr lang="ar-SA" sz="2500" b="1" dirty="0">
                <a:cs typeface="Titr" pitchFamily="2" charset="-78"/>
              </a:rPr>
              <a:t>روش‏هاي مثبت و كارهاي موفقيت‏آميز همكلاسان درس بگيريد.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50.</a:t>
            </a:r>
            <a:r>
              <a:rPr lang="ar-SA" sz="2500" b="1" dirty="0" smtClean="0">
                <a:solidFill>
                  <a:schemeClr val="tx2"/>
                </a:solidFill>
                <a:cs typeface="Titr" pitchFamily="2" charset="-78"/>
              </a:rPr>
              <a:t>با </a:t>
            </a:r>
            <a:r>
              <a:rPr lang="ar-SA" sz="2500" b="1" dirty="0">
                <a:solidFill>
                  <a:schemeClr val="tx2"/>
                </a:solidFill>
                <a:cs typeface="Titr" pitchFamily="2" charset="-78"/>
              </a:rPr>
              <a:t>ملاحظه ، متكي به نفس ، قابل اعتماد و قابل اعتبار باشيد.</a:t>
            </a:r>
            <a:endParaRPr lang="en-US" sz="2500" b="1" dirty="0">
              <a:solidFill>
                <a:schemeClr val="tx2"/>
              </a:solidFill>
              <a:cs typeface="Titr"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886200" y="838200"/>
            <a:ext cx="5029200" cy="762000"/>
          </a:xfrm>
          <a:prstGeom prst="rect">
            <a:avLst/>
          </a:prstGeom>
          <a:solidFill>
            <a:srgbClr val="333333"/>
          </a:solidFill>
          <a:ln w="9525">
            <a:noFill/>
            <a:miter lim="800000"/>
            <a:headEnd/>
            <a:tailEnd/>
          </a:ln>
          <a:effectLst>
            <a:outerShdw dist="81320" dir="3080412" algn="ctr" rotWithShape="0">
              <a:schemeClr val="tx1"/>
            </a:outerShdw>
          </a:effectLst>
        </p:spPr>
        <p:txBody>
          <a:bodyPr lIns="92075" tIns="46038" rIns="92075" bIns="46038" anchor="b"/>
          <a:lstStyle/>
          <a:p>
            <a:r>
              <a:rPr lang="ar-SA" sz="4800">
                <a:effectLst>
                  <a:outerShdw blurRad="38100" dist="38100" dir="2700000" algn="tl">
                    <a:srgbClr val="000000"/>
                  </a:outerShdw>
                </a:effectLst>
                <a:latin typeface="Arial" charset="0"/>
                <a:cs typeface="Jadid" pitchFamily="2" charset="-78"/>
              </a:rPr>
              <a:t>بخش اول</a:t>
            </a:r>
            <a:endParaRPr lang="en-US" sz="4800">
              <a:effectLst>
                <a:outerShdw blurRad="38100" dist="38100" dir="2700000" algn="tl">
                  <a:srgbClr val="000000"/>
                </a:outerShdw>
              </a:effectLst>
              <a:latin typeface="Arial" charset="0"/>
              <a:cs typeface="Jadid" pitchFamily="2" charset="-78"/>
            </a:endParaRPr>
          </a:p>
        </p:txBody>
      </p:sp>
      <p:sp>
        <p:nvSpPr>
          <p:cNvPr id="19459" name="Rectangle 3"/>
          <p:cNvSpPr>
            <a:spLocks noChangeArrowheads="1"/>
          </p:cNvSpPr>
          <p:nvPr/>
        </p:nvSpPr>
        <p:spPr bwMode="auto">
          <a:xfrm>
            <a:off x="609600" y="3886200"/>
            <a:ext cx="4495800" cy="1447800"/>
          </a:xfrm>
          <a:prstGeom prst="rect">
            <a:avLst/>
          </a:prstGeom>
          <a:noFill/>
          <a:ln w="9525">
            <a:noFill/>
            <a:miter lim="800000"/>
            <a:headEnd/>
            <a:tailEnd/>
          </a:ln>
          <a:effectLst>
            <a:outerShdw dist="71842" dir="2700000" algn="ctr" rotWithShape="0">
              <a:srgbClr val="B2B2B2"/>
            </a:outerShdw>
          </a:effectLst>
        </p:spPr>
        <p:txBody>
          <a:bodyPr lIns="92075" tIns="46038" rIns="92075" bIns="46038" anchor="ctr"/>
          <a:lstStyle/>
          <a:p>
            <a:pPr marL="342900" indent="-342900">
              <a:spcBef>
                <a:spcPct val="20000"/>
              </a:spcBef>
              <a:buClr>
                <a:schemeClr val="accent2"/>
              </a:buClr>
              <a:buSzPct val="80000"/>
              <a:buFont typeface="Wingdings" pitchFamily="2" charset="2"/>
              <a:buNone/>
            </a:pPr>
            <a:r>
              <a:rPr lang="ar-SA" sz="6000" b="1" i="1" u="sng">
                <a:effectLst>
                  <a:outerShdw blurRad="38100" dist="38100" dir="2700000" algn="tl">
                    <a:srgbClr val="000000"/>
                  </a:outerShdw>
                </a:effectLst>
                <a:cs typeface="Mitra" pitchFamily="2" charset="-78"/>
              </a:rPr>
              <a:t>يك تصوير كلي</a:t>
            </a:r>
            <a:endParaRPr lang="en-US" sz="6000" b="1" i="1" u="sng">
              <a:effectLst>
                <a:outerShdw blurRad="38100" dist="38100" dir="2700000" algn="tl">
                  <a:srgbClr val="000000"/>
                </a:outerShdw>
              </a:effectLst>
              <a:cs typeface="Mitra" pitchFamily="2" charset="-78"/>
            </a:endParaRPr>
          </a:p>
        </p:txBody>
      </p:sp>
      <p:sp>
        <p:nvSpPr>
          <p:cNvPr id="19460" name="Rectangle 4"/>
          <p:cNvSpPr>
            <a:spLocks noChangeArrowheads="1"/>
          </p:cNvSpPr>
          <p:nvPr/>
        </p:nvSpPr>
        <p:spPr bwMode="auto">
          <a:xfrm>
            <a:off x="2438400" y="2895600"/>
            <a:ext cx="4267200" cy="1295400"/>
          </a:xfrm>
          <a:prstGeom prst="rect">
            <a:avLst/>
          </a:prstGeom>
          <a:noFill/>
          <a:ln w="9525">
            <a:noFill/>
            <a:miter lim="800000"/>
            <a:headEnd/>
            <a:tailEnd/>
          </a:ln>
          <a:effectLst/>
        </p:spPr>
        <p:txBody>
          <a:bodyPr lIns="92075" tIns="46038" rIns="92075" bIns="46038" anchor="ctr"/>
          <a:lstStyle/>
          <a:p>
            <a:pPr marL="342900" indent="-342900" algn="r">
              <a:spcBef>
                <a:spcPct val="20000"/>
              </a:spcBef>
              <a:buClr>
                <a:schemeClr val="accent2"/>
              </a:buClr>
              <a:buSzPct val="80000"/>
              <a:buFont typeface="Wingdings" pitchFamily="2" charset="2"/>
              <a:buNone/>
            </a:pPr>
            <a:r>
              <a:rPr lang="ar-SA" sz="4400" b="1">
                <a:solidFill>
                  <a:schemeClr val="accent1"/>
                </a:solidFill>
                <a:effectLst>
                  <a:outerShdw blurRad="38100" dist="38100" dir="2700000" algn="tl">
                    <a:srgbClr val="000000"/>
                  </a:outerShdw>
                </a:effectLst>
                <a:cs typeface="Mitra" pitchFamily="2" charset="-78"/>
              </a:rPr>
              <a:t>مديريت استراتژيك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0" y="228600"/>
            <a:ext cx="2513013" cy="608013"/>
          </a:xfrm>
          <a:prstGeom prst="rect">
            <a:avLst/>
          </a:prstGeom>
          <a:noFill/>
          <a:ln w="9525">
            <a:noFill/>
            <a:miter lim="800000"/>
            <a:headEnd/>
            <a:tailEnd/>
          </a:ln>
          <a:effectLst/>
        </p:spPr>
        <p:txBody>
          <a:bodyPr lIns="92075" tIns="46038" rIns="92075" bIns="46038" anchor="b"/>
          <a:lstStyle/>
          <a:p>
            <a:pPr algn="ctr"/>
            <a:r>
              <a:rPr lang="ar-SA" sz="4000" b="1" u="sng">
                <a:solidFill>
                  <a:srgbClr val="66FF33"/>
                </a:solidFill>
                <a:effectLst>
                  <a:outerShdw blurRad="38100" dist="38100" dir="2700000" algn="tl">
                    <a:srgbClr val="000000"/>
                  </a:outerShdw>
                </a:effectLst>
                <a:latin typeface="Arial" charset="0"/>
                <a:cs typeface="Mitra" pitchFamily="2" charset="-78"/>
              </a:rPr>
              <a:t>فصل 1</a:t>
            </a:r>
            <a:endParaRPr lang="en-US" sz="4000" b="1" u="sng">
              <a:solidFill>
                <a:srgbClr val="66FF33"/>
              </a:solidFill>
              <a:effectLst>
                <a:outerShdw blurRad="38100" dist="38100" dir="2700000" algn="tl">
                  <a:srgbClr val="000000"/>
                </a:outerShdw>
              </a:effectLst>
              <a:latin typeface="Arial" charset="0"/>
              <a:cs typeface="Mitra" pitchFamily="2" charset="-78"/>
            </a:endParaRPr>
          </a:p>
        </p:txBody>
      </p:sp>
      <p:sp>
        <p:nvSpPr>
          <p:cNvPr id="20483" name="Rectangle 3"/>
          <p:cNvSpPr>
            <a:spLocks noChangeArrowheads="1"/>
          </p:cNvSpPr>
          <p:nvPr/>
        </p:nvSpPr>
        <p:spPr bwMode="auto">
          <a:xfrm>
            <a:off x="3124200" y="838200"/>
            <a:ext cx="4876800" cy="838200"/>
          </a:xfrm>
          <a:prstGeom prst="rect">
            <a:avLst/>
          </a:prstGeom>
          <a:noFill/>
          <a:ln w="9525">
            <a:noFill/>
            <a:miter lim="800000"/>
            <a:headEnd/>
            <a:tailEnd/>
          </a:ln>
          <a:effectLst/>
        </p:spPr>
        <p:txBody>
          <a:bodyPr lIns="92075" tIns="46038" rIns="92075" bIns="46038" anchor="ctr"/>
          <a:lstStyle/>
          <a:p>
            <a:pPr marL="342900" indent="-342900" algn="r">
              <a:spcBef>
                <a:spcPct val="20000"/>
              </a:spcBef>
              <a:buClr>
                <a:schemeClr val="accent2"/>
              </a:buClr>
              <a:buSzPct val="80000"/>
              <a:buFont typeface="Wingdings" pitchFamily="2" charset="2"/>
              <a:buNone/>
            </a:pPr>
            <a:r>
              <a:rPr lang="ar-SA" sz="4000">
                <a:solidFill>
                  <a:srgbClr val="FFB217"/>
                </a:solidFill>
                <a:cs typeface="Titr" pitchFamily="2" charset="-78"/>
              </a:rPr>
              <a:t>ماهيت مديريت استراتژيك</a:t>
            </a:r>
            <a:endParaRPr lang="en-US" sz="4000">
              <a:solidFill>
                <a:srgbClr val="FFB217"/>
              </a:solidFill>
              <a:cs typeface="Titr" pitchFamily="2" charset="-78"/>
            </a:endParaRPr>
          </a:p>
        </p:txBody>
      </p:sp>
      <p:sp>
        <p:nvSpPr>
          <p:cNvPr id="20484" name="Rectangle 4"/>
          <p:cNvSpPr>
            <a:spLocks noChangeArrowheads="1"/>
          </p:cNvSpPr>
          <p:nvPr/>
        </p:nvSpPr>
        <p:spPr bwMode="auto">
          <a:xfrm>
            <a:off x="76200" y="1906588"/>
            <a:ext cx="8839200" cy="608012"/>
          </a:xfrm>
          <a:prstGeom prst="rect">
            <a:avLst/>
          </a:prstGeom>
          <a:noFill/>
          <a:ln w="9525">
            <a:noFill/>
            <a:miter lim="800000"/>
            <a:headEnd/>
            <a:tailEnd/>
          </a:ln>
          <a:effectLst/>
        </p:spPr>
        <p:txBody>
          <a:bodyPr lIns="92075" tIns="46038" rIns="92075" bIns="46038" anchor="b"/>
          <a:lstStyle/>
          <a:p>
            <a:pPr algn="ctr"/>
            <a:r>
              <a:rPr lang="ar-SA" sz="3000" b="1" u="sng">
                <a:solidFill>
                  <a:srgbClr val="66FF33"/>
                </a:solidFill>
                <a:effectLst>
                  <a:outerShdw blurRad="38100" dist="38100" dir="2700000" algn="tl">
                    <a:srgbClr val="000000"/>
                  </a:outerShdw>
                </a:effectLst>
                <a:latin typeface="Arial" charset="0"/>
                <a:cs typeface="Mitra" pitchFamily="2" charset="-78"/>
              </a:rPr>
              <a:t>عناوين                                                                                          </a:t>
            </a:r>
            <a:endParaRPr lang="en-US" sz="3000" b="1" u="sng">
              <a:solidFill>
                <a:srgbClr val="66FF33"/>
              </a:solidFill>
              <a:effectLst>
                <a:outerShdw blurRad="38100" dist="38100" dir="2700000" algn="tl">
                  <a:srgbClr val="000000"/>
                </a:outerShdw>
              </a:effectLst>
              <a:latin typeface="Arial" charset="0"/>
              <a:cs typeface="Mitra" pitchFamily="2" charset="-78"/>
            </a:endParaRPr>
          </a:p>
        </p:txBody>
      </p:sp>
      <p:graphicFrame>
        <p:nvGraphicFramePr>
          <p:cNvPr id="20485" name="Group 5"/>
          <p:cNvGraphicFramePr>
            <a:graphicFrameLocks noGrp="1"/>
          </p:cNvGraphicFramePr>
          <p:nvPr/>
        </p:nvGraphicFramePr>
        <p:xfrm>
          <a:off x="-609600" y="2514600"/>
          <a:ext cx="8839200" cy="4053840"/>
        </p:xfrm>
        <a:graphic>
          <a:graphicData uri="http://schemas.openxmlformats.org/drawingml/2006/table">
            <a:tbl>
              <a:tblPr/>
              <a:tblGrid>
                <a:gridCol w="8839200"/>
              </a:tblGrid>
              <a:tr h="450850">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3200" b="1" i="0" u="none" strike="noStrike" cap="none" normalizeH="0" baseline="0" smtClean="0">
                          <a:ln>
                            <a:noFill/>
                          </a:ln>
                          <a:solidFill>
                            <a:schemeClr val="tx1"/>
                          </a:solidFill>
                          <a:effectLst/>
                          <a:latin typeface="Times New Roman" pitchFamily="18" charset="0"/>
                          <a:cs typeface="Mitra" pitchFamily="2" charset="-78"/>
                        </a:rPr>
                        <a:t>مديريت استراتژيك چيست؟</a:t>
                      </a:r>
                      <a:endParaRPr kumimoji="0" lang="en-US" sz="32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cap="flat">
                      <a:noFill/>
                    </a:lnT>
                    <a:lnB>
                      <a:noFill/>
                    </a:lnB>
                    <a:lnTlToBr>
                      <a:noFill/>
                    </a:lnTlToBr>
                    <a:lnBlToTr>
                      <a:noFill/>
                    </a:lnBlToTr>
                    <a:noFill/>
                  </a:tcPr>
                </a:tc>
              </a:tr>
              <a:tr h="450850">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3200" b="1" i="0" u="none" strike="noStrike" cap="none" normalizeH="0" baseline="0" smtClean="0">
                          <a:ln>
                            <a:noFill/>
                          </a:ln>
                          <a:solidFill>
                            <a:schemeClr val="tx1"/>
                          </a:solidFill>
                          <a:effectLst/>
                          <a:latin typeface="Times New Roman" pitchFamily="18" charset="0"/>
                          <a:cs typeface="Mitra" pitchFamily="2" charset="-78"/>
                        </a:rPr>
                        <a:t>اصطلاحات كليدي در مديريت استراتژيك</a:t>
                      </a:r>
                      <a:endParaRPr kumimoji="0" lang="en-US" sz="32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541338">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3200" b="1" i="0" u="none" strike="noStrike" cap="none" normalizeH="0" baseline="0" smtClean="0">
                          <a:ln>
                            <a:noFill/>
                          </a:ln>
                          <a:solidFill>
                            <a:schemeClr val="tx1"/>
                          </a:solidFill>
                          <a:effectLst/>
                          <a:latin typeface="Times New Roman" pitchFamily="18" charset="0"/>
                          <a:cs typeface="Mitra" pitchFamily="2" charset="-78"/>
                        </a:rPr>
                        <a:t>الگوي مديريت استراتژيك</a:t>
                      </a:r>
                      <a:endParaRPr kumimoji="0" lang="en-US" sz="32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50850">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3200" b="1" i="0" u="none" strike="noStrike" cap="none" normalizeH="0" baseline="0" smtClean="0">
                          <a:ln>
                            <a:noFill/>
                          </a:ln>
                          <a:solidFill>
                            <a:schemeClr val="tx1"/>
                          </a:solidFill>
                          <a:effectLst/>
                          <a:latin typeface="Times New Roman" pitchFamily="18" charset="0"/>
                          <a:cs typeface="Mitra" pitchFamily="2" charset="-78"/>
                        </a:rPr>
                        <a:t>مزاياي مديريت استراتژيك</a:t>
                      </a:r>
                      <a:endParaRPr kumimoji="0" lang="en-US" sz="32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50850">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3200" b="1" i="0" u="none" strike="noStrike" cap="none" normalizeH="0" baseline="0" smtClean="0">
                          <a:ln>
                            <a:noFill/>
                          </a:ln>
                          <a:solidFill>
                            <a:schemeClr val="tx1"/>
                          </a:solidFill>
                          <a:effectLst/>
                          <a:latin typeface="Times New Roman" pitchFamily="18" charset="0"/>
                          <a:cs typeface="Mitra" pitchFamily="2" charset="-78"/>
                        </a:rPr>
                        <a:t>اصول اخلاقي و مديريت استراتژيك</a:t>
                      </a:r>
                      <a:endParaRPr kumimoji="0" lang="en-US" sz="32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50850">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3200" b="1" i="0" u="none" strike="noStrike" cap="none" normalizeH="0" baseline="0" smtClean="0">
                          <a:ln>
                            <a:noFill/>
                          </a:ln>
                          <a:solidFill>
                            <a:schemeClr val="tx1"/>
                          </a:solidFill>
                          <a:effectLst/>
                          <a:latin typeface="Times New Roman" pitchFamily="18" charset="0"/>
                          <a:cs typeface="Mitra" pitchFamily="2" charset="-78"/>
                        </a:rPr>
                        <a:t>مقايسه استراتژي‏ها در سازمان‏هاي تجاري و نظامي</a:t>
                      </a:r>
                      <a:endParaRPr kumimoji="0" lang="en-US" sz="32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50850">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3200" b="1" i="0" u="none" strike="noStrike" cap="none" normalizeH="0" baseline="0" smtClean="0">
                          <a:ln>
                            <a:noFill/>
                          </a:ln>
                          <a:solidFill>
                            <a:schemeClr val="tx1"/>
                          </a:solidFill>
                          <a:effectLst/>
                          <a:latin typeface="Times New Roman" pitchFamily="18" charset="0"/>
                          <a:cs typeface="Mitra" pitchFamily="2" charset="-78"/>
                        </a:rPr>
                        <a:t>مورد جامع و تمرين‏هاي تجربي</a:t>
                      </a:r>
                      <a:endParaRPr kumimoji="0" lang="en-US" sz="32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52400" y="47625"/>
            <a:ext cx="8839200" cy="6734175"/>
          </a:xfrm>
          <a:prstGeom prst="rect">
            <a:avLst/>
          </a:prstGeom>
          <a:noFill/>
          <a:ln w="12700">
            <a:noFill/>
            <a:miter lim="800000"/>
            <a:headEnd type="none" w="sm" len="sm"/>
            <a:tailEnd type="none" w="sm" len="sm"/>
          </a:ln>
          <a:effectLst/>
        </p:spPr>
        <p:txBody>
          <a:bodyPr>
            <a:spAutoFit/>
          </a:bodyPr>
          <a:lstStyle/>
          <a:p>
            <a:pPr algn="just" rtl="1">
              <a:spcBef>
                <a:spcPct val="50000"/>
              </a:spcBef>
            </a:pPr>
            <a:r>
              <a:rPr lang="ar-SA" sz="3600" b="1" i="1" u="sng">
                <a:solidFill>
                  <a:srgbClr val="CCFF33"/>
                </a:solidFill>
                <a:effectLst>
                  <a:outerShdw blurRad="38100" dist="38100" dir="2700000" algn="tl">
                    <a:srgbClr val="000000"/>
                  </a:outerShdw>
                </a:effectLst>
                <a:cs typeface="Jadid" pitchFamily="2" charset="-78"/>
              </a:rPr>
              <a:t>مديريت استراتژيك چيست ؟</a:t>
            </a:r>
          </a:p>
          <a:p>
            <a:pPr algn="just" rtl="1">
              <a:spcBef>
                <a:spcPct val="50000"/>
              </a:spcBef>
            </a:pPr>
            <a:r>
              <a:rPr lang="ar-SA" sz="3200" b="1">
                <a:cs typeface="Mitra" pitchFamily="2" charset="-78"/>
              </a:rPr>
              <a:t>زماني رؤساي دو شركت در يك صنعت با هم رقابت مي‏كردند. اين دو رئيس تصميم گرفتند كه به دامن طبيعت پناه ببرند ، در آنجا چادر بزنند و دربارة ادغام اغحتمالي دو شركت به بحث بپردازند. اين دو نفر در نقطه‏اي دوردست در دل جنگل‏هاي انبوه چادر زدند. ناگهان متوجه شدند كه يك خرس قهوه‏اي رنگ در برابر آنها روي دو پاي عقب خود ايستاده و خرناس مي‏كشد.اولين رئيس به سرعت يك جفت كفش ورزشي از كيف دستي خود بيرون آورد. دومين رئيس گفت : «جناب ، شما نمي‏توانيد از اين خرس تند تر بدويد.» رئيس اول پاسخ داد : «شايد من نتوانم از اين خرس تندتر بدوم ، ولي ترديدي ندارم كه مي‏توانم تندتر از شما بدوم!» اين داستان تصويري از مفهوم مديريت استراتژيك ارائه مي‏كند.</a:t>
            </a:r>
            <a:endParaRPr lang="en-US" sz="3200" b="1">
              <a:cs typeface="Mitra"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52400" y="166688"/>
            <a:ext cx="8839200" cy="2347912"/>
          </a:xfrm>
          <a:prstGeom prst="rect">
            <a:avLst/>
          </a:prstGeom>
          <a:noFill/>
          <a:ln w="12700">
            <a:noFill/>
            <a:miter lim="800000"/>
            <a:headEnd type="none" w="sm" len="sm"/>
            <a:tailEnd type="none" w="sm" len="sm"/>
          </a:ln>
          <a:effectLst/>
        </p:spPr>
        <p:txBody>
          <a:bodyPr>
            <a:spAutoFit/>
          </a:bodyPr>
          <a:lstStyle/>
          <a:p>
            <a:pPr algn="just" rtl="1">
              <a:spcBef>
                <a:spcPct val="50000"/>
              </a:spcBef>
            </a:pPr>
            <a:r>
              <a:rPr lang="ar-SA" sz="3600" b="1" u="sng">
                <a:solidFill>
                  <a:srgbClr val="66FF66"/>
                </a:solidFill>
                <a:effectLst>
                  <a:outerShdw blurRad="38100" dist="38100" dir="2700000" algn="tl">
                    <a:srgbClr val="000000"/>
                  </a:outerShdw>
                </a:effectLst>
                <a:cs typeface="Jadid" pitchFamily="2" charset="-78"/>
              </a:rPr>
              <a:t>تعريف مديريت استراتژيك :</a:t>
            </a:r>
          </a:p>
          <a:p>
            <a:pPr algn="just" rtl="1">
              <a:spcBef>
                <a:spcPct val="50000"/>
              </a:spcBef>
            </a:pPr>
            <a:r>
              <a:rPr lang="ar-SA" sz="3200" b="1">
                <a:effectLst>
                  <a:outerShdw blurRad="38100" dist="38100" dir="2700000" algn="tl">
                    <a:srgbClr val="000000"/>
                  </a:outerShdw>
                </a:effectLst>
                <a:cs typeface="Mitra" pitchFamily="2" charset="-78"/>
              </a:rPr>
              <a:t>مي‏توان مديريت استراتژيك را بدين‏گونه تعريف كرد : هنر و علم تدوين ، اجرا و ارزيابي تصميمات وظيفه‏اي چندگانه كه سازمان را قادر مي‏سازد به هدف‏هاي بلند مدت خود دست يابد.</a:t>
            </a:r>
            <a:endParaRPr lang="en-US" sz="3200" b="1">
              <a:effectLst>
                <a:outerShdw blurRad="38100" dist="38100" dir="2700000" algn="tl">
                  <a:srgbClr val="000000"/>
                </a:outerShdw>
              </a:effectLst>
              <a:cs typeface="Mitra" pitchFamily="2" charset="-78"/>
            </a:endParaRPr>
          </a:p>
        </p:txBody>
      </p:sp>
      <p:sp>
        <p:nvSpPr>
          <p:cNvPr id="22532" name="Text Box 4"/>
          <p:cNvSpPr txBox="1">
            <a:spLocks noChangeArrowheads="1"/>
          </p:cNvSpPr>
          <p:nvPr/>
        </p:nvSpPr>
        <p:spPr bwMode="auto">
          <a:xfrm>
            <a:off x="304800" y="2984500"/>
            <a:ext cx="8839200" cy="1282700"/>
          </a:xfrm>
          <a:prstGeom prst="rect">
            <a:avLst/>
          </a:prstGeom>
          <a:noFill/>
          <a:ln w="12700">
            <a:noFill/>
            <a:miter lim="800000"/>
            <a:headEnd type="none" w="sm" len="sm"/>
            <a:tailEnd type="none" w="sm" len="sm"/>
          </a:ln>
          <a:effectLst/>
        </p:spPr>
        <p:txBody>
          <a:bodyPr>
            <a:spAutoFit/>
          </a:bodyPr>
          <a:lstStyle/>
          <a:p>
            <a:pPr marL="1143000" indent="-952500" algn="just" rtl="1">
              <a:spcBef>
                <a:spcPct val="50000"/>
              </a:spcBef>
            </a:pPr>
            <a:r>
              <a:rPr lang="ar-SA" sz="3600" b="1" u="sng">
                <a:solidFill>
                  <a:srgbClr val="66FF66"/>
                </a:solidFill>
                <a:effectLst>
                  <a:outerShdw blurRad="38100" dist="38100" dir="2700000" algn="tl">
                    <a:srgbClr val="000000"/>
                  </a:outerShdw>
                </a:effectLst>
                <a:cs typeface="Jadid" pitchFamily="2" charset="-78"/>
              </a:rPr>
              <a:t>مراحل مديريت استراتژيك :</a:t>
            </a:r>
          </a:p>
          <a:p>
            <a:pPr marL="1143000" indent="-952500" algn="just" rtl="1">
              <a:spcBef>
                <a:spcPct val="50000"/>
              </a:spcBef>
            </a:pPr>
            <a:r>
              <a:rPr lang="ar-SA" b="1">
                <a:solidFill>
                  <a:schemeClr val="folHlink"/>
                </a:solidFill>
                <a:effectLst>
                  <a:outerShdw blurRad="38100" dist="38100" dir="2700000" algn="tl">
                    <a:srgbClr val="000000"/>
                  </a:outerShdw>
                </a:effectLst>
                <a:cs typeface="Mitra" pitchFamily="2" charset="-78"/>
              </a:rPr>
              <a:t>فرايند مديريت استراتژيك در برگيرنده سه مرحله مي‏شود :</a:t>
            </a:r>
            <a:endParaRPr lang="en-US" b="1">
              <a:solidFill>
                <a:schemeClr val="folHlink"/>
              </a:solidFill>
              <a:effectLst>
                <a:outerShdw blurRad="38100" dist="38100" dir="2700000" algn="tl">
                  <a:srgbClr val="000000"/>
                </a:outerShdw>
              </a:effectLst>
              <a:cs typeface="Mitra" pitchFamily="2" charset="-78"/>
            </a:endParaRPr>
          </a:p>
        </p:txBody>
      </p:sp>
      <p:sp>
        <p:nvSpPr>
          <p:cNvPr id="22533" name="Rectangle 5"/>
          <p:cNvSpPr>
            <a:spLocks noChangeArrowheads="1"/>
          </p:cNvSpPr>
          <p:nvPr/>
        </p:nvSpPr>
        <p:spPr bwMode="auto">
          <a:xfrm>
            <a:off x="1371600" y="4510088"/>
            <a:ext cx="4495800" cy="2043112"/>
          </a:xfrm>
          <a:prstGeom prst="rect">
            <a:avLst/>
          </a:prstGeom>
          <a:noFill/>
          <a:ln w="12700">
            <a:noFill/>
            <a:miter lim="800000"/>
            <a:headEnd type="none" w="sm" len="sm"/>
            <a:tailEnd type="none" w="sm" len="sm"/>
          </a:ln>
          <a:effectLst/>
        </p:spPr>
        <p:txBody>
          <a:bodyPr>
            <a:spAutoFit/>
          </a:bodyPr>
          <a:lstStyle/>
          <a:p>
            <a:pPr marL="666750" indent="-666750" algn="r" rtl="1">
              <a:spcBef>
                <a:spcPct val="50000"/>
              </a:spcBef>
              <a:buClr>
                <a:srgbClr val="66FF66"/>
              </a:buClr>
              <a:buFont typeface="Wingdings" pitchFamily="2" charset="2"/>
              <a:buChar char="ü"/>
            </a:pPr>
            <a:r>
              <a:rPr lang="ar-SA" sz="3200" b="1">
                <a:effectLst>
                  <a:outerShdw blurRad="38100" dist="38100" dir="2700000" algn="tl">
                    <a:srgbClr val="000000"/>
                  </a:outerShdw>
                </a:effectLst>
                <a:cs typeface="Mitra" pitchFamily="2" charset="-78"/>
              </a:rPr>
              <a:t>تدوين استراتژي‏ها </a:t>
            </a:r>
          </a:p>
          <a:p>
            <a:pPr marL="666750" indent="-666750" algn="r" rtl="1">
              <a:spcBef>
                <a:spcPct val="50000"/>
              </a:spcBef>
              <a:buClr>
                <a:srgbClr val="66FF66"/>
              </a:buClr>
              <a:buFont typeface="Wingdings" pitchFamily="2" charset="2"/>
              <a:buChar char="ü"/>
            </a:pPr>
            <a:r>
              <a:rPr lang="ar-SA" sz="3200" b="1">
                <a:effectLst>
                  <a:outerShdw blurRad="38100" dist="38100" dir="2700000" algn="tl">
                    <a:srgbClr val="000000"/>
                  </a:outerShdw>
                </a:effectLst>
                <a:cs typeface="Mitra" pitchFamily="2" charset="-78"/>
              </a:rPr>
              <a:t>اجراي استراتژي‏ها</a:t>
            </a:r>
          </a:p>
          <a:p>
            <a:pPr marL="666750" indent="-666750" algn="r" rtl="1">
              <a:spcBef>
                <a:spcPct val="50000"/>
              </a:spcBef>
              <a:buClr>
                <a:srgbClr val="66FF66"/>
              </a:buClr>
              <a:buFont typeface="Wingdings" pitchFamily="2" charset="2"/>
              <a:buChar char="ü"/>
            </a:pPr>
            <a:r>
              <a:rPr lang="ar-SA" sz="3200" b="1">
                <a:effectLst>
                  <a:outerShdw blurRad="38100" dist="38100" dir="2700000" algn="tl">
                    <a:srgbClr val="000000"/>
                  </a:outerShdw>
                </a:effectLst>
                <a:cs typeface="Mitra" pitchFamily="2" charset="-78"/>
              </a:rPr>
              <a:t>ارزيابي استراتژي‏ها</a:t>
            </a:r>
            <a:endParaRPr lang="en-US" sz="3200" b="1">
              <a:effectLst>
                <a:outerShdw blurRad="38100" dist="38100" dir="2700000" algn="tl">
                  <a:srgbClr val="000000"/>
                </a:outerShdw>
              </a:effectLst>
              <a:cs typeface="Mitra"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819400" y="1143000"/>
            <a:ext cx="5562600" cy="701675"/>
          </a:xfrm>
          <a:prstGeom prst="rect">
            <a:avLst/>
          </a:prstGeom>
          <a:noFill/>
          <a:ln w="12700">
            <a:noFill/>
            <a:miter lim="800000"/>
            <a:headEnd type="none" w="sm" len="sm"/>
            <a:tailEnd type="none" w="sm" len="sm"/>
          </a:ln>
          <a:effectLst>
            <a:outerShdw dist="40161" dir="20493903" algn="ctr" rotWithShape="0">
              <a:schemeClr val="bg2"/>
            </a:outerShdw>
          </a:effectLst>
        </p:spPr>
        <p:txBody>
          <a:bodyPr>
            <a:spAutoFit/>
          </a:bodyPr>
          <a:lstStyle/>
          <a:p>
            <a:pPr algn="r" rtl="1">
              <a:spcBef>
                <a:spcPct val="50000"/>
              </a:spcBef>
            </a:pPr>
            <a:r>
              <a:rPr lang="ar-SA" sz="4000" b="1" u="sng">
                <a:solidFill>
                  <a:schemeClr val="folHlink"/>
                </a:solidFill>
                <a:cs typeface="Jadid" pitchFamily="2" charset="-78"/>
              </a:rPr>
              <a:t>مزاياي مديريت استراتژيك</a:t>
            </a:r>
            <a:endParaRPr lang="en-US" sz="4000" b="1" u="sng">
              <a:solidFill>
                <a:schemeClr val="folHlink"/>
              </a:solidFill>
              <a:cs typeface="Jadid" pitchFamily="2" charset="-78"/>
            </a:endParaRPr>
          </a:p>
        </p:txBody>
      </p:sp>
      <p:sp>
        <p:nvSpPr>
          <p:cNvPr id="23555" name="Text Box 3"/>
          <p:cNvSpPr txBox="1">
            <a:spLocks noChangeArrowheads="1"/>
          </p:cNvSpPr>
          <p:nvPr/>
        </p:nvSpPr>
        <p:spPr bwMode="auto">
          <a:xfrm>
            <a:off x="228600" y="2906713"/>
            <a:ext cx="6858000" cy="3113087"/>
          </a:xfrm>
          <a:prstGeom prst="rect">
            <a:avLst/>
          </a:prstGeom>
          <a:noFill/>
          <a:ln w="12700">
            <a:noFill/>
            <a:miter lim="800000"/>
            <a:headEnd type="none" w="sm" len="sm"/>
            <a:tailEnd type="none" w="sm" len="sm"/>
          </a:ln>
          <a:effectLst/>
        </p:spPr>
        <p:txBody>
          <a:bodyPr>
            <a:spAutoFit/>
          </a:bodyPr>
          <a:lstStyle/>
          <a:p>
            <a:pPr marL="666750" indent="-666750" algn="r" rtl="1">
              <a:spcBef>
                <a:spcPct val="50000"/>
              </a:spcBef>
              <a:buClr>
                <a:schemeClr val="folHlink"/>
              </a:buClr>
              <a:buSzPct val="85000"/>
              <a:buFont typeface="Wingdings" pitchFamily="2" charset="2"/>
              <a:buChar char="Ø"/>
            </a:pPr>
            <a:r>
              <a:rPr lang="ar-SA" sz="3600" b="1">
                <a:cs typeface="Nazanin" pitchFamily="2" charset="-78"/>
              </a:rPr>
              <a:t>امكان عمل به شيوه‏اي خلاق و نوآور</a:t>
            </a:r>
          </a:p>
          <a:p>
            <a:pPr marL="666750" indent="-666750" algn="r" rtl="1">
              <a:spcBef>
                <a:spcPct val="50000"/>
              </a:spcBef>
              <a:buClr>
                <a:schemeClr val="folHlink"/>
              </a:buClr>
              <a:buSzPct val="85000"/>
              <a:buFont typeface="Wingdings" pitchFamily="2" charset="2"/>
              <a:buChar char="Ø"/>
            </a:pPr>
            <a:r>
              <a:rPr lang="ar-SA" sz="3600" b="1">
                <a:cs typeface="Nazanin" pitchFamily="2" charset="-78"/>
              </a:rPr>
              <a:t>داشتن ابتكار عمل</a:t>
            </a:r>
          </a:p>
          <a:p>
            <a:pPr marL="666750" indent="-666750" algn="r" rtl="1">
              <a:spcBef>
                <a:spcPct val="50000"/>
              </a:spcBef>
              <a:buClr>
                <a:schemeClr val="folHlink"/>
              </a:buClr>
              <a:buSzPct val="85000"/>
              <a:buFont typeface="Wingdings" pitchFamily="2" charset="2"/>
              <a:buChar char="Ø"/>
            </a:pPr>
            <a:r>
              <a:rPr lang="ar-SA" sz="3600" b="1">
                <a:cs typeface="Nazanin" pitchFamily="2" charset="-78"/>
              </a:rPr>
              <a:t>توان اعمال نفوذ</a:t>
            </a:r>
          </a:p>
          <a:p>
            <a:pPr marL="666750" indent="-666750" algn="r" rtl="1">
              <a:spcBef>
                <a:spcPct val="50000"/>
              </a:spcBef>
              <a:buClr>
                <a:schemeClr val="folHlink"/>
              </a:buClr>
              <a:buSzPct val="85000"/>
              <a:buFont typeface="Wingdings" pitchFamily="2" charset="2"/>
              <a:buChar char="Ø"/>
            </a:pPr>
            <a:r>
              <a:rPr lang="ar-SA" sz="3600" b="1">
                <a:cs typeface="Nazanin" pitchFamily="2" charset="-78"/>
              </a:rPr>
              <a:t>تدوين استراتژي‏هاي مناسب</a:t>
            </a:r>
            <a:endParaRPr lang="en-US" sz="3600" b="1">
              <a:cs typeface="Nazanin"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42" name="Group 2"/>
          <p:cNvGrpSpPr>
            <a:grpSpLocks/>
          </p:cNvGrpSpPr>
          <p:nvPr/>
        </p:nvGrpSpPr>
        <p:grpSpPr bwMode="auto">
          <a:xfrm>
            <a:off x="8118475" y="1149350"/>
            <a:ext cx="701675" cy="693738"/>
            <a:chOff x="4876" y="935"/>
            <a:chExt cx="442" cy="437"/>
          </a:xfrm>
        </p:grpSpPr>
        <p:pic>
          <p:nvPicPr>
            <p:cNvPr id="266243" name="Picture 3" descr="DAYERE"/>
            <p:cNvPicPr>
              <a:picLocks noChangeAspect="1" noChangeArrowheads="1"/>
            </p:cNvPicPr>
            <p:nvPr/>
          </p:nvPicPr>
          <p:blipFill>
            <a:blip r:embed="rId3"/>
            <a:srcRect/>
            <a:stretch>
              <a:fillRect/>
            </a:stretch>
          </p:blipFill>
          <p:spPr bwMode="auto">
            <a:xfrm>
              <a:off x="4876" y="935"/>
              <a:ext cx="442" cy="437"/>
            </a:xfrm>
            <a:prstGeom prst="rect">
              <a:avLst/>
            </a:prstGeom>
            <a:noFill/>
          </p:spPr>
        </p:pic>
        <p:sp>
          <p:nvSpPr>
            <p:cNvPr id="266244" name="Text Box 4"/>
            <p:cNvSpPr txBox="1">
              <a:spLocks noChangeArrowheads="1"/>
            </p:cNvSpPr>
            <p:nvPr/>
          </p:nvSpPr>
          <p:spPr bwMode="auto">
            <a:xfrm>
              <a:off x="5010" y="1021"/>
              <a:ext cx="165" cy="250"/>
            </a:xfrm>
            <a:prstGeom prst="rect">
              <a:avLst/>
            </a:prstGeom>
            <a:noFill/>
            <a:ln w="9525">
              <a:noFill/>
              <a:miter lim="800000"/>
              <a:headEnd/>
              <a:tailEnd/>
            </a:ln>
            <a:effectLst/>
          </p:spPr>
          <p:txBody>
            <a:bodyPr wrap="none">
              <a:spAutoFit/>
            </a:bodyPr>
            <a:lstStyle/>
            <a:p>
              <a:r>
                <a:rPr lang="fa-IR" sz="2000" b="1">
                  <a:latin typeface="Tahoma" pitchFamily="34" charset="0"/>
                  <a:cs typeface="B Homa" pitchFamily="2" charset="-78"/>
                </a:rPr>
                <a:t>1</a:t>
              </a:r>
              <a:endParaRPr lang="en-US" sz="2000" b="1">
                <a:latin typeface="Tahoma" pitchFamily="34" charset="0"/>
                <a:cs typeface="B Homa" pitchFamily="2" charset="-78"/>
              </a:endParaRPr>
            </a:p>
          </p:txBody>
        </p:sp>
      </p:grpSp>
      <p:grpSp>
        <p:nvGrpSpPr>
          <p:cNvPr id="266245" name="Group 5"/>
          <p:cNvGrpSpPr>
            <a:grpSpLocks/>
          </p:cNvGrpSpPr>
          <p:nvPr/>
        </p:nvGrpSpPr>
        <p:grpSpPr bwMode="auto">
          <a:xfrm>
            <a:off x="7472363" y="2085975"/>
            <a:ext cx="701675" cy="693738"/>
            <a:chOff x="4876" y="1706"/>
            <a:chExt cx="442" cy="437"/>
          </a:xfrm>
        </p:grpSpPr>
        <p:pic>
          <p:nvPicPr>
            <p:cNvPr id="266246" name="Picture 6" descr="DAYERE"/>
            <p:cNvPicPr>
              <a:picLocks noChangeAspect="1" noChangeArrowheads="1"/>
            </p:cNvPicPr>
            <p:nvPr/>
          </p:nvPicPr>
          <p:blipFill>
            <a:blip r:embed="rId3"/>
            <a:srcRect/>
            <a:stretch>
              <a:fillRect/>
            </a:stretch>
          </p:blipFill>
          <p:spPr bwMode="auto">
            <a:xfrm>
              <a:off x="4876" y="1706"/>
              <a:ext cx="442" cy="437"/>
            </a:xfrm>
            <a:prstGeom prst="rect">
              <a:avLst/>
            </a:prstGeom>
            <a:noFill/>
          </p:spPr>
        </p:pic>
        <p:sp>
          <p:nvSpPr>
            <p:cNvPr id="266247" name="Text Box 7"/>
            <p:cNvSpPr txBox="1">
              <a:spLocks noChangeArrowheads="1"/>
            </p:cNvSpPr>
            <p:nvPr/>
          </p:nvSpPr>
          <p:spPr bwMode="auto">
            <a:xfrm>
              <a:off x="4989" y="1801"/>
              <a:ext cx="186" cy="250"/>
            </a:xfrm>
            <a:prstGeom prst="rect">
              <a:avLst/>
            </a:prstGeom>
            <a:noFill/>
            <a:ln w="9525">
              <a:noFill/>
              <a:miter lim="800000"/>
              <a:headEnd/>
              <a:tailEnd/>
            </a:ln>
            <a:effectLst/>
          </p:spPr>
          <p:txBody>
            <a:bodyPr wrap="none">
              <a:spAutoFit/>
            </a:bodyPr>
            <a:lstStyle/>
            <a:p>
              <a:r>
                <a:rPr lang="fa-IR" sz="2000" b="1">
                  <a:latin typeface="Tahoma" pitchFamily="34" charset="0"/>
                  <a:cs typeface="B Homa" pitchFamily="2" charset="-78"/>
                </a:rPr>
                <a:t>2</a:t>
              </a:r>
              <a:endParaRPr lang="en-US" sz="2000" b="1">
                <a:latin typeface="Tahoma" pitchFamily="34" charset="0"/>
                <a:cs typeface="B Homa" pitchFamily="2" charset="-78"/>
              </a:endParaRPr>
            </a:p>
          </p:txBody>
        </p:sp>
      </p:grpSp>
      <p:grpSp>
        <p:nvGrpSpPr>
          <p:cNvPr id="266248" name="Group 8"/>
          <p:cNvGrpSpPr>
            <a:grpSpLocks/>
          </p:cNvGrpSpPr>
          <p:nvPr/>
        </p:nvGrpSpPr>
        <p:grpSpPr bwMode="auto">
          <a:xfrm>
            <a:off x="6751638" y="3105150"/>
            <a:ext cx="701675" cy="693738"/>
            <a:chOff x="4876" y="2530"/>
            <a:chExt cx="442" cy="437"/>
          </a:xfrm>
        </p:grpSpPr>
        <p:pic>
          <p:nvPicPr>
            <p:cNvPr id="266249" name="Picture 9" descr="DAYERE"/>
            <p:cNvPicPr>
              <a:picLocks noChangeAspect="1" noChangeArrowheads="1"/>
            </p:cNvPicPr>
            <p:nvPr/>
          </p:nvPicPr>
          <p:blipFill>
            <a:blip r:embed="rId3"/>
            <a:srcRect/>
            <a:stretch>
              <a:fillRect/>
            </a:stretch>
          </p:blipFill>
          <p:spPr bwMode="auto">
            <a:xfrm>
              <a:off x="4876" y="2530"/>
              <a:ext cx="442" cy="437"/>
            </a:xfrm>
            <a:prstGeom prst="rect">
              <a:avLst/>
            </a:prstGeom>
            <a:noFill/>
          </p:spPr>
        </p:pic>
        <p:sp>
          <p:nvSpPr>
            <p:cNvPr id="266250" name="Text Box 10"/>
            <p:cNvSpPr txBox="1">
              <a:spLocks noChangeArrowheads="1"/>
            </p:cNvSpPr>
            <p:nvPr/>
          </p:nvSpPr>
          <p:spPr bwMode="auto">
            <a:xfrm>
              <a:off x="4985" y="2635"/>
              <a:ext cx="222" cy="250"/>
            </a:xfrm>
            <a:prstGeom prst="rect">
              <a:avLst/>
            </a:prstGeom>
            <a:noFill/>
            <a:ln w="9525">
              <a:noFill/>
              <a:miter lim="800000"/>
              <a:headEnd/>
              <a:tailEnd/>
            </a:ln>
            <a:effectLst/>
          </p:spPr>
          <p:txBody>
            <a:bodyPr wrap="none">
              <a:spAutoFit/>
            </a:bodyPr>
            <a:lstStyle/>
            <a:p>
              <a:r>
                <a:rPr lang="fa-IR" sz="2000" b="1">
                  <a:latin typeface="Tahoma" pitchFamily="34" charset="0"/>
                  <a:cs typeface="B Homa" pitchFamily="2" charset="-78"/>
                </a:rPr>
                <a:t>3</a:t>
              </a:r>
              <a:endParaRPr lang="en-US" sz="2000" b="1">
                <a:latin typeface="Tahoma" pitchFamily="34" charset="0"/>
                <a:cs typeface="B Homa" pitchFamily="2" charset="-78"/>
              </a:endParaRPr>
            </a:p>
          </p:txBody>
        </p:sp>
      </p:grpSp>
      <p:grpSp>
        <p:nvGrpSpPr>
          <p:cNvPr id="266251" name="Group 11"/>
          <p:cNvGrpSpPr>
            <a:grpSpLocks/>
          </p:cNvGrpSpPr>
          <p:nvPr/>
        </p:nvGrpSpPr>
        <p:grpSpPr bwMode="auto">
          <a:xfrm>
            <a:off x="6022975" y="4221163"/>
            <a:ext cx="701675" cy="693737"/>
            <a:chOff x="4876" y="3303"/>
            <a:chExt cx="442" cy="437"/>
          </a:xfrm>
        </p:grpSpPr>
        <p:pic>
          <p:nvPicPr>
            <p:cNvPr id="266252" name="Picture 12" descr="DAYERE"/>
            <p:cNvPicPr>
              <a:picLocks noChangeAspect="1" noChangeArrowheads="1"/>
            </p:cNvPicPr>
            <p:nvPr/>
          </p:nvPicPr>
          <p:blipFill>
            <a:blip r:embed="rId3"/>
            <a:srcRect/>
            <a:stretch>
              <a:fillRect/>
            </a:stretch>
          </p:blipFill>
          <p:spPr bwMode="auto">
            <a:xfrm>
              <a:off x="4876" y="3303"/>
              <a:ext cx="442" cy="437"/>
            </a:xfrm>
            <a:prstGeom prst="rect">
              <a:avLst/>
            </a:prstGeom>
            <a:noFill/>
          </p:spPr>
        </p:pic>
        <p:sp>
          <p:nvSpPr>
            <p:cNvPr id="266253" name="Text Box 13"/>
            <p:cNvSpPr txBox="1">
              <a:spLocks noChangeArrowheads="1"/>
            </p:cNvSpPr>
            <p:nvPr/>
          </p:nvSpPr>
          <p:spPr bwMode="auto">
            <a:xfrm>
              <a:off x="4994" y="3396"/>
              <a:ext cx="221" cy="250"/>
            </a:xfrm>
            <a:prstGeom prst="rect">
              <a:avLst/>
            </a:prstGeom>
            <a:noFill/>
            <a:ln w="9525">
              <a:noFill/>
              <a:miter lim="800000"/>
              <a:headEnd/>
              <a:tailEnd/>
            </a:ln>
            <a:effectLst/>
          </p:spPr>
          <p:txBody>
            <a:bodyPr wrap="none">
              <a:spAutoFit/>
            </a:bodyPr>
            <a:lstStyle/>
            <a:p>
              <a:r>
                <a:rPr lang="fa-IR" sz="2000" b="1">
                  <a:latin typeface="Tahoma" pitchFamily="34" charset="0"/>
                  <a:cs typeface="B Homa" pitchFamily="2" charset="-78"/>
                </a:rPr>
                <a:t>4</a:t>
              </a:r>
              <a:endParaRPr lang="en-US" sz="2000" b="1">
                <a:latin typeface="Tahoma" pitchFamily="34" charset="0"/>
                <a:cs typeface="B Homa" pitchFamily="2" charset="-78"/>
              </a:endParaRPr>
            </a:p>
          </p:txBody>
        </p:sp>
      </p:grpSp>
      <p:sp>
        <p:nvSpPr>
          <p:cNvPr id="266254" name="Text Box 14"/>
          <p:cNvSpPr txBox="1">
            <a:spLocks noChangeArrowheads="1"/>
          </p:cNvSpPr>
          <p:nvPr/>
        </p:nvSpPr>
        <p:spPr bwMode="auto">
          <a:xfrm>
            <a:off x="3657600" y="1157288"/>
            <a:ext cx="4106863" cy="519112"/>
          </a:xfrm>
          <a:prstGeom prst="rect">
            <a:avLst/>
          </a:prstGeom>
          <a:noFill/>
          <a:ln w="9525">
            <a:noFill/>
            <a:miter lim="800000"/>
            <a:headEnd/>
            <a:tailEnd/>
          </a:ln>
          <a:effectLst/>
        </p:spPr>
        <p:txBody>
          <a:bodyPr wrap="none">
            <a:spAutoFit/>
          </a:bodyPr>
          <a:lstStyle/>
          <a:p>
            <a:pPr algn="r" rtl="1"/>
            <a:r>
              <a:rPr lang="ar-SA" b="1">
                <a:latin typeface="Tahoma" pitchFamily="34" charset="0"/>
                <a:cs typeface="B Nazanin" pitchFamily="2" charset="-78"/>
              </a:rPr>
              <a:t>شناخت شرايط محيط و خودمان</a:t>
            </a:r>
            <a:r>
              <a:rPr lang="en-US" b="1">
                <a:latin typeface="Tahoma" pitchFamily="34" charset="0"/>
                <a:cs typeface="B Nazanin" pitchFamily="2" charset="-78"/>
              </a:rPr>
              <a:t> </a:t>
            </a:r>
          </a:p>
        </p:txBody>
      </p:sp>
      <p:sp>
        <p:nvSpPr>
          <p:cNvPr id="266255" name="Text Box 15"/>
          <p:cNvSpPr txBox="1">
            <a:spLocks noChangeArrowheads="1"/>
          </p:cNvSpPr>
          <p:nvPr/>
        </p:nvSpPr>
        <p:spPr bwMode="auto">
          <a:xfrm>
            <a:off x="1295400" y="2068513"/>
            <a:ext cx="5851525" cy="520700"/>
          </a:xfrm>
          <a:prstGeom prst="rect">
            <a:avLst/>
          </a:prstGeom>
          <a:noFill/>
          <a:ln w="9525">
            <a:noFill/>
            <a:miter lim="800000"/>
            <a:headEnd/>
            <a:tailEnd/>
          </a:ln>
          <a:effectLst/>
        </p:spPr>
        <p:txBody>
          <a:bodyPr wrap="none">
            <a:spAutoFit/>
          </a:bodyPr>
          <a:lstStyle/>
          <a:p>
            <a:pPr algn="r" rtl="1"/>
            <a:r>
              <a:rPr lang="ar-SA" b="1" dirty="0">
                <a:latin typeface="Tahoma" pitchFamily="34" charset="0"/>
                <a:cs typeface="B Nazanin" pitchFamily="2" charset="-78"/>
              </a:rPr>
              <a:t>مشخص شدن هدف ، جهت و شيوه فعاليت مان</a:t>
            </a:r>
            <a:r>
              <a:rPr lang="en-US" b="1" dirty="0">
                <a:latin typeface="Tahoma" pitchFamily="34" charset="0"/>
                <a:cs typeface="B Nazanin" pitchFamily="2" charset="-78"/>
              </a:rPr>
              <a:t> </a:t>
            </a:r>
          </a:p>
        </p:txBody>
      </p:sp>
      <p:sp>
        <p:nvSpPr>
          <p:cNvPr id="266256" name="Text Box 16"/>
          <p:cNvSpPr txBox="1">
            <a:spLocks noChangeArrowheads="1"/>
          </p:cNvSpPr>
          <p:nvPr/>
        </p:nvSpPr>
        <p:spPr bwMode="auto">
          <a:xfrm>
            <a:off x="377825" y="3022600"/>
            <a:ext cx="6156325" cy="946150"/>
          </a:xfrm>
          <a:prstGeom prst="rect">
            <a:avLst/>
          </a:prstGeom>
          <a:noFill/>
          <a:ln w="9525">
            <a:noFill/>
            <a:miter lim="800000"/>
            <a:headEnd/>
            <a:tailEnd/>
          </a:ln>
          <a:effectLst/>
        </p:spPr>
        <p:txBody>
          <a:bodyPr>
            <a:spAutoFit/>
          </a:bodyPr>
          <a:lstStyle/>
          <a:p>
            <a:pPr algn="r" rtl="1"/>
            <a:r>
              <a:rPr lang="ar-SA" b="1">
                <a:latin typeface="Tahoma" pitchFamily="34" charset="0"/>
                <a:cs typeface="B Nazanin" pitchFamily="2" charset="-78"/>
              </a:rPr>
              <a:t>فراهم شدن مبنايي براي مشاركت سازمان يافته همه بخش ها و اعضاي سازمان در موفقيت آن</a:t>
            </a:r>
            <a:r>
              <a:rPr lang="en-US" b="1">
                <a:latin typeface="Tahoma" pitchFamily="34" charset="0"/>
                <a:cs typeface="B Nazanin" pitchFamily="2" charset="-78"/>
              </a:rPr>
              <a:t> </a:t>
            </a:r>
          </a:p>
        </p:txBody>
      </p:sp>
      <p:sp>
        <p:nvSpPr>
          <p:cNvPr id="266257" name="Text Box 17"/>
          <p:cNvSpPr txBox="1">
            <a:spLocks noChangeArrowheads="1"/>
          </p:cNvSpPr>
          <p:nvPr/>
        </p:nvSpPr>
        <p:spPr bwMode="auto">
          <a:xfrm>
            <a:off x="911225" y="4332288"/>
            <a:ext cx="4864100" cy="519112"/>
          </a:xfrm>
          <a:prstGeom prst="rect">
            <a:avLst/>
          </a:prstGeom>
          <a:noFill/>
          <a:ln w="9525">
            <a:noFill/>
            <a:miter lim="800000"/>
            <a:headEnd/>
            <a:tailEnd/>
          </a:ln>
          <a:effectLst/>
        </p:spPr>
        <p:txBody>
          <a:bodyPr>
            <a:spAutoFit/>
          </a:bodyPr>
          <a:lstStyle/>
          <a:p>
            <a:pPr algn="r" rtl="1"/>
            <a:r>
              <a:rPr lang="ar-SA" b="1">
                <a:latin typeface="Tahoma" pitchFamily="34" charset="0"/>
                <a:cs typeface="B Nazanin" pitchFamily="2" charset="-78"/>
              </a:rPr>
              <a:t>فراهم شدن امكان ارزيابي مستمر خود</a:t>
            </a:r>
            <a:r>
              <a:rPr lang="en-US" b="1">
                <a:latin typeface="Tahoma" pitchFamily="34" charset="0"/>
                <a:cs typeface="B Nazanin" pitchFamily="2" charset="-78"/>
              </a:rPr>
              <a:t> </a:t>
            </a:r>
          </a:p>
        </p:txBody>
      </p:sp>
      <p:sp>
        <p:nvSpPr>
          <p:cNvPr id="266258" name="Text Box 18"/>
          <p:cNvSpPr txBox="1">
            <a:spLocks noChangeArrowheads="1"/>
          </p:cNvSpPr>
          <p:nvPr/>
        </p:nvSpPr>
        <p:spPr bwMode="auto">
          <a:xfrm>
            <a:off x="3708400" y="44450"/>
            <a:ext cx="5102225" cy="823913"/>
          </a:xfrm>
          <a:prstGeom prst="rect">
            <a:avLst/>
          </a:prstGeom>
          <a:noFill/>
          <a:ln w="9525">
            <a:noFill/>
            <a:miter lim="800000"/>
            <a:headEnd/>
            <a:tailEnd/>
          </a:ln>
          <a:effectLst/>
        </p:spPr>
        <p:txBody>
          <a:bodyPr>
            <a:spAutoFit/>
          </a:bodyPr>
          <a:lstStyle/>
          <a:p>
            <a:pPr algn="r" rtl="1"/>
            <a:r>
              <a:rPr lang="fa-IR" sz="4800" b="1" dirty="0">
                <a:solidFill>
                  <a:srgbClr val="FF9900"/>
                </a:solidFill>
                <a:effectLst>
                  <a:outerShdw blurRad="38100" dist="38100" dir="2700000" algn="tl">
                    <a:srgbClr val="000000"/>
                  </a:outerShdw>
                </a:effectLst>
                <a:latin typeface="Arial" charset="0"/>
                <a:cs typeface="+mj-cs"/>
              </a:rPr>
              <a:t>مزایای استراتژی</a:t>
            </a:r>
            <a:endParaRPr lang="en-US" sz="4800" b="1" dirty="0">
              <a:solidFill>
                <a:srgbClr val="FF9900"/>
              </a:solidFill>
              <a:effectLst>
                <a:outerShdw blurRad="38100" dist="38100" dir="2700000" algn="tl">
                  <a:srgbClr val="000000"/>
                </a:outerShdw>
              </a:effectLst>
              <a:latin typeface="Arial" charset="0"/>
              <a:cs typeface="+mj-cs"/>
            </a:endParaRPr>
          </a:p>
        </p:txBody>
      </p:sp>
      <p:grpSp>
        <p:nvGrpSpPr>
          <p:cNvPr id="266259" name="Group 19"/>
          <p:cNvGrpSpPr>
            <a:grpSpLocks/>
          </p:cNvGrpSpPr>
          <p:nvPr/>
        </p:nvGrpSpPr>
        <p:grpSpPr bwMode="auto">
          <a:xfrm>
            <a:off x="5311775" y="5207000"/>
            <a:ext cx="701675" cy="693738"/>
            <a:chOff x="4876" y="3303"/>
            <a:chExt cx="442" cy="437"/>
          </a:xfrm>
        </p:grpSpPr>
        <p:pic>
          <p:nvPicPr>
            <p:cNvPr id="266260" name="Picture 20" descr="DAYERE"/>
            <p:cNvPicPr>
              <a:picLocks noChangeAspect="1" noChangeArrowheads="1"/>
            </p:cNvPicPr>
            <p:nvPr/>
          </p:nvPicPr>
          <p:blipFill>
            <a:blip r:embed="rId3"/>
            <a:srcRect/>
            <a:stretch>
              <a:fillRect/>
            </a:stretch>
          </p:blipFill>
          <p:spPr bwMode="auto">
            <a:xfrm>
              <a:off x="4876" y="3303"/>
              <a:ext cx="442" cy="437"/>
            </a:xfrm>
            <a:prstGeom prst="rect">
              <a:avLst/>
            </a:prstGeom>
            <a:noFill/>
          </p:spPr>
        </p:pic>
        <p:sp>
          <p:nvSpPr>
            <p:cNvPr id="266261" name="Text Box 21"/>
            <p:cNvSpPr txBox="1">
              <a:spLocks noChangeArrowheads="1"/>
            </p:cNvSpPr>
            <p:nvPr/>
          </p:nvSpPr>
          <p:spPr bwMode="auto">
            <a:xfrm>
              <a:off x="4994" y="3396"/>
              <a:ext cx="211" cy="250"/>
            </a:xfrm>
            <a:prstGeom prst="rect">
              <a:avLst/>
            </a:prstGeom>
            <a:noFill/>
            <a:ln w="9525">
              <a:noFill/>
              <a:miter lim="800000"/>
              <a:headEnd/>
              <a:tailEnd/>
            </a:ln>
            <a:effectLst/>
          </p:spPr>
          <p:txBody>
            <a:bodyPr wrap="none">
              <a:spAutoFit/>
            </a:bodyPr>
            <a:lstStyle/>
            <a:p>
              <a:r>
                <a:rPr lang="fa-IR" sz="2000" b="1">
                  <a:latin typeface="Tahoma" pitchFamily="34" charset="0"/>
                  <a:cs typeface="B Homa" pitchFamily="2" charset="-78"/>
                </a:rPr>
                <a:t>5</a:t>
              </a:r>
              <a:endParaRPr lang="en-US" sz="2000" b="1">
                <a:latin typeface="Tahoma" pitchFamily="34" charset="0"/>
                <a:cs typeface="B Homa" pitchFamily="2" charset="-78"/>
              </a:endParaRPr>
            </a:p>
          </p:txBody>
        </p:sp>
      </p:grpSp>
      <p:sp>
        <p:nvSpPr>
          <p:cNvPr id="266262" name="Text Box 22"/>
          <p:cNvSpPr txBox="1">
            <a:spLocks noChangeArrowheads="1"/>
          </p:cNvSpPr>
          <p:nvPr/>
        </p:nvSpPr>
        <p:spPr bwMode="auto">
          <a:xfrm>
            <a:off x="557213" y="5295900"/>
            <a:ext cx="4641850" cy="519113"/>
          </a:xfrm>
          <a:prstGeom prst="rect">
            <a:avLst/>
          </a:prstGeom>
          <a:noFill/>
          <a:ln w="9525">
            <a:noFill/>
            <a:miter lim="800000"/>
            <a:headEnd/>
            <a:tailEnd/>
          </a:ln>
          <a:effectLst/>
        </p:spPr>
        <p:txBody>
          <a:bodyPr>
            <a:spAutoFit/>
          </a:bodyPr>
          <a:lstStyle/>
          <a:p>
            <a:pPr algn="r" rtl="1"/>
            <a:r>
              <a:rPr lang="fa-IR" b="1">
                <a:latin typeface="Tahoma" pitchFamily="34" charset="0"/>
                <a:cs typeface="+mj-cs"/>
              </a:rPr>
              <a:t>سازمان را برای آینده آماده می سازد</a:t>
            </a:r>
            <a:r>
              <a:rPr lang="en-US" b="1">
                <a:latin typeface="Tahoma" pitchFamily="34" charset="0"/>
                <a:cs typeface="+mj-cs"/>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66258"/>
                                        </p:tgtEl>
                                        <p:attrNameLst>
                                          <p:attrName>style.visibility</p:attrName>
                                        </p:attrNameLst>
                                      </p:cBhvr>
                                      <p:to>
                                        <p:strVal val="visible"/>
                                      </p:to>
                                    </p:set>
                                    <p:animEffect transition="in" filter="strips(downLeft)">
                                      <p:cBhvr>
                                        <p:cTn id="7" dur="2000"/>
                                        <p:tgtEl>
                                          <p:spTgt spid="266258"/>
                                        </p:tgtEl>
                                      </p:cBhvr>
                                    </p:animEffect>
                                  </p:childTnLst>
                                </p:cTn>
                              </p:par>
                              <p:par>
                                <p:cTn id="8" presetID="26" presetClass="entr" presetSubtype="0" fill="hold" nodeType="withEffect">
                                  <p:stCondLst>
                                    <p:cond delay="0"/>
                                  </p:stCondLst>
                                  <p:childTnLst>
                                    <p:set>
                                      <p:cBhvr>
                                        <p:cTn id="9" dur="1" fill="hold">
                                          <p:stCondLst>
                                            <p:cond delay="0"/>
                                          </p:stCondLst>
                                        </p:cTn>
                                        <p:tgtEl>
                                          <p:spTgt spid="266242"/>
                                        </p:tgtEl>
                                        <p:attrNameLst>
                                          <p:attrName>style.visibility</p:attrName>
                                        </p:attrNameLst>
                                      </p:cBhvr>
                                      <p:to>
                                        <p:strVal val="visible"/>
                                      </p:to>
                                    </p:set>
                                    <p:animEffect transition="in" filter="wipe(down)">
                                      <p:cBhvr>
                                        <p:cTn id="10" dur="580">
                                          <p:stCondLst>
                                            <p:cond delay="0"/>
                                          </p:stCondLst>
                                        </p:cTn>
                                        <p:tgtEl>
                                          <p:spTgt spid="266242"/>
                                        </p:tgtEl>
                                      </p:cBhvr>
                                    </p:animEffect>
                                    <p:anim calcmode="lin" valueType="num">
                                      <p:cBhvr>
                                        <p:cTn id="11" dur="1822" tmFilter="0,0; 0.14,0.36; 0.43,0.73; 0.71,0.91; 1.0,1.0">
                                          <p:stCondLst>
                                            <p:cond delay="0"/>
                                          </p:stCondLst>
                                        </p:cTn>
                                        <p:tgtEl>
                                          <p:spTgt spid="266242"/>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266242"/>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266242"/>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266242"/>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266242"/>
                                        </p:tgtEl>
                                        <p:attrNameLst>
                                          <p:attrName>ppt_y</p:attrName>
                                        </p:attrNameLst>
                                      </p:cBhvr>
                                      <p:tavLst>
                                        <p:tav tm="0" fmla="#ppt_y-sin(pi*$)/81">
                                          <p:val>
                                            <p:fltVal val="0"/>
                                          </p:val>
                                        </p:tav>
                                        <p:tav tm="100000">
                                          <p:val>
                                            <p:fltVal val="1"/>
                                          </p:val>
                                        </p:tav>
                                      </p:tavLst>
                                    </p:anim>
                                    <p:animScale>
                                      <p:cBhvr>
                                        <p:cTn id="16" dur="26">
                                          <p:stCondLst>
                                            <p:cond delay="650"/>
                                          </p:stCondLst>
                                        </p:cTn>
                                        <p:tgtEl>
                                          <p:spTgt spid="266242"/>
                                        </p:tgtEl>
                                      </p:cBhvr>
                                      <p:to x="100000" y="60000"/>
                                    </p:animScale>
                                    <p:animScale>
                                      <p:cBhvr>
                                        <p:cTn id="17" dur="166" decel="50000">
                                          <p:stCondLst>
                                            <p:cond delay="676"/>
                                          </p:stCondLst>
                                        </p:cTn>
                                        <p:tgtEl>
                                          <p:spTgt spid="266242"/>
                                        </p:tgtEl>
                                      </p:cBhvr>
                                      <p:to x="100000" y="100000"/>
                                    </p:animScale>
                                    <p:animScale>
                                      <p:cBhvr>
                                        <p:cTn id="18" dur="26">
                                          <p:stCondLst>
                                            <p:cond delay="1312"/>
                                          </p:stCondLst>
                                        </p:cTn>
                                        <p:tgtEl>
                                          <p:spTgt spid="266242"/>
                                        </p:tgtEl>
                                      </p:cBhvr>
                                      <p:to x="100000" y="80000"/>
                                    </p:animScale>
                                    <p:animScale>
                                      <p:cBhvr>
                                        <p:cTn id="19" dur="166" decel="50000">
                                          <p:stCondLst>
                                            <p:cond delay="1338"/>
                                          </p:stCondLst>
                                        </p:cTn>
                                        <p:tgtEl>
                                          <p:spTgt spid="266242"/>
                                        </p:tgtEl>
                                      </p:cBhvr>
                                      <p:to x="100000" y="100000"/>
                                    </p:animScale>
                                    <p:animScale>
                                      <p:cBhvr>
                                        <p:cTn id="20" dur="26">
                                          <p:stCondLst>
                                            <p:cond delay="1642"/>
                                          </p:stCondLst>
                                        </p:cTn>
                                        <p:tgtEl>
                                          <p:spTgt spid="266242"/>
                                        </p:tgtEl>
                                      </p:cBhvr>
                                      <p:to x="100000" y="90000"/>
                                    </p:animScale>
                                    <p:animScale>
                                      <p:cBhvr>
                                        <p:cTn id="21" dur="166" decel="50000">
                                          <p:stCondLst>
                                            <p:cond delay="1668"/>
                                          </p:stCondLst>
                                        </p:cTn>
                                        <p:tgtEl>
                                          <p:spTgt spid="266242"/>
                                        </p:tgtEl>
                                      </p:cBhvr>
                                      <p:to x="100000" y="100000"/>
                                    </p:animScale>
                                    <p:animScale>
                                      <p:cBhvr>
                                        <p:cTn id="22" dur="26">
                                          <p:stCondLst>
                                            <p:cond delay="1808"/>
                                          </p:stCondLst>
                                        </p:cTn>
                                        <p:tgtEl>
                                          <p:spTgt spid="266242"/>
                                        </p:tgtEl>
                                      </p:cBhvr>
                                      <p:to x="100000" y="95000"/>
                                    </p:animScale>
                                    <p:animScale>
                                      <p:cBhvr>
                                        <p:cTn id="23" dur="166" decel="50000">
                                          <p:stCondLst>
                                            <p:cond delay="1834"/>
                                          </p:stCondLst>
                                        </p:cTn>
                                        <p:tgtEl>
                                          <p:spTgt spid="266242"/>
                                        </p:tgtEl>
                                      </p:cBhvr>
                                      <p:to x="100000" y="100000"/>
                                    </p:animScale>
                                  </p:childTnLst>
                                </p:cTn>
                              </p:par>
                              <p:par>
                                <p:cTn id="24" presetID="26" presetClass="entr" presetSubtype="0" fill="hold" nodeType="withEffect">
                                  <p:stCondLst>
                                    <p:cond delay="0"/>
                                  </p:stCondLst>
                                  <p:childTnLst>
                                    <p:set>
                                      <p:cBhvr>
                                        <p:cTn id="25" dur="1" fill="hold">
                                          <p:stCondLst>
                                            <p:cond delay="0"/>
                                          </p:stCondLst>
                                        </p:cTn>
                                        <p:tgtEl>
                                          <p:spTgt spid="266245"/>
                                        </p:tgtEl>
                                        <p:attrNameLst>
                                          <p:attrName>style.visibility</p:attrName>
                                        </p:attrNameLst>
                                      </p:cBhvr>
                                      <p:to>
                                        <p:strVal val="visible"/>
                                      </p:to>
                                    </p:set>
                                    <p:animEffect transition="in" filter="wipe(down)">
                                      <p:cBhvr>
                                        <p:cTn id="26" dur="580">
                                          <p:stCondLst>
                                            <p:cond delay="0"/>
                                          </p:stCondLst>
                                        </p:cTn>
                                        <p:tgtEl>
                                          <p:spTgt spid="266245"/>
                                        </p:tgtEl>
                                      </p:cBhvr>
                                    </p:animEffect>
                                    <p:anim calcmode="lin" valueType="num">
                                      <p:cBhvr>
                                        <p:cTn id="27" dur="1822" tmFilter="0,0; 0.14,0.36; 0.43,0.73; 0.71,0.91; 1.0,1.0">
                                          <p:stCondLst>
                                            <p:cond delay="0"/>
                                          </p:stCondLst>
                                        </p:cTn>
                                        <p:tgtEl>
                                          <p:spTgt spid="26624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6624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6624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6624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66245"/>
                                        </p:tgtEl>
                                        <p:attrNameLst>
                                          <p:attrName>ppt_y</p:attrName>
                                        </p:attrNameLst>
                                      </p:cBhvr>
                                      <p:tavLst>
                                        <p:tav tm="0" fmla="#ppt_y-sin(pi*$)/81">
                                          <p:val>
                                            <p:fltVal val="0"/>
                                          </p:val>
                                        </p:tav>
                                        <p:tav tm="100000">
                                          <p:val>
                                            <p:fltVal val="1"/>
                                          </p:val>
                                        </p:tav>
                                      </p:tavLst>
                                    </p:anim>
                                    <p:animScale>
                                      <p:cBhvr>
                                        <p:cTn id="32" dur="26">
                                          <p:stCondLst>
                                            <p:cond delay="650"/>
                                          </p:stCondLst>
                                        </p:cTn>
                                        <p:tgtEl>
                                          <p:spTgt spid="266245"/>
                                        </p:tgtEl>
                                      </p:cBhvr>
                                      <p:to x="100000" y="60000"/>
                                    </p:animScale>
                                    <p:animScale>
                                      <p:cBhvr>
                                        <p:cTn id="33" dur="166" decel="50000">
                                          <p:stCondLst>
                                            <p:cond delay="676"/>
                                          </p:stCondLst>
                                        </p:cTn>
                                        <p:tgtEl>
                                          <p:spTgt spid="266245"/>
                                        </p:tgtEl>
                                      </p:cBhvr>
                                      <p:to x="100000" y="100000"/>
                                    </p:animScale>
                                    <p:animScale>
                                      <p:cBhvr>
                                        <p:cTn id="34" dur="26">
                                          <p:stCondLst>
                                            <p:cond delay="1312"/>
                                          </p:stCondLst>
                                        </p:cTn>
                                        <p:tgtEl>
                                          <p:spTgt spid="266245"/>
                                        </p:tgtEl>
                                      </p:cBhvr>
                                      <p:to x="100000" y="80000"/>
                                    </p:animScale>
                                    <p:animScale>
                                      <p:cBhvr>
                                        <p:cTn id="35" dur="166" decel="50000">
                                          <p:stCondLst>
                                            <p:cond delay="1338"/>
                                          </p:stCondLst>
                                        </p:cTn>
                                        <p:tgtEl>
                                          <p:spTgt spid="266245"/>
                                        </p:tgtEl>
                                      </p:cBhvr>
                                      <p:to x="100000" y="100000"/>
                                    </p:animScale>
                                    <p:animScale>
                                      <p:cBhvr>
                                        <p:cTn id="36" dur="26">
                                          <p:stCondLst>
                                            <p:cond delay="1642"/>
                                          </p:stCondLst>
                                        </p:cTn>
                                        <p:tgtEl>
                                          <p:spTgt spid="266245"/>
                                        </p:tgtEl>
                                      </p:cBhvr>
                                      <p:to x="100000" y="90000"/>
                                    </p:animScale>
                                    <p:animScale>
                                      <p:cBhvr>
                                        <p:cTn id="37" dur="166" decel="50000">
                                          <p:stCondLst>
                                            <p:cond delay="1668"/>
                                          </p:stCondLst>
                                        </p:cTn>
                                        <p:tgtEl>
                                          <p:spTgt spid="266245"/>
                                        </p:tgtEl>
                                      </p:cBhvr>
                                      <p:to x="100000" y="100000"/>
                                    </p:animScale>
                                    <p:animScale>
                                      <p:cBhvr>
                                        <p:cTn id="38" dur="26">
                                          <p:stCondLst>
                                            <p:cond delay="1808"/>
                                          </p:stCondLst>
                                        </p:cTn>
                                        <p:tgtEl>
                                          <p:spTgt spid="266245"/>
                                        </p:tgtEl>
                                      </p:cBhvr>
                                      <p:to x="100000" y="95000"/>
                                    </p:animScale>
                                    <p:animScale>
                                      <p:cBhvr>
                                        <p:cTn id="39" dur="166" decel="50000">
                                          <p:stCondLst>
                                            <p:cond delay="1834"/>
                                          </p:stCondLst>
                                        </p:cTn>
                                        <p:tgtEl>
                                          <p:spTgt spid="266245"/>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266248"/>
                                        </p:tgtEl>
                                        <p:attrNameLst>
                                          <p:attrName>style.visibility</p:attrName>
                                        </p:attrNameLst>
                                      </p:cBhvr>
                                      <p:to>
                                        <p:strVal val="visible"/>
                                      </p:to>
                                    </p:set>
                                    <p:animEffect transition="in" filter="wipe(down)">
                                      <p:cBhvr>
                                        <p:cTn id="42" dur="580">
                                          <p:stCondLst>
                                            <p:cond delay="0"/>
                                          </p:stCondLst>
                                        </p:cTn>
                                        <p:tgtEl>
                                          <p:spTgt spid="266248"/>
                                        </p:tgtEl>
                                      </p:cBhvr>
                                    </p:animEffect>
                                    <p:anim calcmode="lin" valueType="num">
                                      <p:cBhvr>
                                        <p:cTn id="43" dur="1822" tmFilter="0,0; 0.14,0.36; 0.43,0.73; 0.71,0.91; 1.0,1.0">
                                          <p:stCondLst>
                                            <p:cond delay="0"/>
                                          </p:stCondLst>
                                        </p:cTn>
                                        <p:tgtEl>
                                          <p:spTgt spid="26624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6624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6624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6624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66248"/>
                                        </p:tgtEl>
                                        <p:attrNameLst>
                                          <p:attrName>ppt_y</p:attrName>
                                        </p:attrNameLst>
                                      </p:cBhvr>
                                      <p:tavLst>
                                        <p:tav tm="0" fmla="#ppt_y-sin(pi*$)/81">
                                          <p:val>
                                            <p:fltVal val="0"/>
                                          </p:val>
                                        </p:tav>
                                        <p:tav tm="100000">
                                          <p:val>
                                            <p:fltVal val="1"/>
                                          </p:val>
                                        </p:tav>
                                      </p:tavLst>
                                    </p:anim>
                                    <p:animScale>
                                      <p:cBhvr>
                                        <p:cTn id="48" dur="26">
                                          <p:stCondLst>
                                            <p:cond delay="650"/>
                                          </p:stCondLst>
                                        </p:cTn>
                                        <p:tgtEl>
                                          <p:spTgt spid="266248"/>
                                        </p:tgtEl>
                                      </p:cBhvr>
                                      <p:to x="100000" y="60000"/>
                                    </p:animScale>
                                    <p:animScale>
                                      <p:cBhvr>
                                        <p:cTn id="49" dur="166" decel="50000">
                                          <p:stCondLst>
                                            <p:cond delay="676"/>
                                          </p:stCondLst>
                                        </p:cTn>
                                        <p:tgtEl>
                                          <p:spTgt spid="266248"/>
                                        </p:tgtEl>
                                      </p:cBhvr>
                                      <p:to x="100000" y="100000"/>
                                    </p:animScale>
                                    <p:animScale>
                                      <p:cBhvr>
                                        <p:cTn id="50" dur="26">
                                          <p:stCondLst>
                                            <p:cond delay="1312"/>
                                          </p:stCondLst>
                                        </p:cTn>
                                        <p:tgtEl>
                                          <p:spTgt spid="266248"/>
                                        </p:tgtEl>
                                      </p:cBhvr>
                                      <p:to x="100000" y="80000"/>
                                    </p:animScale>
                                    <p:animScale>
                                      <p:cBhvr>
                                        <p:cTn id="51" dur="166" decel="50000">
                                          <p:stCondLst>
                                            <p:cond delay="1338"/>
                                          </p:stCondLst>
                                        </p:cTn>
                                        <p:tgtEl>
                                          <p:spTgt spid="266248"/>
                                        </p:tgtEl>
                                      </p:cBhvr>
                                      <p:to x="100000" y="100000"/>
                                    </p:animScale>
                                    <p:animScale>
                                      <p:cBhvr>
                                        <p:cTn id="52" dur="26">
                                          <p:stCondLst>
                                            <p:cond delay="1642"/>
                                          </p:stCondLst>
                                        </p:cTn>
                                        <p:tgtEl>
                                          <p:spTgt spid="266248"/>
                                        </p:tgtEl>
                                      </p:cBhvr>
                                      <p:to x="100000" y="90000"/>
                                    </p:animScale>
                                    <p:animScale>
                                      <p:cBhvr>
                                        <p:cTn id="53" dur="166" decel="50000">
                                          <p:stCondLst>
                                            <p:cond delay="1668"/>
                                          </p:stCondLst>
                                        </p:cTn>
                                        <p:tgtEl>
                                          <p:spTgt spid="266248"/>
                                        </p:tgtEl>
                                      </p:cBhvr>
                                      <p:to x="100000" y="100000"/>
                                    </p:animScale>
                                    <p:animScale>
                                      <p:cBhvr>
                                        <p:cTn id="54" dur="26">
                                          <p:stCondLst>
                                            <p:cond delay="1808"/>
                                          </p:stCondLst>
                                        </p:cTn>
                                        <p:tgtEl>
                                          <p:spTgt spid="266248"/>
                                        </p:tgtEl>
                                      </p:cBhvr>
                                      <p:to x="100000" y="95000"/>
                                    </p:animScale>
                                    <p:animScale>
                                      <p:cBhvr>
                                        <p:cTn id="55" dur="166" decel="50000">
                                          <p:stCondLst>
                                            <p:cond delay="1834"/>
                                          </p:stCondLst>
                                        </p:cTn>
                                        <p:tgtEl>
                                          <p:spTgt spid="266248"/>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266251"/>
                                        </p:tgtEl>
                                        <p:attrNameLst>
                                          <p:attrName>style.visibility</p:attrName>
                                        </p:attrNameLst>
                                      </p:cBhvr>
                                      <p:to>
                                        <p:strVal val="visible"/>
                                      </p:to>
                                    </p:set>
                                    <p:animEffect transition="in" filter="wipe(down)">
                                      <p:cBhvr>
                                        <p:cTn id="58" dur="580">
                                          <p:stCondLst>
                                            <p:cond delay="0"/>
                                          </p:stCondLst>
                                        </p:cTn>
                                        <p:tgtEl>
                                          <p:spTgt spid="266251"/>
                                        </p:tgtEl>
                                      </p:cBhvr>
                                    </p:animEffect>
                                    <p:anim calcmode="lin" valueType="num">
                                      <p:cBhvr>
                                        <p:cTn id="59" dur="1822" tmFilter="0,0; 0.14,0.36; 0.43,0.73; 0.71,0.91; 1.0,1.0">
                                          <p:stCondLst>
                                            <p:cond delay="0"/>
                                          </p:stCondLst>
                                        </p:cTn>
                                        <p:tgtEl>
                                          <p:spTgt spid="266251"/>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66251"/>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66251"/>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66251"/>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66251"/>
                                        </p:tgtEl>
                                        <p:attrNameLst>
                                          <p:attrName>ppt_y</p:attrName>
                                        </p:attrNameLst>
                                      </p:cBhvr>
                                      <p:tavLst>
                                        <p:tav tm="0" fmla="#ppt_y-sin(pi*$)/81">
                                          <p:val>
                                            <p:fltVal val="0"/>
                                          </p:val>
                                        </p:tav>
                                        <p:tav tm="100000">
                                          <p:val>
                                            <p:fltVal val="1"/>
                                          </p:val>
                                        </p:tav>
                                      </p:tavLst>
                                    </p:anim>
                                    <p:animScale>
                                      <p:cBhvr>
                                        <p:cTn id="64" dur="26">
                                          <p:stCondLst>
                                            <p:cond delay="650"/>
                                          </p:stCondLst>
                                        </p:cTn>
                                        <p:tgtEl>
                                          <p:spTgt spid="266251"/>
                                        </p:tgtEl>
                                      </p:cBhvr>
                                      <p:to x="100000" y="60000"/>
                                    </p:animScale>
                                    <p:animScale>
                                      <p:cBhvr>
                                        <p:cTn id="65" dur="166" decel="50000">
                                          <p:stCondLst>
                                            <p:cond delay="676"/>
                                          </p:stCondLst>
                                        </p:cTn>
                                        <p:tgtEl>
                                          <p:spTgt spid="266251"/>
                                        </p:tgtEl>
                                      </p:cBhvr>
                                      <p:to x="100000" y="100000"/>
                                    </p:animScale>
                                    <p:animScale>
                                      <p:cBhvr>
                                        <p:cTn id="66" dur="26">
                                          <p:stCondLst>
                                            <p:cond delay="1312"/>
                                          </p:stCondLst>
                                        </p:cTn>
                                        <p:tgtEl>
                                          <p:spTgt spid="266251"/>
                                        </p:tgtEl>
                                      </p:cBhvr>
                                      <p:to x="100000" y="80000"/>
                                    </p:animScale>
                                    <p:animScale>
                                      <p:cBhvr>
                                        <p:cTn id="67" dur="166" decel="50000">
                                          <p:stCondLst>
                                            <p:cond delay="1338"/>
                                          </p:stCondLst>
                                        </p:cTn>
                                        <p:tgtEl>
                                          <p:spTgt spid="266251"/>
                                        </p:tgtEl>
                                      </p:cBhvr>
                                      <p:to x="100000" y="100000"/>
                                    </p:animScale>
                                    <p:animScale>
                                      <p:cBhvr>
                                        <p:cTn id="68" dur="26">
                                          <p:stCondLst>
                                            <p:cond delay="1642"/>
                                          </p:stCondLst>
                                        </p:cTn>
                                        <p:tgtEl>
                                          <p:spTgt spid="266251"/>
                                        </p:tgtEl>
                                      </p:cBhvr>
                                      <p:to x="100000" y="90000"/>
                                    </p:animScale>
                                    <p:animScale>
                                      <p:cBhvr>
                                        <p:cTn id="69" dur="166" decel="50000">
                                          <p:stCondLst>
                                            <p:cond delay="1668"/>
                                          </p:stCondLst>
                                        </p:cTn>
                                        <p:tgtEl>
                                          <p:spTgt spid="266251"/>
                                        </p:tgtEl>
                                      </p:cBhvr>
                                      <p:to x="100000" y="100000"/>
                                    </p:animScale>
                                    <p:animScale>
                                      <p:cBhvr>
                                        <p:cTn id="70" dur="26">
                                          <p:stCondLst>
                                            <p:cond delay="1808"/>
                                          </p:stCondLst>
                                        </p:cTn>
                                        <p:tgtEl>
                                          <p:spTgt spid="266251"/>
                                        </p:tgtEl>
                                      </p:cBhvr>
                                      <p:to x="100000" y="95000"/>
                                    </p:animScale>
                                    <p:animScale>
                                      <p:cBhvr>
                                        <p:cTn id="71" dur="166" decel="50000">
                                          <p:stCondLst>
                                            <p:cond delay="1834"/>
                                          </p:stCondLst>
                                        </p:cTn>
                                        <p:tgtEl>
                                          <p:spTgt spid="266251"/>
                                        </p:tgtEl>
                                      </p:cBhvr>
                                      <p:to x="100000" y="100000"/>
                                    </p:animScale>
                                  </p:childTnLst>
                                </p:cTn>
                              </p:par>
                              <p:par>
                                <p:cTn id="72" presetID="26" presetClass="entr" presetSubtype="0" fill="hold" nodeType="withEffect">
                                  <p:stCondLst>
                                    <p:cond delay="0"/>
                                  </p:stCondLst>
                                  <p:childTnLst>
                                    <p:set>
                                      <p:cBhvr>
                                        <p:cTn id="73" dur="1" fill="hold">
                                          <p:stCondLst>
                                            <p:cond delay="0"/>
                                          </p:stCondLst>
                                        </p:cTn>
                                        <p:tgtEl>
                                          <p:spTgt spid="266259"/>
                                        </p:tgtEl>
                                        <p:attrNameLst>
                                          <p:attrName>style.visibility</p:attrName>
                                        </p:attrNameLst>
                                      </p:cBhvr>
                                      <p:to>
                                        <p:strVal val="visible"/>
                                      </p:to>
                                    </p:set>
                                    <p:animEffect transition="in" filter="wipe(down)">
                                      <p:cBhvr>
                                        <p:cTn id="74" dur="580">
                                          <p:stCondLst>
                                            <p:cond delay="0"/>
                                          </p:stCondLst>
                                        </p:cTn>
                                        <p:tgtEl>
                                          <p:spTgt spid="266259"/>
                                        </p:tgtEl>
                                      </p:cBhvr>
                                    </p:animEffect>
                                    <p:anim calcmode="lin" valueType="num">
                                      <p:cBhvr>
                                        <p:cTn id="75" dur="1822" tmFilter="0,0; 0.14,0.36; 0.43,0.73; 0.71,0.91; 1.0,1.0">
                                          <p:stCondLst>
                                            <p:cond delay="0"/>
                                          </p:stCondLst>
                                        </p:cTn>
                                        <p:tgtEl>
                                          <p:spTgt spid="266259"/>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266259"/>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266259"/>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266259"/>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266259"/>
                                        </p:tgtEl>
                                        <p:attrNameLst>
                                          <p:attrName>ppt_y</p:attrName>
                                        </p:attrNameLst>
                                      </p:cBhvr>
                                      <p:tavLst>
                                        <p:tav tm="0" fmla="#ppt_y-sin(pi*$)/81">
                                          <p:val>
                                            <p:fltVal val="0"/>
                                          </p:val>
                                        </p:tav>
                                        <p:tav tm="100000">
                                          <p:val>
                                            <p:fltVal val="1"/>
                                          </p:val>
                                        </p:tav>
                                      </p:tavLst>
                                    </p:anim>
                                    <p:animScale>
                                      <p:cBhvr>
                                        <p:cTn id="80" dur="26">
                                          <p:stCondLst>
                                            <p:cond delay="650"/>
                                          </p:stCondLst>
                                        </p:cTn>
                                        <p:tgtEl>
                                          <p:spTgt spid="266259"/>
                                        </p:tgtEl>
                                      </p:cBhvr>
                                      <p:to x="100000" y="60000"/>
                                    </p:animScale>
                                    <p:animScale>
                                      <p:cBhvr>
                                        <p:cTn id="81" dur="166" decel="50000">
                                          <p:stCondLst>
                                            <p:cond delay="676"/>
                                          </p:stCondLst>
                                        </p:cTn>
                                        <p:tgtEl>
                                          <p:spTgt spid="266259"/>
                                        </p:tgtEl>
                                      </p:cBhvr>
                                      <p:to x="100000" y="100000"/>
                                    </p:animScale>
                                    <p:animScale>
                                      <p:cBhvr>
                                        <p:cTn id="82" dur="26">
                                          <p:stCondLst>
                                            <p:cond delay="1312"/>
                                          </p:stCondLst>
                                        </p:cTn>
                                        <p:tgtEl>
                                          <p:spTgt spid="266259"/>
                                        </p:tgtEl>
                                      </p:cBhvr>
                                      <p:to x="100000" y="80000"/>
                                    </p:animScale>
                                    <p:animScale>
                                      <p:cBhvr>
                                        <p:cTn id="83" dur="166" decel="50000">
                                          <p:stCondLst>
                                            <p:cond delay="1338"/>
                                          </p:stCondLst>
                                        </p:cTn>
                                        <p:tgtEl>
                                          <p:spTgt spid="266259"/>
                                        </p:tgtEl>
                                      </p:cBhvr>
                                      <p:to x="100000" y="100000"/>
                                    </p:animScale>
                                    <p:animScale>
                                      <p:cBhvr>
                                        <p:cTn id="84" dur="26">
                                          <p:stCondLst>
                                            <p:cond delay="1642"/>
                                          </p:stCondLst>
                                        </p:cTn>
                                        <p:tgtEl>
                                          <p:spTgt spid="266259"/>
                                        </p:tgtEl>
                                      </p:cBhvr>
                                      <p:to x="100000" y="90000"/>
                                    </p:animScale>
                                    <p:animScale>
                                      <p:cBhvr>
                                        <p:cTn id="85" dur="166" decel="50000">
                                          <p:stCondLst>
                                            <p:cond delay="1668"/>
                                          </p:stCondLst>
                                        </p:cTn>
                                        <p:tgtEl>
                                          <p:spTgt spid="266259"/>
                                        </p:tgtEl>
                                      </p:cBhvr>
                                      <p:to x="100000" y="100000"/>
                                    </p:animScale>
                                    <p:animScale>
                                      <p:cBhvr>
                                        <p:cTn id="86" dur="26">
                                          <p:stCondLst>
                                            <p:cond delay="1808"/>
                                          </p:stCondLst>
                                        </p:cTn>
                                        <p:tgtEl>
                                          <p:spTgt spid="266259"/>
                                        </p:tgtEl>
                                      </p:cBhvr>
                                      <p:to x="100000" y="95000"/>
                                    </p:animScale>
                                    <p:animScale>
                                      <p:cBhvr>
                                        <p:cTn id="87" dur="166" decel="50000">
                                          <p:stCondLst>
                                            <p:cond delay="1834"/>
                                          </p:stCondLst>
                                        </p:cTn>
                                        <p:tgtEl>
                                          <p:spTgt spid="26625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18"/>
          <p:cNvPicPr>
            <a:picLocks noChangeAspect="1" noChangeArrowheads="1"/>
          </p:cNvPicPr>
          <p:nvPr/>
        </p:nvPicPr>
        <p:blipFill>
          <a:blip r:embed="rId3">
            <a:clrChange>
              <a:clrFrom>
                <a:srgbClr val="FFFFFF"/>
              </a:clrFrom>
              <a:clrTo>
                <a:srgbClr val="FFFFFF">
                  <a:alpha val="0"/>
                </a:srgbClr>
              </a:clrTo>
            </a:clrChange>
            <a:lum bright="100000" contrast="-100000"/>
          </a:blip>
          <a:srcRect/>
          <a:stretch>
            <a:fillRect/>
          </a:stretch>
        </p:blipFill>
        <p:spPr bwMode="auto">
          <a:xfrm>
            <a:off x="762000" y="1562100"/>
            <a:ext cx="7620000"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Oval 2"/>
          <p:cNvSpPr>
            <a:spLocks noChangeArrowheads="1"/>
          </p:cNvSpPr>
          <p:nvPr/>
        </p:nvSpPr>
        <p:spPr bwMode="auto">
          <a:xfrm>
            <a:off x="0" y="304800"/>
            <a:ext cx="9144000" cy="5562600"/>
          </a:xfrm>
          <a:prstGeom prst="ellipse">
            <a:avLst/>
          </a:prstGeom>
          <a:gradFill rotWithShape="1">
            <a:gsLst>
              <a:gs pos="0">
                <a:srgbClr val="66FF33"/>
              </a:gs>
              <a:gs pos="50000">
                <a:srgbClr val="66FF33">
                  <a:gamma/>
                  <a:tint val="0"/>
                  <a:invGamma/>
                </a:srgbClr>
              </a:gs>
              <a:gs pos="100000">
                <a:srgbClr val="66FF33"/>
              </a:gs>
            </a:gsLst>
            <a:lin ang="5400000" scaled="1"/>
          </a:gradFill>
          <a:ln w="9525">
            <a:solidFill>
              <a:schemeClr val="tx1"/>
            </a:solidFill>
            <a:round/>
            <a:headEnd/>
            <a:tailEnd/>
          </a:ln>
          <a:effectLst/>
        </p:spPr>
        <p:txBody>
          <a:bodyPr wrap="none" anchor="ctr"/>
          <a:lstStyle/>
          <a:p>
            <a:pPr algn="ctr"/>
            <a:r>
              <a:rPr lang="fa-IR" sz="9600" b="1">
                <a:solidFill>
                  <a:srgbClr val="FF6600"/>
                </a:solidFill>
                <a:latin typeface="Arial" charset="0"/>
                <a:cs typeface="Arial" charset="0"/>
              </a:rPr>
              <a:t>واژه ها</a:t>
            </a:r>
          </a:p>
          <a:p>
            <a:pPr algn="ctr"/>
            <a:r>
              <a:rPr lang="fa-IR" sz="9600" b="1">
                <a:solidFill>
                  <a:srgbClr val="FF6600"/>
                </a:solidFill>
                <a:latin typeface="Arial" charset="0"/>
                <a:cs typeface="Arial" charset="0"/>
              </a:rPr>
              <a:t>و</a:t>
            </a:r>
          </a:p>
          <a:p>
            <a:pPr algn="ctr"/>
            <a:r>
              <a:rPr lang="fa-IR" sz="9600" b="1">
                <a:solidFill>
                  <a:srgbClr val="FF6600"/>
                </a:solidFill>
                <a:latin typeface="Arial" charset="0"/>
                <a:cs typeface="Arial" charset="0"/>
              </a:rPr>
              <a:t>اصطلاحات</a:t>
            </a:r>
            <a:endParaRPr lang="en-US" sz="9600" b="1">
              <a:solidFill>
                <a:srgbClr val="FF6600"/>
              </a:solidFill>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ext Box 2"/>
          <p:cNvSpPr txBox="1">
            <a:spLocks noChangeArrowheads="1"/>
          </p:cNvSpPr>
          <p:nvPr/>
        </p:nvSpPr>
        <p:spPr bwMode="auto">
          <a:xfrm>
            <a:off x="323850" y="3835400"/>
            <a:ext cx="8424863" cy="2473325"/>
          </a:xfrm>
          <a:prstGeom prst="rect">
            <a:avLst/>
          </a:prstGeom>
          <a:noFill/>
          <a:ln w="28575" algn="ctr">
            <a:noFill/>
            <a:miter lim="800000"/>
            <a:headEnd/>
            <a:tailEnd/>
          </a:ln>
          <a:effectLst/>
        </p:spPr>
        <p:txBody>
          <a:bodyPr>
            <a:spAutoFit/>
          </a:bodyPr>
          <a:lstStyle/>
          <a:p>
            <a:pPr algn="just" rtl="1">
              <a:lnSpc>
                <a:spcPct val="200000"/>
              </a:lnSpc>
              <a:spcBef>
                <a:spcPct val="50000"/>
              </a:spcBef>
            </a:pPr>
            <a:r>
              <a:rPr lang="fa-IR" sz="2600" b="1">
                <a:latin typeface="Arial" charset="0"/>
                <a:cs typeface="+mn-cs"/>
              </a:rPr>
              <a:t>     چشم انداز عبارتست از ارائه گزاره هایی خردمندانه درباره</a:t>
            </a:r>
            <a:r>
              <a:rPr lang="fa-IR" sz="1200" b="1">
                <a:latin typeface="Arial" charset="0"/>
                <a:cs typeface="+mn-cs"/>
              </a:rPr>
              <a:t> </a:t>
            </a:r>
            <a:r>
              <a:rPr lang="fa-IR" sz="2600" b="1">
                <a:latin typeface="Arial" charset="0"/>
                <a:cs typeface="+mn-cs"/>
              </a:rPr>
              <a:t>ی</a:t>
            </a:r>
            <a:r>
              <a:rPr lang="fa-IR" sz="2000" b="1">
                <a:latin typeface="Arial" charset="0"/>
                <a:cs typeface="+mn-cs"/>
              </a:rPr>
              <a:t> </a:t>
            </a:r>
            <a:r>
              <a:rPr lang="fa-IR" sz="2600" b="1">
                <a:latin typeface="Arial" charset="0"/>
                <a:cs typeface="+mn-cs"/>
              </a:rPr>
              <a:t>آینده و تفسیر گزاره ها به گونه ای که به عمل آگاهانه و به فرایندهای یادگیری جمعی و نحوه</a:t>
            </a:r>
            <a:r>
              <a:rPr lang="fa-IR" sz="700" b="1">
                <a:latin typeface="Arial" charset="0"/>
                <a:cs typeface="+mn-cs"/>
              </a:rPr>
              <a:t> </a:t>
            </a:r>
            <a:r>
              <a:rPr lang="fa-IR" sz="2600" b="1">
                <a:latin typeface="Arial" charset="0"/>
                <a:cs typeface="+mn-cs"/>
              </a:rPr>
              <a:t>ی پاسخگویی به چالش های آینده ، جهت دهد.</a:t>
            </a:r>
            <a:endParaRPr lang="en-US" sz="2600" b="1">
              <a:latin typeface="Arial" charset="0"/>
              <a:cs typeface="+mn-cs"/>
            </a:endParaRPr>
          </a:p>
        </p:txBody>
      </p:sp>
      <p:pic>
        <p:nvPicPr>
          <p:cNvPr id="270339" name="Picture 3" descr="sun"/>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308850" y="-26988"/>
            <a:ext cx="1943100" cy="1903413"/>
          </a:xfrm>
          <a:prstGeom prst="rect">
            <a:avLst/>
          </a:prstGeom>
          <a:noFill/>
          <a:ln w="9525">
            <a:noFill/>
            <a:miter lim="800000"/>
            <a:headEnd/>
            <a:tailEnd/>
          </a:ln>
        </p:spPr>
      </p:pic>
      <p:sp>
        <p:nvSpPr>
          <p:cNvPr id="270340" name="Text Box 4"/>
          <p:cNvSpPr txBox="1">
            <a:spLocks noChangeArrowheads="1"/>
          </p:cNvSpPr>
          <p:nvPr/>
        </p:nvSpPr>
        <p:spPr bwMode="auto">
          <a:xfrm>
            <a:off x="7702550" y="723900"/>
            <a:ext cx="1108075" cy="396875"/>
          </a:xfrm>
          <a:prstGeom prst="rect">
            <a:avLst/>
          </a:prstGeom>
          <a:noFill/>
          <a:ln w="9525">
            <a:noFill/>
            <a:miter lim="800000"/>
            <a:headEnd/>
            <a:tailEnd/>
          </a:ln>
          <a:effectLst>
            <a:outerShdw dist="28398" dir="3806097" algn="ctr" rotWithShape="0">
              <a:schemeClr val="bg1">
                <a:alpha val="50000"/>
              </a:schemeClr>
            </a:outerShdw>
          </a:effectLst>
        </p:spPr>
        <p:txBody>
          <a:bodyPr wrap="none" anchor="ctr">
            <a:spAutoFit/>
          </a:bodyPr>
          <a:lstStyle/>
          <a:p>
            <a:pPr algn="ctr" rtl="1"/>
            <a:r>
              <a:rPr lang="fa-IR" sz="2000" b="1">
                <a:solidFill>
                  <a:srgbClr val="6600CC"/>
                </a:solidFill>
                <a:effectLst>
                  <a:outerShdw blurRad="38100" dist="38100" dir="2700000" algn="tl">
                    <a:srgbClr val="000000"/>
                  </a:outerShdw>
                </a:effectLst>
                <a:cs typeface="B Titr" pitchFamily="2" charset="-78"/>
              </a:rPr>
              <a:t>چشم انداز</a:t>
            </a:r>
            <a:endParaRPr lang="en-US" sz="2000" b="1">
              <a:solidFill>
                <a:srgbClr val="6600CC"/>
              </a:solidFill>
              <a:effectLst>
                <a:outerShdw blurRad="38100" dist="38100" dir="2700000" algn="tl">
                  <a:srgbClr val="000000"/>
                </a:outerShdw>
              </a:effectLst>
              <a:cs typeface="B Titr" pitchFamily="2" charset="-78"/>
            </a:endParaRPr>
          </a:p>
        </p:txBody>
      </p:sp>
      <p:sp>
        <p:nvSpPr>
          <p:cNvPr id="270341" name="Text Box 5"/>
          <p:cNvSpPr txBox="1">
            <a:spLocks noChangeArrowheads="1"/>
          </p:cNvSpPr>
          <p:nvPr/>
        </p:nvSpPr>
        <p:spPr bwMode="auto">
          <a:xfrm>
            <a:off x="1692275" y="239713"/>
            <a:ext cx="5688013" cy="960437"/>
          </a:xfrm>
          <a:prstGeom prst="rect">
            <a:avLst/>
          </a:prstGeom>
          <a:noFill/>
          <a:ln w="9525">
            <a:noFill/>
            <a:miter lim="800000"/>
            <a:headEnd/>
            <a:tailEnd/>
          </a:ln>
          <a:effectLst/>
        </p:spPr>
        <p:txBody>
          <a:bodyPr anchor="ctr">
            <a:spAutoFit/>
          </a:bodyPr>
          <a:lstStyle/>
          <a:p>
            <a:pPr algn="ctr" rtl="1"/>
            <a:r>
              <a:rPr lang="fa-IR" sz="5700" b="1" dirty="0">
                <a:solidFill>
                  <a:srgbClr val="FF9900"/>
                </a:solidFill>
                <a:effectLst>
                  <a:outerShdw blurRad="38100" dist="38100" dir="2700000" algn="tl">
                    <a:srgbClr val="000000"/>
                  </a:outerShdw>
                </a:effectLst>
                <a:latin typeface="Tahoma" pitchFamily="34" charset="0"/>
                <a:cs typeface="+mj-cs"/>
              </a:rPr>
              <a:t>تعریف چشم انداز</a:t>
            </a:r>
            <a:endParaRPr lang="en-US" sz="5700" b="1" dirty="0">
              <a:solidFill>
                <a:srgbClr val="FF9900"/>
              </a:solidFill>
              <a:effectLst>
                <a:outerShdw blurRad="38100" dist="38100" dir="2700000" algn="tl">
                  <a:srgbClr val="000000"/>
                </a:outerShdw>
              </a:effectLst>
              <a:latin typeface="Tahoma" pitchFamily="34" charset="0"/>
              <a:cs typeface="+mj-cs"/>
            </a:endParaRPr>
          </a:p>
        </p:txBody>
      </p:sp>
      <p:sp>
        <p:nvSpPr>
          <p:cNvPr id="270342" name="Rectangle 6"/>
          <p:cNvSpPr>
            <a:spLocks noChangeArrowheads="1"/>
          </p:cNvSpPr>
          <p:nvPr/>
        </p:nvSpPr>
        <p:spPr bwMode="auto">
          <a:xfrm>
            <a:off x="0" y="1873250"/>
            <a:ext cx="9144000" cy="1555750"/>
          </a:xfrm>
          <a:prstGeom prst="rect">
            <a:avLst/>
          </a:prstGeom>
          <a:noFill/>
          <a:ln w="12700">
            <a:noFill/>
            <a:miter lim="800000"/>
            <a:headEnd type="none" w="sm" len="sm"/>
            <a:tailEnd type="none" w="sm" len="sm"/>
          </a:ln>
          <a:effectLst/>
        </p:spPr>
        <p:txBody>
          <a:bodyPr>
            <a:spAutoFit/>
          </a:bodyPr>
          <a:lstStyle/>
          <a:p>
            <a:pPr algn="ctr"/>
            <a:r>
              <a:rPr lang="fa-IR"/>
              <a:t> </a:t>
            </a:r>
            <a:r>
              <a:rPr lang="fa-IR" sz="4800" b="1"/>
              <a:t>چشم انداز عبارتست از </a:t>
            </a:r>
            <a:r>
              <a:rPr lang="fa-IR" sz="4800" b="1">
                <a:solidFill>
                  <a:schemeClr val="folHlink"/>
                </a:solidFill>
              </a:rPr>
              <a:t>آینده ای واقع گرایانه ، تحقق پذیر و جذاب</a:t>
            </a:r>
            <a:r>
              <a:rPr lang="fa-IR" sz="4800" b="1"/>
              <a:t> برای سازمان</a:t>
            </a:r>
            <a:endParaRPr lang="en-US" sz="4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0"/>
                                  </p:iterate>
                                  <p:childTnLst>
                                    <p:set>
                                      <p:cBhvr>
                                        <p:cTn id="6" dur="1" fill="hold">
                                          <p:stCondLst>
                                            <p:cond delay="0"/>
                                          </p:stCondLst>
                                        </p:cTn>
                                        <p:tgtEl>
                                          <p:spTgt spid="270338">
                                            <p:txEl>
                                              <p:pRg st="0" end="0"/>
                                            </p:txEl>
                                          </p:spTgt>
                                        </p:tgtEl>
                                        <p:attrNameLst>
                                          <p:attrName>style.visibility</p:attrName>
                                        </p:attrNameLst>
                                      </p:cBhvr>
                                      <p:to>
                                        <p:strVal val="visible"/>
                                      </p:to>
                                    </p:set>
                                    <p:anim calcmode="lin" valueType="num">
                                      <p:cBhvr additive="base">
                                        <p:cTn id="7" dur="2000" fill="hold"/>
                                        <p:tgtEl>
                                          <p:spTgt spid="270338">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70338">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34" presetClass="emph" presetSubtype="0" fill="hold" grpId="1" nodeType="afterEffect">
                                  <p:stCondLst>
                                    <p:cond delay="0"/>
                                  </p:stCondLst>
                                  <p:iterate type="lt">
                                    <p:tmPct val="10000"/>
                                  </p:iterate>
                                  <p:childTnLst>
                                    <p:animMotion origin="layout" path="M 0.0 0.0 L 0.0 -0.07213" pathEditMode="relative" ptsTypes="">
                                      <p:cBhvr>
                                        <p:cTn id="11" dur="500" accel="50000" decel="50000" autoRev="1" fill="hold">
                                          <p:stCondLst>
                                            <p:cond delay="0"/>
                                          </p:stCondLst>
                                        </p:cTn>
                                        <p:tgtEl>
                                          <p:spTgt spid="270338">
                                            <p:txEl>
                                              <p:pRg st="0" end="0"/>
                                            </p:txEl>
                                          </p:spTgt>
                                        </p:tgtEl>
                                        <p:attrNameLst>
                                          <p:attrName>ppt_x</p:attrName>
                                          <p:attrName>ppt_y</p:attrName>
                                        </p:attrNameLst>
                                      </p:cBhvr>
                                    </p:animMotion>
                                    <p:animRot by="1500000">
                                      <p:cBhvr>
                                        <p:cTn id="12" dur="250" fill="hold">
                                          <p:stCondLst>
                                            <p:cond delay="0"/>
                                          </p:stCondLst>
                                        </p:cTn>
                                        <p:tgtEl>
                                          <p:spTgt spid="270338">
                                            <p:txEl>
                                              <p:pRg st="0" end="0"/>
                                            </p:txEl>
                                          </p:spTgt>
                                        </p:tgtEl>
                                        <p:attrNameLst>
                                          <p:attrName>r</p:attrName>
                                        </p:attrNameLst>
                                      </p:cBhvr>
                                    </p:animRot>
                                    <p:animRot by="-1500000">
                                      <p:cBhvr>
                                        <p:cTn id="13" dur="250" fill="hold">
                                          <p:stCondLst>
                                            <p:cond delay="250"/>
                                          </p:stCondLst>
                                        </p:cTn>
                                        <p:tgtEl>
                                          <p:spTgt spid="270338">
                                            <p:txEl>
                                              <p:pRg st="0" end="0"/>
                                            </p:txEl>
                                          </p:spTgt>
                                        </p:tgtEl>
                                        <p:attrNameLst>
                                          <p:attrName>r</p:attrName>
                                        </p:attrNameLst>
                                      </p:cBhvr>
                                    </p:animRot>
                                    <p:animRot by="-1500000">
                                      <p:cBhvr>
                                        <p:cTn id="14" dur="250" fill="hold">
                                          <p:stCondLst>
                                            <p:cond delay="500"/>
                                          </p:stCondLst>
                                        </p:cTn>
                                        <p:tgtEl>
                                          <p:spTgt spid="270338">
                                            <p:txEl>
                                              <p:pRg st="0" end="0"/>
                                            </p:txEl>
                                          </p:spTgt>
                                        </p:tgtEl>
                                        <p:attrNameLst>
                                          <p:attrName>r</p:attrName>
                                        </p:attrNameLst>
                                      </p:cBhvr>
                                    </p:animRot>
                                    <p:animRot by="1500000">
                                      <p:cBhvr>
                                        <p:cTn id="15" dur="250" fill="hold">
                                          <p:stCondLst>
                                            <p:cond delay="750"/>
                                          </p:stCondLst>
                                        </p:cTn>
                                        <p:tgtEl>
                                          <p:spTgt spid="270338">
                                            <p:txEl>
                                              <p:pRg st="0" end="0"/>
                                            </p:txEl>
                                          </p:spTgt>
                                        </p:tgtEl>
                                        <p:attrNameLst>
                                          <p:attrName>r</p:attrName>
                                        </p:attrNameLst>
                                      </p:cBhvr>
                                    </p:animRot>
                                  </p:childTnLst>
                                </p:cTn>
                              </p:par>
                            </p:childTnLst>
                          </p:cTn>
                        </p:par>
                        <p:par>
                          <p:cTn id="16" fill="hold">
                            <p:stCondLst>
                              <p:cond delay="17500"/>
                            </p:stCondLst>
                            <p:childTnLst>
                              <p:par>
                                <p:cTn id="17" presetID="18" presetClass="entr" presetSubtype="12" fill="hold" grpId="0" nodeType="afterEffect">
                                  <p:stCondLst>
                                    <p:cond delay="0"/>
                                  </p:stCondLst>
                                  <p:childTnLst>
                                    <p:set>
                                      <p:cBhvr>
                                        <p:cTn id="18" dur="1" fill="hold">
                                          <p:stCondLst>
                                            <p:cond delay="0"/>
                                          </p:stCondLst>
                                        </p:cTn>
                                        <p:tgtEl>
                                          <p:spTgt spid="270341"/>
                                        </p:tgtEl>
                                        <p:attrNameLst>
                                          <p:attrName>style.visibility</p:attrName>
                                        </p:attrNameLst>
                                      </p:cBhvr>
                                      <p:to>
                                        <p:strVal val="visible"/>
                                      </p:to>
                                    </p:set>
                                    <p:animEffect transition="in" filter="strips(downLeft)">
                                      <p:cBhvr>
                                        <p:cTn id="19" dur="1000"/>
                                        <p:tgtEl>
                                          <p:spTgt spid="270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8" grpId="0" build="allAtOnce"/>
      <p:bldP spid="270338" grpId="1" build="p"/>
      <p:bldP spid="2703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Oval 2"/>
          <p:cNvSpPr>
            <a:spLocks noChangeArrowheads="1"/>
          </p:cNvSpPr>
          <p:nvPr/>
        </p:nvSpPr>
        <p:spPr bwMode="auto">
          <a:xfrm>
            <a:off x="1295400" y="457200"/>
            <a:ext cx="6781800" cy="2057400"/>
          </a:xfrm>
          <a:prstGeom prst="ellipse">
            <a:avLst/>
          </a:prstGeom>
          <a:gradFill rotWithShape="1">
            <a:gsLst>
              <a:gs pos="0">
                <a:schemeClr val="accent1"/>
              </a:gs>
              <a:gs pos="50000">
                <a:schemeClr val="accent1">
                  <a:gamma/>
                  <a:tint val="0"/>
                  <a:invGamma/>
                </a:schemeClr>
              </a:gs>
              <a:gs pos="100000">
                <a:schemeClr val="accent1"/>
              </a:gs>
            </a:gsLst>
            <a:lin ang="5400000" scaled="1"/>
          </a:gradFill>
          <a:ln w="9525">
            <a:solidFill>
              <a:schemeClr val="tx1"/>
            </a:solidFill>
            <a:round/>
            <a:headEnd/>
            <a:tailEnd/>
          </a:ln>
          <a:effectLst/>
        </p:spPr>
        <p:txBody>
          <a:bodyPr wrap="none" anchor="ctr"/>
          <a:lstStyle/>
          <a:p>
            <a:pPr algn="ctr"/>
            <a:r>
              <a:rPr lang="fa-IR" sz="9600" b="1">
                <a:solidFill>
                  <a:srgbClr val="006600"/>
                </a:solidFill>
                <a:latin typeface="Arial" charset="0"/>
                <a:cs typeface="Arial" charset="0"/>
              </a:rPr>
              <a:t>بیانیه</a:t>
            </a:r>
            <a:r>
              <a:rPr lang="fa-IR" sz="9600" b="1">
                <a:latin typeface="Arial" charset="0"/>
                <a:cs typeface="Arial" charset="0"/>
              </a:rPr>
              <a:t> </a:t>
            </a:r>
            <a:r>
              <a:rPr lang="fa-IR" sz="9600" b="1">
                <a:solidFill>
                  <a:srgbClr val="006600"/>
                </a:solidFill>
                <a:latin typeface="Arial" charset="0"/>
                <a:cs typeface="Arial" charset="0"/>
              </a:rPr>
              <a:t>ماموریت</a:t>
            </a:r>
            <a:endParaRPr lang="en-US" sz="9600" b="1">
              <a:solidFill>
                <a:srgbClr val="006600"/>
              </a:solidFill>
              <a:latin typeface="Arial" charset="0"/>
              <a:cs typeface="Arial" charset="0"/>
            </a:endParaRPr>
          </a:p>
        </p:txBody>
      </p:sp>
      <p:sp>
        <p:nvSpPr>
          <p:cNvPr id="190467" name="Text Box 3"/>
          <p:cNvSpPr txBox="1">
            <a:spLocks noChangeArrowheads="1"/>
          </p:cNvSpPr>
          <p:nvPr/>
        </p:nvSpPr>
        <p:spPr bwMode="auto">
          <a:xfrm>
            <a:off x="1066800" y="2819400"/>
            <a:ext cx="6705600" cy="2530475"/>
          </a:xfrm>
          <a:prstGeom prst="rect">
            <a:avLst/>
          </a:prstGeom>
          <a:noFill/>
          <a:ln w="9525">
            <a:noFill/>
            <a:miter lim="800000"/>
            <a:headEnd/>
            <a:tailEnd/>
          </a:ln>
          <a:effectLst/>
        </p:spPr>
        <p:txBody>
          <a:bodyPr>
            <a:spAutoFit/>
          </a:bodyPr>
          <a:lstStyle/>
          <a:p>
            <a:pPr algn="r">
              <a:spcBef>
                <a:spcPct val="50000"/>
              </a:spcBef>
            </a:pPr>
            <a:r>
              <a:rPr lang="fa-IR" sz="8000" b="1">
                <a:solidFill>
                  <a:srgbClr val="FF6600"/>
                </a:solidFill>
                <a:latin typeface="Arial" charset="0"/>
                <a:cs typeface="Arial" charset="0"/>
              </a:rPr>
              <a:t>سند تمایز سازمان ازسایر موسسات.</a:t>
            </a:r>
            <a:endParaRPr lang="en-US" sz="8000" b="1">
              <a:solidFill>
                <a:srgbClr val="FF6600"/>
              </a:solidFill>
              <a:latin typeface="Arial"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685800" y="125413"/>
            <a:ext cx="7772400" cy="1143000"/>
          </a:xfrm>
        </p:spPr>
        <p:txBody>
          <a:bodyPr/>
          <a:lstStyle/>
          <a:p>
            <a:r>
              <a:rPr lang="fa-IR" sz="8000" b="1">
                <a:solidFill>
                  <a:srgbClr val="FF6600"/>
                </a:solidFill>
              </a:rPr>
              <a:t>ماموریت</a:t>
            </a:r>
            <a:r>
              <a:rPr lang="en-US" sz="8000" b="1">
                <a:solidFill>
                  <a:srgbClr val="FF6600"/>
                </a:solidFill>
              </a:rPr>
              <a:t> </a:t>
            </a:r>
            <a:r>
              <a:rPr lang="fa-IR" sz="8000" b="1">
                <a:solidFill>
                  <a:srgbClr val="FF6600"/>
                </a:solidFill>
              </a:rPr>
              <a:t>/</a:t>
            </a:r>
            <a:r>
              <a:rPr lang="en-US" sz="8000" b="1">
                <a:solidFill>
                  <a:srgbClr val="FF6600"/>
                </a:solidFill>
              </a:rPr>
              <a:t> </a:t>
            </a:r>
            <a:r>
              <a:rPr lang="fa-IR" sz="8000" b="1">
                <a:solidFill>
                  <a:srgbClr val="FF6600"/>
                </a:solidFill>
              </a:rPr>
              <a:t>رسالت</a:t>
            </a:r>
            <a:r>
              <a:rPr lang="fa-IR" sz="8000" b="1">
                <a:solidFill>
                  <a:srgbClr val="006600"/>
                </a:solidFill>
              </a:rPr>
              <a:t> </a:t>
            </a:r>
            <a:endParaRPr lang="en-US" sz="8000" b="1">
              <a:solidFill>
                <a:srgbClr val="006600"/>
              </a:solidFill>
            </a:endParaRPr>
          </a:p>
        </p:txBody>
      </p:sp>
      <p:sp>
        <p:nvSpPr>
          <p:cNvPr id="192515" name="Text Box 3"/>
          <p:cNvSpPr txBox="1">
            <a:spLocks noChangeArrowheads="1"/>
          </p:cNvSpPr>
          <p:nvPr/>
        </p:nvSpPr>
        <p:spPr bwMode="auto">
          <a:xfrm>
            <a:off x="533400" y="1447800"/>
            <a:ext cx="8229600" cy="4664075"/>
          </a:xfrm>
          <a:prstGeom prst="rect">
            <a:avLst/>
          </a:prstGeom>
          <a:noFill/>
          <a:ln w="9525">
            <a:noFill/>
            <a:miter lim="800000"/>
            <a:headEnd/>
            <a:tailEnd/>
          </a:ln>
          <a:effectLst/>
        </p:spPr>
        <p:txBody>
          <a:bodyPr>
            <a:spAutoFit/>
          </a:bodyPr>
          <a:lstStyle/>
          <a:p>
            <a:pPr algn="r">
              <a:spcBef>
                <a:spcPct val="50000"/>
              </a:spcBef>
            </a:pPr>
            <a:r>
              <a:rPr lang="fa-IR" sz="6000" b="1">
                <a:latin typeface="Arial" charset="0"/>
                <a:cs typeface="Arial" charset="0"/>
              </a:rPr>
              <a:t>منظور  اساسی  و  منحصر  به فردی  است  که  سازمان  را از موسسات مشابه متمایزمی سازد و دامنه عملیات آن را بر حسب نتیجه  و بازار تعیین  می نماید .</a:t>
            </a:r>
            <a:endParaRPr lang="en-US" sz="6000" b="1">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685800" y="-24"/>
            <a:ext cx="7772400" cy="1143000"/>
          </a:xfrm>
        </p:spPr>
        <p:txBody>
          <a:bodyPr/>
          <a:lstStyle/>
          <a:p>
            <a:r>
              <a:rPr lang="fa-IR" sz="8000" b="1" dirty="0">
                <a:solidFill>
                  <a:schemeClr val="folHlink"/>
                </a:solidFill>
              </a:rPr>
              <a:t>فلسفه</a:t>
            </a:r>
            <a:r>
              <a:rPr lang="fa-IR" sz="5400" dirty="0">
                <a:solidFill>
                  <a:schemeClr val="folHlink"/>
                </a:solidFill>
              </a:rPr>
              <a:t> </a:t>
            </a:r>
            <a:r>
              <a:rPr lang="fa-IR" sz="8000" b="1" dirty="0">
                <a:solidFill>
                  <a:schemeClr val="folHlink"/>
                </a:solidFill>
              </a:rPr>
              <a:t>سازمان</a:t>
            </a:r>
            <a:r>
              <a:rPr lang="fa-IR" sz="5400" b="1" dirty="0">
                <a:solidFill>
                  <a:srgbClr val="006600"/>
                </a:solidFill>
              </a:rPr>
              <a:t> </a:t>
            </a:r>
            <a:endParaRPr lang="en-US" sz="5400" dirty="0">
              <a:solidFill>
                <a:srgbClr val="006600"/>
              </a:solidFill>
            </a:endParaRPr>
          </a:p>
        </p:txBody>
      </p:sp>
      <p:sp>
        <p:nvSpPr>
          <p:cNvPr id="194563" name="Text Box 3"/>
          <p:cNvSpPr txBox="1">
            <a:spLocks noChangeArrowheads="1"/>
          </p:cNvSpPr>
          <p:nvPr/>
        </p:nvSpPr>
        <p:spPr bwMode="auto">
          <a:xfrm>
            <a:off x="609600" y="1142984"/>
            <a:ext cx="8153400" cy="5816977"/>
          </a:xfrm>
          <a:prstGeom prst="rect">
            <a:avLst/>
          </a:prstGeom>
          <a:noFill/>
          <a:ln w="9525">
            <a:noFill/>
            <a:miter lim="800000"/>
            <a:headEnd/>
            <a:tailEnd/>
          </a:ln>
          <a:effectLst/>
        </p:spPr>
        <p:txBody>
          <a:bodyPr>
            <a:spAutoFit/>
          </a:bodyPr>
          <a:lstStyle/>
          <a:p>
            <a:pPr algn="r">
              <a:spcBef>
                <a:spcPct val="50000"/>
              </a:spcBef>
            </a:pPr>
            <a:r>
              <a:rPr lang="fa-IR" sz="4800" b="1" dirty="0">
                <a:latin typeface="Arial" charset="0"/>
                <a:cs typeface="Arial" charset="0"/>
              </a:rPr>
              <a:t>بیانیه فلسفه سازمان  که  غالبا  “مرام” نامیده میشود معمولا همراه رسالت است یا  بخشی از آن  ظاهر  می شود </a:t>
            </a:r>
            <a:r>
              <a:rPr lang="fa-IR" sz="4800" b="1" dirty="0" smtClean="0">
                <a:latin typeface="Arial" charset="0"/>
                <a:cs typeface="Arial" charset="0"/>
              </a:rPr>
              <a:t>.</a:t>
            </a:r>
          </a:p>
          <a:p>
            <a:pPr algn="r">
              <a:spcBef>
                <a:spcPct val="50000"/>
              </a:spcBef>
            </a:pPr>
            <a:r>
              <a:rPr lang="fa-IR" sz="4800" b="1" dirty="0" smtClean="0">
                <a:latin typeface="Arial" charset="0"/>
                <a:cs typeface="Arial" charset="0"/>
              </a:rPr>
              <a:t>فلسفه </a:t>
            </a:r>
            <a:r>
              <a:rPr lang="fa-IR" sz="4800" b="1" dirty="0">
                <a:latin typeface="Arial" charset="0"/>
                <a:cs typeface="Arial" charset="0"/>
              </a:rPr>
              <a:t>سازمان  باورهای  بنیادی  ارزشها   و رجحان های فلسفی  را بازتاب  میدهد یا بطور ضمنی </a:t>
            </a:r>
            <a:r>
              <a:rPr lang="fa-IR" sz="5400" b="1" dirty="0">
                <a:latin typeface="Arial" charset="0"/>
                <a:cs typeface="Arial" charset="0"/>
              </a:rPr>
              <a:t> بیان  می کند .</a:t>
            </a:r>
            <a:endParaRPr lang="en-US" sz="5400" b="1" dirty="0">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fa-IR" sz="8000" b="1">
                <a:solidFill>
                  <a:schemeClr val="folHlink"/>
                </a:solidFill>
              </a:rPr>
              <a:t>اهداف</a:t>
            </a:r>
            <a:endParaRPr lang="en-US" sz="8000" b="1">
              <a:solidFill>
                <a:schemeClr val="folHlink"/>
              </a:solidFill>
            </a:endParaRPr>
          </a:p>
        </p:txBody>
      </p:sp>
      <p:sp>
        <p:nvSpPr>
          <p:cNvPr id="196611" name="Text Box 3"/>
          <p:cNvSpPr txBox="1">
            <a:spLocks noChangeArrowheads="1"/>
          </p:cNvSpPr>
          <p:nvPr/>
        </p:nvSpPr>
        <p:spPr bwMode="auto">
          <a:xfrm>
            <a:off x="228600" y="1905000"/>
            <a:ext cx="8534400" cy="3749675"/>
          </a:xfrm>
          <a:prstGeom prst="rect">
            <a:avLst/>
          </a:prstGeom>
          <a:noFill/>
          <a:ln w="9525">
            <a:noFill/>
            <a:miter lim="800000"/>
            <a:headEnd/>
            <a:tailEnd/>
          </a:ln>
          <a:effectLst/>
        </p:spPr>
        <p:txBody>
          <a:bodyPr>
            <a:spAutoFit/>
          </a:bodyPr>
          <a:lstStyle/>
          <a:p>
            <a:pPr algn="r">
              <a:spcBef>
                <a:spcPct val="50000"/>
              </a:spcBef>
            </a:pPr>
            <a:r>
              <a:rPr lang="fa-IR" sz="6000" b="1">
                <a:latin typeface="Arial" charset="0"/>
                <a:cs typeface="Arial" charset="0"/>
              </a:rPr>
              <a:t>مقصدهایی که سازمان می خواهد با وجود وفعالیت خود بدانها دست یابد و نقاطی  است  که  کوششها معطوف  رسیدن  به  آن  است  .</a:t>
            </a:r>
            <a:endParaRPr lang="en-US" sz="6000" b="1">
              <a:latin typeface="Arial"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046163" y="609600"/>
            <a:ext cx="7412037" cy="1143000"/>
          </a:xfrm>
        </p:spPr>
        <p:txBody>
          <a:bodyPr/>
          <a:lstStyle/>
          <a:p>
            <a:r>
              <a:rPr lang="fa-IR" sz="9600" b="1">
                <a:solidFill>
                  <a:schemeClr val="folHlink"/>
                </a:solidFill>
              </a:rPr>
              <a:t>هدفهای بلند مدت</a:t>
            </a:r>
            <a:endParaRPr lang="en-US" sz="9600" b="1">
              <a:solidFill>
                <a:schemeClr val="folHlink"/>
              </a:solidFill>
            </a:endParaRPr>
          </a:p>
        </p:txBody>
      </p:sp>
      <p:sp>
        <p:nvSpPr>
          <p:cNvPr id="198659" name="Text Box 3"/>
          <p:cNvSpPr txBox="1">
            <a:spLocks noChangeArrowheads="1"/>
          </p:cNvSpPr>
          <p:nvPr/>
        </p:nvSpPr>
        <p:spPr bwMode="auto">
          <a:xfrm>
            <a:off x="1066800" y="304800"/>
            <a:ext cx="6705600" cy="366713"/>
          </a:xfrm>
          <a:prstGeom prst="rect">
            <a:avLst/>
          </a:prstGeom>
          <a:noFill/>
          <a:ln w="9525">
            <a:noFill/>
            <a:miter lim="800000"/>
            <a:headEnd/>
            <a:tailEnd/>
          </a:ln>
          <a:effectLst/>
        </p:spPr>
        <p:txBody>
          <a:bodyPr>
            <a:spAutoFit/>
          </a:bodyPr>
          <a:lstStyle/>
          <a:p>
            <a:pPr algn="ctr">
              <a:spcBef>
                <a:spcPct val="50000"/>
              </a:spcBef>
            </a:pPr>
            <a:endParaRPr lang="fa-IR" sz="1800">
              <a:latin typeface="Arial" charset="0"/>
              <a:cs typeface="Arial" charset="0"/>
            </a:endParaRPr>
          </a:p>
        </p:txBody>
      </p:sp>
      <p:sp>
        <p:nvSpPr>
          <p:cNvPr id="198660" name="Text Box 4"/>
          <p:cNvSpPr txBox="1">
            <a:spLocks noChangeArrowheads="1"/>
          </p:cNvSpPr>
          <p:nvPr/>
        </p:nvSpPr>
        <p:spPr bwMode="auto">
          <a:xfrm flipV="1">
            <a:off x="1143000" y="1752600"/>
            <a:ext cx="7086600" cy="3749675"/>
          </a:xfrm>
          <a:prstGeom prst="rect">
            <a:avLst/>
          </a:prstGeom>
          <a:noFill/>
          <a:ln w="9525">
            <a:noFill/>
            <a:miter lim="800000"/>
            <a:headEnd/>
            <a:tailEnd/>
          </a:ln>
          <a:effectLst/>
        </p:spPr>
        <p:txBody>
          <a:bodyPr rot="10800000">
            <a:spAutoFit/>
          </a:bodyPr>
          <a:lstStyle/>
          <a:p>
            <a:pPr algn="r">
              <a:spcBef>
                <a:spcPct val="50000"/>
              </a:spcBef>
            </a:pPr>
            <a:r>
              <a:rPr lang="fa-IR" sz="8000" b="1">
                <a:solidFill>
                  <a:schemeClr val="hlink"/>
                </a:solidFill>
                <a:latin typeface="Arial" charset="0"/>
                <a:cs typeface="Arial" charset="0"/>
              </a:rPr>
              <a:t>نتایجی  که  سازمان در  یک  دوره  پنج ساله  تعقیب میکند .</a:t>
            </a:r>
            <a:endParaRPr lang="en-US" sz="8000" b="1">
              <a:solidFill>
                <a:schemeClr val="hlink"/>
              </a:solidFill>
              <a:latin typeface="Arial" charset="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fa-IR" sz="6000" b="1">
                <a:solidFill>
                  <a:schemeClr val="folHlink"/>
                </a:solidFill>
              </a:rPr>
              <a:t>هدف های سالانه</a:t>
            </a:r>
            <a:r>
              <a:rPr lang="fa-IR" sz="6000" b="1">
                <a:solidFill>
                  <a:srgbClr val="006600"/>
                </a:solidFill>
              </a:rPr>
              <a:t> </a:t>
            </a:r>
            <a:endParaRPr lang="en-US" sz="6000" b="1">
              <a:solidFill>
                <a:srgbClr val="006600"/>
              </a:solidFill>
            </a:endParaRPr>
          </a:p>
        </p:txBody>
      </p:sp>
      <p:sp>
        <p:nvSpPr>
          <p:cNvPr id="202755" name="Text Box 3"/>
          <p:cNvSpPr txBox="1">
            <a:spLocks noChangeArrowheads="1"/>
          </p:cNvSpPr>
          <p:nvPr/>
        </p:nvSpPr>
        <p:spPr bwMode="auto">
          <a:xfrm>
            <a:off x="0" y="1676400"/>
            <a:ext cx="9144000" cy="914400"/>
          </a:xfrm>
          <a:prstGeom prst="rect">
            <a:avLst/>
          </a:prstGeom>
          <a:noFill/>
          <a:ln w="9525">
            <a:noFill/>
            <a:miter lim="800000"/>
            <a:headEnd/>
            <a:tailEnd/>
          </a:ln>
          <a:effectLst/>
        </p:spPr>
        <p:txBody>
          <a:bodyPr>
            <a:spAutoFit/>
          </a:bodyPr>
          <a:lstStyle/>
          <a:p>
            <a:pPr algn="r">
              <a:spcBef>
                <a:spcPct val="50000"/>
              </a:spcBef>
            </a:pPr>
            <a:r>
              <a:rPr lang="fa-IR" sz="4000" b="1">
                <a:solidFill>
                  <a:schemeClr val="hlink"/>
                </a:solidFill>
                <a:latin typeface="Arial" charset="0"/>
                <a:cs typeface="Arial" charset="0"/>
              </a:rPr>
              <a:t>نتیجه های مورد انتظار سازمان دریک دوره یکساله</a:t>
            </a:r>
            <a:r>
              <a:rPr lang="fa-IR" sz="5400" b="1">
                <a:solidFill>
                  <a:schemeClr val="tx2"/>
                </a:solidFill>
                <a:latin typeface="Arial" charset="0"/>
                <a:cs typeface="Arial" charset="0"/>
              </a:rPr>
              <a:t> </a:t>
            </a:r>
            <a:endParaRPr lang="en-US" sz="5400" b="1">
              <a:solidFill>
                <a:schemeClr val="tx2"/>
              </a:solidFill>
              <a:latin typeface="Arial" charset="0"/>
              <a:cs typeface="Arial" charset="0"/>
            </a:endParaRPr>
          </a:p>
        </p:txBody>
      </p:sp>
      <p:sp>
        <p:nvSpPr>
          <p:cNvPr id="202756" name="Text Box 4"/>
          <p:cNvSpPr txBox="1">
            <a:spLocks noChangeArrowheads="1"/>
          </p:cNvSpPr>
          <p:nvPr/>
        </p:nvSpPr>
        <p:spPr bwMode="auto">
          <a:xfrm>
            <a:off x="457200" y="2743200"/>
            <a:ext cx="8686800" cy="701675"/>
          </a:xfrm>
          <a:prstGeom prst="rect">
            <a:avLst/>
          </a:prstGeom>
          <a:noFill/>
          <a:ln w="9525">
            <a:noFill/>
            <a:miter lim="800000"/>
            <a:headEnd/>
            <a:tailEnd/>
          </a:ln>
          <a:effectLst/>
        </p:spPr>
        <p:txBody>
          <a:bodyPr>
            <a:spAutoFit/>
          </a:bodyPr>
          <a:lstStyle/>
          <a:p>
            <a:pPr algn="r">
              <a:spcBef>
                <a:spcPct val="50000"/>
              </a:spcBef>
            </a:pPr>
            <a:r>
              <a:rPr lang="fa-IR" sz="4000" b="1">
                <a:latin typeface="Arial" charset="0"/>
                <a:cs typeface="Arial" charset="0"/>
              </a:rPr>
              <a:t>( هدفهای </a:t>
            </a:r>
            <a:endParaRPr lang="en-US" sz="4000" b="1">
              <a:latin typeface="Arial" charset="0"/>
              <a:cs typeface="Arial" charset="0"/>
            </a:endParaRPr>
          </a:p>
        </p:txBody>
      </p:sp>
      <p:sp>
        <p:nvSpPr>
          <p:cNvPr id="202757" name="Text Box 5"/>
          <p:cNvSpPr txBox="1">
            <a:spLocks noChangeArrowheads="1"/>
          </p:cNvSpPr>
          <p:nvPr/>
        </p:nvSpPr>
        <p:spPr bwMode="auto">
          <a:xfrm flipV="1">
            <a:off x="457200" y="2819400"/>
            <a:ext cx="8686800" cy="701675"/>
          </a:xfrm>
          <a:prstGeom prst="rect">
            <a:avLst/>
          </a:prstGeom>
          <a:noFill/>
          <a:ln w="9525">
            <a:noFill/>
            <a:miter lim="800000"/>
            <a:headEnd/>
            <a:tailEnd/>
          </a:ln>
          <a:effectLst/>
        </p:spPr>
        <p:txBody>
          <a:bodyPr rot="10800000">
            <a:spAutoFit/>
          </a:bodyPr>
          <a:lstStyle/>
          <a:p>
            <a:pPr algn="r">
              <a:spcBef>
                <a:spcPct val="50000"/>
              </a:spcBef>
            </a:pPr>
            <a:endParaRPr lang="fa-IR" sz="4000">
              <a:latin typeface="Arial" charset="0"/>
              <a:cs typeface="Arial" charset="0"/>
            </a:endParaRPr>
          </a:p>
        </p:txBody>
      </p:sp>
      <p:sp>
        <p:nvSpPr>
          <p:cNvPr id="202758" name="Text Box 6"/>
          <p:cNvSpPr txBox="1">
            <a:spLocks noChangeArrowheads="1"/>
          </p:cNvSpPr>
          <p:nvPr/>
        </p:nvSpPr>
        <p:spPr bwMode="auto">
          <a:xfrm>
            <a:off x="304800" y="2743200"/>
            <a:ext cx="8839200" cy="3140075"/>
          </a:xfrm>
          <a:prstGeom prst="rect">
            <a:avLst/>
          </a:prstGeom>
          <a:noFill/>
          <a:ln w="9525">
            <a:noFill/>
            <a:miter lim="800000"/>
            <a:headEnd/>
            <a:tailEnd/>
          </a:ln>
          <a:effectLst/>
        </p:spPr>
        <p:txBody>
          <a:bodyPr>
            <a:spAutoFit/>
          </a:bodyPr>
          <a:lstStyle/>
          <a:p>
            <a:pPr algn="r">
              <a:spcBef>
                <a:spcPct val="50000"/>
              </a:spcBef>
            </a:pPr>
            <a:r>
              <a:rPr lang="fa-IR" sz="4000" b="1">
                <a:latin typeface="Arial" charset="0"/>
                <a:cs typeface="Arial" charset="0"/>
              </a:rPr>
              <a:t>( هدفهای  کوتاه مدت  هستند  که  سازمان  برای رسیدن به هدفهای بلند مدت باید به آنها دست یابد  با ویژگیهای: قابل سنجش، کمی ، چالشگر ، واقعی  سازگار با سایر هدفها  ، دارای ضرب الاجل ، قابل دسترس ، تمرکزرقابتی ، نتایج کلیدی  و  معیار .)</a:t>
            </a:r>
            <a:endParaRPr lang="en-US" sz="4000" b="1">
              <a:latin typeface="Arial"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85800" y="125413"/>
            <a:ext cx="7772400" cy="1143000"/>
          </a:xfrm>
        </p:spPr>
        <p:txBody>
          <a:bodyPr/>
          <a:lstStyle/>
          <a:p>
            <a:r>
              <a:rPr lang="fa-IR" sz="8000" b="1">
                <a:solidFill>
                  <a:srgbClr val="FF6600"/>
                </a:solidFill>
              </a:rPr>
              <a:t>استراتژی </a:t>
            </a:r>
            <a:endParaRPr lang="en-US" sz="8000" b="1">
              <a:solidFill>
                <a:srgbClr val="FF6600"/>
              </a:solidFill>
            </a:endParaRPr>
          </a:p>
        </p:txBody>
      </p:sp>
      <p:sp>
        <p:nvSpPr>
          <p:cNvPr id="200707" name="Text Box 3"/>
          <p:cNvSpPr txBox="1">
            <a:spLocks noChangeArrowheads="1"/>
          </p:cNvSpPr>
          <p:nvPr/>
        </p:nvSpPr>
        <p:spPr bwMode="auto">
          <a:xfrm>
            <a:off x="228600" y="1295400"/>
            <a:ext cx="8686800" cy="4694238"/>
          </a:xfrm>
          <a:prstGeom prst="rect">
            <a:avLst/>
          </a:prstGeom>
          <a:noFill/>
          <a:ln w="9525">
            <a:noFill/>
            <a:miter lim="800000"/>
            <a:headEnd/>
            <a:tailEnd/>
          </a:ln>
          <a:effectLst/>
        </p:spPr>
        <p:txBody>
          <a:bodyPr>
            <a:spAutoFit/>
          </a:bodyPr>
          <a:lstStyle/>
          <a:p>
            <a:pPr algn="r">
              <a:spcBef>
                <a:spcPct val="50000"/>
              </a:spcBef>
            </a:pPr>
            <a:r>
              <a:rPr lang="fa-IR" sz="4800" b="1">
                <a:latin typeface="Arial" charset="0"/>
                <a:cs typeface="Arial" charset="0"/>
              </a:rPr>
              <a:t>ابزاری  است  که  سازمان  میتواند  بدان</a:t>
            </a:r>
            <a:r>
              <a:rPr lang="fa-IR" sz="5400" b="1">
                <a:latin typeface="Arial" charset="0"/>
                <a:cs typeface="Arial" charset="0"/>
              </a:rPr>
              <a:t> </a:t>
            </a:r>
            <a:r>
              <a:rPr lang="fa-IR" sz="4800" b="1">
                <a:latin typeface="Arial" charset="0"/>
                <a:cs typeface="Arial" charset="0"/>
              </a:rPr>
              <a:t>وسیله به هدفهای بلند مدت خود دست یابد </a:t>
            </a:r>
            <a:r>
              <a:rPr lang="fa-IR" sz="4000" b="1">
                <a:latin typeface="Arial" charset="0"/>
                <a:cs typeface="Arial" charset="0"/>
              </a:rPr>
              <a:t>( طرح  واحد ، همه جانبه و تلفیقی است  که نقاط قوت  اصلی  سازمان  را  با  عوامل  و  تغییرات محیط  مربوط  میسازد  و به  نحوی طراحی شده است  که  با  اجرای صحیح  آن  از دستیابی  به اهداف  اصلی  سازمان  اطمینان  حاصل میشود )</a:t>
            </a:r>
            <a:endParaRPr lang="en-US" sz="4000" b="1">
              <a:latin typeface="Arial" charset="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ctrTitle"/>
          </p:nvPr>
        </p:nvSpPr>
        <p:spPr>
          <a:xfrm>
            <a:off x="1752600" y="152400"/>
            <a:ext cx="7177118" cy="1143000"/>
          </a:xfrm>
        </p:spPr>
        <p:txBody>
          <a:bodyPr/>
          <a:lstStyle/>
          <a:p>
            <a:pPr algn="just"/>
            <a:r>
              <a:rPr lang="ar-SA" b="1" dirty="0" smtClean="0">
                <a:solidFill>
                  <a:srgbClr val="FF9900"/>
                </a:solidFill>
                <a:cs typeface="Jadid" pitchFamily="2" charset="-78"/>
              </a:rPr>
              <a:t>تعريف </a:t>
            </a:r>
            <a:r>
              <a:rPr lang="ar-SA" b="1" dirty="0">
                <a:solidFill>
                  <a:srgbClr val="FF9900"/>
                </a:solidFill>
                <a:cs typeface="Jadid" pitchFamily="2" charset="-78"/>
              </a:rPr>
              <a:t>برنامه ريزي استراتژيك :</a:t>
            </a:r>
            <a:endParaRPr lang="en-US" b="1" dirty="0">
              <a:solidFill>
                <a:srgbClr val="FF9900"/>
              </a:solidFill>
              <a:cs typeface="Jadid" pitchFamily="2" charset="-78"/>
            </a:endParaRPr>
          </a:p>
        </p:txBody>
      </p:sp>
      <p:sp>
        <p:nvSpPr>
          <p:cNvPr id="274435" name="Rectangle 3"/>
          <p:cNvSpPr>
            <a:spLocks noGrp="1" noChangeArrowheads="1"/>
          </p:cNvSpPr>
          <p:nvPr>
            <p:ph type="subTitle" idx="1"/>
          </p:nvPr>
        </p:nvSpPr>
        <p:spPr>
          <a:xfrm>
            <a:off x="304800" y="1524000"/>
            <a:ext cx="8610600" cy="5257800"/>
          </a:xfrm>
        </p:spPr>
        <p:txBody>
          <a:bodyPr/>
          <a:lstStyle/>
          <a:p>
            <a:pPr algn="just" rtl="1"/>
            <a:r>
              <a:rPr lang="ar-SA" sz="3600" b="1" dirty="0" smtClean="0">
                <a:cs typeface="Titr" pitchFamily="2" charset="-78"/>
              </a:rPr>
              <a:t>     به طور اساسي برنامه‏ريزي استراتژيك يا راهبردي </a:t>
            </a:r>
            <a:r>
              <a:rPr lang="ar-SA" sz="3600" b="1" dirty="0" smtClean="0">
                <a:solidFill>
                  <a:schemeClr val="folHlink"/>
                </a:solidFill>
                <a:cs typeface="Titr" pitchFamily="2" charset="-78"/>
              </a:rPr>
              <a:t>“ كوششي سازمان يافته و منظم براي تصميمات مبنايي و اجراي اقدامات زيربنايي است كه ماهيت فعاليت يك سازمان را در موقعيت محيطي و در ارتباط با ديگر سازمانها در چارچوب قانون نشان مي‏دهد </a:t>
            </a:r>
            <a:r>
              <a:rPr lang="fa-IR" sz="3600" b="1" dirty="0" smtClean="0">
                <a:solidFill>
                  <a:schemeClr val="folHlink"/>
                </a:solidFill>
                <a:cs typeface="Titr" pitchFamily="2" charset="-78"/>
              </a:rPr>
              <a:t>.</a:t>
            </a:r>
          </a:p>
          <a:p>
            <a:pPr algn="just" rtl="1"/>
            <a:endParaRPr lang="fa-IR" sz="3600" b="1" dirty="0" smtClean="0">
              <a:solidFill>
                <a:schemeClr val="folHlink"/>
              </a:solidFill>
              <a:cs typeface="Titr" pitchFamily="2" charset="-78"/>
            </a:endParaRPr>
          </a:p>
          <a:p>
            <a:pPr algn="just" rtl="1"/>
            <a:r>
              <a:rPr lang="ar-SA" sz="3600" b="1" dirty="0" smtClean="0">
                <a:solidFill>
                  <a:schemeClr val="folHlink"/>
                </a:solidFill>
                <a:cs typeface="Titr" pitchFamily="2" charset="-78"/>
              </a:rPr>
              <a:t>آن عبارت از مجموعه تصميمات و فعاليتهايي است كه از تنظيم و اجراي استراتژيهاي طراحي شده براي كسب اهداف يك سازمان ناشي شده باشد“.</a:t>
            </a:r>
            <a:endParaRPr lang="en-US" sz="3600" b="1" dirty="0">
              <a:solidFill>
                <a:schemeClr val="folHlink"/>
              </a:solidFill>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4434"/>
                                        </p:tgtEl>
                                        <p:attrNameLst>
                                          <p:attrName>style.visibility</p:attrName>
                                        </p:attrNameLst>
                                      </p:cBhvr>
                                      <p:to>
                                        <p:strVal val="visible"/>
                                      </p:to>
                                    </p:set>
                                    <p:animEffect transition="in" filter="slide(fromBottom)">
                                      <p:cBhvr>
                                        <p:cTn id="7" dur="500"/>
                                        <p:tgtEl>
                                          <p:spTgt spid="27443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74435">
                                            <p:txEl>
                                              <p:pRg st="0" end="0"/>
                                            </p:txEl>
                                          </p:spTgt>
                                        </p:tgtEl>
                                        <p:attrNameLst>
                                          <p:attrName>style.visibility</p:attrName>
                                        </p:attrNameLst>
                                      </p:cBhvr>
                                      <p:to>
                                        <p:strVal val="visible"/>
                                      </p:to>
                                    </p:set>
                                    <p:animEffect transition="in" filter="slide(fromBottom)">
                                      <p:cBhvr>
                                        <p:cTn id="12" dur="500"/>
                                        <p:tgtEl>
                                          <p:spTgt spid="274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74435">
                                            <p:txEl>
                                              <p:pRg st="2" end="2"/>
                                            </p:txEl>
                                          </p:spTgt>
                                        </p:tgtEl>
                                        <p:attrNameLst>
                                          <p:attrName>style.visibility</p:attrName>
                                        </p:attrNameLst>
                                      </p:cBhvr>
                                      <p:to>
                                        <p:strVal val="visible"/>
                                      </p:to>
                                    </p:set>
                                    <p:animEffect transition="in" filter="slide(fromBottom)">
                                      <p:cBhvr>
                                        <p:cTn id="17" dur="500"/>
                                        <p:tgtEl>
                                          <p:spTgt spid="274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utoUpdateAnimBg="0"/>
      <p:bldP spid="27443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ctrTitle"/>
          </p:nvPr>
        </p:nvSpPr>
        <p:spPr>
          <a:xfrm>
            <a:off x="6858000" y="228600"/>
            <a:ext cx="2513013" cy="608013"/>
          </a:xfrm>
        </p:spPr>
        <p:txBody>
          <a:bodyPr/>
          <a:lstStyle/>
          <a:p>
            <a:r>
              <a:rPr lang="ar-SA" sz="4000" b="1" u="sng">
                <a:solidFill>
                  <a:srgbClr val="66FF33"/>
                </a:solidFill>
                <a:cs typeface="Mitra" pitchFamily="2" charset="-78"/>
              </a:rPr>
              <a:t>مقدمه</a:t>
            </a:r>
            <a:endParaRPr lang="en-US" sz="4000" b="1" u="sng">
              <a:solidFill>
                <a:srgbClr val="66FF33"/>
              </a:solidFill>
              <a:cs typeface="Mitra" pitchFamily="2" charset="-78"/>
            </a:endParaRPr>
          </a:p>
        </p:txBody>
      </p:sp>
      <p:sp>
        <p:nvSpPr>
          <p:cNvPr id="5123" name="Rectangle 1027"/>
          <p:cNvSpPr>
            <a:spLocks noGrp="1" noChangeArrowheads="1"/>
          </p:cNvSpPr>
          <p:nvPr>
            <p:ph type="subTitle" idx="1"/>
          </p:nvPr>
        </p:nvSpPr>
        <p:spPr>
          <a:xfrm>
            <a:off x="3429000" y="838200"/>
            <a:ext cx="4572000" cy="838200"/>
          </a:xfrm>
        </p:spPr>
        <p:txBody>
          <a:bodyPr/>
          <a:lstStyle/>
          <a:p>
            <a:r>
              <a:rPr lang="ar-SA" sz="4000">
                <a:solidFill>
                  <a:srgbClr val="FFB217"/>
                </a:solidFill>
                <a:cs typeface="Titr" pitchFamily="2" charset="-78"/>
              </a:rPr>
              <a:t>تجزيه و تحليل موردي</a:t>
            </a:r>
            <a:endParaRPr lang="en-US" sz="4000">
              <a:solidFill>
                <a:srgbClr val="FFB217"/>
              </a:solidFill>
              <a:cs typeface="Titr" pitchFamily="2" charset="-78"/>
            </a:endParaRPr>
          </a:p>
        </p:txBody>
      </p:sp>
      <p:sp>
        <p:nvSpPr>
          <p:cNvPr id="5124" name="Rectangle 1028"/>
          <p:cNvSpPr>
            <a:spLocks noChangeArrowheads="1"/>
          </p:cNvSpPr>
          <p:nvPr/>
        </p:nvSpPr>
        <p:spPr bwMode="auto">
          <a:xfrm>
            <a:off x="76200" y="1906588"/>
            <a:ext cx="8839200" cy="608012"/>
          </a:xfrm>
          <a:prstGeom prst="rect">
            <a:avLst/>
          </a:prstGeom>
          <a:noFill/>
          <a:ln w="9525">
            <a:noFill/>
            <a:miter lim="800000"/>
            <a:headEnd/>
            <a:tailEnd/>
          </a:ln>
          <a:effectLst/>
        </p:spPr>
        <p:txBody>
          <a:bodyPr lIns="92075" tIns="46038" rIns="92075" bIns="46038" anchor="b"/>
          <a:lstStyle/>
          <a:p>
            <a:pPr algn="ctr"/>
            <a:r>
              <a:rPr lang="ar-SA" sz="3000" b="1" u="sng">
                <a:solidFill>
                  <a:srgbClr val="66FF33"/>
                </a:solidFill>
                <a:effectLst>
                  <a:outerShdw blurRad="38100" dist="38100" dir="2700000" algn="tl">
                    <a:srgbClr val="000000"/>
                  </a:outerShdw>
                </a:effectLst>
                <a:latin typeface="Arial" charset="0"/>
                <a:cs typeface="Mitra" pitchFamily="2" charset="-78"/>
              </a:rPr>
              <a:t>عناوين                                                                                          </a:t>
            </a:r>
            <a:endParaRPr lang="en-US" sz="3000" b="1" u="sng">
              <a:solidFill>
                <a:srgbClr val="66FF33"/>
              </a:solidFill>
              <a:effectLst>
                <a:outerShdw blurRad="38100" dist="38100" dir="2700000" algn="tl">
                  <a:srgbClr val="000000"/>
                </a:outerShdw>
              </a:effectLst>
              <a:latin typeface="Arial" charset="0"/>
              <a:cs typeface="Mitra" pitchFamily="2" charset="-78"/>
            </a:endParaRPr>
          </a:p>
        </p:txBody>
      </p:sp>
      <p:graphicFrame>
        <p:nvGraphicFramePr>
          <p:cNvPr id="5240" name="Group 1144"/>
          <p:cNvGraphicFramePr>
            <a:graphicFrameLocks noGrp="1"/>
          </p:cNvGraphicFramePr>
          <p:nvPr/>
        </p:nvGraphicFramePr>
        <p:xfrm>
          <a:off x="-609600" y="2514600"/>
          <a:ext cx="8839200" cy="4053840"/>
        </p:xfrm>
        <a:graphic>
          <a:graphicData uri="http://schemas.openxmlformats.org/drawingml/2006/table">
            <a:tbl>
              <a:tblPr/>
              <a:tblGrid>
                <a:gridCol w="8839200"/>
              </a:tblGrid>
              <a:tr h="450850">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3200" b="1" i="0" u="none" strike="noStrike" cap="none" normalizeH="0" baseline="0" smtClean="0">
                          <a:ln>
                            <a:noFill/>
                          </a:ln>
                          <a:solidFill>
                            <a:schemeClr val="tx1"/>
                          </a:solidFill>
                          <a:effectLst/>
                          <a:latin typeface="Times New Roman" pitchFamily="18" charset="0"/>
                          <a:cs typeface="Mitra" pitchFamily="2" charset="-78"/>
                        </a:rPr>
                        <a:t>تجزيه و تحليل موردي در سياست‏هاي بازرگاني</a:t>
                      </a:r>
                      <a:endParaRPr kumimoji="0" lang="en-US" sz="32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cap="flat">
                      <a:noFill/>
                    </a:lnT>
                    <a:lnB>
                      <a:noFill/>
                    </a:lnB>
                    <a:lnTlToBr>
                      <a:noFill/>
                    </a:lnTlToBr>
                    <a:lnBlToTr>
                      <a:noFill/>
                    </a:lnBlToTr>
                    <a:noFill/>
                  </a:tcPr>
                </a:tc>
              </a:tr>
              <a:tr h="450850">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3200" b="1" i="0" u="none" strike="noStrike" cap="none" normalizeH="0" baseline="0" smtClean="0">
                          <a:ln>
                            <a:noFill/>
                          </a:ln>
                          <a:solidFill>
                            <a:schemeClr val="tx1"/>
                          </a:solidFill>
                          <a:effectLst/>
                          <a:latin typeface="Times New Roman" pitchFamily="18" charset="0"/>
                          <a:cs typeface="Mitra" pitchFamily="2" charset="-78"/>
                        </a:rPr>
                        <a:t>رهنمودهايي براي تهيه تجزيه و تحليل موردي</a:t>
                      </a:r>
                      <a:endParaRPr kumimoji="0" lang="en-US" sz="32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541338">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3200" b="1" i="0" u="none" strike="noStrike" cap="none" normalizeH="0" baseline="0" smtClean="0">
                          <a:ln>
                            <a:noFill/>
                          </a:ln>
                          <a:solidFill>
                            <a:schemeClr val="tx1"/>
                          </a:solidFill>
                          <a:effectLst/>
                          <a:latin typeface="Times New Roman" pitchFamily="18" charset="0"/>
                          <a:cs typeface="Mitra" pitchFamily="2" charset="-78"/>
                        </a:rPr>
                        <a:t>تهيه يك مورد براي بحث در كلاس</a:t>
                      </a:r>
                      <a:endParaRPr kumimoji="0" lang="en-US" sz="32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50850">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3200" b="1" i="0" u="none" strike="noStrike" cap="none" normalizeH="0" baseline="0" smtClean="0">
                          <a:ln>
                            <a:noFill/>
                          </a:ln>
                          <a:solidFill>
                            <a:schemeClr val="tx1"/>
                          </a:solidFill>
                          <a:effectLst/>
                          <a:latin typeface="Times New Roman" pitchFamily="18" charset="0"/>
                          <a:cs typeface="Mitra" pitchFamily="2" charset="-78"/>
                        </a:rPr>
                        <a:t>تهيه يك مورد به صورت كتبي</a:t>
                      </a:r>
                      <a:endParaRPr kumimoji="0" lang="en-US" sz="32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50850">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3200" b="1" i="0" u="none" strike="noStrike" cap="none" normalizeH="0" baseline="0" smtClean="0">
                          <a:ln>
                            <a:noFill/>
                          </a:ln>
                          <a:solidFill>
                            <a:schemeClr val="tx1"/>
                          </a:solidFill>
                          <a:effectLst/>
                          <a:latin typeface="Times New Roman" pitchFamily="18" charset="0"/>
                          <a:cs typeface="Mitra" pitchFamily="2" charset="-78"/>
                        </a:rPr>
                        <a:t>ارائه يك مورد به صورت شفاهي</a:t>
                      </a:r>
                      <a:endParaRPr kumimoji="0" lang="en-US" sz="32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50850">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3200" b="1" i="0" u="none" strike="noStrike" cap="none" normalizeH="0" baseline="0" smtClean="0">
                          <a:ln>
                            <a:noFill/>
                          </a:ln>
                          <a:solidFill>
                            <a:schemeClr val="tx1"/>
                          </a:solidFill>
                          <a:effectLst/>
                          <a:latin typeface="Times New Roman" pitchFamily="18" charset="0"/>
                          <a:cs typeface="Mitra" pitchFamily="2" charset="-78"/>
                        </a:rPr>
                        <a:t>باشگاه مديريت استراتژيك</a:t>
                      </a:r>
                      <a:endParaRPr kumimoji="0" lang="en-US" sz="32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50850">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3200" b="1" i="0" u="none" strike="noStrike" cap="none" normalizeH="0" baseline="0" smtClean="0">
                          <a:ln>
                            <a:noFill/>
                          </a:ln>
                          <a:solidFill>
                            <a:schemeClr val="tx1"/>
                          </a:solidFill>
                          <a:effectLst/>
                          <a:latin typeface="Times New Roman" pitchFamily="18" charset="0"/>
                          <a:cs typeface="Mitra" pitchFamily="2" charset="-78"/>
                        </a:rPr>
                        <a:t>پنجاه رهنمود براي موفقيت در تجزيه و تحليل موردي</a:t>
                      </a:r>
                      <a:endParaRPr kumimoji="0" lang="en-US" sz="32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Oval 2"/>
          <p:cNvSpPr>
            <a:spLocks noChangeArrowheads="1"/>
          </p:cNvSpPr>
          <p:nvPr/>
        </p:nvSpPr>
        <p:spPr bwMode="auto">
          <a:xfrm>
            <a:off x="457200" y="228600"/>
            <a:ext cx="8305800" cy="1295400"/>
          </a:xfrm>
          <a:prstGeom prst="ellipse">
            <a:avLst/>
          </a:prstGeom>
          <a:gradFill rotWithShape="1">
            <a:gsLst>
              <a:gs pos="0">
                <a:srgbClr val="CCFFCC"/>
              </a:gs>
              <a:gs pos="50000">
                <a:srgbClr val="CCFFCC">
                  <a:gamma/>
                  <a:tint val="0"/>
                  <a:invGamma/>
                </a:srgbClr>
              </a:gs>
              <a:gs pos="100000">
                <a:srgbClr val="CCFFCC"/>
              </a:gs>
            </a:gsLst>
            <a:lin ang="5400000" scaled="1"/>
          </a:gradFill>
          <a:ln w="9525">
            <a:solidFill>
              <a:schemeClr val="tx1"/>
            </a:solidFill>
            <a:round/>
            <a:headEnd/>
            <a:tailEnd/>
          </a:ln>
          <a:effectLst/>
        </p:spPr>
        <p:txBody>
          <a:bodyPr wrap="none" anchor="ctr"/>
          <a:lstStyle/>
          <a:p>
            <a:pPr algn="ctr"/>
            <a:r>
              <a:rPr lang="fa-IR" sz="6000" b="1">
                <a:solidFill>
                  <a:srgbClr val="FF6600"/>
                </a:solidFill>
                <a:latin typeface="Arial" charset="0"/>
                <a:cs typeface="Arial" charset="0"/>
              </a:rPr>
              <a:t>مدیریت</a:t>
            </a:r>
            <a:r>
              <a:rPr lang="fa-IR" sz="6000">
                <a:solidFill>
                  <a:srgbClr val="FF6600"/>
                </a:solidFill>
                <a:latin typeface="Arial" charset="0"/>
                <a:cs typeface="Arial" charset="0"/>
              </a:rPr>
              <a:t> </a:t>
            </a:r>
            <a:r>
              <a:rPr lang="fa-IR" sz="6000" b="1">
                <a:solidFill>
                  <a:srgbClr val="FF6600"/>
                </a:solidFill>
                <a:latin typeface="Arial" charset="0"/>
                <a:cs typeface="Arial" charset="0"/>
              </a:rPr>
              <a:t>استراتژیک</a:t>
            </a:r>
            <a:endParaRPr lang="en-US" sz="6000" b="1">
              <a:solidFill>
                <a:srgbClr val="FF6600"/>
              </a:solidFill>
              <a:latin typeface="Arial" charset="0"/>
              <a:cs typeface="Arial" charset="0"/>
            </a:endParaRPr>
          </a:p>
        </p:txBody>
      </p:sp>
      <p:sp>
        <p:nvSpPr>
          <p:cNvPr id="204803" name="Rectangle 3"/>
          <p:cNvSpPr>
            <a:spLocks noChangeArrowheads="1"/>
          </p:cNvSpPr>
          <p:nvPr/>
        </p:nvSpPr>
        <p:spPr bwMode="auto">
          <a:xfrm>
            <a:off x="533400" y="1752600"/>
            <a:ext cx="8229600" cy="4114800"/>
          </a:xfrm>
          <a:prstGeom prst="rect">
            <a:avLst/>
          </a:prstGeom>
          <a:gradFill rotWithShape="1">
            <a:gsLst>
              <a:gs pos="0">
                <a:srgbClr val="E8DAB6"/>
              </a:gs>
              <a:gs pos="50000">
                <a:srgbClr val="E8DAB6">
                  <a:gamma/>
                  <a:tint val="0"/>
                  <a:invGamma/>
                </a:srgbClr>
              </a:gs>
              <a:gs pos="100000">
                <a:srgbClr val="E8DAB6"/>
              </a:gs>
            </a:gsLst>
            <a:lin ang="5400000" scaled="1"/>
          </a:gradFill>
          <a:ln w="9525">
            <a:solidFill>
              <a:schemeClr val="tx1"/>
            </a:solidFill>
            <a:miter lim="800000"/>
            <a:headEnd/>
            <a:tailEnd/>
          </a:ln>
          <a:effectLst/>
        </p:spPr>
        <p:txBody>
          <a:bodyPr wrap="none" anchor="ctr"/>
          <a:lstStyle/>
          <a:p>
            <a:pPr algn="ctr"/>
            <a:r>
              <a:rPr lang="fa-IR" sz="4400" b="1">
                <a:solidFill>
                  <a:srgbClr val="006600"/>
                </a:solidFill>
                <a:latin typeface="Arial" charset="0"/>
                <a:cs typeface="Arial" charset="0"/>
              </a:rPr>
              <a:t>فرایند  اتخاذ  تصمیماتی  است که منجر  به </a:t>
            </a:r>
          </a:p>
          <a:p>
            <a:pPr algn="ctr"/>
            <a:r>
              <a:rPr lang="fa-IR" sz="4400" b="1">
                <a:solidFill>
                  <a:srgbClr val="006600"/>
                </a:solidFill>
                <a:latin typeface="Arial" charset="0"/>
                <a:cs typeface="Arial" charset="0"/>
              </a:rPr>
              <a:t>توفیق،ادامه حیات ویا مرگ سازمان میگردد</a:t>
            </a:r>
          </a:p>
          <a:p>
            <a:pPr algn="ctr"/>
            <a:endParaRPr lang="fa-IR" sz="4400" b="1">
              <a:solidFill>
                <a:srgbClr val="006600"/>
              </a:solidFill>
              <a:latin typeface="Arial" charset="0"/>
              <a:cs typeface="Arial" charset="0"/>
            </a:endParaRPr>
          </a:p>
          <a:p>
            <a:pPr algn="ctr"/>
            <a:r>
              <a:rPr lang="fa-IR" sz="3600" b="1">
                <a:solidFill>
                  <a:srgbClr val="006600"/>
                </a:solidFill>
                <a:latin typeface="Arial" charset="0"/>
                <a:cs typeface="Arial" charset="0"/>
              </a:rPr>
              <a:t>(مجموعه تصمیمات وفعا لیتهای موجد صورتبندی</a:t>
            </a:r>
          </a:p>
          <a:p>
            <a:pPr algn="ctr"/>
            <a:r>
              <a:rPr lang="fa-IR" sz="3600" b="1">
                <a:solidFill>
                  <a:srgbClr val="006600"/>
                </a:solidFill>
                <a:latin typeface="Arial" charset="0"/>
                <a:cs typeface="Arial" charset="0"/>
              </a:rPr>
              <a:t>واجرای استراتژی طراحی شده برای نیل به </a:t>
            </a:r>
          </a:p>
          <a:p>
            <a:pPr algn="ctr"/>
            <a:r>
              <a:rPr lang="fa-IR" sz="3600" b="1">
                <a:solidFill>
                  <a:srgbClr val="006600"/>
                </a:solidFill>
                <a:latin typeface="Arial" charset="0"/>
                <a:cs typeface="Arial" charset="0"/>
              </a:rPr>
              <a:t>هدفهای سازمان ) </a:t>
            </a:r>
            <a:endParaRPr lang="en-US" sz="3600" b="1">
              <a:solidFill>
                <a:srgbClr val="006600"/>
              </a:solidFill>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ext Box 2"/>
          <p:cNvSpPr txBox="1">
            <a:spLocks noChangeArrowheads="1"/>
          </p:cNvSpPr>
          <p:nvPr/>
        </p:nvSpPr>
        <p:spPr bwMode="auto">
          <a:xfrm>
            <a:off x="7092950" y="352425"/>
            <a:ext cx="184150" cy="366713"/>
          </a:xfrm>
          <a:prstGeom prst="rect">
            <a:avLst/>
          </a:prstGeom>
          <a:noFill/>
          <a:ln w="9525">
            <a:noFill/>
            <a:miter lim="800000"/>
            <a:headEnd/>
            <a:tailEnd/>
          </a:ln>
          <a:effectLst/>
        </p:spPr>
        <p:txBody>
          <a:bodyPr wrap="none">
            <a:spAutoFit/>
          </a:bodyPr>
          <a:lstStyle/>
          <a:p>
            <a:endParaRPr lang="fa-IR" sz="1800">
              <a:latin typeface="Tahoma" pitchFamily="34" charset="0"/>
              <a:cs typeface="B Farnaz" pitchFamily="2" charset="-78"/>
            </a:endParaRPr>
          </a:p>
        </p:txBody>
      </p:sp>
      <p:sp>
        <p:nvSpPr>
          <p:cNvPr id="276483" name="Text Box 3"/>
          <p:cNvSpPr txBox="1">
            <a:spLocks noChangeArrowheads="1"/>
          </p:cNvSpPr>
          <p:nvPr/>
        </p:nvSpPr>
        <p:spPr bwMode="auto">
          <a:xfrm>
            <a:off x="3276600" y="44450"/>
            <a:ext cx="5584825" cy="1006475"/>
          </a:xfrm>
          <a:prstGeom prst="rect">
            <a:avLst/>
          </a:prstGeom>
          <a:noFill/>
          <a:ln w="9525">
            <a:noFill/>
            <a:miter lim="800000"/>
            <a:headEnd/>
            <a:tailEnd/>
          </a:ln>
          <a:effectLst/>
        </p:spPr>
        <p:txBody>
          <a:bodyPr>
            <a:spAutoFit/>
          </a:bodyPr>
          <a:lstStyle/>
          <a:p>
            <a:pPr algn="r" rtl="1"/>
            <a:r>
              <a:rPr lang="fa-IR" sz="6000" b="1">
                <a:solidFill>
                  <a:schemeClr val="folHlink"/>
                </a:solidFill>
                <a:effectLst>
                  <a:outerShdw blurRad="38100" dist="38100" dir="2700000" algn="tl">
                    <a:srgbClr val="000000"/>
                  </a:outerShdw>
                </a:effectLst>
                <a:latin typeface="Tahoma" pitchFamily="34" charset="0"/>
                <a:cs typeface="2  Badr" pitchFamily="2" charset="-78"/>
              </a:rPr>
              <a:t>مدیریت استراتژیک</a:t>
            </a:r>
            <a:endParaRPr lang="en-US" sz="6000" b="1">
              <a:solidFill>
                <a:schemeClr val="folHlink"/>
              </a:solidFill>
              <a:effectLst>
                <a:outerShdw blurRad="38100" dist="38100" dir="2700000" algn="tl">
                  <a:srgbClr val="000000"/>
                </a:outerShdw>
              </a:effectLst>
              <a:latin typeface="Tahoma" pitchFamily="34" charset="0"/>
              <a:cs typeface="2  Badr" pitchFamily="2" charset="-78"/>
            </a:endParaRPr>
          </a:p>
        </p:txBody>
      </p:sp>
      <p:sp>
        <p:nvSpPr>
          <p:cNvPr id="276484" name="Text Box 4"/>
          <p:cNvSpPr txBox="1">
            <a:spLocks noChangeArrowheads="1"/>
          </p:cNvSpPr>
          <p:nvPr/>
        </p:nvSpPr>
        <p:spPr bwMode="auto">
          <a:xfrm>
            <a:off x="228600" y="1125538"/>
            <a:ext cx="8713788" cy="5307012"/>
          </a:xfrm>
          <a:prstGeom prst="rect">
            <a:avLst/>
          </a:prstGeom>
          <a:noFill/>
          <a:ln w="9525">
            <a:noFill/>
            <a:miter lim="800000"/>
            <a:headEnd/>
            <a:tailEnd/>
          </a:ln>
          <a:effectLst>
            <a:prstShdw prst="shdw12">
              <a:schemeClr val="tx1">
                <a:alpha val="50000"/>
              </a:schemeClr>
            </a:prstShdw>
          </a:effectLst>
        </p:spPr>
        <p:txBody>
          <a:bodyPr>
            <a:spAutoFit/>
          </a:bodyPr>
          <a:lstStyle/>
          <a:p>
            <a:pPr algn="justLow" rtl="1"/>
            <a:r>
              <a:rPr lang="fa-IR" sz="3800" b="1">
                <a:latin typeface="B Titr"/>
                <a:cs typeface="2  Badr" pitchFamily="2" charset="-78"/>
              </a:rPr>
              <a:t>مدیریت استراتژیک علم و هنر تدوین  </a:t>
            </a:r>
            <a:r>
              <a:rPr lang="en-US" sz="3800" b="1">
                <a:latin typeface="B Titr"/>
                <a:cs typeface="2  Badr" pitchFamily="2" charset="-78"/>
              </a:rPr>
              <a:t>,</a:t>
            </a:r>
            <a:r>
              <a:rPr lang="fa-IR" sz="3800" b="1">
                <a:latin typeface="B Titr"/>
                <a:cs typeface="2  Badr" pitchFamily="2" charset="-78"/>
              </a:rPr>
              <a:t> اجرا و ارزیابی تصمیمات کلان (جامع)که سازمان را قادر می سازد به مطلوبیت های بلند مدت خود دست یابد </a:t>
            </a:r>
          </a:p>
          <a:p>
            <a:pPr algn="justLow" rtl="1"/>
            <a:r>
              <a:rPr lang="fa-IR" sz="3800" b="1">
                <a:latin typeface="B Titr"/>
                <a:cs typeface="2  Badr" pitchFamily="2" charset="-78"/>
              </a:rPr>
              <a:t>مدیریت استراتژیک عبارت است ازدوراندیشی تحول گرا ی اقتضایی با تاکید بر شناخت محیط وتاثیر گذاری بر آن برای تحقق رسالت سازمانی</a:t>
            </a:r>
          </a:p>
          <a:p>
            <a:pPr algn="justLow" rtl="1"/>
            <a:r>
              <a:rPr lang="fa-IR" sz="3800" b="1">
                <a:latin typeface="B Titr"/>
                <a:cs typeface="2  Badr" pitchFamily="2" charset="-78"/>
              </a:rPr>
              <a:t>مدیریت استراتژیک، روندی پیوسته و تعاملی است که هدف آن حفظ تناسب و هماهنگی کلیت سازمان با محیط اطراف آن می باشد</a:t>
            </a:r>
            <a:endParaRPr lang="en-US" sz="3800" b="1">
              <a:latin typeface="B Titr"/>
              <a:cs typeface="2  Badr" pitchFamily="2" charset="-7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76483"/>
                                        </p:tgtEl>
                                        <p:attrNameLst>
                                          <p:attrName>style.visibility</p:attrName>
                                        </p:attrNameLst>
                                      </p:cBhvr>
                                      <p:to>
                                        <p:strVal val="visible"/>
                                      </p:to>
                                    </p:set>
                                    <p:animEffect transition="in" filter="strips(downLeft)">
                                      <p:cBhvr>
                                        <p:cTn id="7" dur="2000"/>
                                        <p:tgtEl>
                                          <p:spTgt spid="27648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76484"/>
                                        </p:tgtEl>
                                        <p:attrNameLst>
                                          <p:attrName>style.visibility</p:attrName>
                                        </p:attrNameLst>
                                      </p:cBhvr>
                                      <p:to>
                                        <p:strVal val="visible"/>
                                      </p:to>
                                    </p:set>
                                    <p:animEffect transition="in" filter="fade">
                                      <p:cBhvr>
                                        <p:cTn id="11" dur="2000"/>
                                        <p:tgtEl>
                                          <p:spTgt spid="276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p:bldP spid="27648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Oval 2"/>
          <p:cNvSpPr>
            <a:spLocks noChangeArrowheads="1"/>
          </p:cNvSpPr>
          <p:nvPr/>
        </p:nvSpPr>
        <p:spPr bwMode="auto">
          <a:xfrm>
            <a:off x="0" y="457200"/>
            <a:ext cx="9144000" cy="5257800"/>
          </a:xfrm>
          <a:prstGeom prst="ellipse">
            <a:avLst/>
          </a:prstGeom>
          <a:gradFill rotWithShape="1">
            <a:gsLst>
              <a:gs pos="0">
                <a:srgbClr val="CCFFFF"/>
              </a:gs>
              <a:gs pos="50000">
                <a:srgbClr val="CCFFFF">
                  <a:gamma/>
                  <a:tint val="0"/>
                  <a:invGamma/>
                </a:srgbClr>
              </a:gs>
              <a:gs pos="100000">
                <a:srgbClr val="CCFFFF"/>
              </a:gs>
            </a:gsLst>
            <a:lin ang="5400000" scaled="1"/>
          </a:gradFill>
          <a:ln w="9525">
            <a:solidFill>
              <a:schemeClr val="tx1"/>
            </a:solidFill>
            <a:round/>
            <a:headEnd/>
            <a:tailEnd/>
          </a:ln>
          <a:effectLst/>
        </p:spPr>
        <p:txBody>
          <a:bodyPr wrap="none" anchor="ctr"/>
          <a:lstStyle/>
          <a:p>
            <a:pPr algn="ctr"/>
            <a:endParaRPr lang="fa-IR" sz="6000" b="1">
              <a:latin typeface="Arial" charset="0"/>
              <a:cs typeface="Arial" charset="0"/>
            </a:endParaRPr>
          </a:p>
          <a:p>
            <a:pPr algn="ctr"/>
            <a:endParaRPr lang="fa-IR" sz="4800" b="1">
              <a:latin typeface="Arial" charset="0"/>
              <a:cs typeface="Arial" charset="0"/>
            </a:endParaRPr>
          </a:p>
          <a:p>
            <a:pPr algn="ctr"/>
            <a:r>
              <a:rPr lang="fa-IR" sz="7200" b="1">
                <a:solidFill>
                  <a:srgbClr val="FF6600"/>
                </a:solidFill>
                <a:latin typeface="Arial" charset="0"/>
                <a:cs typeface="Arial" charset="0"/>
              </a:rPr>
              <a:t>نهادی کردن استراتژی</a:t>
            </a:r>
          </a:p>
          <a:p>
            <a:pPr algn="ctr"/>
            <a:r>
              <a:rPr lang="fa-IR" sz="6000" b="1">
                <a:solidFill>
                  <a:srgbClr val="006600"/>
                </a:solidFill>
                <a:latin typeface="Arial" charset="0"/>
                <a:cs typeface="Arial" charset="0"/>
              </a:rPr>
              <a:t>یعنی استراتژی بر زندگی </a:t>
            </a:r>
          </a:p>
          <a:p>
            <a:pPr algn="ctr"/>
            <a:r>
              <a:rPr lang="fa-IR" sz="6000" b="1">
                <a:solidFill>
                  <a:srgbClr val="006600"/>
                </a:solidFill>
                <a:latin typeface="Arial" charset="0"/>
                <a:cs typeface="Arial" charset="0"/>
              </a:rPr>
              <a:t>روزمره سازمان اثر گذار باشد.</a:t>
            </a:r>
          </a:p>
          <a:p>
            <a:pPr algn="ctr"/>
            <a:endParaRPr lang="fa-IR" sz="6000" b="1">
              <a:latin typeface="Arial" charset="0"/>
              <a:cs typeface="Arial" charset="0"/>
            </a:endParaRPr>
          </a:p>
          <a:p>
            <a:pPr algn="ctr"/>
            <a:endParaRPr lang="fa-IR" sz="6000" b="1">
              <a:latin typeface="Arial" charset="0"/>
              <a:cs typeface="Arial" charset="0"/>
            </a:endParaRPr>
          </a:p>
          <a:p>
            <a:pPr algn="ctr"/>
            <a:endParaRPr lang="en-US" sz="6000" b="1">
              <a:latin typeface="Arial"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fa-IR" sz="8000" b="1">
                <a:solidFill>
                  <a:srgbClr val="FF6600"/>
                </a:solidFill>
              </a:rPr>
              <a:t>استراتژی اصلی</a:t>
            </a:r>
            <a:r>
              <a:rPr lang="fa-IR" sz="8000" b="1"/>
              <a:t> </a:t>
            </a:r>
            <a:endParaRPr lang="en-US" sz="8000" b="1"/>
          </a:p>
        </p:txBody>
      </p:sp>
      <p:sp>
        <p:nvSpPr>
          <p:cNvPr id="208899" name="Text Box 3"/>
          <p:cNvSpPr txBox="1">
            <a:spLocks noChangeArrowheads="1"/>
          </p:cNvSpPr>
          <p:nvPr/>
        </p:nvSpPr>
        <p:spPr bwMode="auto">
          <a:xfrm>
            <a:off x="762000" y="1600200"/>
            <a:ext cx="7924800" cy="4203700"/>
          </a:xfrm>
          <a:prstGeom prst="rect">
            <a:avLst/>
          </a:prstGeom>
          <a:noFill/>
          <a:ln w="9525">
            <a:noFill/>
            <a:miter lim="800000"/>
            <a:headEnd/>
            <a:tailEnd/>
          </a:ln>
          <a:effectLst/>
        </p:spPr>
        <p:txBody>
          <a:bodyPr>
            <a:spAutoFit/>
          </a:bodyPr>
          <a:lstStyle/>
          <a:p>
            <a:pPr algn="r">
              <a:spcBef>
                <a:spcPct val="50000"/>
              </a:spcBef>
            </a:pPr>
            <a:r>
              <a:rPr lang="fa-IR" sz="5400" b="1">
                <a:latin typeface="Arial" charset="0"/>
                <a:cs typeface="Arial" charset="0"/>
              </a:rPr>
              <a:t>برنامه  فراگیر و عمومی فعالیتهای عمده ای  است  که  سازمان  قصد دارد توسط آنها در یک محیط  پویا به  هدفهای  بلند  مدت  خود دست یابد .</a:t>
            </a:r>
            <a:endParaRPr lang="en-US" sz="5400" b="1">
              <a:latin typeface="Arial" charset="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685800" y="293688"/>
            <a:ext cx="7486650" cy="974725"/>
          </a:xfrm>
        </p:spPr>
        <p:txBody>
          <a:bodyPr/>
          <a:lstStyle/>
          <a:p>
            <a:r>
              <a:rPr lang="fa-IR" sz="8000" b="1">
                <a:solidFill>
                  <a:schemeClr val="folHlink"/>
                </a:solidFill>
              </a:rPr>
              <a:t>سیاست</a:t>
            </a:r>
            <a:endParaRPr lang="en-US" sz="8000" b="1">
              <a:solidFill>
                <a:schemeClr val="folHlink"/>
              </a:solidFill>
            </a:endParaRPr>
          </a:p>
        </p:txBody>
      </p:sp>
      <p:sp>
        <p:nvSpPr>
          <p:cNvPr id="210947" name="Text Box 3"/>
          <p:cNvSpPr txBox="1">
            <a:spLocks noChangeArrowheads="1"/>
          </p:cNvSpPr>
          <p:nvPr/>
        </p:nvSpPr>
        <p:spPr bwMode="auto">
          <a:xfrm>
            <a:off x="381000" y="1371600"/>
            <a:ext cx="8763000" cy="5210175"/>
          </a:xfrm>
          <a:prstGeom prst="rect">
            <a:avLst/>
          </a:prstGeom>
          <a:noFill/>
          <a:ln w="9525">
            <a:noFill/>
            <a:miter lim="800000"/>
            <a:headEnd/>
            <a:tailEnd/>
          </a:ln>
          <a:effectLst/>
        </p:spPr>
        <p:txBody>
          <a:bodyPr>
            <a:spAutoFit/>
          </a:bodyPr>
          <a:lstStyle/>
          <a:p>
            <a:pPr algn="r">
              <a:spcBef>
                <a:spcPct val="50000"/>
              </a:spcBef>
            </a:pPr>
            <a:r>
              <a:rPr lang="fa-IR" sz="4400" b="1">
                <a:latin typeface="Arial" charset="0"/>
                <a:cs typeface="Arial" charset="0"/>
              </a:rPr>
              <a:t> سیاست ابزاری است  که بدان  وسیله میتوان  به  هدف   سالانه   دست   یافت  .  همچنین   رهنمودها و رویه هایی است که سازمان برای  دستیابی به هدفهای اعلام شده رعایت میکند . </a:t>
            </a:r>
            <a:r>
              <a:rPr lang="fa-IR" sz="4000">
                <a:latin typeface="Arial" charset="0"/>
                <a:cs typeface="Arial" charset="0"/>
              </a:rPr>
              <a:t> </a:t>
            </a:r>
            <a:r>
              <a:rPr lang="fa-IR" sz="4000" b="1">
                <a:latin typeface="Arial" charset="0"/>
                <a:cs typeface="Arial" charset="0"/>
              </a:rPr>
              <a:t>( هنگام تصمیمگیری از سیاستها به عنوان رهنمود  استفاده  میشود  و همچنین  سیاستها  تعیین  کننده شرایط  روز  مره  و تکراری  سازمان  می باشد)   </a:t>
            </a:r>
            <a:endParaRPr lang="en-US" sz="4400" b="1">
              <a:latin typeface="Arial" charset="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fa-IR" sz="8000">
                <a:solidFill>
                  <a:schemeClr val="hlink"/>
                </a:solidFill>
              </a:rPr>
              <a:t>خط مشی ها</a:t>
            </a:r>
            <a:endParaRPr lang="en-US" sz="8000">
              <a:solidFill>
                <a:schemeClr val="hlink"/>
              </a:solidFill>
            </a:endParaRPr>
          </a:p>
        </p:txBody>
      </p:sp>
      <p:sp>
        <p:nvSpPr>
          <p:cNvPr id="212995" name="Text Box 3"/>
          <p:cNvSpPr txBox="1">
            <a:spLocks noChangeArrowheads="1"/>
          </p:cNvSpPr>
          <p:nvPr/>
        </p:nvSpPr>
        <p:spPr bwMode="auto">
          <a:xfrm>
            <a:off x="304800" y="1600200"/>
            <a:ext cx="8534400" cy="4664075"/>
          </a:xfrm>
          <a:prstGeom prst="rect">
            <a:avLst/>
          </a:prstGeom>
          <a:noFill/>
          <a:ln w="9525">
            <a:noFill/>
            <a:miter lim="800000"/>
            <a:headEnd/>
            <a:tailEnd/>
          </a:ln>
          <a:effectLst/>
        </p:spPr>
        <p:txBody>
          <a:bodyPr>
            <a:spAutoFit/>
          </a:bodyPr>
          <a:lstStyle/>
          <a:p>
            <a:pPr algn="r">
              <a:spcBef>
                <a:spcPct val="50000"/>
              </a:spcBef>
            </a:pPr>
            <a:r>
              <a:rPr lang="fa-IR" sz="6000" b="1">
                <a:solidFill>
                  <a:srgbClr val="FF6600"/>
                </a:solidFill>
                <a:latin typeface="Arial" charset="0"/>
                <a:cs typeface="Arial" charset="0"/>
              </a:rPr>
              <a:t>خط مشی ها رهنمود هایی هستند که برای راهنمایی تفکر تصمیم و اقدامات مدیران و فرستادن  آنها در  اجرای  استراتژی   سازمان تدوین  میشوند .</a:t>
            </a:r>
            <a:endParaRPr lang="en-US" sz="6000" b="1">
              <a:solidFill>
                <a:srgbClr val="FF6600"/>
              </a:solidFill>
              <a:latin typeface="Arial" charset="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Oval 2"/>
          <p:cNvSpPr>
            <a:spLocks noChangeArrowheads="1"/>
          </p:cNvSpPr>
          <p:nvPr/>
        </p:nvSpPr>
        <p:spPr bwMode="auto">
          <a:xfrm>
            <a:off x="228600" y="457200"/>
            <a:ext cx="8229600" cy="1524000"/>
          </a:xfrm>
          <a:prstGeom prst="ellipse">
            <a:avLst/>
          </a:prstGeom>
          <a:gradFill rotWithShape="1">
            <a:gsLst>
              <a:gs pos="0">
                <a:schemeClr val="accent1"/>
              </a:gs>
              <a:gs pos="50000">
                <a:schemeClr val="accent1">
                  <a:gamma/>
                  <a:tint val="0"/>
                  <a:invGamma/>
                </a:schemeClr>
              </a:gs>
              <a:gs pos="100000">
                <a:schemeClr val="accent1"/>
              </a:gs>
            </a:gsLst>
            <a:lin ang="5400000" scaled="1"/>
          </a:gradFill>
          <a:ln w="9525">
            <a:solidFill>
              <a:schemeClr val="tx1"/>
            </a:solidFill>
            <a:round/>
            <a:headEnd/>
            <a:tailEnd/>
          </a:ln>
          <a:effectLst/>
        </p:spPr>
        <p:txBody>
          <a:bodyPr wrap="none" anchor="ctr"/>
          <a:lstStyle/>
          <a:p>
            <a:pPr algn="ctr"/>
            <a:r>
              <a:rPr lang="fa-IR" sz="8000" b="1">
                <a:solidFill>
                  <a:schemeClr val="hlink"/>
                </a:solidFill>
                <a:latin typeface="Arial" charset="0"/>
                <a:cs typeface="Arial" charset="0"/>
              </a:rPr>
              <a:t>برنامه</a:t>
            </a:r>
            <a:r>
              <a:rPr lang="fa-IR" sz="6000" b="1">
                <a:latin typeface="Arial" charset="0"/>
                <a:cs typeface="Arial" charset="0"/>
              </a:rPr>
              <a:t> </a:t>
            </a:r>
            <a:r>
              <a:rPr lang="fa-IR" sz="8000" b="1">
                <a:solidFill>
                  <a:schemeClr val="hlink"/>
                </a:solidFill>
                <a:latin typeface="Arial" charset="0"/>
                <a:cs typeface="Arial" charset="0"/>
              </a:rPr>
              <a:t>ریزی</a:t>
            </a:r>
            <a:endParaRPr lang="en-US" sz="8000" b="1">
              <a:solidFill>
                <a:schemeClr val="hlink"/>
              </a:solidFill>
              <a:latin typeface="Arial" charset="0"/>
              <a:cs typeface="Arial" charset="0"/>
            </a:endParaRPr>
          </a:p>
        </p:txBody>
      </p:sp>
      <p:sp>
        <p:nvSpPr>
          <p:cNvPr id="215043" name="Rectangle 3"/>
          <p:cNvSpPr>
            <a:spLocks noChangeArrowheads="1"/>
          </p:cNvSpPr>
          <p:nvPr/>
        </p:nvSpPr>
        <p:spPr bwMode="auto">
          <a:xfrm>
            <a:off x="230188" y="2057400"/>
            <a:ext cx="8662987" cy="3732213"/>
          </a:xfrm>
          <a:prstGeom prst="rect">
            <a:avLst/>
          </a:prstGeom>
          <a:gradFill rotWithShape="1">
            <a:gsLst>
              <a:gs pos="0">
                <a:srgbClr val="FFFF99">
                  <a:alpha val="69000"/>
                </a:srgbClr>
              </a:gs>
              <a:gs pos="50000">
                <a:srgbClr val="FFFF99">
                  <a:gamma/>
                  <a:tint val="0"/>
                  <a:invGamma/>
                </a:srgbClr>
              </a:gs>
              <a:gs pos="100000">
                <a:srgbClr val="FFFF99">
                  <a:alpha val="69000"/>
                </a:srgbClr>
              </a:gs>
            </a:gsLst>
            <a:lin ang="5400000" scaled="1"/>
          </a:gradFill>
          <a:ln w="9525">
            <a:solidFill>
              <a:schemeClr val="tx1"/>
            </a:solidFill>
            <a:miter lim="800000"/>
            <a:headEnd/>
            <a:tailEnd/>
          </a:ln>
          <a:effectLst/>
        </p:spPr>
        <p:txBody>
          <a:bodyPr wrap="none" lIns="90000" tIns="46800" rIns="90000" bIns="46800" anchor="ctr"/>
          <a:lstStyle/>
          <a:p>
            <a:pPr algn="r"/>
            <a:r>
              <a:rPr lang="fa-IR" sz="6000" b="1">
                <a:solidFill>
                  <a:srgbClr val="006600"/>
                </a:solidFill>
                <a:latin typeface="Arial" charset="0"/>
                <a:cs typeface="Arial" charset="0"/>
              </a:rPr>
              <a:t>یک  پل  لازم  و ضروری  است</a:t>
            </a:r>
          </a:p>
          <a:p>
            <a:pPr algn="r"/>
            <a:r>
              <a:rPr lang="fa-IR" sz="6000" b="1">
                <a:solidFill>
                  <a:srgbClr val="006600"/>
                </a:solidFill>
                <a:latin typeface="Arial" charset="0"/>
                <a:cs typeface="Arial" charset="0"/>
              </a:rPr>
              <a:t>که بین حال وآینده زده میشود و  </a:t>
            </a:r>
          </a:p>
          <a:p>
            <a:pPr algn="r"/>
            <a:r>
              <a:rPr lang="fa-IR" sz="6000" b="1">
                <a:solidFill>
                  <a:srgbClr val="006600"/>
                </a:solidFill>
                <a:latin typeface="Arial" charset="0"/>
                <a:cs typeface="Arial" charset="0"/>
              </a:rPr>
              <a:t>احتمال دستیابی به هدفهای مورد</a:t>
            </a:r>
          </a:p>
          <a:p>
            <a:pPr algn="r"/>
            <a:r>
              <a:rPr lang="fa-IR" sz="6000" b="1">
                <a:solidFill>
                  <a:srgbClr val="006600"/>
                </a:solidFill>
                <a:latin typeface="Arial" charset="0"/>
                <a:cs typeface="Arial" charset="0"/>
              </a:rPr>
              <a:t>نظر را  بالا  می برد .</a:t>
            </a:r>
            <a:endParaRPr lang="en-US" sz="6000" b="1">
              <a:solidFill>
                <a:srgbClr val="006600"/>
              </a:solidFill>
              <a:latin typeface="Arial" charset="0"/>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457200" y="914400"/>
            <a:ext cx="8229600" cy="1295400"/>
          </a:xfrm>
        </p:spPr>
        <p:txBody>
          <a:bodyPr/>
          <a:lstStyle/>
          <a:p>
            <a:r>
              <a:rPr lang="fa-IR" sz="8000" b="1">
                <a:solidFill>
                  <a:schemeClr val="hlink"/>
                </a:solidFill>
              </a:rPr>
              <a:t>انعطاف دربرنامه ریزی </a:t>
            </a:r>
            <a:endParaRPr lang="en-US" sz="8000" b="1">
              <a:solidFill>
                <a:schemeClr val="hlink"/>
              </a:solidFill>
            </a:endParaRPr>
          </a:p>
        </p:txBody>
      </p:sp>
      <p:sp>
        <p:nvSpPr>
          <p:cNvPr id="217091" name="Text Box 3"/>
          <p:cNvSpPr txBox="1">
            <a:spLocks noChangeArrowheads="1"/>
          </p:cNvSpPr>
          <p:nvPr/>
        </p:nvSpPr>
        <p:spPr bwMode="auto">
          <a:xfrm>
            <a:off x="381000" y="2590800"/>
            <a:ext cx="8229600" cy="3381375"/>
          </a:xfrm>
          <a:prstGeom prst="rect">
            <a:avLst/>
          </a:prstGeom>
          <a:noFill/>
          <a:ln w="9525">
            <a:noFill/>
            <a:miter lim="800000"/>
            <a:headEnd/>
            <a:tailEnd/>
          </a:ln>
          <a:effectLst/>
        </p:spPr>
        <p:txBody>
          <a:bodyPr>
            <a:spAutoFit/>
          </a:bodyPr>
          <a:lstStyle/>
          <a:p>
            <a:pPr algn="r">
              <a:spcBef>
                <a:spcPct val="50000"/>
              </a:spcBef>
            </a:pPr>
            <a:r>
              <a:rPr lang="fa-IR" sz="5400" b="1">
                <a:latin typeface="Arial" charset="0"/>
                <a:cs typeface="Arial" charset="0"/>
              </a:rPr>
              <a:t>بدین معنی که سازمان یک  برنامه پنج  ساله برای عملیات آینده  خود تدوین وبطور سالانه آن را بهنگام مینماید .</a:t>
            </a:r>
            <a:r>
              <a:rPr lang="fa-IR" sz="5400" b="1">
                <a:solidFill>
                  <a:schemeClr val="accent2"/>
                </a:solidFill>
                <a:latin typeface="Arial" charset="0"/>
                <a:cs typeface="Arial" charset="0"/>
              </a:rPr>
              <a:t> </a:t>
            </a:r>
            <a:endParaRPr lang="en-US" sz="5400" b="1">
              <a:solidFill>
                <a:schemeClr val="accent2"/>
              </a:solidFill>
              <a:latin typeface="Arial" charset="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Oval 2"/>
          <p:cNvSpPr>
            <a:spLocks noChangeArrowheads="1"/>
          </p:cNvSpPr>
          <p:nvPr/>
        </p:nvSpPr>
        <p:spPr bwMode="auto">
          <a:xfrm>
            <a:off x="457200" y="228600"/>
            <a:ext cx="8229600" cy="1676400"/>
          </a:xfrm>
          <a:prstGeom prst="ellipse">
            <a:avLst/>
          </a:prstGeom>
          <a:gradFill rotWithShape="1">
            <a:gsLst>
              <a:gs pos="0">
                <a:srgbClr val="CCFFFF"/>
              </a:gs>
              <a:gs pos="50000">
                <a:srgbClr val="CCFFFF">
                  <a:gamma/>
                  <a:tint val="0"/>
                  <a:invGamma/>
                </a:srgbClr>
              </a:gs>
              <a:gs pos="100000">
                <a:srgbClr val="CCFFFF"/>
              </a:gs>
            </a:gsLst>
            <a:lin ang="5400000" scaled="1"/>
          </a:gradFill>
          <a:ln w="9525">
            <a:solidFill>
              <a:schemeClr val="tx1"/>
            </a:solidFill>
            <a:round/>
            <a:headEnd/>
            <a:tailEnd/>
          </a:ln>
          <a:effectLst/>
        </p:spPr>
        <p:txBody>
          <a:bodyPr wrap="none" anchor="ctr"/>
          <a:lstStyle/>
          <a:p>
            <a:pPr algn="ctr"/>
            <a:r>
              <a:rPr lang="fa-IR" sz="8000" b="1">
                <a:solidFill>
                  <a:srgbClr val="FF6600"/>
                </a:solidFill>
                <a:latin typeface="Arial" charset="0"/>
                <a:cs typeface="Arial" charset="0"/>
              </a:rPr>
              <a:t>نیمرخ سازمان</a:t>
            </a:r>
            <a:r>
              <a:rPr lang="fa-IR" sz="8000" b="1">
                <a:solidFill>
                  <a:schemeClr val="tx2"/>
                </a:solidFill>
                <a:latin typeface="Arial" charset="0"/>
                <a:cs typeface="Arial" charset="0"/>
              </a:rPr>
              <a:t> </a:t>
            </a:r>
            <a:endParaRPr lang="en-US" sz="8000" b="1">
              <a:solidFill>
                <a:schemeClr val="tx2"/>
              </a:solidFill>
              <a:latin typeface="Arial" charset="0"/>
              <a:cs typeface="Arial" charset="0"/>
            </a:endParaRPr>
          </a:p>
        </p:txBody>
      </p:sp>
      <p:sp>
        <p:nvSpPr>
          <p:cNvPr id="219139" name="Rectangle 3"/>
          <p:cNvSpPr>
            <a:spLocks noChangeArrowheads="1"/>
          </p:cNvSpPr>
          <p:nvPr/>
        </p:nvSpPr>
        <p:spPr bwMode="auto">
          <a:xfrm>
            <a:off x="381000" y="2057400"/>
            <a:ext cx="8512175" cy="3733800"/>
          </a:xfrm>
          <a:prstGeom prst="rect">
            <a:avLst/>
          </a:prstGeom>
          <a:gradFill rotWithShape="1">
            <a:gsLst>
              <a:gs pos="0">
                <a:srgbClr val="FFCCFF"/>
              </a:gs>
              <a:gs pos="50000">
                <a:srgbClr val="FFCCFF">
                  <a:gamma/>
                  <a:tint val="0"/>
                  <a:invGamma/>
                </a:srgbClr>
              </a:gs>
              <a:gs pos="100000">
                <a:srgbClr val="FFCCFF"/>
              </a:gs>
            </a:gsLst>
            <a:lin ang="5400000" scaled="1"/>
          </a:gradFill>
          <a:ln w="9525">
            <a:solidFill>
              <a:schemeClr val="tx1"/>
            </a:solidFill>
            <a:miter lim="800000"/>
            <a:headEnd/>
            <a:tailEnd/>
          </a:ln>
          <a:effectLst/>
        </p:spPr>
        <p:txBody>
          <a:bodyPr wrap="none" anchor="ctr"/>
          <a:lstStyle/>
          <a:p>
            <a:pPr algn="r"/>
            <a:r>
              <a:rPr lang="fa-IR" sz="5400" b="1">
                <a:solidFill>
                  <a:schemeClr val="hlink"/>
                </a:solidFill>
                <a:latin typeface="Arial" charset="0"/>
                <a:cs typeface="Arial" charset="0"/>
              </a:rPr>
              <a:t>وضعیت کمی وکیفی، مالی، انسانی </a:t>
            </a:r>
          </a:p>
          <a:p>
            <a:pPr algn="r"/>
            <a:r>
              <a:rPr lang="fa-IR" sz="5400" b="1">
                <a:solidFill>
                  <a:schemeClr val="hlink"/>
                </a:solidFill>
                <a:latin typeface="Arial" charset="0"/>
                <a:cs typeface="Arial" charset="0"/>
              </a:rPr>
              <a:t>فیزیکی ، اطلاعاتی  ، فن آوری  و </a:t>
            </a:r>
          </a:p>
          <a:p>
            <a:pPr algn="r"/>
            <a:r>
              <a:rPr lang="fa-IR" sz="5400" b="1">
                <a:solidFill>
                  <a:schemeClr val="hlink"/>
                </a:solidFill>
                <a:latin typeface="Arial" charset="0"/>
                <a:cs typeface="Arial" charset="0"/>
              </a:rPr>
              <a:t>سایر منابع در دسترس سازمان را</a:t>
            </a:r>
          </a:p>
          <a:p>
            <a:pPr algn="r"/>
            <a:r>
              <a:rPr lang="fa-IR" sz="5400" b="1">
                <a:solidFill>
                  <a:schemeClr val="hlink"/>
                </a:solidFill>
                <a:latin typeface="Arial" charset="0"/>
                <a:cs typeface="Arial" charset="0"/>
              </a:rPr>
              <a:t>تصویر می کند .</a:t>
            </a:r>
            <a:endParaRPr lang="en-US" sz="5400" b="1">
              <a:solidFill>
                <a:schemeClr val="hlink"/>
              </a:solidFill>
              <a:latin typeface="Arial" charset="0"/>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Oval 2"/>
          <p:cNvSpPr>
            <a:spLocks noChangeArrowheads="1"/>
          </p:cNvSpPr>
          <p:nvPr/>
        </p:nvSpPr>
        <p:spPr bwMode="auto">
          <a:xfrm>
            <a:off x="0" y="457200"/>
            <a:ext cx="9144000" cy="1524000"/>
          </a:xfrm>
          <a:prstGeom prst="ellipse">
            <a:avLst/>
          </a:prstGeom>
          <a:gradFill rotWithShape="1">
            <a:gsLst>
              <a:gs pos="0">
                <a:srgbClr val="CCFFCC"/>
              </a:gs>
              <a:gs pos="50000">
                <a:srgbClr val="CCFFCC">
                  <a:gamma/>
                  <a:tint val="0"/>
                  <a:invGamma/>
                </a:srgbClr>
              </a:gs>
              <a:gs pos="100000">
                <a:srgbClr val="CCFFCC"/>
              </a:gs>
            </a:gsLst>
            <a:lin ang="5400000" scaled="1"/>
          </a:gradFill>
          <a:ln w="9525">
            <a:solidFill>
              <a:schemeClr val="tx1"/>
            </a:solidFill>
            <a:round/>
            <a:headEnd/>
            <a:tailEnd/>
          </a:ln>
          <a:effectLst/>
        </p:spPr>
        <p:txBody>
          <a:bodyPr wrap="none" anchor="ctr"/>
          <a:lstStyle/>
          <a:p>
            <a:pPr algn="ctr"/>
            <a:r>
              <a:rPr lang="fa-IR" sz="9600" b="1">
                <a:solidFill>
                  <a:srgbClr val="FF6600"/>
                </a:solidFill>
                <a:latin typeface="Arial" charset="0"/>
                <a:cs typeface="Arial" charset="0"/>
              </a:rPr>
              <a:t>فرصت</a:t>
            </a:r>
            <a:endParaRPr lang="en-US" sz="9600" b="1">
              <a:solidFill>
                <a:srgbClr val="FF6600"/>
              </a:solidFill>
              <a:latin typeface="Arial" charset="0"/>
              <a:cs typeface="Arial" charset="0"/>
            </a:endParaRPr>
          </a:p>
        </p:txBody>
      </p:sp>
      <p:sp>
        <p:nvSpPr>
          <p:cNvPr id="221187" name="Rectangle 3"/>
          <p:cNvSpPr>
            <a:spLocks noChangeArrowheads="1"/>
          </p:cNvSpPr>
          <p:nvPr/>
        </p:nvSpPr>
        <p:spPr bwMode="auto">
          <a:xfrm>
            <a:off x="0" y="2438400"/>
            <a:ext cx="9144000" cy="3048000"/>
          </a:xfrm>
          <a:prstGeom prst="rect">
            <a:avLst/>
          </a:prstGeom>
          <a:gradFill rotWithShape="1">
            <a:gsLst>
              <a:gs pos="0">
                <a:srgbClr val="FFCC99"/>
              </a:gs>
              <a:gs pos="50000">
                <a:srgbClr val="FFCC99">
                  <a:gamma/>
                  <a:tint val="0"/>
                  <a:invGamma/>
                </a:srgbClr>
              </a:gs>
              <a:gs pos="100000">
                <a:srgbClr val="FFCC99"/>
              </a:gs>
            </a:gsLst>
            <a:lin ang="5400000" scaled="1"/>
          </a:gradFill>
          <a:ln w="9525">
            <a:solidFill>
              <a:schemeClr val="tx1"/>
            </a:solidFill>
            <a:miter lim="800000"/>
            <a:headEnd/>
            <a:tailEnd/>
          </a:ln>
          <a:effectLst/>
        </p:spPr>
        <p:txBody>
          <a:bodyPr wrap="none" anchor="ctr"/>
          <a:lstStyle/>
          <a:p>
            <a:pPr algn="ctr"/>
            <a:r>
              <a:rPr lang="fa-IR" sz="6000" b="1">
                <a:solidFill>
                  <a:srgbClr val="006600"/>
                </a:solidFill>
                <a:latin typeface="Arial" charset="0"/>
                <a:cs typeface="Arial" charset="0"/>
              </a:rPr>
              <a:t>یک موقعیت مطلوب عمده</a:t>
            </a:r>
          </a:p>
          <a:p>
            <a:pPr algn="ctr"/>
            <a:r>
              <a:rPr lang="fa-IR" sz="6000" b="1">
                <a:solidFill>
                  <a:srgbClr val="006600"/>
                </a:solidFill>
                <a:latin typeface="Arial" charset="0"/>
                <a:cs typeface="Arial" charset="0"/>
              </a:rPr>
              <a:t>در محیط سازمان</a:t>
            </a:r>
            <a:endParaRPr lang="en-US" sz="6000" b="1">
              <a:solidFill>
                <a:srgbClr val="006600"/>
              </a:solidFill>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ctrTitle"/>
          </p:nvPr>
        </p:nvSpPr>
        <p:spPr>
          <a:xfrm>
            <a:off x="152400" y="1068388"/>
            <a:ext cx="8837613" cy="685800"/>
          </a:xfrm>
          <a:effectLst>
            <a:outerShdw dist="53882" dir="2700000" algn="ctr" rotWithShape="0">
              <a:schemeClr val="tx1"/>
            </a:outerShdw>
          </a:effectLst>
        </p:spPr>
        <p:txBody>
          <a:bodyPr/>
          <a:lstStyle/>
          <a:p>
            <a:r>
              <a:rPr lang="ar-SA" sz="4000" i="1" u="sng">
                <a:solidFill>
                  <a:srgbClr val="66FF33"/>
                </a:solidFill>
                <a:cs typeface="Titr" pitchFamily="2" charset="-78"/>
              </a:rPr>
              <a:t>تجزيه و تحليل موردي در سياست‏هاي بازرگاني</a:t>
            </a:r>
            <a:endParaRPr lang="en-US" sz="4000" i="1" u="sng">
              <a:solidFill>
                <a:srgbClr val="66FF33"/>
              </a:solidFill>
              <a:cs typeface="Titr" pitchFamily="2" charset="-78"/>
            </a:endParaRPr>
          </a:p>
        </p:txBody>
      </p:sp>
      <p:sp>
        <p:nvSpPr>
          <p:cNvPr id="1027" name="Rectangle 3"/>
          <p:cNvSpPr>
            <a:spLocks noGrp="1" noChangeArrowheads="1"/>
          </p:cNvSpPr>
          <p:nvPr>
            <p:ph type="subTitle" idx="1"/>
          </p:nvPr>
        </p:nvSpPr>
        <p:spPr>
          <a:xfrm>
            <a:off x="228600" y="2590800"/>
            <a:ext cx="8686800" cy="3505200"/>
          </a:xfrm>
          <a:noFill/>
        </p:spPr>
        <p:txBody>
          <a:bodyPr/>
          <a:lstStyle/>
          <a:p>
            <a:pPr algn="just" rtl="1"/>
            <a:r>
              <a:rPr lang="ar-SA" sz="4400" b="1">
                <a:cs typeface="Mitra" pitchFamily="2" charset="-78"/>
              </a:rPr>
              <a:t>در تجزيه و تحليل موردي سياست بازرگاني وضع داخلي و خارجي سازمان شرح داده مي‏شود و دربارة مأموريت ، استراتژي‌‏ها ، هدف‏هاي بلند مدت و سياست‏ها مسأله‏هايي مطرح مي‏گردد.</a:t>
            </a:r>
            <a:endParaRPr lang="en-US" sz="4400" b="1">
              <a:cs typeface="Mitra"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1066800" y="304800"/>
            <a:ext cx="7239000" cy="1524000"/>
          </a:xfrm>
          <a:prstGeom prst="rect">
            <a:avLst/>
          </a:prstGeom>
          <a:gradFill rotWithShape="1">
            <a:gsLst>
              <a:gs pos="0">
                <a:srgbClr val="FFFF99"/>
              </a:gs>
              <a:gs pos="50000">
                <a:srgbClr val="FFFF99">
                  <a:gamma/>
                  <a:tint val="0"/>
                  <a:invGamma/>
                </a:srgbClr>
              </a:gs>
              <a:gs pos="100000">
                <a:srgbClr val="FFFF99"/>
              </a:gs>
            </a:gsLst>
            <a:lin ang="5400000" scaled="1"/>
          </a:gradFill>
          <a:ln w="9525">
            <a:solidFill>
              <a:schemeClr val="tx1"/>
            </a:solidFill>
            <a:miter lim="800000"/>
            <a:headEnd/>
            <a:tailEnd/>
          </a:ln>
          <a:effectLst/>
        </p:spPr>
        <p:txBody>
          <a:bodyPr wrap="none" anchor="ctr"/>
          <a:lstStyle/>
          <a:p>
            <a:pPr algn="ctr"/>
            <a:r>
              <a:rPr lang="fa-IR" sz="9600" b="1">
                <a:solidFill>
                  <a:srgbClr val="006600"/>
                </a:solidFill>
                <a:latin typeface="Arial" charset="0"/>
                <a:cs typeface="Arial" charset="0"/>
              </a:rPr>
              <a:t>تهدید</a:t>
            </a:r>
            <a:endParaRPr lang="en-US" sz="9600" b="1">
              <a:solidFill>
                <a:srgbClr val="006600"/>
              </a:solidFill>
              <a:latin typeface="Arial" charset="0"/>
              <a:cs typeface="Arial" charset="0"/>
            </a:endParaRPr>
          </a:p>
        </p:txBody>
      </p:sp>
      <p:sp>
        <p:nvSpPr>
          <p:cNvPr id="223235" name="Oval 3"/>
          <p:cNvSpPr>
            <a:spLocks noChangeArrowheads="1"/>
          </p:cNvSpPr>
          <p:nvPr/>
        </p:nvSpPr>
        <p:spPr bwMode="auto">
          <a:xfrm>
            <a:off x="762000" y="2362200"/>
            <a:ext cx="8001000" cy="3200400"/>
          </a:xfrm>
          <a:prstGeom prst="ellipse">
            <a:avLst/>
          </a:prstGeom>
          <a:gradFill rotWithShape="1">
            <a:gsLst>
              <a:gs pos="0">
                <a:srgbClr val="CCFFCC"/>
              </a:gs>
              <a:gs pos="50000">
                <a:srgbClr val="CCFFCC">
                  <a:gamma/>
                  <a:tint val="0"/>
                  <a:invGamma/>
                </a:srgbClr>
              </a:gs>
              <a:gs pos="100000">
                <a:srgbClr val="CCFFCC"/>
              </a:gs>
            </a:gsLst>
            <a:lin ang="5400000" scaled="1"/>
          </a:gradFill>
          <a:ln w="9525">
            <a:solidFill>
              <a:schemeClr val="tx1"/>
            </a:solidFill>
            <a:round/>
            <a:headEnd/>
            <a:tailEnd/>
          </a:ln>
          <a:effectLst/>
        </p:spPr>
        <p:txBody>
          <a:bodyPr wrap="none" anchor="ctr"/>
          <a:lstStyle/>
          <a:p>
            <a:pPr algn="ctr"/>
            <a:r>
              <a:rPr lang="fa-IR" sz="6000" b="1">
                <a:solidFill>
                  <a:srgbClr val="FF6600"/>
                </a:solidFill>
                <a:latin typeface="Arial" charset="0"/>
                <a:cs typeface="Arial" charset="0"/>
              </a:rPr>
              <a:t>یک موقعیت نا مطلوب عمده</a:t>
            </a:r>
          </a:p>
          <a:p>
            <a:pPr algn="ctr"/>
            <a:r>
              <a:rPr lang="fa-IR" sz="6000" b="1">
                <a:solidFill>
                  <a:srgbClr val="FF6600"/>
                </a:solidFill>
                <a:latin typeface="Arial" charset="0"/>
                <a:cs typeface="Arial" charset="0"/>
              </a:rPr>
              <a:t>در محیط سازمان</a:t>
            </a:r>
            <a:endParaRPr lang="en-US" sz="6000" b="1">
              <a:solidFill>
                <a:srgbClr val="FF6600"/>
              </a:solidFill>
              <a:latin typeface="Arial" charset="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Oval 2"/>
          <p:cNvSpPr>
            <a:spLocks noChangeArrowheads="1"/>
          </p:cNvSpPr>
          <p:nvPr/>
        </p:nvSpPr>
        <p:spPr bwMode="auto">
          <a:xfrm>
            <a:off x="0" y="228600"/>
            <a:ext cx="9144000" cy="1219200"/>
          </a:xfrm>
          <a:prstGeom prst="ellipse">
            <a:avLst/>
          </a:prstGeom>
          <a:gradFill rotWithShape="1">
            <a:gsLst>
              <a:gs pos="0">
                <a:srgbClr val="CCFFCC"/>
              </a:gs>
              <a:gs pos="50000">
                <a:srgbClr val="CCFFCC">
                  <a:gamma/>
                  <a:tint val="0"/>
                  <a:invGamma/>
                </a:srgbClr>
              </a:gs>
              <a:gs pos="100000">
                <a:srgbClr val="CCFFCC"/>
              </a:gs>
            </a:gsLst>
            <a:lin ang="5400000" scaled="1"/>
          </a:gradFill>
          <a:ln w="9525">
            <a:solidFill>
              <a:schemeClr val="tx1"/>
            </a:solidFill>
            <a:round/>
            <a:headEnd/>
            <a:tailEnd/>
          </a:ln>
          <a:effectLst/>
        </p:spPr>
        <p:txBody>
          <a:bodyPr wrap="none" anchor="ctr"/>
          <a:lstStyle/>
          <a:p>
            <a:pPr algn="ctr"/>
            <a:r>
              <a:rPr lang="fa-IR" sz="9600" b="1">
                <a:solidFill>
                  <a:schemeClr val="hlink"/>
                </a:solidFill>
                <a:latin typeface="Arial" charset="0"/>
                <a:cs typeface="Arial" charset="0"/>
              </a:rPr>
              <a:t>قوت</a:t>
            </a:r>
            <a:endParaRPr lang="en-US" sz="9600" b="1">
              <a:solidFill>
                <a:schemeClr val="hlink"/>
              </a:solidFill>
              <a:latin typeface="Arial" charset="0"/>
              <a:cs typeface="Arial" charset="0"/>
            </a:endParaRPr>
          </a:p>
        </p:txBody>
      </p:sp>
      <p:sp>
        <p:nvSpPr>
          <p:cNvPr id="225283" name="Rectangle 3"/>
          <p:cNvSpPr>
            <a:spLocks noChangeArrowheads="1"/>
          </p:cNvSpPr>
          <p:nvPr/>
        </p:nvSpPr>
        <p:spPr bwMode="auto">
          <a:xfrm>
            <a:off x="0" y="1524000"/>
            <a:ext cx="9144000" cy="4800600"/>
          </a:xfrm>
          <a:prstGeom prst="rect">
            <a:avLst/>
          </a:prstGeom>
          <a:gradFill rotWithShape="1">
            <a:gsLst>
              <a:gs pos="0">
                <a:srgbClr val="FFFF99"/>
              </a:gs>
              <a:gs pos="50000">
                <a:srgbClr val="FFFF99">
                  <a:gamma/>
                  <a:tint val="0"/>
                  <a:invGamma/>
                </a:srgbClr>
              </a:gs>
              <a:gs pos="100000">
                <a:srgbClr val="FFFF99"/>
              </a:gs>
            </a:gsLst>
            <a:lin ang="5400000" scaled="1"/>
          </a:gradFill>
          <a:ln w="9525">
            <a:solidFill>
              <a:schemeClr val="tx1"/>
            </a:solidFill>
            <a:miter lim="800000"/>
            <a:headEnd/>
            <a:tailEnd/>
          </a:ln>
          <a:effectLst/>
        </p:spPr>
        <p:txBody>
          <a:bodyPr wrap="none" anchor="ctr"/>
          <a:lstStyle/>
          <a:p>
            <a:pPr algn="ctr"/>
            <a:r>
              <a:rPr lang="fa-IR" sz="6000" b="1" dirty="0">
                <a:solidFill>
                  <a:srgbClr val="006600"/>
                </a:solidFill>
                <a:latin typeface="Arial" charset="0"/>
                <a:cs typeface="Arial" charset="0"/>
              </a:rPr>
              <a:t>منبع ، مهارت یا مزیت دیگری</a:t>
            </a:r>
          </a:p>
          <a:p>
            <a:pPr algn="ctr"/>
            <a:r>
              <a:rPr lang="fa-IR" sz="6000" b="1" dirty="0">
                <a:solidFill>
                  <a:srgbClr val="006600"/>
                </a:solidFill>
                <a:latin typeface="Arial" charset="0"/>
                <a:cs typeface="Arial" charset="0"/>
              </a:rPr>
              <a:t>است، نسبت به رقبا و نیازهای</a:t>
            </a:r>
          </a:p>
          <a:p>
            <a:pPr algn="ctr"/>
            <a:r>
              <a:rPr lang="fa-IR" sz="6000" b="1" dirty="0">
                <a:solidFill>
                  <a:srgbClr val="006600"/>
                </a:solidFill>
                <a:latin typeface="Arial" charset="0"/>
                <a:cs typeface="Arial" charset="0"/>
              </a:rPr>
              <a:t>بازار، که سازمان در آنها کار</a:t>
            </a:r>
          </a:p>
          <a:p>
            <a:pPr algn="ctr"/>
            <a:r>
              <a:rPr lang="fa-IR" sz="6000" b="1" dirty="0" smtClean="0">
                <a:solidFill>
                  <a:srgbClr val="006600"/>
                </a:solidFill>
                <a:latin typeface="Arial" charset="0"/>
                <a:cs typeface="Arial" charset="0"/>
              </a:rPr>
              <a:t>می کندیاخواهد </a:t>
            </a:r>
            <a:r>
              <a:rPr lang="fa-IR" sz="6000" b="1" dirty="0">
                <a:solidFill>
                  <a:srgbClr val="006600"/>
                </a:solidFill>
                <a:latin typeface="Arial" charset="0"/>
                <a:cs typeface="Arial" charset="0"/>
              </a:rPr>
              <a:t>کرد.</a:t>
            </a:r>
          </a:p>
          <a:p>
            <a:pPr algn="ctr"/>
            <a:r>
              <a:rPr lang="fa-IR" sz="6000" b="1" dirty="0">
                <a:solidFill>
                  <a:srgbClr val="006600"/>
                </a:solidFill>
                <a:latin typeface="Arial" charset="0"/>
                <a:cs typeface="Arial" charset="0"/>
              </a:rPr>
              <a:t>(شایستگی ممتاز )</a:t>
            </a:r>
            <a:endParaRPr lang="en-US" sz="6000" b="1" dirty="0">
              <a:solidFill>
                <a:srgbClr val="006600"/>
              </a:solidFill>
              <a:latin typeface="Arial" charset="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457200" y="381000"/>
            <a:ext cx="8305800" cy="1143000"/>
          </a:xfrm>
          <a:prstGeom prst="rect">
            <a:avLst/>
          </a:prstGeom>
          <a:gradFill rotWithShape="1">
            <a:gsLst>
              <a:gs pos="0">
                <a:srgbClr val="E8DAB6">
                  <a:alpha val="83000"/>
                </a:srgbClr>
              </a:gs>
              <a:gs pos="50000">
                <a:srgbClr val="E8DAB6">
                  <a:gamma/>
                  <a:tint val="0"/>
                  <a:invGamma/>
                </a:srgbClr>
              </a:gs>
              <a:gs pos="100000">
                <a:srgbClr val="E8DAB6">
                  <a:alpha val="83000"/>
                </a:srgbClr>
              </a:gs>
            </a:gsLst>
            <a:lin ang="5400000" scaled="1"/>
          </a:gradFill>
          <a:ln w="9525">
            <a:solidFill>
              <a:schemeClr val="tx1"/>
            </a:solidFill>
            <a:miter lim="800000"/>
            <a:headEnd/>
            <a:tailEnd/>
          </a:ln>
          <a:effectLst/>
        </p:spPr>
        <p:txBody>
          <a:bodyPr wrap="none" anchor="ctr"/>
          <a:lstStyle/>
          <a:p>
            <a:pPr algn="ctr"/>
            <a:r>
              <a:rPr lang="fa-IR" sz="9600" b="1">
                <a:solidFill>
                  <a:schemeClr val="hlink"/>
                </a:solidFill>
                <a:latin typeface="Arial" charset="0"/>
                <a:cs typeface="Arial" charset="0"/>
              </a:rPr>
              <a:t>ضعف</a:t>
            </a:r>
            <a:endParaRPr lang="en-US" sz="9600" b="1">
              <a:solidFill>
                <a:schemeClr val="hlink"/>
              </a:solidFill>
              <a:latin typeface="Arial" charset="0"/>
              <a:cs typeface="Arial" charset="0"/>
            </a:endParaRPr>
          </a:p>
        </p:txBody>
      </p:sp>
      <p:sp>
        <p:nvSpPr>
          <p:cNvPr id="227331" name="Oval 3"/>
          <p:cNvSpPr>
            <a:spLocks noChangeArrowheads="1"/>
          </p:cNvSpPr>
          <p:nvPr/>
        </p:nvSpPr>
        <p:spPr bwMode="auto">
          <a:xfrm>
            <a:off x="457200" y="1600200"/>
            <a:ext cx="8382000" cy="4419600"/>
          </a:xfrm>
          <a:prstGeom prst="ellipse">
            <a:avLst/>
          </a:prstGeom>
          <a:gradFill rotWithShape="1">
            <a:gsLst>
              <a:gs pos="0">
                <a:srgbClr val="CCFFCC"/>
              </a:gs>
              <a:gs pos="50000">
                <a:srgbClr val="CCFFCC">
                  <a:gamma/>
                  <a:tint val="0"/>
                  <a:invGamma/>
                </a:srgbClr>
              </a:gs>
              <a:gs pos="100000">
                <a:srgbClr val="CCFFCC"/>
              </a:gs>
            </a:gsLst>
            <a:lin ang="5400000" scaled="1"/>
          </a:gradFill>
          <a:ln w="9525">
            <a:solidFill>
              <a:schemeClr val="tx1"/>
            </a:solidFill>
            <a:round/>
            <a:headEnd/>
            <a:tailEnd/>
          </a:ln>
          <a:effectLst/>
        </p:spPr>
        <p:txBody>
          <a:bodyPr wrap="none" anchor="ctr"/>
          <a:lstStyle/>
          <a:p>
            <a:pPr algn="ctr"/>
            <a:r>
              <a:rPr lang="fa-IR" sz="6000" b="1" dirty="0">
                <a:solidFill>
                  <a:srgbClr val="FF0000"/>
                </a:solidFill>
                <a:latin typeface="Arial" charset="0"/>
                <a:cs typeface="Arial" charset="0"/>
              </a:rPr>
              <a:t>یک محدودیت یا کمبود</a:t>
            </a:r>
          </a:p>
          <a:p>
            <a:pPr algn="ctr"/>
            <a:r>
              <a:rPr lang="fa-IR" sz="6000" b="1" dirty="0">
                <a:solidFill>
                  <a:srgbClr val="FF0000"/>
                </a:solidFill>
                <a:latin typeface="Arial" charset="0"/>
                <a:cs typeface="Arial" charset="0"/>
              </a:rPr>
              <a:t>در </a:t>
            </a:r>
            <a:r>
              <a:rPr lang="fa-IR" sz="6000" b="1" dirty="0" smtClean="0">
                <a:solidFill>
                  <a:srgbClr val="FF0000"/>
                </a:solidFill>
                <a:latin typeface="Arial" charset="0"/>
                <a:cs typeface="Arial" charset="0"/>
              </a:rPr>
              <a:t>منابع ، </a:t>
            </a:r>
            <a:r>
              <a:rPr lang="fa-IR" sz="6000" b="1" dirty="0">
                <a:solidFill>
                  <a:srgbClr val="FF0000"/>
                </a:solidFill>
                <a:latin typeface="Arial" charset="0"/>
                <a:cs typeface="Arial" charset="0"/>
              </a:rPr>
              <a:t>مهارتها و </a:t>
            </a:r>
            <a:r>
              <a:rPr lang="fa-IR" sz="6000" b="1" dirty="0" smtClean="0">
                <a:solidFill>
                  <a:srgbClr val="FF0000"/>
                </a:solidFill>
                <a:latin typeface="Arial" charset="0"/>
                <a:cs typeface="Arial" charset="0"/>
              </a:rPr>
              <a:t>توانایی ها</a:t>
            </a:r>
            <a:endParaRPr lang="fa-IR" sz="6000" b="1" dirty="0">
              <a:solidFill>
                <a:srgbClr val="FF0000"/>
              </a:solidFill>
              <a:latin typeface="Arial" charset="0"/>
              <a:cs typeface="Arial" charset="0"/>
            </a:endParaRPr>
          </a:p>
          <a:p>
            <a:pPr algn="ctr"/>
            <a:r>
              <a:rPr lang="fa-IR" sz="6000" b="1" dirty="0">
                <a:solidFill>
                  <a:srgbClr val="FF0000"/>
                </a:solidFill>
                <a:latin typeface="Arial" charset="0"/>
                <a:cs typeface="Arial" charset="0"/>
              </a:rPr>
              <a:t>است که </a:t>
            </a:r>
            <a:r>
              <a:rPr lang="fa-IR" sz="6000" b="1" dirty="0" smtClean="0">
                <a:solidFill>
                  <a:srgbClr val="FF0000"/>
                </a:solidFill>
                <a:latin typeface="Arial" charset="0"/>
                <a:cs typeface="Arial" charset="0"/>
              </a:rPr>
              <a:t>جداً </a:t>
            </a:r>
            <a:r>
              <a:rPr lang="fa-IR" sz="6000" b="1" dirty="0">
                <a:solidFill>
                  <a:srgbClr val="FF0000"/>
                </a:solidFill>
                <a:latin typeface="Arial" charset="0"/>
                <a:cs typeface="Arial" charset="0"/>
              </a:rPr>
              <a:t>مانع عملکرد</a:t>
            </a:r>
          </a:p>
          <a:p>
            <a:pPr algn="ctr"/>
            <a:r>
              <a:rPr lang="fa-IR" sz="6000" b="1" dirty="0">
                <a:solidFill>
                  <a:srgbClr val="FF0000"/>
                </a:solidFill>
                <a:latin typeface="Arial" charset="0"/>
                <a:cs typeface="Arial" charset="0"/>
              </a:rPr>
              <a:t>اثر بخش می شود.</a:t>
            </a:r>
            <a:endParaRPr lang="en-US" sz="6000" b="1" dirty="0">
              <a:solidFill>
                <a:srgbClr val="FF0000"/>
              </a:solidFill>
              <a:latin typeface="Arial" charset="0"/>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935788" y="76200"/>
            <a:ext cx="2513012" cy="608013"/>
          </a:xfrm>
          <a:prstGeom prst="rect">
            <a:avLst/>
          </a:prstGeom>
          <a:noFill/>
          <a:ln w="9525">
            <a:noFill/>
            <a:miter lim="800000"/>
            <a:headEnd/>
            <a:tailEnd/>
          </a:ln>
          <a:effectLst/>
        </p:spPr>
        <p:txBody>
          <a:bodyPr lIns="92075" tIns="46038" rIns="92075" bIns="46038" anchor="b"/>
          <a:lstStyle/>
          <a:p>
            <a:pPr algn="ctr"/>
            <a:r>
              <a:rPr lang="ar-SA" sz="3600" b="1" u="sng">
                <a:solidFill>
                  <a:srgbClr val="66FF33"/>
                </a:solidFill>
                <a:effectLst>
                  <a:outerShdw blurRad="38100" dist="38100" dir="2700000" algn="tl">
                    <a:srgbClr val="000000"/>
                  </a:outerShdw>
                </a:effectLst>
                <a:latin typeface="Arial" charset="0"/>
                <a:cs typeface="Mitra" pitchFamily="2" charset="-78"/>
              </a:rPr>
              <a:t>فصل 2</a:t>
            </a:r>
            <a:endParaRPr lang="en-US" sz="3600" b="1" u="sng">
              <a:solidFill>
                <a:srgbClr val="66FF33"/>
              </a:solidFill>
              <a:effectLst>
                <a:outerShdw blurRad="38100" dist="38100" dir="2700000" algn="tl">
                  <a:srgbClr val="000000"/>
                </a:outerShdw>
              </a:effectLst>
              <a:latin typeface="Arial" charset="0"/>
              <a:cs typeface="Mitra" pitchFamily="2" charset="-78"/>
            </a:endParaRPr>
          </a:p>
        </p:txBody>
      </p:sp>
      <p:sp>
        <p:nvSpPr>
          <p:cNvPr id="24579" name="Rectangle 3"/>
          <p:cNvSpPr>
            <a:spLocks noChangeArrowheads="1"/>
          </p:cNvSpPr>
          <p:nvPr/>
        </p:nvSpPr>
        <p:spPr bwMode="auto">
          <a:xfrm>
            <a:off x="2667000" y="457200"/>
            <a:ext cx="4876800" cy="838200"/>
          </a:xfrm>
          <a:prstGeom prst="rect">
            <a:avLst/>
          </a:prstGeom>
          <a:noFill/>
          <a:ln w="9525">
            <a:noFill/>
            <a:miter lim="800000"/>
            <a:headEnd/>
            <a:tailEnd/>
          </a:ln>
          <a:effectLst/>
        </p:spPr>
        <p:txBody>
          <a:bodyPr lIns="92075" tIns="46038" rIns="92075" bIns="46038" anchor="ctr"/>
          <a:lstStyle/>
          <a:p>
            <a:pPr marL="342900" indent="-342900" algn="r">
              <a:spcBef>
                <a:spcPct val="20000"/>
              </a:spcBef>
              <a:buClr>
                <a:schemeClr val="accent2"/>
              </a:buClr>
              <a:buSzPct val="80000"/>
              <a:buFont typeface="Wingdings" pitchFamily="2" charset="2"/>
              <a:buNone/>
            </a:pPr>
            <a:r>
              <a:rPr lang="ar-SA" sz="3600">
                <a:solidFill>
                  <a:srgbClr val="FFB217"/>
                </a:solidFill>
                <a:cs typeface="Titr" pitchFamily="2" charset="-78"/>
              </a:rPr>
              <a:t>استراتژي‏ها در عمل</a:t>
            </a:r>
            <a:endParaRPr lang="en-US" sz="3600">
              <a:solidFill>
                <a:srgbClr val="FFB217"/>
              </a:solidFill>
              <a:cs typeface="Titr" pitchFamily="2" charset="-78"/>
            </a:endParaRPr>
          </a:p>
        </p:txBody>
      </p:sp>
      <p:sp>
        <p:nvSpPr>
          <p:cNvPr id="24580" name="Rectangle 4"/>
          <p:cNvSpPr>
            <a:spLocks noChangeArrowheads="1"/>
          </p:cNvSpPr>
          <p:nvPr/>
        </p:nvSpPr>
        <p:spPr bwMode="auto">
          <a:xfrm>
            <a:off x="153988" y="1295400"/>
            <a:ext cx="8839200" cy="608013"/>
          </a:xfrm>
          <a:prstGeom prst="rect">
            <a:avLst/>
          </a:prstGeom>
          <a:noFill/>
          <a:ln w="9525">
            <a:noFill/>
            <a:miter lim="800000"/>
            <a:headEnd/>
            <a:tailEnd/>
          </a:ln>
          <a:effectLst/>
        </p:spPr>
        <p:txBody>
          <a:bodyPr lIns="92075" tIns="46038" rIns="92075" bIns="46038" anchor="b"/>
          <a:lstStyle/>
          <a:p>
            <a:pPr algn="ctr"/>
            <a:r>
              <a:rPr lang="ar-SA" sz="2600" b="1" u="sng">
                <a:solidFill>
                  <a:srgbClr val="66FF33"/>
                </a:solidFill>
                <a:effectLst>
                  <a:outerShdw blurRad="38100" dist="38100" dir="2700000" algn="tl">
                    <a:srgbClr val="000000"/>
                  </a:outerShdw>
                </a:effectLst>
                <a:latin typeface="Arial" charset="0"/>
                <a:cs typeface="Mitra" pitchFamily="2" charset="-78"/>
              </a:rPr>
              <a:t>عناوين                                                                                                         </a:t>
            </a:r>
            <a:endParaRPr lang="en-US" sz="2600" b="1" u="sng">
              <a:solidFill>
                <a:srgbClr val="66FF33"/>
              </a:solidFill>
              <a:effectLst>
                <a:outerShdw blurRad="38100" dist="38100" dir="2700000" algn="tl">
                  <a:srgbClr val="000000"/>
                </a:outerShdw>
              </a:effectLst>
              <a:latin typeface="Arial" charset="0"/>
              <a:cs typeface="Mitra" pitchFamily="2" charset="-78"/>
            </a:endParaRPr>
          </a:p>
        </p:txBody>
      </p:sp>
      <p:graphicFrame>
        <p:nvGraphicFramePr>
          <p:cNvPr id="24609" name="Group 33"/>
          <p:cNvGraphicFramePr>
            <a:graphicFrameLocks noGrp="1"/>
          </p:cNvGraphicFramePr>
          <p:nvPr/>
        </p:nvGraphicFramePr>
        <p:xfrm>
          <a:off x="-457200" y="1905000"/>
          <a:ext cx="8839200" cy="4805998"/>
        </p:xfrm>
        <a:graphic>
          <a:graphicData uri="http://schemas.openxmlformats.org/drawingml/2006/table">
            <a:tbl>
              <a:tblPr/>
              <a:tblGrid>
                <a:gridCol w="8839200"/>
              </a:tblGrid>
              <a:tr h="4508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800" b="1" i="0" u="none" strike="noStrike" cap="none" normalizeH="0" baseline="0" smtClean="0">
                          <a:ln>
                            <a:noFill/>
                          </a:ln>
                          <a:solidFill>
                            <a:schemeClr val="tx1"/>
                          </a:solidFill>
                          <a:effectLst/>
                          <a:latin typeface="Times New Roman" pitchFamily="18" charset="0"/>
                          <a:cs typeface="Mitra" pitchFamily="2" charset="-78"/>
                        </a:rPr>
                        <a:t>انواع استراتژي‏ها</a:t>
                      </a:r>
                      <a:endParaRPr kumimoji="0" lang="en-US" sz="28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cap="flat">
                      <a:noFill/>
                    </a:lnT>
                    <a:lnB>
                      <a:noFill/>
                    </a:lnB>
                    <a:lnTlToBr>
                      <a:noFill/>
                    </a:lnTlToBr>
                    <a:lnBlToTr>
                      <a:noFill/>
                    </a:lnBlToTr>
                    <a:noFill/>
                  </a:tcPr>
                </a:tc>
              </a:tr>
              <a:tr h="4508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800" b="1" i="0" u="none" strike="noStrike" cap="none" normalizeH="0" baseline="0" smtClean="0">
                          <a:ln>
                            <a:noFill/>
                          </a:ln>
                          <a:solidFill>
                            <a:schemeClr val="tx1"/>
                          </a:solidFill>
                          <a:effectLst/>
                          <a:latin typeface="Times New Roman" pitchFamily="18" charset="0"/>
                          <a:cs typeface="Mitra" pitchFamily="2" charset="-78"/>
                        </a:rPr>
                        <a:t>استراتژي‏هاي يكپارچگي</a:t>
                      </a:r>
                      <a:endParaRPr kumimoji="0" lang="en-US" sz="28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541338">
                <a:tc>
                  <a:txBody>
                    <a:bodyPr/>
                    <a:lstStyle/>
                    <a:p>
                      <a:pPr marL="0" marR="0" lvl="0" indent="381000" algn="r" defTabSz="914400" rtl="1" eaLnBrk="1" fontAlgn="base" latinLnBrk="0" hangingPunct="1">
                        <a:lnSpc>
                          <a:spcPct val="100000"/>
                        </a:lnSpc>
                        <a:spcBef>
                          <a:spcPct val="20000"/>
                        </a:spcBef>
                        <a:spcAft>
                          <a:spcPct val="0"/>
                        </a:spcAft>
                        <a:buClr>
                          <a:schemeClr val="tx2"/>
                        </a:buClr>
                        <a:buSzPct val="80000"/>
                        <a:buFont typeface="Wingdings" pitchFamily="2" charset="2"/>
                        <a:buBlip>
                          <a:blip r:embed="rId3"/>
                        </a:buBlip>
                        <a:tabLst/>
                      </a:pPr>
                      <a:r>
                        <a:rPr kumimoji="0" lang="ar-SA" sz="2800" b="1" i="0" u="none" strike="noStrike" cap="none" normalizeH="0" baseline="0" smtClean="0">
                          <a:ln>
                            <a:noFill/>
                          </a:ln>
                          <a:solidFill>
                            <a:schemeClr val="tx1"/>
                          </a:solidFill>
                          <a:effectLst/>
                          <a:latin typeface="Times New Roman" pitchFamily="18" charset="0"/>
                          <a:cs typeface="Mitra" pitchFamily="2" charset="-78"/>
                        </a:rPr>
                        <a:t>استراتژي‏هاي متمركز</a:t>
                      </a:r>
                      <a:endParaRPr kumimoji="0" lang="en-US" sz="28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50850">
                <a:tc>
                  <a:txBody>
                    <a:bodyPr/>
                    <a:lstStyle/>
                    <a:p>
                      <a:pPr marL="0" marR="0" lvl="0" indent="381000" algn="r" defTabSz="914400" rtl="1" eaLnBrk="1" fontAlgn="base" latinLnBrk="0" hangingPunct="1">
                        <a:lnSpc>
                          <a:spcPct val="100000"/>
                        </a:lnSpc>
                        <a:spcBef>
                          <a:spcPct val="20000"/>
                        </a:spcBef>
                        <a:spcAft>
                          <a:spcPct val="0"/>
                        </a:spcAft>
                        <a:buClr>
                          <a:schemeClr val="tx2"/>
                        </a:buClr>
                        <a:buSzPct val="80000"/>
                        <a:buFont typeface="Wingdings" pitchFamily="2" charset="2"/>
                        <a:buBlip>
                          <a:blip r:embed="rId3"/>
                        </a:buBlip>
                        <a:tabLst/>
                      </a:pPr>
                      <a:r>
                        <a:rPr kumimoji="0" lang="ar-SA" sz="2800" b="1" i="0" u="none" strike="noStrike" cap="none" normalizeH="0" baseline="0" smtClean="0">
                          <a:ln>
                            <a:noFill/>
                          </a:ln>
                          <a:solidFill>
                            <a:schemeClr val="tx1"/>
                          </a:solidFill>
                          <a:effectLst/>
                          <a:latin typeface="Times New Roman" pitchFamily="18" charset="0"/>
                          <a:cs typeface="Mitra" pitchFamily="2" charset="-78"/>
                        </a:rPr>
                        <a:t>استراتژي‏هاي تنوع</a:t>
                      </a:r>
                      <a:endParaRPr kumimoji="0" lang="en-US" sz="28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508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800" b="1" i="0" u="none" strike="noStrike" cap="none" normalizeH="0" baseline="0" smtClean="0">
                          <a:ln>
                            <a:noFill/>
                          </a:ln>
                          <a:solidFill>
                            <a:schemeClr val="tx1"/>
                          </a:solidFill>
                          <a:effectLst/>
                          <a:latin typeface="Times New Roman" pitchFamily="18" charset="0"/>
                          <a:cs typeface="Mitra" pitchFamily="2" charset="-78"/>
                        </a:rPr>
                        <a:t>استراتژي‏هاي تدافعي</a:t>
                      </a:r>
                      <a:endParaRPr kumimoji="0" lang="en-US" sz="28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508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800" b="1" i="0" u="none" strike="noStrike" cap="none" normalizeH="0" baseline="0" smtClean="0">
                          <a:ln>
                            <a:noFill/>
                          </a:ln>
                          <a:solidFill>
                            <a:schemeClr val="tx1"/>
                          </a:solidFill>
                          <a:effectLst/>
                          <a:latin typeface="Times New Roman" pitchFamily="18" charset="0"/>
                          <a:cs typeface="Mitra" pitchFamily="2" charset="-78"/>
                        </a:rPr>
                        <a:t>رهنمودهايي براي اجراي استراتژي‏ها</a:t>
                      </a:r>
                      <a:endParaRPr kumimoji="0" lang="en-US" sz="28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5778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800" b="1" i="0" u="none" strike="noStrike" cap="none" normalizeH="0" baseline="0" smtClean="0">
                          <a:ln>
                            <a:noFill/>
                          </a:ln>
                          <a:solidFill>
                            <a:schemeClr val="tx1"/>
                          </a:solidFill>
                          <a:effectLst/>
                          <a:latin typeface="Times New Roman" pitchFamily="18" charset="0"/>
                          <a:cs typeface="Mitra" pitchFamily="2" charset="-78"/>
                        </a:rPr>
                        <a:t>ادغام‏ها و خريدهاي استقراضي</a:t>
                      </a:r>
                      <a:endParaRPr kumimoji="0" lang="en-US" sz="28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5778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800" b="1" i="0" u="none" strike="noStrike" cap="none" normalizeH="0" baseline="0" smtClean="0">
                          <a:ln>
                            <a:noFill/>
                          </a:ln>
                          <a:solidFill>
                            <a:schemeClr val="tx1"/>
                          </a:solidFill>
                          <a:effectLst/>
                          <a:latin typeface="Times New Roman" pitchFamily="18" charset="0"/>
                          <a:cs typeface="Mitra" pitchFamily="2" charset="-78"/>
                        </a:rPr>
                        <a:t>استراتژي‏هاي عمومي (ژنريك) مايكل پورتر </a:t>
                      </a:r>
                      <a:endParaRPr kumimoji="0" lang="en-US" sz="28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508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800" b="1" i="0" u="none" strike="noStrike" cap="none" normalizeH="0" baseline="0" smtClean="0">
                          <a:ln>
                            <a:noFill/>
                          </a:ln>
                          <a:solidFill>
                            <a:schemeClr val="tx1"/>
                          </a:solidFill>
                          <a:effectLst/>
                          <a:latin typeface="Times New Roman" pitchFamily="18" charset="0"/>
                          <a:cs typeface="Mitra" pitchFamily="2" charset="-78"/>
                        </a:rPr>
                        <a:t>مديريت استراتژيك در سازمان‏هاي دولتي و غير انتفاعي</a:t>
                      </a:r>
                      <a:endParaRPr kumimoji="0" lang="en-US" sz="28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ChangeArrowheads="1"/>
          </p:cNvSpPr>
          <p:nvPr/>
        </p:nvSpPr>
        <p:spPr bwMode="auto">
          <a:xfrm>
            <a:off x="8027988" y="2625725"/>
            <a:ext cx="1008062" cy="1008063"/>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2  Badr" pitchFamily="2" charset="-78"/>
              </a:rPr>
              <a:t>تعیین </a:t>
            </a:r>
          </a:p>
          <a:p>
            <a:pPr algn="ctr">
              <a:lnSpc>
                <a:spcPct val="120000"/>
              </a:lnSpc>
            </a:pPr>
            <a:r>
              <a:rPr lang="fa-IR" sz="1800" b="1">
                <a:latin typeface="Arial" charset="0"/>
                <a:cs typeface="2  Badr" pitchFamily="2" charset="-78"/>
              </a:rPr>
              <a:t>ماموریت </a:t>
            </a:r>
            <a:endParaRPr lang="en-US" sz="1800" b="1">
              <a:latin typeface="Arial" charset="0"/>
              <a:cs typeface="2  Badr" pitchFamily="2" charset="-78"/>
            </a:endParaRPr>
          </a:p>
        </p:txBody>
      </p:sp>
      <p:grpSp>
        <p:nvGrpSpPr>
          <p:cNvPr id="229379" name="Group 3"/>
          <p:cNvGrpSpPr>
            <a:grpSpLocks/>
          </p:cNvGrpSpPr>
          <p:nvPr/>
        </p:nvGrpSpPr>
        <p:grpSpPr bwMode="auto">
          <a:xfrm>
            <a:off x="6170613" y="2625725"/>
            <a:ext cx="1843087" cy="1008063"/>
            <a:chOff x="3887" y="1654"/>
            <a:chExt cx="1161" cy="635"/>
          </a:xfrm>
        </p:grpSpPr>
        <p:sp>
          <p:nvSpPr>
            <p:cNvPr id="229380" name="Rectangle 4"/>
            <p:cNvSpPr>
              <a:spLocks noChangeArrowheads="1"/>
            </p:cNvSpPr>
            <p:nvPr/>
          </p:nvSpPr>
          <p:spPr bwMode="auto">
            <a:xfrm>
              <a:off x="3887" y="1654"/>
              <a:ext cx="635"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2  Badr" pitchFamily="2" charset="-78"/>
                </a:rPr>
                <a:t>تعیین </a:t>
              </a:r>
            </a:p>
            <a:p>
              <a:pPr algn="ctr">
                <a:lnSpc>
                  <a:spcPct val="120000"/>
                </a:lnSpc>
              </a:pPr>
              <a:r>
                <a:rPr lang="fa-IR" sz="1800" b="1">
                  <a:latin typeface="Arial" charset="0"/>
                  <a:cs typeface="2  Badr" pitchFamily="2" charset="-78"/>
                </a:rPr>
                <a:t>هدفهای </a:t>
              </a:r>
            </a:p>
            <a:p>
              <a:pPr algn="ctr">
                <a:lnSpc>
                  <a:spcPct val="120000"/>
                </a:lnSpc>
              </a:pPr>
              <a:r>
                <a:rPr lang="fa-IR" sz="1800" b="1">
                  <a:latin typeface="Arial" charset="0"/>
                  <a:cs typeface="2  Badr" pitchFamily="2" charset="-78"/>
                </a:rPr>
                <a:t>بلند مدت </a:t>
              </a:r>
              <a:endParaRPr lang="en-US" sz="1800" b="1">
                <a:latin typeface="Arial" charset="0"/>
                <a:cs typeface="2  Badr" pitchFamily="2" charset="-78"/>
              </a:endParaRPr>
            </a:p>
          </p:txBody>
        </p:sp>
        <p:sp>
          <p:nvSpPr>
            <p:cNvPr id="229381" name="Line 5"/>
            <p:cNvSpPr>
              <a:spLocks noChangeShapeType="1"/>
            </p:cNvSpPr>
            <p:nvPr/>
          </p:nvSpPr>
          <p:spPr bwMode="auto">
            <a:xfrm flipH="1" flipV="1">
              <a:off x="4525" y="1980"/>
              <a:ext cx="523" cy="2"/>
            </a:xfrm>
            <a:prstGeom prst="line">
              <a:avLst/>
            </a:prstGeom>
            <a:noFill/>
            <a:ln w="57150">
              <a:solidFill>
                <a:schemeClr val="tx1"/>
              </a:solidFill>
              <a:round/>
              <a:headEnd/>
              <a:tailEnd type="triangle" w="med" len="med"/>
            </a:ln>
            <a:effectLst/>
          </p:spPr>
          <p:txBody>
            <a:bodyPr wrap="none" anchor="ctr"/>
            <a:lstStyle/>
            <a:p>
              <a:endParaRPr lang="fa-IR">
                <a:cs typeface="2  Badr" pitchFamily="2" charset="-78"/>
              </a:endParaRPr>
            </a:p>
          </p:txBody>
        </p:sp>
      </p:grpSp>
      <p:grpSp>
        <p:nvGrpSpPr>
          <p:cNvPr id="229382" name="Group 6"/>
          <p:cNvGrpSpPr>
            <a:grpSpLocks/>
          </p:cNvGrpSpPr>
          <p:nvPr/>
        </p:nvGrpSpPr>
        <p:grpSpPr bwMode="auto">
          <a:xfrm>
            <a:off x="34925" y="2625725"/>
            <a:ext cx="1419225" cy="1008063"/>
            <a:chOff x="22" y="1654"/>
            <a:chExt cx="894" cy="635"/>
          </a:xfrm>
        </p:grpSpPr>
        <p:sp>
          <p:nvSpPr>
            <p:cNvPr id="229383" name="Rectangle 7"/>
            <p:cNvSpPr>
              <a:spLocks noChangeArrowheads="1"/>
            </p:cNvSpPr>
            <p:nvPr/>
          </p:nvSpPr>
          <p:spPr bwMode="auto">
            <a:xfrm>
              <a:off x="22" y="1654"/>
              <a:ext cx="635"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2  Badr" pitchFamily="2" charset="-78"/>
                </a:rPr>
                <a:t>محاسبه و </a:t>
              </a:r>
            </a:p>
            <a:p>
              <a:pPr algn="ctr">
                <a:lnSpc>
                  <a:spcPct val="120000"/>
                </a:lnSpc>
              </a:pPr>
              <a:r>
                <a:rPr lang="fa-IR" sz="1800" b="1">
                  <a:latin typeface="Arial" charset="0"/>
                  <a:cs typeface="2  Badr" pitchFamily="2" charset="-78"/>
                </a:rPr>
                <a:t>ارزیابی </a:t>
              </a:r>
            </a:p>
            <a:p>
              <a:pPr algn="ctr">
                <a:lnSpc>
                  <a:spcPct val="120000"/>
                </a:lnSpc>
              </a:pPr>
              <a:r>
                <a:rPr lang="fa-IR" sz="1800" b="1">
                  <a:latin typeface="Arial" charset="0"/>
                  <a:cs typeface="2  Badr" pitchFamily="2" charset="-78"/>
                </a:rPr>
                <a:t>عملکرد</a:t>
              </a:r>
              <a:endParaRPr lang="en-US" sz="1800" b="1">
                <a:latin typeface="Arial" charset="0"/>
                <a:cs typeface="2  Badr" pitchFamily="2" charset="-78"/>
              </a:endParaRPr>
            </a:p>
          </p:txBody>
        </p:sp>
        <p:sp>
          <p:nvSpPr>
            <p:cNvPr id="229384" name="Line 8"/>
            <p:cNvSpPr>
              <a:spLocks noChangeShapeType="1"/>
            </p:cNvSpPr>
            <p:nvPr/>
          </p:nvSpPr>
          <p:spPr bwMode="auto">
            <a:xfrm flipH="1">
              <a:off x="640" y="1982"/>
              <a:ext cx="276" cy="7"/>
            </a:xfrm>
            <a:prstGeom prst="line">
              <a:avLst/>
            </a:prstGeom>
            <a:noFill/>
            <a:ln w="57150">
              <a:solidFill>
                <a:schemeClr val="tx1"/>
              </a:solidFill>
              <a:round/>
              <a:headEnd/>
              <a:tailEnd type="triangle" w="med" len="med"/>
            </a:ln>
            <a:effectLst/>
          </p:spPr>
          <p:txBody>
            <a:bodyPr wrap="none" anchor="ctr"/>
            <a:lstStyle/>
            <a:p>
              <a:endParaRPr lang="fa-IR">
                <a:cs typeface="2  Badr" pitchFamily="2" charset="-78"/>
              </a:endParaRPr>
            </a:p>
          </p:txBody>
        </p:sp>
      </p:grpSp>
      <p:grpSp>
        <p:nvGrpSpPr>
          <p:cNvPr id="229385" name="Group 9"/>
          <p:cNvGrpSpPr>
            <a:grpSpLocks/>
          </p:cNvGrpSpPr>
          <p:nvPr/>
        </p:nvGrpSpPr>
        <p:grpSpPr bwMode="auto">
          <a:xfrm>
            <a:off x="1477963" y="2625725"/>
            <a:ext cx="1365250" cy="1008063"/>
            <a:chOff x="931" y="1654"/>
            <a:chExt cx="860" cy="635"/>
          </a:xfrm>
        </p:grpSpPr>
        <p:sp>
          <p:nvSpPr>
            <p:cNvPr id="229386" name="Rectangle 10"/>
            <p:cNvSpPr>
              <a:spLocks noChangeArrowheads="1"/>
            </p:cNvSpPr>
            <p:nvPr/>
          </p:nvSpPr>
          <p:spPr bwMode="auto">
            <a:xfrm>
              <a:off x="931" y="1654"/>
              <a:ext cx="635"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2  Badr" pitchFamily="2" charset="-78"/>
                </a:rPr>
                <a:t>تخصیص </a:t>
              </a:r>
            </a:p>
            <a:p>
              <a:pPr algn="ctr">
                <a:lnSpc>
                  <a:spcPct val="120000"/>
                </a:lnSpc>
              </a:pPr>
              <a:r>
                <a:rPr lang="fa-IR" sz="1800" b="1">
                  <a:latin typeface="Arial" charset="0"/>
                  <a:cs typeface="2  Badr" pitchFamily="2" charset="-78"/>
                </a:rPr>
                <a:t>منابع</a:t>
              </a:r>
              <a:endParaRPr lang="en-US" sz="1800" b="1">
                <a:latin typeface="Arial" charset="0"/>
                <a:cs typeface="2  Badr" pitchFamily="2" charset="-78"/>
              </a:endParaRPr>
            </a:p>
          </p:txBody>
        </p:sp>
        <p:sp>
          <p:nvSpPr>
            <p:cNvPr id="229387" name="Line 11"/>
            <p:cNvSpPr>
              <a:spLocks noChangeShapeType="1"/>
            </p:cNvSpPr>
            <p:nvPr/>
          </p:nvSpPr>
          <p:spPr bwMode="auto">
            <a:xfrm flipH="1">
              <a:off x="1551" y="1975"/>
              <a:ext cx="240" cy="7"/>
            </a:xfrm>
            <a:prstGeom prst="line">
              <a:avLst/>
            </a:prstGeom>
            <a:noFill/>
            <a:ln w="57150">
              <a:solidFill>
                <a:schemeClr val="tx1"/>
              </a:solidFill>
              <a:round/>
              <a:headEnd/>
              <a:tailEnd type="triangle" w="med" len="med"/>
            </a:ln>
            <a:effectLst/>
          </p:spPr>
          <p:txBody>
            <a:bodyPr wrap="none" anchor="ctr"/>
            <a:lstStyle/>
            <a:p>
              <a:endParaRPr lang="fa-IR">
                <a:cs typeface="2  Badr" pitchFamily="2" charset="-78"/>
              </a:endParaRPr>
            </a:p>
          </p:txBody>
        </p:sp>
      </p:grpSp>
      <p:grpSp>
        <p:nvGrpSpPr>
          <p:cNvPr id="229388" name="Group 12"/>
          <p:cNvGrpSpPr>
            <a:grpSpLocks/>
          </p:cNvGrpSpPr>
          <p:nvPr/>
        </p:nvGrpSpPr>
        <p:grpSpPr bwMode="auto">
          <a:xfrm>
            <a:off x="2843213" y="2625725"/>
            <a:ext cx="1584325" cy="1008063"/>
            <a:chOff x="1791" y="1654"/>
            <a:chExt cx="998" cy="635"/>
          </a:xfrm>
        </p:grpSpPr>
        <p:sp>
          <p:nvSpPr>
            <p:cNvPr id="229389" name="Rectangle 13"/>
            <p:cNvSpPr>
              <a:spLocks noChangeArrowheads="1"/>
            </p:cNvSpPr>
            <p:nvPr/>
          </p:nvSpPr>
          <p:spPr bwMode="auto">
            <a:xfrm>
              <a:off x="1791" y="1654"/>
              <a:ext cx="771"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2  Badr" pitchFamily="2" charset="-78"/>
                </a:rPr>
                <a:t>تعیین </a:t>
              </a:r>
            </a:p>
            <a:p>
              <a:pPr algn="ctr">
                <a:lnSpc>
                  <a:spcPct val="120000"/>
                </a:lnSpc>
              </a:pPr>
              <a:r>
                <a:rPr lang="fa-IR" sz="1800" b="1">
                  <a:latin typeface="Arial" charset="0"/>
                  <a:cs typeface="2  Badr" pitchFamily="2" charset="-78"/>
                </a:rPr>
                <a:t>هدفهای سالانه </a:t>
              </a:r>
            </a:p>
            <a:p>
              <a:pPr algn="ctr">
                <a:lnSpc>
                  <a:spcPct val="120000"/>
                </a:lnSpc>
              </a:pPr>
              <a:r>
                <a:rPr lang="fa-IR" sz="1800" b="1">
                  <a:latin typeface="Arial" charset="0"/>
                  <a:cs typeface="2  Badr" pitchFamily="2" charset="-78"/>
                </a:rPr>
                <a:t>و سیاستها</a:t>
              </a:r>
              <a:endParaRPr lang="en-US" sz="1800" b="1">
                <a:latin typeface="Arial" charset="0"/>
                <a:cs typeface="2  Badr" pitchFamily="2" charset="-78"/>
              </a:endParaRPr>
            </a:p>
          </p:txBody>
        </p:sp>
        <p:sp>
          <p:nvSpPr>
            <p:cNvPr id="229390" name="Line 14"/>
            <p:cNvSpPr>
              <a:spLocks noChangeShapeType="1"/>
            </p:cNvSpPr>
            <p:nvPr/>
          </p:nvSpPr>
          <p:spPr bwMode="auto">
            <a:xfrm flipH="1" flipV="1">
              <a:off x="2558" y="1964"/>
              <a:ext cx="231" cy="11"/>
            </a:xfrm>
            <a:prstGeom prst="line">
              <a:avLst/>
            </a:prstGeom>
            <a:noFill/>
            <a:ln w="57150">
              <a:solidFill>
                <a:schemeClr val="tx1"/>
              </a:solidFill>
              <a:round/>
              <a:headEnd/>
              <a:tailEnd type="triangle" w="med" len="med"/>
            </a:ln>
            <a:effectLst/>
          </p:spPr>
          <p:txBody>
            <a:bodyPr wrap="none" anchor="ctr"/>
            <a:lstStyle/>
            <a:p>
              <a:endParaRPr lang="fa-IR">
                <a:cs typeface="2  Badr" pitchFamily="2" charset="-78"/>
              </a:endParaRPr>
            </a:p>
          </p:txBody>
        </p:sp>
      </p:grpSp>
      <p:grpSp>
        <p:nvGrpSpPr>
          <p:cNvPr id="229391" name="Group 15"/>
          <p:cNvGrpSpPr>
            <a:grpSpLocks/>
          </p:cNvGrpSpPr>
          <p:nvPr/>
        </p:nvGrpSpPr>
        <p:grpSpPr bwMode="auto">
          <a:xfrm>
            <a:off x="4427538" y="2625725"/>
            <a:ext cx="1743075" cy="1008063"/>
            <a:chOff x="2789" y="1654"/>
            <a:chExt cx="1098" cy="635"/>
          </a:xfrm>
        </p:grpSpPr>
        <p:sp>
          <p:nvSpPr>
            <p:cNvPr id="229392" name="Rectangle 16"/>
            <p:cNvSpPr>
              <a:spLocks noChangeArrowheads="1"/>
            </p:cNvSpPr>
            <p:nvPr/>
          </p:nvSpPr>
          <p:spPr bwMode="auto">
            <a:xfrm>
              <a:off x="2789" y="1654"/>
              <a:ext cx="813" cy="635"/>
            </a:xfrm>
            <a:prstGeom prst="rect">
              <a:avLst/>
            </a:prstGeom>
            <a:solidFill>
              <a:schemeClr val="bg1"/>
            </a:solidFill>
            <a:ln w="19050">
              <a:solidFill>
                <a:schemeClr val="tx1"/>
              </a:solidFill>
              <a:miter lim="800000"/>
              <a:headEnd/>
              <a:tailEnd/>
            </a:ln>
            <a:effectLst/>
          </p:spPr>
          <p:txBody>
            <a:bodyPr wrap="none" anchor="ctr"/>
            <a:lstStyle/>
            <a:p>
              <a:pPr algn="ctr" rtl="1">
                <a:lnSpc>
                  <a:spcPct val="120000"/>
                </a:lnSpc>
              </a:pPr>
              <a:r>
                <a:rPr lang="fa-IR" sz="1800" b="1">
                  <a:latin typeface="Arial" charset="0"/>
                  <a:cs typeface="2  Badr" pitchFamily="2" charset="-78"/>
                </a:rPr>
                <a:t>تدوین، ارزیابی</a:t>
              </a:r>
            </a:p>
            <a:p>
              <a:pPr algn="ctr" rtl="1">
                <a:lnSpc>
                  <a:spcPct val="120000"/>
                </a:lnSpc>
              </a:pPr>
              <a:r>
                <a:rPr lang="fa-IR" sz="1800" b="1">
                  <a:latin typeface="Arial" charset="0"/>
                  <a:cs typeface="2  Badr" pitchFamily="2" charset="-78"/>
                </a:rPr>
                <a:t>و انتخاب </a:t>
              </a:r>
            </a:p>
            <a:p>
              <a:pPr algn="ctr" rtl="1">
                <a:lnSpc>
                  <a:spcPct val="120000"/>
                </a:lnSpc>
              </a:pPr>
              <a:r>
                <a:rPr lang="fa-IR" sz="1800" b="1">
                  <a:latin typeface="Arial" charset="0"/>
                  <a:cs typeface="2  Badr" pitchFamily="2" charset="-78"/>
                </a:rPr>
                <a:t>استراتژی ها</a:t>
              </a:r>
              <a:endParaRPr lang="en-US" sz="1800" b="1">
                <a:latin typeface="Arial" charset="0"/>
                <a:cs typeface="2  Badr" pitchFamily="2" charset="-78"/>
              </a:endParaRPr>
            </a:p>
          </p:txBody>
        </p:sp>
        <p:sp>
          <p:nvSpPr>
            <p:cNvPr id="229393" name="Line 17"/>
            <p:cNvSpPr>
              <a:spLocks noChangeShapeType="1"/>
            </p:cNvSpPr>
            <p:nvPr/>
          </p:nvSpPr>
          <p:spPr bwMode="auto">
            <a:xfrm flipH="1" flipV="1">
              <a:off x="3592" y="1973"/>
              <a:ext cx="295" cy="2"/>
            </a:xfrm>
            <a:prstGeom prst="line">
              <a:avLst/>
            </a:prstGeom>
            <a:noFill/>
            <a:ln w="57150">
              <a:solidFill>
                <a:schemeClr val="tx1"/>
              </a:solidFill>
              <a:round/>
              <a:headEnd/>
              <a:tailEnd type="triangle" w="med" len="med"/>
            </a:ln>
            <a:effectLst/>
          </p:spPr>
          <p:txBody>
            <a:bodyPr wrap="none" anchor="ctr"/>
            <a:lstStyle/>
            <a:p>
              <a:endParaRPr lang="fa-IR">
                <a:cs typeface="2  Badr" pitchFamily="2" charset="-78"/>
              </a:endParaRPr>
            </a:p>
          </p:txBody>
        </p:sp>
      </p:grpSp>
      <p:grpSp>
        <p:nvGrpSpPr>
          <p:cNvPr id="229394" name="Group 18"/>
          <p:cNvGrpSpPr>
            <a:grpSpLocks/>
          </p:cNvGrpSpPr>
          <p:nvPr/>
        </p:nvGrpSpPr>
        <p:grpSpPr bwMode="auto">
          <a:xfrm>
            <a:off x="7032625" y="1114425"/>
            <a:ext cx="1239838" cy="4176713"/>
            <a:chOff x="4430" y="702"/>
            <a:chExt cx="781" cy="2631"/>
          </a:xfrm>
        </p:grpSpPr>
        <p:sp>
          <p:nvSpPr>
            <p:cNvPr id="229395" name="Rectangle 19"/>
            <p:cNvSpPr>
              <a:spLocks noChangeArrowheads="1"/>
            </p:cNvSpPr>
            <p:nvPr/>
          </p:nvSpPr>
          <p:spPr bwMode="auto">
            <a:xfrm>
              <a:off x="4440" y="702"/>
              <a:ext cx="771"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2  Badr" pitchFamily="2" charset="-78"/>
                </a:rPr>
                <a:t>بررسی </a:t>
              </a:r>
            </a:p>
            <a:p>
              <a:pPr algn="ctr">
                <a:lnSpc>
                  <a:spcPct val="120000"/>
                </a:lnSpc>
              </a:pPr>
              <a:r>
                <a:rPr lang="fa-IR" sz="1800" b="1">
                  <a:latin typeface="Arial" charset="0"/>
                  <a:cs typeface="2  Badr" pitchFamily="2" charset="-78"/>
                </a:rPr>
                <a:t>عوامل خارجی </a:t>
              </a:r>
              <a:endParaRPr lang="en-US" sz="1800" b="1">
                <a:latin typeface="Arial" charset="0"/>
                <a:cs typeface="2  Badr" pitchFamily="2" charset="-78"/>
              </a:endParaRPr>
            </a:p>
          </p:txBody>
        </p:sp>
        <p:sp>
          <p:nvSpPr>
            <p:cNvPr id="229396" name="Rectangle 20"/>
            <p:cNvSpPr>
              <a:spLocks noChangeArrowheads="1"/>
            </p:cNvSpPr>
            <p:nvPr/>
          </p:nvSpPr>
          <p:spPr bwMode="auto">
            <a:xfrm>
              <a:off x="4430" y="2698"/>
              <a:ext cx="771"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2  Badr" pitchFamily="2" charset="-78"/>
                </a:rPr>
                <a:t>بررسی </a:t>
              </a:r>
            </a:p>
            <a:p>
              <a:pPr algn="ctr">
                <a:lnSpc>
                  <a:spcPct val="120000"/>
                </a:lnSpc>
              </a:pPr>
              <a:r>
                <a:rPr lang="fa-IR" sz="1800" b="1">
                  <a:latin typeface="Arial" charset="0"/>
                  <a:cs typeface="2  Badr" pitchFamily="2" charset="-78"/>
                </a:rPr>
                <a:t>عوامل داخلی </a:t>
              </a:r>
              <a:endParaRPr lang="en-US" sz="1800" b="1">
                <a:latin typeface="Arial" charset="0"/>
                <a:cs typeface="2  Badr" pitchFamily="2" charset="-78"/>
              </a:endParaRPr>
            </a:p>
          </p:txBody>
        </p:sp>
        <p:sp>
          <p:nvSpPr>
            <p:cNvPr id="229397" name="Line 21"/>
            <p:cNvSpPr>
              <a:spLocks noChangeShapeType="1"/>
            </p:cNvSpPr>
            <p:nvPr/>
          </p:nvSpPr>
          <p:spPr bwMode="auto">
            <a:xfrm flipV="1">
              <a:off x="4830" y="1324"/>
              <a:ext cx="10" cy="1375"/>
            </a:xfrm>
            <a:prstGeom prst="line">
              <a:avLst/>
            </a:prstGeom>
            <a:noFill/>
            <a:ln w="38100">
              <a:solidFill>
                <a:schemeClr val="tx1"/>
              </a:solidFill>
              <a:round/>
              <a:headEnd/>
              <a:tailEnd/>
            </a:ln>
            <a:effectLst/>
          </p:spPr>
          <p:txBody>
            <a:bodyPr wrap="none" anchor="ctr"/>
            <a:lstStyle/>
            <a:p>
              <a:endParaRPr lang="fa-IR">
                <a:cs typeface="2  Badr" pitchFamily="2" charset="-78"/>
              </a:endParaRPr>
            </a:p>
          </p:txBody>
        </p:sp>
      </p:grpSp>
      <p:grpSp>
        <p:nvGrpSpPr>
          <p:cNvPr id="229398" name="Group 22"/>
          <p:cNvGrpSpPr>
            <a:grpSpLocks/>
          </p:cNvGrpSpPr>
          <p:nvPr/>
        </p:nvGrpSpPr>
        <p:grpSpPr bwMode="auto">
          <a:xfrm>
            <a:off x="482600" y="727075"/>
            <a:ext cx="8121650" cy="4862513"/>
            <a:chOff x="304" y="458"/>
            <a:chExt cx="5116" cy="3063"/>
          </a:xfrm>
        </p:grpSpPr>
        <p:sp>
          <p:nvSpPr>
            <p:cNvPr id="229399" name="Line 23"/>
            <p:cNvSpPr>
              <a:spLocks noChangeShapeType="1"/>
            </p:cNvSpPr>
            <p:nvPr/>
          </p:nvSpPr>
          <p:spPr bwMode="auto">
            <a:xfrm flipV="1">
              <a:off x="5393" y="487"/>
              <a:ext cx="10" cy="1165"/>
            </a:xfrm>
            <a:prstGeom prst="line">
              <a:avLst/>
            </a:prstGeom>
            <a:noFill/>
            <a:ln w="38100">
              <a:solidFill>
                <a:schemeClr val="tx1"/>
              </a:solidFill>
              <a:round/>
              <a:headEnd/>
              <a:tailEnd/>
            </a:ln>
            <a:effectLst/>
          </p:spPr>
          <p:txBody>
            <a:bodyPr wrap="none" anchor="ctr"/>
            <a:lstStyle/>
            <a:p>
              <a:endParaRPr lang="fa-IR">
                <a:cs typeface="2  Badr" pitchFamily="2" charset="-78"/>
              </a:endParaRPr>
            </a:p>
          </p:txBody>
        </p:sp>
        <p:sp>
          <p:nvSpPr>
            <p:cNvPr id="229400" name="Line 24"/>
            <p:cNvSpPr>
              <a:spLocks noChangeShapeType="1"/>
            </p:cNvSpPr>
            <p:nvPr/>
          </p:nvSpPr>
          <p:spPr bwMode="auto">
            <a:xfrm flipV="1">
              <a:off x="5402" y="2291"/>
              <a:ext cx="0" cy="1230"/>
            </a:xfrm>
            <a:prstGeom prst="line">
              <a:avLst/>
            </a:prstGeom>
            <a:noFill/>
            <a:ln w="38100">
              <a:solidFill>
                <a:schemeClr val="tx1"/>
              </a:solidFill>
              <a:round/>
              <a:headEnd/>
              <a:tailEnd/>
            </a:ln>
            <a:effectLst/>
          </p:spPr>
          <p:txBody>
            <a:bodyPr wrap="none" anchor="ctr"/>
            <a:lstStyle/>
            <a:p>
              <a:endParaRPr lang="fa-IR">
                <a:cs typeface="2  Badr" pitchFamily="2" charset="-78"/>
              </a:endParaRPr>
            </a:p>
          </p:txBody>
        </p:sp>
        <p:sp>
          <p:nvSpPr>
            <p:cNvPr id="229401" name="Line 25"/>
            <p:cNvSpPr>
              <a:spLocks noChangeShapeType="1"/>
            </p:cNvSpPr>
            <p:nvPr/>
          </p:nvSpPr>
          <p:spPr bwMode="auto">
            <a:xfrm flipV="1">
              <a:off x="304" y="476"/>
              <a:ext cx="10" cy="1165"/>
            </a:xfrm>
            <a:prstGeom prst="line">
              <a:avLst/>
            </a:prstGeom>
            <a:noFill/>
            <a:ln w="38100">
              <a:solidFill>
                <a:schemeClr val="tx1"/>
              </a:solidFill>
              <a:round/>
              <a:headEnd/>
              <a:tailEnd/>
            </a:ln>
            <a:effectLst/>
          </p:spPr>
          <p:txBody>
            <a:bodyPr wrap="none" anchor="ctr"/>
            <a:lstStyle/>
            <a:p>
              <a:endParaRPr lang="fa-IR">
                <a:cs typeface="2  Badr" pitchFamily="2" charset="-78"/>
              </a:endParaRPr>
            </a:p>
          </p:txBody>
        </p:sp>
        <p:sp>
          <p:nvSpPr>
            <p:cNvPr id="229402" name="Line 26"/>
            <p:cNvSpPr>
              <a:spLocks noChangeShapeType="1"/>
            </p:cNvSpPr>
            <p:nvPr/>
          </p:nvSpPr>
          <p:spPr bwMode="auto">
            <a:xfrm flipV="1">
              <a:off x="313" y="2280"/>
              <a:ext cx="0" cy="1230"/>
            </a:xfrm>
            <a:prstGeom prst="line">
              <a:avLst/>
            </a:prstGeom>
            <a:noFill/>
            <a:ln w="38100">
              <a:solidFill>
                <a:schemeClr val="tx1"/>
              </a:solidFill>
              <a:round/>
              <a:headEnd/>
              <a:tailEnd/>
            </a:ln>
            <a:effectLst/>
          </p:spPr>
          <p:txBody>
            <a:bodyPr wrap="none" anchor="ctr"/>
            <a:lstStyle/>
            <a:p>
              <a:endParaRPr lang="fa-IR">
                <a:cs typeface="2  Badr" pitchFamily="2" charset="-78"/>
              </a:endParaRPr>
            </a:p>
          </p:txBody>
        </p:sp>
        <p:sp>
          <p:nvSpPr>
            <p:cNvPr id="229403" name="Line 27"/>
            <p:cNvSpPr>
              <a:spLocks noChangeShapeType="1"/>
            </p:cNvSpPr>
            <p:nvPr/>
          </p:nvSpPr>
          <p:spPr bwMode="auto">
            <a:xfrm>
              <a:off x="323" y="467"/>
              <a:ext cx="5079" cy="9"/>
            </a:xfrm>
            <a:prstGeom prst="line">
              <a:avLst/>
            </a:prstGeom>
            <a:noFill/>
            <a:ln w="38100">
              <a:solidFill>
                <a:schemeClr val="tx1"/>
              </a:solidFill>
              <a:round/>
              <a:headEnd/>
              <a:tailEnd/>
            </a:ln>
            <a:effectLst/>
          </p:spPr>
          <p:txBody>
            <a:bodyPr wrap="none" anchor="ctr"/>
            <a:lstStyle/>
            <a:p>
              <a:endParaRPr lang="fa-IR">
                <a:cs typeface="2  Badr" pitchFamily="2" charset="-78"/>
              </a:endParaRPr>
            </a:p>
          </p:txBody>
        </p:sp>
        <p:sp>
          <p:nvSpPr>
            <p:cNvPr id="229404" name="Line 28"/>
            <p:cNvSpPr>
              <a:spLocks noChangeShapeType="1"/>
            </p:cNvSpPr>
            <p:nvPr/>
          </p:nvSpPr>
          <p:spPr bwMode="auto">
            <a:xfrm>
              <a:off x="317" y="3509"/>
              <a:ext cx="5103" cy="6"/>
            </a:xfrm>
            <a:prstGeom prst="line">
              <a:avLst/>
            </a:prstGeom>
            <a:noFill/>
            <a:ln w="38100">
              <a:solidFill>
                <a:schemeClr val="tx1"/>
              </a:solidFill>
              <a:round/>
              <a:headEnd/>
              <a:tailEnd/>
            </a:ln>
            <a:effectLst/>
          </p:spPr>
          <p:txBody>
            <a:bodyPr wrap="none" anchor="ctr"/>
            <a:lstStyle/>
            <a:p>
              <a:endParaRPr lang="fa-IR">
                <a:cs typeface="2  Badr" pitchFamily="2" charset="-78"/>
              </a:endParaRPr>
            </a:p>
          </p:txBody>
        </p:sp>
        <p:sp>
          <p:nvSpPr>
            <p:cNvPr id="229405" name="Line 29"/>
            <p:cNvSpPr>
              <a:spLocks noChangeShapeType="1"/>
            </p:cNvSpPr>
            <p:nvPr/>
          </p:nvSpPr>
          <p:spPr bwMode="auto">
            <a:xfrm>
              <a:off x="1247" y="476"/>
              <a:ext cx="0" cy="182"/>
            </a:xfrm>
            <a:prstGeom prst="line">
              <a:avLst/>
            </a:prstGeom>
            <a:noFill/>
            <a:ln w="38100">
              <a:solidFill>
                <a:schemeClr val="tx1"/>
              </a:solidFill>
              <a:round/>
              <a:headEnd/>
              <a:tailEnd type="triangle" w="med" len="med"/>
            </a:ln>
            <a:effectLst/>
          </p:spPr>
          <p:txBody>
            <a:bodyPr wrap="none" anchor="ctr"/>
            <a:lstStyle/>
            <a:p>
              <a:endParaRPr lang="fa-IR">
                <a:cs typeface="2  Badr" pitchFamily="2" charset="-78"/>
              </a:endParaRPr>
            </a:p>
          </p:txBody>
        </p:sp>
        <p:sp>
          <p:nvSpPr>
            <p:cNvPr id="229406" name="Line 30"/>
            <p:cNvSpPr>
              <a:spLocks noChangeShapeType="1"/>
            </p:cNvSpPr>
            <p:nvPr/>
          </p:nvSpPr>
          <p:spPr bwMode="auto">
            <a:xfrm>
              <a:off x="2191" y="458"/>
              <a:ext cx="0" cy="182"/>
            </a:xfrm>
            <a:prstGeom prst="line">
              <a:avLst/>
            </a:prstGeom>
            <a:noFill/>
            <a:ln w="38100">
              <a:solidFill>
                <a:schemeClr val="tx1"/>
              </a:solidFill>
              <a:round/>
              <a:headEnd/>
              <a:tailEnd type="triangle" w="med" len="med"/>
            </a:ln>
            <a:effectLst/>
          </p:spPr>
          <p:txBody>
            <a:bodyPr wrap="none" anchor="ctr"/>
            <a:lstStyle/>
            <a:p>
              <a:endParaRPr lang="fa-IR">
                <a:cs typeface="2  Badr" pitchFamily="2" charset="-78"/>
              </a:endParaRPr>
            </a:p>
          </p:txBody>
        </p:sp>
        <p:sp>
          <p:nvSpPr>
            <p:cNvPr id="229407" name="Line 31"/>
            <p:cNvSpPr>
              <a:spLocks noChangeShapeType="1"/>
            </p:cNvSpPr>
            <p:nvPr/>
          </p:nvSpPr>
          <p:spPr bwMode="auto">
            <a:xfrm>
              <a:off x="3198" y="467"/>
              <a:ext cx="0" cy="182"/>
            </a:xfrm>
            <a:prstGeom prst="line">
              <a:avLst/>
            </a:prstGeom>
            <a:noFill/>
            <a:ln w="38100">
              <a:solidFill>
                <a:schemeClr val="tx1"/>
              </a:solidFill>
              <a:round/>
              <a:headEnd/>
              <a:tailEnd type="triangle" w="med" len="med"/>
            </a:ln>
            <a:effectLst/>
          </p:spPr>
          <p:txBody>
            <a:bodyPr wrap="none" anchor="ctr"/>
            <a:lstStyle/>
            <a:p>
              <a:endParaRPr lang="fa-IR">
                <a:cs typeface="2  Badr" pitchFamily="2" charset="-78"/>
              </a:endParaRPr>
            </a:p>
          </p:txBody>
        </p:sp>
        <p:sp>
          <p:nvSpPr>
            <p:cNvPr id="229408" name="Line 32"/>
            <p:cNvSpPr>
              <a:spLocks noChangeShapeType="1"/>
            </p:cNvSpPr>
            <p:nvPr/>
          </p:nvSpPr>
          <p:spPr bwMode="auto">
            <a:xfrm>
              <a:off x="4214" y="476"/>
              <a:ext cx="0" cy="182"/>
            </a:xfrm>
            <a:prstGeom prst="line">
              <a:avLst/>
            </a:prstGeom>
            <a:noFill/>
            <a:ln w="38100">
              <a:solidFill>
                <a:schemeClr val="tx1"/>
              </a:solidFill>
              <a:round/>
              <a:headEnd/>
              <a:tailEnd type="triangle" w="med" len="med"/>
            </a:ln>
            <a:effectLst/>
          </p:spPr>
          <p:txBody>
            <a:bodyPr wrap="none" anchor="ctr"/>
            <a:lstStyle/>
            <a:p>
              <a:endParaRPr lang="fa-IR">
                <a:cs typeface="2  Badr" pitchFamily="2" charset="-78"/>
              </a:endParaRPr>
            </a:p>
          </p:txBody>
        </p:sp>
        <p:sp>
          <p:nvSpPr>
            <p:cNvPr id="229409" name="Line 33"/>
            <p:cNvSpPr>
              <a:spLocks noChangeShapeType="1"/>
            </p:cNvSpPr>
            <p:nvPr/>
          </p:nvSpPr>
          <p:spPr bwMode="auto">
            <a:xfrm>
              <a:off x="4830" y="476"/>
              <a:ext cx="0" cy="182"/>
            </a:xfrm>
            <a:prstGeom prst="line">
              <a:avLst/>
            </a:prstGeom>
            <a:noFill/>
            <a:ln w="38100">
              <a:solidFill>
                <a:schemeClr val="tx1"/>
              </a:solidFill>
              <a:round/>
              <a:headEnd/>
              <a:tailEnd type="triangle" w="med" len="med"/>
            </a:ln>
            <a:effectLst/>
          </p:spPr>
          <p:txBody>
            <a:bodyPr wrap="none" anchor="ctr"/>
            <a:lstStyle/>
            <a:p>
              <a:endParaRPr lang="fa-IR">
                <a:cs typeface="2  Badr" pitchFamily="2" charset="-78"/>
              </a:endParaRPr>
            </a:p>
          </p:txBody>
        </p:sp>
        <p:sp>
          <p:nvSpPr>
            <p:cNvPr id="229410" name="Line 34"/>
            <p:cNvSpPr>
              <a:spLocks noChangeShapeType="1"/>
            </p:cNvSpPr>
            <p:nvPr/>
          </p:nvSpPr>
          <p:spPr bwMode="auto">
            <a:xfrm flipV="1">
              <a:off x="1247" y="3339"/>
              <a:ext cx="0" cy="182"/>
            </a:xfrm>
            <a:prstGeom prst="line">
              <a:avLst/>
            </a:prstGeom>
            <a:noFill/>
            <a:ln w="38100">
              <a:solidFill>
                <a:schemeClr val="tx1"/>
              </a:solidFill>
              <a:round/>
              <a:headEnd/>
              <a:tailEnd type="triangle" w="med" len="med"/>
            </a:ln>
            <a:effectLst/>
          </p:spPr>
          <p:txBody>
            <a:bodyPr wrap="none" anchor="ctr"/>
            <a:lstStyle/>
            <a:p>
              <a:endParaRPr lang="fa-IR">
                <a:cs typeface="2  Badr" pitchFamily="2" charset="-78"/>
              </a:endParaRPr>
            </a:p>
          </p:txBody>
        </p:sp>
        <p:sp>
          <p:nvSpPr>
            <p:cNvPr id="229411" name="Line 35"/>
            <p:cNvSpPr>
              <a:spLocks noChangeShapeType="1"/>
            </p:cNvSpPr>
            <p:nvPr/>
          </p:nvSpPr>
          <p:spPr bwMode="auto">
            <a:xfrm flipV="1">
              <a:off x="2218" y="3330"/>
              <a:ext cx="0" cy="182"/>
            </a:xfrm>
            <a:prstGeom prst="line">
              <a:avLst/>
            </a:prstGeom>
            <a:noFill/>
            <a:ln w="38100">
              <a:solidFill>
                <a:schemeClr val="tx1"/>
              </a:solidFill>
              <a:round/>
              <a:headEnd/>
              <a:tailEnd type="triangle" w="med" len="med"/>
            </a:ln>
            <a:effectLst/>
          </p:spPr>
          <p:txBody>
            <a:bodyPr wrap="none" anchor="ctr"/>
            <a:lstStyle/>
            <a:p>
              <a:endParaRPr lang="fa-IR">
                <a:cs typeface="2  Badr" pitchFamily="2" charset="-78"/>
              </a:endParaRPr>
            </a:p>
          </p:txBody>
        </p:sp>
        <p:sp>
          <p:nvSpPr>
            <p:cNvPr id="229412" name="Line 36"/>
            <p:cNvSpPr>
              <a:spLocks noChangeShapeType="1"/>
            </p:cNvSpPr>
            <p:nvPr/>
          </p:nvSpPr>
          <p:spPr bwMode="auto">
            <a:xfrm flipV="1">
              <a:off x="3198" y="3339"/>
              <a:ext cx="0" cy="182"/>
            </a:xfrm>
            <a:prstGeom prst="line">
              <a:avLst/>
            </a:prstGeom>
            <a:noFill/>
            <a:ln w="38100">
              <a:solidFill>
                <a:schemeClr val="tx1"/>
              </a:solidFill>
              <a:round/>
              <a:headEnd/>
              <a:tailEnd type="triangle" w="med" len="med"/>
            </a:ln>
            <a:effectLst/>
          </p:spPr>
          <p:txBody>
            <a:bodyPr wrap="none" anchor="ctr"/>
            <a:lstStyle/>
            <a:p>
              <a:endParaRPr lang="fa-IR">
                <a:cs typeface="2  Badr" pitchFamily="2" charset="-78"/>
              </a:endParaRPr>
            </a:p>
          </p:txBody>
        </p:sp>
        <p:sp>
          <p:nvSpPr>
            <p:cNvPr id="229413" name="Line 37"/>
            <p:cNvSpPr>
              <a:spLocks noChangeShapeType="1"/>
            </p:cNvSpPr>
            <p:nvPr/>
          </p:nvSpPr>
          <p:spPr bwMode="auto">
            <a:xfrm flipV="1">
              <a:off x="4195" y="3339"/>
              <a:ext cx="0" cy="182"/>
            </a:xfrm>
            <a:prstGeom prst="line">
              <a:avLst/>
            </a:prstGeom>
            <a:noFill/>
            <a:ln w="38100">
              <a:solidFill>
                <a:schemeClr val="tx1"/>
              </a:solidFill>
              <a:round/>
              <a:headEnd/>
              <a:tailEnd type="triangle" w="med" len="med"/>
            </a:ln>
            <a:effectLst/>
          </p:spPr>
          <p:txBody>
            <a:bodyPr wrap="none" anchor="ctr"/>
            <a:lstStyle/>
            <a:p>
              <a:endParaRPr lang="fa-IR">
                <a:cs typeface="2  Badr" pitchFamily="2" charset="-78"/>
              </a:endParaRPr>
            </a:p>
          </p:txBody>
        </p:sp>
        <p:sp>
          <p:nvSpPr>
            <p:cNvPr id="229414" name="Line 38"/>
            <p:cNvSpPr>
              <a:spLocks noChangeShapeType="1"/>
            </p:cNvSpPr>
            <p:nvPr/>
          </p:nvSpPr>
          <p:spPr bwMode="auto">
            <a:xfrm flipV="1">
              <a:off x="4830" y="3339"/>
              <a:ext cx="0" cy="182"/>
            </a:xfrm>
            <a:prstGeom prst="line">
              <a:avLst/>
            </a:prstGeom>
            <a:noFill/>
            <a:ln w="38100">
              <a:solidFill>
                <a:schemeClr val="tx1"/>
              </a:solidFill>
              <a:round/>
              <a:headEnd/>
              <a:tailEnd type="triangle" w="med" len="med"/>
            </a:ln>
            <a:effectLst/>
          </p:spPr>
          <p:txBody>
            <a:bodyPr wrap="none" anchor="ctr"/>
            <a:lstStyle/>
            <a:p>
              <a:endParaRPr lang="fa-IR">
                <a:cs typeface="2  Badr" pitchFamily="2" charset="-78"/>
              </a:endParaRPr>
            </a:p>
          </p:txBody>
        </p:sp>
        <p:sp>
          <p:nvSpPr>
            <p:cNvPr id="229415" name="Line 39"/>
            <p:cNvSpPr>
              <a:spLocks noChangeShapeType="1"/>
            </p:cNvSpPr>
            <p:nvPr/>
          </p:nvSpPr>
          <p:spPr bwMode="auto">
            <a:xfrm>
              <a:off x="313" y="2296"/>
              <a:ext cx="0" cy="318"/>
            </a:xfrm>
            <a:prstGeom prst="line">
              <a:avLst/>
            </a:prstGeom>
            <a:noFill/>
            <a:ln w="38100">
              <a:solidFill>
                <a:schemeClr val="tx1"/>
              </a:solidFill>
              <a:round/>
              <a:headEnd/>
              <a:tailEnd type="triangle" w="lg" len="lg"/>
            </a:ln>
            <a:effectLst/>
          </p:spPr>
          <p:txBody>
            <a:bodyPr wrap="none" anchor="ctr"/>
            <a:lstStyle/>
            <a:p>
              <a:endParaRPr lang="fa-IR">
                <a:cs typeface="2  Badr" pitchFamily="2" charset="-78"/>
              </a:endParaRPr>
            </a:p>
          </p:txBody>
        </p:sp>
        <p:sp>
          <p:nvSpPr>
            <p:cNvPr id="229416" name="Line 40"/>
            <p:cNvSpPr>
              <a:spLocks noChangeShapeType="1"/>
            </p:cNvSpPr>
            <p:nvPr/>
          </p:nvSpPr>
          <p:spPr bwMode="auto">
            <a:xfrm rot="10800000">
              <a:off x="304" y="1298"/>
              <a:ext cx="0" cy="318"/>
            </a:xfrm>
            <a:prstGeom prst="line">
              <a:avLst/>
            </a:prstGeom>
            <a:noFill/>
            <a:ln w="38100">
              <a:solidFill>
                <a:schemeClr val="tx1"/>
              </a:solidFill>
              <a:round/>
              <a:headEnd/>
              <a:tailEnd type="triangle" w="lg" len="lg"/>
            </a:ln>
            <a:effectLst/>
          </p:spPr>
          <p:txBody>
            <a:bodyPr wrap="none" anchor="ctr"/>
            <a:lstStyle/>
            <a:p>
              <a:endParaRPr lang="fa-IR">
                <a:cs typeface="2  Badr" pitchFamily="2" charset="-78"/>
              </a:endParaRPr>
            </a:p>
          </p:txBody>
        </p:sp>
        <p:sp>
          <p:nvSpPr>
            <p:cNvPr id="229417" name="Line 41"/>
            <p:cNvSpPr>
              <a:spLocks noChangeShapeType="1"/>
            </p:cNvSpPr>
            <p:nvPr/>
          </p:nvSpPr>
          <p:spPr bwMode="auto">
            <a:xfrm>
              <a:off x="5393" y="1299"/>
              <a:ext cx="0" cy="318"/>
            </a:xfrm>
            <a:prstGeom prst="line">
              <a:avLst/>
            </a:prstGeom>
            <a:noFill/>
            <a:ln w="38100">
              <a:solidFill>
                <a:schemeClr val="tx1"/>
              </a:solidFill>
              <a:round/>
              <a:headEnd/>
              <a:tailEnd type="triangle" w="lg" len="lg"/>
            </a:ln>
            <a:effectLst/>
          </p:spPr>
          <p:txBody>
            <a:bodyPr wrap="none" anchor="ctr"/>
            <a:lstStyle/>
            <a:p>
              <a:endParaRPr lang="fa-IR">
                <a:cs typeface="2  Badr" pitchFamily="2" charset="-78"/>
              </a:endParaRPr>
            </a:p>
          </p:txBody>
        </p:sp>
        <p:sp>
          <p:nvSpPr>
            <p:cNvPr id="229418" name="Line 42"/>
            <p:cNvSpPr>
              <a:spLocks noChangeShapeType="1"/>
            </p:cNvSpPr>
            <p:nvPr/>
          </p:nvSpPr>
          <p:spPr bwMode="auto">
            <a:xfrm rot="10800000">
              <a:off x="5402" y="2305"/>
              <a:ext cx="0" cy="318"/>
            </a:xfrm>
            <a:prstGeom prst="line">
              <a:avLst/>
            </a:prstGeom>
            <a:noFill/>
            <a:ln w="38100">
              <a:solidFill>
                <a:schemeClr val="tx1"/>
              </a:solidFill>
              <a:round/>
              <a:headEnd/>
              <a:tailEnd type="triangle" w="lg" len="lg"/>
            </a:ln>
            <a:effectLst/>
          </p:spPr>
          <p:txBody>
            <a:bodyPr wrap="none" anchor="ctr"/>
            <a:lstStyle/>
            <a:p>
              <a:endParaRPr lang="fa-IR">
                <a:cs typeface="2  Badr" pitchFamily="2" charset="-78"/>
              </a:endParaRPr>
            </a:p>
          </p:txBody>
        </p:sp>
      </p:grpSp>
      <p:grpSp>
        <p:nvGrpSpPr>
          <p:cNvPr id="229419" name="Group 43"/>
          <p:cNvGrpSpPr>
            <a:grpSpLocks/>
          </p:cNvGrpSpPr>
          <p:nvPr/>
        </p:nvGrpSpPr>
        <p:grpSpPr bwMode="auto">
          <a:xfrm>
            <a:off x="-36513" y="5761038"/>
            <a:ext cx="1584326" cy="360362"/>
            <a:chOff x="-23" y="3629"/>
            <a:chExt cx="998" cy="227"/>
          </a:xfrm>
        </p:grpSpPr>
        <p:sp>
          <p:nvSpPr>
            <p:cNvPr id="229420" name="Rectangle 44"/>
            <p:cNvSpPr>
              <a:spLocks noChangeArrowheads="1"/>
            </p:cNvSpPr>
            <p:nvPr/>
          </p:nvSpPr>
          <p:spPr bwMode="auto">
            <a:xfrm>
              <a:off x="-23" y="3629"/>
              <a:ext cx="907" cy="227"/>
            </a:xfrm>
            <a:prstGeom prst="rect">
              <a:avLst/>
            </a:prstGeom>
            <a:noFill/>
            <a:ln w="28575" algn="ctr">
              <a:noFill/>
              <a:miter lim="800000"/>
              <a:headEnd/>
              <a:tailEnd/>
            </a:ln>
            <a:effectLst/>
          </p:spPr>
          <p:txBody>
            <a:bodyPr wrap="none" anchor="ctr"/>
            <a:lstStyle/>
            <a:p>
              <a:pPr algn="ctr" rtl="1"/>
              <a:r>
                <a:rPr lang="fa-IR" sz="1800">
                  <a:latin typeface="Arial" charset="0"/>
                  <a:cs typeface="2  Badr" pitchFamily="2" charset="-78"/>
                </a:rPr>
                <a:t>ارزیابی استراتژی </a:t>
              </a:r>
              <a:endParaRPr lang="en-US" sz="1800">
                <a:latin typeface="Arial" charset="0"/>
                <a:cs typeface="2  Badr" pitchFamily="2" charset="-78"/>
              </a:endParaRPr>
            </a:p>
          </p:txBody>
        </p:sp>
        <p:sp>
          <p:nvSpPr>
            <p:cNvPr id="229421" name="Line 45"/>
            <p:cNvSpPr>
              <a:spLocks noChangeShapeType="1"/>
            </p:cNvSpPr>
            <p:nvPr/>
          </p:nvSpPr>
          <p:spPr bwMode="auto">
            <a:xfrm>
              <a:off x="975" y="3630"/>
              <a:ext cx="0" cy="226"/>
            </a:xfrm>
            <a:prstGeom prst="line">
              <a:avLst/>
            </a:prstGeom>
            <a:noFill/>
            <a:ln w="28575">
              <a:solidFill>
                <a:schemeClr val="tx1"/>
              </a:solidFill>
              <a:round/>
              <a:headEnd/>
              <a:tailEnd/>
            </a:ln>
            <a:effectLst/>
          </p:spPr>
          <p:txBody>
            <a:bodyPr wrap="none" anchor="ctr"/>
            <a:lstStyle/>
            <a:p>
              <a:endParaRPr lang="fa-IR">
                <a:cs typeface="2  Badr" pitchFamily="2" charset="-78"/>
              </a:endParaRPr>
            </a:p>
          </p:txBody>
        </p:sp>
      </p:grpSp>
      <p:grpSp>
        <p:nvGrpSpPr>
          <p:cNvPr id="229422" name="Group 46"/>
          <p:cNvGrpSpPr>
            <a:grpSpLocks/>
          </p:cNvGrpSpPr>
          <p:nvPr/>
        </p:nvGrpSpPr>
        <p:grpSpPr bwMode="auto">
          <a:xfrm>
            <a:off x="1547813" y="5819775"/>
            <a:ext cx="2751137" cy="360363"/>
            <a:chOff x="975" y="3666"/>
            <a:chExt cx="1733" cy="227"/>
          </a:xfrm>
        </p:grpSpPr>
        <p:sp>
          <p:nvSpPr>
            <p:cNvPr id="229423" name="Rectangle 47"/>
            <p:cNvSpPr>
              <a:spLocks noChangeArrowheads="1"/>
            </p:cNvSpPr>
            <p:nvPr/>
          </p:nvSpPr>
          <p:spPr bwMode="auto">
            <a:xfrm>
              <a:off x="1301" y="3666"/>
              <a:ext cx="907" cy="227"/>
            </a:xfrm>
            <a:prstGeom prst="rect">
              <a:avLst/>
            </a:prstGeom>
            <a:noFill/>
            <a:ln w="28575" algn="ctr">
              <a:noFill/>
              <a:miter lim="800000"/>
              <a:headEnd/>
              <a:tailEnd/>
            </a:ln>
            <a:effectLst/>
          </p:spPr>
          <p:txBody>
            <a:bodyPr wrap="none" anchor="ctr"/>
            <a:lstStyle/>
            <a:p>
              <a:pPr algn="ctr"/>
              <a:r>
                <a:rPr lang="fa-IR" sz="1800">
                  <a:latin typeface="Arial" charset="0"/>
                  <a:cs typeface="2  Badr" pitchFamily="2" charset="-78"/>
                </a:rPr>
                <a:t>اجرای استراتژی </a:t>
              </a:r>
              <a:endParaRPr lang="en-US" sz="1800">
                <a:latin typeface="Arial" charset="0"/>
                <a:cs typeface="2  Badr" pitchFamily="2" charset="-78"/>
              </a:endParaRPr>
            </a:p>
          </p:txBody>
        </p:sp>
        <p:sp>
          <p:nvSpPr>
            <p:cNvPr id="229424" name="Line 48"/>
            <p:cNvSpPr>
              <a:spLocks noChangeShapeType="1"/>
            </p:cNvSpPr>
            <p:nvPr/>
          </p:nvSpPr>
          <p:spPr bwMode="auto">
            <a:xfrm>
              <a:off x="2254" y="3792"/>
              <a:ext cx="454" cy="1"/>
            </a:xfrm>
            <a:prstGeom prst="line">
              <a:avLst/>
            </a:prstGeom>
            <a:noFill/>
            <a:ln w="28575">
              <a:solidFill>
                <a:schemeClr val="tx1"/>
              </a:solidFill>
              <a:round/>
              <a:headEnd/>
              <a:tailEnd type="triangle" w="med" len="med"/>
            </a:ln>
            <a:effectLst/>
          </p:spPr>
          <p:txBody>
            <a:bodyPr wrap="none" anchor="ctr"/>
            <a:lstStyle/>
            <a:p>
              <a:endParaRPr lang="fa-IR">
                <a:cs typeface="2  Badr" pitchFamily="2" charset="-78"/>
              </a:endParaRPr>
            </a:p>
          </p:txBody>
        </p:sp>
        <p:sp>
          <p:nvSpPr>
            <p:cNvPr id="229425" name="Line 49"/>
            <p:cNvSpPr>
              <a:spLocks noChangeShapeType="1"/>
            </p:cNvSpPr>
            <p:nvPr/>
          </p:nvSpPr>
          <p:spPr bwMode="auto">
            <a:xfrm flipH="1">
              <a:off x="975" y="3748"/>
              <a:ext cx="326" cy="0"/>
            </a:xfrm>
            <a:prstGeom prst="line">
              <a:avLst/>
            </a:prstGeom>
            <a:noFill/>
            <a:ln w="28575">
              <a:solidFill>
                <a:schemeClr val="tx1"/>
              </a:solidFill>
              <a:round/>
              <a:headEnd/>
              <a:tailEnd type="triangle" w="med" len="med"/>
            </a:ln>
            <a:effectLst/>
          </p:spPr>
          <p:txBody>
            <a:bodyPr wrap="none" anchor="ctr"/>
            <a:lstStyle/>
            <a:p>
              <a:endParaRPr lang="fa-IR">
                <a:cs typeface="2  Badr" pitchFamily="2" charset="-78"/>
              </a:endParaRPr>
            </a:p>
          </p:txBody>
        </p:sp>
      </p:grpSp>
      <p:grpSp>
        <p:nvGrpSpPr>
          <p:cNvPr id="229426" name="Group 50"/>
          <p:cNvGrpSpPr>
            <a:grpSpLocks/>
          </p:cNvGrpSpPr>
          <p:nvPr/>
        </p:nvGrpSpPr>
        <p:grpSpPr bwMode="auto">
          <a:xfrm>
            <a:off x="4284663" y="5805488"/>
            <a:ext cx="4824412" cy="360362"/>
            <a:chOff x="2699" y="3657"/>
            <a:chExt cx="3039" cy="227"/>
          </a:xfrm>
        </p:grpSpPr>
        <p:sp>
          <p:nvSpPr>
            <p:cNvPr id="229427" name="Rectangle 51"/>
            <p:cNvSpPr>
              <a:spLocks noChangeArrowheads="1"/>
            </p:cNvSpPr>
            <p:nvPr/>
          </p:nvSpPr>
          <p:spPr bwMode="auto">
            <a:xfrm>
              <a:off x="3969" y="3657"/>
              <a:ext cx="907" cy="227"/>
            </a:xfrm>
            <a:prstGeom prst="rect">
              <a:avLst/>
            </a:prstGeom>
            <a:noFill/>
            <a:ln w="28575" algn="ctr">
              <a:noFill/>
              <a:miter lim="800000"/>
              <a:headEnd/>
              <a:tailEnd/>
            </a:ln>
            <a:effectLst/>
          </p:spPr>
          <p:txBody>
            <a:bodyPr wrap="none" anchor="ctr"/>
            <a:lstStyle/>
            <a:p>
              <a:pPr algn="ctr"/>
              <a:r>
                <a:rPr lang="fa-IR" sz="1800">
                  <a:latin typeface="Arial" charset="0"/>
                  <a:cs typeface="2  Badr" pitchFamily="2" charset="-78"/>
                </a:rPr>
                <a:t>تدوین استراتژی </a:t>
              </a:r>
              <a:endParaRPr lang="en-US" sz="1800">
                <a:latin typeface="Arial" charset="0"/>
                <a:cs typeface="2  Badr" pitchFamily="2" charset="-78"/>
              </a:endParaRPr>
            </a:p>
          </p:txBody>
        </p:sp>
        <p:sp>
          <p:nvSpPr>
            <p:cNvPr id="229428" name="Line 52"/>
            <p:cNvSpPr>
              <a:spLocks noChangeShapeType="1"/>
            </p:cNvSpPr>
            <p:nvPr/>
          </p:nvSpPr>
          <p:spPr bwMode="auto">
            <a:xfrm>
              <a:off x="2699" y="3658"/>
              <a:ext cx="0" cy="226"/>
            </a:xfrm>
            <a:prstGeom prst="line">
              <a:avLst/>
            </a:prstGeom>
            <a:noFill/>
            <a:ln w="28575">
              <a:solidFill>
                <a:schemeClr val="tx1"/>
              </a:solidFill>
              <a:round/>
              <a:headEnd/>
              <a:tailEnd/>
            </a:ln>
            <a:effectLst/>
          </p:spPr>
          <p:txBody>
            <a:bodyPr wrap="none" anchor="ctr"/>
            <a:lstStyle/>
            <a:p>
              <a:endParaRPr lang="fa-IR">
                <a:cs typeface="2  Badr" pitchFamily="2" charset="-78"/>
              </a:endParaRPr>
            </a:p>
          </p:txBody>
        </p:sp>
        <p:sp>
          <p:nvSpPr>
            <p:cNvPr id="229429" name="Line 53"/>
            <p:cNvSpPr>
              <a:spLocks noChangeShapeType="1"/>
            </p:cNvSpPr>
            <p:nvPr/>
          </p:nvSpPr>
          <p:spPr bwMode="auto">
            <a:xfrm>
              <a:off x="4916" y="3775"/>
              <a:ext cx="822" cy="0"/>
            </a:xfrm>
            <a:prstGeom prst="line">
              <a:avLst/>
            </a:prstGeom>
            <a:noFill/>
            <a:ln w="28575">
              <a:solidFill>
                <a:schemeClr val="tx1"/>
              </a:solidFill>
              <a:round/>
              <a:headEnd/>
              <a:tailEnd type="triangle" w="med" len="med"/>
            </a:ln>
            <a:effectLst/>
          </p:spPr>
          <p:txBody>
            <a:bodyPr wrap="none" anchor="ctr"/>
            <a:lstStyle/>
            <a:p>
              <a:endParaRPr lang="fa-IR">
                <a:cs typeface="2  Badr" pitchFamily="2" charset="-78"/>
              </a:endParaRPr>
            </a:p>
          </p:txBody>
        </p:sp>
        <p:sp>
          <p:nvSpPr>
            <p:cNvPr id="229430" name="Line 54"/>
            <p:cNvSpPr>
              <a:spLocks noChangeShapeType="1"/>
            </p:cNvSpPr>
            <p:nvPr/>
          </p:nvSpPr>
          <p:spPr bwMode="auto">
            <a:xfrm flipH="1">
              <a:off x="2699" y="3793"/>
              <a:ext cx="1224" cy="0"/>
            </a:xfrm>
            <a:prstGeom prst="line">
              <a:avLst/>
            </a:prstGeom>
            <a:noFill/>
            <a:ln w="28575">
              <a:solidFill>
                <a:schemeClr val="tx1"/>
              </a:solidFill>
              <a:round/>
              <a:headEnd/>
              <a:tailEnd type="triangle" w="med" len="med"/>
            </a:ln>
            <a:effectLst/>
          </p:spPr>
          <p:txBody>
            <a:bodyPr wrap="none" anchor="ctr"/>
            <a:lstStyle/>
            <a:p>
              <a:endParaRPr lang="fa-IR">
                <a:cs typeface="2  Badr" pitchFamily="2" charset="-78"/>
              </a:endParaRPr>
            </a:p>
          </p:txBody>
        </p:sp>
      </p:grpSp>
      <p:sp>
        <p:nvSpPr>
          <p:cNvPr id="229431" name="Rectangle 55"/>
          <p:cNvSpPr>
            <a:spLocks noChangeArrowheads="1"/>
          </p:cNvSpPr>
          <p:nvPr/>
        </p:nvSpPr>
        <p:spPr bwMode="auto">
          <a:xfrm>
            <a:off x="2195513" y="44450"/>
            <a:ext cx="5111750" cy="360363"/>
          </a:xfrm>
          <a:prstGeom prst="rect">
            <a:avLst/>
          </a:prstGeom>
          <a:noFill/>
          <a:ln w="28575" algn="ctr">
            <a:noFill/>
            <a:miter lim="800000"/>
            <a:headEnd/>
            <a:tailEnd/>
          </a:ln>
          <a:effectLst>
            <a:outerShdw dist="35921" dir="2700000" algn="ctr" rotWithShape="0">
              <a:schemeClr val="bg2">
                <a:alpha val="50000"/>
              </a:schemeClr>
            </a:outerShdw>
          </a:effectLst>
        </p:spPr>
        <p:txBody>
          <a:bodyPr wrap="none" anchor="ctr"/>
          <a:lstStyle/>
          <a:p>
            <a:pPr algn="ctr"/>
            <a:r>
              <a:rPr lang="fa-IR" u="sng">
                <a:solidFill>
                  <a:srgbClr val="FFFF00"/>
                </a:solidFill>
                <a:latin typeface="Arial" charset="0"/>
                <a:cs typeface="2  Badr" pitchFamily="2" charset="-78"/>
              </a:rPr>
              <a:t>الگوی جامع مدیریت استراتژیک </a:t>
            </a:r>
            <a:endParaRPr lang="en-US" u="sng">
              <a:solidFill>
                <a:srgbClr val="FFFF00"/>
              </a:solidFill>
              <a:latin typeface="Arial" charset="0"/>
              <a:cs typeface="2  Bad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9431"/>
                                        </p:tgtEl>
                                        <p:attrNameLst>
                                          <p:attrName>style.visibility</p:attrName>
                                        </p:attrNameLst>
                                      </p:cBhvr>
                                      <p:to>
                                        <p:strVal val="visible"/>
                                      </p:to>
                                    </p:set>
                                    <p:animEffect transition="in" filter="box(out)">
                                      <p:cBhvr>
                                        <p:cTn id="7" dur="2000"/>
                                        <p:tgtEl>
                                          <p:spTgt spid="22943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9378"/>
                                        </p:tgtEl>
                                        <p:attrNameLst>
                                          <p:attrName>style.visibility</p:attrName>
                                        </p:attrNameLst>
                                      </p:cBhvr>
                                      <p:to>
                                        <p:strVal val="visible"/>
                                      </p:to>
                                    </p:set>
                                    <p:animEffect transition="in" filter="box(in)">
                                      <p:cBhvr>
                                        <p:cTn id="12" dur="2000"/>
                                        <p:tgtEl>
                                          <p:spTgt spid="22937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29394"/>
                                        </p:tgtEl>
                                        <p:attrNameLst>
                                          <p:attrName>style.visibility</p:attrName>
                                        </p:attrNameLst>
                                      </p:cBhvr>
                                      <p:to>
                                        <p:strVal val="visible"/>
                                      </p:to>
                                    </p:set>
                                    <p:animEffect transition="in" filter="box(out)">
                                      <p:cBhvr>
                                        <p:cTn id="17" dur="2000"/>
                                        <p:tgtEl>
                                          <p:spTgt spid="22939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29379"/>
                                        </p:tgtEl>
                                        <p:attrNameLst>
                                          <p:attrName>style.visibility</p:attrName>
                                        </p:attrNameLst>
                                      </p:cBhvr>
                                      <p:to>
                                        <p:strVal val="visible"/>
                                      </p:to>
                                    </p:set>
                                    <p:animEffect transition="in" filter="box(in)">
                                      <p:cBhvr>
                                        <p:cTn id="22" dur="2000"/>
                                        <p:tgtEl>
                                          <p:spTgt spid="22937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29391"/>
                                        </p:tgtEl>
                                        <p:attrNameLst>
                                          <p:attrName>style.visibility</p:attrName>
                                        </p:attrNameLst>
                                      </p:cBhvr>
                                      <p:to>
                                        <p:strVal val="visible"/>
                                      </p:to>
                                    </p:set>
                                    <p:animEffect transition="in" filter="box(in)">
                                      <p:cBhvr>
                                        <p:cTn id="27" dur="2000"/>
                                        <p:tgtEl>
                                          <p:spTgt spid="22939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29388"/>
                                        </p:tgtEl>
                                        <p:attrNameLst>
                                          <p:attrName>style.visibility</p:attrName>
                                        </p:attrNameLst>
                                      </p:cBhvr>
                                      <p:to>
                                        <p:strVal val="visible"/>
                                      </p:to>
                                    </p:set>
                                    <p:animEffect transition="in" filter="box(in)">
                                      <p:cBhvr>
                                        <p:cTn id="32" dur="2000"/>
                                        <p:tgtEl>
                                          <p:spTgt spid="22938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29385"/>
                                        </p:tgtEl>
                                        <p:attrNameLst>
                                          <p:attrName>style.visibility</p:attrName>
                                        </p:attrNameLst>
                                      </p:cBhvr>
                                      <p:to>
                                        <p:strVal val="visible"/>
                                      </p:to>
                                    </p:set>
                                    <p:animEffect transition="in" filter="box(in)">
                                      <p:cBhvr>
                                        <p:cTn id="37" dur="2000"/>
                                        <p:tgtEl>
                                          <p:spTgt spid="22938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29382"/>
                                        </p:tgtEl>
                                        <p:attrNameLst>
                                          <p:attrName>style.visibility</p:attrName>
                                        </p:attrNameLst>
                                      </p:cBhvr>
                                      <p:to>
                                        <p:strVal val="visible"/>
                                      </p:to>
                                    </p:set>
                                    <p:animEffect transition="in" filter="box(in)">
                                      <p:cBhvr>
                                        <p:cTn id="42" dur="2000"/>
                                        <p:tgtEl>
                                          <p:spTgt spid="22938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nodeType="clickEffect">
                                  <p:stCondLst>
                                    <p:cond delay="0"/>
                                  </p:stCondLst>
                                  <p:childTnLst>
                                    <p:set>
                                      <p:cBhvr>
                                        <p:cTn id="46" dur="1" fill="hold">
                                          <p:stCondLst>
                                            <p:cond delay="0"/>
                                          </p:stCondLst>
                                        </p:cTn>
                                        <p:tgtEl>
                                          <p:spTgt spid="229398"/>
                                        </p:tgtEl>
                                        <p:attrNameLst>
                                          <p:attrName>style.visibility</p:attrName>
                                        </p:attrNameLst>
                                      </p:cBhvr>
                                      <p:to>
                                        <p:strVal val="visible"/>
                                      </p:to>
                                    </p:set>
                                    <p:animEffect transition="in" filter="blinds(vertical)">
                                      <p:cBhvr>
                                        <p:cTn id="47" dur="2000"/>
                                        <p:tgtEl>
                                          <p:spTgt spid="22939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229426"/>
                                        </p:tgtEl>
                                        <p:attrNameLst>
                                          <p:attrName>style.visibility</p:attrName>
                                        </p:attrNameLst>
                                      </p:cBhvr>
                                      <p:to>
                                        <p:strVal val="visible"/>
                                      </p:to>
                                    </p:set>
                                    <p:animEffect transition="in" filter="box(in)">
                                      <p:cBhvr>
                                        <p:cTn id="52" dur="2000"/>
                                        <p:tgtEl>
                                          <p:spTgt spid="22942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229422"/>
                                        </p:tgtEl>
                                        <p:attrNameLst>
                                          <p:attrName>style.visibility</p:attrName>
                                        </p:attrNameLst>
                                      </p:cBhvr>
                                      <p:to>
                                        <p:strVal val="visible"/>
                                      </p:to>
                                    </p:set>
                                    <p:animEffect transition="in" filter="box(in)">
                                      <p:cBhvr>
                                        <p:cTn id="57" dur="2000"/>
                                        <p:tgtEl>
                                          <p:spTgt spid="229422"/>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229419"/>
                                        </p:tgtEl>
                                        <p:attrNameLst>
                                          <p:attrName>style.visibility</p:attrName>
                                        </p:attrNameLst>
                                      </p:cBhvr>
                                      <p:to>
                                        <p:strVal val="visible"/>
                                      </p:to>
                                    </p:set>
                                    <p:animEffect transition="in" filter="box(in)">
                                      <p:cBhvr>
                                        <p:cTn id="62" dur="2000"/>
                                        <p:tgtEl>
                                          <p:spTgt spid="229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animBg="1"/>
      <p:bldP spid="229431"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685800" y="714356"/>
            <a:ext cx="7772400" cy="1214446"/>
          </a:xfrm>
          <a:solidFill>
            <a:srgbClr val="EAEAEA"/>
          </a:solidFill>
          <a:ln/>
        </p:spPr>
        <p:txBody>
          <a:bodyPr/>
          <a:lstStyle/>
          <a:p>
            <a:pPr algn="just"/>
            <a:r>
              <a:rPr lang="ar-SA" sz="1400" dirty="0">
                <a:cs typeface="Lotus" pitchFamily="2" charset="-78"/>
              </a:rPr>
              <a:t>     </a:t>
            </a:r>
            <a:r>
              <a:rPr lang="ar-SA" sz="1600" b="1" dirty="0">
                <a:solidFill>
                  <a:srgbClr val="FF0000"/>
                </a:solidFill>
                <a:effectLst/>
                <a:cs typeface="Lotus" pitchFamily="2" charset="-78"/>
              </a:rPr>
              <a:t>هر شركت يا سازماني در هر وضعي كه باشد در يكي از خانه هاي متعلق به ماتريس استراتژي هاي اصلي قرار مي‏گيرد. با توجه به موقعيت شركتها مي‏توان جايگاه آن را تعيين كرد. همانگونه كه نمودار ذيل نشان مي‏دهد ماتريس استراتژيهاي اصلي بر پايه دو بعد قرار دارد. موضع رقابتي و رشد بازار ، براي هر يك از خانه هاي اين ماتريس ، استراتژيهايي كه براي سازمان يا شركت مناسب است و مي‏توان آنها را به اجرا درآورد در نمودار فهرست شده است و ما نيز آن را قبلاً در جدول </a:t>
            </a:r>
            <a:r>
              <a:rPr lang="en-US" sz="1600" b="1" dirty="0">
                <a:solidFill>
                  <a:srgbClr val="FF0000"/>
                </a:solidFill>
                <a:effectLst/>
                <a:cs typeface="Lotus" pitchFamily="2" charset="-78"/>
              </a:rPr>
              <a:t>SWOT</a:t>
            </a:r>
            <a:r>
              <a:rPr lang="ar-SA" sz="1600" b="1" dirty="0">
                <a:solidFill>
                  <a:srgbClr val="FF0000"/>
                </a:solidFill>
                <a:effectLst/>
                <a:cs typeface="Lotus" pitchFamily="2" charset="-78"/>
              </a:rPr>
              <a:t> بصورت همزمان براي شركت سرمايه گذاري بوعلي نشان داديم.</a:t>
            </a:r>
            <a:endParaRPr lang="en-US" sz="1400" b="1" dirty="0">
              <a:solidFill>
                <a:srgbClr val="FF0000"/>
              </a:solidFill>
              <a:effectLst/>
              <a:cs typeface="Lotus" pitchFamily="2" charset="-78"/>
            </a:endParaRPr>
          </a:p>
        </p:txBody>
      </p:sp>
      <p:sp>
        <p:nvSpPr>
          <p:cNvPr id="280579" name="Rectangle 3"/>
          <p:cNvSpPr>
            <a:spLocks noChangeArrowheads="1"/>
          </p:cNvSpPr>
          <p:nvPr/>
        </p:nvSpPr>
        <p:spPr bwMode="auto">
          <a:xfrm>
            <a:off x="5276850" y="400050"/>
            <a:ext cx="3181350" cy="307777"/>
          </a:xfrm>
          <a:prstGeom prst="rect">
            <a:avLst/>
          </a:prstGeom>
          <a:solidFill>
            <a:srgbClr val="EAEAEA"/>
          </a:solidFill>
          <a:ln w="9525">
            <a:noFill/>
            <a:miter lim="800000"/>
            <a:headEnd/>
            <a:tailEnd/>
          </a:ln>
          <a:effectLst/>
        </p:spPr>
        <p:txBody>
          <a:bodyPr>
            <a:spAutoFit/>
          </a:bodyPr>
          <a:lstStyle/>
          <a:p>
            <a:pPr algn="r" rtl="1"/>
            <a:r>
              <a:rPr lang="ar-SA" sz="1400" b="1" dirty="0">
                <a:solidFill>
                  <a:schemeClr val="bg2"/>
                </a:solidFill>
                <a:cs typeface="Lotus" pitchFamily="2" charset="-78"/>
              </a:rPr>
              <a:t>11. ماتريس استراتژي اصلي (</a:t>
            </a:r>
            <a:r>
              <a:rPr lang="en-US" sz="1400" b="1" dirty="0">
                <a:solidFill>
                  <a:schemeClr val="bg2"/>
                </a:solidFill>
                <a:cs typeface="Lotus" pitchFamily="2" charset="-78"/>
              </a:rPr>
              <a:t>GSM</a:t>
            </a:r>
            <a:r>
              <a:rPr lang="ar-SA" sz="1400" b="1" dirty="0">
                <a:solidFill>
                  <a:schemeClr val="bg2"/>
                </a:solidFill>
                <a:cs typeface="Lotus" pitchFamily="2" charset="-78"/>
              </a:rPr>
              <a:t>)</a:t>
            </a:r>
            <a:endParaRPr lang="en-US" sz="1400" b="1" dirty="0">
              <a:solidFill>
                <a:schemeClr val="bg2"/>
              </a:solidFill>
              <a:cs typeface="Lotus" pitchFamily="2" charset="-78"/>
            </a:endParaRPr>
          </a:p>
        </p:txBody>
      </p:sp>
      <p:grpSp>
        <p:nvGrpSpPr>
          <p:cNvPr id="280580" name="Group 4"/>
          <p:cNvGrpSpPr>
            <a:grpSpLocks/>
          </p:cNvGrpSpPr>
          <p:nvPr/>
        </p:nvGrpSpPr>
        <p:grpSpPr bwMode="auto">
          <a:xfrm>
            <a:off x="0" y="1987570"/>
            <a:ext cx="8893175" cy="4298950"/>
            <a:chOff x="-96" y="1632"/>
            <a:chExt cx="4298" cy="3611"/>
          </a:xfrm>
        </p:grpSpPr>
        <p:sp>
          <p:nvSpPr>
            <p:cNvPr id="280581" name="Oval 5"/>
            <p:cNvSpPr>
              <a:spLocks noChangeArrowheads="1"/>
            </p:cNvSpPr>
            <p:nvPr/>
          </p:nvSpPr>
          <p:spPr bwMode="auto">
            <a:xfrm>
              <a:off x="1488" y="2754"/>
              <a:ext cx="1056" cy="1005"/>
            </a:xfrm>
            <a:prstGeom prst="ellipse">
              <a:avLst/>
            </a:prstGeom>
            <a:solidFill>
              <a:schemeClr val="hlink"/>
            </a:solidFill>
            <a:ln w="9525">
              <a:solidFill>
                <a:schemeClr val="accent2"/>
              </a:solidFill>
              <a:round/>
              <a:headEnd/>
              <a:tailEnd/>
            </a:ln>
            <a:effectLst/>
          </p:spPr>
          <p:txBody>
            <a:bodyPr wrap="none" anchor="ctr"/>
            <a:lstStyle/>
            <a:p>
              <a:endParaRPr lang="fa-IR"/>
            </a:p>
          </p:txBody>
        </p:sp>
        <p:sp>
          <p:nvSpPr>
            <p:cNvPr id="280582" name="Rectangle 6"/>
            <p:cNvSpPr>
              <a:spLocks noChangeArrowheads="1"/>
            </p:cNvSpPr>
            <p:nvPr/>
          </p:nvSpPr>
          <p:spPr bwMode="auto">
            <a:xfrm>
              <a:off x="1680" y="1632"/>
              <a:ext cx="518" cy="256"/>
            </a:xfrm>
            <a:prstGeom prst="rect">
              <a:avLst/>
            </a:prstGeom>
            <a:noFill/>
            <a:ln w="9525">
              <a:noFill/>
              <a:miter lim="800000"/>
              <a:headEnd/>
              <a:tailEnd/>
            </a:ln>
            <a:effectLst/>
          </p:spPr>
          <p:txBody>
            <a:bodyPr wrap="none">
              <a:spAutoFit/>
            </a:bodyPr>
            <a:lstStyle/>
            <a:p>
              <a:r>
                <a:rPr lang="ar-SA" sz="1400" b="1" dirty="0">
                  <a:solidFill>
                    <a:schemeClr val="folHlink"/>
                  </a:solidFill>
                  <a:cs typeface="Lotus" pitchFamily="2" charset="-78"/>
                </a:rPr>
                <a:t>رشد سريع بازار</a:t>
              </a:r>
              <a:endParaRPr lang="en-US" sz="1400" b="1" dirty="0">
                <a:solidFill>
                  <a:schemeClr val="folHlink"/>
                </a:solidFill>
                <a:cs typeface="Lotus" pitchFamily="2" charset="-78"/>
              </a:endParaRPr>
            </a:p>
          </p:txBody>
        </p:sp>
        <p:sp>
          <p:nvSpPr>
            <p:cNvPr id="280583" name="Rectangle 7"/>
            <p:cNvSpPr>
              <a:spLocks noChangeArrowheads="1"/>
            </p:cNvSpPr>
            <p:nvPr/>
          </p:nvSpPr>
          <p:spPr bwMode="auto">
            <a:xfrm>
              <a:off x="2780" y="1980"/>
              <a:ext cx="945" cy="1344"/>
            </a:xfrm>
            <a:prstGeom prst="rect">
              <a:avLst/>
            </a:prstGeom>
            <a:noFill/>
            <a:ln w="9525">
              <a:noFill/>
              <a:miter lim="800000"/>
              <a:headEnd/>
              <a:tailEnd/>
            </a:ln>
            <a:effectLst/>
          </p:spPr>
          <p:txBody>
            <a:bodyPr wrap="none">
              <a:spAutoFit/>
            </a:bodyPr>
            <a:lstStyle/>
            <a:p>
              <a:pPr marL="457200" indent="-165100" algn="r" rtl="1">
                <a:buFontTx/>
                <a:buAutoNum type="arabicPeriod"/>
              </a:pPr>
              <a:r>
                <a:rPr lang="ar-SA" sz="1400" b="1" dirty="0">
                  <a:solidFill>
                    <a:schemeClr val="tx2"/>
                  </a:solidFill>
                  <a:cs typeface="Lotus" pitchFamily="2" charset="-78"/>
                </a:rPr>
                <a:t>توسعه بازار</a:t>
              </a:r>
            </a:p>
            <a:p>
              <a:pPr marL="457200" indent="-165100" algn="r" rtl="1">
                <a:buFontTx/>
                <a:buAutoNum type="arabicPeriod"/>
              </a:pPr>
              <a:r>
                <a:rPr lang="ar-SA" sz="1400" b="1" dirty="0">
                  <a:solidFill>
                    <a:schemeClr val="tx2"/>
                  </a:solidFill>
                  <a:cs typeface="Lotus" pitchFamily="2" charset="-78"/>
                </a:rPr>
                <a:t>رسوخ در بازار</a:t>
              </a:r>
            </a:p>
            <a:p>
              <a:pPr marL="457200" indent="-165100" algn="r" rtl="1">
                <a:buFontTx/>
                <a:buAutoNum type="arabicPeriod"/>
              </a:pPr>
              <a:r>
                <a:rPr lang="ar-SA" sz="1400" b="1" dirty="0">
                  <a:solidFill>
                    <a:schemeClr val="tx2"/>
                  </a:solidFill>
                  <a:cs typeface="Lotus" pitchFamily="2" charset="-78"/>
                </a:rPr>
                <a:t>توسعه محصول</a:t>
              </a:r>
            </a:p>
            <a:p>
              <a:pPr marL="457200" indent="-165100" algn="r" rtl="1">
                <a:buFontTx/>
                <a:buAutoNum type="arabicPeriod"/>
              </a:pPr>
              <a:r>
                <a:rPr lang="ar-SA" sz="1400" b="1" dirty="0">
                  <a:solidFill>
                    <a:schemeClr val="tx2"/>
                  </a:solidFill>
                  <a:cs typeface="Lotus" pitchFamily="2" charset="-78"/>
                </a:rPr>
                <a:t>يكپارچگي عمودي به بالا</a:t>
              </a:r>
            </a:p>
            <a:p>
              <a:pPr marL="457200" indent="-165100" algn="r" rtl="1">
                <a:buFontTx/>
                <a:buAutoNum type="arabicPeriod"/>
              </a:pPr>
              <a:r>
                <a:rPr lang="ar-SA" sz="1400" b="1" dirty="0">
                  <a:solidFill>
                    <a:schemeClr val="tx2"/>
                  </a:solidFill>
                  <a:cs typeface="Lotus" pitchFamily="2" charset="-78"/>
                </a:rPr>
                <a:t>يكپارچگي عمودي به پايين</a:t>
              </a:r>
            </a:p>
            <a:p>
              <a:pPr marL="457200" indent="-165100" algn="r" rtl="1">
                <a:buFontTx/>
                <a:buAutoNum type="arabicPeriod"/>
              </a:pPr>
              <a:r>
                <a:rPr lang="ar-SA" sz="1400" b="1" dirty="0">
                  <a:solidFill>
                    <a:schemeClr val="tx2"/>
                  </a:solidFill>
                  <a:cs typeface="Lotus" pitchFamily="2" charset="-78"/>
                </a:rPr>
                <a:t>يكپارچگي افقي</a:t>
              </a:r>
            </a:p>
            <a:p>
              <a:pPr marL="457200" indent="-165100" algn="r" rtl="1">
                <a:buFontTx/>
                <a:buAutoNum type="arabicPeriod"/>
              </a:pPr>
              <a:r>
                <a:rPr lang="ar-SA" sz="1400" b="1" dirty="0">
                  <a:solidFill>
                    <a:schemeClr val="tx2"/>
                  </a:solidFill>
                  <a:cs typeface="Lotus" pitchFamily="2" charset="-78"/>
                </a:rPr>
                <a:t>تنوع همگون</a:t>
              </a:r>
              <a:endParaRPr lang="en-US" sz="1400" b="1" dirty="0">
                <a:solidFill>
                  <a:schemeClr val="tx2"/>
                </a:solidFill>
                <a:cs typeface="Lotus" pitchFamily="2" charset="-78"/>
              </a:endParaRPr>
            </a:p>
          </p:txBody>
        </p:sp>
        <p:sp>
          <p:nvSpPr>
            <p:cNvPr id="280584" name="Rectangle 8"/>
            <p:cNvSpPr>
              <a:spLocks noChangeArrowheads="1"/>
            </p:cNvSpPr>
            <p:nvPr/>
          </p:nvSpPr>
          <p:spPr bwMode="auto">
            <a:xfrm>
              <a:off x="1071" y="1928"/>
              <a:ext cx="686" cy="1344"/>
            </a:xfrm>
            <a:prstGeom prst="rect">
              <a:avLst/>
            </a:prstGeom>
            <a:noFill/>
            <a:ln w="9525">
              <a:noFill/>
              <a:miter lim="800000"/>
              <a:headEnd/>
              <a:tailEnd/>
            </a:ln>
            <a:effectLst/>
          </p:spPr>
          <p:txBody>
            <a:bodyPr wrap="none">
              <a:spAutoFit/>
            </a:bodyPr>
            <a:lstStyle/>
            <a:p>
              <a:pPr marL="457200" indent="-165100" algn="r" rtl="1">
                <a:buFontTx/>
                <a:buAutoNum type="arabicPeriod"/>
              </a:pPr>
              <a:r>
                <a:rPr lang="ar-SA" sz="1400" b="1" dirty="0">
                  <a:solidFill>
                    <a:schemeClr val="tx2"/>
                  </a:solidFill>
                  <a:cs typeface="Lotus" pitchFamily="2" charset="-78"/>
                </a:rPr>
                <a:t>توسعه بازار</a:t>
              </a:r>
            </a:p>
            <a:p>
              <a:pPr marL="457200" indent="-165100" algn="r" rtl="1">
                <a:buFontTx/>
                <a:buAutoNum type="arabicPeriod"/>
              </a:pPr>
              <a:r>
                <a:rPr lang="ar-SA" sz="1400" b="1" dirty="0">
                  <a:solidFill>
                    <a:schemeClr val="tx2"/>
                  </a:solidFill>
                  <a:cs typeface="Lotus" pitchFamily="2" charset="-78"/>
                </a:rPr>
                <a:t>رسوخ در بازار</a:t>
              </a:r>
            </a:p>
            <a:p>
              <a:pPr marL="457200" indent="-165100" algn="r" rtl="1">
                <a:buFontTx/>
                <a:buAutoNum type="arabicPeriod"/>
              </a:pPr>
              <a:r>
                <a:rPr lang="ar-SA" sz="1400" b="1" dirty="0">
                  <a:solidFill>
                    <a:schemeClr val="tx2"/>
                  </a:solidFill>
                  <a:cs typeface="Lotus" pitchFamily="2" charset="-78"/>
                </a:rPr>
                <a:t>توسعه محصول</a:t>
              </a:r>
            </a:p>
            <a:p>
              <a:pPr marL="457200" indent="-165100" algn="r" rtl="1">
                <a:buFontTx/>
                <a:buAutoNum type="arabicPeriod"/>
              </a:pPr>
              <a:r>
                <a:rPr lang="ar-SA" sz="1400" b="1" dirty="0">
                  <a:solidFill>
                    <a:schemeClr val="tx2"/>
                  </a:solidFill>
                  <a:cs typeface="Lotus" pitchFamily="2" charset="-78"/>
                </a:rPr>
                <a:t>يكپارچگي افقي</a:t>
              </a:r>
            </a:p>
            <a:p>
              <a:pPr marL="457200" indent="-165100" algn="r" rtl="1">
                <a:buFontTx/>
                <a:buAutoNum type="arabicPeriod"/>
              </a:pPr>
              <a:r>
                <a:rPr lang="ar-SA" sz="1400" b="1" dirty="0">
                  <a:solidFill>
                    <a:schemeClr val="tx2"/>
                  </a:solidFill>
                  <a:cs typeface="Lotus" pitchFamily="2" charset="-78"/>
                </a:rPr>
                <a:t>واگذاري</a:t>
              </a:r>
            </a:p>
            <a:p>
              <a:pPr marL="457200" indent="-165100" algn="r" rtl="1">
                <a:buFontTx/>
                <a:buAutoNum type="arabicPeriod"/>
              </a:pPr>
              <a:r>
                <a:rPr lang="ar-SA" sz="1400" b="1" dirty="0">
                  <a:solidFill>
                    <a:schemeClr val="tx2"/>
                  </a:solidFill>
                  <a:cs typeface="Lotus" pitchFamily="2" charset="-78"/>
                </a:rPr>
                <a:t>انحلال</a:t>
              </a:r>
            </a:p>
            <a:p>
              <a:pPr marL="457200" indent="-165100" algn="r" rtl="1">
                <a:buFontTx/>
                <a:buAutoNum type="arabicPeriod"/>
              </a:pPr>
              <a:endParaRPr lang="en-US" sz="1400" dirty="0">
                <a:solidFill>
                  <a:schemeClr val="tx2"/>
                </a:solidFill>
                <a:cs typeface="Lotus" pitchFamily="2" charset="-78"/>
              </a:endParaRPr>
            </a:p>
          </p:txBody>
        </p:sp>
        <p:sp>
          <p:nvSpPr>
            <p:cNvPr id="280585" name="Rectangle 9"/>
            <p:cNvSpPr>
              <a:spLocks noChangeArrowheads="1"/>
            </p:cNvSpPr>
            <p:nvPr/>
          </p:nvSpPr>
          <p:spPr bwMode="auto">
            <a:xfrm>
              <a:off x="3564" y="1747"/>
              <a:ext cx="638" cy="284"/>
            </a:xfrm>
            <a:prstGeom prst="rect">
              <a:avLst/>
            </a:prstGeom>
            <a:noFill/>
            <a:ln w="9525">
              <a:noFill/>
              <a:miter lim="800000"/>
              <a:headEnd/>
              <a:tailEnd/>
            </a:ln>
            <a:effectLst/>
          </p:spPr>
          <p:txBody>
            <a:bodyPr wrap="square">
              <a:spAutoFit/>
            </a:bodyPr>
            <a:lstStyle/>
            <a:p>
              <a:pPr marL="165100" indent="-165100" algn="r" rtl="1"/>
              <a:r>
                <a:rPr lang="en-US" sz="1600" b="1" dirty="0">
                  <a:cs typeface="Lotus" pitchFamily="2" charset="-78"/>
                </a:rPr>
                <a:t>SO</a:t>
              </a:r>
              <a:r>
                <a:rPr lang="ar-SA" sz="1600" b="1" dirty="0">
                  <a:cs typeface="Lotus" pitchFamily="2" charset="-78"/>
                </a:rPr>
                <a:t> تهاجمي توسعه</a:t>
              </a:r>
              <a:endParaRPr lang="en-US" sz="1600" b="1" dirty="0">
                <a:cs typeface="Lotus" pitchFamily="2" charset="-78"/>
              </a:endParaRPr>
            </a:p>
          </p:txBody>
        </p:sp>
        <p:sp>
          <p:nvSpPr>
            <p:cNvPr id="280586" name="Rectangle 10"/>
            <p:cNvSpPr>
              <a:spLocks noChangeArrowheads="1"/>
            </p:cNvSpPr>
            <p:nvPr/>
          </p:nvSpPr>
          <p:spPr bwMode="auto">
            <a:xfrm>
              <a:off x="475" y="1693"/>
              <a:ext cx="728" cy="233"/>
            </a:xfrm>
            <a:prstGeom prst="rect">
              <a:avLst/>
            </a:prstGeom>
            <a:noFill/>
            <a:ln w="9525">
              <a:noFill/>
              <a:miter lim="800000"/>
              <a:headEnd/>
              <a:tailEnd/>
            </a:ln>
            <a:effectLst/>
          </p:spPr>
          <p:txBody>
            <a:bodyPr wrap="none">
              <a:spAutoFit/>
            </a:bodyPr>
            <a:lstStyle/>
            <a:p>
              <a:pPr marL="165100" indent="-165100" algn="r" rtl="1"/>
              <a:r>
                <a:rPr lang="en-US" sz="1200" b="1" dirty="0">
                  <a:cs typeface="Lotus" pitchFamily="2" charset="-78"/>
                </a:rPr>
                <a:t>WO</a:t>
              </a:r>
              <a:r>
                <a:rPr lang="ar-SA" sz="1200" b="1" dirty="0">
                  <a:cs typeface="Lotus" pitchFamily="2" charset="-78"/>
                </a:rPr>
                <a:t> </a:t>
              </a:r>
              <a:r>
                <a:rPr lang="en-US" sz="1200" b="1" dirty="0">
                  <a:cs typeface="Lotus" pitchFamily="2" charset="-78"/>
                </a:rPr>
                <a:t> </a:t>
              </a:r>
              <a:r>
                <a:rPr lang="ar-SA" sz="1200" b="1" dirty="0">
                  <a:cs typeface="Lotus" pitchFamily="2" charset="-78"/>
                </a:rPr>
                <a:t>محدوديتها محافظه كارانه</a:t>
              </a:r>
              <a:endParaRPr lang="en-US" sz="1200" b="1" dirty="0">
                <a:cs typeface="Lotus" pitchFamily="2" charset="-78"/>
              </a:endParaRPr>
            </a:p>
          </p:txBody>
        </p:sp>
        <p:sp>
          <p:nvSpPr>
            <p:cNvPr id="280587" name="Rectangle 11"/>
            <p:cNvSpPr>
              <a:spLocks noChangeArrowheads="1"/>
            </p:cNvSpPr>
            <p:nvPr/>
          </p:nvSpPr>
          <p:spPr bwMode="auto">
            <a:xfrm>
              <a:off x="1728" y="4987"/>
              <a:ext cx="475" cy="256"/>
            </a:xfrm>
            <a:prstGeom prst="rect">
              <a:avLst/>
            </a:prstGeom>
            <a:noFill/>
            <a:ln w="9525">
              <a:noFill/>
              <a:miter lim="800000"/>
              <a:headEnd/>
              <a:tailEnd/>
            </a:ln>
            <a:effectLst/>
          </p:spPr>
          <p:txBody>
            <a:bodyPr wrap="none">
              <a:spAutoFit/>
            </a:bodyPr>
            <a:lstStyle/>
            <a:p>
              <a:r>
                <a:rPr lang="ar-SA" sz="1400" b="1" dirty="0">
                  <a:solidFill>
                    <a:schemeClr val="folHlink"/>
                  </a:solidFill>
                  <a:cs typeface="Lotus" pitchFamily="2" charset="-78"/>
                </a:rPr>
                <a:t>رشد كند بازار</a:t>
              </a:r>
              <a:endParaRPr lang="en-US" sz="1400" b="1" dirty="0">
                <a:solidFill>
                  <a:schemeClr val="folHlink"/>
                </a:solidFill>
                <a:cs typeface="Lotus" pitchFamily="2" charset="-78"/>
              </a:endParaRPr>
            </a:p>
          </p:txBody>
        </p:sp>
        <p:sp>
          <p:nvSpPr>
            <p:cNvPr id="280588" name="Rectangle 12"/>
            <p:cNvSpPr>
              <a:spLocks noChangeArrowheads="1"/>
            </p:cNvSpPr>
            <p:nvPr/>
          </p:nvSpPr>
          <p:spPr bwMode="auto">
            <a:xfrm>
              <a:off x="-96" y="3121"/>
              <a:ext cx="816" cy="435"/>
            </a:xfrm>
            <a:prstGeom prst="rect">
              <a:avLst/>
            </a:prstGeom>
            <a:noFill/>
            <a:ln w="9525">
              <a:noFill/>
              <a:miter lim="800000"/>
              <a:headEnd/>
              <a:tailEnd/>
            </a:ln>
            <a:effectLst/>
          </p:spPr>
          <p:txBody>
            <a:bodyPr>
              <a:spAutoFit/>
            </a:bodyPr>
            <a:lstStyle/>
            <a:p>
              <a:pPr algn="ctr" rtl="1"/>
              <a:r>
                <a:rPr lang="ar-SA" sz="1400" b="1" dirty="0">
                  <a:cs typeface="Lotus" pitchFamily="2" charset="-78"/>
                </a:rPr>
                <a:t>موقعيت</a:t>
              </a:r>
            </a:p>
            <a:p>
              <a:pPr algn="ctr" rtl="1"/>
              <a:r>
                <a:rPr lang="ar-SA" sz="1400" b="1" dirty="0">
                  <a:cs typeface="Lotus" pitchFamily="2" charset="-78"/>
                </a:rPr>
                <a:t>رقابت ضعيف</a:t>
              </a:r>
              <a:endParaRPr lang="en-US" sz="1400" b="1" dirty="0">
                <a:cs typeface="Lotus" pitchFamily="2" charset="-78"/>
              </a:endParaRPr>
            </a:p>
          </p:txBody>
        </p:sp>
        <p:sp>
          <p:nvSpPr>
            <p:cNvPr id="280589" name="Rectangle 13"/>
            <p:cNvSpPr>
              <a:spLocks noChangeArrowheads="1"/>
            </p:cNvSpPr>
            <p:nvPr/>
          </p:nvSpPr>
          <p:spPr bwMode="auto">
            <a:xfrm>
              <a:off x="476" y="3518"/>
              <a:ext cx="772" cy="233"/>
            </a:xfrm>
            <a:prstGeom prst="rect">
              <a:avLst/>
            </a:prstGeom>
            <a:noFill/>
            <a:ln w="9525">
              <a:noFill/>
              <a:miter lim="800000"/>
              <a:headEnd/>
              <a:tailEnd/>
            </a:ln>
            <a:effectLst/>
          </p:spPr>
          <p:txBody>
            <a:bodyPr wrap="none">
              <a:spAutoFit/>
            </a:bodyPr>
            <a:lstStyle/>
            <a:p>
              <a:pPr marL="165100" indent="-165100" algn="r" rtl="1"/>
              <a:r>
                <a:rPr lang="en-US" sz="1200" b="1" dirty="0">
                  <a:cs typeface="Lotus" pitchFamily="2" charset="-78"/>
                </a:rPr>
                <a:t>WT</a:t>
              </a:r>
              <a:r>
                <a:rPr lang="ar-SA" sz="1200" b="1" dirty="0">
                  <a:cs typeface="Lotus" pitchFamily="2" charset="-78"/>
                </a:rPr>
                <a:t> </a:t>
              </a:r>
              <a:r>
                <a:rPr lang="en-US" sz="1200" b="1" dirty="0">
                  <a:cs typeface="Lotus" pitchFamily="2" charset="-78"/>
                </a:rPr>
                <a:t> </a:t>
              </a:r>
              <a:r>
                <a:rPr lang="ar-SA" sz="1200" b="1" dirty="0">
                  <a:cs typeface="Lotus" pitchFamily="2" charset="-78"/>
                </a:rPr>
                <a:t>مسائل و مشكلات دفاعي</a:t>
              </a:r>
              <a:endParaRPr lang="en-US" sz="1200" b="1" dirty="0">
                <a:cs typeface="Lotus" pitchFamily="2" charset="-78"/>
              </a:endParaRPr>
            </a:p>
          </p:txBody>
        </p:sp>
        <p:sp>
          <p:nvSpPr>
            <p:cNvPr id="280590" name="Rectangle 14"/>
            <p:cNvSpPr>
              <a:spLocks noChangeArrowheads="1"/>
            </p:cNvSpPr>
            <p:nvPr/>
          </p:nvSpPr>
          <p:spPr bwMode="auto">
            <a:xfrm>
              <a:off x="3805" y="3112"/>
              <a:ext cx="395" cy="435"/>
            </a:xfrm>
            <a:prstGeom prst="rect">
              <a:avLst/>
            </a:prstGeom>
            <a:noFill/>
            <a:ln w="9525">
              <a:noFill/>
              <a:miter lim="800000"/>
              <a:headEnd/>
              <a:tailEnd/>
            </a:ln>
            <a:effectLst/>
          </p:spPr>
          <p:txBody>
            <a:bodyPr wrap="none">
              <a:spAutoFit/>
            </a:bodyPr>
            <a:lstStyle/>
            <a:p>
              <a:pPr algn="ctr"/>
              <a:r>
                <a:rPr lang="ar-SA" sz="1400" b="1" dirty="0">
                  <a:cs typeface="Lotus" pitchFamily="2" charset="-78"/>
                </a:rPr>
                <a:t>موقعيت</a:t>
              </a:r>
            </a:p>
            <a:p>
              <a:pPr algn="ctr"/>
              <a:r>
                <a:rPr lang="ar-SA" sz="1400" b="1" dirty="0">
                  <a:cs typeface="Lotus" pitchFamily="2" charset="-78"/>
                </a:rPr>
                <a:t>رقابت قوي</a:t>
              </a:r>
              <a:endParaRPr lang="en-US" sz="1400" b="1" dirty="0">
                <a:cs typeface="Lotus" pitchFamily="2" charset="-78"/>
              </a:endParaRPr>
            </a:p>
          </p:txBody>
        </p:sp>
        <p:sp>
          <p:nvSpPr>
            <p:cNvPr id="280591" name="Rectangle 15"/>
            <p:cNvSpPr>
              <a:spLocks noChangeArrowheads="1"/>
            </p:cNvSpPr>
            <p:nvPr/>
          </p:nvSpPr>
          <p:spPr bwMode="auto">
            <a:xfrm>
              <a:off x="3120" y="3944"/>
              <a:ext cx="639" cy="982"/>
            </a:xfrm>
            <a:prstGeom prst="rect">
              <a:avLst/>
            </a:prstGeom>
            <a:noFill/>
            <a:ln w="9525">
              <a:noFill/>
              <a:miter lim="800000"/>
              <a:headEnd/>
              <a:tailEnd/>
            </a:ln>
            <a:effectLst/>
          </p:spPr>
          <p:txBody>
            <a:bodyPr wrap="none">
              <a:spAutoFit/>
            </a:bodyPr>
            <a:lstStyle/>
            <a:p>
              <a:pPr marL="457200" indent="-165100" algn="r" rtl="1">
                <a:buFontTx/>
                <a:buAutoNum type="arabicPeriod"/>
              </a:pPr>
              <a:r>
                <a:rPr lang="ar-SA" sz="1400" b="1" dirty="0">
                  <a:solidFill>
                    <a:schemeClr val="tx2"/>
                  </a:solidFill>
                  <a:cs typeface="Lotus" pitchFamily="2" charset="-78"/>
                </a:rPr>
                <a:t>تنوع همگون</a:t>
              </a:r>
            </a:p>
            <a:p>
              <a:pPr marL="457200" indent="-165100" algn="r" rtl="1">
                <a:buFontTx/>
                <a:buAutoNum type="arabicPeriod"/>
              </a:pPr>
              <a:r>
                <a:rPr lang="ar-SA" sz="1400" b="1" dirty="0">
                  <a:solidFill>
                    <a:schemeClr val="tx2"/>
                  </a:solidFill>
                  <a:cs typeface="Lotus" pitchFamily="2" charset="-78"/>
                </a:rPr>
                <a:t>تنوع افقي</a:t>
              </a:r>
            </a:p>
            <a:p>
              <a:pPr marL="457200" indent="-165100" algn="r" rtl="1">
                <a:buFontTx/>
                <a:buAutoNum type="arabicPeriod"/>
              </a:pPr>
              <a:r>
                <a:rPr lang="ar-SA" sz="1400" b="1" dirty="0">
                  <a:solidFill>
                    <a:schemeClr val="tx2"/>
                  </a:solidFill>
                  <a:cs typeface="Lotus" pitchFamily="2" charset="-78"/>
                </a:rPr>
                <a:t>تنوع ناهمگون</a:t>
              </a:r>
            </a:p>
            <a:p>
              <a:pPr marL="457200" indent="-165100" algn="r" rtl="1">
                <a:buFontTx/>
                <a:buAutoNum type="arabicPeriod"/>
              </a:pPr>
              <a:r>
                <a:rPr lang="ar-SA" sz="1400" b="1" dirty="0">
                  <a:solidFill>
                    <a:schemeClr val="tx2"/>
                  </a:solidFill>
                  <a:cs typeface="Lotus" pitchFamily="2" charset="-78"/>
                </a:rPr>
                <a:t>مشاركت</a:t>
              </a:r>
            </a:p>
            <a:p>
              <a:pPr marL="457200" indent="-165100" algn="r" rtl="1">
                <a:buFontTx/>
                <a:buAutoNum type="arabicPeriod"/>
              </a:pPr>
              <a:endParaRPr lang="en-US" sz="1400" dirty="0">
                <a:solidFill>
                  <a:schemeClr val="tx2"/>
                </a:solidFill>
                <a:cs typeface="Lotus" pitchFamily="2" charset="-78"/>
              </a:endParaRPr>
            </a:p>
          </p:txBody>
        </p:sp>
        <p:sp>
          <p:nvSpPr>
            <p:cNvPr id="280592" name="Rectangle 16"/>
            <p:cNvSpPr>
              <a:spLocks noChangeArrowheads="1"/>
            </p:cNvSpPr>
            <p:nvPr/>
          </p:nvSpPr>
          <p:spPr bwMode="auto">
            <a:xfrm>
              <a:off x="1233" y="3904"/>
              <a:ext cx="639" cy="1163"/>
            </a:xfrm>
            <a:prstGeom prst="rect">
              <a:avLst/>
            </a:prstGeom>
            <a:noFill/>
            <a:ln w="9525">
              <a:noFill/>
              <a:miter lim="800000"/>
              <a:headEnd/>
              <a:tailEnd/>
            </a:ln>
            <a:effectLst/>
          </p:spPr>
          <p:txBody>
            <a:bodyPr wrap="none">
              <a:spAutoFit/>
            </a:bodyPr>
            <a:lstStyle/>
            <a:p>
              <a:pPr marL="457200" indent="-165100" algn="r" rtl="1">
                <a:buFontTx/>
                <a:buAutoNum type="arabicPeriod"/>
              </a:pPr>
              <a:r>
                <a:rPr lang="ar-SA" sz="1400" b="1" dirty="0">
                  <a:solidFill>
                    <a:schemeClr val="tx2"/>
                  </a:solidFill>
                  <a:cs typeface="Lotus" pitchFamily="2" charset="-78"/>
                </a:rPr>
                <a:t>كاهش</a:t>
              </a:r>
            </a:p>
            <a:p>
              <a:pPr marL="457200" indent="-165100" algn="r" rtl="1">
                <a:buFontTx/>
                <a:buAutoNum type="arabicPeriod"/>
              </a:pPr>
              <a:r>
                <a:rPr lang="ar-SA" sz="1400" b="1" dirty="0">
                  <a:solidFill>
                    <a:schemeClr val="tx2"/>
                  </a:solidFill>
                  <a:cs typeface="Lotus" pitchFamily="2" charset="-78"/>
                </a:rPr>
                <a:t>تنوع همگون</a:t>
              </a:r>
            </a:p>
            <a:p>
              <a:pPr marL="457200" indent="-165100" algn="r" rtl="1">
                <a:buFontTx/>
                <a:buAutoNum type="arabicPeriod"/>
              </a:pPr>
              <a:r>
                <a:rPr lang="ar-SA" sz="1400" b="1" dirty="0">
                  <a:solidFill>
                    <a:schemeClr val="tx2"/>
                  </a:solidFill>
                  <a:cs typeface="Lotus" pitchFamily="2" charset="-78"/>
                </a:rPr>
                <a:t>تنوع افقي</a:t>
              </a:r>
            </a:p>
            <a:p>
              <a:pPr marL="457200" indent="-165100" algn="r" rtl="1">
                <a:buFontTx/>
                <a:buAutoNum type="arabicPeriod"/>
              </a:pPr>
              <a:r>
                <a:rPr lang="ar-SA" sz="1400" b="1" dirty="0">
                  <a:solidFill>
                    <a:schemeClr val="tx2"/>
                  </a:solidFill>
                  <a:cs typeface="Lotus" pitchFamily="2" charset="-78"/>
                </a:rPr>
                <a:t>تنوع ناهمگون</a:t>
              </a:r>
            </a:p>
            <a:p>
              <a:pPr marL="457200" indent="-165100" algn="r" rtl="1">
                <a:buFontTx/>
                <a:buAutoNum type="arabicPeriod"/>
              </a:pPr>
              <a:r>
                <a:rPr lang="ar-SA" sz="1400" b="1" dirty="0">
                  <a:solidFill>
                    <a:schemeClr val="tx2"/>
                  </a:solidFill>
                  <a:cs typeface="Lotus" pitchFamily="2" charset="-78"/>
                </a:rPr>
                <a:t>واگذاري</a:t>
              </a:r>
            </a:p>
            <a:p>
              <a:pPr marL="457200" indent="-165100" algn="r" rtl="1">
                <a:buFontTx/>
                <a:buAutoNum type="arabicPeriod"/>
              </a:pPr>
              <a:r>
                <a:rPr lang="ar-SA" sz="1400" b="1" dirty="0">
                  <a:solidFill>
                    <a:schemeClr val="tx2"/>
                  </a:solidFill>
                  <a:cs typeface="Lotus" pitchFamily="2" charset="-78"/>
                </a:rPr>
                <a:t>انحلال</a:t>
              </a:r>
              <a:endParaRPr lang="en-US" sz="1400" b="1" dirty="0">
                <a:solidFill>
                  <a:schemeClr val="tx2"/>
                </a:solidFill>
                <a:cs typeface="Lotus" pitchFamily="2" charset="-78"/>
              </a:endParaRPr>
            </a:p>
          </p:txBody>
        </p:sp>
        <p:sp>
          <p:nvSpPr>
            <p:cNvPr id="280593" name="Rectangle 17"/>
            <p:cNvSpPr>
              <a:spLocks noChangeArrowheads="1"/>
            </p:cNvSpPr>
            <p:nvPr/>
          </p:nvSpPr>
          <p:spPr bwMode="auto">
            <a:xfrm>
              <a:off x="2863" y="3470"/>
              <a:ext cx="333" cy="233"/>
            </a:xfrm>
            <a:prstGeom prst="rect">
              <a:avLst/>
            </a:prstGeom>
            <a:noFill/>
            <a:ln w="9525">
              <a:noFill/>
              <a:miter lim="800000"/>
              <a:headEnd/>
              <a:tailEnd/>
            </a:ln>
            <a:effectLst/>
          </p:spPr>
          <p:txBody>
            <a:bodyPr wrap="none">
              <a:spAutoFit/>
            </a:bodyPr>
            <a:lstStyle/>
            <a:p>
              <a:pPr marL="165100" indent="-165100" algn="r" rtl="1"/>
              <a:r>
                <a:rPr lang="en-US" sz="1200" b="1" dirty="0">
                  <a:cs typeface="Lotus" pitchFamily="2" charset="-78"/>
                </a:rPr>
                <a:t>ST</a:t>
              </a:r>
              <a:r>
                <a:rPr lang="ar-SA" sz="1200" b="1" dirty="0">
                  <a:cs typeface="Lotus" pitchFamily="2" charset="-78"/>
                </a:rPr>
                <a:t> </a:t>
              </a:r>
              <a:r>
                <a:rPr lang="en-US" sz="1200" b="1" dirty="0">
                  <a:cs typeface="Lotus" pitchFamily="2" charset="-78"/>
                </a:rPr>
                <a:t> </a:t>
              </a:r>
              <a:r>
                <a:rPr lang="ar-SA" sz="1200" b="1" dirty="0">
                  <a:cs typeface="Lotus" pitchFamily="2" charset="-78"/>
                </a:rPr>
                <a:t>رقابتي</a:t>
              </a:r>
              <a:endParaRPr lang="en-US" sz="1200" b="1" dirty="0">
                <a:cs typeface="Lotus" pitchFamily="2" charset="-78"/>
              </a:endParaRPr>
            </a:p>
          </p:txBody>
        </p:sp>
        <p:sp>
          <p:nvSpPr>
            <p:cNvPr id="280594" name="Line 18"/>
            <p:cNvSpPr>
              <a:spLocks noChangeShapeType="1"/>
            </p:cNvSpPr>
            <p:nvPr/>
          </p:nvSpPr>
          <p:spPr bwMode="auto">
            <a:xfrm flipV="1">
              <a:off x="2016" y="1829"/>
              <a:ext cx="0" cy="3108"/>
            </a:xfrm>
            <a:prstGeom prst="line">
              <a:avLst/>
            </a:prstGeom>
            <a:noFill/>
            <a:ln w="28575">
              <a:solidFill>
                <a:schemeClr val="accent2"/>
              </a:solidFill>
              <a:round/>
              <a:headEnd/>
              <a:tailEnd/>
            </a:ln>
            <a:effectLst/>
          </p:spPr>
          <p:txBody>
            <a:bodyPr/>
            <a:lstStyle/>
            <a:p>
              <a:endParaRPr lang="fa-IR"/>
            </a:p>
          </p:txBody>
        </p:sp>
        <p:sp>
          <p:nvSpPr>
            <p:cNvPr id="280595" name="Line 19"/>
            <p:cNvSpPr>
              <a:spLocks noChangeShapeType="1"/>
            </p:cNvSpPr>
            <p:nvPr/>
          </p:nvSpPr>
          <p:spPr bwMode="auto">
            <a:xfrm flipV="1">
              <a:off x="555" y="3255"/>
              <a:ext cx="3237" cy="2"/>
            </a:xfrm>
            <a:prstGeom prst="line">
              <a:avLst/>
            </a:prstGeom>
            <a:noFill/>
            <a:ln w="28575">
              <a:solidFill>
                <a:schemeClr val="accent2"/>
              </a:solidFill>
              <a:round/>
              <a:headEnd/>
              <a:tailEnd/>
            </a:ln>
            <a:effectLst/>
          </p:spPr>
          <p:txBody>
            <a:bodyPr/>
            <a:lstStyle/>
            <a:p>
              <a:endParaRPr lang="fa-IR"/>
            </a:p>
          </p:txBody>
        </p:sp>
        <p:sp>
          <p:nvSpPr>
            <p:cNvPr id="280596" name="Rectangle 20"/>
            <p:cNvSpPr>
              <a:spLocks noChangeArrowheads="1"/>
            </p:cNvSpPr>
            <p:nvPr/>
          </p:nvSpPr>
          <p:spPr bwMode="auto">
            <a:xfrm>
              <a:off x="2170" y="3027"/>
              <a:ext cx="134" cy="259"/>
            </a:xfrm>
            <a:prstGeom prst="rect">
              <a:avLst/>
            </a:prstGeom>
            <a:noFill/>
            <a:ln w="9525">
              <a:noFill/>
              <a:miter lim="800000"/>
              <a:headEnd/>
              <a:tailEnd/>
            </a:ln>
            <a:effectLst/>
          </p:spPr>
          <p:txBody>
            <a:bodyPr wrap="none">
              <a:spAutoFit/>
            </a:bodyPr>
            <a:lstStyle/>
            <a:p>
              <a:pPr marL="165100" indent="-165100" algn="r" rtl="1"/>
              <a:r>
                <a:rPr lang="ar-SA" sz="1400" b="1" dirty="0">
                  <a:solidFill>
                    <a:schemeClr val="tx2"/>
                  </a:solidFill>
                  <a:cs typeface="Lotus" pitchFamily="2" charset="-78"/>
                </a:rPr>
                <a:t>1</a:t>
              </a:r>
              <a:endParaRPr lang="en-US" sz="1400" b="1" dirty="0">
                <a:solidFill>
                  <a:schemeClr val="tx2"/>
                </a:solidFill>
                <a:cs typeface="Lotus" pitchFamily="2" charset="-78"/>
              </a:endParaRPr>
            </a:p>
          </p:txBody>
        </p:sp>
        <p:sp>
          <p:nvSpPr>
            <p:cNvPr id="280597" name="Rectangle 21"/>
            <p:cNvSpPr>
              <a:spLocks noChangeArrowheads="1"/>
            </p:cNvSpPr>
            <p:nvPr/>
          </p:nvSpPr>
          <p:spPr bwMode="auto">
            <a:xfrm>
              <a:off x="1710" y="3027"/>
              <a:ext cx="134" cy="259"/>
            </a:xfrm>
            <a:prstGeom prst="rect">
              <a:avLst/>
            </a:prstGeom>
            <a:noFill/>
            <a:ln w="9525">
              <a:noFill/>
              <a:miter lim="800000"/>
              <a:headEnd/>
              <a:tailEnd/>
            </a:ln>
            <a:effectLst/>
          </p:spPr>
          <p:txBody>
            <a:bodyPr wrap="none">
              <a:spAutoFit/>
            </a:bodyPr>
            <a:lstStyle/>
            <a:p>
              <a:pPr marL="165100" indent="-165100" algn="r" rtl="1"/>
              <a:r>
                <a:rPr lang="ar-SA" sz="1400" b="1" dirty="0">
                  <a:solidFill>
                    <a:schemeClr val="tx2"/>
                  </a:solidFill>
                  <a:cs typeface="Lotus" pitchFamily="2" charset="-78"/>
                </a:rPr>
                <a:t>2</a:t>
              </a:r>
              <a:endParaRPr lang="en-US" sz="1400" b="1" dirty="0">
                <a:solidFill>
                  <a:schemeClr val="tx2"/>
                </a:solidFill>
                <a:cs typeface="Lotus" pitchFamily="2" charset="-78"/>
              </a:endParaRPr>
            </a:p>
          </p:txBody>
        </p:sp>
        <p:sp>
          <p:nvSpPr>
            <p:cNvPr id="280598" name="Rectangle 22"/>
            <p:cNvSpPr>
              <a:spLocks noChangeArrowheads="1"/>
            </p:cNvSpPr>
            <p:nvPr/>
          </p:nvSpPr>
          <p:spPr bwMode="auto">
            <a:xfrm>
              <a:off x="1710" y="3348"/>
              <a:ext cx="134" cy="259"/>
            </a:xfrm>
            <a:prstGeom prst="rect">
              <a:avLst/>
            </a:prstGeom>
            <a:noFill/>
            <a:ln w="9525">
              <a:noFill/>
              <a:miter lim="800000"/>
              <a:headEnd/>
              <a:tailEnd/>
            </a:ln>
            <a:effectLst/>
          </p:spPr>
          <p:txBody>
            <a:bodyPr wrap="none">
              <a:spAutoFit/>
            </a:bodyPr>
            <a:lstStyle/>
            <a:p>
              <a:pPr marL="165100" indent="-165100" algn="r" rtl="1"/>
              <a:r>
                <a:rPr lang="ar-SA" sz="1400" b="1" dirty="0">
                  <a:solidFill>
                    <a:schemeClr val="tx2"/>
                  </a:solidFill>
                  <a:cs typeface="Lotus" pitchFamily="2" charset="-78"/>
                </a:rPr>
                <a:t>3</a:t>
              </a:r>
              <a:endParaRPr lang="en-US" sz="1400" b="1" dirty="0">
                <a:solidFill>
                  <a:schemeClr val="tx2"/>
                </a:solidFill>
                <a:cs typeface="Lotus" pitchFamily="2" charset="-78"/>
              </a:endParaRPr>
            </a:p>
          </p:txBody>
        </p:sp>
        <p:sp>
          <p:nvSpPr>
            <p:cNvPr id="280599" name="Rectangle 23"/>
            <p:cNvSpPr>
              <a:spLocks noChangeArrowheads="1"/>
            </p:cNvSpPr>
            <p:nvPr/>
          </p:nvSpPr>
          <p:spPr bwMode="auto">
            <a:xfrm>
              <a:off x="2170" y="3348"/>
              <a:ext cx="134" cy="259"/>
            </a:xfrm>
            <a:prstGeom prst="rect">
              <a:avLst/>
            </a:prstGeom>
            <a:noFill/>
            <a:ln w="9525">
              <a:noFill/>
              <a:miter lim="800000"/>
              <a:headEnd/>
              <a:tailEnd/>
            </a:ln>
            <a:effectLst/>
          </p:spPr>
          <p:txBody>
            <a:bodyPr wrap="none">
              <a:spAutoFit/>
            </a:bodyPr>
            <a:lstStyle/>
            <a:p>
              <a:pPr marL="165100" indent="-165100" algn="r" rtl="1"/>
              <a:r>
                <a:rPr lang="ar-SA" sz="1400" b="1" dirty="0">
                  <a:solidFill>
                    <a:schemeClr val="tx2"/>
                  </a:solidFill>
                  <a:cs typeface="Lotus" pitchFamily="2" charset="-78"/>
                </a:rPr>
                <a:t>4</a:t>
              </a:r>
              <a:endParaRPr lang="en-US" sz="1400" b="1" dirty="0">
                <a:solidFill>
                  <a:schemeClr val="tx2"/>
                </a:solidFill>
                <a:cs typeface="Lotus" pitchFamily="2" charset="-78"/>
              </a:endParaRPr>
            </a:p>
          </p:txBody>
        </p:sp>
      </p:grpSp>
      <p:sp>
        <p:nvSpPr>
          <p:cNvPr id="280600" name="Rectangle 24"/>
          <p:cNvSpPr>
            <a:spLocks noChangeArrowheads="1"/>
          </p:cNvSpPr>
          <p:nvPr/>
        </p:nvSpPr>
        <p:spPr bwMode="auto">
          <a:xfrm>
            <a:off x="0" y="6286500"/>
            <a:ext cx="9144000" cy="369332"/>
          </a:xfrm>
          <a:prstGeom prst="rect">
            <a:avLst/>
          </a:prstGeom>
          <a:noFill/>
          <a:ln w="9525">
            <a:noFill/>
            <a:miter lim="800000"/>
            <a:headEnd/>
            <a:tailEnd/>
          </a:ln>
          <a:effectLst/>
        </p:spPr>
        <p:txBody>
          <a:bodyPr>
            <a:spAutoFit/>
          </a:bodyPr>
          <a:lstStyle/>
          <a:p>
            <a:pPr marL="165100" indent="-165100" algn="r" rtl="1"/>
            <a:r>
              <a:rPr lang="ar-SA" sz="1800" b="1" dirty="0">
                <a:solidFill>
                  <a:schemeClr val="tx2"/>
                </a:solidFill>
                <a:cs typeface="Traffic" pitchFamily="2" charset="-78"/>
              </a:rPr>
              <a:t>شركتي كه در خانه شماره 1 از ماتريس استراتژي اصلي قرار گرفته باشد از نظر استراتژيك در وضع بسيار عالي قراردارد</a:t>
            </a:r>
            <a:endParaRPr lang="en-US" sz="1800" b="1" dirty="0">
              <a:solidFill>
                <a:schemeClr val="tx2"/>
              </a:solidFill>
              <a:cs typeface="Traff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0579"/>
                                        </p:tgtEl>
                                        <p:attrNameLst>
                                          <p:attrName>style.visibility</p:attrName>
                                        </p:attrNameLst>
                                      </p:cBhvr>
                                      <p:to>
                                        <p:strVal val="visible"/>
                                      </p:to>
                                    </p:set>
                                    <p:anim calcmode="lin" valueType="num">
                                      <p:cBhvr additive="base">
                                        <p:cTn id="7" dur="500" fill="hold"/>
                                        <p:tgtEl>
                                          <p:spTgt spid="280579"/>
                                        </p:tgtEl>
                                        <p:attrNameLst>
                                          <p:attrName>ppt_x</p:attrName>
                                        </p:attrNameLst>
                                      </p:cBhvr>
                                      <p:tavLst>
                                        <p:tav tm="0">
                                          <p:val>
                                            <p:strVal val="0-#ppt_w/2"/>
                                          </p:val>
                                        </p:tav>
                                        <p:tav tm="100000">
                                          <p:val>
                                            <p:strVal val="#ppt_x"/>
                                          </p:val>
                                        </p:tav>
                                      </p:tavLst>
                                    </p:anim>
                                    <p:anim calcmode="lin" valueType="num">
                                      <p:cBhvr additive="base">
                                        <p:cTn id="8" dur="500" fill="hold"/>
                                        <p:tgtEl>
                                          <p:spTgt spid="2805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0578"/>
                                        </p:tgtEl>
                                        <p:attrNameLst>
                                          <p:attrName>style.visibility</p:attrName>
                                        </p:attrNameLst>
                                      </p:cBhvr>
                                      <p:to>
                                        <p:strVal val="visible"/>
                                      </p:to>
                                    </p:set>
                                    <p:anim calcmode="lin" valueType="num">
                                      <p:cBhvr additive="base">
                                        <p:cTn id="13" dur="500" fill="hold"/>
                                        <p:tgtEl>
                                          <p:spTgt spid="280578"/>
                                        </p:tgtEl>
                                        <p:attrNameLst>
                                          <p:attrName>ppt_x</p:attrName>
                                        </p:attrNameLst>
                                      </p:cBhvr>
                                      <p:tavLst>
                                        <p:tav tm="0">
                                          <p:val>
                                            <p:strVal val="0-#ppt_w/2"/>
                                          </p:val>
                                        </p:tav>
                                        <p:tav tm="100000">
                                          <p:val>
                                            <p:strVal val="#ppt_x"/>
                                          </p:val>
                                        </p:tav>
                                      </p:tavLst>
                                    </p:anim>
                                    <p:anim calcmode="lin" valueType="num">
                                      <p:cBhvr additive="base">
                                        <p:cTn id="14" dur="500" fill="hold"/>
                                        <p:tgtEl>
                                          <p:spTgt spid="28057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528" fill="hold" nodeType="clickEffect">
                                  <p:stCondLst>
                                    <p:cond delay="0"/>
                                  </p:stCondLst>
                                  <p:childTnLst>
                                    <p:set>
                                      <p:cBhvr>
                                        <p:cTn id="18" dur="1" fill="hold">
                                          <p:stCondLst>
                                            <p:cond delay="0"/>
                                          </p:stCondLst>
                                        </p:cTn>
                                        <p:tgtEl>
                                          <p:spTgt spid="280580"/>
                                        </p:tgtEl>
                                        <p:attrNameLst>
                                          <p:attrName>style.visibility</p:attrName>
                                        </p:attrNameLst>
                                      </p:cBhvr>
                                      <p:to>
                                        <p:strVal val="visible"/>
                                      </p:to>
                                    </p:set>
                                    <p:anim calcmode="lin" valueType="num">
                                      <p:cBhvr>
                                        <p:cTn id="19" dur="500" fill="hold"/>
                                        <p:tgtEl>
                                          <p:spTgt spid="280580"/>
                                        </p:tgtEl>
                                        <p:attrNameLst>
                                          <p:attrName>ppt_w</p:attrName>
                                        </p:attrNameLst>
                                      </p:cBhvr>
                                      <p:tavLst>
                                        <p:tav tm="0">
                                          <p:val>
                                            <p:fltVal val="0"/>
                                          </p:val>
                                        </p:tav>
                                        <p:tav tm="100000">
                                          <p:val>
                                            <p:strVal val="#ppt_w"/>
                                          </p:val>
                                        </p:tav>
                                      </p:tavLst>
                                    </p:anim>
                                    <p:anim calcmode="lin" valueType="num">
                                      <p:cBhvr>
                                        <p:cTn id="20" dur="500" fill="hold"/>
                                        <p:tgtEl>
                                          <p:spTgt spid="280580"/>
                                        </p:tgtEl>
                                        <p:attrNameLst>
                                          <p:attrName>ppt_h</p:attrName>
                                        </p:attrNameLst>
                                      </p:cBhvr>
                                      <p:tavLst>
                                        <p:tav tm="0">
                                          <p:val>
                                            <p:fltVal val="0"/>
                                          </p:val>
                                        </p:tav>
                                        <p:tav tm="100000">
                                          <p:val>
                                            <p:strVal val="#ppt_h"/>
                                          </p:val>
                                        </p:tav>
                                      </p:tavLst>
                                    </p:anim>
                                    <p:anim calcmode="lin" valueType="num">
                                      <p:cBhvr>
                                        <p:cTn id="21" dur="500" fill="hold"/>
                                        <p:tgtEl>
                                          <p:spTgt spid="280580"/>
                                        </p:tgtEl>
                                        <p:attrNameLst>
                                          <p:attrName>ppt_x</p:attrName>
                                        </p:attrNameLst>
                                      </p:cBhvr>
                                      <p:tavLst>
                                        <p:tav tm="0">
                                          <p:val>
                                            <p:fltVal val="0.5"/>
                                          </p:val>
                                        </p:tav>
                                        <p:tav tm="100000">
                                          <p:val>
                                            <p:strVal val="#ppt_x"/>
                                          </p:val>
                                        </p:tav>
                                      </p:tavLst>
                                    </p:anim>
                                    <p:anim calcmode="lin" valueType="num">
                                      <p:cBhvr>
                                        <p:cTn id="22" dur="500" fill="hold"/>
                                        <p:tgtEl>
                                          <p:spTgt spid="280580"/>
                                        </p:tgtEl>
                                        <p:attrNameLst>
                                          <p:attrName>ppt_y</p:attrName>
                                        </p:attrNameLst>
                                      </p:cBhvr>
                                      <p:tavLst>
                                        <p:tav tm="0">
                                          <p:val>
                                            <p:fltVal val="0.5"/>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80600"/>
                                        </p:tgtEl>
                                        <p:attrNameLst>
                                          <p:attrName>style.visibility</p:attrName>
                                        </p:attrNameLst>
                                      </p:cBhvr>
                                      <p:to>
                                        <p:strVal val="visible"/>
                                      </p:to>
                                    </p:set>
                                    <p:anim calcmode="lin" valueType="num">
                                      <p:cBhvr additive="base">
                                        <p:cTn id="27" dur="500" fill="hold"/>
                                        <p:tgtEl>
                                          <p:spTgt spid="280600"/>
                                        </p:tgtEl>
                                        <p:attrNameLst>
                                          <p:attrName>ppt_x</p:attrName>
                                        </p:attrNameLst>
                                      </p:cBhvr>
                                      <p:tavLst>
                                        <p:tav tm="0">
                                          <p:val>
                                            <p:strVal val="#ppt_x"/>
                                          </p:val>
                                        </p:tav>
                                        <p:tav tm="100000">
                                          <p:val>
                                            <p:strVal val="#ppt_x"/>
                                          </p:val>
                                        </p:tav>
                                      </p:tavLst>
                                    </p:anim>
                                    <p:anim calcmode="lin" valueType="num">
                                      <p:cBhvr additive="base">
                                        <p:cTn id="28" dur="500" fill="hold"/>
                                        <p:tgtEl>
                                          <p:spTgt spid="2806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animBg="1" autoUpdateAnimBg="0"/>
      <p:bldP spid="280579" grpId="0" animBg="1" autoUpdateAnimBg="0"/>
      <p:bldP spid="280600"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752600" y="76200"/>
            <a:ext cx="5791200" cy="519113"/>
          </a:xfrm>
          <a:prstGeom prst="rect">
            <a:avLst/>
          </a:prstGeom>
          <a:noFill/>
          <a:ln w="12700">
            <a:noFill/>
            <a:miter lim="800000"/>
            <a:headEnd type="none" w="sm" len="sm"/>
            <a:tailEnd type="none" w="sm" len="sm"/>
          </a:ln>
          <a:effectLst/>
        </p:spPr>
        <p:txBody>
          <a:bodyPr anchor="ctr">
            <a:spAutoFit/>
          </a:bodyPr>
          <a:lstStyle/>
          <a:p>
            <a:pPr algn="ctr" rtl="1">
              <a:spcBef>
                <a:spcPct val="50000"/>
              </a:spcBef>
            </a:pPr>
            <a:r>
              <a:rPr lang="ar-SA" b="1">
                <a:solidFill>
                  <a:srgbClr val="66FF66"/>
                </a:solidFill>
                <a:effectLst>
                  <a:outerShdw blurRad="38100" dist="38100" dir="2700000" algn="tl">
                    <a:srgbClr val="000000"/>
                  </a:outerShdw>
                </a:effectLst>
                <a:cs typeface="Traffic" pitchFamily="2" charset="-78"/>
              </a:rPr>
              <a:t>استراتژي‏هاي گوناگون : تعريف و نمونه</a:t>
            </a:r>
            <a:endParaRPr lang="en-US" b="1">
              <a:solidFill>
                <a:srgbClr val="66FF66"/>
              </a:solidFill>
              <a:effectLst>
                <a:outerShdw blurRad="38100" dist="38100" dir="2700000" algn="tl">
                  <a:srgbClr val="000000"/>
                </a:outerShdw>
              </a:effectLst>
              <a:cs typeface="Traffic" pitchFamily="2" charset="-78"/>
            </a:endParaRPr>
          </a:p>
        </p:txBody>
      </p:sp>
      <p:graphicFrame>
        <p:nvGraphicFramePr>
          <p:cNvPr id="26091" name="Group 491"/>
          <p:cNvGraphicFramePr>
            <a:graphicFrameLocks noGrp="1"/>
          </p:cNvGraphicFramePr>
          <p:nvPr/>
        </p:nvGraphicFramePr>
        <p:xfrm>
          <a:off x="152400" y="685800"/>
          <a:ext cx="8839200" cy="5932489"/>
        </p:xfrm>
        <a:graphic>
          <a:graphicData uri="http://schemas.openxmlformats.org/drawingml/2006/table">
            <a:tbl>
              <a:tblPr/>
              <a:tblGrid>
                <a:gridCol w="4114800"/>
                <a:gridCol w="3276600"/>
                <a:gridCol w="1447800"/>
              </a:tblGrid>
              <a:tr h="427038">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dirty="0" smtClean="0">
                          <a:ln>
                            <a:noFill/>
                          </a:ln>
                          <a:solidFill>
                            <a:schemeClr val="tx1"/>
                          </a:solidFill>
                          <a:effectLst/>
                          <a:latin typeface="Times New Roman" pitchFamily="18" charset="0"/>
                          <a:cs typeface="Mitra" pitchFamily="2" charset="-78"/>
                        </a:rPr>
                        <a:t>نمونه</a:t>
                      </a:r>
                      <a:endParaRPr kumimoji="0" lang="en-US" sz="2400" b="1" i="0" u="none" strike="noStrike" cap="none" normalizeH="0" baseline="0" dirty="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33"/>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تعريف</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33"/>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استراتژي</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33"/>
                    </a:solidFill>
                  </a:tcPr>
                </a:tc>
              </a:tr>
              <a:tr h="83185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2"/>
                          </a:solidFill>
                          <a:effectLst/>
                          <a:latin typeface="Times New Roman" pitchFamily="18" charset="0"/>
                          <a:cs typeface="Titr" pitchFamily="2" charset="-78"/>
                        </a:rPr>
                        <a:t>شركت تلفن و تلگراف آمريكا در 1997 ، 45 فروشگاه افتتاح كرد و نا آنها را «خدمات تلفن و تلگراف آمريكا» ناميد.</a:t>
                      </a:r>
                      <a:endParaRPr kumimoji="0" lang="en-US" sz="1700" b="1" i="0" u="none" strike="noStrike" cap="none" normalizeH="0" baseline="0" smtClean="0">
                        <a:ln>
                          <a:noFill/>
                        </a:ln>
                        <a:solidFill>
                          <a:schemeClr val="tx2"/>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2"/>
                          </a:solidFill>
                          <a:effectLst/>
                          <a:latin typeface="Times New Roman" pitchFamily="18" charset="0"/>
                          <a:cs typeface="Titr" pitchFamily="2" charset="-78"/>
                        </a:rPr>
                        <a:t>به دست آوردن مالكيت يا افزايش كنترل بر سيستم توزيع يا خرده فروشي</a:t>
                      </a:r>
                      <a:endParaRPr kumimoji="0" lang="en-US" sz="1700" b="1" i="0" u="none" strike="noStrike" cap="none" normalizeH="0" baseline="0" smtClean="0">
                        <a:ln>
                          <a:noFill/>
                        </a:ln>
                        <a:solidFill>
                          <a:schemeClr val="tx2"/>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2"/>
                          </a:solidFill>
                          <a:effectLst/>
                          <a:latin typeface="Times New Roman" pitchFamily="18" charset="0"/>
                          <a:cs typeface="Titr" pitchFamily="2" charset="-78"/>
                        </a:rPr>
                        <a:t>يكپارچگي عمومي به پايين</a:t>
                      </a:r>
                      <a:endParaRPr kumimoji="0" lang="en-US" sz="1700" b="1" i="0" u="none" strike="noStrike" cap="none" normalizeH="0" baseline="0" smtClean="0">
                        <a:ln>
                          <a:noFill/>
                        </a:ln>
                        <a:solidFill>
                          <a:schemeClr val="tx2"/>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r>
              <a:tr h="8683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1"/>
                          </a:solidFill>
                          <a:effectLst/>
                          <a:latin typeface="Times New Roman" pitchFamily="18" charset="0"/>
                          <a:cs typeface="Titr" pitchFamily="2" charset="-78"/>
                        </a:rPr>
                        <a:t>شركت «متل 8» يك توليد كننده مبلمان را خريداري كرد.</a:t>
                      </a:r>
                      <a:endParaRPr kumimoji="0" lang="en-US" sz="1700" b="1" i="0" u="none" strike="noStrike" cap="none" normalizeH="0" baseline="0" smtClean="0">
                        <a:ln>
                          <a:noFill/>
                        </a:ln>
                        <a:solidFill>
                          <a:schemeClr val="tx1"/>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1"/>
                          </a:solidFill>
                          <a:effectLst/>
                          <a:latin typeface="Times New Roman" pitchFamily="18" charset="0"/>
                          <a:cs typeface="Titr" pitchFamily="2" charset="-78"/>
                        </a:rPr>
                        <a:t>به دست آوردن مالكيت يا افزايش كنترل بر عرضه‏كنندگان مواد اوليه</a:t>
                      </a:r>
                      <a:endParaRPr kumimoji="0" lang="en-US" sz="1700" b="1" i="0" u="none" strike="noStrike" cap="none" normalizeH="0" baseline="0" smtClean="0">
                        <a:ln>
                          <a:noFill/>
                        </a:ln>
                        <a:solidFill>
                          <a:schemeClr val="tx1"/>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1"/>
                          </a:solidFill>
                          <a:effectLst/>
                          <a:latin typeface="Times New Roman" pitchFamily="18" charset="0"/>
                          <a:cs typeface="Titr" pitchFamily="2" charset="-78"/>
                        </a:rPr>
                        <a:t>يكپارچگي عمومي به بالا</a:t>
                      </a:r>
                      <a:endParaRPr kumimoji="0" lang="en-US" sz="1700" b="1" i="0" u="none" strike="noStrike" cap="none" normalizeH="0" baseline="0" smtClean="0">
                        <a:ln>
                          <a:noFill/>
                        </a:ln>
                        <a:solidFill>
                          <a:schemeClr val="tx1"/>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r>
              <a:tr h="83185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dirty="0" smtClean="0">
                          <a:ln>
                            <a:noFill/>
                          </a:ln>
                          <a:solidFill>
                            <a:schemeClr val="tx2"/>
                          </a:solidFill>
                          <a:effectLst/>
                          <a:latin typeface="Times New Roman" pitchFamily="18" charset="0"/>
                          <a:cs typeface="Titr" pitchFamily="2" charset="-78"/>
                        </a:rPr>
                        <a:t>بانك «فرست يونيون» بانك «فرست فيدلتي» را خريداري نمود.</a:t>
                      </a:r>
                      <a:endParaRPr kumimoji="0" lang="en-US" sz="1700" b="1" i="0" u="none" strike="noStrike" cap="none" normalizeH="0" baseline="0" dirty="0" smtClean="0">
                        <a:ln>
                          <a:noFill/>
                        </a:ln>
                        <a:solidFill>
                          <a:schemeClr val="tx2"/>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dirty="0" smtClean="0">
                          <a:ln>
                            <a:noFill/>
                          </a:ln>
                          <a:solidFill>
                            <a:schemeClr val="tx2"/>
                          </a:solidFill>
                          <a:effectLst/>
                          <a:latin typeface="Times New Roman" pitchFamily="18" charset="0"/>
                          <a:cs typeface="Titr" pitchFamily="2" charset="-78"/>
                        </a:rPr>
                        <a:t>به دست آوردن مالكيت يا افزايش كنترل بر شركت‏هاي رقيب</a:t>
                      </a:r>
                      <a:endParaRPr kumimoji="0" lang="en-US" sz="1700" b="1" i="0" u="none" strike="noStrike" cap="none" normalizeH="0" baseline="0" dirty="0" smtClean="0">
                        <a:ln>
                          <a:noFill/>
                        </a:ln>
                        <a:solidFill>
                          <a:schemeClr val="tx2"/>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dirty="0" smtClean="0">
                          <a:ln>
                            <a:noFill/>
                          </a:ln>
                          <a:solidFill>
                            <a:schemeClr val="tx2"/>
                          </a:solidFill>
                          <a:effectLst/>
                          <a:latin typeface="Times New Roman" pitchFamily="18" charset="0"/>
                          <a:cs typeface="Titr" pitchFamily="2" charset="-78"/>
                        </a:rPr>
                        <a:t>يكپارچگي افقي</a:t>
                      </a:r>
                      <a:endParaRPr kumimoji="0" lang="en-US" sz="1700" b="1" i="0" u="none" strike="noStrike" cap="none" normalizeH="0" baseline="0" dirty="0" smtClean="0">
                        <a:ln>
                          <a:noFill/>
                        </a:ln>
                        <a:solidFill>
                          <a:schemeClr val="tx2"/>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r>
              <a:tr h="1055688">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1"/>
                          </a:solidFill>
                          <a:effectLst/>
                          <a:latin typeface="Times New Roman" pitchFamily="18" charset="0"/>
                          <a:cs typeface="Titr" pitchFamily="2" charset="-78"/>
                        </a:rPr>
                        <a:t>شركت بيمه جانسون بر تعداد نمايندگي‏هاي خود در مكزيك افزود و آنها را به دوبرابر رسانيد.</a:t>
                      </a:r>
                      <a:endParaRPr kumimoji="0" lang="en-US" sz="1700" b="1" i="0" u="none" strike="noStrike" cap="none" normalizeH="0" baseline="0" smtClean="0">
                        <a:ln>
                          <a:noFill/>
                        </a:ln>
                        <a:solidFill>
                          <a:schemeClr val="tx1"/>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dirty="0" smtClean="0">
                          <a:ln>
                            <a:noFill/>
                          </a:ln>
                          <a:solidFill>
                            <a:schemeClr val="tx1"/>
                          </a:solidFill>
                          <a:effectLst/>
                          <a:latin typeface="Times New Roman" pitchFamily="18" charset="0"/>
                          <a:cs typeface="Titr" pitchFamily="2" charset="-78"/>
                        </a:rPr>
                        <a:t>بالابردن سهم بازار براي محصولات يا خدمات كنوني از مجراي افزايش تلاش‏هايي كه در زمينه بازاريابي انجام مي‏شود</a:t>
                      </a:r>
                      <a:endParaRPr kumimoji="0" lang="en-US" sz="1700" b="1" i="0" u="none" strike="noStrike" cap="none" normalizeH="0" baseline="0" dirty="0" smtClean="0">
                        <a:ln>
                          <a:noFill/>
                        </a:ln>
                        <a:solidFill>
                          <a:schemeClr val="tx1"/>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1"/>
                          </a:solidFill>
                          <a:effectLst/>
                          <a:latin typeface="Times New Roman" pitchFamily="18" charset="0"/>
                          <a:cs typeface="Titr" pitchFamily="2" charset="-78"/>
                        </a:rPr>
                        <a:t>رسوخ در بازار</a:t>
                      </a:r>
                      <a:endParaRPr kumimoji="0" lang="en-US" sz="1700" b="1" i="0" u="none" strike="noStrike" cap="none" normalizeH="0" baseline="0" smtClean="0">
                        <a:ln>
                          <a:noFill/>
                        </a:ln>
                        <a:solidFill>
                          <a:schemeClr val="tx1"/>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r>
              <a:tr h="83185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2"/>
                          </a:solidFill>
                          <a:effectLst/>
                          <a:latin typeface="Times New Roman" pitchFamily="18" charset="0"/>
                          <a:cs typeface="Titr" pitchFamily="2" charset="-78"/>
                        </a:rPr>
                        <a:t>شركت «انهيوز- بوش» بزرگترين شركت نوشابه‏سازي مكزيك به نام «گروپومودلواس آ» را خريداري كرد.</a:t>
                      </a:r>
                      <a:endParaRPr kumimoji="0" lang="en-US" sz="1700" b="1" i="0" u="none" strike="noStrike" cap="none" normalizeH="0" baseline="0" smtClean="0">
                        <a:ln>
                          <a:noFill/>
                        </a:ln>
                        <a:solidFill>
                          <a:schemeClr val="tx2"/>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2"/>
                          </a:solidFill>
                          <a:effectLst/>
                          <a:latin typeface="Times New Roman" pitchFamily="18" charset="0"/>
                          <a:cs typeface="Titr" pitchFamily="2" charset="-78"/>
                        </a:rPr>
                        <a:t>عرضه خدمات و محصولات كنوني به مناطق جغرافيايي جديد</a:t>
                      </a:r>
                      <a:endParaRPr kumimoji="0" lang="en-US" sz="1700" b="1" i="0" u="none" strike="noStrike" cap="none" normalizeH="0" baseline="0" smtClean="0">
                        <a:ln>
                          <a:noFill/>
                        </a:ln>
                        <a:solidFill>
                          <a:schemeClr val="tx2"/>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2"/>
                          </a:solidFill>
                          <a:effectLst/>
                          <a:latin typeface="Times New Roman" pitchFamily="18" charset="0"/>
                          <a:cs typeface="Titr" pitchFamily="2" charset="-78"/>
                        </a:rPr>
                        <a:t>توسعه بازار</a:t>
                      </a:r>
                      <a:endParaRPr kumimoji="0" lang="en-US" sz="1700" b="1" i="0" u="none" strike="noStrike" cap="none" normalizeH="0" baseline="0" smtClean="0">
                        <a:ln>
                          <a:noFill/>
                        </a:ln>
                        <a:solidFill>
                          <a:schemeClr val="tx2"/>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r>
              <a:tr h="1055688">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1"/>
                          </a:solidFill>
                          <a:effectLst/>
                          <a:latin typeface="Times New Roman" pitchFamily="18" charset="0"/>
                          <a:cs typeface="Titr" pitchFamily="2" charset="-78"/>
                        </a:rPr>
                        <a:t>شركت خودرو‏سازي فورد در خارج از بنگاه‏هاي معاملاتي و فروشگا‏ه‏ها ، براي ارائه خدمات پس از فروش واحدهاي تازه‏اي داير كرد.</a:t>
                      </a:r>
                      <a:endParaRPr kumimoji="0" lang="en-US" sz="1700" b="1" i="0" u="none" strike="noStrike" cap="none" normalizeH="0" baseline="0" smtClean="0">
                        <a:ln>
                          <a:noFill/>
                        </a:ln>
                        <a:solidFill>
                          <a:schemeClr val="tx1"/>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1"/>
                          </a:solidFill>
                          <a:effectLst/>
                          <a:latin typeface="Times New Roman" pitchFamily="18" charset="0"/>
                          <a:cs typeface="Titr" pitchFamily="2" charset="-78"/>
                        </a:rPr>
                        <a:t>بالابردن فروش از طريق بهبود بخشيدن به محصولات و خدمات كنوني يا عرضه نوع جديد آن محصولات و خدمات</a:t>
                      </a:r>
                      <a:endParaRPr kumimoji="0" lang="en-US" sz="1700" b="1" i="0" u="none" strike="noStrike" cap="none" normalizeH="0" baseline="0" smtClean="0">
                        <a:ln>
                          <a:noFill/>
                        </a:ln>
                        <a:solidFill>
                          <a:schemeClr val="tx1"/>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dirty="0" smtClean="0">
                          <a:ln>
                            <a:noFill/>
                          </a:ln>
                          <a:solidFill>
                            <a:schemeClr val="tx1"/>
                          </a:solidFill>
                          <a:effectLst/>
                          <a:latin typeface="Times New Roman" pitchFamily="18" charset="0"/>
                          <a:cs typeface="Titr" pitchFamily="2" charset="-78"/>
                        </a:rPr>
                        <a:t>توسعه محصول</a:t>
                      </a:r>
                      <a:endParaRPr kumimoji="0" lang="en-US" sz="1700" b="1" i="0" u="none" strike="noStrike" cap="none" normalizeH="0" baseline="0" dirty="0" smtClean="0">
                        <a:ln>
                          <a:noFill/>
                        </a:ln>
                        <a:solidFill>
                          <a:schemeClr val="tx1"/>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77" name="Group 53"/>
          <p:cNvGraphicFramePr>
            <a:graphicFrameLocks noGrp="1"/>
          </p:cNvGraphicFramePr>
          <p:nvPr/>
        </p:nvGraphicFramePr>
        <p:xfrm>
          <a:off x="152400" y="695325"/>
          <a:ext cx="8839200" cy="5170234"/>
        </p:xfrm>
        <a:graphic>
          <a:graphicData uri="http://schemas.openxmlformats.org/drawingml/2006/table">
            <a:tbl>
              <a:tblPr/>
              <a:tblGrid>
                <a:gridCol w="4114800"/>
                <a:gridCol w="3276600"/>
                <a:gridCol w="1447800"/>
              </a:tblGrid>
              <a:tr h="427038">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نمونه</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33"/>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تعريف</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33"/>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استراتژي</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33"/>
                    </a:solidFill>
                  </a:tcPr>
                </a:tc>
              </a:tr>
              <a:tr h="83185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2"/>
                          </a:solidFill>
                          <a:effectLst/>
                          <a:latin typeface="Times New Roman" pitchFamily="18" charset="0"/>
                          <a:cs typeface="Titr" pitchFamily="2" charset="-78"/>
                        </a:rPr>
                        <a:t>شركت والت ديسني براي خانواده‏ها و نوجوانان محوطه‏هاي سرپوشيده جديدي با فن‏آوري‏هاي بسيار پيشرفته ساخت و افراد مي‏توانستند در اين مكان‏ها به مسابقه‏هاي الكترونيكي و بازي‏هاي مربوط به موتور يا خودرو سواري (شبيه‏سازي شده) بپردازند. نخستين مجموعه از اين گونه در 1998 در اورنالدو، فلوريدا گشايش يافت كه مساحت آن به 100هزار فوت مربع مي‏رسيد.</a:t>
                      </a:r>
                      <a:endParaRPr kumimoji="0" lang="en-US" sz="1700" b="1" i="0" u="none" strike="noStrike" cap="none" normalizeH="0" baseline="0" smtClean="0">
                        <a:ln>
                          <a:noFill/>
                        </a:ln>
                        <a:solidFill>
                          <a:schemeClr val="tx2"/>
                        </a:solidFill>
                        <a:effectLst/>
                        <a:latin typeface="Times New Roman" pitchFamily="18" charset="0"/>
                        <a:cs typeface="Titr" pitchFamily="2" charset="-78"/>
                      </a:endParaRPr>
                    </a:p>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700" b="1" i="0" u="none" strike="noStrike" cap="none" normalizeH="0" baseline="0" smtClean="0">
                        <a:ln>
                          <a:noFill/>
                        </a:ln>
                        <a:solidFill>
                          <a:schemeClr val="tx2"/>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2"/>
                          </a:solidFill>
                          <a:effectLst/>
                          <a:latin typeface="Times New Roman" pitchFamily="18" charset="0"/>
                          <a:cs typeface="Titr" pitchFamily="2" charset="-78"/>
                        </a:rPr>
                        <a:t>افزودن محصولات و خدمات جديد ولي مرتبط</a:t>
                      </a:r>
                      <a:endParaRPr kumimoji="0" lang="en-US" sz="1700" b="1" i="0" u="none" strike="noStrike" cap="none" normalizeH="0" baseline="0" smtClean="0">
                        <a:ln>
                          <a:noFill/>
                        </a:ln>
                        <a:solidFill>
                          <a:schemeClr val="tx2"/>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2"/>
                          </a:solidFill>
                          <a:effectLst/>
                          <a:latin typeface="Times New Roman" pitchFamily="18" charset="0"/>
                          <a:cs typeface="Titr" pitchFamily="2" charset="-78"/>
                        </a:rPr>
                        <a:t>تنوع همگون</a:t>
                      </a:r>
                      <a:endParaRPr kumimoji="0" lang="en-US" sz="1700" b="1" i="0" u="none" strike="noStrike" cap="none" normalizeH="0" baseline="0" smtClean="0">
                        <a:ln>
                          <a:noFill/>
                        </a:ln>
                        <a:solidFill>
                          <a:schemeClr val="tx2"/>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r>
              <a:tr h="8683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1"/>
                          </a:solidFill>
                          <a:effectLst/>
                          <a:latin typeface="Times New Roman" pitchFamily="18" charset="0"/>
                          <a:cs typeface="Titr" pitchFamily="2" charset="-78"/>
                        </a:rPr>
                        <a:t>شركت «ميسيز» كه در زمينه امور بانكي و بيمه در بريتانيا فعاليت مي‏كند يك شركت نرم‏افزار مواقبت‏هاي بهداشتي را به نام «سيستم رايانه مديك» خريداري كرد.</a:t>
                      </a:r>
                      <a:endParaRPr kumimoji="0" lang="en-US" sz="17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1"/>
                          </a:solidFill>
                          <a:effectLst/>
                          <a:latin typeface="Times New Roman" pitchFamily="18" charset="0"/>
                          <a:cs typeface="Titr" pitchFamily="2" charset="-78"/>
                        </a:rPr>
                        <a:t>افزودن محصولات و خدمات جديد و غيرمرتبط</a:t>
                      </a:r>
                      <a:endParaRPr kumimoji="0" lang="en-US" sz="17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1"/>
                          </a:solidFill>
                          <a:effectLst/>
                          <a:latin typeface="Times New Roman" pitchFamily="18" charset="0"/>
                          <a:cs typeface="Titr" pitchFamily="2" charset="-78"/>
                        </a:rPr>
                        <a:t>تنوع ناهمگون</a:t>
                      </a:r>
                      <a:endParaRPr kumimoji="0" lang="en-US" sz="17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r>
              <a:tr h="83185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2"/>
                          </a:solidFill>
                          <a:effectLst/>
                          <a:latin typeface="Times New Roman" pitchFamily="18" charset="0"/>
                          <a:cs typeface="Titr" pitchFamily="2" charset="-78"/>
                        </a:rPr>
                        <a:t>بانك «فرست يونيون» شركت «ويت فرست وچر سينگر» را خريداري كرد.</a:t>
                      </a:r>
                      <a:endParaRPr kumimoji="0" lang="en-US" sz="1700" b="1" i="0" u="none" strike="noStrike" cap="none" normalizeH="0" baseline="0" smtClean="0">
                        <a:ln>
                          <a:noFill/>
                        </a:ln>
                        <a:solidFill>
                          <a:schemeClr val="tx2"/>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2"/>
                          </a:solidFill>
                          <a:effectLst/>
                          <a:latin typeface="Times New Roman" pitchFamily="18" charset="0"/>
                          <a:cs typeface="Titr" pitchFamily="2" charset="-78"/>
                        </a:rPr>
                        <a:t>افزودن محصولات و خدمات جديد و غيرمرتبط براي مشتريان كنوني</a:t>
                      </a:r>
                      <a:endParaRPr kumimoji="0" lang="en-US" sz="1700" b="1" i="0" u="none" strike="noStrike" cap="none" normalizeH="0" baseline="0" smtClean="0">
                        <a:ln>
                          <a:noFill/>
                        </a:ln>
                        <a:solidFill>
                          <a:schemeClr val="tx2"/>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2"/>
                          </a:solidFill>
                          <a:effectLst/>
                          <a:latin typeface="Times New Roman" pitchFamily="18" charset="0"/>
                          <a:cs typeface="Titr" pitchFamily="2" charset="-78"/>
                        </a:rPr>
                        <a:t>تنوع افقي</a:t>
                      </a:r>
                      <a:endParaRPr kumimoji="0" lang="en-US" sz="1700" b="1" i="0" u="none" strike="noStrike" cap="none" normalizeH="0" baseline="0" smtClean="0">
                        <a:ln>
                          <a:noFill/>
                        </a:ln>
                        <a:solidFill>
                          <a:schemeClr val="tx2"/>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r>
              <a:tr h="1055688">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1"/>
                          </a:solidFill>
                          <a:effectLst/>
                          <a:latin typeface="Times New Roman" pitchFamily="18" charset="0"/>
                          <a:cs typeface="Titr" pitchFamily="2" charset="-78"/>
                        </a:rPr>
                        <a:t>شركت‏هاي «لوسنت تكنولوژيز» و شركت «ان وي فيليپس الكترونيكز» شركت جديدي به‏نام «ارتباطات مصرف كننده فيليپس» تشكيل دادند تا بدان وسيله تلفن را توليد و عرضه كنند.</a:t>
                      </a:r>
                      <a:endParaRPr kumimoji="0" lang="en-US" sz="17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1"/>
                          </a:solidFill>
                          <a:effectLst/>
                          <a:latin typeface="Times New Roman" pitchFamily="18" charset="0"/>
                          <a:cs typeface="Titr" pitchFamily="2" charset="-78"/>
                        </a:rPr>
                        <a:t>يك يا دو شركت تشكيل يك سازمان جداگانه مي‏دهند تا به هدفهاي مشترك خاصي دست يابند</a:t>
                      </a:r>
                      <a:endParaRPr kumimoji="0" lang="en-US" sz="17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1"/>
                          </a:solidFill>
                          <a:effectLst/>
                          <a:latin typeface="Times New Roman" pitchFamily="18" charset="0"/>
                          <a:cs typeface="Titr" pitchFamily="2" charset="-78"/>
                        </a:rPr>
                        <a:t>مشاركت</a:t>
                      </a:r>
                      <a:endParaRPr kumimoji="0" lang="en-US" sz="17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cap="flat">
                      <a:noFill/>
                    </a:lnB>
                    <a:lnTlToBr>
                      <a:noFill/>
                    </a:lnTlToBr>
                    <a:lnBlToTr>
                      <a:noFill/>
                    </a:lnBlToTr>
                    <a:noFill/>
                  </a:tcPr>
                </a:tc>
              </a:tr>
            </a:tbl>
          </a:graphicData>
        </a:graphic>
      </p:graphicFrame>
      <p:sp>
        <p:nvSpPr>
          <p:cNvPr id="26678" name="Text Box 54"/>
          <p:cNvSpPr txBox="1">
            <a:spLocks noChangeArrowheads="1"/>
          </p:cNvSpPr>
          <p:nvPr/>
        </p:nvSpPr>
        <p:spPr bwMode="auto">
          <a:xfrm>
            <a:off x="1752600" y="76200"/>
            <a:ext cx="5791200" cy="519113"/>
          </a:xfrm>
          <a:prstGeom prst="rect">
            <a:avLst/>
          </a:prstGeom>
          <a:noFill/>
          <a:ln w="12700">
            <a:noFill/>
            <a:miter lim="800000"/>
            <a:headEnd type="none" w="sm" len="sm"/>
            <a:tailEnd type="none" w="sm" len="sm"/>
          </a:ln>
          <a:effectLst/>
        </p:spPr>
        <p:txBody>
          <a:bodyPr anchor="ctr">
            <a:spAutoFit/>
          </a:bodyPr>
          <a:lstStyle/>
          <a:p>
            <a:pPr algn="ctr" rtl="1">
              <a:spcBef>
                <a:spcPct val="50000"/>
              </a:spcBef>
            </a:pPr>
            <a:r>
              <a:rPr lang="ar-SA" b="1">
                <a:solidFill>
                  <a:srgbClr val="66FF66"/>
                </a:solidFill>
                <a:effectLst>
                  <a:outerShdw blurRad="38100" dist="38100" dir="2700000" algn="tl">
                    <a:srgbClr val="000000"/>
                  </a:outerShdw>
                </a:effectLst>
                <a:cs typeface="Traffic" pitchFamily="2" charset="-78"/>
              </a:rPr>
              <a:t>استراتژي‏هاي گوناگون : تعريف و نمونه</a:t>
            </a:r>
            <a:endParaRPr lang="en-US" b="1">
              <a:solidFill>
                <a:srgbClr val="66FF66"/>
              </a:solidFill>
              <a:effectLst>
                <a:outerShdw blurRad="38100" dist="38100" dir="2700000" algn="tl">
                  <a:srgbClr val="000000"/>
                </a:outerShdw>
              </a:effectLst>
              <a:cs typeface="Traffic"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77" name="Group 29"/>
          <p:cNvGraphicFramePr>
            <a:graphicFrameLocks noGrp="1"/>
          </p:cNvGraphicFramePr>
          <p:nvPr/>
        </p:nvGraphicFramePr>
        <p:xfrm>
          <a:off x="152400" y="974725"/>
          <a:ext cx="8839200" cy="2989580"/>
        </p:xfrm>
        <a:graphic>
          <a:graphicData uri="http://schemas.openxmlformats.org/drawingml/2006/table">
            <a:tbl>
              <a:tblPr/>
              <a:tblGrid>
                <a:gridCol w="4114800"/>
                <a:gridCol w="3276600"/>
                <a:gridCol w="1447800"/>
              </a:tblGrid>
              <a:tr h="427038">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نمونه</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33"/>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تعريف</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33"/>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استراتژي</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3333"/>
                    </a:solidFill>
                  </a:tcPr>
                </a:tc>
              </a:tr>
              <a:tr h="83185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2"/>
                          </a:solidFill>
                          <a:effectLst/>
                          <a:latin typeface="Times New Roman" pitchFamily="18" charset="0"/>
                          <a:cs typeface="Titr" pitchFamily="2" charset="-78"/>
                        </a:rPr>
                        <a:t>بانك «ولزفارگو» بين سالهاي 1996 و 1997 از ميزان مشاغل موجود 12600 شغل كاهش داد.</a:t>
                      </a:r>
                      <a:endParaRPr kumimoji="0" lang="en-US" sz="1700" b="1" i="0" u="none" strike="noStrike" cap="none" normalizeH="0" baseline="0" smtClean="0">
                        <a:ln>
                          <a:noFill/>
                        </a:ln>
                        <a:solidFill>
                          <a:schemeClr val="tx2"/>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2"/>
                          </a:solidFill>
                          <a:effectLst/>
                          <a:latin typeface="Times New Roman" pitchFamily="18" charset="0"/>
                          <a:cs typeface="Titr" pitchFamily="2" charset="-78"/>
                        </a:rPr>
                        <a:t>گروه‏بندي جديد در هزينه و دارايي براي معكوس كردن سير نزولي فروش و سود</a:t>
                      </a:r>
                      <a:endParaRPr kumimoji="0" lang="en-US" sz="1700" b="1" i="0" u="none" strike="noStrike" cap="none" normalizeH="0" baseline="0" smtClean="0">
                        <a:ln>
                          <a:noFill/>
                        </a:ln>
                        <a:solidFill>
                          <a:schemeClr val="tx2"/>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2"/>
                          </a:solidFill>
                          <a:effectLst/>
                          <a:latin typeface="Times New Roman" pitchFamily="18" charset="0"/>
                          <a:cs typeface="Titr" pitchFamily="2" charset="-78"/>
                        </a:rPr>
                        <a:t>كاهش</a:t>
                      </a:r>
                      <a:endParaRPr kumimoji="0" lang="en-US" sz="1700" b="1" i="0" u="none" strike="noStrike" cap="none" normalizeH="0" baseline="0" smtClean="0">
                        <a:ln>
                          <a:noFill/>
                        </a:ln>
                        <a:solidFill>
                          <a:schemeClr val="tx2"/>
                        </a:solidFill>
                        <a:effectLst/>
                        <a:latin typeface="Times New Roman" pitchFamily="18" charset="0"/>
                        <a:cs typeface="Titr"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r>
              <a:tr h="8683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1"/>
                          </a:solidFill>
                          <a:effectLst/>
                          <a:latin typeface="Times New Roman" pitchFamily="18" charset="0"/>
                          <a:cs typeface="Titr" pitchFamily="2" charset="-78"/>
                        </a:rPr>
                        <a:t>شركت «ريتون» واحد توليد كننده لوازم خانگي به نام «امانا» را به مبلغ 750 ميليون دلار به شركت «گودمن هولدينگ» فروخت.</a:t>
                      </a:r>
                      <a:endParaRPr kumimoji="0" lang="en-US" sz="17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1"/>
                          </a:solidFill>
                          <a:effectLst/>
                          <a:latin typeface="Times New Roman" pitchFamily="18" charset="0"/>
                          <a:cs typeface="Titr" pitchFamily="2" charset="-78"/>
                        </a:rPr>
                        <a:t>فروش يك واحد مستقل يا بخشي از يك سازمان</a:t>
                      </a:r>
                      <a:endParaRPr kumimoji="0" lang="en-US" sz="17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1"/>
                          </a:solidFill>
                          <a:effectLst/>
                          <a:latin typeface="Times New Roman" pitchFamily="18" charset="0"/>
                          <a:cs typeface="Titr" pitchFamily="2" charset="-78"/>
                        </a:rPr>
                        <a:t>واگذاري</a:t>
                      </a:r>
                      <a:endParaRPr kumimoji="0" lang="en-US" sz="17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r>
              <a:tr h="83185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2"/>
                          </a:solidFill>
                          <a:effectLst/>
                          <a:latin typeface="Times New Roman" pitchFamily="18" charset="0"/>
                          <a:cs typeface="Titr" pitchFamily="2" charset="-78"/>
                        </a:rPr>
                        <a:t>شركت «ريبال» تمام دارايي‏هاي خود را به فروش رسانيد و فعاليت‏هاي خود را پايان داد.</a:t>
                      </a:r>
                      <a:endParaRPr kumimoji="0" lang="en-US" sz="1700" b="1" i="0" u="none" strike="noStrike" cap="none" normalizeH="0" baseline="0" smtClean="0">
                        <a:ln>
                          <a:noFill/>
                        </a:ln>
                        <a:solidFill>
                          <a:schemeClr val="tx2"/>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2"/>
                          </a:solidFill>
                          <a:effectLst/>
                          <a:latin typeface="Times New Roman" pitchFamily="18" charset="0"/>
                          <a:cs typeface="Titr" pitchFamily="2" charset="-78"/>
                        </a:rPr>
                        <a:t>با توجه به ارزش يكايك دارايي‏ها ، فروش تمام دارايي‏هاي شركت</a:t>
                      </a:r>
                      <a:endParaRPr kumimoji="0" lang="en-US" sz="1700" b="1" i="0" u="none" strike="noStrike" cap="none" normalizeH="0" baseline="0" smtClean="0">
                        <a:ln>
                          <a:noFill/>
                        </a:ln>
                        <a:solidFill>
                          <a:schemeClr val="tx2"/>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tx2"/>
                          </a:solidFill>
                          <a:effectLst/>
                          <a:latin typeface="Times New Roman" pitchFamily="18" charset="0"/>
                          <a:cs typeface="Titr" pitchFamily="2" charset="-78"/>
                        </a:rPr>
                        <a:t>انحلال</a:t>
                      </a:r>
                      <a:endParaRPr kumimoji="0" lang="en-US" sz="1700" b="1" i="0" u="none" strike="noStrike" cap="none" normalizeH="0" baseline="0" smtClean="0">
                        <a:ln>
                          <a:noFill/>
                        </a:ln>
                        <a:solidFill>
                          <a:schemeClr val="tx2"/>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cap="flat">
                      <a:noFill/>
                    </a:lnB>
                    <a:lnTlToBr>
                      <a:noFill/>
                    </a:lnTlToBr>
                    <a:lnBlToTr>
                      <a:noFill/>
                    </a:lnBlToTr>
                    <a:noFill/>
                  </a:tcPr>
                </a:tc>
              </a:tr>
            </a:tbl>
          </a:graphicData>
        </a:graphic>
      </p:graphicFrame>
      <p:sp>
        <p:nvSpPr>
          <p:cNvPr id="27675" name="Text Box 27"/>
          <p:cNvSpPr txBox="1">
            <a:spLocks noChangeArrowheads="1"/>
          </p:cNvSpPr>
          <p:nvPr/>
        </p:nvSpPr>
        <p:spPr bwMode="auto">
          <a:xfrm>
            <a:off x="1752600" y="203200"/>
            <a:ext cx="5791200" cy="519113"/>
          </a:xfrm>
          <a:prstGeom prst="rect">
            <a:avLst/>
          </a:prstGeom>
          <a:noFill/>
          <a:ln w="12700">
            <a:noFill/>
            <a:miter lim="800000"/>
            <a:headEnd type="none" w="sm" len="sm"/>
            <a:tailEnd type="none" w="sm" len="sm"/>
          </a:ln>
          <a:effectLst/>
        </p:spPr>
        <p:txBody>
          <a:bodyPr anchor="ctr">
            <a:spAutoFit/>
          </a:bodyPr>
          <a:lstStyle/>
          <a:p>
            <a:pPr algn="ctr" rtl="1">
              <a:spcBef>
                <a:spcPct val="50000"/>
              </a:spcBef>
            </a:pPr>
            <a:r>
              <a:rPr lang="ar-SA" b="1">
                <a:solidFill>
                  <a:srgbClr val="66FF66"/>
                </a:solidFill>
                <a:effectLst>
                  <a:outerShdw blurRad="38100" dist="38100" dir="2700000" algn="tl">
                    <a:srgbClr val="000000"/>
                  </a:outerShdw>
                </a:effectLst>
                <a:cs typeface="Traffic" pitchFamily="2" charset="-78"/>
              </a:rPr>
              <a:t>استراتژي‏هاي گوناگون : تعريف و نمونه</a:t>
            </a:r>
            <a:endParaRPr lang="en-US" b="1">
              <a:solidFill>
                <a:srgbClr val="66FF66"/>
              </a:solidFill>
              <a:effectLst>
                <a:outerShdw blurRad="38100" dist="38100" dir="2700000" algn="tl">
                  <a:srgbClr val="000000"/>
                </a:outerShdw>
              </a:effectLst>
              <a:cs typeface="Traffic" pitchFamily="2" charset="-78"/>
            </a:endParaRPr>
          </a:p>
        </p:txBody>
      </p:sp>
      <p:sp>
        <p:nvSpPr>
          <p:cNvPr id="27678" name="Line 30"/>
          <p:cNvSpPr>
            <a:spLocks noChangeShapeType="1"/>
          </p:cNvSpPr>
          <p:nvPr/>
        </p:nvSpPr>
        <p:spPr bwMode="auto">
          <a:xfrm>
            <a:off x="250825" y="4149725"/>
            <a:ext cx="8642350" cy="0"/>
          </a:xfrm>
          <a:prstGeom prst="line">
            <a:avLst/>
          </a:prstGeom>
          <a:noFill/>
          <a:ln w="12700">
            <a:solidFill>
              <a:schemeClr val="tx1"/>
            </a:solidFill>
            <a:round/>
            <a:headEnd type="none" w="sm" len="sm"/>
            <a:tailEnd type="none" w="sm" len="sm"/>
          </a:ln>
          <a:effectLst/>
        </p:spPr>
        <p:txBody>
          <a:bodyPr wrap="none"/>
          <a:lstStyle/>
          <a:p>
            <a:endParaRPr lang="fa-I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9" name="Text Box 27"/>
          <p:cNvSpPr txBox="1">
            <a:spLocks noChangeArrowheads="1"/>
          </p:cNvSpPr>
          <p:nvPr/>
        </p:nvSpPr>
        <p:spPr bwMode="auto">
          <a:xfrm>
            <a:off x="3071802" y="441325"/>
            <a:ext cx="5857916" cy="701675"/>
          </a:xfrm>
          <a:prstGeom prst="rect">
            <a:avLst/>
          </a:prstGeom>
          <a:noFill/>
          <a:ln w="12700">
            <a:noFill/>
            <a:miter lim="800000"/>
            <a:headEnd type="none" w="sm" len="sm"/>
            <a:tailEnd type="none" w="sm" len="sm"/>
          </a:ln>
          <a:effectLst>
            <a:outerShdw dist="53882" dir="2700000" algn="ctr" rotWithShape="0">
              <a:schemeClr val="tx1"/>
            </a:outerShdw>
          </a:effectLst>
        </p:spPr>
        <p:txBody>
          <a:bodyPr wrap="square" anchor="ctr">
            <a:spAutoFit/>
          </a:bodyPr>
          <a:lstStyle/>
          <a:p>
            <a:pPr algn="ctr" rtl="1">
              <a:spcBef>
                <a:spcPct val="50000"/>
              </a:spcBef>
            </a:pPr>
            <a:r>
              <a:rPr lang="ar-SA" sz="4000" b="1" dirty="0">
                <a:solidFill>
                  <a:srgbClr val="FF9900"/>
                </a:solidFill>
                <a:effectLst>
                  <a:outerShdw blurRad="38100" dist="38100" dir="2700000" algn="tl">
                    <a:srgbClr val="000000">
                      <a:alpha val="43137"/>
                    </a:srgbClr>
                  </a:outerShdw>
                </a:effectLst>
                <a:cs typeface="Traffic" pitchFamily="2" charset="-78"/>
              </a:rPr>
              <a:t>ادغام‏ها و خريدهاي استقراضي</a:t>
            </a:r>
            <a:endParaRPr lang="en-US" sz="4000" b="1" dirty="0">
              <a:solidFill>
                <a:srgbClr val="FF9900"/>
              </a:solidFill>
              <a:effectLst>
                <a:outerShdw blurRad="38100" dist="38100" dir="2700000" algn="tl">
                  <a:srgbClr val="000000">
                    <a:alpha val="43137"/>
                  </a:srgbClr>
                </a:outerShdw>
              </a:effectLst>
              <a:cs typeface="Traffic" pitchFamily="2" charset="-78"/>
            </a:endParaRPr>
          </a:p>
        </p:txBody>
      </p:sp>
      <p:sp>
        <p:nvSpPr>
          <p:cNvPr id="28701" name="Text Box 29"/>
          <p:cNvSpPr txBox="1">
            <a:spLocks noChangeArrowheads="1"/>
          </p:cNvSpPr>
          <p:nvPr/>
        </p:nvSpPr>
        <p:spPr bwMode="auto">
          <a:xfrm>
            <a:off x="228600" y="1517650"/>
            <a:ext cx="8686800" cy="4486275"/>
          </a:xfrm>
          <a:prstGeom prst="rect">
            <a:avLst/>
          </a:prstGeom>
          <a:noFill/>
          <a:ln w="12700">
            <a:noFill/>
            <a:miter lim="800000"/>
            <a:headEnd type="none" w="sm" len="sm"/>
            <a:tailEnd type="none" w="sm" len="sm"/>
          </a:ln>
          <a:effectLst/>
        </p:spPr>
        <p:txBody>
          <a:bodyPr>
            <a:spAutoFit/>
          </a:bodyPr>
          <a:lstStyle/>
          <a:p>
            <a:pPr algn="just" rtl="1">
              <a:spcBef>
                <a:spcPct val="50000"/>
              </a:spcBef>
            </a:pPr>
            <a:r>
              <a:rPr lang="ar-SA" sz="3600" b="1">
                <a:cs typeface="Traffic" pitchFamily="2" charset="-78"/>
              </a:rPr>
              <a:t>از جمله استراتژي‏هاي بسيار متداول اين است كه دو شركت در هم ادغام مي‏شوند يا يك شركت ، شركت ديگري را مي‏خرد. مقصود از خريد يك شركت اين است كه يك سازمان بزرگ يك سازمان كوچكتر را خريدار مي‏نمايد يا عكس اين داستان اتفاق مي‏افتد. مقصود از ادغام شركت‏ها اين است كه دو سازمان با اندازه‏هاي همانند يكي مي‏شوند و به صورت يك شركت درمي‏آيند.</a:t>
            </a:r>
            <a:endParaRPr lang="en-US" sz="3600" b="1">
              <a:cs typeface="Traff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830388" y="76200"/>
            <a:ext cx="7466012" cy="457200"/>
          </a:xfrm>
        </p:spPr>
        <p:txBody>
          <a:bodyPr/>
          <a:lstStyle/>
          <a:p>
            <a:r>
              <a:rPr lang="ar-SA" sz="2400">
                <a:cs typeface="Titr" pitchFamily="2" charset="-78"/>
              </a:rPr>
              <a:t>مراحلي كه در تجزيه و تحليل موردي جامع و كتبي بايد انجام داد : </a:t>
            </a:r>
            <a:endParaRPr lang="en-US" sz="2400">
              <a:cs typeface="Titr" pitchFamily="2" charset="-78"/>
            </a:endParaRPr>
          </a:p>
        </p:txBody>
      </p:sp>
      <p:graphicFrame>
        <p:nvGraphicFramePr>
          <p:cNvPr id="10437" name="Group 197"/>
          <p:cNvGraphicFramePr>
            <a:graphicFrameLocks noGrp="1"/>
          </p:cNvGraphicFramePr>
          <p:nvPr/>
        </p:nvGraphicFramePr>
        <p:xfrm>
          <a:off x="76200" y="555625"/>
          <a:ext cx="8991600" cy="6372229"/>
        </p:xfrm>
        <a:graphic>
          <a:graphicData uri="http://schemas.openxmlformats.org/drawingml/2006/table">
            <a:tbl>
              <a:tblPr rtl="1"/>
              <a:tblGrid>
                <a:gridCol w="896937"/>
                <a:gridCol w="8094663"/>
              </a:tblGrid>
              <a:tr h="358775">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rgbClr val="006600"/>
                          </a:solidFill>
                          <a:effectLst/>
                          <a:latin typeface="Times New Roman" pitchFamily="18" charset="0"/>
                          <a:cs typeface="Titr" pitchFamily="2" charset="-78"/>
                        </a:rPr>
                        <a:t>مرحله 1</a:t>
                      </a:r>
                      <a:endParaRPr kumimoji="0" lang="en-US" sz="1700" b="1" i="0" u="none" strike="noStrike" cap="none" normalizeH="0" baseline="0" smtClean="0">
                        <a:ln>
                          <a:noFill/>
                        </a:ln>
                        <a:solidFill>
                          <a:srgbClr val="006600"/>
                        </a:solidFill>
                        <a:effectLst/>
                        <a:latin typeface="Times New Roman" pitchFamily="18" charset="0"/>
                        <a:cs typeface="Titr" pitchFamily="2" charset="-78"/>
                      </a:endParaRPr>
                    </a:p>
                  </a:txBody>
                  <a:tcPr anchor="ctr" horzOverflow="overflow">
                    <a:lnL cap="flat">
                      <a:noFill/>
                    </a:lnL>
                    <a:lnR w="12700" cap="flat" cmpd="sng" algn="ctr">
                      <a:solidFill>
                        <a:schemeClr val="tx1"/>
                      </a:solidFill>
                      <a:prstDash val="solid"/>
                      <a:round/>
                      <a:headEnd type="none" w="sm" len="sm"/>
                      <a:tailEnd type="none" w="sm" len="sm"/>
                    </a:lnR>
                    <a:lnT cap="flat">
                      <a:noFill/>
                    </a:lnT>
                    <a:lnB w="12700" cap="flat" cmpd="sng" algn="ctr">
                      <a:solidFill>
                        <a:schemeClr val="tx1"/>
                      </a:solidFill>
                      <a:prstDash val="solid"/>
                      <a:round/>
                      <a:headEnd type="none" w="sm" len="sm"/>
                      <a:tailEnd type="none" w="sm" len="sm"/>
                    </a:lnB>
                    <a:lnTlToBr>
                      <a:noFill/>
                    </a:lnTlToBr>
                    <a:lnBlToTr>
                      <a:noFill/>
                    </a:lnBlToTr>
                    <a:solidFill>
                      <a:srgbClr val="EAEAEA"/>
                    </a:solid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bg1"/>
                          </a:solidFill>
                          <a:effectLst/>
                          <a:latin typeface="Times New Roman" pitchFamily="18" charset="0"/>
                          <a:cs typeface="Titr" pitchFamily="2" charset="-78"/>
                        </a:rPr>
                        <a:t>شناسايي مأموريت ، اهداف و استراتژي‏هاي كنوني شركت.</a:t>
                      </a:r>
                      <a:endParaRPr kumimoji="0" lang="en-US" sz="17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cap="flat">
                      <a:noFill/>
                    </a:lnR>
                    <a:lnT cap="flat">
                      <a:noFill/>
                    </a:lnT>
                    <a:lnB w="12700" cap="flat" cmpd="sng" algn="ctr">
                      <a:solidFill>
                        <a:schemeClr val="tx1"/>
                      </a:solidFill>
                      <a:prstDash val="solid"/>
                      <a:round/>
                      <a:headEnd type="none" w="sm" len="sm"/>
                      <a:tailEnd type="none" w="sm" len="sm"/>
                    </a:lnB>
                    <a:lnTlToBr>
                      <a:noFill/>
                    </a:lnTlToBr>
                    <a:lnBlToTr>
                      <a:noFill/>
                    </a:lnBlToTr>
                    <a:solidFill>
                      <a:srgbClr val="EAEAEA"/>
                    </a:solidFill>
                  </a:tcPr>
                </a:tc>
              </a:tr>
              <a:tr h="373063">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rgbClr val="006600"/>
                          </a:solidFill>
                          <a:effectLst/>
                          <a:latin typeface="Times New Roman" pitchFamily="18" charset="0"/>
                          <a:cs typeface="Titr" pitchFamily="2" charset="-78"/>
                        </a:rPr>
                        <a:t>مرحله 2</a:t>
                      </a:r>
                      <a:endParaRPr kumimoji="0" lang="en-US" sz="1700" b="1" i="0" u="none" strike="noStrike" cap="none" normalizeH="0" baseline="0" smtClean="0">
                        <a:ln>
                          <a:noFill/>
                        </a:ln>
                        <a:solidFill>
                          <a:srgbClr val="006600"/>
                        </a:solidFill>
                        <a:effectLst/>
                        <a:latin typeface="Times New Roman" pitchFamily="18" charset="0"/>
                        <a:cs typeface="Titr" pitchFamily="2" charset="-78"/>
                      </a:endParaRPr>
                    </a:p>
                  </a:txBody>
                  <a:tcPr anchor="ct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bg1"/>
                          </a:solidFill>
                          <a:effectLst/>
                          <a:latin typeface="Times New Roman" pitchFamily="18" charset="0"/>
                          <a:cs typeface="Titr" pitchFamily="2" charset="-78"/>
                        </a:rPr>
                        <a:t>تدوين بيانيه مأموريت سازمان.</a:t>
                      </a:r>
                      <a:endParaRPr kumimoji="0" lang="en-US" sz="17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r>
              <a:tr h="373063">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rgbClr val="006600"/>
                          </a:solidFill>
                          <a:effectLst/>
                          <a:latin typeface="Times New Roman" pitchFamily="18" charset="0"/>
                          <a:cs typeface="Titr" pitchFamily="2" charset="-78"/>
                        </a:rPr>
                        <a:t>مرحله 3</a:t>
                      </a:r>
                      <a:endParaRPr kumimoji="0" lang="en-US" sz="1700" b="1" i="0" u="none" strike="noStrike" cap="none" normalizeH="0" baseline="0" smtClean="0">
                        <a:ln>
                          <a:noFill/>
                        </a:ln>
                        <a:solidFill>
                          <a:srgbClr val="006600"/>
                        </a:solidFill>
                        <a:effectLst/>
                        <a:latin typeface="Times New Roman" pitchFamily="18" charset="0"/>
                        <a:cs typeface="Titr" pitchFamily="2" charset="-78"/>
                      </a:endParaRPr>
                    </a:p>
                  </a:txBody>
                  <a:tcPr anchor="ct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bg1"/>
                          </a:solidFill>
                          <a:effectLst/>
                          <a:latin typeface="Times New Roman" pitchFamily="18" charset="0"/>
                          <a:cs typeface="Titr" pitchFamily="2" charset="-78"/>
                        </a:rPr>
                        <a:t>شناسايي فرصت‏ها و تهديدات خارجي سازمان.</a:t>
                      </a:r>
                      <a:endParaRPr kumimoji="0" lang="en-US" sz="17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r>
              <a:tr h="373063">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rgbClr val="006600"/>
                          </a:solidFill>
                          <a:effectLst/>
                          <a:latin typeface="Times New Roman" pitchFamily="18" charset="0"/>
                          <a:cs typeface="Titr" pitchFamily="2" charset="-78"/>
                        </a:rPr>
                        <a:t>مرحله 4</a:t>
                      </a:r>
                      <a:endParaRPr kumimoji="0" lang="en-US" sz="1700" b="1" i="0" u="none" strike="noStrike" cap="none" normalizeH="0" baseline="0" smtClean="0">
                        <a:ln>
                          <a:noFill/>
                        </a:ln>
                        <a:solidFill>
                          <a:srgbClr val="006600"/>
                        </a:solidFill>
                        <a:effectLst/>
                        <a:latin typeface="Times New Roman" pitchFamily="18" charset="0"/>
                        <a:cs typeface="Titr" pitchFamily="2" charset="-78"/>
                      </a:endParaRPr>
                    </a:p>
                  </a:txBody>
                  <a:tcPr anchor="ct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bg1"/>
                          </a:solidFill>
                          <a:effectLst/>
                          <a:latin typeface="Times New Roman" pitchFamily="18" charset="0"/>
                          <a:cs typeface="Titr" pitchFamily="2" charset="-78"/>
                        </a:rPr>
                        <a:t>تهية ماتريس بررسي رقابت (</a:t>
                      </a:r>
                      <a:r>
                        <a:rPr kumimoji="0" lang="en-US" sz="1700" b="1" i="0" u="none" strike="noStrike" cap="none" normalizeH="0" baseline="0" smtClean="0">
                          <a:ln>
                            <a:noFill/>
                          </a:ln>
                          <a:solidFill>
                            <a:schemeClr val="bg1"/>
                          </a:solidFill>
                          <a:effectLst/>
                          <a:latin typeface="Times New Roman" pitchFamily="18" charset="0"/>
                          <a:cs typeface="Titr" pitchFamily="2" charset="-78"/>
                        </a:rPr>
                        <a:t>CPM</a:t>
                      </a:r>
                      <a:r>
                        <a:rPr kumimoji="0" lang="ar-SA" sz="1700" b="1" i="0" u="none" strike="noStrike" cap="none" normalizeH="0" baseline="0" smtClean="0">
                          <a:ln>
                            <a:noFill/>
                          </a:ln>
                          <a:solidFill>
                            <a:schemeClr val="bg1"/>
                          </a:solidFill>
                          <a:effectLst/>
                          <a:latin typeface="Times New Roman" pitchFamily="18" charset="0"/>
                          <a:cs typeface="Titr" pitchFamily="2" charset="-78"/>
                        </a:rPr>
                        <a:t>).</a:t>
                      </a:r>
                      <a:endParaRPr kumimoji="0" lang="en-US" sz="17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r>
              <a:tr h="374650">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rgbClr val="006600"/>
                          </a:solidFill>
                          <a:effectLst/>
                          <a:latin typeface="Times New Roman" pitchFamily="18" charset="0"/>
                          <a:cs typeface="Titr" pitchFamily="2" charset="-78"/>
                        </a:rPr>
                        <a:t>مرحله 5</a:t>
                      </a:r>
                      <a:endParaRPr kumimoji="0" lang="en-US" sz="1700" b="1" i="0" u="none" strike="noStrike" cap="none" normalizeH="0" baseline="0" smtClean="0">
                        <a:ln>
                          <a:noFill/>
                        </a:ln>
                        <a:solidFill>
                          <a:srgbClr val="006600"/>
                        </a:solidFill>
                        <a:effectLst/>
                        <a:latin typeface="Times New Roman" pitchFamily="18" charset="0"/>
                        <a:cs typeface="Titr" pitchFamily="2" charset="-78"/>
                      </a:endParaRPr>
                    </a:p>
                  </a:txBody>
                  <a:tcPr anchor="ct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bg1"/>
                          </a:solidFill>
                          <a:effectLst/>
                          <a:latin typeface="Times New Roman" pitchFamily="18" charset="0"/>
                          <a:cs typeface="Titr" pitchFamily="2" charset="-78"/>
                        </a:rPr>
                        <a:t>تهية ماتريس ارزيابي عوامل خارجي سازمان (</a:t>
                      </a:r>
                      <a:r>
                        <a:rPr kumimoji="0" lang="en-US" sz="1700" b="1" i="0" u="none" strike="noStrike" cap="none" normalizeH="0" baseline="0" smtClean="0">
                          <a:ln>
                            <a:noFill/>
                          </a:ln>
                          <a:solidFill>
                            <a:schemeClr val="bg1"/>
                          </a:solidFill>
                          <a:effectLst/>
                          <a:latin typeface="Times New Roman" pitchFamily="18" charset="0"/>
                          <a:cs typeface="Titr" pitchFamily="2" charset="-78"/>
                        </a:rPr>
                        <a:t>EFE</a:t>
                      </a:r>
                      <a:r>
                        <a:rPr kumimoji="0" lang="ar-SA" sz="1700" b="1" i="0" u="none" strike="noStrike" cap="none" normalizeH="0" baseline="0" smtClean="0">
                          <a:ln>
                            <a:noFill/>
                          </a:ln>
                          <a:solidFill>
                            <a:schemeClr val="bg1"/>
                          </a:solidFill>
                          <a:effectLst/>
                          <a:latin typeface="Times New Roman" pitchFamily="18" charset="0"/>
                          <a:cs typeface="Titr" pitchFamily="2" charset="-78"/>
                        </a:rPr>
                        <a:t>).</a:t>
                      </a:r>
                      <a:endParaRPr kumimoji="0" lang="en-US" sz="17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r>
              <a:tr h="373063">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rgbClr val="006600"/>
                          </a:solidFill>
                          <a:effectLst/>
                          <a:latin typeface="Times New Roman" pitchFamily="18" charset="0"/>
                          <a:cs typeface="Titr" pitchFamily="2" charset="-78"/>
                        </a:rPr>
                        <a:t>مرحله 6</a:t>
                      </a:r>
                      <a:endParaRPr kumimoji="0" lang="en-US" sz="1700" b="1" i="0" u="none" strike="noStrike" cap="none" normalizeH="0" baseline="0" smtClean="0">
                        <a:ln>
                          <a:noFill/>
                        </a:ln>
                        <a:solidFill>
                          <a:srgbClr val="006600"/>
                        </a:solidFill>
                        <a:effectLst/>
                        <a:latin typeface="Times New Roman" pitchFamily="18" charset="0"/>
                        <a:cs typeface="Titr" pitchFamily="2" charset="-78"/>
                      </a:endParaRPr>
                    </a:p>
                  </a:txBody>
                  <a:tcPr anchor="ct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bg1"/>
                          </a:solidFill>
                          <a:effectLst/>
                          <a:latin typeface="Times New Roman" pitchFamily="18" charset="0"/>
                          <a:cs typeface="Titr" pitchFamily="2" charset="-78"/>
                        </a:rPr>
                        <a:t>شناسايي نقاط قوت و ضعف داخلي سازمان.</a:t>
                      </a:r>
                      <a:endParaRPr kumimoji="0" lang="en-US" sz="17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r>
              <a:tr h="373063">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rgbClr val="006600"/>
                          </a:solidFill>
                          <a:effectLst/>
                          <a:latin typeface="Times New Roman" pitchFamily="18" charset="0"/>
                          <a:cs typeface="Titr" pitchFamily="2" charset="-78"/>
                        </a:rPr>
                        <a:t>مرحله 7</a:t>
                      </a:r>
                      <a:endParaRPr kumimoji="0" lang="en-US" sz="1700" b="1" i="0" u="none" strike="noStrike" cap="none" normalizeH="0" baseline="0" smtClean="0">
                        <a:ln>
                          <a:noFill/>
                        </a:ln>
                        <a:solidFill>
                          <a:srgbClr val="006600"/>
                        </a:solidFill>
                        <a:effectLst/>
                        <a:latin typeface="Times New Roman" pitchFamily="18" charset="0"/>
                        <a:cs typeface="Titr" pitchFamily="2" charset="-78"/>
                      </a:endParaRPr>
                    </a:p>
                  </a:txBody>
                  <a:tcPr anchor="ct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bg1"/>
                          </a:solidFill>
                          <a:effectLst/>
                          <a:latin typeface="Times New Roman" pitchFamily="18" charset="0"/>
                          <a:cs typeface="Titr" pitchFamily="2" charset="-78"/>
                        </a:rPr>
                        <a:t>تهية ماتريس ارزيابي عوامل داخلي سازمان (</a:t>
                      </a:r>
                      <a:r>
                        <a:rPr kumimoji="0" lang="en-US" sz="1700" b="1" i="0" u="none" strike="noStrike" cap="none" normalizeH="0" baseline="0" smtClean="0">
                          <a:ln>
                            <a:noFill/>
                          </a:ln>
                          <a:solidFill>
                            <a:schemeClr val="bg1"/>
                          </a:solidFill>
                          <a:effectLst/>
                          <a:latin typeface="Times New Roman" pitchFamily="18" charset="0"/>
                          <a:cs typeface="Titr" pitchFamily="2" charset="-78"/>
                        </a:rPr>
                        <a:t>IFE</a:t>
                      </a:r>
                      <a:r>
                        <a:rPr kumimoji="0" lang="ar-SA" sz="1700" b="1" i="0" u="none" strike="noStrike" cap="none" normalizeH="0" baseline="0" smtClean="0">
                          <a:ln>
                            <a:noFill/>
                          </a:ln>
                          <a:solidFill>
                            <a:schemeClr val="bg1"/>
                          </a:solidFill>
                          <a:effectLst/>
                          <a:latin typeface="Times New Roman" pitchFamily="18" charset="0"/>
                          <a:cs typeface="Titr" pitchFamily="2" charset="-78"/>
                        </a:rPr>
                        <a:t>).</a:t>
                      </a:r>
                      <a:endParaRPr kumimoji="0" lang="en-US" sz="17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r>
              <a:tr h="1214438">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rgbClr val="006600"/>
                          </a:solidFill>
                          <a:effectLst/>
                          <a:latin typeface="Times New Roman" pitchFamily="18" charset="0"/>
                          <a:cs typeface="Titr" pitchFamily="2" charset="-78"/>
                        </a:rPr>
                        <a:t>مرحله 8</a:t>
                      </a:r>
                      <a:endParaRPr kumimoji="0" lang="en-US" sz="1700" b="1" i="0" u="none" strike="noStrike" cap="none" normalizeH="0" baseline="0" smtClean="0">
                        <a:ln>
                          <a:noFill/>
                        </a:ln>
                        <a:solidFill>
                          <a:srgbClr val="006600"/>
                        </a:solidFill>
                        <a:effectLst/>
                        <a:latin typeface="Times New Roman" pitchFamily="18" charset="0"/>
                        <a:cs typeface="Titr" pitchFamily="2" charset="-78"/>
                      </a:endParaRPr>
                    </a:p>
                  </a:txBody>
                  <a:tcP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bg1"/>
                          </a:solidFill>
                          <a:effectLst/>
                          <a:latin typeface="Times New Roman" pitchFamily="18" charset="0"/>
                          <a:cs typeface="Titr" pitchFamily="2" charset="-78"/>
                        </a:rPr>
                        <a:t>تهية ماتريس تهديدات ، فرصت‏ها ، نقاط ضعف و نقاط قوت (</a:t>
                      </a:r>
                      <a:r>
                        <a:rPr kumimoji="0" lang="en-US" sz="1700" b="1" i="0" u="none" strike="noStrike" cap="none" normalizeH="0" baseline="0" smtClean="0">
                          <a:ln>
                            <a:noFill/>
                          </a:ln>
                          <a:solidFill>
                            <a:schemeClr val="bg1"/>
                          </a:solidFill>
                          <a:effectLst/>
                          <a:latin typeface="Times New Roman" pitchFamily="18" charset="0"/>
                          <a:cs typeface="Titr" pitchFamily="2" charset="-78"/>
                        </a:rPr>
                        <a:t>TOWS</a:t>
                      </a:r>
                      <a:r>
                        <a:rPr kumimoji="0" lang="ar-SA" sz="1700" b="1" i="0" u="none" strike="noStrike" cap="none" normalizeH="0" baseline="0" smtClean="0">
                          <a:ln>
                            <a:noFill/>
                          </a:ln>
                          <a:solidFill>
                            <a:schemeClr val="bg1"/>
                          </a:solidFill>
                          <a:effectLst/>
                          <a:latin typeface="Times New Roman" pitchFamily="18" charset="0"/>
                          <a:cs typeface="Titr" pitchFamily="2" charset="-78"/>
                        </a:rPr>
                        <a:t>) ، ماتريس ارزيابي موقعيت و اقدام استراتژيك (</a:t>
                      </a:r>
                      <a:r>
                        <a:rPr kumimoji="0" lang="en-US" sz="1700" b="1" i="0" u="none" strike="noStrike" cap="none" normalizeH="0" baseline="0" smtClean="0">
                          <a:ln>
                            <a:noFill/>
                          </a:ln>
                          <a:solidFill>
                            <a:schemeClr val="bg1"/>
                          </a:solidFill>
                          <a:effectLst/>
                          <a:latin typeface="Times New Roman" pitchFamily="18" charset="0"/>
                          <a:cs typeface="Titr" pitchFamily="2" charset="-78"/>
                        </a:rPr>
                        <a:t>SPACE</a:t>
                      </a:r>
                      <a:r>
                        <a:rPr kumimoji="0" lang="ar-SA" sz="1700" b="1" i="0" u="none" strike="noStrike" cap="none" normalizeH="0" baseline="0" smtClean="0">
                          <a:ln>
                            <a:noFill/>
                          </a:ln>
                          <a:solidFill>
                            <a:schemeClr val="bg1"/>
                          </a:solidFill>
                          <a:effectLst/>
                          <a:latin typeface="Times New Roman" pitchFamily="18" charset="0"/>
                          <a:cs typeface="Titr" pitchFamily="2" charset="-78"/>
                        </a:rPr>
                        <a:t>) ، ماتريس گروه مشاوران بستن (</a:t>
                      </a:r>
                      <a:r>
                        <a:rPr kumimoji="0" lang="en-US" sz="1700" b="1" i="0" u="none" strike="noStrike" cap="none" normalizeH="0" baseline="0" smtClean="0">
                          <a:ln>
                            <a:noFill/>
                          </a:ln>
                          <a:solidFill>
                            <a:schemeClr val="bg1"/>
                          </a:solidFill>
                          <a:effectLst/>
                          <a:latin typeface="Times New Roman" pitchFamily="18" charset="0"/>
                          <a:cs typeface="Titr" pitchFamily="2" charset="-78"/>
                        </a:rPr>
                        <a:t>BCG</a:t>
                      </a:r>
                      <a:r>
                        <a:rPr kumimoji="0" lang="ar-SA" sz="1700" b="1" i="0" u="none" strike="noStrike" cap="none" normalizeH="0" baseline="0" smtClean="0">
                          <a:ln>
                            <a:noFill/>
                          </a:ln>
                          <a:solidFill>
                            <a:schemeClr val="bg1"/>
                          </a:solidFill>
                          <a:effectLst/>
                          <a:latin typeface="Times New Roman" pitchFamily="18" charset="0"/>
                          <a:cs typeface="Titr" pitchFamily="2" charset="-78"/>
                        </a:rPr>
                        <a:t>) ، ماتريس داخلي و خارجي (</a:t>
                      </a:r>
                      <a:r>
                        <a:rPr kumimoji="0" lang="en-US" sz="1700" b="1" i="0" u="none" strike="noStrike" cap="none" normalizeH="0" baseline="0" smtClean="0">
                          <a:ln>
                            <a:noFill/>
                          </a:ln>
                          <a:solidFill>
                            <a:schemeClr val="bg1"/>
                          </a:solidFill>
                          <a:effectLst/>
                          <a:latin typeface="Times New Roman" pitchFamily="18" charset="0"/>
                          <a:cs typeface="Titr" pitchFamily="2" charset="-78"/>
                        </a:rPr>
                        <a:t>IE</a:t>
                      </a:r>
                      <a:r>
                        <a:rPr kumimoji="0" lang="ar-SA" sz="1700" b="1" i="0" u="none" strike="noStrike" cap="none" normalizeH="0" baseline="0" smtClean="0">
                          <a:ln>
                            <a:noFill/>
                          </a:ln>
                          <a:solidFill>
                            <a:schemeClr val="bg1"/>
                          </a:solidFill>
                          <a:effectLst/>
                          <a:latin typeface="Times New Roman" pitchFamily="18" charset="0"/>
                          <a:cs typeface="Titr" pitchFamily="2" charset="-78"/>
                        </a:rPr>
                        <a:t>) ، ماتريس استراتژي اصلي ، ماتريس برنامه‏ريزي استراتژي كمي (</a:t>
                      </a:r>
                      <a:r>
                        <a:rPr kumimoji="0" lang="en-US" sz="1700" b="1" i="0" u="none" strike="noStrike" cap="none" normalizeH="0" baseline="0" smtClean="0">
                          <a:ln>
                            <a:noFill/>
                          </a:ln>
                          <a:solidFill>
                            <a:schemeClr val="bg1"/>
                          </a:solidFill>
                          <a:effectLst/>
                          <a:latin typeface="Times New Roman" pitchFamily="18" charset="0"/>
                          <a:cs typeface="Titr" pitchFamily="2" charset="-78"/>
                        </a:rPr>
                        <a:t>QSPM</a:t>
                      </a:r>
                      <a:r>
                        <a:rPr kumimoji="0" lang="ar-SA" sz="1700" b="1" i="0" u="none" strike="noStrike" cap="none" normalizeH="0" baseline="0" smtClean="0">
                          <a:ln>
                            <a:noFill/>
                          </a:ln>
                          <a:solidFill>
                            <a:schemeClr val="bg1"/>
                          </a:solidFill>
                          <a:effectLst/>
                          <a:latin typeface="Times New Roman" pitchFamily="18" charset="0"/>
                          <a:cs typeface="Titr" pitchFamily="2" charset="-78"/>
                        </a:rPr>
                        <a:t>) . مزايا و معايب هر يك از گزينه‏هاي استراتژيك ا برشماريد.</a:t>
                      </a:r>
                      <a:endParaRPr kumimoji="0" lang="en-US" sz="17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r>
              <a:tr h="925513">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rgbClr val="006600"/>
                          </a:solidFill>
                          <a:effectLst/>
                          <a:latin typeface="Times New Roman" pitchFamily="18" charset="0"/>
                          <a:cs typeface="Titr" pitchFamily="2" charset="-78"/>
                        </a:rPr>
                        <a:t>مرحله 9</a:t>
                      </a:r>
                      <a:endParaRPr kumimoji="0" lang="en-US" sz="1700" b="1" i="0" u="none" strike="noStrike" cap="none" normalizeH="0" baseline="0" smtClean="0">
                        <a:ln>
                          <a:noFill/>
                        </a:ln>
                        <a:solidFill>
                          <a:srgbClr val="006600"/>
                        </a:solidFill>
                        <a:effectLst/>
                        <a:latin typeface="Times New Roman" pitchFamily="18" charset="0"/>
                        <a:cs typeface="Titr" pitchFamily="2" charset="-78"/>
                      </a:endParaRPr>
                    </a:p>
                  </a:txBody>
                  <a:tcP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bg1"/>
                          </a:solidFill>
                          <a:effectLst/>
                          <a:latin typeface="Times New Roman" pitchFamily="18" charset="0"/>
                          <a:cs typeface="Titr" pitchFamily="2" charset="-78"/>
                        </a:rPr>
                        <a:t>تعيين هدف‏هاي بلند مدت و ارائه استراتژي‏هاي خاص. بايد هزينه پيشنهادها مشخص شود. براي هر سال مورد نظر ، اقلام هزينه روشن باشند. استراتژي‏هاي پيشنهادي با استراتژي‏هاي واقعي برنامه‏ريزي شده به وسيله شركت مقايسه شوند.</a:t>
                      </a:r>
                      <a:endParaRPr kumimoji="0" lang="en-US" sz="17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r>
              <a:tr h="650875">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rgbClr val="006600"/>
                          </a:solidFill>
                          <a:effectLst/>
                          <a:latin typeface="Times New Roman" pitchFamily="18" charset="0"/>
                          <a:cs typeface="Titr" pitchFamily="2" charset="-78"/>
                        </a:rPr>
                        <a:t>مرحله 10</a:t>
                      </a:r>
                      <a:endParaRPr kumimoji="0" lang="en-US" sz="1700" b="1" i="0" u="none" strike="noStrike" cap="none" normalizeH="0" baseline="0" smtClean="0">
                        <a:ln>
                          <a:noFill/>
                        </a:ln>
                        <a:solidFill>
                          <a:srgbClr val="006600"/>
                        </a:solidFill>
                        <a:effectLst/>
                        <a:latin typeface="Times New Roman" pitchFamily="18" charset="0"/>
                        <a:cs typeface="Titr" pitchFamily="2" charset="-78"/>
                      </a:endParaRPr>
                    </a:p>
                  </a:txBody>
                  <a:tcP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bg1"/>
                          </a:solidFill>
                          <a:effectLst/>
                          <a:latin typeface="Times New Roman" pitchFamily="18" charset="0"/>
                          <a:cs typeface="Titr" pitchFamily="2" charset="-78"/>
                        </a:rPr>
                        <a:t>بايد شيوه اجراي استراتژي‏هاي پيشنهادي و نتايج مورد انتظار مشخص شوند. با توجه به صورت‏هاي مالي پيش‏بيني شده بايد نسبت‏هاي ذيربط را محاسبه كرد. يك دستورالعمل اجرايي و زمان‏بندي شده تهيه نمود.</a:t>
                      </a:r>
                      <a:endParaRPr kumimoji="0" lang="en-US" sz="17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r>
              <a:tr h="373063">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rgbClr val="006600"/>
                          </a:solidFill>
                          <a:effectLst/>
                          <a:latin typeface="Times New Roman" pitchFamily="18" charset="0"/>
                          <a:cs typeface="Titr" pitchFamily="2" charset="-78"/>
                        </a:rPr>
                        <a:t>مرحله 11</a:t>
                      </a:r>
                      <a:endParaRPr kumimoji="0" lang="en-US" sz="1700" b="1" i="0" u="none" strike="noStrike" cap="none" normalizeH="0" baseline="0" smtClean="0">
                        <a:ln>
                          <a:noFill/>
                        </a:ln>
                        <a:solidFill>
                          <a:srgbClr val="006600"/>
                        </a:solidFill>
                        <a:effectLst/>
                        <a:latin typeface="Times New Roman" pitchFamily="18" charset="0"/>
                        <a:cs typeface="Titr" pitchFamily="2" charset="-78"/>
                      </a:endParaRPr>
                    </a:p>
                  </a:txBody>
                  <a:tcPr anchor="ct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bg1"/>
                          </a:solidFill>
                          <a:effectLst/>
                          <a:latin typeface="Times New Roman" pitchFamily="18" charset="0"/>
                          <a:cs typeface="Titr" pitchFamily="2" charset="-78"/>
                        </a:rPr>
                        <a:t>هرف‏هاي سالانه و سياست‏ها را مشخص كرد.</a:t>
                      </a:r>
                      <a:endParaRPr kumimoji="0" lang="en-US" sz="17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r>
              <a:tr h="373063">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rgbClr val="006600"/>
                          </a:solidFill>
                          <a:effectLst/>
                          <a:latin typeface="Times New Roman" pitchFamily="18" charset="0"/>
                          <a:cs typeface="Titr" pitchFamily="2" charset="-78"/>
                        </a:rPr>
                        <a:t>مرحله12</a:t>
                      </a:r>
                      <a:endParaRPr kumimoji="0" lang="en-US" sz="1700" b="1" i="0" u="none" strike="noStrike" cap="none" normalizeH="0" baseline="0" smtClean="0">
                        <a:ln>
                          <a:noFill/>
                        </a:ln>
                        <a:solidFill>
                          <a:srgbClr val="006600"/>
                        </a:solidFill>
                        <a:effectLst/>
                        <a:latin typeface="Times New Roman" pitchFamily="18" charset="0"/>
                        <a:cs typeface="Titr" pitchFamily="2" charset="-78"/>
                      </a:endParaRPr>
                    </a:p>
                  </a:txBody>
                  <a:tcPr anchor="ct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cap="flat">
                      <a:noFill/>
                    </a:lnB>
                    <a:lnTlToBr>
                      <a:noFill/>
                    </a:lnTlToBr>
                    <a:lnBlToTr>
                      <a:noFill/>
                    </a:lnBlToTr>
                    <a:solidFill>
                      <a:srgbClr val="C0C0C0"/>
                    </a:solid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700" b="1" i="0" u="none" strike="noStrike" cap="none" normalizeH="0" baseline="0" smtClean="0">
                          <a:ln>
                            <a:noFill/>
                          </a:ln>
                          <a:solidFill>
                            <a:schemeClr val="bg1"/>
                          </a:solidFill>
                          <a:effectLst/>
                          <a:latin typeface="Times New Roman" pitchFamily="18" charset="0"/>
                          <a:cs typeface="Titr" pitchFamily="2" charset="-78"/>
                        </a:rPr>
                        <a:t>براي بررسي و ارزيابي استراتژي ارائه شده رويه‏هايي را ارائه نمود.</a:t>
                      </a:r>
                      <a:endParaRPr kumimoji="0" lang="en-US" sz="17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sm" len="sm"/>
                      <a:tailEnd type="none" w="sm" len="sm"/>
                    </a:lnT>
                    <a:lnB cap="flat">
                      <a:noFill/>
                    </a:lnB>
                    <a:lnTlToBr>
                      <a:noFill/>
                    </a:lnTlToBr>
                    <a:lnBlToTr>
                      <a:noFill/>
                    </a:lnBlToTr>
                    <a:solidFill>
                      <a:srgbClr val="C0C0C0"/>
                    </a:solid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58738"/>
            <a:ext cx="9067800" cy="1160462"/>
          </a:xfrm>
          <a:prstGeom prst="rect">
            <a:avLst/>
          </a:prstGeom>
          <a:noFill/>
          <a:ln w="12700">
            <a:noFill/>
            <a:miter lim="800000"/>
            <a:headEnd type="none" w="sm" len="sm"/>
            <a:tailEnd type="none" w="sm" len="sm"/>
          </a:ln>
          <a:effectLst>
            <a:outerShdw dist="35921" dir="2700000" algn="ctr" rotWithShape="0">
              <a:srgbClr val="C0C0C0"/>
            </a:outerShdw>
          </a:effectLst>
        </p:spPr>
        <p:txBody>
          <a:bodyPr anchor="ctr">
            <a:spAutoFit/>
          </a:bodyPr>
          <a:lstStyle/>
          <a:p>
            <a:pPr algn="r" rtl="1">
              <a:spcBef>
                <a:spcPct val="50000"/>
              </a:spcBef>
            </a:pPr>
            <a:r>
              <a:rPr lang="ar-SA" b="1">
                <a:solidFill>
                  <a:srgbClr val="66FF66"/>
                </a:solidFill>
                <a:effectLst>
                  <a:outerShdw blurRad="38100" dist="38100" dir="2700000" algn="tl">
                    <a:srgbClr val="000000"/>
                  </a:outerShdw>
                </a:effectLst>
                <a:cs typeface="Titr" pitchFamily="2" charset="-78"/>
              </a:rPr>
              <a:t>براي ادغام و خريد شركتها دليل‏هاي زيادي برشمرده‏اند ؛</a:t>
            </a:r>
          </a:p>
          <a:p>
            <a:pPr algn="r" rtl="1">
              <a:spcBef>
                <a:spcPct val="50000"/>
              </a:spcBef>
            </a:pPr>
            <a:r>
              <a:rPr lang="ar-SA" b="1">
                <a:solidFill>
                  <a:srgbClr val="66FF66"/>
                </a:solidFill>
                <a:effectLst>
                  <a:outerShdw blurRad="38100" dist="38100" dir="2700000" algn="tl">
                    <a:srgbClr val="000000"/>
                  </a:outerShdw>
                </a:effectLst>
                <a:cs typeface="Titr" pitchFamily="2" charset="-78"/>
              </a:rPr>
              <a:t>كه از آن جمله عبارتند از :</a:t>
            </a:r>
            <a:endParaRPr lang="en-US" b="1">
              <a:solidFill>
                <a:srgbClr val="66FF66"/>
              </a:solidFill>
              <a:effectLst>
                <a:outerShdw blurRad="38100" dist="38100" dir="2700000" algn="tl">
                  <a:srgbClr val="000000"/>
                </a:outerShdw>
              </a:effectLst>
              <a:cs typeface="Titr" pitchFamily="2" charset="-78"/>
            </a:endParaRPr>
          </a:p>
        </p:txBody>
      </p:sp>
      <p:sp>
        <p:nvSpPr>
          <p:cNvPr id="30723" name="Text Box 3"/>
          <p:cNvSpPr txBox="1">
            <a:spLocks noChangeArrowheads="1"/>
          </p:cNvSpPr>
          <p:nvPr/>
        </p:nvSpPr>
        <p:spPr bwMode="auto">
          <a:xfrm>
            <a:off x="-76200" y="1468438"/>
            <a:ext cx="8305800" cy="5237162"/>
          </a:xfrm>
          <a:prstGeom prst="rect">
            <a:avLst/>
          </a:prstGeom>
          <a:noFill/>
          <a:ln w="12700">
            <a:noFill/>
            <a:miter lim="800000"/>
            <a:headEnd type="none" w="sm" len="sm"/>
            <a:tailEnd type="none" w="sm" len="sm"/>
          </a:ln>
          <a:effectLst/>
        </p:spPr>
        <p:txBody>
          <a:bodyPr>
            <a:spAutoFit/>
          </a:bodyPr>
          <a:lstStyle/>
          <a:p>
            <a:pPr marL="381000" indent="-381000" algn="r" rtl="1">
              <a:spcBef>
                <a:spcPct val="50000"/>
              </a:spcBef>
              <a:buClr>
                <a:srgbClr val="FF9900"/>
              </a:buClr>
              <a:buSzPct val="60000"/>
              <a:buFont typeface="Wingdings" pitchFamily="2" charset="2"/>
              <a:buChar char="v"/>
            </a:pPr>
            <a:r>
              <a:rPr lang="ar-SA" sz="2700" b="1">
                <a:cs typeface="Mitra" pitchFamily="2" charset="-78"/>
              </a:rPr>
              <a:t>استفاده بهينه از ظرفيت موجود</a:t>
            </a:r>
          </a:p>
          <a:p>
            <a:pPr marL="381000" indent="-381000" algn="r" rtl="1">
              <a:spcBef>
                <a:spcPct val="50000"/>
              </a:spcBef>
              <a:buClr>
                <a:srgbClr val="FF9900"/>
              </a:buClr>
              <a:buSzPct val="60000"/>
              <a:buFont typeface="Wingdings" pitchFamily="2" charset="2"/>
              <a:buChar char="v"/>
            </a:pPr>
            <a:r>
              <a:rPr lang="ar-SA" sz="2700" b="1">
                <a:cs typeface="Mitra" pitchFamily="2" charset="-78"/>
              </a:rPr>
              <a:t>استفاده بهينه از نيروي كار موجود</a:t>
            </a:r>
          </a:p>
          <a:p>
            <a:pPr marL="381000" indent="-381000" algn="r" rtl="1">
              <a:spcBef>
                <a:spcPct val="50000"/>
              </a:spcBef>
              <a:buClr>
                <a:srgbClr val="FF9900"/>
              </a:buClr>
              <a:buSzPct val="60000"/>
              <a:buFont typeface="Wingdings" pitchFamily="2" charset="2"/>
              <a:buChar char="v"/>
            </a:pPr>
            <a:r>
              <a:rPr lang="ar-SA" sz="2700" b="1">
                <a:cs typeface="Mitra" pitchFamily="2" charset="-78"/>
              </a:rPr>
              <a:t>كم كردن نيروهاي ستادي مديريت</a:t>
            </a:r>
          </a:p>
          <a:p>
            <a:pPr marL="381000" indent="-381000" algn="r" rtl="1">
              <a:spcBef>
                <a:spcPct val="50000"/>
              </a:spcBef>
              <a:buClr>
                <a:srgbClr val="FF9900"/>
              </a:buClr>
              <a:buSzPct val="60000"/>
              <a:buFont typeface="Wingdings" pitchFamily="2" charset="2"/>
              <a:buChar char="v"/>
            </a:pPr>
            <a:r>
              <a:rPr lang="ar-SA" sz="2700" b="1">
                <a:cs typeface="Mitra" pitchFamily="2" charset="-78"/>
              </a:rPr>
              <a:t>استفاده از پديده‏اي به نام «صرفه‏جويي به مقياس»</a:t>
            </a:r>
          </a:p>
          <a:p>
            <a:pPr marL="381000" indent="-381000" algn="r" rtl="1">
              <a:spcBef>
                <a:spcPct val="50000"/>
              </a:spcBef>
              <a:buClr>
                <a:srgbClr val="FF9900"/>
              </a:buClr>
              <a:buSzPct val="60000"/>
              <a:buFont typeface="Wingdings" pitchFamily="2" charset="2"/>
              <a:buChar char="v"/>
            </a:pPr>
            <a:r>
              <a:rPr lang="ar-SA" sz="2700" b="1">
                <a:cs typeface="Mitra" pitchFamily="2" charset="-78"/>
              </a:rPr>
              <a:t>يكنواخت كردن روند فروش‏هاي فصلي</a:t>
            </a:r>
          </a:p>
          <a:p>
            <a:pPr marL="381000" indent="-381000" algn="r" rtl="1">
              <a:spcBef>
                <a:spcPct val="50000"/>
              </a:spcBef>
              <a:buClr>
                <a:srgbClr val="FF9900"/>
              </a:buClr>
              <a:buSzPct val="60000"/>
              <a:buFont typeface="Wingdings" pitchFamily="2" charset="2"/>
              <a:buChar char="v"/>
            </a:pPr>
            <a:r>
              <a:rPr lang="ar-SA" sz="2700" b="1">
                <a:cs typeface="Mitra" pitchFamily="2" charset="-78"/>
              </a:rPr>
              <a:t>دسترسي بهتر به عرضه‏كنندگان ، شركت‏هاي پخش ، مشتريان ، محصولات و بستانكاران جديد</a:t>
            </a:r>
          </a:p>
          <a:p>
            <a:pPr marL="381000" indent="-381000" algn="r" rtl="1">
              <a:spcBef>
                <a:spcPct val="50000"/>
              </a:spcBef>
              <a:buClr>
                <a:srgbClr val="FF9900"/>
              </a:buClr>
              <a:buSzPct val="60000"/>
              <a:buFont typeface="Wingdings" pitchFamily="2" charset="2"/>
              <a:buChar char="v"/>
            </a:pPr>
            <a:r>
              <a:rPr lang="ar-SA" sz="2700" b="1">
                <a:cs typeface="Mitra" pitchFamily="2" charset="-78"/>
              </a:rPr>
              <a:t>به‏كارگيري فن‏آوري جديد</a:t>
            </a:r>
          </a:p>
          <a:p>
            <a:pPr marL="381000" indent="-381000" algn="r" rtl="1">
              <a:spcBef>
                <a:spcPct val="50000"/>
              </a:spcBef>
              <a:buClr>
                <a:srgbClr val="FF9900"/>
              </a:buClr>
              <a:buSzPct val="60000"/>
              <a:buFont typeface="Wingdings" pitchFamily="2" charset="2"/>
              <a:buChar char="v"/>
            </a:pPr>
            <a:r>
              <a:rPr lang="ar-SA" sz="2700" b="1">
                <a:cs typeface="Mitra" pitchFamily="2" charset="-78"/>
              </a:rPr>
              <a:t>كاهش دادن بدهي‏هاي مالياتي</a:t>
            </a:r>
            <a:endParaRPr lang="en-US" sz="2700" b="1">
              <a:cs typeface="Mitra" pitchFamily="2" charset="-7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352800" y="685800"/>
            <a:ext cx="5791200" cy="914400"/>
          </a:xfrm>
          <a:prstGeom prst="rect">
            <a:avLst/>
          </a:prstGeom>
          <a:noFill/>
          <a:ln w="12700">
            <a:noFill/>
            <a:miter lim="800000"/>
            <a:headEnd type="none" w="sm" len="sm"/>
            <a:tailEnd type="none" w="sm" len="sm"/>
          </a:ln>
          <a:effectLst>
            <a:outerShdw dist="53882" dir="2700000" algn="ctr" rotWithShape="0">
              <a:schemeClr val="tx1"/>
            </a:outerShdw>
          </a:effectLst>
        </p:spPr>
        <p:txBody>
          <a:bodyPr anchor="ctr">
            <a:spAutoFit/>
          </a:bodyPr>
          <a:lstStyle/>
          <a:p>
            <a:pPr algn="ctr" rtl="1">
              <a:spcBef>
                <a:spcPct val="50000"/>
              </a:spcBef>
            </a:pPr>
            <a:r>
              <a:rPr lang="ar-SA" sz="5400" b="1" i="1" u="sng">
                <a:solidFill>
                  <a:srgbClr val="FF9900"/>
                </a:solidFill>
                <a:effectLst>
                  <a:outerShdw blurRad="38100" dist="38100" dir="2700000" algn="tl">
                    <a:srgbClr val="000000"/>
                  </a:outerShdw>
                </a:effectLst>
                <a:cs typeface="Traffic" pitchFamily="2" charset="-78"/>
              </a:rPr>
              <a:t>خريدهاي استقراضي</a:t>
            </a:r>
            <a:endParaRPr lang="en-US" sz="5400" b="1" i="1" u="sng">
              <a:solidFill>
                <a:srgbClr val="FF9900"/>
              </a:solidFill>
              <a:effectLst>
                <a:outerShdw blurRad="38100" dist="38100" dir="2700000" algn="tl">
                  <a:srgbClr val="000000"/>
                </a:outerShdw>
              </a:effectLst>
              <a:cs typeface="Traffic" pitchFamily="2" charset="-78"/>
            </a:endParaRPr>
          </a:p>
        </p:txBody>
      </p:sp>
      <p:sp>
        <p:nvSpPr>
          <p:cNvPr id="31747" name="Text Box 3"/>
          <p:cNvSpPr txBox="1">
            <a:spLocks noChangeArrowheads="1"/>
          </p:cNvSpPr>
          <p:nvPr/>
        </p:nvSpPr>
        <p:spPr bwMode="auto">
          <a:xfrm>
            <a:off x="304800" y="2270125"/>
            <a:ext cx="8458200" cy="3140075"/>
          </a:xfrm>
          <a:prstGeom prst="rect">
            <a:avLst/>
          </a:prstGeom>
          <a:noFill/>
          <a:ln w="12700">
            <a:noFill/>
            <a:miter lim="800000"/>
            <a:headEnd type="none" w="sm" len="sm"/>
            <a:tailEnd type="none" w="sm" len="sm"/>
          </a:ln>
          <a:effectLst/>
        </p:spPr>
        <p:txBody>
          <a:bodyPr>
            <a:spAutoFit/>
          </a:bodyPr>
          <a:lstStyle/>
          <a:p>
            <a:pPr algn="just" rtl="1">
              <a:spcBef>
                <a:spcPct val="50000"/>
              </a:spcBef>
            </a:pPr>
            <a:r>
              <a:rPr lang="ar-SA" sz="4000" b="1">
                <a:cs typeface="Traffic" pitchFamily="2" charset="-78"/>
              </a:rPr>
              <a:t>مقصود از خريدهاي استقراضي اين است كه شركتي سهام عمده شركت ديگر را مي‏خرد و براي بازپرداخت وام‏هاي گرفته‏شده دارايي‏هاي خريداري‏شده را به گرو يا رهن مي‏گذارد.</a:t>
            </a:r>
            <a:endParaRPr lang="en-US" sz="4000" b="1">
              <a:cs typeface="Traffic" pitchFamily="2" charset="-7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76200" y="433388"/>
            <a:ext cx="9677400" cy="717550"/>
          </a:xfrm>
          <a:prstGeom prst="rect">
            <a:avLst/>
          </a:prstGeom>
          <a:noFill/>
          <a:ln w="12700">
            <a:noFill/>
            <a:miter lim="800000"/>
            <a:headEnd type="none" w="sm" len="sm"/>
            <a:tailEnd type="none" w="sm" len="sm"/>
          </a:ln>
          <a:effectLst>
            <a:outerShdw dist="53882" dir="2700000" algn="ctr" rotWithShape="0">
              <a:schemeClr val="tx1"/>
            </a:outerShdw>
          </a:effectLst>
        </p:spPr>
        <p:txBody>
          <a:bodyPr anchor="ctr">
            <a:spAutoFit/>
          </a:bodyPr>
          <a:lstStyle/>
          <a:p>
            <a:pPr algn="ctr" rtl="1">
              <a:spcBef>
                <a:spcPct val="50000"/>
              </a:spcBef>
            </a:pPr>
            <a:r>
              <a:rPr lang="ar-SA" sz="4100" b="1">
                <a:solidFill>
                  <a:srgbClr val="FF9900"/>
                </a:solidFill>
                <a:effectLst>
                  <a:outerShdw blurRad="38100" dist="38100" dir="2700000" algn="tl">
                    <a:srgbClr val="000000"/>
                  </a:outerShdw>
                </a:effectLst>
                <a:cs typeface="Jadid" pitchFamily="2" charset="-78"/>
              </a:rPr>
              <a:t>استراتژي‏هاي عمومي</a:t>
            </a:r>
            <a:r>
              <a:rPr lang="ar-SA" sz="3700" b="1">
                <a:solidFill>
                  <a:srgbClr val="FF9900"/>
                </a:solidFill>
                <a:effectLst>
                  <a:outerShdw blurRad="38100" dist="38100" dir="2700000" algn="tl">
                    <a:srgbClr val="000000"/>
                  </a:outerShdw>
                </a:effectLst>
                <a:cs typeface="Jadid" pitchFamily="2" charset="-78"/>
              </a:rPr>
              <a:t> (ژنريك) </a:t>
            </a:r>
            <a:r>
              <a:rPr lang="ar-SA" sz="4100" b="1">
                <a:solidFill>
                  <a:srgbClr val="FF9900"/>
                </a:solidFill>
                <a:effectLst>
                  <a:outerShdw blurRad="38100" dist="38100" dir="2700000" algn="tl">
                    <a:srgbClr val="000000"/>
                  </a:outerShdw>
                </a:effectLst>
                <a:cs typeface="Jadid" pitchFamily="2" charset="-78"/>
              </a:rPr>
              <a:t>مايكل پورتر</a:t>
            </a:r>
            <a:endParaRPr lang="en-US" sz="4100" b="1">
              <a:solidFill>
                <a:srgbClr val="FF9900"/>
              </a:solidFill>
              <a:effectLst>
                <a:outerShdw blurRad="38100" dist="38100" dir="2700000" algn="tl">
                  <a:srgbClr val="000000"/>
                </a:outerShdw>
              </a:effectLst>
              <a:cs typeface="Jadid" pitchFamily="2" charset="-78"/>
            </a:endParaRPr>
          </a:p>
        </p:txBody>
      </p:sp>
      <p:sp>
        <p:nvSpPr>
          <p:cNvPr id="32771" name="Text Box 3"/>
          <p:cNvSpPr txBox="1">
            <a:spLocks noChangeArrowheads="1"/>
          </p:cNvSpPr>
          <p:nvPr/>
        </p:nvSpPr>
        <p:spPr bwMode="auto">
          <a:xfrm>
            <a:off x="609600" y="1828800"/>
            <a:ext cx="7620000" cy="4359275"/>
          </a:xfrm>
          <a:prstGeom prst="rect">
            <a:avLst/>
          </a:prstGeom>
          <a:noFill/>
          <a:ln w="12700">
            <a:noFill/>
            <a:miter lim="800000"/>
            <a:headEnd type="none" w="sm" len="sm"/>
            <a:tailEnd type="none" w="sm" len="sm"/>
          </a:ln>
          <a:effectLst/>
        </p:spPr>
        <p:txBody>
          <a:bodyPr>
            <a:spAutoFit/>
          </a:bodyPr>
          <a:lstStyle/>
          <a:p>
            <a:pPr marL="666750" indent="-666750" algn="just" rtl="1">
              <a:spcBef>
                <a:spcPct val="50000"/>
              </a:spcBef>
              <a:buClr>
                <a:schemeClr val="tx2"/>
              </a:buClr>
              <a:buFont typeface="Wingdings" pitchFamily="2" charset="2"/>
              <a:buChar char="§"/>
            </a:pPr>
            <a:r>
              <a:rPr lang="ar-SA" sz="4000" b="1" u="sng">
                <a:cs typeface="Mitra" pitchFamily="2" charset="-78"/>
              </a:rPr>
              <a:t>استراتژي‏هاي رهبري هزينه‏ها</a:t>
            </a:r>
          </a:p>
          <a:p>
            <a:pPr marL="666750" indent="-666750" algn="just" rtl="1">
              <a:spcBef>
                <a:spcPct val="50000"/>
              </a:spcBef>
              <a:buClr>
                <a:schemeClr val="tx2"/>
              </a:buClr>
              <a:buFont typeface="Wingdings" pitchFamily="2" charset="2"/>
              <a:buChar char="§"/>
            </a:pPr>
            <a:r>
              <a:rPr lang="ar-SA" sz="4000" b="1" u="sng">
                <a:cs typeface="Mitra" pitchFamily="2" charset="-78"/>
              </a:rPr>
              <a:t>استراتژي‏هاي تمايز</a:t>
            </a:r>
          </a:p>
          <a:p>
            <a:pPr marL="666750" indent="-666750" algn="just" rtl="1">
              <a:spcBef>
                <a:spcPct val="50000"/>
              </a:spcBef>
              <a:buClr>
                <a:schemeClr val="tx2"/>
              </a:buClr>
              <a:buFont typeface="Wingdings" pitchFamily="2" charset="2"/>
              <a:buChar char="§"/>
            </a:pPr>
            <a:r>
              <a:rPr lang="ar-SA" sz="4000" b="1" u="sng">
                <a:cs typeface="Mitra" pitchFamily="2" charset="-78"/>
              </a:rPr>
              <a:t>استراتژي‏هاي متمركز</a:t>
            </a:r>
          </a:p>
          <a:p>
            <a:pPr marL="666750" indent="-666750" algn="just" rtl="1">
              <a:spcBef>
                <a:spcPct val="50000"/>
              </a:spcBef>
              <a:buClr>
                <a:schemeClr val="tx2"/>
              </a:buClr>
              <a:buFont typeface="Wingdings" pitchFamily="2" charset="2"/>
              <a:buChar char="§"/>
            </a:pPr>
            <a:r>
              <a:rPr lang="ar-SA" sz="4000" b="1" u="sng">
                <a:cs typeface="Mitra" pitchFamily="2" charset="-78"/>
              </a:rPr>
              <a:t>زنجيره ارزش</a:t>
            </a:r>
          </a:p>
          <a:p>
            <a:pPr marL="666750" indent="-666750" algn="just" rtl="1">
              <a:spcBef>
                <a:spcPct val="50000"/>
              </a:spcBef>
              <a:buClr>
                <a:schemeClr val="tx2"/>
              </a:buClr>
              <a:buFont typeface="Wingdings" pitchFamily="2" charset="2"/>
              <a:buChar char="§"/>
            </a:pPr>
            <a:r>
              <a:rPr lang="ar-SA" sz="4000" b="1" u="sng">
                <a:cs typeface="Mitra" pitchFamily="2" charset="-78"/>
              </a:rPr>
              <a:t>مزيت رقابتي كشورها</a:t>
            </a:r>
            <a:endParaRPr lang="en-US" sz="4000" b="1" u="sng">
              <a:cs typeface="Mitra" pitchFamily="2" charset="-7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6248400" y="152400"/>
            <a:ext cx="2667000" cy="823913"/>
          </a:xfrm>
          <a:prstGeom prst="rect">
            <a:avLst/>
          </a:prstGeom>
          <a:noFill/>
          <a:ln w="12700">
            <a:noFill/>
            <a:miter lim="800000"/>
            <a:headEnd type="none" w="sm" len="sm"/>
            <a:tailEnd type="none" w="sm" len="sm"/>
          </a:ln>
          <a:effectLst>
            <a:outerShdw dist="63500" dir="2212194" algn="ctr" rotWithShape="0">
              <a:schemeClr val="tx1"/>
            </a:outerShdw>
          </a:effectLst>
        </p:spPr>
        <p:txBody>
          <a:bodyPr anchor="ctr">
            <a:spAutoFit/>
          </a:bodyPr>
          <a:lstStyle/>
          <a:p>
            <a:pPr algn="r" rtl="1">
              <a:spcBef>
                <a:spcPct val="50000"/>
              </a:spcBef>
            </a:pPr>
            <a:r>
              <a:rPr lang="ar-SA" sz="4800" b="1" u="sng">
                <a:solidFill>
                  <a:srgbClr val="66FF66"/>
                </a:solidFill>
                <a:effectLst>
                  <a:outerShdw blurRad="38100" dist="38100" dir="2700000" algn="tl">
                    <a:srgbClr val="000000"/>
                  </a:outerShdw>
                </a:effectLst>
                <a:cs typeface="Traffic" pitchFamily="2" charset="-78"/>
              </a:rPr>
              <a:t>نتيجه</a:t>
            </a:r>
            <a:endParaRPr lang="en-US" sz="4800" b="1" u="sng">
              <a:solidFill>
                <a:srgbClr val="66FF66"/>
              </a:solidFill>
              <a:effectLst>
                <a:outerShdw blurRad="38100" dist="38100" dir="2700000" algn="tl">
                  <a:srgbClr val="000000"/>
                </a:outerShdw>
              </a:effectLst>
              <a:cs typeface="Traffic" pitchFamily="2" charset="-78"/>
            </a:endParaRPr>
          </a:p>
        </p:txBody>
      </p:sp>
      <p:sp>
        <p:nvSpPr>
          <p:cNvPr id="33795" name="Text Box 3"/>
          <p:cNvSpPr txBox="1">
            <a:spLocks noChangeArrowheads="1"/>
          </p:cNvSpPr>
          <p:nvPr/>
        </p:nvSpPr>
        <p:spPr bwMode="auto">
          <a:xfrm>
            <a:off x="228600" y="1066800"/>
            <a:ext cx="8686800" cy="5643563"/>
          </a:xfrm>
          <a:prstGeom prst="rect">
            <a:avLst/>
          </a:prstGeom>
          <a:noFill/>
          <a:ln w="12700">
            <a:noFill/>
            <a:miter lim="800000"/>
            <a:headEnd type="none" w="sm" len="sm"/>
            <a:tailEnd type="none" w="sm" len="sm"/>
          </a:ln>
          <a:effectLst>
            <a:outerShdw dist="28398" dir="3806097" algn="ctr" rotWithShape="0">
              <a:schemeClr val="bg2"/>
            </a:outerShdw>
          </a:effectLst>
        </p:spPr>
        <p:txBody>
          <a:bodyPr>
            <a:spAutoFit/>
          </a:bodyPr>
          <a:lstStyle/>
          <a:p>
            <a:pPr algn="just" rtl="1">
              <a:spcBef>
                <a:spcPct val="50000"/>
              </a:spcBef>
            </a:pPr>
            <a:r>
              <a:rPr lang="ar-SA" b="1">
                <a:cs typeface="Traffic" pitchFamily="2" charset="-78"/>
              </a:rPr>
              <a:t>     ادعاي هر روش مديريت اين است كه عملكرد سازمان را بهبود بخشد. بويژه در مورد مديريت استراتژيك اين وضع بسيار صادق است. مديران و كاركنان با استفاده از اصول و مفاهيم مديريت استراتژيك مي‏توانند فعاليت‏ها و اولويت‏هاي سازمان را بهتر درك كنند. مديريت استراتژيك اين مكان را به وجود مي‏آورد كه سازمان از كارآيي بيشتري برخوردار شود و مسئله مهمتر اين است كه ، روش مزبور براي شركت اين امكان را به وجود ميآورد كه كارها را به شيوه‏اي اثربخش انجام دهد. با وجود اين ، مديريت استراتژيك نمي‏تواند موفقيت سازمان را تضمين نمايد. فرايند مزبور به سازمان اين امكان را مي‏دهد كه در تصميم‏گيري‏ها ابتكار عمل به خرج دهد و نوآور باشد (و نه اينكه در برابر كنش‏ها واكنش نشان دهد و به صورت انفعالي عمل نمايد).</a:t>
            </a:r>
            <a:endParaRPr lang="en-US" b="1">
              <a:cs typeface="Traffic" pitchFamily="2" charset="-7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886200" y="838200"/>
            <a:ext cx="5029200" cy="762000"/>
          </a:xfrm>
          <a:prstGeom prst="rect">
            <a:avLst/>
          </a:prstGeom>
          <a:solidFill>
            <a:srgbClr val="333333"/>
          </a:solidFill>
          <a:ln w="9525">
            <a:noFill/>
            <a:miter lim="800000"/>
            <a:headEnd/>
            <a:tailEnd/>
          </a:ln>
          <a:effectLst>
            <a:outerShdw dist="81320" dir="3080412" algn="ctr" rotWithShape="0">
              <a:schemeClr val="tx1"/>
            </a:outerShdw>
          </a:effectLst>
        </p:spPr>
        <p:txBody>
          <a:bodyPr lIns="92075" tIns="46038" rIns="92075" bIns="46038" anchor="b"/>
          <a:lstStyle/>
          <a:p>
            <a:r>
              <a:rPr lang="ar-SA" sz="4800">
                <a:effectLst>
                  <a:outerShdw blurRad="38100" dist="38100" dir="2700000" algn="tl">
                    <a:srgbClr val="000000"/>
                  </a:outerShdw>
                </a:effectLst>
                <a:latin typeface="Arial" charset="0"/>
                <a:cs typeface="Jadid" pitchFamily="2" charset="-78"/>
              </a:rPr>
              <a:t>بخش دوم</a:t>
            </a:r>
            <a:endParaRPr lang="en-US" sz="4800">
              <a:effectLst>
                <a:outerShdw blurRad="38100" dist="38100" dir="2700000" algn="tl">
                  <a:srgbClr val="000000"/>
                </a:outerShdw>
              </a:effectLst>
              <a:latin typeface="Arial" charset="0"/>
              <a:cs typeface="Jadid" pitchFamily="2" charset="-78"/>
            </a:endParaRPr>
          </a:p>
        </p:txBody>
      </p:sp>
      <p:sp>
        <p:nvSpPr>
          <p:cNvPr id="34819" name="Rectangle 3"/>
          <p:cNvSpPr>
            <a:spLocks noChangeArrowheads="1"/>
          </p:cNvSpPr>
          <p:nvPr/>
        </p:nvSpPr>
        <p:spPr bwMode="auto">
          <a:xfrm>
            <a:off x="609600" y="3352800"/>
            <a:ext cx="5867400" cy="1676400"/>
          </a:xfrm>
          <a:prstGeom prst="rect">
            <a:avLst/>
          </a:prstGeom>
          <a:noFill/>
          <a:ln w="9525">
            <a:noFill/>
            <a:miter lim="800000"/>
            <a:headEnd/>
            <a:tailEnd/>
          </a:ln>
          <a:effectLst>
            <a:outerShdw dist="63500" dir="2212194" algn="ctr" rotWithShape="0">
              <a:srgbClr val="B2B2B2"/>
            </a:outerShdw>
          </a:effectLst>
        </p:spPr>
        <p:txBody>
          <a:bodyPr lIns="92075" tIns="46038" rIns="92075" bIns="46038" anchor="ctr"/>
          <a:lstStyle/>
          <a:p>
            <a:pPr marL="342900" indent="-342900" algn="ctr">
              <a:spcBef>
                <a:spcPct val="20000"/>
              </a:spcBef>
              <a:buClr>
                <a:schemeClr val="accent2"/>
              </a:buClr>
              <a:buSzPct val="80000"/>
              <a:buFont typeface="Wingdings" pitchFamily="2" charset="2"/>
              <a:buNone/>
            </a:pPr>
            <a:r>
              <a:rPr lang="ar-SA" sz="6000" b="1" i="1" u="sng">
                <a:effectLst>
                  <a:outerShdw blurRad="38100" dist="38100" dir="2700000" algn="tl">
                    <a:srgbClr val="000000"/>
                  </a:outerShdw>
                </a:effectLst>
                <a:cs typeface="Mitra" pitchFamily="2" charset="-78"/>
              </a:rPr>
              <a:t>تدوين استراتژي</a:t>
            </a:r>
            <a:endParaRPr lang="en-US" sz="6000" b="1" i="1" u="sng">
              <a:effectLst>
                <a:outerShdw blurRad="38100" dist="38100" dir="2700000" algn="tl">
                  <a:srgbClr val="000000"/>
                </a:outerShdw>
              </a:effectLst>
              <a:cs typeface="Mitra" pitchFamily="2" charset="-7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011988" y="76200"/>
            <a:ext cx="2513012" cy="608013"/>
          </a:xfrm>
          <a:prstGeom prst="rect">
            <a:avLst/>
          </a:prstGeom>
          <a:noFill/>
          <a:ln w="9525">
            <a:noFill/>
            <a:miter lim="800000"/>
            <a:headEnd/>
            <a:tailEnd/>
          </a:ln>
          <a:effectLst/>
        </p:spPr>
        <p:txBody>
          <a:bodyPr lIns="92075" tIns="46038" rIns="92075" bIns="46038" anchor="b"/>
          <a:lstStyle/>
          <a:p>
            <a:pPr algn="ctr"/>
            <a:r>
              <a:rPr lang="ar-SA" sz="3600" b="1" u="sng">
                <a:solidFill>
                  <a:srgbClr val="66FF33"/>
                </a:solidFill>
                <a:effectLst>
                  <a:outerShdw blurRad="38100" dist="38100" dir="2700000" algn="tl">
                    <a:srgbClr val="000000"/>
                  </a:outerShdw>
                </a:effectLst>
                <a:latin typeface="Arial" charset="0"/>
                <a:cs typeface="Mitra" pitchFamily="2" charset="-78"/>
              </a:rPr>
              <a:t>فصل 3</a:t>
            </a:r>
            <a:endParaRPr lang="en-US" sz="3600" b="1" u="sng">
              <a:solidFill>
                <a:srgbClr val="66FF33"/>
              </a:solidFill>
              <a:effectLst>
                <a:outerShdw blurRad="38100" dist="38100" dir="2700000" algn="tl">
                  <a:srgbClr val="000000"/>
                </a:outerShdw>
              </a:effectLst>
              <a:latin typeface="Arial" charset="0"/>
              <a:cs typeface="Mitra" pitchFamily="2" charset="-78"/>
            </a:endParaRPr>
          </a:p>
        </p:txBody>
      </p:sp>
      <p:sp>
        <p:nvSpPr>
          <p:cNvPr id="35843" name="Rectangle 3"/>
          <p:cNvSpPr>
            <a:spLocks noChangeArrowheads="1"/>
          </p:cNvSpPr>
          <p:nvPr/>
        </p:nvSpPr>
        <p:spPr bwMode="auto">
          <a:xfrm>
            <a:off x="2743200" y="457200"/>
            <a:ext cx="4876800" cy="838200"/>
          </a:xfrm>
          <a:prstGeom prst="rect">
            <a:avLst/>
          </a:prstGeom>
          <a:noFill/>
          <a:ln w="9525">
            <a:noFill/>
            <a:miter lim="800000"/>
            <a:headEnd/>
            <a:tailEnd/>
          </a:ln>
          <a:effectLst>
            <a:outerShdw dist="53882" dir="2700000" algn="ctr" rotWithShape="0">
              <a:schemeClr val="bg2"/>
            </a:outerShdw>
          </a:effectLst>
        </p:spPr>
        <p:txBody>
          <a:bodyPr lIns="92075" tIns="46038" rIns="92075" bIns="46038" anchor="ctr"/>
          <a:lstStyle/>
          <a:p>
            <a:pPr marL="342900" indent="-342900" algn="r">
              <a:spcBef>
                <a:spcPct val="20000"/>
              </a:spcBef>
              <a:buClr>
                <a:schemeClr val="accent2"/>
              </a:buClr>
              <a:buSzPct val="80000"/>
              <a:buFont typeface="Wingdings" pitchFamily="2" charset="2"/>
              <a:buNone/>
            </a:pPr>
            <a:r>
              <a:rPr lang="ar-SA" sz="3600">
                <a:solidFill>
                  <a:srgbClr val="FFB217"/>
                </a:solidFill>
                <a:cs typeface="Titr" pitchFamily="2" charset="-78"/>
              </a:rPr>
              <a:t>مأموريت سازمان</a:t>
            </a:r>
            <a:endParaRPr lang="en-US" sz="3600">
              <a:solidFill>
                <a:srgbClr val="FFB217"/>
              </a:solidFill>
              <a:cs typeface="Titr" pitchFamily="2" charset="-78"/>
            </a:endParaRPr>
          </a:p>
        </p:txBody>
      </p:sp>
      <p:sp>
        <p:nvSpPr>
          <p:cNvPr id="35844" name="Rectangle 4"/>
          <p:cNvSpPr>
            <a:spLocks noChangeArrowheads="1"/>
          </p:cNvSpPr>
          <p:nvPr/>
        </p:nvSpPr>
        <p:spPr bwMode="auto">
          <a:xfrm>
            <a:off x="230188" y="1295400"/>
            <a:ext cx="8839200" cy="608013"/>
          </a:xfrm>
          <a:prstGeom prst="rect">
            <a:avLst/>
          </a:prstGeom>
          <a:noFill/>
          <a:ln w="9525">
            <a:noFill/>
            <a:miter lim="800000"/>
            <a:headEnd/>
            <a:tailEnd/>
          </a:ln>
          <a:effectLst/>
        </p:spPr>
        <p:txBody>
          <a:bodyPr lIns="92075" tIns="46038" rIns="92075" bIns="46038" anchor="b"/>
          <a:lstStyle/>
          <a:p>
            <a:pPr algn="ctr"/>
            <a:r>
              <a:rPr lang="ar-SA" sz="2600" b="1" u="sng">
                <a:solidFill>
                  <a:srgbClr val="66FF33"/>
                </a:solidFill>
                <a:effectLst>
                  <a:outerShdw blurRad="38100" dist="38100" dir="2700000" algn="tl">
                    <a:srgbClr val="000000"/>
                  </a:outerShdw>
                </a:effectLst>
                <a:latin typeface="Arial" charset="0"/>
                <a:cs typeface="Mitra" pitchFamily="2" charset="-78"/>
              </a:rPr>
              <a:t>عناوين                                                                                                         </a:t>
            </a:r>
            <a:endParaRPr lang="en-US" sz="2600" b="1" u="sng">
              <a:solidFill>
                <a:srgbClr val="66FF33"/>
              </a:solidFill>
              <a:effectLst>
                <a:outerShdw blurRad="38100" dist="38100" dir="2700000" algn="tl">
                  <a:srgbClr val="000000"/>
                </a:outerShdw>
              </a:effectLst>
              <a:latin typeface="Arial" charset="0"/>
              <a:cs typeface="Mitra" pitchFamily="2" charset="-78"/>
            </a:endParaRPr>
          </a:p>
        </p:txBody>
      </p:sp>
      <p:graphicFrame>
        <p:nvGraphicFramePr>
          <p:cNvPr id="35885" name="Group 45"/>
          <p:cNvGraphicFramePr>
            <a:graphicFrameLocks noGrp="1"/>
          </p:cNvGraphicFramePr>
          <p:nvPr/>
        </p:nvGraphicFramePr>
        <p:xfrm>
          <a:off x="-381000" y="1905000"/>
          <a:ext cx="8839200" cy="4279392"/>
        </p:xfrm>
        <a:graphic>
          <a:graphicData uri="http://schemas.openxmlformats.org/drawingml/2006/table">
            <a:tbl>
              <a:tblPr/>
              <a:tblGrid>
                <a:gridCol w="8839200"/>
              </a:tblGrid>
              <a:tr h="4508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3600" b="1" i="0" u="none" strike="noStrike" cap="none" normalizeH="0" baseline="0" smtClean="0">
                          <a:ln>
                            <a:noFill/>
                          </a:ln>
                          <a:solidFill>
                            <a:schemeClr val="tx1"/>
                          </a:solidFill>
                          <a:effectLst/>
                          <a:latin typeface="Times New Roman" pitchFamily="18" charset="0"/>
                          <a:cs typeface="Mitra" pitchFamily="2" charset="-78"/>
                        </a:rPr>
                        <a:t>كار يا فعاليت ما چيست ؟</a:t>
                      </a:r>
                      <a:endParaRPr kumimoji="0" lang="en-US" sz="36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cap="flat">
                      <a:noFill/>
                    </a:lnT>
                    <a:lnB>
                      <a:noFill/>
                    </a:lnB>
                    <a:lnTlToBr>
                      <a:noFill/>
                    </a:lnTlToBr>
                    <a:lnBlToTr>
                      <a:noFill/>
                    </a:lnBlToTr>
                    <a:noFill/>
                  </a:tcPr>
                </a:tc>
              </a:tr>
              <a:tr h="4508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3600" b="1" i="0" u="none" strike="noStrike" cap="none" normalizeH="0" baseline="0" smtClean="0">
                          <a:ln>
                            <a:noFill/>
                          </a:ln>
                          <a:solidFill>
                            <a:schemeClr val="tx1"/>
                          </a:solidFill>
                          <a:effectLst/>
                          <a:latin typeface="Times New Roman" pitchFamily="18" charset="0"/>
                          <a:cs typeface="Mitra" pitchFamily="2" charset="-78"/>
                        </a:rPr>
                        <a:t>اهميت مأموريت سازمان</a:t>
                      </a:r>
                      <a:endParaRPr kumimoji="0" lang="en-US" sz="36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508000">
                <a:tc>
                  <a:txBody>
                    <a:bodyPr/>
                    <a:lstStyle/>
                    <a:p>
                      <a:pPr marL="0" marR="0" lvl="0" indent="381000" algn="r" defTabSz="914400" rtl="1" eaLnBrk="1" fontAlgn="base" latinLnBrk="0" hangingPunct="1">
                        <a:lnSpc>
                          <a:spcPct val="100000"/>
                        </a:lnSpc>
                        <a:spcBef>
                          <a:spcPct val="20000"/>
                        </a:spcBef>
                        <a:spcAft>
                          <a:spcPct val="0"/>
                        </a:spcAft>
                        <a:buClr>
                          <a:schemeClr val="tx2"/>
                        </a:buClr>
                        <a:buSzPct val="80000"/>
                        <a:buFont typeface="Wingdings" pitchFamily="2" charset="2"/>
                        <a:buBlip>
                          <a:blip r:embed="rId3"/>
                        </a:buBlip>
                        <a:tabLst/>
                      </a:pPr>
                      <a:r>
                        <a:rPr kumimoji="0" lang="ar-SA" sz="3600" b="1" i="0" u="none" strike="noStrike" cap="none" normalizeH="0" baseline="0" smtClean="0">
                          <a:ln>
                            <a:noFill/>
                          </a:ln>
                          <a:solidFill>
                            <a:schemeClr val="tx1"/>
                          </a:solidFill>
                          <a:effectLst/>
                          <a:latin typeface="Times New Roman" pitchFamily="18" charset="0"/>
                          <a:cs typeface="Mitra" pitchFamily="2" charset="-78"/>
                        </a:rPr>
                        <a:t>ماهيت مأموريت سازمان</a:t>
                      </a:r>
                      <a:endParaRPr kumimoji="0" lang="en-US" sz="36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50850">
                <a:tc>
                  <a:txBody>
                    <a:bodyPr/>
                    <a:lstStyle/>
                    <a:p>
                      <a:pPr marL="0" marR="0" lvl="0" indent="381000" algn="r" defTabSz="914400" rtl="1" eaLnBrk="1" fontAlgn="base" latinLnBrk="0" hangingPunct="1">
                        <a:lnSpc>
                          <a:spcPct val="100000"/>
                        </a:lnSpc>
                        <a:spcBef>
                          <a:spcPct val="20000"/>
                        </a:spcBef>
                        <a:spcAft>
                          <a:spcPct val="0"/>
                        </a:spcAft>
                        <a:buClr>
                          <a:schemeClr val="tx2"/>
                        </a:buClr>
                        <a:buSzPct val="80000"/>
                        <a:buFont typeface="Wingdings" pitchFamily="2" charset="2"/>
                        <a:buBlip>
                          <a:blip r:embed="rId3"/>
                        </a:buBlip>
                        <a:tabLst/>
                      </a:pPr>
                      <a:r>
                        <a:rPr kumimoji="0" lang="ar-SA" sz="3600" b="1" i="0" u="none" strike="noStrike" cap="none" normalizeH="0" baseline="0" smtClean="0">
                          <a:ln>
                            <a:noFill/>
                          </a:ln>
                          <a:solidFill>
                            <a:schemeClr val="tx1"/>
                          </a:solidFill>
                          <a:effectLst/>
                          <a:latin typeface="Times New Roman" pitchFamily="18" charset="0"/>
                          <a:cs typeface="Mitra" pitchFamily="2" charset="-78"/>
                        </a:rPr>
                        <a:t>اجزاي تشكيل دهنده مأموريت سازمان</a:t>
                      </a:r>
                      <a:endParaRPr kumimoji="0" lang="en-US" sz="36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508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3600" b="1" i="0" u="none" strike="noStrike" cap="none" normalizeH="0" baseline="0" smtClean="0">
                          <a:ln>
                            <a:noFill/>
                          </a:ln>
                          <a:solidFill>
                            <a:schemeClr val="tx1"/>
                          </a:solidFill>
                          <a:effectLst/>
                          <a:latin typeface="Times New Roman" pitchFamily="18" charset="0"/>
                          <a:cs typeface="Mitra" pitchFamily="2" charset="-78"/>
                        </a:rPr>
                        <a:t>تهيه و ارزيابي مأموريت سازمان</a:t>
                      </a:r>
                      <a:endParaRPr kumimoji="0" lang="en-US" sz="36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508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3600" b="1" i="0" u="none" strike="noStrike" cap="none" normalizeH="0" baseline="0" smtClean="0">
                          <a:ln>
                            <a:noFill/>
                          </a:ln>
                          <a:solidFill>
                            <a:schemeClr val="tx1"/>
                          </a:solidFill>
                          <a:effectLst/>
                          <a:latin typeface="Times New Roman" pitchFamily="18" charset="0"/>
                          <a:cs typeface="Mitra" pitchFamily="2" charset="-78"/>
                        </a:rPr>
                        <a:t>تمرين تجربي</a:t>
                      </a:r>
                    </a:p>
                    <a:p>
                      <a:pPr marL="0" marR="0" lvl="0" indent="381000" algn="r" defTabSz="914400" rtl="1" eaLnBrk="1" fontAlgn="base" latinLnBrk="0" hangingPunct="1">
                        <a:lnSpc>
                          <a:spcPct val="100000"/>
                        </a:lnSpc>
                        <a:spcBef>
                          <a:spcPct val="20000"/>
                        </a:spcBef>
                        <a:spcAft>
                          <a:spcPct val="0"/>
                        </a:spcAft>
                        <a:buClr>
                          <a:schemeClr val="tx2"/>
                        </a:buClr>
                        <a:buSzPct val="45000"/>
                        <a:buFont typeface="Wingdings" pitchFamily="2" charset="2"/>
                        <a:buChar char="v"/>
                        <a:tabLst/>
                      </a:pPr>
                      <a:r>
                        <a:rPr kumimoji="0" lang="ar-SA" sz="2400" b="1" i="0" u="none" strike="noStrike" cap="none" normalizeH="0" baseline="0" smtClean="0">
                          <a:ln>
                            <a:noFill/>
                          </a:ln>
                          <a:solidFill>
                            <a:schemeClr val="folHlink"/>
                          </a:solidFill>
                          <a:effectLst/>
                          <a:latin typeface="Times New Roman" pitchFamily="18" charset="0"/>
                          <a:cs typeface="Mitra" pitchFamily="2" charset="-78"/>
                        </a:rPr>
                        <a:t>ارزيابي مأموريت سازمان</a:t>
                      </a:r>
                      <a:endParaRPr kumimoji="0" lang="en-US" sz="2400" b="1" i="0" u="none" strike="noStrike" cap="none" normalizeH="0" baseline="0" smtClean="0">
                        <a:ln>
                          <a:noFill/>
                        </a:ln>
                        <a:solidFill>
                          <a:schemeClr val="folHlink"/>
                        </a:solidFill>
                        <a:effectLst/>
                        <a:latin typeface="Times New Roman" pitchFamily="18" charset="0"/>
                        <a:cs typeface="Mitra" pitchFamily="2" charset="-78"/>
                      </a:endParaRPr>
                    </a:p>
                  </a:txBody>
                  <a:tcPr horzOverflow="overflow">
                    <a:lnL cap="flat">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5867400" y="763588"/>
            <a:ext cx="3505200" cy="608012"/>
          </a:xfrm>
          <a:prstGeom prst="rect">
            <a:avLst/>
          </a:prstGeom>
          <a:noFill/>
          <a:ln w="9525">
            <a:noFill/>
            <a:miter lim="800000"/>
            <a:headEnd/>
            <a:tailEnd/>
          </a:ln>
          <a:effectLst/>
        </p:spPr>
        <p:txBody>
          <a:bodyPr lIns="92075" tIns="46038" rIns="92075" bIns="46038" anchor="b"/>
          <a:lstStyle/>
          <a:p>
            <a:pPr algn="ctr"/>
            <a:r>
              <a:rPr lang="ar-SA" sz="3600" b="1" u="sng">
                <a:solidFill>
                  <a:srgbClr val="66FF33"/>
                </a:solidFill>
                <a:effectLst>
                  <a:outerShdw blurRad="38100" dist="38100" dir="2700000" algn="tl">
                    <a:srgbClr val="000000"/>
                  </a:outerShdw>
                </a:effectLst>
                <a:latin typeface="Arial" charset="0"/>
                <a:cs typeface="Mitra" pitchFamily="2" charset="-78"/>
              </a:rPr>
              <a:t>پدر مديريت نوين</a:t>
            </a:r>
            <a:endParaRPr lang="en-US" sz="3600" b="1" u="sng">
              <a:solidFill>
                <a:srgbClr val="66FF33"/>
              </a:solidFill>
              <a:effectLst>
                <a:outerShdw blurRad="38100" dist="38100" dir="2700000" algn="tl">
                  <a:srgbClr val="000000"/>
                </a:outerShdw>
              </a:effectLst>
              <a:latin typeface="Arial" charset="0"/>
              <a:cs typeface="Mitra" pitchFamily="2" charset="-78"/>
            </a:endParaRPr>
          </a:p>
        </p:txBody>
      </p:sp>
      <p:sp>
        <p:nvSpPr>
          <p:cNvPr id="36895" name="Text Box 31"/>
          <p:cNvSpPr txBox="1">
            <a:spLocks noChangeArrowheads="1"/>
          </p:cNvSpPr>
          <p:nvPr/>
        </p:nvSpPr>
        <p:spPr bwMode="auto">
          <a:xfrm>
            <a:off x="228600" y="1431925"/>
            <a:ext cx="8686800" cy="5426075"/>
          </a:xfrm>
          <a:prstGeom prst="rect">
            <a:avLst/>
          </a:prstGeom>
          <a:noFill/>
          <a:ln w="12700">
            <a:noFill/>
            <a:miter lim="800000"/>
            <a:headEnd type="none" w="sm" len="sm"/>
            <a:tailEnd type="none" w="sm" len="sm"/>
          </a:ln>
          <a:effectLst>
            <a:outerShdw dist="28398" dir="3806097" algn="ctr" rotWithShape="0">
              <a:schemeClr val="bg2"/>
            </a:outerShdw>
          </a:effectLst>
        </p:spPr>
        <p:txBody>
          <a:bodyPr>
            <a:spAutoFit/>
          </a:bodyPr>
          <a:lstStyle/>
          <a:p>
            <a:pPr algn="just" rtl="1">
              <a:spcBef>
                <a:spcPct val="50000"/>
              </a:spcBef>
            </a:pPr>
            <a:r>
              <a:rPr lang="ar-SA" sz="3500" b="1">
                <a:cs typeface="Mitra" pitchFamily="2" charset="-78"/>
              </a:rPr>
              <a:t>     </a:t>
            </a:r>
            <a:r>
              <a:rPr lang="ar-SA" sz="3500" b="1">
                <a:solidFill>
                  <a:srgbClr val="66FF66"/>
                </a:solidFill>
                <a:cs typeface="Mitra" pitchFamily="2" charset="-78"/>
              </a:rPr>
              <a:t>دراكــر</a:t>
            </a:r>
            <a:r>
              <a:rPr lang="ar-SA" sz="3500" b="1">
                <a:cs typeface="Mitra" pitchFamily="2" charset="-78"/>
              </a:rPr>
              <a:t> مي‏گويد كه طرح اين پرسش : «فعاليت ما چيست؟» مترادف با پرسش اين سؤال است : «مأموريت ما چيست؟» «بيانيه مأموريت سازمان» جمله يا عبارتي است كه بدان وسيله مقصود يك سازمان از مقصود سازمان مشابه متمايز مي‏شود و آن بيان كننده «علت وجودي» سازمان است. با استفاده از مأموريت سازمان مي‏توان به اين پرسش اساسي يا اصلي پاسخ داد : «فعاليت ما چيست؟» اصولا مأموريت سازمان كه به شيوه روشن بيان گردد مي‏تواند هدف‏هاي بلند مدت را تعيين و استراتژي‏ها را تدوين نمايد.</a:t>
            </a:r>
            <a:endParaRPr lang="en-US" sz="3500" b="1">
              <a:cs typeface="Mitra" pitchFamily="2" charset="-78"/>
            </a:endParaRPr>
          </a:p>
        </p:txBody>
      </p:sp>
      <p:sp>
        <p:nvSpPr>
          <p:cNvPr id="36896" name="Rectangle 32"/>
          <p:cNvSpPr>
            <a:spLocks noChangeArrowheads="1"/>
          </p:cNvSpPr>
          <p:nvPr/>
        </p:nvSpPr>
        <p:spPr bwMode="auto">
          <a:xfrm>
            <a:off x="2119313" y="60325"/>
            <a:ext cx="5065712" cy="701675"/>
          </a:xfrm>
          <a:prstGeom prst="rect">
            <a:avLst/>
          </a:prstGeom>
          <a:noFill/>
          <a:ln w="12700">
            <a:noFill/>
            <a:miter lim="800000"/>
            <a:headEnd type="none" w="sm" len="sm"/>
            <a:tailEnd type="none" w="sm" len="sm"/>
          </a:ln>
          <a:effectLst>
            <a:outerShdw dist="45791" dir="3378596" algn="ctr" rotWithShape="0">
              <a:schemeClr val="bg2"/>
            </a:outerShdw>
          </a:effectLst>
        </p:spPr>
        <p:txBody>
          <a:bodyPr wrap="none">
            <a:spAutoFit/>
          </a:bodyPr>
          <a:lstStyle/>
          <a:p>
            <a:pPr algn="ctr" rtl="1">
              <a:spcBef>
                <a:spcPct val="20000"/>
              </a:spcBef>
              <a:buClr>
                <a:schemeClr val="accent2"/>
              </a:buClr>
              <a:buSzPct val="80000"/>
              <a:buFont typeface="Wingdings" pitchFamily="2" charset="2"/>
              <a:buNone/>
            </a:pPr>
            <a:r>
              <a:rPr lang="ar-SA" sz="4000" b="1">
                <a:solidFill>
                  <a:srgbClr val="FF9900"/>
                </a:solidFill>
                <a:cs typeface="Jadid" pitchFamily="2" charset="-78"/>
              </a:rPr>
              <a:t>كار يا فعاليت ما چيست ؟</a:t>
            </a:r>
            <a:endParaRPr lang="en-US" sz="4000" b="1">
              <a:solidFill>
                <a:srgbClr val="FF9900"/>
              </a:solidFill>
              <a:cs typeface="Jadid" pitchFamily="2" charset="-7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ChangeArrowheads="1"/>
          </p:cNvSpPr>
          <p:nvPr/>
        </p:nvSpPr>
        <p:spPr bwMode="auto">
          <a:xfrm>
            <a:off x="8027988" y="2625725"/>
            <a:ext cx="1008062" cy="1008063"/>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تعیین </a:t>
            </a:r>
          </a:p>
          <a:p>
            <a:pPr algn="ctr">
              <a:lnSpc>
                <a:spcPct val="120000"/>
              </a:lnSpc>
            </a:pPr>
            <a:r>
              <a:rPr lang="fa-IR" sz="1800" b="1">
                <a:latin typeface="Arial" charset="0"/>
                <a:cs typeface="B Titr" pitchFamily="2" charset="-78"/>
              </a:rPr>
              <a:t>ماموریت </a:t>
            </a:r>
            <a:endParaRPr lang="en-US" sz="1800" b="1">
              <a:latin typeface="Arial" charset="0"/>
              <a:cs typeface="B Titr" pitchFamily="2" charset="-78"/>
            </a:endParaRPr>
          </a:p>
        </p:txBody>
      </p:sp>
      <p:grpSp>
        <p:nvGrpSpPr>
          <p:cNvPr id="231427" name="Group 3"/>
          <p:cNvGrpSpPr>
            <a:grpSpLocks/>
          </p:cNvGrpSpPr>
          <p:nvPr/>
        </p:nvGrpSpPr>
        <p:grpSpPr bwMode="auto">
          <a:xfrm>
            <a:off x="6170613" y="2625725"/>
            <a:ext cx="1843087" cy="1008063"/>
            <a:chOff x="3887" y="1654"/>
            <a:chExt cx="1161" cy="635"/>
          </a:xfrm>
        </p:grpSpPr>
        <p:sp>
          <p:nvSpPr>
            <p:cNvPr id="231428" name="Rectangle 4"/>
            <p:cNvSpPr>
              <a:spLocks noChangeArrowheads="1"/>
            </p:cNvSpPr>
            <p:nvPr/>
          </p:nvSpPr>
          <p:spPr bwMode="auto">
            <a:xfrm>
              <a:off x="3887" y="1654"/>
              <a:ext cx="635"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تعیین </a:t>
              </a:r>
            </a:p>
            <a:p>
              <a:pPr algn="ctr">
                <a:lnSpc>
                  <a:spcPct val="120000"/>
                </a:lnSpc>
              </a:pPr>
              <a:r>
                <a:rPr lang="fa-IR" sz="1800" b="1">
                  <a:latin typeface="Arial" charset="0"/>
                  <a:cs typeface="B Titr" pitchFamily="2" charset="-78"/>
                </a:rPr>
                <a:t>هدفهای </a:t>
              </a:r>
            </a:p>
            <a:p>
              <a:pPr algn="ctr">
                <a:lnSpc>
                  <a:spcPct val="120000"/>
                </a:lnSpc>
              </a:pPr>
              <a:r>
                <a:rPr lang="fa-IR" sz="1800" b="1">
                  <a:latin typeface="Arial" charset="0"/>
                  <a:cs typeface="B Titr" pitchFamily="2" charset="-78"/>
                </a:rPr>
                <a:t>بلند مدت </a:t>
              </a:r>
              <a:endParaRPr lang="en-US" sz="1800" b="1">
                <a:latin typeface="Arial" charset="0"/>
                <a:cs typeface="B Titr" pitchFamily="2" charset="-78"/>
              </a:endParaRPr>
            </a:p>
          </p:txBody>
        </p:sp>
        <p:sp>
          <p:nvSpPr>
            <p:cNvPr id="231429" name="Line 5"/>
            <p:cNvSpPr>
              <a:spLocks noChangeShapeType="1"/>
            </p:cNvSpPr>
            <p:nvPr/>
          </p:nvSpPr>
          <p:spPr bwMode="auto">
            <a:xfrm flipH="1" flipV="1">
              <a:off x="4525" y="1980"/>
              <a:ext cx="523" cy="2"/>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31430" name="Group 6"/>
          <p:cNvGrpSpPr>
            <a:grpSpLocks/>
          </p:cNvGrpSpPr>
          <p:nvPr/>
        </p:nvGrpSpPr>
        <p:grpSpPr bwMode="auto">
          <a:xfrm>
            <a:off x="34925" y="2625725"/>
            <a:ext cx="1419225" cy="1008063"/>
            <a:chOff x="22" y="1654"/>
            <a:chExt cx="894" cy="635"/>
          </a:xfrm>
        </p:grpSpPr>
        <p:sp>
          <p:nvSpPr>
            <p:cNvPr id="231431" name="Rectangle 7"/>
            <p:cNvSpPr>
              <a:spLocks noChangeArrowheads="1"/>
            </p:cNvSpPr>
            <p:nvPr/>
          </p:nvSpPr>
          <p:spPr bwMode="auto">
            <a:xfrm>
              <a:off x="22" y="1654"/>
              <a:ext cx="635"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محاسبه و </a:t>
              </a:r>
            </a:p>
            <a:p>
              <a:pPr algn="ctr">
                <a:lnSpc>
                  <a:spcPct val="120000"/>
                </a:lnSpc>
              </a:pPr>
              <a:r>
                <a:rPr lang="fa-IR" sz="1800" b="1">
                  <a:latin typeface="Arial" charset="0"/>
                  <a:cs typeface="B Titr" pitchFamily="2" charset="-78"/>
                </a:rPr>
                <a:t>ارزیابی </a:t>
              </a:r>
            </a:p>
            <a:p>
              <a:pPr algn="ctr">
                <a:lnSpc>
                  <a:spcPct val="120000"/>
                </a:lnSpc>
              </a:pPr>
              <a:r>
                <a:rPr lang="fa-IR" sz="1800" b="1">
                  <a:latin typeface="Arial" charset="0"/>
                  <a:cs typeface="B Titr" pitchFamily="2" charset="-78"/>
                </a:rPr>
                <a:t>عملکرد</a:t>
              </a:r>
              <a:endParaRPr lang="en-US" sz="1800" b="1">
                <a:latin typeface="Arial" charset="0"/>
                <a:cs typeface="B Titr" pitchFamily="2" charset="-78"/>
              </a:endParaRPr>
            </a:p>
          </p:txBody>
        </p:sp>
        <p:sp>
          <p:nvSpPr>
            <p:cNvPr id="231432" name="Line 8"/>
            <p:cNvSpPr>
              <a:spLocks noChangeShapeType="1"/>
            </p:cNvSpPr>
            <p:nvPr/>
          </p:nvSpPr>
          <p:spPr bwMode="auto">
            <a:xfrm flipH="1">
              <a:off x="640" y="1982"/>
              <a:ext cx="276" cy="7"/>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31433" name="Group 9"/>
          <p:cNvGrpSpPr>
            <a:grpSpLocks/>
          </p:cNvGrpSpPr>
          <p:nvPr/>
        </p:nvGrpSpPr>
        <p:grpSpPr bwMode="auto">
          <a:xfrm>
            <a:off x="1477963" y="2625725"/>
            <a:ext cx="1365250" cy="1008063"/>
            <a:chOff x="931" y="1654"/>
            <a:chExt cx="860" cy="635"/>
          </a:xfrm>
        </p:grpSpPr>
        <p:sp>
          <p:nvSpPr>
            <p:cNvPr id="231434" name="Rectangle 10"/>
            <p:cNvSpPr>
              <a:spLocks noChangeArrowheads="1"/>
            </p:cNvSpPr>
            <p:nvPr/>
          </p:nvSpPr>
          <p:spPr bwMode="auto">
            <a:xfrm>
              <a:off x="931" y="1654"/>
              <a:ext cx="635"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تخصیص </a:t>
              </a:r>
            </a:p>
            <a:p>
              <a:pPr algn="ctr">
                <a:lnSpc>
                  <a:spcPct val="120000"/>
                </a:lnSpc>
              </a:pPr>
              <a:r>
                <a:rPr lang="fa-IR" sz="1800" b="1">
                  <a:latin typeface="Arial" charset="0"/>
                  <a:cs typeface="B Titr" pitchFamily="2" charset="-78"/>
                </a:rPr>
                <a:t>منابع</a:t>
              </a:r>
              <a:endParaRPr lang="en-US" sz="1800" b="1">
                <a:latin typeface="Arial" charset="0"/>
                <a:cs typeface="B Titr" pitchFamily="2" charset="-78"/>
              </a:endParaRPr>
            </a:p>
          </p:txBody>
        </p:sp>
        <p:sp>
          <p:nvSpPr>
            <p:cNvPr id="231435" name="Line 11"/>
            <p:cNvSpPr>
              <a:spLocks noChangeShapeType="1"/>
            </p:cNvSpPr>
            <p:nvPr/>
          </p:nvSpPr>
          <p:spPr bwMode="auto">
            <a:xfrm flipH="1">
              <a:off x="1551" y="1975"/>
              <a:ext cx="240" cy="7"/>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31436" name="Group 12"/>
          <p:cNvGrpSpPr>
            <a:grpSpLocks/>
          </p:cNvGrpSpPr>
          <p:nvPr/>
        </p:nvGrpSpPr>
        <p:grpSpPr bwMode="auto">
          <a:xfrm>
            <a:off x="2843213" y="2625725"/>
            <a:ext cx="1584325" cy="1008063"/>
            <a:chOff x="1791" y="1654"/>
            <a:chExt cx="998" cy="635"/>
          </a:xfrm>
        </p:grpSpPr>
        <p:sp>
          <p:nvSpPr>
            <p:cNvPr id="231437" name="Rectangle 13"/>
            <p:cNvSpPr>
              <a:spLocks noChangeArrowheads="1"/>
            </p:cNvSpPr>
            <p:nvPr/>
          </p:nvSpPr>
          <p:spPr bwMode="auto">
            <a:xfrm>
              <a:off x="1791" y="1654"/>
              <a:ext cx="771"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تعیین </a:t>
              </a:r>
            </a:p>
            <a:p>
              <a:pPr algn="ctr">
                <a:lnSpc>
                  <a:spcPct val="120000"/>
                </a:lnSpc>
              </a:pPr>
              <a:r>
                <a:rPr lang="fa-IR" sz="1800" b="1">
                  <a:latin typeface="Arial" charset="0"/>
                  <a:cs typeface="B Titr" pitchFamily="2" charset="-78"/>
                </a:rPr>
                <a:t>هدفهای سالانه </a:t>
              </a:r>
            </a:p>
            <a:p>
              <a:pPr algn="ctr">
                <a:lnSpc>
                  <a:spcPct val="120000"/>
                </a:lnSpc>
              </a:pPr>
              <a:r>
                <a:rPr lang="fa-IR" sz="1800" b="1">
                  <a:latin typeface="Arial" charset="0"/>
                  <a:cs typeface="B Titr" pitchFamily="2" charset="-78"/>
                </a:rPr>
                <a:t>و سیاستها</a:t>
              </a:r>
              <a:endParaRPr lang="en-US" sz="1800" b="1">
                <a:latin typeface="Arial" charset="0"/>
                <a:cs typeface="B Titr" pitchFamily="2" charset="-78"/>
              </a:endParaRPr>
            </a:p>
          </p:txBody>
        </p:sp>
        <p:sp>
          <p:nvSpPr>
            <p:cNvPr id="231438" name="Line 14"/>
            <p:cNvSpPr>
              <a:spLocks noChangeShapeType="1"/>
            </p:cNvSpPr>
            <p:nvPr/>
          </p:nvSpPr>
          <p:spPr bwMode="auto">
            <a:xfrm flipH="1" flipV="1">
              <a:off x="2558" y="1964"/>
              <a:ext cx="231" cy="11"/>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31439" name="Group 15"/>
          <p:cNvGrpSpPr>
            <a:grpSpLocks/>
          </p:cNvGrpSpPr>
          <p:nvPr/>
        </p:nvGrpSpPr>
        <p:grpSpPr bwMode="auto">
          <a:xfrm>
            <a:off x="4427538" y="2625725"/>
            <a:ext cx="1743075" cy="1008063"/>
            <a:chOff x="2789" y="1654"/>
            <a:chExt cx="1098" cy="635"/>
          </a:xfrm>
        </p:grpSpPr>
        <p:sp>
          <p:nvSpPr>
            <p:cNvPr id="231440" name="Rectangle 16"/>
            <p:cNvSpPr>
              <a:spLocks noChangeArrowheads="1"/>
            </p:cNvSpPr>
            <p:nvPr/>
          </p:nvSpPr>
          <p:spPr bwMode="auto">
            <a:xfrm>
              <a:off x="2789" y="1654"/>
              <a:ext cx="813" cy="635"/>
            </a:xfrm>
            <a:prstGeom prst="rect">
              <a:avLst/>
            </a:prstGeom>
            <a:solidFill>
              <a:schemeClr val="bg1"/>
            </a:solidFill>
            <a:ln w="19050">
              <a:solidFill>
                <a:schemeClr val="tx1"/>
              </a:solidFill>
              <a:miter lim="800000"/>
              <a:headEnd/>
              <a:tailEnd/>
            </a:ln>
            <a:effectLst/>
          </p:spPr>
          <p:txBody>
            <a:bodyPr wrap="none" anchor="ctr"/>
            <a:lstStyle/>
            <a:p>
              <a:pPr algn="ctr" rtl="1">
                <a:lnSpc>
                  <a:spcPct val="120000"/>
                </a:lnSpc>
              </a:pPr>
              <a:r>
                <a:rPr lang="fa-IR" sz="1800" b="1">
                  <a:latin typeface="Arial" charset="0"/>
                  <a:cs typeface="B Titr" pitchFamily="2" charset="-78"/>
                </a:rPr>
                <a:t>تدوین، ارزیابی</a:t>
              </a:r>
            </a:p>
            <a:p>
              <a:pPr algn="ctr" rtl="1">
                <a:lnSpc>
                  <a:spcPct val="120000"/>
                </a:lnSpc>
              </a:pPr>
              <a:r>
                <a:rPr lang="fa-IR" sz="1800" b="1">
                  <a:latin typeface="Arial" charset="0"/>
                  <a:cs typeface="B Titr" pitchFamily="2" charset="-78"/>
                </a:rPr>
                <a:t>و انتخاب </a:t>
              </a:r>
            </a:p>
            <a:p>
              <a:pPr algn="ctr" rtl="1">
                <a:lnSpc>
                  <a:spcPct val="120000"/>
                </a:lnSpc>
              </a:pPr>
              <a:r>
                <a:rPr lang="fa-IR" sz="1800" b="1">
                  <a:latin typeface="Arial" charset="0"/>
                  <a:cs typeface="B Titr" pitchFamily="2" charset="-78"/>
                </a:rPr>
                <a:t>استراتژی ها</a:t>
              </a:r>
              <a:endParaRPr lang="en-US" sz="1800" b="1">
                <a:latin typeface="Arial" charset="0"/>
                <a:cs typeface="B Titr" pitchFamily="2" charset="-78"/>
              </a:endParaRPr>
            </a:p>
          </p:txBody>
        </p:sp>
        <p:sp>
          <p:nvSpPr>
            <p:cNvPr id="231441" name="Line 17"/>
            <p:cNvSpPr>
              <a:spLocks noChangeShapeType="1"/>
            </p:cNvSpPr>
            <p:nvPr/>
          </p:nvSpPr>
          <p:spPr bwMode="auto">
            <a:xfrm flipH="1" flipV="1">
              <a:off x="3592" y="1973"/>
              <a:ext cx="295" cy="2"/>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31442" name="Group 18"/>
          <p:cNvGrpSpPr>
            <a:grpSpLocks/>
          </p:cNvGrpSpPr>
          <p:nvPr/>
        </p:nvGrpSpPr>
        <p:grpSpPr bwMode="auto">
          <a:xfrm>
            <a:off x="7032625" y="1114425"/>
            <a:ext cx="1239838" cy="4176713"/>
            <a:chOff x="4430" y="702"/>
            <a:chExt cx="781" cy="2631"/>
          </a:xfrm>
        </p:grpSpPr>
        <p:sp>
          <p:nvSpPr>
            <p:cNvPr id="231443" name="Rectangle 19"/>
            <p:cNvSpPr>
              <a:spLocks noChangeArrowheads="1"/>
            </p:cNvSpPr>
            <p:nvPr/>
          </p:nvSpPr>
          <p:spPr bwMode="auto">
            <a:xfrm>
              <a:off x="4440" y="702"/>
              <a:ext cx="771"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بررسی </a:t>
              </a:r>
            </a:p>
            <a:p>
              <a:pPr algn="ctr">
                <a:lnSpc>
                  <a:spcPct val="120000"/>
                </a:lnSpc>
              </a:pPr>
              <a:r>
                <a:rPr lang="fa-IR" sz="1800" b="1">
                  <a:latin typeface="Arial" charset="0"/>
                  <a:cs typeface="B Titr" pitchFamily="2" charset="-78"/>
                </a:rPr>
                <a:t>عوامل خارجی </a:t>
              </a:r>
              <a:endParaRPr lang="en-US" sz="1800" b="1">
                <a:latin typeface="Arial" charset="0"/>
                <a:cs typeface="B Titr" pitchFamily="2" charset="-78"/>
              </a:endParaRPr>
            </a:p>
          </p:txBody>
        </p:sp>
        <p:sp>
          <p:nvSpPr>
            <p:cNvPr id="231444" name="Rectangle 20"/>
            <p:cNvSpPr>
              <a:spLocks noChangeArrowheads="1"/>
            </p:cNvSpPr>
            <p:nvPr/>
          </p:nvSpPr>
          <p:spPr bwMode="auto">
            <a:xfrm>
              <a:off x="4430" y="2698"/>
              <a:ext cx="771"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بررسی </a:t>
              </a:r>
            </a:p>
            <a:p>
              <a:pPr algn="ctr">
                <a:lnSpc>
                  <a:spcPct val="120000"/>
                </a:lnSpc>
              </a:pPr>
              <a:r>
                <a:rPr lang="fa-IR" sz="1800" b="1">
                  <a:latin typeface="Arial" charset="0"/>
                  <a:cs typeface="B Titr" pitchFamily="2" charset="-78"/>
                </a:rPr>
                <a:t>عوامل داخلی </a:t>
              </a:r>
              <a:endParaRPr lang="en-US" sz="1800" b="1">
                <a:latin typeface="Arial" charset="0"/>
                <a:cs typeface="B Titr" pitchFamily="2" charset="-78"/>
              </a:endParaRPr>
            </a:p>
          </p:txBody>
        </p:sp>
        <p:sp>
          <p:nvSpPr>
            <p:cNvPr id="231445" name="Line 21"/>
            <p:cNvSpPr>
              <a:spLocks noChangeShapeType="1"/>
            </p:cNvSpPr>
            <p:nvPr/>
          </p:nvSpPr>
          <p:spPr bwMode="auto">
            <a:xfrm flipV="1">
              <a:off x="4830" y="1324"/>
              <a:ext cx="10" cy="1375"/>
            </a:xfrm>
            <a:prstGeom prst="line">
              <a:avLst/>
            </a:prstGeom>
            <a:noFill/>
            <a:ln w="38100">
              <a:solidFill>
                <a:schemeClr val="tx1"/>
              </a:solidFill>
              <a:round/>
              <a:headEnd/>
              <a:tailEnd/>
            </a:ln>
            <a:effectLst/>
          </p:spPr>
          <p:txBody>
            <a:bodyPr wrap="none" anchor="ctr"/>
            <a:lstStyle/>
            <a:p>
              <a:endParaRPr lang="fa-IR"/>
            </a:p>
          </p:txBody>
        </p:sp>
      </p:grpSp>
      <p:grpSp>
        <p:nvGrpSpPr>
          <p:cNvPr id="231446" name="Group 22"/>
          <p:cNvGrpSpPr>
            <a:grpSpLocks/>
          </p:cNvGrpSpPr>
          <p:nvPr/>
        </p:nvGrpSpPr>
        <p:grpSpPr bwMode="auto">
          <a:xfrm>
            <a:off x="482600" y="727075"/>
            <a:ext cx="8121650" cy="4862513"/>
            <a:chOff x="304" y="458"/>
            <a:chExt cx="5116" cy="3063"/>
          </a:xfrm>
        </p:grpSpPr>
        <p:sp>
          <p:nvSpPr>
            <p:cNvPr id="231447" name="Line 23"/>
            <p:cNvSpPr>
              <a:spLocks noChangeShapeType="1"/>
            </p:cNvSpPr>
            <p:nvPr/>
          </p:nvSpPr>
          <p:spPr bwMode="auto">
            <a:xfrm flipV="1">
              <a:off x="5393" y="487"/>
              <a:ext cx="10" cy="1165"/>
            </a:xfrm>
            <a:prstGeom prst="line">
              <a:avLst/>
            </a:prstGeom>
            <a:noFill/>
            <a:ln w="38100">
              <a:solidFill>
                <a:schemeClr val="tx1"/>
              </a:solidFill>
              <a:round/>
              <a:headEnd/>
              <a:tailEnd/>
            </a:ln>
            <a:effectLst/>
          </p:spPr>
          <p:txBody>
            <a:bodyPr wrap="none" anchor="ctr"/>
            <a:lstStyle/>
            <a:p>
              <a:endParaRPr lang="fa-IR"/>
            </a:p>
          </p:txBody>
        </p:sp>
        <p:sp>
          <p:nvSpPr>
            <p:cNvPr id="231448" name="Line 24"/>
            <p:cNvSpPr>
              <a:spLocks noChangeShapeType="1"/>
            </p:cNvSpPr>
            <p:nvPr/>
          </p:nvSpPr>
          <p:spPr bwMode="auto">
            <a:xfrm flipV="1">
              <a:off x="5402" y="2291"/>
              <a:ext cx="0" cy="1230"/>
            </a:xfrm>
            <a:prstGeom prst="line">
              <a:avLst/>
            </a:prstGeom>
            <a:noFill/>
            <a:ln w="38100">
              <a:solidFill>
                <a:schemeClr val="tx1"/>
              </a:solidFill>
              <a:round/>
              <a:headEnd/>
              <a:tailEnd/>
            </a:ln>
            <a:effectLst/>
          </p:spPr>
          <p:txBody>
            <a:bodyPr wrap="none" anchor="ctr"/>
            <a:lstStyle/>
            <a:p>
              <a:endParaRPr lang="fa-IR"/>
            </a:p>
          </p:txBody>
        </p:sp>
        <p:sp>
          <p:nvSpPr>
            <p:cNvPr id="231449" name="Line 25"/>
            <p:cNvSpPr>
              <a:spLocks noChangeShapeType="1"/>
            </p:cNvSpPr>
            <p:nvPr/>
          </p:nvSpPr>
          <p:spPr bwMode="auto">
            <a:xfrm flipV="1">
              <a:off x="304" y="476"/>
              <a:ext cx="10" cy="1165"/>
            </a:xfrm>
            <a:prstGeom prst="line">
              <a:avLst/>
            </a:prstGeom>
            <a:noFill/>
            <a:ln w="38100">
              <a:solidFill>
                <a:schemeClr val="tx1"/>
              </a:solidFill>
              <a:round/>
              <a:headEnd/>
              <a:tailEnd/>
            </a:ln>
            <a:effectLst/>
          </p:spPr>
          <p:txBody>
            <a:bodyPr wrap="none" anchor="ctr"/>
            <a:lstStyle/>
            <a:p>
              <a:endParaRPr lang="fa-IR"/>
            </a:p>
          </p:txBody>
        </p:sp>
        <p:sp>
          <p:nvSpPr>
            <p:cNvPr id="231450" name="Line 26"/>
            <p:cNvSpPr>
              <a:spLocks noChangeShapeType="1"/>
            </p:cNvSpPr>
            <p:nvPr/>
          </p:nvSpPr>
          <p:spPr bwMode="auto">
            <a:xfrm flipV="1">
              <a:off x="313" y="2280"/>
              <a:ext cx="0" cy="1230"/>
            </a:xfrm>
            <a:prstGeom prst="line">
              <a:avLst/>
            </a:prstGeom>
            <a:noFill/>
            <a:ln w="38100">
              <a:solidFill>
                <a:schemeClr val="tx1"/>
              </a:solidFill>
              <a:round/>
              <a:headEnd/>
              <a:tailEnd/>
            </a:ln>
            <a:effectLst/>
          </p:spPr>
          <p:txBody>
            <a:bodyPr wrap="none" anchor="ctr"/>
            <a:lstStyle/>
            <a:p>
              <a:endParaRPr lang="fa-IR"/>
            </a:p>
          </p:txBody>
        </p:sp>
        <p:sp>
          <p:nvSpPr>
            <p:cNvPr id="231451" name="Line 27"/>
            <p:cNvSpPr>
              <a:spLocks noChangeShapeType="1"/>
            </p:cNvSpPr>
            <p:nvPr/>
          </p:nvSpPr>
          <p:spPr bwMode="auto">
            <a:xfrm>
              <a:off x="323" y="467"/>
              <a:ext cx="5079" cy="9"/>
            </a:xfrm>
            <a:prstGeom prst="line">
              <a:avLst/>
            </a:prstGeom>
            <a:noFill/>
            <a:ln w="38100">
              <a:solidFill>
                <a:schemeClr val="tx1"/>
              </a:solidFill>
              <a:round/>
              <a:headEnd/>
              <a:tailEnd/>
            </a:ln>
            <a:effectLst/>
          </p:spPr>
          <p:txBody>
            <a:bodyPr wrap="none" anchor="ctr"/>
            <a:lstStyle/>
            <a:p>
              <a:endParaRPr lang="fa-IR"/>
            </a:p>
          </p:txBody>
        </p:sp>
        <p:sp>
          <p:nvSpPr>
            <p:cNvPr id="231452" name="Line 28"/>
            <p:cNvSpPr>
              <a:spLocks noChangeShapeType="1"/>
            </p:cNvSpPr>
            <p:nvPr/>
          </p:nvSpPr>
          <p:spPr bwMode="auto">
            <a:xfrm>
              <a:off x="317" y="3509"/>
              <a:ext cx="5103" cy="6"/>
            </a:xfrm>
            <a:prstGeom prst="line">
              <a:avLst/>
            </a:prstGeom>
            <a:noFill/>
            <a:ln w="38100">
              <a:solidFill>
                <a:schemeClr val="tx1"/>
              </a:solidFill>
              <a:round/>
              <a:headEnd/>
              <a:tailEnd/>
            </a:ln>
            <a:effectLst/>
          </p:spPr>
          <p:txBody>
            <a:bodyPr wrap="none" anchor="ctr"/>
            <a:lstStyle/>
            <a:p>
              <a:endParaRPr lang="fa-IR"/>
            </a:p>
          </p:txBody>
        </p:sp>
        <p:sp>
          <p:nvSpPr>
            <p:cNvPr id="231453" name="Line 29"/>
            <p:cNvSpPr>
              <a:spLocks noChangeShapeType="1"/>
            </p:cNvSpPr>
            <p:nvPr/>
          </p:nvSpPr>
          <p:spPr bwMode="auto">
            <a:xfrm>
              <a:off x="1247" y="476"/>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1454" name="Line 30"/>
            <p:cNvSpPr>
              <a:spLocks noChangeShapeType="1"/>
            </p:cNvSpPr>
            <p:nvPr/>
          </p:nvSpPr>
          <p:spPr bwMode="auto">
            <a:xfrm>
              <a:off x="2191" y="458"/>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1455" name="Line 31"/>
            <p:cNvSpPr>
              <a:spLocks noChangeShapeType="1"/>
            </p:cNvSpPr>
            <p:nvPr/>
          </p:nvSpPr>
          <p:spPr bwMode="auto">
            <a:xfrm>
              <a:off x="3198" y="467"/>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1456" name="Line 32"/>
            <p:cNvSpPr>
              <a:spLocks noChangeShapeType="1"/>
            </p:cNvSpPr>
            <p:nvPr/>
          </p:nvSpPr>
          <p:spPr bwMode="auto">
            <a:xfrm>
              <a:off x="4214" y="476"/>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1457" name="Line 33"/>
            <p:cNvSpPr>
              <a:spLocks noChangeShapeType="1"/>
            </p:cNvSpPr>
            <p:nvPr/>
          </p:nvSpPr>
          <p:spPr bwMode="auto">
            <a:xfrm>
              <a:off x="4830" y="476"/>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1458" name="Line 34"/>
            <p:cNvSpPr>
              <a:spLocks noChangeShapeType="1"/>
            </p:cNvSpPr>
            <p:nvPr/>
          </p:nvSpPr>
          <p:spPr bwMode="auto">
            <a:xfrm flipV="1">
              <a:off x="1247" y="3339"/>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1459" name="Line 35"/>
            <p:cNvSpPr>
              <a:spLocks noChangeShapeType="1"/>
            </p:cNvSpPr>
            <p:nvPr/>
          </p:nvSpPr>
          <p:spPr bwMode="auto">
            <a:xfrm flipV="1">
              <a:off x="2218" y="3330"/>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1460" name="Line 36"/>
            <p:cNvSpPr>
              <a:spLocks noChangeShapeType="1"/>
            </p:cNvSpPr>
            <p:nvPr/>
          </p:nvSpPr>
          <p:spPr bwMode="auto">
            <a:xfrm flipV="1">
              <a:off x="3198" y="3339"/>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1461" name="Line 37"/>
            <p:cNvSpPr>
              <a:spLocks noChangeShapeType="1"/>
            </p:cNvSpPr>
            <p:nvPr/>
          </p:nvSpPr>
          <p:spPr bwMode="auto">
            <a:xfrm flipV="1">
              <a:off x="4195" y="3339"/>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1462" name="Line 38"/>
            <p:cNvSpPr>
              <a:spLocks noChangeShapeType="1"/>
            </p:cNvSpPr>
            <p:nvPr/>
          </p:nvSpPr>
          <p:spPr bwMode="auto">
            <a:xfrm flipV="1">
              <a:off x="4830" y="3339"/>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1463" name="Line 39"/>
            <p:cNvSpPr>
              <a:spLocks noChangeShapeType="1"/>
            </p:cNvSpPr>
            <p:nvPr/>
          </p:nvSpPr>
          <p:spPr bwMode="auto">
            <a:xfrm>
              <a:off x="313" y="2296"/>
              <a:ext cx="0" cy="318"/>
            </a:xfrm>
            <a:prstGeom prst="line">
              <a:avLst/>
            </a:prstGeom>
            <a:noFill/>
            <a:ln w="38100">
              <a:solidFill>
                <a:schemeClr val="tx1"/>
              </a:solidFill>
              <a:round/>
              <a:headEnd/>
              <a:tailEnd type="triangle" w="lg" len="lg"/>
            </a:ln>
            <a:effectLst/>
          </p:spPr>
          <p:txBody>
            <a:bodyPr wrap="none" anchor="ctr"/>
            <a:lstStyle/>
            <a:p>
              <a:endParaRPr lang="fa-IR"/>
            </a:p>
          </p:txBody>
        </p:sp>
        <p:sp>
          <p:nvSpPr>
            <p:cNvPr id="231464" name="Line 40"/>
            <p:cNvSpPr>
              <a:spLocks noChangeShapeType="1"/>
            </p:cNvSpPr>
            <p:nvPr/>
          </p:nvSpPr>
          <p:spPr bwMode="auto">
            <a:xfrm rot="10800000">
              <a:off x="304" y="1298"/>
              <a:ext cx="0" cy="318"/>
            </a:xfrm>
            <a:prstGeom prst="line">
              <a:avLst/>
            </a:prstGeom>
            <a:noFill/>
            <a:ln w="38100">
              <a:solidFill>
                <a:schemeClr val="tx1"/>
              </a:solidFill>
              <a:round/>
              <a:headEnd/>
              <a:tailEnd type="triangle" w="lg" len="lg"/>
            </a:ln>
            <a:effectLst/>
          </p:spPr>
          <p:txBody>
            <a:bodyPr wrap="none" anchor="ctr"/>
            <a:lstStyle/>
            <a:p>
              <a:endParaRPr lang="fa-IR"/>
            </a:p>
          </p:txBody>
        </p:sp>
        <p:sp>
          <p:nvSpPr>
            <p:cNvPr id="231465" name="Line 41"/>
            <p:cNvSpPr>
              <a:spLocks noChangeShapeType="1"/>
            </p:cNvSpPr>
            <p:nvPr/>
          </p:nvSpPr>
          <p:spPr bwMode="auto">
            <a:xfrm>
              <a:off x="5393" y="1299"/>
              <a:ext cx="0" cy="318"/>
            </a:xfrm>
            <a:prstGeom prst="line">
              <a:avLst/>
            </a:prstGeom>
            <a:noFill/>
            <a:ln w="38100">
              <a:solidFill>
                <a:schemeClr val="tx1"/>
              </a:solidFill>
              <a:round/>
              <a:headEnd/>
              <a:tailEnd type="triangle" w="lg" len="lg"/>
            </a:ln>
            <a:effectLst/>
          </p:spPr>
          <p:txBody>
            <a:bodyPr wrap="none" anchor="ctr"/>
            <a:lstStyle/>
            <a:p>
              <a:endParaRPr lang="fa-IR"/>
            </a:p>
          </p:txBody>
        </p:sp>
        <p:sp>
          <p:nvSpPr>
            <p:cNvPr id="231466" name="Line 42"/>
            <p:cNvSpPr>
              <a:spLocks noChangeShapeType="1"/>
            </p:cNvSpPr>
            <p:nvPr/>
          </p:nvSpPr>
          <p:spPr bwMode="auto">
            <a:xfrm rot="10800000">
              <a:off x="5402" y="2305"/>
              <a:ext cx="0" cy="318"/>
            </a:xfrm>
            <a:prstGeom prst="line">
              <a:avLst/>
            </a:prstGeom>
            <a:noFill/>
            <a:ln w="38100">
              <a:solidFill>
                <a:schemeClr val="tx1"/>
              </a:solidFill>
              <a:round/>
              <a:headEnd/>
              <a:tailEnd type="triangle" w="lg" len="lg"/>
            </a:ln>
            <a:effectLst/>
          </p:spPr>
          <p:txBody>
            <a:bodyPr wrap="none" anchor="ctr"/>
            <a:lstStyle/>
            <a:p>
              <a:endParaRPr lang="fa-IR"/>
            </a:p>
          </p:txBody>
        </p:sp>
      </p:grpSp>
      <p:grpSp>
        <p:nvGrpSpPr>
          <p:cNvPr id="231467" name="Group 43"/>
          <p:cNvGrpSpPr>
            <a:grpSpLocks/>
          </p:cNvGrpSpPr>
          <p:nvPr/>
        </p:nvGrpSpPr>
        <p:grpSpPr bwMode="auto">
          <a:xfrm>
            <a:off x="-36513" y="5761038"/>
            <a:ext cx="1584326" cy="360362"/>
            <a:chOff x="-23" y="3629"/>
            <a:chExt cx="998" cy="227"/>
          </a:xfrm>
        </p:grpSpPr>
        <p:sp>
          <p:nvSpPr>
            <p:cNvPr id="231468" name="Rectangle 44"/>
            <p:cNvSpPr>
              <a:spLocks noChangeArrowheads="1"/>
            </p:cNvSpPr>
            <p:nvPr/>
          </p:nvSpPr>
          <p:spPr bwMode="auto">
            <a:xfrm>
              <a:off x="-23" y="3629"/>
              <a:ext cx="907" cy="227"/>
            </a:xfrm>
            <a:prstGeom prst="rect">
              <a:avLst/>
            </a:prstGeom>
            <a:noFill/>
            <a:ln w="28575" algn="ctr">
              <a:noFill/>
              <a:miter lim="800000"/>
              <a:headEnd/>
              <a:tailEnd/>
            </a:ln>
            <a:effectLst/>
          </p:spPr>
          <p:txBody>
            <a:bodyPr wrap="none" anchor="ctr"/>
            <a:lstStyle/>
            <a:p>
              <a:pPr algn="ctr" rtl="1"/>
              <a:r>
                <a:rPr lang="fa-IR" sz="1800">
                  <a:latin typeface="Arial" charset="0"/>
                  <a:cs typeface="B Traffic" pitchFamily="2" charset="-78"/>
                </a:rPr>
                <a:t>ارزیابی استراتژی </a:t>
              </a:r>
              <a:endParaRPr lang="en-US" sz="1800">
                <a:latin typeface="Arial" charset="0"/>
                <a:cs typeface="B Traffic" pitchFamily="2" charset="-78"/>
              </a:endParaRPr>
            </a:p>
          </p:txBody>
        </p:sp>
        <p:sp>
          <p:nvSpPr>
            <p:cNvPr id="231469" name="Line 45"/>
            <p:cNvSpPr>
              <a:spLocks noChangeShapeType="1"/>
            </p:cNvSpPr>
            <p:nvPr/>
          </p:nvSpPr>
          <p:spPr bwMode="auto">
            <a:xfrm>
              <a:off x="975" y="3630"/>
              <a:ext cx="0" cy="226"/>
            </a:xfrm>
            <a:prstGeom prst="line">
              <a:avLst/>
            </a:prstGeom>
            <a:noFill/>
            <a:ln w="28575">
              <a:solidFill>
                <a:schemeClr val="tx1"/>
              </a:solidFill>
              <a:round/>
              <a:headEnd/>
              <a:tailEnd/>
            </a:ln>
            <a:effectLst/>
          </p:spPr>
          <p:txBody>
            <a:bodyPr wrap="none" anchor="ctr"/>
            <a:lstStyle/>
            <a:p>
              <a:endParaRPr lang="fa-IR"/>
            </a:p>
          </p:txBody>
        </p:sp>
      </p:grpSp>
      <p:grpSp>
        <p:nvGrpSpPr>
          <p:cNvPr id="231470" name="Group 46"/>
          <p:cNvGrpSpPr>
            <a:grpSpLocks/>
          </p:cNvGrpSpPr>
          <p:nvPr/>
        </p:nvGrpSpPr>
        <p:grpSpPr bwMode="auto">
          <a:xfrm>
            <a:off x="1547813" y="5819775"/>
            <a:ext cx="2751137" cy="360363"/>
            <a:chOff x="975" y="3666"/>
            <a:chExt cx="1733" cy="227"/>
          </a:xfrm>
        </p:grpSpPr>
        <p:sp>
          <p:nvSpPr>
            <p:cNvPr id="231471" name="Rectangle 47"/>
            <p:cNvSpPr>
              <a:spLocks noChangeArrowheads="1"/>
            </p:cNvSpPr>
            <p:nvPr/>
          </p:nvSpPr>
          <p:spPr bwMode="auto">
            <a:xfrm>
              <a:off x="1301" y="3666"/>
              <a:ext cx="907" cy="227"/>
            </a:xfrm>
            <a:prstGeom prst="rect">
              <a:avLst/>
            </a:prstGeom>
            <a:noFill/>
            <a:ln w="28575" algn="ctr">
              <a:noFill/>
              <a:miter lim="800000"/>
              <a:headEnd/>
              <a:tailEnd/>
            </a:ln>
            <a:effectLst/>
          </p:spPr>
          <p:txBody>
            <a:bodyPr wrap="none" anchor="ctr"/>
            <a:lstStyle/>
            <a:p>
              <a:pPr algn="ctr"/>
              <a:r>
                <a:rPr lang="fa-IR" sz="1800">
                  <a:latin typeface="Arial" charset="0"/>
                  <a:cs typeface="B Traffic" pitchFamily="2" charset="-78"/>
                </a:rPr>
                <a:t>اجرای استراتژی </a:t>
              </a:r>
              <a:endParaRPr lang="en-US" sz="1800">
                <a:latin typeface="Arial" charset="0"/>
                <a:cs typeface="B Traffic" pitchFamily="2" charset="-78"/>
              </a:endParaRPr>
            </a:p>
          </p:txBody>
        </p:sp>
        <p:sp>
          <p:nvSpPr>
            <p:cNvPr id="231472" name="Line 48"/>
            <p:cNvSpPr>
              <a:spLocks noChangeShapeType="1"/>
            </p:cNvSpPr>
            <p:nvPr/>
          </p:nvSpPr>
          <p:spPr bwMode="auto">
            <a:xfrm>
              <a:off x="2254" y="3792"/>
              <a:ext cx="454" cy="1"/>
            </a:xfrm>
            <a:prstGeom prst="line">
              <a:avLst/>
            </a:prstGeom>
            <a:noFill/>
            <a:ln w="28575">
              <a:solidFill>
                <a:schemeClr val="tx1"/>
              </a:solidFill>
              <a:round/>
              <a:headEnd/>
              <a:tailEnd type="triangle" w="med" len="med"/>
            </a:ln>
            <a:effectLst/>
          </p:spPr>
          <p:txBody>
            <a:bodyPr wrap="none" anchor="ctr"/>
            <a:lstStyle/>
            <a:p>
              <a:endParaRPr lang="fa-IR"/>
            </a:p>
          </p:txBody>
        </p:sp>
        <p:sp>
          <p:nvSpPr>
            <p:cNvPr id="231473" name="Line 49"/>
            <p:cNvSpPr>
              <a:spLocks noChangeShapeType="1"/>
            </p:cNvSpPr>
            <p:nvPr/>
          </p:nvSpPr>
          <p:spPr bwMode="auto">
            <a:xfrm flipH="1">
              <a:off x="975" y="3748"/>
              <a:ext cx="326" cy="0"/>
            </a:xfrm>
            <a:prstGeom prst="line">
              <a:avLst/>
            </a:prstGeom>
            <a:noFill/>
            <a:ln w="28575">
              <a:solidFill>
                <a:schemeClr val="tx1"/>
              </a:solidFill>
              <a:round/>
              <a:headEnd/>
              <a:tailEnd type="triangle" w="med" len="med"/>
            </a:ln>
            <a:effectLst/>
          </p:spPr>
          <p:txBody>
            <a:bodyPr wrap="none" anchor="ctr"/>
            <a:lstStyle/>
            <a:p>
              <a:endParaRPr lang="fa-IR"/>
            </a:p>
          </p:txBody>
        </p:sp>
      </p:grpSp>
      <p:grpSp>
        <p:nvGrpSpPr>
          <p:cNvPr id="231474" name="Group 50"/>
          <p:cNvGrpSpPr>
            <a:grpSpLocks/>
          </p:cNvGrpSpPr>
          <p:nvPr/>
        </p:nvGrpSpPr>
        <p:grpSpPr bwMode="auto">
          <a:xfrm>
            <a:off x="4284663" y="5805488"/>
            <a:ext cx="4824412" cy="360362"/>
            <a:chOff x="2699" y="3657"/>
            <a:chExt cx="3039" cy="227"/>
          </a:xfrm>
        </p:grpSpPr>
        <p:sp>
          <p:nvSpPr>
            <p:cNvPr id="231475" name="Rectangle 51"/>
            <p:cNvSpPr>
              <a:spLocks noChangeArrowheads="1"/>
            </p:cNvSpPr>
            <p:nvPr/>
          </p:nvSpPr>
          <p:spPr bwMode="auto">
            <a:xfrm>
              <a:off x="3969" y="3657"/>
              <a:ext cx="907" cy="227"/>
            </a:xfrm>
            <a:prstGeom prst="rect">
              <a:avLst/>
            </a:prstGeom>
            <a:noFill/>
            <a:ln w="28575" algn="ctr">
              <a:noFill/>
              <a:miter lim="800000"/>
              <a:headEnd/>
              <a:tailEnd/>
            </a:ln>
            <a:effectLst/>
          </p:spPr>
          <p:txBody>
            <a:bodyPr wrap="none" anchor="ctr"/>
            <a:lstStyle/>
            <a:p>
              <a:pPr algn="ctr"/>
              <a:r>
                <a:rPr lang="fa-IR" sz="1800">
                  <a:latin typeface="Arial" charset="0"/>
                  <a:cs typeface="B Traffic" pitchFamily="2" charset="-78"/>
                </a:rPr>
                <a:t>تدوین استراتژی </a:t>
              </a:r>
              <a:endParaRPr lang="en-US" sz="1800">
                <a:latin typeface="Arial" charset="0"/>
                <a:cs typeface="B Traffic" pitchFamily="2" charset="-78"/>
              </a:endParaRPr>
            </a:p>
          </p:txBody>
        </p:sp>
        <p:sp>
          <p:nvSpPr>
            <p:cNvPr id="231476" name="Line 52"/>
            <p:cNvSpPr>
              <a:spLocks noChangeShapeType="1"/>
            </p:cNvSpPr>
            <p:nvPr/>
          </p:nvSpPr>
          <p:spPr bwMode="auto">
            <a:xfrm>
              <a:off x="2699" y="3658"/>
              <a:ext cx="0" cy="226"/>
            </a:xfrm>
            <a:prstGeom prst="line">
              <a:avLst/>
            </a:prstGeom>
            <a:noFill/>
            <a:ln w="28575">
              <a:solidFill>
                <a:schemeClr val="tx1"/>
              </a:solidFill>
              <a:round/>
              <a:headEnd/>
              <a:tailEnd/>
            </a:ln>
            <a:effectLst/>
          </p:spPr>
          <p:txBody>
            <a:bodyPr wrap="none" anchor="ctr"/>
            <a:lstStyle/>
            <a:p>
              <a:endParaRPr lang="fa-IR"/>
            </a:p>
          </p:txBody>
        </p:sp>
        <p:sp>
          <p:nvSpPr>
            <p:cNvPr id="231477" name="Line 53"/>
            <p:cNvSpPr>
              <a:spLocks noChangeShapeType="1"/>
            </p:cNvSpPr>
            <p:nvPr/>
          </p:nvSpPr>
          <p:spPr bwMode="auto">
            <a:xfrm>
              <a:off x="4916" y="3775"/>
              <a:ext cx="822" cy="0"/>
            </a:xfrm>
            <a:prstGeom prst="line">
              <a:avLst/>
            </a:prstGeom>
            <a:noFill/>
            <a:ln w="28575">
              <a:solidFill>
                <a:schemeClr val="tx1"/>
              </a:solidFill>
              <a:round/>
              <a:headEnd/>
              <a:tailEnd type="triangle" w="med" len="med"/>
            </a:ln>
            <a:effectLst/>
          </p:spPr>
          <p:txBody>
            <a:bodyPr wrap="none" anchor="ctr"/>
            <a:lstStyle/>
            <a:p>
              <a:endParaRPr lang="fa-IR"/>
            </a:p>
          </p:txBody>
        </p:sp>
        <p:sp>
          <p:nvSpPr>
            <p:cNvPr id="231478" name="Line 54"/>
            <p:cNvSpPr>
              <a:spLocks noChangeShapeType="1"/>
            </p:cNvSpPr>
            <p:nvPr/>
          </p:nvSpPr>
          <p:spPr bwMode="auto">
            <a:xfrm flipH="1">
              <a:off x="2699" y="3793"/>
              <a:ext cx="1224" cy="0"/>
            </a:xfrm>
            <a:prstGeom prst="line">
              <a:avLst/>
            </a:prstGeom>
            <a:noFill/>
            <a:ln w="28575">
              <a:solidFill>
                <a:schemeClr val="tx1"/>
              </a:solidFill>
              <a:round/>
              <a:headEnd/>
              <a:tailEnd type="triangle" w="med" len="med"/>
            </a:ln>
            <a:effectLst/>
          </p:spPr>
          <p:txBody>
            <a:bodyPr wrap="none" anchor="ctr"/>
            <a:lstStyle/>
            <a:p>
              <a:endParaRPr lang="fa-IR"/>
            </a:p>
          </p:txBody>
        </p:sp>
      </p:grpSp>
      <p:sp>
        <p:nvSpPr>
          <p:cNvPr id="231479" name="Rectangle 55"/>
          <p:cNvSpPr>
            <a:spLocks noChangeArrowheads="1"/>
          </p:cNvSpPr>
          <p:nvPr/>
        </p:nvSpPr>
        <p:spPr bwMode="auto">
          <a:xfrm>
            <a:off x="2195513" y="44450"/>
            <a:ext cx="5111750" cy="360363"/>
          </a:xfrm>
          <a:prstGeom prst="rect">
            <a:avLst/>
          </a:prstGeom>
          <a:noFill/>
          <a:ln w="28575" algn="ctr">
            <a:noFill/>
            <a:miter lim="800000"/>
            <a:headEnd/>
            <a:tailEnd/>
          </a:ln>
          <a:effectLst>
            <a:outerShdw dist="35921" dir="2700000" algn="ctr" rotWithShape="0">
              <a:schemeClr val="bg2">
                <a:alpha val="50000"/>
              </a:schemeClr>
            </a:outerShdw>
          </a:effectLst>
        </p:spPr>
        <p:txBody>
          <a:bodyPr wrap="none" anchor="ctr"/>
          <a:lstStyle/>
          <a:p>
            <a:pPr algn="ctr"/>
            <a:r>
              <a:rPr lang="fa-IR" u="sng">
                <a:solidFill>
                  <a:srgbClr val="FFFF00"/>
                </a:solidFill>
                <a:latin typeface="Arial" charset="0"/>
                <a:cs typeface="B Titr" pitchFamily="2" charset="-78"/>
              </a:rPr>
              <a:t>الگوی جامع مدیریت استراتژیک </a:t>
            </a:r>
            <a:endParaRPr lang="en-US" u="sng">
              <a:solidFill>
                <a:srgbClr val="FFFF00"/>
              </a:solidFill>
              <a:latin typeface="Arial" charset="0"/>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1479"/>
                                        </p:tgtEl>
                                        <p:attrNameLst>
                                          <p:attrName>style.visibility</p:attrName>
                                        </p:attrNameLst>
                                      </p:cBhvr>
                                      <p:to>
                                        <p:strVal val="visible"/>
                                      </p:to>
                                    </p:set>
                                    <p:animEffect transition="in" filter="box(out)">
                                      <p:cBhvr>
                                        <p:cTn id="7" dur="2000"/>
                                        <p:tgtEl>
                                          <p:spTgt spid="23147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1426"/>
                                        </p:tgtEl>
                                        <p:attrNameLst>
                                          <p:attrName>style.visibility</p:attrName>
                                        </p:attrNameLst>
                                      </p:cBhvr>
                                      <p:to>
                                        <p:strVal val="visible"/>
                                      </p:to>
                                    </p:set>
                                    <p:animEffect transition="in" filter="box(in)">
                                      <p:cBhvr>
                                        <p:cTn id="12" dur="2000"/>
                                        <p:tgtEl>
                                          <p:spTgt spid="2314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31442"/>
                                        </p:tgtEl>
                                        <p:attrNameLst>
                                          <p:attrName>style.visibility</p:attrName>
                                        </p:attrNameLst>
                                      </p:cBhvr>
                                      <p:to>
                                        <p:strVal val="visible"/>
                                      </p:to>
                                    </p:set>
                                    <p:animEffect transition="in" filter="box(out)">
                                      <p:cBhvr>
                                        <p:cTn id="17" dur="2000"/>
                                        <p:tgtEl>
                                          <p:spTgt spid="23144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31427"/>
                                        </p:tgtEl>
                                        <p:attrNameLst>
                                          <p:attrName>style.visibility</p:attrName>
                                        </p:attrNameLst>
                                      </p:cBhvr>
                                      <p:to>
                                        <p:strVal val="visible"/>
                                      </p:to>
                                    </p:set>
                                    <p:animEffect transition="in" filter="box(in)">
                                      <p:cBhvr>
                                        <p:cTn id="22" dur="2000"/>
                                        <p:tgtEl>
                                          <p:spTgt spid="23142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31439"/>
                                        </p:tgtEl>
                                        <p:attrNameLst>
                                          <p:attrName>style.visibility</p:attrName>
                                        </p:attrNameLst>
                                      </p:cBhvr>
                                      <p:to>
                                        <p:strVal val="visible"/>
                                      </p:to>
                                    </p:set>
                                    <p:animEffect transition="in" filter="box(in)">
                                      <p:cBhvr>
                                        <p:cTn id="27" dur="2000"/>
                                        <p:tgtEl>
                                          <p:spTgt spid="23143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31436"/>
                                        </p:tgtEl>
                                        <p:attrNameLst>
                                          <p:attrName>style.visibility</p:attrName>
                                        </p:attrNameLst>
                                      </p:cBhvr>
                                      <p:to>
                                        <p:strVal val="visible"/>
                                      </p:to>
                                    </p:set>
                                    <p:animEffect transition="in" filter="box(in)">
                                      <p:cBhvr>
                                        <p:cTn id="32" dur="2000"/>
                                        <p:tgtEl>
                                          <p:spTgt spid="23143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31433"/>
                                        </p:tgtEl>
                                        <p:attrNameLst>
                                          <p:attrName>style.visibility</p:attrName>
                                        </p:attrNameLst>
                                      </p:cBhvr>
                                      <p:to>
                                        <p:strVal val="visible"/>
                                      </p:to>
                                    </p:set>
                                    <p:animEffect transition="in" filter="box(in)">
                                      <p:cBhvr>
                                        <p:cTn id="37" dur="2000"/>
                                        <p:tgtEl>
                                          <p:spTgt spid="23143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31430"/>
                                        </p:tgtEl>
                                        <p:attrNameLst>
                                          <p:attrName>style.visibility</p:attrName>
                                        </p:attrNameLst>
                                      </p:cBhvr>
                                      <p:to>
                                        <p:strVal val="visible"/>
                                      </p:to>
                                    </p:set>
                                    <p:animEffect transition="in" filter="box(in)">
                                      <p:cBhvr>
                                        <p:cTn id="42" dur="2000"/>
                                        <p:tgtEl>
                                          <p:spTgt spid="23143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nodeType="clickEffect">
                                  <p:stCondLst>
                                    <p:cond delay="0"/>
                                  </p:stCondLst>
                                  <p:childTnLst>
                                    <p:set>
                                      <p:cBhvr>
                                        <p:cTn id="46" dur="1" fill="hold">
                                          <p:stCondLst>
                                            <p:cond delay="0"/>
                                          </p:stCondLst>
                                        </p:cTn>
                                        <p:tgtEl>
                                          <p:spTgt spid="231446"/>
                                        </p:tgtEl>
                                        <p:attrNameLst>
                                          <p:attrName>style.visibility</p:attrName>
                                        </p:attrNameLst>
                                      </p:cBhvr>
                                      <p:to>
                                        <p:strVal val="visible"/>
                                      </p:to>
                                    </p:set>
                                    <p:animEffect transition="in" filter="blinds(vertical)">
                                      <p:cBhvr>
                                        <p:cTn id="47" dur="2000"/>
                                        <p:tgtEl>
                                          <p:spTgt spid="23144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231474"/>
                                        </p:tgtEl>
                                        <p:attrNameLst>
                                          <p:attrName>style.visibility</p:attrName>
                                        </p:attrNameLst>
                                      </p:cBhvr>
                                      <p:to>
                                        <p:strVal val="visible"/>
                                      </p:to>
                                    </p:set>
                                    <p:animEffect transition="in" filter="box(in)">
                                      <p:cBhvr>
                                        <p:cTn id="52" dur="2000"/>
                                        <p:tgtEl>
                                          <p:spTgt spid="23147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231470"/>
                                        </p:tgtEl>
                                        <p:attrNameLst>
                                          <p:attrName>style.visibility</p:attrName>
                                        </p:attrNameLst>
                                      </p:cBhvr>
                                      <p:to>
                                        <p:strVal val="visible"/>
                                      </p:to>
                                    </p:set>
                                    <p:animEffect transition="in" filter="box(in)">
                                      <p:cBhvr>
                                        <p:cTn id="57" dur="2000"/>
                                        <p:tgtEl>
                                          <p:spTgt spid="231470"/>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231467"/>
                                        </p:tgtEl>
                                        <p:attrNameLst>
                                          <p:attrName>style.visibility</p:attrName>
                                        </p:attrNameLst>
                                      </p:cBhvr>
                                      <p:to>
                                        <p:strVal val="visible"/>
                                      </p:to>
                                    </p:set>
                                    <p:animEffect transition="in" filter="box(in)">
                                      <p:cBhvr>
                                        <p:cTn id="62" dur="2000"/>
                                        <p:tgtEl>
                                          <p:spTgt spid="231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animBg="1"/>
      <p:bldP spid="23147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905000" y="152400"/>
            <a:ext cx="7010400" cy="579438"/>
          </a:xfrm>
          <a:prstGeom prst="rect">
            <a:avLst/>
          </a:prstGeom>
          <a:noFill/>
          <a:ln w="12700">
            <a:noFill/>
            <a:miter lim="800000"/>
            <a:headEnd type="none" w="sm" len="sm"/>
            <a:tailEnd type="none" w="sm" len="sm"/>
          </a:ln>
          <a:effectLst>
            <a:outerShdw dist="45791" dir="2021404" algn="ctr" rotWithShape="0">
              <a:schemeClr val="tx1"/>
            </a:outerShdw>
          </a:effectLst>
        </p:spPr>
        <p:txBody>
          <a:bodyPr anchor="ctr">
            <a:spAutoFit/>
          </a:bodyPr>
          <a:lstStyle/>
          <a:p>
            <a:pPr algn="r" rtl="1">
              <a:spcBef>
                <a:spcPct val="50000"/>
              </a:spcBef>
            </a:pPr>
            <a:r>
              <a:rPr lang="ar-SA" sz="3200" b="1" u="sng">
                <a:solidFill>
                  <a:srgbClr val="66FF66"/>
                </a:solidFill>
                <a:effectLst>
                  <a:outerShdw blurRad="38100" dist="38100" dir="2700000" algn="tl">
                    <a:srgbClr val="000000"/>
                  </a:outerShdw>
                </a:effectLst>
                <a:cs typeface="Traffic" pitchFamily="2" charset="-78"/>
              </a:rPr>
              <a:t>اجزاي تشكيل دهنده مأموريت سازمان</a:t>
            </a:r>
            <a:endParaRPr lang="en-US" sz="3200" b="1" u="sng">
              <a:solidFill>
                <a:srgbClr val="66FF66"/>
              </a:solidFill>
              <a:effectLst>
                <a:outerShdw blurRad="38100" dist="38100" dir="2700000" algn="tl">
                  <a:srgbClr val="000000"/>
                </a:outerShdw>
              </a:effectLst>
              <a:cs typeface="Traffic" pitchFamily="2" charset="-78"/>
            </a:endParaRPr>
          </a:p>
        </p:txBody>
      </p:sp>
      <p:sp>
        <p:nvSpPr>
          <p:cNvPr id="37891" name="Text Box 3"/>
          <p:cNvSpPr txBox="1">
            <a:spLocks noChangeArrowheads="1"/>
          </p:cNvSpPr>
          <p:nvPr/>
        </p:nvSpPr>
        <p:spPr bwMode="auto">
          <a:xfrm>
            <a:off x="228600" y="914400"/>
            <a:ext cx="8686800" cy="5370701"/>
          </a:xfrm>
          <a:prstGeom prst="rect">
            <a:avLst/>
          </a:prstGeom>
          <a:noFill/>
          <a:ln w="12700">
            <a:noFill/>
            <a:miter lim="800000"/>
            <a:headEnd type="none" w="sm" len="sm"/>
            <a:tailEnd type="none" w="sm" len="sm"/>
          </a:ln>
          <a:effectLst>
            <a:outerShdw dist="28398" dir="3806097" algn="ctr" rotWithShape="0">
              <a:schemeClr val="bg2"/>
            </a:outerShdw>
          </a:effectLst>
        </p:spPr>
        <p:txBody>
          <a:bodyPr>
            <a:spAutoFit/>
          </a:bodyPr>
          <a:lstStyle/>
          <a:p>
            <a:pPr algn="just" rtl="1">
              <a:spcBef>
                <a:spcPct val="50000"/>
              </a:spcBef>
            </a:pPr>
            <a:r>
              <a:rPr lang="ar-SA" sz="3100" b="1" dirty="0">
                <a:cs typeface="Mitra" pitchFamily="2" charset="-78"/>
              </a:rPr>
              <a:t>     مأموريت‏هاي سازمان‏ها ، از نظر حجم ، محتوا ، شكل و پرداختن به جزئيات با هم متفاوت‏اند. بيشتر كارشناسان و افراد صاحب‏نظر در مديريت استراتژيك چنين مي‏پندارند كه مفاد مأموريت سازمان بايد داراي نه ويژگي برجسته باشد (از نه جزء مهم تشكيل مي‏شود). از آنجا كه ، اغلب مأموريت سازمان بيش از ساير فرايندهاي مديريت استراتژيك به چشم مي‏خورد و همگان از آن آگاه مي‏شوند ، پس مهم اين است كه در بر گيرندة همة نه جزء اصلي بشود .</a:t>
            </a:r>
          </a:p>
          <a:p>
            <a:pPr algn="just" rtl="1">
              <a:spcBef>
                <a:spcPct val="50000"/>
              </a:spcBef>
            </a:pPr>
            <a:r>
              <a:rPr lang="ar-SA" b="1" dirty="0">
                <a:solidFill>
                  <a:srgbClr val="FFFF00"/>
                </a:solidFill>
                <a:cs typeface="Titr" pitchFamily="2" charset="-78"/>
              </a:rPr>
              <a:t>با توجه به مأموريت سازمان بايد بتوان به پرسش‏هاي زير پاسخ داد :</a:t>
            </a:r>
          </a:p>
          <a:p>
            <a:pPr algn="just" rtl="1">
              <a:spcBef>
                <a:spcPct val="50000"/>
              </a:spcBef>
              <a:buFontTx/>
              <a:buAutoNum type="arabicPeriod"/>
            </a:pPr>
            <a:r>
              <a:rPr lang="ar-SA" b="1" dirty="0">
                <a:solidFill>
                  <a:schemeClr val="tx2"/>
                </a:solidFill>
                <a:cs typeface="Mitra" pitchFamily="2" charset="-78"/>
              </a:rPr>
              <a:t>مشتريان :</a:t>
            </a:r>
            <a:r>
              <a:rPr lang="ar-SA" b="1" dirty="0">
                <a:cs typeface="Mitra" pitchFamily="2" charset="-78"/>
              </a:rPr>
              <a:t> مشتريان شركت چه كساني هستند؟</a:t>
            </a:r>
          </a:p>
          <a:p>
            <a:pPr algn="just" rtl="1">
              <a:spcBef>
                <a:spcPct val="50000"/>
              </a:spcBef>
              <a:buFontTx/>
              <a:buAutoNum type="arabicPeriod"/>
            </a:pPr>
            <a:r>
              <a:rPr lang="ar-SA" b="1" dirty="0">
                <a:solidFill>
                  <a:schemeClr val="tx2"/>
                </a:solidFill>
                <a:cs typeface="Mitra" pitchFamily="2" charset="-78"/>
              </a:rPr>
              <a:t>محصولات يا خدمات :</a:t>
            </a:r>
            <a:r>
              <a:rPr lang="ar-SA" b="1" dirty="0">
                <a:cs typeface="Mitra" pitchFamily="2" charset="-78"/>
              </a:rPr>
              <a:t> محصولات و خدمات عمده شركت چيست؟</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477838"/>
            <a:ext cx="9029700" cy="6075362"/>
          </a:xfrm>
          <a:prstGeom prst="rect">
            <a:avLst/>
          </a:prstGeom>
          <a:noFill/>
          <a:ln w="12700">
            <a:noFill/>
            <a:miter lim="800000"/>
            <a:headEnd type="none" w="sm" len="sm"/>
            <a:tailEnd type="none" w="sm" len="sm"/>
          </a:ln>
          <a:effectLst/>
        </p:spPr>
        <p:txBody>
          <a:bodyPr>
            <a:spAutoFit/>
          </a:bodyPr>
          <a:lstStyle/>
          <a:p>
            <a:pPr marL="457200" indent="-457200" algn="just" rtl="1">
              <a:spcBef>
                <a:spcPct val="50000"/>
              </a:spcBef>
              <a:buFontTx/>
              <a:buAutoNum type="arabicPeriod" startAt="3"/>
            </a:pPr>
            <a:r>
              <a:rPr lang="ar-SA" b="1">
                <a:solidFill>
                  <a:schemeClr val="tx2"/>
                </a:solidFill>
                <a:cs typeface="Mitra" pitchFamily="2" charset="-78"/>
              </a:rPr>
              <a:t>بازارها :</a:t>
            </a:r>
            <a:r>
              <a:rPr lang="ar-SA" b="1">
                <a:cs typeface="Mitra" pitchFamily="2" charset="-78"/>
              </a:rPr>
              <a:t> از نظر جغرافيايي ، شركت در كجا رقابت مي‏كند؟</a:t>
            </a:r>
            <a:endParaRPr lang="en-US" b="1">
              <a:cs typeface="Mitra" pitchFamily="2" charset="-78"/>
            </a:endParaRPr>
          </a:p>
          <a:p>
            <a:pPr marL="457200" indent="-457200" algn="just" rtl="1">
              <a:spcBef>
                <a:spcPct val="50000"/>
              </a:spcBef>
              <a:buFontTx/>
              <a:buAutoNum type="arabicPeriod" startAt="3"/>
            </a:pPr>
            <a:r>
              <a:rPr lang="ar-SA" b="1">
                <a:solidFill>
                  <a:schemeClr val="tx2"/>
                </a:solidFill>
                <a:cs typeface="Mitra" pitchFamily="2" charset="-78"/>
              </a:rPr>
              <a:t>فن‏آوري :</a:t>
            </a:r>
            <a:r>
              <a:rPr lang="ar-SA" b="1">
                <a:cs typeface="Mitra" pitchFamily="2" charset="-78"/>
              </a:rPr>
              <a:t> آيا شركت از پيشرفته‏ترين فن‏آوري‏ها استفاده مي‏كند؟</a:t>
            </a:r>
          </a:p>
          <a:p>
            <a:pPr marL="457200" indent="-457200" algn="just" rtl="1">
              <a:spcBef>
                <a:spcPct val="50000"/>
              </a:spcBef>
              <a:buFontTx/>
              <a:buAutoNum type="arabicPeriod" startAt="3"/>
            </a:pPr>
            <a:r>
              <a:rPr lang="ar-SA" b="1">
                <a:solidFill>
                  <a:schemeClr val="tx2"/>
                </a:solidFill>
                <a:cs typeface="Mitra" pitchFamily="2" charset="-78"/>
              </a:rPr>
              <a:t>توجه به بقا ، رشد و سودآوري :</a:t>
            </a:r>
            <a:r>
              <a:rPr lang="ar-SA" b="1">
                <a:cs typeface="Mitra" pitchFamily="2" charset="-78"/>
              </a:rPr>
              <a:t> آيا شركت براي رشد و سلامت مالي از </a:t>
            </a:r>
            <a:r>
              <a:rPr lang="fa-IR" b="1">
                <a:cs typeface="Mitra" pitchFamily="2" charset="-78"/>
              </a:rPr>
              <a:t>             </a:t>
            </a:r>
            <a:r>
              <a:rPr lang="en-US" b="1">
                <a:cs typeface="Mitra" pitchFamily="2" charset="-78"/>
              </a:rPr>
              <a:t>                                           </a:t>
            </a:r>
            <a:r>
              <a:rPr lang="ar-SA" b="1">
                <a:cs typeface="Mitra" pitchFamily="2" charset="-78"/>
              </a:rPr>
              <a:t>تعهد لازم برخوردار است؟</a:t>
            </a:r>
          </a:p>
          <a:p>
            <a:pPr marL="457200" indent="-457200" algn="just" rtl="1">
              <a:spcBef>
                <a:spcPct val="50000"/>
              </a:spcBef>
              <a:buFontTx/>
              <a:buAutoNum type="arabicPeriod" startAt="3"/>
            </a:pPr>
            <a:r>
              <a:rPr lang="ar-SA" b="1">
                <a:solidFill>
                  <a:schemeClr val="tx2"/>
                </a:solidFill>
                <a:cs typeface="Mitra" pitchFamily="2" charset="-78"/>
              </a:rPr>
              <a:t>فلسفه :</a:t>
            </a:r>
            <a:r>
              <a:rPr lang="ar-SA" b="1">
                <a:cs typeface="Mitra" pitchFamily="2" charset="-78"/>
              </a:rPr>
              <a:t> باورها ، ارزش‏ها ، آرزوها و اولويت‏هاي اخلاقي اصلي شركت </a:t>
            </a:r>
            <a:r>
              <a:rPr lang="en-US" b="1">
                <a:cs typeface="Mitra" pitchFamily="2" charset="-78"/>
              </a:rPr>
              <a:t>              </a:t>
            </a:r>
            <a:r>
              <a:rPr lang="ar-SA" b="1">
                <a:cs typeface="Mitra" pitchFamily="2" charset="-78"/>
              </a:rPr>
              <a:t>چيست؟</a:t>
            </a:r>
          </a:p>
          <a:p>
            <a:pPr marL="457200" indent="-457200" algn="just" rtl="1">
              <a:spcBef>
                <a:spcPct val="50000"/>
              </a:spcBef>
              <a:buFontTx/>
              <a:buAutoNum type="arabicPeriod" startAt="3"/>
            </a:pPr>
            <a:r>
              <a:rPr lang="ar-SA" b="1">
                <a:solidFill>
                  <a:schemeClr val="tx2"/>
                </a:solidFill>
                <a:cs typeface="Mitra" pitchFamily="2" charset="-78"/>
              </a:rPr>
              <a:t>ويژگي ممتاز :</a:t>
            </a:r>
            <a:r>
              <a:rPr lang="ar-SA" b="1">
                <a:cs typeface="Mitra" pitchFamily="2" charset="-78"/>
              </a:rPr>
              <a:t> شركت داراي چه مزيت رقابتي يا شايستگي ممتاز است؟</a:t>
            </a:r>
          </a:p>
          <a:p>
            <a:pPr marL="457200" indent="-457200" algn="just" rtl="1">
              <a:spcBef>
                <a:spcPct val="50000"/>
              </a:spcBef>
              <a:buFontTx/>
              <a:buAutoNum type="arabicPeriod" startAt="3"/>
            </a:pPr>
            <a:r>
              <a:rPr lang="ar-SA" b="1">
                <a:solidFill>
                  <a:schemeClr val="tx2"/>
                </a:solidFill>
                <a:cs typeface="Mitra" pitchFamily="2" charset="-78"/>
              </a:rPr>
              <a:t>توجه به تصور مردم :</a:t>
            </a:r>
            <a:r>
              <a:rPr lang="ar-SA" b="1">
                <a:cs typeface="Mitra" pitchFamily="2" charset="-78"/>
              </a:rPr>
              <a:t> آيا شركت نسبت به مسائل اجتماعي ، جامعه و </a:t>
            </a:r>
            <a:r>
              <a:rPr lang="en-US" b="1">
                <a:cs typeface="Mitra" pitchFamily="2" charset="-78"/>
              </a:rPr>
              <a:t>                                </a:t>
            </a:r>
            <a:r>
              <a:rPr lang="ar-SA" b="1">
                <a:cs typeface="Mitra" pitchFamily="2" charset="-78"/>
              </a:rPr>
              <a:t>محيطي واكنش مناسب نشان مي‏دهد؟</a:t>
            </a:r>
          </a:p>
          <a:p>
            <a:pPr marL="457200" indent="-457200" algn="just" rtl="1">
              <a:spcBef>
                <a:spcPct val="50000"/>
              </a:spcBef>
              <a:buFontTx/>
              <a:buAutoNum type="arabicPeriod" startAt="3"/>
            </a:pPr>
            <a:r>
              <a:rPr lang="ar-SA" b="1">
                <a:solidFill>
                  <a:schemeClr val="tx2"/>
                </a:solidFill>
                <a:cs typeface="Mitra" pitchFamily="2" charset="-78"/>
              </a:rPr>
              <a:t>توجه به كاركنان :</a:t>
            </a:r>
            <a:r>
              <a:rPr lang="ar-SA" b="1">
                <a:cs typeface="Mitra" pitchFamily="2" charset="-78"/>
              </a:rPr>
              <a:t> آيا كاركنان به عنوان يك قلم دارايي ارزشمند براي </a:t>
            </a:r>
            <a:r>
              <a:rPr lang="en-US" b="1">
                <a:cs typeface="Mitra" pitchFamily="2" charset="-78"/>
              </a:rPr>
              <a:t>                          </a:t>
            </a:r>
            <a:r>
              <a:rPr lang="ar-SA" b="1">
                <a:cs typeface="Mitra" pitchFamily="2" charset="-78"/>
              </a:rPr>
              <a:t>شركت به حساب مي‏آيند؟</a:t>
            </a:r>
            <a:endParaRPr lang="en-US" b="1">
              <a:cs typeface="Mitra"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228600" y="76200"/>
            <a:ext cx="8686800" cy="476250"/>
          </a:xfrm>
          <a:solidFill>
            <a:schemeClr val="accent2"/>
          </a:solidFill>
          <a:effectLst>
            <a:outerShdw dist="53882" dir="2700000" algn="ctr" rotWithShape="0">
              <a:schemeClr val="tx1"/>
            </a:outerShdw>
          </a:effectLst>
        </p:spPr>
        <p:txBody>
          <a:bodyPr anchor="ctr"/>
          <a:lstStyle/>
          <a:p>
            <a:r>
              <a:rPr lang="ar-SA" sz="3100">
                <a:solidFill>
                  <a:schemeClr val="folHlink"/>
                </a:solidFill>
                <a:cs typeface="Jadid" pitchFamily="2" charset="-78"/>
              </a:rPr>
              <a:t>پنجاه رهنمود براي موفقيت در تجزيه و تحليل موردي</a:t>
            </a:r>
            <a:endParaRPr lang="en-US" sz="3100">
              <a:solidFill>
                <a:schemeClr val="folHlink"/>
              </a:solidFill>
              <a:cs typeface="Jadid" pitchFamily="2" charset="-78"/>
            </a:endParaRPr>
          </a:p>
        </p:txBody>
      </p:sp>
      <p:sp>
        <p:nvSpPr>
          <p:cNvPr id="11267" name="Rectangle 3"/>
          <p:cNvSpPr>
            <a:spLocks noGrp="1" noChangeArrowheads="1"/>
          </p:cNvSpPr>
          <p:nvPr>
            <p:ph type="subTitle" idx="1"/>
          </p:nvPr>
        </p:nvSpPr>
        <p:spPr>
          <a:xfrm>
            <a:off x="76200" y="838200"/>
            <a:ext cx="9277350" cy="5791200"/>
          </a:xfrm>
        </p:spPr>
        <p:txBody>
          <a:bodyPr/>
          <a:lstStyle/>
          <a:p>
            <a:pPr marL="609600" indent="-323850" algn="just" rtl="1">
              <a:buClr>
                <a:schemeClr val="accent1"/>
              </a:buClr>
              <a:buSzTx/>
              <a:buFont typeface="Wingdings" pitchFamily="2" charset="2"/>
              <a:buAutoNum type="arabicPeriod"/>
            </a:pPr>
            <a:r>
              <a:rPr lang="ar-SA" sz="2500" b="1">
                <a:cs typeface="Titr" pitchFamily="2" charset="-78"/>
              </a:rPr>
              <a:t>بايد تجزيه و تحليل موردي و ارائه آن را به عنوان يك محصول مورد توجه قرار داد به‏گونه‏اي كه يك مزيت رقابتي آن را از تجزيه و تحليل موردي ساير دانشجويان متمايز و ممتاز نمايد.</a:t>
            </a:r>
          </a:p>
          <a:p>
            <a:pPr marL="609600" indent="-323850" algn="just" rtl="1">
              <a:buClr>
                <a:schemeClr val="accent1"/>
              </a:buClr>
              <a:buSzTx/>
              <a:buFont typeface="Wingdings" pitchFamily="2" charset="2"/>
              <a:buAutoNum type="arabicPeriod"/>
            </a:pPr>
            <a:r>
              <a:rPr lang="ar-SA" sz="2500" b="1">
                <a:solidFill>
                  <a:schemeClr val="tx2"/>
                </a:solidFill>
                <a:cs typeface="Titr" pitchFamily="2" charset="-78"/>
              </a:rPr>
              <a:t>بايد مدت‏ها پيش از زمان ارائه مطلب آماده بود تا وقت كافي براي انديشيدن و تمرين وجود داشته باشد. مسامحه و تعلل جايز نيست.</a:t>
            </a:r>
          </a:p>
          <a:p>
            <a:pPr marL="609600" indent="-323850" algn="just" rtl="1">
              <a:buClr>
                <a:schemeClr val="accent1"/>
              </a:buClr>
              <a:buSzTx/>
              <a:buFont typeface="Wingdings" pitchFamily="2" charset="2"/>
              <a:buAutoNum type="arabicPeriod"/>
            </a:pPr>
            <a:r>
              <a:rPr lang="ar-SA" sz="2500" b="1">
                <a:cs typeface="Titr" pitchFamily="2" charset="-78"/>
              </a:rPr>
              <a:t>بايد پيوسته مجموعه‏اي از «چراها» را مطرح ساخت و در مورد مفروضات و آنچه قرار است ابراز گردد پرسشهايي را مطرح نمود و درصدد يافتن پاسخ مناسب برآمد.</a:t>
            </a:r>
          </a:p>
          <a:p>
            <a:pPr marL="609600" indent="-323850" algn="just" rtl="1">
              <a:buClr>
                <a:schemeClr val="accent1"/>
              </a:buClr>
              <a:buSzTx/>
              <a:buFont typeface="Wingdings" pitchFamily="2" charset="2"/>
              <a:buAutoNum type="arabicPeriod"/>
            </a:pPr>
            <a:r>
              <a:rPr lang="ar-SA" sz="2500" b="1">
                <a:solidFill>
                  <a:schemeClr val="tx2"/>
                </a:solidFill>
                <a:cs typeface="Titr" pitchFamily="2" charset="-78"/>
              </a:rPr>
              <a:t>اگر نتوان ديدگاهي را به خواننده منتقل كرد ، حتي بهترين عقايد هم هيچ فايده‏اي نخواهد داشت. بنابراين ، به هنگام دست يافتن به عقيده‏ها و نظريه‏هاي جديد بايد جهت ارائه هر چه بهتر آنها انديشيد.</a:t>
            </a:r>
          </a:p>
          <a:p>
            <a:pPr marL="609600" indent="-323850" algn="just" rtl="1">
              <a:buClr>
                <a:schemeClr val="accent1"/>
              </a:buClr>
              <a:buSzTx/>
              <a:buFont typeface="Wingdings" pitchFamily="2" charset="2"/>
              <a:buAutoNum type="arabicPeriod"/>
            </a:pPr>
            <a:r>
              <a:rPr lang="ar-SA" sz="2500" b="1">
                <a:cs typeface="Titr" pitchFamily="2" charset="-78"/>
              </a:rPr>
              <a:t>بايد نسبت به همكلاسي‏ها و افراد موجود در كلاس يك نگرش مثبت داشت. بايد درصدد حل مسائل برآمد و نبايد با آنها ستيز كرد.</a:t>
            </a:r>
          </a:p>
          <a:p>
            <a:pPr marL="609600" indent="-323850" algn="just" rtl="1">
              <a:buClr>
                <a:schemeClr val="accent1"/>
              </a:buClr>
              <a:buSzTx/>
              <a:buFont typeface="Wingdings" pitchFamily="2" charset="2"/>
              <a:buAutoNum type="arabicPeriod"/>
            </a:pPr>
            <a:r>
              <a:rPr lang="ar-SA" sz="2500" b="1">
                <a:solidFill>
                  <a:schemeClr val="tx2"/>
                </a:solidFill>
                <a:cs typeface="Titr" pitchFamily="2" charset="-78"/>
              </a:rPr>
              <a:t>بايد با ديدگاه استاد هماهنگ بود و به ارزش‏ها و توقعات يا انتظارات وي احترام گذاشت.</a:t>
            </a:r>
            <a:endParaRPr lang="en-US" sz="2500" b="1">
              <a:solidFill>
                <a:schemeClr val="tx2"/>
              </a:solidFill>
              <a:cs typeface="Titr" pitchFamily="2" charset="-7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048000" y="0"/>
            <a:ext cx="3276600" cy="519113"/>
          </a:xfrm>
          <a:prstGeom prst="rect">
            <a:avLst/>
          </a:prstGeom>
          <a:noFill/>
          <a:ln w="12700">
            <a:noFill/>
            <a:miter lim="800000"/>
            <a:headEnd type="none" w="sm" len="sm"/>
            <a:tailEnd type="none" w="sm" len="sm"/>
          </a:ln>
          <a:effectLst>
            <a:outerShdw dist="45791" dir="3378596" algn="ctr" rotWithShape="0">
              <a:schemeClr val="bg2"/>
            </a:outerShdw>
          </a:effectLst>
        </p:spPr>
        <p:txBody>
          <a:bodyPr anchor="ctr">
            <a:spAutoFit/>
          </a:bodyPr>
          <a:lstStyle/>
          <a:p>
            <a:pPr algn="ctr" rtl="1">
              <a:spcBef>
                <a:spcPct val="50000"/>
              </a:spcBef>
            </a:pPr>
            <a:r>
              <a:rPr lang="ar-SA" b="1" u="sng">
                <a:solidFill>
                  <a:srgbClr val="FF9900"/>
                </a:solidFill>
                <a:effectLst>
                  <a:outerShdw blurRad="38100" dist="38100" dir="2700000" algn="tl">
                    <a:srgbClr val="000000"/>
                  </a:outerShdw>
                </a:effectLst>
                <a:cs typeface="Titr" pitchFamily="2" charset="-78"/>
              </a:rPr>
              <a:t>بيانيه مأموريت</a:t>
            </a:r>
            <a:endParaRPr lang="en-US" b="1" u="sng">
              <a:solidFill>
                <a:srgbClr val="FF9900"/>
              </a:solidFill>
              <a:effectLst>
                <a:outerShdw blurRad="38100" dist="38100" dir="2700000" algn="tl">
                  <a:srgbClr val="000000"/>
                </a:outerShdw>
              </a:effectLst>
              <a:cs typeface="Titr" pitchFamily="2" charset="-78"/>
            </a:endParaRPr>
          </a:p>
        </p:txBody>
      </p:sp>
      <p:graphicFrame>
        <p:nvGraphicFramePr>
          <p:cNvPr id="39995" name="Group 59"/>
          <p:cNvGraphicFramePr>
            <a:graphicFrameLocks noGrp="1"/>
          </p:cNvGraphicFramePr>
          <p:nvPr/>
        </p:nvGraphicFramePr>
        <p:xfrm>
          <a:off x="152400" y="1049338"/>
          <a:ext cx="8915400" cy="5341112"/>
        </p:xfrm>
        <a:graphic>
          <a:graphicData uri="http://schemas.openxmlformats.org/drawingml/2006/table">
            <a:tbl>
              <a:tblPr/>
              <a:tblGrid>
                <a:gridCol w="8915400"/>
              </a:tblGrid>
              <a:tr h="30480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dirty="0" smtClean="0">
                          <a:ln>
                            <a:noFill/>
                          </a:ln>
                          <a:solidFill>
                            <a:srgbClr val="CCFF33"/>
                          </a:solidFill>
                          <a:effectLst>
                            <a:outerShdw blurRad="38100" dist="38100" dir="2700000" algn="tl">
                              <a:srgbClr val="000000"/>
                            </a:outerShdw>
                          </a:effectLst>
                          <a:latin typeface="Times New Roman" pitchFamily="18" charset="0"/>
                          <a:cs typeface="Mitra" pitchFamily="2" charset="-78"/>
                        </a:rPr>
                        <a:t>1. مشتريان</a:t>
                      </a:r>
                      <a:endParaRPr kumimoji="0" lang="en-US" sz="2400" b="1" i="0" u="none" strike="noStrike" cap="none" normalizeH="0" baseline="0" dirty="0" smtClean="0">
                        <a:ln>
                          <a:noFill/>
                        </a:ln>
                        <a:solidFill>
                          <a:srgbClr val="CCFF33"/>
                        </a:solidFill>
                        <a:effectLst>
                          <a:outerShdw blurRad="38100" dist="38100" dir="2700000" algn="tl">
                            <a:srgbClr val="000000"/>
                          </a:outerShdw>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4D4D4D"/>
                    </a:solidFill>
                  </a:tcPr>
                </a:tc>
              </a:tr>
              <a:tr h="101600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dirty="0" smtClean="0">
                          <a:ln>
                            <a:noFill/>
                          </a:ln>
                          <a:solidFill>
                            <a:schemeClr val="tx1"/>
                          </a:solidFill>
                          <a:effectLst/>
                          <a:latin typeface="Times New Roman" pitchFamily="18" charset="0"/>
                          <a:cs typeface="Mitra" pitchFamily="2" charset="-78"/>
                        </a:rPr>
                        <a:t>     </a:t>
                      </a:r>
                      <a:r>
                        <a:rPr kumimoji="0" lang="ar-SA" sz="2400" b="1" i="0" u="none" strike="noStrike" cap="none" normalizeH="0" baseline="0" dirty="0" smtClean="0">
                          <a:ln>
                            <a:noFill/>
                          </a:ln>
                          <a:solidFill>
                            <a:schemeClr val="tx1"/>
                          </a:solidFill>
                          <a:effectLst/>
                          <a:latin typeface="Times New Roman" pitchFamily="18" charset="0"/>
                          <a:cs typeface="Mitra" pitchFamily="2" charset="-78"/>
                        </a:rPr>
                        <a:t>ما بر اين باوريم كه پيش از هر چيز در برابر پزشكان ، پرستاران ، بيماران ، كادران و ساير كساني كه از محصولات و يا خدمات ما استفاده مي‏كنند ، مسئول هستيم.(جانسون اند جانسون)</a:t>
                      </a:r>
                      <a:endParaRPr kumimoji="0" lang="en-US" sz="2400" b="1" i="0" u="none" strike="noStrike" cap="none" normalizeH="0" baseline="0" dirty="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975">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rgbClr val="CCFF33"/>
                          </a:solidFill>
                          <a:effectLst>
                            <a:outerShdw blurRad="38100" dist="38100" dir="2700000" algn="tl">
                              <a:srgbClr val="000000"/>
                            </a:outerShdw>
                          </a:effectLst>
                          <a:latin typeface="Times New Roman" pitchFamily="18" charset="0"/>
                          <a:cs typeface="Mitra" pitchFamily="2" charset="-78"/>
                        </a:rPr>
                        <a:t>2. محصولات يا خدمات</a:t>
                      </a:r>
                      <a:endParaRPr kumimoji="0" lang="en-US" sz="2400" b="1" i="0" u="none" strike="noStrike" cap="none" normalizeH="0" baseline="0" smtClean="0">
                        <a:ln>
                          <a:noFill/>
                        </a:ln>
                        <a:solidFill>
                          <a:srgbClr val="CCFF33"/>
                        </a:solidFill>
                        <a:effectLst>
                          <a:outerShdw blurRad="38100" dist="38100" dir="2700000" algn="tl">
                            <a:srgbClr val="000000"/>
                          </a:outerShdw>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4D4D4D"/>
                    </a:solidFill>
                  </a:tcPr>
                </a:tc>
              </a:tr>
              <a:tr h="101600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dirty="0" smtClean="0">
                          <a:ln>
                            <a:noFill/>
                          </a:ln>
                          <a:solidFill>
                            <a:schemeClr val="tx1"/>
                          </a:solidFill>
                          <a:effectLst/>
                          <a:latin typeface="Times New Roman" pitchFamily="18" charset="0"/>
                          <a:cs typeface="Mitra" pitchFamily="2" charset="-78"/>
                        </a:rPr>
                        <a:t>     </a:t>
                      </a:r>
                      <a:r>
                        <a:rPr kumimoji="0" lang="ar-SA" sz="2100" b="1" i="0" u="none" strike="noStrike" cap="none" normalizeH="0" baseline="0" dirty="0" smtClean="0">
                          <a:ln>
                            <a:noFill/>
                          </a:ln>
                          <a:solidFill>
                            <a:schemeClr val="tx1"/>
                          </a:solidFill>
                          <a:effectLst/>
                          <a:latin typeface="Times New Roman" pitchFamily="18" charset="0"/>
                          <a:cs typeface="Mitra" pitchFamily="2" charset="-78"/>
                        </a:rPr>
                        <a:t>محصولات اصلي شركت آماكس از اين قرار است : فلزات ، زغال سنگ ، سنگ‏آهن ، مس ، روي ، سرب ، نفت و گاز ، پتاسيم ، فسفات ، نيكل ، تنگستن ، نقره ، طلا و منگنز.(آماكس)</a:t>
                      </a:r>
                    </a:p>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200" b="1" i="0" u="none" strike="noStrike" cap="none" normalizeH="0" baseline="0" dirty="0" smtClean="0">
                          <a:ln>
                            <a:noFill/>
                          </a:ln>
                          <a:solidFill>
                            <a:schemeClr val="tx1"/>
                          </a:solidFill>
                          <a:effectLst/>
                          <a:latin typeface="Times New Roman" pitchFamily="18" charset="0"/>
                          <a:cs typeface="Mitra" pitchFamily="2" charset="-78"/>
                        </a:rPr>
                        <a:t>     استفاده از اين مواد خام محصولاتي با كيفيت بسيار بالا توليد و به جامعه عرضه مي‏كند؛ همچنين شركت مي‏كوشد محصولات و خدمات پس از فروش را به قيمت‏هايي معقول به جامعه مصرف‏كننده عرضه نمايد.(شركت نفت استاندارد)</a:t>
                      </a:r>
                      <a:endParaRPr kumimoji="0" lang="en-US" sz="2200" b="1" i="0" u="none" strike="noStrike" cap="none" normalizeH="0" baseline="0" dirty="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975">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rgbClr val="CCFF33"/>
                          </a:solidFill>
                          <a:effectLst>
                            <a:outerShdw blurRad="38100" dist="38100" dir="2700000" algn="tl">
                              <a:srgbClr val="000000"/>
                            </a:outerShdw>
                          </a:effectLst>
                          <a:latin typeface="Times New Roman" pitchFamily="18" charset="0"/>
                          <a:cs typeface="Mitra" pitchFamily="2" charset="-78"/>
                        </a:rPr>
                        <a:t>3. بازارها</a:t>
                      </a:r>
                      <a:endParaRPr kumimoji="0" lang="en-US" sz="2400" b="1" i="0" u="none" strike="noStrike" cap="none" normalizeH="0" baseline="0" smtClean="0">
                        <a:ln>
                          <a:noFill/>
                        </a:ln>
                        <a:solidFill>
                          <a:srgbClr val="CCFF33"/>
                        </a:solidFill>
                        <a:effectLst>
                          <a:outerShdw blurRad="38100" dist="38100" dir="2700000" algn="tl">
                            <a:srgbClr val="000000"/>
                          </a:outerShdw>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4D4D4D"/>
                    </a:solidFill>
                  </a:tcPr>
                </a:tc>
              </a:tr>
              <a:tr h="101600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dirty="0" smtClean="0">
                          <a:ln>
                            <a:noFill/>
                          </a:ln>
                          <a:solidFill>
                            <a:schemeClr val="tx1"/>
                          </a:solidFill>
                          <a:effectLst/>
                          <a:latin typeface="Times New Roman" pitchFamily="18" charset="0"/>
                          <a:cs typeface="Mitra" pitchFamily="2" charset="-78"/>
                        </a:rPr>
                        <a:t>     </a:t>
                      </a:r>
                      <a:r>
                        <a:rPr kumimoji="0" lang="ar-SA" sz="2100" b="1" i="0" u="none" strike="noStrike" cap="none" normalizeH="0" baseline="0" dirty="0" smtClean="0">
                          <a:ln>
                            <a:noFill/>
                          </a:ln>
                          <a:solidFill>
                            <a:schemeClr val="tx1"/>
                          </a:solidFill>
                          <a:effectLst/>
                          <a:latin typeface="Times New Roman" pitchFamily="18" charset="0"/>
                          <a:cs typeface="Mitra" pitchFamily="2" charset="-78"/>
                        </a:rPr>
                        <a:t>ما با تمام توان مي‏كوشيم شركت كرنينگ گلاس را در صحنه رقابت جهاني موفق كنيم.(شركت كرنينگ گلاس)</a:t>
                      </a:r>
                    </a:p>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200" b="1" i="0" u="none" strike="noStrike" cap="none" normalizeH="0" baseline="0" dirty="0" smtClean="0">
                          <a:ln>
                            <a:noFill/>
                          </a:ln>
                          <a:solidFill>
                            <a:schemeClr val="tx1"/>
                          </a:solidFill>
                          <a:effectLst/>
                          <a:latin typeface="Times New Roman" pitchFamily="18" charset="0"/>
                          <a:cs typeface="Mitra" pitchFamily="2" charset="-78"/>
                        </a:rPr>
                        <a:t>     ما بيشتر توجه خود را به بازارهاي امريكاي شمالي معطوف مي‏كنيم ، اگر چه مي‏كوشيم هيچ‏گاه فرصت‏هاي جهاني را هم از دست ندهيم.(بلاك‏وي)</a:t>
                      </a:r>
                      <a:endParaRPr kumimoji="0" lang="en-US" sz="2200" b="1" i="0" u="none" strike="noStrike" cap="none" normalizeH="0" baseline="0" dirty="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9996" name="Text Box 60"/>
          <p:cNvSpPr txBox="1">
            <a:spLocks noChangeArrowheads="1"/>
          </p:cNvSpPr>
          <p:nvPr/>
        </p:nvSpPr>
        <p:spPr bwMode="auto">
          <a:xfrm>
            <a:off x="762000" y="533400"/>
            <a:ext cx="7620000" cy="396875"/>
          </a:xfrm>
          <a:prstGeom prst="rect">
            <a:avLst/>
          </a:prstGeom>
          <a:noFill/>
          <a:ln w="12700">
            <a:noFill/>
            <a:miter lim="800000"/>
            <a:headEnd type="none" w="sm" len="sm"/>
            <a:tailEnd type="none" w="sm" len="sm"/>
          </a:ln>
          <a:effectLst>
            <a:outerShdw dist="45791" dir="3378596" algn="ctr" rotWithShape="0">
              <a:schemeClr val="bg2"/>
            </a:outerShdw>
          </a:effectLst>
        </p:spPr>
        <p:txBody>
          <a:bodyPr anchor="ctr">
            <a:spAutoFit/>
          </a:bodyPr>
          <a:lstStyle/>
          <a:p>
            <a:pPr algn="ctr" rtl="1">
              <a:spcBef>
                <a:spcPct val="50000"/>
              </a:spcBef>
            </a:pPr>
            <a:r>
              <a:rPr lang="ar-SA" sz="2000" b="1">
                <a:solidFill>
                  <a:srgbClr val="66FF66"/>
                </a:solidFill>
                <a:effectLst>
                  <a:outerShdw blurRad="38100" dist="38100" dir="2700000" algn="tl">
                    <a:srgbClr val="000000"/>
                  </a:outerShdw>
                </a:effectLst>
                <a:cs typeface="Traffic" pitchFamily="2" charset="-78"/>
              </a:rPr>
              <a:t>نمونه‏هايي از نه ركن اصلي تشكيل دهنده مأموريت سازماني</a:t>
            </a:r>
            <a:endParaRPr lang="en-US" sz="2000" b="1">
              <a:solidFill>
                <a:srgbClr val="66FF66"/>
              </a:solidFill>
              <a:effectLst>
                <a:outerShdw blurRad="38100" dist="38100" dir="2700000" algn="tl">
                  <a:srgbClr val="000000"/>
                </a:outerShdw>
              </a:effectLst>
              <a:cs typeface="Traffic" pitchFamily="2" charset="-7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9" name="Group 29"/>
          <p:cNvGraphicFramePr>
            <a:graphicFrameLocks noGrp="1"/>
          </p:cNvGraphicFramePr>
          <p:nvPr/>
        </p:nvGraphicFramePr>
        <p:xfrm>
          <a:off x="76200" y="76200"/>
          <a:ext cx="8915400" cy="5791200"/>
        </p:xfrm>
        <a:graphic>
          <a:graphicData uri="http://schemas.openxmlformats.org/drawingml/2006/table">
            <a:tbl>
              <a:tblPr/>
              <a:tblGrid>
                <a:gridCol w="8915400"/>
              </a:tblGrid>
              <a:tr h="30480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rgbClr val="CCFF33"/>
                          </a:solidFill>
                          <a:effectLst>
                            <a:outerShdw blurRad="38100" dist="38100" dir="2700000" algn="tl">
                              <a:srgbClr val="000000"/>
                            </a:outerShdw>
                          </a:effectLst>
                          <a:latin typeface="Times New Roman" pitchFamily="18" charset="0"/>
                          <a:cs typeface="Mitra" pitchFamily="2" charset="-78"/>
                        </a:rPr>
                        <a:t>4. فن‏آوري</a:t>
                      </a:r>
                      <a:endParaRPr kumimoji="0" lang="en-US" sz="2400" b="1" i="0" u="none" strike="noStrike" cap="none" normalizeH="0" baseline="0" smtClean="0">
                        <a:ln>
                          <a:noFill/>
                        </a:ln>
                        <a:solidFill>
                          <a:srgbClr val="CCFF33"/>
                        </a:solidFill>
                        <a:effectLst>
                          <a:outerShdw blurRad="38100" dist="38100" dir="2700000" algn="tl">
                            <a:srgbClr val="000000"/>
                          </a:outerShdw>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4D4D4D"/>
                    </a:solidFill>
                  </a:tcPr>
                </a:tc>
              </a:tr>
              <a:tr h="101600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     شركت كنترل ديتا در زمينه تكنولوژي رايانه و الكترونيك در دو زمينه كلي فعاليت مي‏كند : سخت‏افزارهاي مربوط به رايانه و خدماتي در زمينه انجام محاسبات كه شامل محاسبه ، اطلاعات ، آموزش و امورمالي مي‏شود.(كنترل ديتا)</a:t>
                      </a:r>
                    </a:p>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     در يان زمينه فن‏آوري متداول اين است كه روي قطعه‏هاي بسيار ريز يك لايه يا پوشش گذاشته شود.(ناشوها)</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975">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rgbClr val="CCFF33"/>
                          </a:solidFill>
                          <a:effectLst>
                            <a:outerShdw blurRad="38100" dist="38100" dir="2700000" algn="tl">
                              <a:srgbClr val="000000"/>
                            </a:outerShdw>
                          </a:effectLst>
                          <a:latin typeface="Times New Roman" pitchFamily="18" charset="0"/>
                          <a:cs typeface="Mitra" pitchFamily="2" charset="-78"/>
                        </a:rPr>
                        <a:t>5. توجه به بقا ، رشد و سودآوري</a:t>
                      </a:r>
                      <a:endParaRPr kumimoji="0" lang="en-US" sz="2400" b="1" i="0" u="none" strike="noStrike" cap="none" normalizeH="0" baseline="0" smtClean="0">
                        <a:ln>
                          <a:noFill/>
                        </a:ln>
                        <a:solidFill>
                          <a:srgbClr val="CCFF33"/>
                        </a:solidFill>
                        <a:effectLst>
                          <a:outerShdw blurRad="38100" dist="38100" dir="2700000" algn="tl">
                            <a:srgbClr val="000000"/>
                          </a:outerShdw>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4D4D4D"/>
                    </a:solidFill>
                  </a:tcPr>
                </a:tc>
              </a:tr>
              <a:tr h="101600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     از اين نظر شركت عمليات خود را با احتياط انجام مي‏دهد و ميزان سود و رشد خود را به‏گونه‏اي تنظيم مي‏نمايد كه در نهايت موفقيت هوور تضمين شود.(هووريونيورسال)</a:t>
                      </a:r>
                    </a:p>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     اشاعه خدمت براي ترويج دانش و تأمين نيازهاي مربوطه در سراسر دنيا. شركت با چشمداشتي به سودي منصفانه ، مي‏كوشد اطلاعاتي ارزشمند گردآوري ، آنها را ارزيابي ، پردازش و به سراسر جهان توزيع نمايد ، به‏گونه‏اي كه منافع مشتريان ، كاركنان ، نويسندگان ، سرمايه‏گذاران و جامعه تأمين شود.(مك‏گرا- هيل)</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975">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rgbClr val="CCFF33"/>
                          </a:solidFill>
                          <a:effectLst>
                            <a:outerShdw blurRad="38100" dist="38100" dir="2700000" algn="tl">
                              <a:srgbClr val="000000"/>
                            </a:outerShdw>
                          </a:effectLst>
                          <a:latin typeface="Times New Roman" pitchFamily="18" charset="0"/>
                          <a:cs typeface="Mitra" pitchFamily="2" charset="-78"/>
                        </a:rPr>
                        <a:t>6. فلسفه</a:t>
                      </a:r>
                      <a:endParaRPr kumimoji="0" lang="en-US" sz="2400" b="1" i="0" u="none" strike="noStrike" cap="none" normalizeH="0" baseline="0" smtClean="0">
                        <a:ln>
                          <a:noFill/>
                        </a:ln>
                        <a:solidFill>
                          <a:srgbClr val="CCFF33"/>
                        </a:solidFill>
                        <a:effectLst>
                          <a:outerShdw blurRad="38100" dist="38100" dir="2700000" algn="tl">
                            <a:srgbClr val="000000"/>
                          </a:outerShdw>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4D4D4D"/>
                    </a:solidFill>
                  </a:tcPr>
                </a:tc>
              </a:tr>
              <a:tr h="101600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     ما بر اين باوريم كه توسعه انسان از ارزشمندترين هدفهاي تمدن است و استقلال مي‏تواند بهترين شرايط براي رشد و تقويت توانايي‏هاي انسان فراهم آورد.(شركت سان)</a:t>
                      </a:r>
                    </a:p>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     همه فلسفه «ماري كي» در اين جمله خلاصه مي‏شود- اين فلسفه بر اساس يك قاعده طلايي قرار دارد. تقويت روح مشاركت و توجه به مكاني كه افراد بتوانند دانش كسب كنند ، تجربه بياموزند و وقت خود را با مسرت و خوشي بگذرانند.(لوازم آرايش ماري‏كي)</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14" name="Group 30"/>
          <p:cNvGraphicFramePr>
            <a:graphicFrameLocks noGrp="1"/>
          </p:cNvGraphicFramePr>
          <p:nvPr/>
        </p:nvGraphicFramePr>
        <p:xfrm>
          <a:off x="76200" y="134938"/>
          <a:ext cx="8915400" cy="6272213"/>
        </p:xfrm>
        <a:graphic>
          <a:graphicData uri="http://schemas.openxmlformats.org/drawingml/2006/table">
            <a:tbl>
              <a:tblPr/>
              <a:tblGrid>
                <a:gridCol w="8915400"/>
              </a:tblGrid>
              <a:tr h="30480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rgbClr val="CCFF33"/>
                          </a:solidFill>
                          <a:effectLst>
                            <a:outerShdw blurRad="38100" dist="38100" dir="2700000" algn="tl">
                              <a:srgbClr val="000000"/>
                            </a:outerShdw>
                          </a:effectLst>
                          <a:latin typeface="Times New Roman" pitchFamily="18" charset="0"/>
                          <a:cs typeface="Mitra" pitchFamily="2" charset="-78"/>
                        </a:rPr>
                        <a:t>7. ويژگي ممتاز</a:t>
                      </a:r>
                      <a:endParaRPr kumimoji="0" lang="en-US" sz="2400" b="1" i="0" u="none" strike="noStrike" cap="none" normalizeH="0" baseline="0" smtClean="0">
                        <a:ln>
                          <a:noFill/>
                        </a:ln>
                        <a:solidFill>
                          <a:srgbClr val="CCFF33"/>
                        </a:solidFill>
                        <a:effectLst>
                          <a:outerShdw blurRad="38100" dist="38100" dir="2700000" algn="tl">
                            <a:srgbClr val="000000"/>
                          </a:outerShdw>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4D4D4D"/>
                    </a:solidFill>
                  </a:tcPr>
                </a:tc>
              </a:tr>
              <a:tr h="101600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     شركت «كراون زلرباخ» متعهد است كه ظرف هزار روز به اتكاي انرژي فزاينده و توانايي‏هاي خلاق و سازنده كاركنان خود ، جهش‏هاي بلندپروازانه‏اي در بازار رقابت بنمايد.(كراون زلرباخ)</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975">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rgbClr val="CCFF33"/>
                          </a:solidFill>
                          <a:effectLst>
                            <a:outerShdw blurRad="38100" dist="38100" dir="2700000" algn="tl">
                              <a:srgbClr val="000000"/>
                            </a:outerShdw>
                          </a:effectLst>
                          <a:latin typeface="Times New Roman" pitchFamily="18" charset="0"/>
                          <a:cs typeface="Mitra" pitchFamily="2" charset="-78"/>
                        </a:rPr>
                        <a:t>8. توجه به تصور مردم</a:t>
                      </a:r>
                      <a:endParaRPr kumimoji="0" lang="en-US" sz="2400" b="1" i="0" u="none" strike="noStrike" cap="none" normalizeH="0" baseline="0" smtClean="0">
                        <a:ln>
                          <a:noFill/>
                        </a:ln>
                        <a:solidFill>
                          <a:srgbClr val="CCFF33"/>
                        </a:solidFill>
                        <a:effectLst>
                          <a:outerShdw blurRad="38100" dist="38100" dir="2700000" algn="tl">
                            <a:srgbClr val="000000"/>
                          </a:outerShdw>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4D4D4D"/>
                    </a:solidFill>
                  </a:tcPr>
                </a:tc>
              </a:tr>
              <a:tr h="101600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     در امر حفظ محيط زيست همگام با همه مردم دنيا گام برداشتن و در اين زمينه احساس مسئوليت كردن.(داو كميكال)</a:t>
                      </a:r>
                    </a:p>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     مشاركت در تقويت بنيان‏هاي اقتصادي جامعه و به عنوان يك شهروند خوب انجام وظيفه نمودن در سطح ايالتي ، محلي و در همه كشورهايي كه در آنجاها به فعاليت مي‏پردازيم.(فايزر)</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975">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rgbClr val="CCFF33"/>
                          </a:solidFill>
                          <a:effectLst>
                            <a:outerShdw blurRad="38100" dist="38100" dir="2700000" algn="tl">
                              <a:srgbClr val="000000"/>
                            </a:outerShdw>
                          </a:effectLst>
                          <a:latin typeface="Times New Roman" pitchFamily="18" charset="0"/>
                          <a:cs typeface="Mitra" pitchFamily="2" charset="-78"/>
                        </a:rPr>
                        <a:t>9. توجه به كاركنان</a:t>
                      </a:r>
                      <a:endParaRPr kumimoji="0" lang="en-US" sz="2400" b="1" i="0" u="none" strike="noStrike" cap="none" normalizeH="0" baseline="0" smtClean="0">
                        <a:ln>
                          <a:noFill/>
                        </a:ln>
                        <a:solidFill>
                          <a:srgbClr val="CCFF33"/>
                        </a:solidFill>
                        <a:effectLst>
                          <a:outerShdw blurRad="38100" dist="38100" dir="2700000" algn="tl">
                            <a:srgbClr val="000000"/>
                          </a:outerShdw>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4D4D4D"/>
                    </a:solidFill>
                  </a:tcPr>
                </a:tc>
              </a:tr>
              <a:tr h="281781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     شناسايي ، آموزش ‏دادن ، ايجاد انگيزه ، دادن پاداش و حفظ و نگهداري كاركناني كه از نظر توانايي ، اخلاق و تعهد به سازمان داراي ويژگي ممتاز هستند و سپس تهيه محيط كار ، رهبري عالي ، جبران خدمت بر مبناي عملكرد ، اجراي برنامه‏اي جالب از نظر مزاياي حاشيه‏اي ، دادن فرصت‏هاي مناسب جهت رشد و تأمين امنيت شغلي براي كاركنان.(شركت واچوويا)</a:t>
                      </a:r>
                    </a:p>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     دادن حقوق ، پاداش و مزاياي حاشيه‏اي به كاركنان و نيز دادن فرصت‏هاي مناسب به افرادي كه در مناطق مختلف جغرافيائي مشغول به كار هستند و سهيم كردن آنها در عمليات شركت كه از كارايي بسيار بالايي برخوردار است.(شركت گاز و برق)</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2"/>
          <p:cNvSpPr>
            <a:spLocks noGrp="1" noChangeArrowheads="1"/>
          </p:cNvSpPr>
          <p:nvPr>
            <p:ph type="subTitle" idx="1"/>
          </p:nvPr>
        </p:nvSpPr>
        <p:spPr>
          <a:xfrm>
            <a:off x="34925" y="71438"/>
            <a:ext cx="9109075" cy="6742112"/>
          </a:xfrm>
          <a:solidFill>
            <a:srgbClr val="DDDDDD"/>
          </a:solidFill>
          <a:ln>
            <a:solidFill>
              <a:schemeClr val="accent2"/>
            </a:solidFill>
          </a:ln>
        </p:spPr>
        <p:txBody>
          <a:bodyPr/>
          <a:lstStyle/>
          <a:p>
            <a:pPr marL="609600" indent="-234950" algn="r" rtl="1">
              <a:tabLst>
                <a:tab pos="187325" algn="l"/>
                <a:tab pos="288925" algn="l"/>
              </a:tabLst>
            </a:pPr>
            <a:endParaRPr lang="ar-SA" sz="1800" b="1">
              <a:cs typeface="Traffic" pitchFamily="2" charset="-78"/>
            </a:endParaRPr>
          </a:p>
          <a:p>
            <a:pPr marL="609600" indent="-234950" algn="r" rtl="1">
              <a:tabLst>
                <a:tab pos="187325" algn="l"/>
                <a:tab pos="288925" algn="l"/>
              </a:tabLst>
            </a:pPr>
            <a:r>
              <a:rPr lang="ar-SA" sz="4800" b="1">
                <a:solidFill>
                  <a:schemeClr val="accent2"/>
                </a:solidFill>
                <a:cs typeface="Traffic" pitchFamily="2" charset="-78"/>
              </a:rPr>
              <a:t>اركان اصلي مأموريت</a:t>
            </a:r>
          </a:p>
          <a:p>
            <a:pPr marL="609600" indent="-234950" algn="r" rtl="1">
              <a:buFontTx/>
              <a:buAutoNum type="arabicPeriod"/>
              <a:tabLst>
                <a:tab pos="187325" algn="l"/>
                <a:tab pos="288925" algn="l"/>
              </a:tabLst>
            </a:pPr>
            <a:r>
              <a:rPr lang="en-US" b="1">
                <a:solidFill>
                  <a:schemeClr val="hlink"/>
                </a:solidFill>
                <a:cs typeface="Traffic" pitchFamily="2" charset="-78"/>
              </a:rPr>
              <a:t> </a:t>
            </a:r>
            <a:r>
              <a:rPr lang="ar-SA" b="1">
                <a:solidFill>
                  <a:schemeClr val="hlink"/>
                </a:solidFill>
                <a:cs typeface="Traffic" pitchFamily="2" charset="-78"/>
              </a:rPr>
              <a:t>مشتريان</a:t>
            </a:r>
          </a:p>
          <a:p>
            <a:pPr marL="609600" indent="-234950" algn="r" rtl="1">
              <a:buFontTx/>
              <a:buAutoNum type="arabicPeriod"/>
              <a:tabLst>
                <a:tab pos="187325" algn="l"/>
                <a:tab pos="288925" algn="l"/>
              </a:tabLst>
            </a:pPr>
            <a:r>
              <a:rPr lang="en-US" b="1">
                <a:solidFill>
                  <a:schemeClr val="hlink"/>
                </a:solidFill>
                <a:cs typeface="Traffic" pitchFamily="2" charset="-78"/>
              </a:rPr>
              <a:t> </a:t>
            </a:r>
            <a:r>
              <a:rPr lang="ar-SA" b="1">
                <a:solidFill>
                  <a:schemeClr val="hlink"/>
                </a:solidFill>
                <a:cs typeface="Traffic" pitchFamily="2" charset="-78"/>
              </a:rPr>
              <a:t>محصولات يا خدمات</a:t>
            </a:r>
          </a:p>
          <a:p>
            <a:pPr marL="609600" indent="-234950" algn="r" rtl="1">
              <a:buFontTx/>
              <a:buAutoNum type="arabicPeriod"/>
              <a:tabLst>
                <a:tab pos="187325" algn="l"/>
                <a:tab pos="288925" algn="l"/>
              </a:tabLst>
            </a:pPr>
            <a:r>
              <a:rPr lang="en-US" b="1">
                <a:solidFill>
                  <a:schemeClr val="hlink"/>
                </a:solidFill>
                <a:cs typeface="Traffic" pitchFamily="2" charset="-78"/>
              </a:rPr>
              <a:t> </a:t>
            </a:r>
            <a:r>
              <a:rPr lang="ar-SA" b="1">
                <a:solidFill>
                  <a:schemeClr val="hlink"/>
                </a:solidFill>
                <a:cs typeface="Traffic" pitchFamily="2" charset="-78"/>
              </a:rPr>
              <a:t>بازار‏ها</a:t>
            </a:r>
          </a:p>
          <a:p>
            <a:pPr marL="609600" indent="-234950" algn="r" rtl="1">
              <a:buFontTx/>
              <a:buAutoNum type="arabicPeriod"/>
              <a:tabLst>
                <a:tab pos="187325" algn="l"/>
                <a:tab pos="288925" algn="l"/>
              </a:tabLst>
            </a:pPr>
            <a:r>
              <a:rPr lang="en-US" b="1">
                <a:solidFill>
                  <a:schemeClr val="hlink"/>
                </a:solidFill>
                <a:cs typeface="Traffic" pitchFamily="2" charset="-78"/>
              </a:rPr>
              <a:t> </a:t>
            </a:r>
            <a:r>
              <a:rPr lang="ar-SA" b="1">
                <a:solidFill>
                  <a:schemeClr val="hlink"/>
                </a:solidFill>
                <a:cs typeface="Traffic" pitchFamily="2" charset="-78"/>
              </a:rPr>
              <a:t>فن‏آوري</a:t>
            </a:r>
          </a:p>
          <a:p>
            <a:pPr marL="609600" indent="-234950" algn="r" rtl="1">
              <a:buFontTx/>
              <a:buAutoNum type="arabicPeriod"/>
              <a:tabLst>
                <a:tab pos="187325" algn="l"/>
                <a:tab pos="288925" algn="l"/>
              </a:tabLst>
            </a:pPr>
            <a:r>
              <a:rPr lang="en-US" b="1">
                <a:solidFill>
                  <a:schemeClr val="hlink"/>
                </a:solidFill>
                <a:cs typeface="Traffic" pitchFamily="2" charset="-78"/>
              </a:rPr>
              <a:t> </a:t>
            </a:r>
            <a:r>
              <a:rPr lang="ar-SA" b="1">
                <a:solidFill>
                  <a:schemeClr val="hlink"/>
                </a:solidFill>
                <a:cs typeface="Traffic" pitchFamily="2" charset="-78"/>
              </a:rPr>
              <a:t>توجه به بقاء رشد و سودآوري</a:t>
            </a:r>
          </a:p>
          <a:p>
            <a:pPr marL="609600" indent="-234950" algn="r" rtl="1">
              <a:buFontTx/>
              <a:buAutoNum type="arabicPeriod"/>
              <a:tabLst>
                <a:tab pos="187325" algn="l"/>
                <a:tab pos="288925" algn="l"/>
              </a:tabLst>
            </a:pPr>
            <a:r>
              <a:rPr lang="en-US" b="1">
                <a:solidFill>
                  <a:schemeClr val="hlink"/>
                </a:solidFill>
                <a:cs typeface="Traffic" pitchFamily="2" charset="-78"/>
              </a:rPr>
              <a:t> </a:t>
            </a:r>
            <a:r>
              <a:rPr lang="ar-SA" b="1">
                <a:solidFill>
                  <a:schemeClr val="hlink"/>
                </a:solidFill>
                <a:cs typeface="Traffic" pitchFamily="2" charset="-78"/>
              </a:rPr>
              <a:t>فلسفه</a:t>
            </a:r>
          </a:p>
          <a:p>
            <a:pPr marL="609600" indent="-234950" algn="r" rtl="1">
              <a:buFontTx/>
              <a:buAutoNum type="arabicPeriod"/>
              <a:tabLst>
                <a:tab pos="187325" algn="l"/>
                <a:tab pos="288925" algn="l"/>
              </a:tabLst>
            </a:pPr>
            <a:r>
              <a:rPr lang="en-US" b="1">
                <a:solidFill>
                  <a:schemeClr val="hlink"/>
                </a:solidFill>
                <a:cs typeface="Traffic" pitchFamily="2" charset="-78"/>
              </a:rPr>
              <a:t> </a:t>
            </a:r>
            <a:r>
              <a:rPr lang="ar-SA" b="1">
                <a:solidFill>
                  <a:schemeClr val="hlink"/>
                </a:solidFill>
                <a:cs typeface="Traffic" pitchFamily="2" charset="-78"/>
              </a:rPr>
              <a:t>ويژگيهاي ممتاز</a:t>
            </a:r>
          </a:p>
          <a:p>
            <a:pPr marL="609600" indent="-234950" algn="r" rtl="1">
              <a:buFontTx/>
              <a:buAutoNum type="arabicPeriod"/>
              <a:tabLst>
                <a:tab pos="187325" algn="l"/>
                <a:tab pos="288925" algn="l"/>
              </a:tabLst>
            </a:pPr>
            <a:r>
              <a:rPr lang="en-US" b="1">
                <a:solidFill>
                  <a:schemeClr val="hlink"/>
                </a:solidFill>
                <a:cs typeface="Traffic" pitchFamily="2" charset="-78"/>
              </a:rPr>
              <a:t> </a:t>
            </a:r>
            <a:r>
              <a:rPr lang="ar-SA" b="1">
                <a:solidFill>
                  <a:schemeClr val="hlink"/>
                </a:solidFill>
                <a:cs typeface="Traffic" pitchFamily="2" charset="-78"/>
              </a:rPr>
              <a:t>توجه به تصور مردم</a:t>
            </a:r>
          </a:p>
          <a:p>
            <a:pPr marL="609600" indent="-234950" algn="r" rtl="1">
              <a:buFontTx/>
              <a:buAutoNum type="arabicPeriod"/>
              <a:tabLst>
                <a:tab pos="187325" algn="l"/>
                <a:tab pos="288925" algn="l"/>
              </a:tabLst>
            </a:pPr>
            <a:r>
              <a:rPr lang="en-US" b="1">
                <a:solidFill>
                  <a:schemeClr val="hlink"/>
                </a:solidFill>
                <a:cs typeface="Traffic" pitchFamily="2" charset="-78"/>
              </a:rPr>
              <a:t> </a:t>
            </a:r>
            <a:r>
              <a:rPr lang="ar-SA" b="1">
                <a:solidFill>
                  <a:schemeClr val="hlink"/>
                </a:solidFill>
                <a:cs typeface="Traffic" pitchFamily="2" charset="-78"/>
              </a:rPr>
              <a:t>توجه به كاركنان</a:t>
            </a:r>
            <a:endParaRPr lang="en-US" b="1">
              <a:solidFill>
                <a:schemeClr val="hlink"/>
              </a:solidFill>
              <a:cs typeface="Traff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6002">
                                            <p:bg/>
                                          </p:spTgt>
                                        </p:tgtEl>
                                        <p:attrNameLst>
                                          <p:attrName>style.visibility</p:attrName>
                                        </p:attrNameLst>
                                      </p:cBhvr>
                                      <p:to>
                                        <p:strVal val="visible"/>
                                      </p:to>
                                    </p:set>
                                    <p:anim calcmode="lin" valueType="num">
                                      <p:cBhvr additive="base">
                                        <p:cTn id="7" dur="500" fill="hold"/>
                                        <p:tgtEl>
                                          <p:spTgt spid="256002">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256002">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6002">
                                            <p:txEl>
                                              <p:pRg st="1" end="1"/>
                                            </p:txEl>
                                          </p:spTgt>
                                        </p:tgtEl>
                                        <p:attrNameLst>
                                          <p:attrName>style.visibility</p:attrName>
                                        </p:attrNameLst>
                                      </p:cBhvr>
                                      <p:to>
                                        <p:strVal val="visible"/>
                                      </p:to>
                                    </p:set>
                                    <p:anim calcmode="lin" valueType="num">
                                      <p:cBhvr additive="base">
                                        <p:cTn id="13" dur="500" fill="hold"/>
                                        <p:tgtEl>
                                          <p:spTgt spid="25600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600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6002">
                                            <p:txEl>
                                              <p:pRg st="2" end="2"/>
                                            </p:txEl>
                                          </p:spTgt>
                                        </p:tgtEl>
                                        <p:attrNameLst>
                                          <p:attrName>style.visibility</p:attrName>
                                        </p:attrNameLst>
                                      </p:cBhvr>
                                      <p:to>
                                        <p:strVal val="visible"/>
                                      </p:to>
                                    </p:set>
                                    <p:anim calcmode="lin" valueType="num">
                                      <p:cBhvr additive="base">
                                        <p:cTn id="19" dur="500" fill="hold"/>
                                        <p:tgtEl>
                                          <p:spTgt spid="25600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5600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56002">
                                            <p:txEl>
                                              <p:pRg st="3" end="3"/>
                                            </p:txEl>
                                          </p:spTgt>
                                        </p:tgtEl>
                                        <p:attrNameLst>
                                          <p:attrName>style.visibility</p:attrName>
                                        </p:attrNameLst>
                                      </p:cBhvr>
                                      <p:to>
                                        <p:strVal val="visible"/>
                                      </p:to>
                                    </p:set>
                                    <p:anim calcmode="lin" valueType="num">
                                      <p:cBhvr additive="base">
                                        <p:cTn id="25" dur="500" fill="hold"/>
                                        <p:tgtEl>
                                          <p:spTgt spid="25600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5600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56002">
                                            <p:txEl>
                                              <p:pRg st="4" end="4"/>
                                            </p:txEl>
                                          </p:spTgt>
                                        </p:tgtEl>
                                        <p:attrNameLst>
                                          <p:attrName>style.visibility</p:attrName>
                                        </p:attrNameLst>
                                      </p:cBhvr>
                                      <p:to>
                                        <p:strVal val="visible"/>
                                      </p:to>
                                    </p:set>
                                    <p:anim calcmode="lin" valueType="num">
                                      <p:cBhvr additive="base">
                                        <p:cTn id="31" dur="500" fill="hold"/>
                                        <p:tgtEl>
                                          <p:spTgt spid="25600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5600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56002">
                                            <p:txEl>
                                              <p:pRg st="5" end="5"/>
                                            </p:txEl>
                                          </p:spTgt>
                                        </p:tgtEl>
                                        <p:attrNameLst>
                                          <p:attrName>style.visibility</p:attrName>
                                        </p:attrNameLst>
                                      </p:cBhvr>
                                      <p:to>
                                        <p:strVal val="visible"/>
                                      </p:to>
                                    </p:set>
                                    <p:anim calcmode="lin" valueType="num">
                                      <p:cBhvr additive="base">
                                        <p:cTn id="37" dur="500" fill="hold"/>
                                        <p:tgtEl>
                                          <p:spTgt spid="25600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5600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56002">
                                            <p:txEl>
                                              <p:pRg st="6" end="6"/>
                                            </p:txEl>
                                          </p:spTgt>
                                        </p:tgtEl>
                                        <p:attrNameLst>
                                          <p:attrName>style.visibility</p:attrName>
                                        </p:attrNameLst>
                                      </p:cBhvr>
                                      <p:to>
                                        <p:strVal val="visible"/>
                                      </p:to>
                                    </p:set>
                                    <p:anim calcmode="lin" valueType="num">
                                      <p:cBhvr additive="base">
                                        <p:cTn id="43" dur="500" fill="hold"/>
                                        <p:tgtEl>
                                          <p:spTgt spid="256002">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5600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56002">
                                            <p:txEl>
                                              <p:pRg st="7" end="7"/>
                                            </p:txEl>
                                          </p:spTgt>
                                        </p:tgtEl>
                                        <p:attrNameLst>
                                          <p:attrName>style.visibility</p:attrName>
                                        </p:attrNameLst>
                                      </p:cBhvr>
                                      <p:to>
                                        <p:strVal val="visible"/>
                                      </p:to>
                                    </p:set>
                                    <p:anim calcmode="lin" valueType="num">
                                      <p:cBhvr additive="base">
                                        <p:cTn id="49" dur="500" fill="hold"/>
                                        <p:tgtEl>
                                          <p:spTgt spid="256002">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5600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56002">
                                            <p:txEl>
                                              <p:pRg st="8" end="8"/>
                                            </p:txEl>
                                          </p:spTgt>
                                        </p:tgtEl>
                                        <p:attrNameLst>
                                          <p:attrName>style.visibility</p:attrName>
                                        </p:attrNameLst>
                                      </p:cBhvr>
                                      <p:to>
                                        <p:strVal val="visible"/>
                                      </p:to>
                                    </p:set>
                                    <p:anim calcmode="lin" valueType="num">
                                      <p:cBhvr additive="base">
                                        <p:cTn id="55" dur="500" fill="hold"/>
                                        <p:tgtEl>
                                          <p:spTgt spid="256002">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5600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56002">
                                            <p:txEl>
                                              <p:pRg st="9" end="9"/>
                                            </p:txEl>
                                          </p:spTgt>
                                        </p:tgtEl>
                                        <p:attrNameLst>
                                          <p:attrName>style.visibility</p:attrName>
                                        </p:attrNameLst>
                                      </p:cBhvr>
                                      <p:to>
                                        <p:strVal val="visible"/>
                                      </p:to>
                                    </p:set>
                                    <p:anim calcmode="lin" valueType="num">
                                      <p:cBhvr additive="base">
                                        <p:cTn id="61" dur="500" fill="hold"/>
                                        <p:tgtEl>
                                          <p:spTgt spid="256002">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5600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56002">
                                            <p:txEl>
                                              <p:pRg st="10" end="10"/>
                                            </p:txEl>
                                          </p:spTgt>
                                        </p:tgtEl>
                                        <p:attrNameLst>
                                          <p:attrName>style.visibility</p:attrName>
                                        </p:attrNameLst>
                                      </p:cBhvr>
                                      <p:to>
                                        <p:strVal val="visible"/>
                                      </p:to>
                                    </p:set>
                                    <p:anim calcmode="lin" valueType="num">
                                      <p:cBhvr additive="base">
                                        <p:cTn id="67" dur="500" fill="hold"/>
                                        <p:tgtEl>
                                          <p:spTgt spid="256002">
                                            <p:txEl>
                                              <p:pRg st="10" end="1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5600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build="p" bldLvl="3"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7011988" y="76200"/>
            <a:ext cx="2513012" cy="608013"/>
          </a:xfrm>
          <a:prstGeom prst="rect">
            <a:avLst/>
          </a:prstGeom>
          <a:noFill/>
          <a:ln w="9525">
            <a:noFill/>
            <a:miter lim="800000"/>
            <a:headEnd/>
            <a:tailEnd/>
          </a:ln>
          <a:effectLst/>
        </p:spPr>
        <p:txBody>
          <a:bodyPr lIns="92075" tIns="46038" rIns="92075" bIns="46038" anchor="b"/>
          <a:lstStyle/>
          <a:p>
            <a:pPr algn="ctr"/>
            <a:r>
              <a:rPr lang="ar-SA" sz="3600" b="1" u="sng">
                <a:solidFill>
                  <a:srgbClr val="66FF33"/>
                </a:solidFill>
                <a:effectLst>
                  <a:outerShdw blurRad="38100" dist="38100" dir="2700000" algn="tl">
                    <a:srgbClr val="000000"/>
                  </a:outerShdw>
                </a:effectLst>
                <a:latin typeface="Arial" charset="0"/>
                <a:cs typeface="Mitra" pitchFamily="2" charset="-78"/>
              </a:rPr>
              <a:t>فصل 4</a:t>
            </a:r>
            <a:endParaRPr lang="en-US" sz="3600" b="1" u="sng">
              <a:solidFill>
                <a:srgbClr val="66FF33"/>
              </a:solidFill>
              <a:effectLst>
                <a:outerShdw blurRad="38100" dist="38100" dir="2700000" algn="tl">
                  <a:srgbClr val="000000"/>
                </a:outerShdw>
              </a:effectLst>
              <a:latin typeface="Arial" charset="0"/>
              <a:cs typeface="Mitra" pitchFamily="2" charset="-78"/>
            </a:endParaRPr>
          </a:p>
        </p:txBody>
      </p:sp>
      <p:sp>
        <p:nvSpPr>
          <p:cNvPr id="43011" name="Rectangle 3"/>
          <p:cNvSpPr>
            <a:spLocks noChangeArrowheads="1"/>
          </p:cNvSpPr>
          <p:nvPr/>
        </p:nvSpPr>
        <p:spPr bwMode="auto">
          <a:xfrm>
            <a:off x="2743200" y="457200"/>
            <a:ext cx="4876800" cy="838200"/>
          </a:xfrm>
          <a:prstGeom prst="rect">
            <a:avLst/>
          </a:prstGeom>
          <a:noFill/>
          <a:ln w="9525">
            <a:noFill/>
            <a:miter lim="800000"/>
            <a:headEnd/>
            <a:tailEnd/>
          </a:ln>
          <a:effectLst>
            <a:outerShdw dist="53882" dir="2700000" algn="ctr" rotWithShape="0">
              <a:schemeClr val="bg2"/>
            </a:outerShdw>
          </a:effectLst>
        </p:spPr>
        <p:txBody>
          <a:bodyPr lIns="92075" tIns="46038" rIns="92075" bIns="46038" anchor="ctr"/>
          <a:lstStyle/>
          <a:p>
            <a:pPr marL="342900" indent="-342900" algn="r">
              <a:spcBef>
                <a:spcPct val="20000"/>
              </a:spcBef>
              <a:buClr>
                <a:schemeClr val="accent2"/>
              </a:buClr>
              <a:buSzPct val="80000"/>
              <a:buFont typeface="Wingdings" pitchFamily="2" charset="2"/>
              <a:buNone/>
            </a:pPr>
            <a:r>
              <a:rPr lang="ar-SA" sz="3600">
                <a:solidFill>
                  <a:srgbClr val="FFB217"/>
                </a:solidFill>
                <a:cs typeface="Titr" pitchFamily="2" charset="-78"/>
              </a:rPr>
              <a:t>بررسي عوامل خارجي</a:t>
            </a:r>
            <a:endParaRPr lang="en-US" sz="3600">
              <a:solidFill>
                <a:srgbClr val="FFB217"/>
              </a:solidFill>
              <a:cs typeface="Titr" pitchFamily="2" charset="-78"/>
            </a:endParaRPr>
          </a:p>
        </p:txBody>
      </p:sp>
      <p:sp>
        <p:nvSpPr>
          <p:cNvPr id="43012" name="Rectangle 4"/>
          <p:cNvSpPr>
            <a:spLocks noChangeArrowheads="1"/>
          </p:cNvSpPr>
          <p:nvPr/>
        </p:nvSpPr>
        <p:spPr bwMode="auto">
          <a:xfrm>
            <a:off x="230188" y="1295400"/>
            <a:ext cx="8839200" cy="608013"/>
          </a:xfrm>
          <a:prstGeom prst="rect">
            <a:avLst/>
          </a:prstGeom>
          <a:noFill/>
          <a:ln w="9525">
            <a:noFill/>
            <a:miter lim="800000"/>
            <a:headEnd/>
            <a:tailEnd/>
          </a:ln>
          <a:effectLst/>
        </p:spPr>
        <p:txBody>
          <a:bodyPr lIns="92075" tIns="46038" rIns="92075" bIns="46038" anchor="b"/>
          <a:lstStyle/>
          <a:p>
            <a:pPr algn="ctr"/>
            <a:r>
              <a:rPr lang="ar-SA" sz="2600" b="1" u="sng">
                <a:solidFill>
                  <a:srgbClr val="66FF33"/>
                </a:solidFill>
                <a:effectLst>
                  <a:outerShdw blurRad="38100" dist="38100" dir="2700000" algn="tl">
                    <a:srgbClr val="000000"/>
                  </a:outerShdw>
                </a:effectLst>
                <a:latin typeface="Arial" charset="0"/>
                <a:cs typeface="Mitra" pitchFamily="2" charset="-78"/>
              </a:rPr>
              <a:t>عناوين                                                                                                         </a:t>
            </a:r>
            <a:endParaRPr lang="en-US" sz="2600" b="1" u="sng">
              <a:solidFill>
                <a:srgbClr val="66FF33"/>
              </a:solidFill>
              <a:effectLst>
                <a:outerShdw blurRad="38100" dist="38100" dir="2700000" algn="tl">
                  <a:srgbClr val="000000"/>
                </a:outerShdw>
              </a:effectLst>
              <a:latin typeface="Arial" charset="0"/>
              <a:cs typeface="Mitra" pitchFamily="2" charset="-78"/>
            </a:endParaRPr>
          </a:p>
        </p:txBody>
      </p:sp>
      <p:graphicFrame>
        <p:nvGraphicFramePr>
          <p:cNvPr id="43047" name="Group 39"/>
          <p:cNvGraphicFramePr>
            <a:graphicFrameLocks noGrp="1"/>
          </p:cNvGraphicFramePr>
          <p:nvPr/>
        </p:nvGraphicFramePr>
        <p:xfrm>
          <a:off x="-381000" y="1905000"/>
          <a:ext cx="8839200" cy="4864100"/>
        </p:xfrm>
        <a:graphic>
          <a:graphicData uri="http://schemas.openxmlformats.org/drawingml/2006/table">
            <a:tbl>
              <a:tblPr/>
              <a:tblGrid>
                <a:gridCol w="8839200"/>
              </a:tblGrid>
              <a:tr h="4508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ماهيت بررسي عوامل خارجي</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cap="flat">
                      <a:noFill/>
                    </a:lnT>
                    <a:lnB>
                      <a:noFill/>
                    </a:lnB>
                    <a:lnTlToBr>
                      <a:noFill/>
                    </a:lnTlToBr>
                    <a:lnBlToTr>
                      <a:noFill/>
                    </a:lnBlToTr>
                    <a:noFill/>
                  </a:tcPr>
                </a:tc>
              </a:tr>
              <a:tr h="4508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نيروهاي اقتصادي</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508000">
                <a:tc>
                  <a:txBody>
                    <a:bodyPr/>
                    <a:lstStyle/>
                    <a:p>
                      <a:pPr marL="0" marR="0" lvl="0" indent="381000" algn="r" defTabSz="914400" rtl="1" eaLnBrk="1" fontAlgn="base" latinLnBrk="0" hangingPunct="1">
                        <a:lnSpc>
                          <a:spcPct val="100000"/>
                        </a:lnSpc>
                        <a:spcBef>
                          <a:spcPct val="20000"/>
                        </a:spcBef>
                        <a:spcAft>
                          <a:spcPct val="0"/>
                        </a:spcAft>
                        <a:buClr>
                          <a:schemeClr val="tx2"/>
                        </a:buClr>
                        <a:buSzPct val="80000"/>
                        <a:buFont typeface="Wingdings" pitchFamily="2" charset="2"/>
                        <a:buBlip>
                          <a:blip r:embed="rId3"/>
                        </a:buBlip>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نيروهاي اجتماعي ، فرهنگي ، بوم‏شناسي و محيطي</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50850">
                <a:tc>
                  <a:txBody>
                    <a:bodyPr/>
                    <a:lstStyle/>
                    <a:p>
                      <a:pPr marL="0" marR="0" lvl="0" indent="381000" algn="r" defTabSz="914400" rtl="1" eaLnBrk="1" fontAlgn="base" latinLnBrk="0" hangingPunct="1">
                        <a:lnSpc>
                          <a:spcPct val="100000"/>
                        </a:lnSpc>
                        <a:spcBef>
                          <a:spcPct val="20000"/>
                        </a:spcBef>
                        <a:spcAft>
                          <a:spcPct val="0"/>
                        </a:spcAft>
                        <a:buClr>
                          <a:schemeClr val="tx2"/>
                        </a:buClr>
                        <a:buSzPct val="80000"/>
                        <a:buFont typeface="Wingdings" pitchFamily="2" charset="2"/>
                        <a:buBlip>
                          <a:blip r:embed="rId3"/>
                        </a:buBlip>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نيروهاي سياسي ، دولتي و قانوني </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508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نيروهاي فن‏آوري</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517525">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نيروهاي رقابتي</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517525">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منابع اطلاعات خارجي</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517525">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ابزارها و روش‏هاي پيش‏بيني</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517525">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تجزيه و تحليل رقابت : الگوي مبتني بر پنج نيروي پورتر</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508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تجزيه و تحليل صنعت : ماتريس ارزيابي عوامل خارجي (</a:t>
                      </a:r>
                      <a:r>
                        <a:rPr kumimoji="0" lang="en-US" sz="2400" b="1" i="0" u="none" strike="noStrike" cap="none" normalizeH="0" baseline="0" smtClean="0">
                          <a:ln>
                            <a:noFill/>
                          </a:ln>
                          <a:solidFill>
                            <a:schemeClr val="tx1"/>
                          </a:solidFill>
                          <a:effectLst/>
                          <a:latin typeface="Times New Roman" pitchFamily="18" charset="0"/>
                          <a:cs typeface="Mitra" pitchFamily="2" charset="-78"/>
                        </a:rPr>
                        <a:t>EFE</a:t>
                      </a:r>
                      <a:r>
                        <a:rPr kumimoji="0" lang="ar-SA" sz="2400" b="1" i="0" u="none" strike="noStrike" cap="none" normalizeH="0" baseline="0" smtClean="0">
                          <a:ln>
                            <a:noFill/>
                          </a:ln>
                          <a:solidFill>
                            <a:schemeClr val="tx1"/>
                          </a:solidFill>
                          <a:effectLst/>
                          <a:latin typeface="Times New Roman" pitchFamily="18" charset="0"/>
                          <a:cs typeface="Mitra" pitchFamily="2" charset="-78"/>
                        </a:rPr>
                        <a:t>)</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ChangeArrowheads="1"/>
          </p:cNvSpPr>
          <p:nvPr/>
        </p:nvSpPr>
        <p:spPr bwMode="auto">
          <a:xfrm>
            <a:off x="8027988" y="2625725"/>
            <a:ext cx="1008062" cy="1008063"/>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تعیین </a:t>
            </a:r>
          </a:p>
          <a:p>
            <a:pPr algn="ctr">
              <a:lnSpc>
                <a:spcPct val="120000"/>
              </a:lnSpc>
            </a:pPr>
            <a:r>
              <a:rPr lang="fa-IR" sz="1800" b="1">
                <a:latin typeface="Arial" charset="0"/>
                <a:cs typeface="B Titr" pitchFamily="2" charset="-78"/>
              </a:rPr>
              <a:t>ماموریت </a:t>
            </a:r>
            <a:endParaRPr lang="en-US" sz="1800" b="1">
              <a:latin typeface="Arial" charset="0"/>
              <a:cs typeface="B Titr" pitchFamily="2" charset="-78"/>
            </a:endParaRPr>
          </a:p>
        </p:txBody>
      </p:sp>
      <p:grpSp>
        <p:nvGrpSpPr>
          <p:cNvPr id="233475" name="Group 3"/>
          <p:cNvGrpSpPr>
            <a:grpSpLocks/>
          </p:cNvGrpSpPr>
          <p:nvPr/>
        </p:nvGrpSpPr>
        <p:grpSpPr bwMode="auto">
          <a:xfrm>
            <a:off x="6170613" y="2625725"/>
            <a:ext cx="1843087" cy="1008063"/>
            <a:chOff x="3887" y="1654"/>
            <a:chExt cx="1161" cy="635"/>
          </a:xfrm>
        </p:grpSpPr>
        <p:sp>
          <p:nvSpPr>
            <p:cNvPr id="233476" name="Rectangle 4"/>
            <p:cNvSpPr>
              <a:spLocks noChangeArrowheads="1"/>
            </p:cNvSpPr>
            <p:nvPr/>
          </p:nvSpPr>
          <p:spPr bwMode="auto">
            <a:xfrm>
              <a:off x="3887" y="1654"/>
              <a:ext cx="635"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تعیین </a:t>
              </a:r>
            </a:p>
            <a:p>
              <a:pPr algn="ctr">
                <a:lnSpc>
                  <a:spcPct val="120000"/>
                </a:lnSpc>
              </a:pPr>
              <a:r>
                <a:rPr lang="fa-IR" sz="1800" b="1">
                  <a:latin typeface="Arial" charset="0"/>
                  <a:cs typeface="B Titr" pitchFamily="2" charset="-78"/>
                </a:rPr>
                <a:t>هدفهای </a:t>
              </a:r>
            </a:p>
            <a:p>
              <a:pPr algn="ctr">
                <a:lnSpc>
                  <a:spcPct val="120000"/>
                </a:lnSpc>
              </a:pPr>
              <a:r>
                <a:rPr lang="fa-IR" sz="1800" b="1">
                  <a:latin typeface="Arial" charset="0"/>
                  <a:cs typeface="B Titr" pitchFamily="2" charset="-78"/>
                </a:rPr>
                <a:t>بلند مدت </a:t>
              </a:r>
              <a:endParaRPr lang="en-US" sz="1800" b="1">
                <a:latin typeface="Arial" charset="0"/>
                <a:cs typeface="B Titr" pitchFamily="2" charset="-78"/>
              </a:endParaRPr>
            </a:p>
          </p:txBody>
        </p:sp>
        <p:sp>
          <p:nvSpPr>
            <p:cNvPr id="233477" name="Line 5"/>
            <p:cNvSpPr>
              <a:spLocks noChangeShapeType="1"/>
            </p:cNvSpPr>
            <p:nvPr/>
          </p:nvSpPr>
          <p:spPr bwMode="auto">
            <a:xfrm flipH="1" flipV="1">
              <a:off x="4525" y="1980"/>
              <a:ext cx="523" cy="2"/>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33478" name="Group 6"/>
          <p:cNvGrpSpPr>
            <a:grpSpLocks/>
          </p:cNvGrpSpPr>
          <p:nvPr/>
        </p:nvGrpSpPr>
        <p:grpSpPr bwMode="auto">
          <a:xfrm>
            <a:off x="34925" y="2625725"/>
            <a:ext cx="1419225" cy="1008063"/>
            <a:chOff x="22" y="1654"/>
            <a:chExt cx="894" cy="635"/>
          </a:xfrm>
        </p:grpSpPr>
        <p:sp>
          <p:nvSpPr>
            <p:cNvPr id="233479" name="Rectangle 7"/>
            <p:cNvSpPr>
              <a:spLocks noChangeArrowheads="1"/>
            </p:cNvSpPr>
            <p:nvPr/>
          </p:nvSpPr>
          <p:spPr bwMode="auto">
            <a:xfrm>
              <a:off x="22" y="1654"/>
              <a:ext cx="635"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محاسبه و </a:t>
              </a:r>
            </a:p>
            <a:p>
              <a:pPr algn="ctr">
                <a:lnSpc>
                  <a:spcPct val="120000"/>
                </a:lnSpc>
              </a:pPr>
              <a:r>
                <a:rPr lang="fa-IR" sz="1800" b="1">
                  <a:latin typeface="Arial" charset="0"/>
                  <a:cs typeface="B Titr" pitchFamily="2" charset="-78"/>
                </a:rPr>
                <a:t>ارزیابی </a:t>
              </a:r>
            </a:p>
            <a:p>
              <a:pPr algn="ctr">
                <a:lnSpc>
                  <a:spcPct val="120000"/>
                </a:lnSpc>
              </a:pPr>
              <a:r>
                <a:rPr lang="fa-IR" sz="1800" b="1">
                  <a:latin typeface="Arial" charset="0"/>
                  <a:cs typeface="B Titr" pitchFamily="2" charset="-78"/>
                </a:rPr>
                <a:t>عملکرد</a:t>
              </a:r>
              <a:endParaRPr lang="en-US" sz="1800" b="1">
                <a:latin typeface="Arial" charset="0"/>
                <a:cs typeface="B Titr" pitchFamily="2" charset="-78"/>
              </a:endParaRPr>
            </a:p>
          </p:txBody>
        </p:sp>
        <p:sp>
          <p:nvSpPr>
            <p:cNvPr id="233480" name="Line 8"/>
            <p:cNvSpPr>
              <a:spLocks noChangeShapeType="1"/>
            </p:cNvSpPr>
            <p:nvPr/>
          </p:nvSpPr>
          <p:spPr bwMode="auto">
            <a:xfrm flipH="1">
              <a:off x="640" y="1982"/>
              <a:ext cx="276" cy="7"/>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33481" name="Group 9"/>
          <p:cNvGrpSpPr>
            <a:grpSpLocks/>
          </p:cNvGrpSpPr>
          <p:nvPr/>
        </p:nvGrpSpPr>
        <p:grpSpPr bwMode="auto">
          <a:xfrm>
            <a:off x="1477963" y="2625725"/>
            <a:ext cx="1365250" cy="1008063"/>
            <a:chOff x="931" y="1654"/>
            <a:chExt cx="860" cy="635"/>
          </a:xfrm>
        </p:grpSpPr>
        <p:sp>
          <p:nvSpPr>
            <p:cNvPr id="233482" name="Rectangle 10"/>
            <p:cNvSpPr>
              <a:spLocks noChangeArrowheads="1"/>
            </p:cNvSpPr>
            <p:nvPr/>
          </p:nvSpPr>
          <p:spPr bwMode="auto">
            <a:xfrm>
              <a:off x="931" y="1654"/>
              <a:ext cx="635"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تخصیص </a:t>
              </a:r>
            </a:p>
            <a:p>
              <a:pPr algn="ctr">
                <a:lnSpc>
                  <a:spcPct val="120000"/>
                </a:lnSpc>
              </a:pPr>
              <a:r>
                <a:rPr lang="fa-IR" sz="1800" b="1">
                  <a:latin typeface="Arial" charset="0"/>
                  <a:cs typeface="B Titr" pitchFamily="2" charset="-78"/>
                </a:rPr>
                <a:t>منابع</a:t>
              </a:r>
              <a:endParaRPr lang="en-US" sz="1800" b="1">
                <a:latin typeface="Arial" charset="0"/>
                <a:cs typeface="B Titr" pitchFamily="2" charset="-78"/>
              </a:endParaRPr>
            </a:p>
          </p:txBody>
        </p:sp>
        <p:sp>
          <p:nvSpPr>
            <p:cNvPr id="233483" name="Line 11"/>
            <p:cNvSpPr>
              <a:spLocks noChangeShapeType="1"/>
            </p:cNvSpPr>
            <p:nvPr/>
          </p:nvSpPr>
          <p:spPr bwMode="auto">
            <a:xfrm flipH="1">
              <a:off x="1551" y="1975"/>
              <a:ext cx="240" cy="7"/>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33484" name="Group 12"/>
          <p:cNvGrpSpPr>
            <a:grpSpLocks/>
          </p:cNvGrpSpPr>
          <p:nvPr/>
        </p:nvGrpSpPr>
        <p:grpSpPr bwMode="auto">
          <a:xfrm>
            <a:off x="2843213" y="2625725"/>
            <a:ext cx="1584325" cy="1008063"/>
            <a:chOff x="1791" y="1654"/>
            <a:chExt cx="998" cy="635"/>
          </a:xfrm>
        </p:grpSpPr>
        <p:sp>
          <p:nvSpPr>
            <p:cNvPr id="233485" name="Rectangle 13"/>
            <p:cNvSpPr>
              <a:spLocks noChangeArrowheads="1"/>
            </p:cNvSpPr>
            <p:nvPr/>
          </p:nvSpPr>
          <p:spPr bwMode="auto">
            <a:xfrm>
              <a:off x="1791" y="1654"/>
              <a:ext cx="771"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تعیین </a:t>
              </a:r>
            </a:p>
            <a:p>
              <a:pPr algn="ctr">
                <a:lnSpc>
                  <a:spcPct val="120000"/>
                </a:lnSpc>
              </a:pPr>
              <a:r>
                <a:rPr lang="fa-IR" sz="1800" b="1">
                  <a:latin typeface="Arial" charset="0"/>
                  <a:cs typeface="B Titr" pitchFamily="2" charset="-78"/>
                </a:rPr>
                <a:t>هدفهای سالانه </a:t>
              </a:r>
            </a:p>
            <a:p>
              <a:pPr algn="ctr">
                <a:lnSpc>
                  <a:spcPct val="120000"/>
                </a:lnSpc>
              </a:pPr>
              <a:r>
                <a:rPr lang="fa-IR" sz="1800" b="1">
                  <a:latin typeface="Arial" charset="0"/>
                  <a:cs typeface="B Titr" pitchFamily="2" charset="-78"/>
                </a:rPr>
                <a:t>و سیاستها</a:t>
              </a:r>
              <a:endParaRPr lang="en-US" sz="1800" b="1">
                <a:latin typeface="Arial" charset="0"/>
                <a:cs typeface="B Titr" pitchFamily="2" charset="-78"/>
              </a:endParaRPr>
            </a:p>
          </p:txBody>
        </p:sp>
        <p:sp>
          <p:nvSpPr>
            <p:cNvPr id="233486" name="Line 14"/>
            <p:cNvSpPr>
              <a:spLocks noChangeShapeType="1"/>
            </p:cNvSpPr>
            <p:nvPr/>
          </p:nvSpPr>
          <p:spPr bwMode="auto">
            <a:xfrm flipH="1" flipV="1">
              <a:off x="2558" y="1964"/>
              <a:ext cx="231" cy="11"/>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33487" name="Group 15"/>
          <p:cNvGrpSpPr>
            <a:grpSpLocks/>
          </p:cNvGrpSpPr>
          <p:nvPr/>
        </p:nvGrpSpPr>
        <p:grpSpPr bwMode="auto">
          <a:xfrm>
            <a:off x="4427538" y="2625725"/>
            <a:ext cx="1743075" cy="1008063"/>
            <a:chOff x="2789" y="1654"/>
            <a:chExt cx="1098" cy="635"/>
          </a:xfrm>
        </p:grpSpPr>
        <p:sp>
          <p:nvSpPr>
            <p:cNvPr id="233488" name="Rectangle 16"/>
            <p:cNvSpPr>
              <a:spLocks noChangeArrowheads="1"/>
            </p:cNvSpPr>
            <p:nvPr/>
          </p:nvSpPr>
          <p:spPr bwMode="auto">
            <a:xfrm>
              <a:off x="2789" y="1654"/>
              <a:ext cx="813" cy="635"/>
            </a:xfrm>
            <a:prstGeom prst="rect">
              <a:avLst/>
            </a:prstGeom>
            <a:solidFill>
              <a:schemeClr val="bg1"/>
            </a:solidFill>
            <a:ln w="19050">
              <a:solidFill>
                <a:schemeClr val="tx1"/>
              </a:solidFill>
              <a:miter lim="800000"/>
              <a:headEnd/>
              <a:tailEnd/>
            </a:ln>
            <a:effectLst/>
          </p:spPr>
          <p:txBody>
            <a:bodyPr wrap="none" anchor="ctr"/>
            <a:lstStyle/>
            <a:p>
              <a:pPr algn="ctr" rtl="1">
                <a:lnSpc>
                  <a:spcPct val="120000"/>
                </a:lnSpc>
              </a:pPr>
              <a:r>
                <a:rPr lang="fa-IR" sz="1800" b="1">
                  <a:latin typeface="Arial" charset="0"/>
                  <a:cs typeface="B Titr" pitchFamily="2" charset="-78"/>
                </a:rPr>
                <a:t>تدوین، ارزیابی</a:t>
              </a:r>
            </a:p>
            <a:p>
              <a:pPr algn="ctr" rtl="1">
                <a:lnSpc>
                  <a:spcPct val="120000"/>
                </a:lnSpc>
              </a:pPr>
              <a:r>
                <a:rPr lang="fa-IR" sz="1800" b="1">
                  <a:latin typeface="Arial" charset="0"/>
                  <a:cs typeface="B Titr" pitchFamily="2" charset="-78"/>
                </a:rPr>
                <a:t>و انتخاب </a:t>
              </a:r>
            </a:p>
            <a:p>
              <a:pPr algn="ctr" rtl="1">
                <a:lnSpc>
                  <a:spcPct val="120000"/>
                </a:lnSpc>
              </a:pPr>
              <a:r>
                <a:rPr lang="fa-IR" sz="1800" b="1">
                  <a:latin typeface="Arial" charset="0"/>
                  <a:cs typeface="B Titr" pitchFamily="2" charset="-78"/>
                </a:rPr>
                <a:t>استراتژی ها</a:t>
              </a:r>
              <a:endParaRPr lang="en-US" sz="1800" b="1">
                <a:latin typeface="Arial" charset="0"/>
                <a:cs typeface="B Titr" pitchFamily="2" charset="-78"/>
              </a:endParaRPr>
            </a:p>
          </p:txBody>
        </p:sp>
        <p:sp>
          <p:nvSpPr>
            <p:cNvPr id="233489" name="Line 17"/>
            <p:cNvSpPr>
              <a:spLocks noChangeShapeType="1"/>
            </p:cNvSpPr>
            <p:nvPr/>
          </p:nvSpPr>
          <p:spPr bwMode="auto">
            <a:xfrm flipH="1" flipV="1">
              <a:off x="3592" y="1973"/>
              <a:ext cx="295" cy="2"/>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33490" name="Group 18"/>
          <p:cNvGrpSpPr>
            <a:grpSpLocks/>
          </p:cNvGrpSpPr>
          <p:nvPr/>
        </p:nvGrpSpPr>
        <p:grpSpPr bwMode="auto">
          <a:xfrm>
            <a:off x="7032625" y="1114425"/>
            <a:ext cx="1239838" cy="4176713"/>
            <a:chOff x="4430" y="702"/>
            <a:chExt cx="781" cy="2631"/>
          </a:xfrm>
        </p:grpSpPr>
        <p:sp>
          <p:nvSpPr>
            <p:cNvPr id="233491" name="Rectangle 19"/>
            <p:cNvSpPr>
              <a:spLocks noChangeArrowheads="1"/>
            </p:cNvSpPr>
            <p:nvPr/>
          </p:nvSpPr>
          <p:spPr bwMode="auto">
            <a:xfrm>
              <a:off x="4440" y="702"/>
              <a:ext cx="771"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بررسی </a:t>
              </a:r>
            </a:p>
            <a:p>
              <a:pPr algn="ctr">
                <a:lnSpc>
                  <a:spcPct val="120000"/>
                </a:lnSpc>
              </a:pPr>
              <a:r>
                <a:rPr lang="fa-IR" sz="1800" b="1">
                  <a:latin typeface="Arial" charset="0"/>
                  <a:cs typeface="B Titr" pitchFamily="2" charset="-78"/>
                </a:rPr>
                <a:t>عوامل خارجی </a:t>
              </a:r>
              <a:endParaRPr lang="en-US" sz="1800" b="1">
                <a:latin typeface="Arial" charset="0"/>
                <a:cs typeface="B Titr" pitchFamily="2" charset="-78"/>
              </a:endParaRPr>
            </a:p>
          </p:txBody>
        </p:sp>
        <p:sp>
          <p:nvSpPr>
            <p:cNvPr id="233492" name="Rectangle 20"/>
            <p:cNvSpPr>
              <a:spLocks noChangeArrowheads="1"/>
            </p:cNvSpPr>
            <p:nvPr/>
          </p:nvSpPr>
          <p:spPr bwMode="auto">
            <a:xfrm>
              <a:off x="4430" y="2698"/>
              <a:ext cx="771"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بررسی </a:t>
              </a:r>
            </a:p>
            <a:p>
              <a:pPr algn="ctr">
                <a:lnSpc>
                  <a:spcPct val="120000"/>
                </a:lnSpc>
              </a:pPr>
              <a:r>
                <a:rPr lang="fa-IR" sz="1800" b="1">
                  <a:latin typeface="Arial" charset="0"/>
                  <a:cs typeface="B Titr" pitchFamily="2" charset="-78"/>
                </a:rPr>
                <a:t>عوامل داخلی </a:t>
              </a:r>
              <a:endParaRPr lang="en-US" sz="1800" b="1">
                <a:latin typeface="Arial" charset="0"/>
                <a:cs typeface="B Titr" pitchFamily="2" charset="-78"/>
              </a:endParaRPr>
            </a:p>
          </p:txBody>
        </p:sp>
        <p:sp>
          <p:nvSpPr>
            <p:cNvPr id="233493" name="Line 21"/>
            <p:cNvSpPr>
              <a:spLocks noChangeShapeType="1"/>
            </p:cNvSpPr>
            <p:nvPr/>
          </p:nvSpPr>
          <p:spPr bwMode="auto">
            <a:xfrm flipV="1">
              <a:off x="4830" y="1324"/>
              <a:ext cx="10" cy="1375"/>
            </a:xfrm>
            <a:prstGeom prst="line">
              <a:avLst/>
            </a:prstGeom>
            <a:noFill/>
            <a:ln w="38100">
              <a:solidFill>
                <a:schemeClr val="tx1"/>
              </a:solidFill>
              <a:round/>
              <a:headEnd/>
              <a:tailEnd/>
            </a:ln>
            <a:effectLst/>
          </p:spPr>
          <p:txBody>
            <a:bodyPr wrap="none" anchor="ctr"/>
            <a:lstStyle/>
            <a:p>
              <a:endParaRPr lang="fa-IR"/>
            </a:p>
          </p:txBody>
        </p:sp>
      </p:grpSp>
      <p:grpSp>
        <p:nvGrpSpPr>
          <p:cNvPr id="233494" name="Group 22"/>
          <p:cNvGrpSpPr>
            <a:grpSpLocks/>
          </p:cNvGrpSpPr>
          <p:nvPr/>
        </p:nvGrpSpPr>
        <p:grpSpPr bwMode="auto">
          <a:xfrm>
            <a:off x="482600" y="727075"/>
            <a:ext cx="8121650" cy="4862513"/>
            <a:chOff x="304" y="458"/>
            <a:chExt cx="5116" cy="3063"/>
          </a:xfrm>
        </p:grpSpPr>
        <p:sp>
          <p:nvSpPr>
            <p:cNvPr id="233495" name="Line 23"/>
            <p:cNvSpPr>
              <a:spLocks noChangeShapeType="1"/>
            </p:cNvSpPr>
            <p:nvPr/>
          </p:nvSpPr>
          <p:spPr bwMode="auto">
            <a:xfrm flipV="1">
              <a:off x="5393" y="487"/>
              <a:ext cx="10" cy="1165"/>
            </a:xfrm>
            <a:prstGeom prst="line">
              <a:avLst/>
            </a:prstGeom>
            <a:noFill/>
            <a:ln w="38100">
              <a:solidFill>
                <a:schemeClr val="tx1"/>
              </a:solidFill>
              <a:round/>
              <a:headEnd/>
              <a:tailEnd/>
            </a:ln>
            <a:effectLst/>
          </p:spPr>
          <p:txBody>
            <a:bodyPr wrap="none" anchor="ctr"/>
            <a:lstStyle/>
            <a:p>
              <a:endParaRPr lang="fa-IR"/>
            </a:p>
          </p:txBody>
        </p:sp>
        <p:sp>
          <p:nvSpPr>
            <p:cNvPr id="233496" name="Line 24"/>
            <p:cNvSpPr>
              <a:spLocks noChangeShapeType="1"/>
            </p:cNvSpPr>
            <p:nvPr/>
          </p:nvSpPr>
          <p:spPr bwMode="auto">
            <a:xfrm flipV="1">
              <a:off x="5402" y="2291"/>
              <a:ext cx="0" cy="1230"/>
            </a:xfrm>
            <a:prstGeom prst="line">
              <a:avLst/>
            </a:prstGeom>
            <a:noFill/>
            <a:ln w="38100">
              <a:solidFill>
                <a:schemeClr val="tx1"/>
              </a:solidFill>
              <a:round/>
              <a:headEnd/>
              <a:tailEnd/>
            </a:ln>
            <a:effectLst/>
          </p:spPr>
          <p:txBody>
            <a:bodyPr wrap="none" anchor="ctr"/>
            <a:lstStyle/>
            <a:p>
              <a:endParaRPr lang="fa-IR"/>
            </a:p>
          </p:txBody>
        </p:sp>
        <p:sp>
          <p:nvSpPr>
            <p:cNvPr id="233497" name="Line 25"/>
            <p:cNvSpPr>
              <a:spLocks noChangeShapeType="1"/>
            </p:cNvSpPr>
            <p:nvPr/>
          </p:nvSpPr>
          <p:spPr bwMode="auto">
            <a:xfrm flipV="1">
              <a:off x="304" y="476"/>
              <a:ext cx="10" cy="1165"/>
            </a:xfrm>
            <a:prstGeom prst="line">
              <a:avLst/>
            </a:prstGeom>
            <a:noFill/>
            <a:ln w="38100">
              <a:solidFill>
                <a:schemeClr val="tx1"/>
              </a:solidFill>
              <a:round/>
              <a:headEnd/>
              <a:tailEnd/>
            </a:ln>
            <a:effectLst/>
          </p:spPr>
          <p:txBody>
            <a:bodyPr wrap="none" anchor="ctr"/>
            <a:lstStyle/>
            <a:p>
              <a:endParaRPr lang="fa-IR"/>
            </a:p>
          </p:txBody>
        </p:sp>
        <p:sp>
          <p:nvSpPr>
            <p:cNvPr id="233498" name="Line 26"/>
            <p:cNvSpPr>
              <a:spLocks noChangeShapeType="1"/>
            </p:cNvSpPr>
            <p:nvPr/>
          </p:nvSpPr>
          <p:spPr bwMode="auto">
            <a:xfrm flipV="1">
              <a:off x="313" y="2280"/>
              <a:ext cx="0" cy="1230"/>
            </a:xfrm>
            <a:prstGeom prst="line">
              <a:avLst/>
            </a:prstGeom>
            <a:noFill/>
            <a:ln w="38100">
              <a:solidFill>
                <a:schemeClr val="tx1"/>
              </a:solidFill>
              <a:round/>
              <a:headEnd/>
              <a:tailEnd/>
            </a:ln>
            <a:effectLst/>
          </p:spPr>
          <p:txBody>
            <a:bodyPr wrap="none" anchor="ctr"/>
            <a:lstStyle/>
            <a:p>
              <a:endParaRPr lang="fa-IR"/>
            </a:p>
          </p:txBody>
        </p:sp>
        <p:sp>
          <p:nvSpPr>
            <p:cNvPr id="233499" name="Line 27"/>
            <p:cNvSpPr>
              <a:spLocks noChangeShapeType="1"/>
            </p:cNvSpPr>
            <p:nvPr/>
          </p:nvSpPr>
          <p:spPr bwMode="auto">
            <a:xfrm>
              <a:off x="323" y="467"/>
              <a:ext cx="5079" cy="9"/>
            </a:xfrm>
            <a:prstGeom prst="line">
              <a:avLst/>
            </a:prstGeom>
            <a:noFill/>
            <a:ln w="38100">
              <a:solidFill>
                <a:schemeClr val="tx1"/>
              </a:solidFill>
              <a:round/>
              <a:headEnd/>
              <a:tailEnd/>
            </a:ln>
            <a:effectLst/>
          </p:spPr>
          <p:txBody>
            <a:bodyPr wrap="none" anchor="ctr"/>
            <a:lstStyle/>
            <a:p>
              <a:endParaRPr lang="fa-IR"/>
            </a:p>
          </p:txBody>
        </p:sp>
        <p:sp>
          <p:nvSpPr>
            <p:cNvPr id="233500" name="Line 28"/>
            <p:cNvSpPr>
              <a:spLocks noChangeShapeType="1"/>
            </p:cNvSpPr>
            <p:nvPr/>
          </p:nvSpPr>
          <p:spPr bwMode="auto">
            <a:xfrm>
              <a:off x="317" y="3509"/>
              <a:ext cx="5103" cy="6"/>
            </a:xfrm>
            <a:prstGeom prst="line">
              <a:avLst/>
            </a:prstGeom>
            <a:noFill/>
            <a:ln w="38100">
              <a:solidFill>
                <a:schemeClr val="tx1"/>
              </a:solidFill>
              <a:round/>
              <a:headEnd/>
              <a:tailEnd/>
            </a:ln>
            <a:effectLst/>
          </p:spPr>
          <p:txBody>
            <a:bodyPr wrap="none" anchor="ctr"/>
            <a:lstStyle/>
            <a:p>
              <a:endParaRPr lang="fa-IR"/>
            </a:p>
          </p:txBody>
        </p:sp>
        <p:sp>
          <p:nvSpPr>
            <p:cNvPr id="233501" name="Line 29"/>
            <p:cNvSpPr>
              <a:spLocks noChangeShapeType="1"/>
            </p:cNvSpPr>
            <p:nvPr/>
          </p:nvSpPr>
          <p:spPr bwMode="auto">
            <a:xfrm>
              <a:off x="1247" y="476"/>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3502" name="Line 30"/>
            <p:cNvSpPr>
              <a:spLocks noChangeShapeType="1"/>
            </p:cNvSpPr>
            <p:nvPr/>
          </p:nvSpPr>
          <p:spPr bwMode="auto">
            <a:xfrm>
              <a:off x="2191" y="458"/>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3503" name="Line 31"/>
            <p:cNvSpPr>
              <a:spLocks noChangeShapeType="1"/>
            </p:cNvSpPr>
            <p:nvPr/>
          </p:nvSpPr>
          <p:spPr bwMode="auto">
            <a:xfrm>
              <a:off x="3198" y="467"/>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3504" name="Line 32"/>
            <p:cNvSpPr>
              <a:spLocks noChangeShapeType="1"/>
            </p:cNvSpPr>
            <p:nvPr/>
          </p:nvSpPr>
          <p:spPr bwMode="auto">
            <a:xfrm>
              <a:off x="4214" y="476"/>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3505" name="Line 33"/>
            <p:cNvSpPr>
              <a:spLocks noChangeShapeType="1"/>
            </p:cNvSpPr>
            <p:nvPr/>
          </p:nvSpPr>
          <p:spPr bwMode="auto">
            <a:xfrm>
              <a:off x="4830" y="476"/>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3506" name="Line 34"/>
            <p:cNvSpPr>
              <a:spLocks noChangeShapeType="1"/>
            </p:cNvSpPr>
            <p:nvPr/>
          </p:nvSpPr>
          <p:spPr bwMode="auto">
            <a:xfrm flipV="1">
              <a:off x="1247" y="3339"/>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3507" name="Line 35"/>
            <p:cNvSpPr>
              <a:spLocks noChangeShapeType="1"/>
            </p:cNvSpPr>
            <p:nvPr/>
          </p:nvSpPr>
          <p:spPr bwMode="auto">
            <a:xfrm flipV="1">
              <a:off x="2218" y="3330"/>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3508" name="Line 36"/>
            <p:cNvSpPr>
              <a:spLocks noChangeShapeType="1"/>
            </p:cNvSpPr>
            <p:nvPr/>
          </p:nvSpPr>
          <p:spPr bwMode="auto">
            <a:xfrm flipV="1">
              <a:off x="3198" y="3339"/>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3509" name="Line 37"/>
            <p:cNvSpPr>
              <a:spLocks noChangeShapeType="1"/>
            </p:cNvSpPr>
            <p:nvPr/>
          </p:nvSpPr>
          <p:spPr bwMode="auto">
            <a:xfrm flipV="1">
              <a:off x="4195" y="3339"/>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3510" name="Line 38"/>
            <p:cNvSpPr>
              <a:spLocks noChangeShapeType="1"/>
            </p:cNvSpPr>
            <p:nvPr/>
          </p:nvSpPr>
          <p:spPr bwMode="auto">
            <a:xfrm flipV="1">
              <a:off x="4830" y="3339"/>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3511" name="Line 39"/>
            <p:cNvSpPr>
              <a:spLocks noChangeShapeType="1"/>
            </p:cNvSpPr>
            <p:nvPr/>
          </p:nvSpPr>
          <p:spPr bwMode="auto">
            <a:xfrm>
              <a:off x="313" y="2296"/>
              <a:ext cx="0" cy="318"/>
            </a:xfrm>
            <a:prstGeom prst="line">
              <a:avLst/>
            </a:prstGeom>
            <a:noFill/>
            <a:ln w="38100">
              <a:solidFill>
                <a:schemeClr val="tx1"/>
              </a:solidFill>
              <a:round/>
              <a:headEnd/>
              <a:tailEnd type="triangle" w="lg" len="lg"/>
            </a:ln>
            <a:effectLst/>
          </p:spPr>
          <p:txBody>
            <a:bodyPr wrap="none" anchor="ctr"/>
            <a:lstStyle/>
            <a:p>
              <a:endParaRPr lang="fa-IR"/>
            </a:p>
          </p:txBody>
        </p:sp>
        <p:sp>
          <p:nvSpPr>
            <p:cNvPr id="233512" name="Line 40"/>
            <p:cNvSpPr>
              <a:spLocks noChangeShapeType="1"/>
            </p:cNvSpPr>
            <p:nvPr/>
          </p:nvSpPr>
          <p:spPr bwMode="auto">
            <a:xfrm rot="10800000">
              <a:off x="304" y="1298"/>
              <a:ext cx="0" cy="318"/>
            </a:xfrm>
            <a:prstGeom prst="line">
              <a:avLst/>
            </a:prstGeom>
            <a:noFill/>
            <a:ln w="38100">
              <a:solidFill>
                <a:schemeClr val="tx1"/>
              </a:solidFill>
              <a:round/>
              <a:headEnd/>
              <a:tailEnd type="triangle" w="lg" len="lg"/>
            </a:ln>
            <a:effectLst/>
          </p:spPr>
          <p:txBody>
            <a:bodyPr wrap="none" anchor="ctr"/>
            <a:lstStyle/>
            <a:p>
              <a:endParaRPr lang="fa-IR"/>
            </a:p>
          </p:txBody>
        </p:sp>
        <p:sp>
          <p:nvSpPr>
            <p:cNvPr id="233513" name="Line 41"/>
            <p:cNvSpPr>
              <a:spLocks noChangeShapeType="1"/>
            </p:cNvSpPr>
            <p:nvPr/>
          </p:nvSpPr>
          <p:spPr bwMode="auto">
            <a:xfrm>
              <a:off x="5393" y="1299"/>
              <a:ext cx="0" cy="318"/>
            </a:xfrm>
            <a:prstGeom prst="line">
              <a:avLst/>
            </a:prstGeom>
            <a:noFill/>
            <a:ln w="38100">
              <a:solidFill>
                <a:schemeClr val="tx1"/>
              </a:solidFill>
              <a:round/>
              <a:headEnd/>
              <a:tailEnd type="triangle" w="lg" len="lg"/>
            </a:ln>
            <a:effectLst/>
          </p:spPr>
          <p:txBody>
            <a:bodyPr wrap="none" anchor="ctr"/>
            <a:lstStyle/>
            <a:p>
              <a:endParaRPr lang="fa-IR"/>
            </a:p>
          </p:txBody>
        </p:sp>
        <p:sp>
          <p:nvSpPr>
            <p:cNvPr id="233514" name="Line 42"/>
            <p:cNvSpPr>
              <a:spLocks noChangeShapeType="1"/>
            </p:cNvSpPr>
            <p:nvPr/>
          </p:nvSpPr>
          <p:spPr bwMode="auto">
            <a:xfrm rot="10800000">
              <a:off x="5402" y="2305"/>
              <a:ext cx="0" cy="318"/>
            </a:xfrm>
            <a:prstGeom prst="line">
              <a:avLst/>
            </a:prstGeom>
            <a:noFill/>
            <a:ln w="38100">
              <a:solidFill>
                <a:schemeClr val="tx1"/>
              </a:solidFill>
              <a:round/>
              <a:headEnd/>
              <a:tailEnd type="triangle" w="lg" len="lg"/>
            </a:ln>
            <a:effectLst/>
          </p:spPr>
          <p:txBody>
            <a:bodyPr wrap="none" anchor="ctr"/>
            <a:lstStyle/>
            <a:p>
              <a:endParaRPr lang="fa-IR"/>
            </a:p>
          </p:txBody>
        </p:sp>
      </p:grpSp>
      <p:grpSp>
        <p:nvGrpSpPr>
          <p:cNvPr id="233515" name="Group 43"/>
          <p:cNvGrpSpPr>
            <a:grpSpLocks/>
          </p:cNvGrpSpPr>
          <p:nvPr/>
        </p:nvGrpSpPr>
        <p:grpSpPr bwMode="auto">
          <a:xfrm>
            <a:off x="-36513" y="5761038"/>
            <a:ext cx="1584326" cy="360362"/>
            <a:chOff x="-23" y="3629"/>
            <a:chExt cx="998" cy="227"/>
          </a:xfrm>
        </p:grpSpPr>
        <p:sp>
          <p:nvSpPr>
            <p:cNvPr id="233516" name="Rectangle 44"/>
            <p:cNvSpPr>
              <a:spLocks noChangeArrowheads="1"/>
            </p:cNvSpPr>
            <p:nvPr/>
          </p:nvSpPr>
          <p:spPr bwMode="auto">
            <a:xfrm>
              <a:off x="-23" y="3629"/>
              <a:ext cx="907" cy="227"/>
            </a:xfrm>
            <a:prstGeom prst="rect">
              <a:avLst/>
            </a:prstGeom>
            <a:noFill/>
            <a:ln w="28575" algn="ctr">
              <a:noFill/>
              <a:miter lim="800000"/>
              <a:headEnd/>
              <a:tailEnd/>
            </a:ln>
            <a:effectLst/>
          </p:spPr>
          <p:txBody>
            <a:bodyPr wrap="none" anchor="ctr"/>
            <a:lstStyle/>
            <a:p>
              <a:pPr algn="ctr" rtl="1"/>
              <a:r>
                <a:rPr lang="fa-IR" sz="1800">
                  <a:latin typeface="Arial" charset="0"/>
                  <a:cs typeface="B Traffic" pitchFamily="2" charset="-78"/>
                </a:rPr>
                <a:t>ارزیابی استراتژی </a:t>
              </a:r>
              <a:endParaRPr lang="en-US" sz="1800">
                <a:latin typeface="Arial" charset="0"/>
                <a:cs typeface="B Traffic" pitchFamily="2" charset="-78"/>
              </a:endParaRPr>
            </a:p>
          </p:txBody>
        </p:sp>
        <p:sp>
          <p:nvSpPr>
            <p:cNvPr id="233517" name="Line 45"/>
            <p:cNvSpPr>
              <a:spLocks noChangeShapeType="1"/>
            </p:cNvSpPr>
            <p:nvPr/>
          </p:nvSpPr>
          <p:spPr bwMode="auto">
            <a:xfrm>
              <a:off x="975" y="3630"/>
              <a:ext cx="0" cy="226"/>
            </a:xfrm>
            <a:prstGeom prst="line">
              <a:avLst/>
            </a:prstGeom>
            <a:noFill/>
            <a:ln w="28575">
              <a:solidFill>
                <a:schemeClr val="tx1"/>
              </a:solidFill>
              <a:round/>
              <a:headEnd/>
              <a:tailEnd/>
            </a:ln>
            <a:effectLst/>
          </p:spPr>
          <p:txBody>
            <a:bodyPr wrap="none" anchor="ctr"/>
            <a:lstStyle/>
            <a:p>
              <a:endParaRPr lang="fa-IR"/>
            </a:p>
          </p:txBody>
        </p:sp>
      </p:grpSp>
      <p:grpSp>
        <p:nvGrpSpPr>
          <p:cNvPr id="233518" name="Group 46"/>
          <p:cNvGrpSpPr>
            <a:grpSpLocks/>
          </p:cNvGrpSpPr>
          <p:nvPr/>
        </p:nvGrpSpPr>
        <p:grpSpPr bwMode="auto">
          <a:xfrm>
            <a:off x="1547813" y="5819775"/>
            <a:ext cx="2751137" cy="360363"/>
            <a:chOff x="975" y="3666"/>
            <a:chExt cx="1733" cy="227"/>
          </a:xfrm>
        </p:grpSpPr>
        <p:sp>
          <p:nvSpPr>
            <p:cNvPr id="233519" name="Rectangle 47"/>
            <p:cNvSpPr>
              <a:spLocks noChangeArrowheads="1"/>
            </p:cNvSpPr>
            <p:nvPr/>
          </p:nvSpPr>
          <p:spPr bwMode="auto">
            <a:xfrm>
              <a:off x="1301" y="3666"/>
              <a:ext cx="907" cy="227"/>
            </a:xfrm>
            <a:prstGeom prst="rect">
              <a:avLst/>
            </a:prstGeom>
            <a:noFill/>
            <a:ln w="28575" algn="ctr">
              <a:noFill/>
              <a:miter lim="800000"/>
              <a:headEnd/>
              <a:tailEnd/>
            </a:ln>
            <a:effectLst/>
          </p:spPr>
          <p:txBody>
            <a:bodyPr wrap="none" anchor="ctr"/>
            <a:lstStyle/>
            <a:p>
              <a:pPr algn="ctr"/>
              <a:r>
                <a:rPr lang="fa-IR" sz="1800">
                  <a:latin typeface="Arial" charset="0"/>
                  <a:cs typeface="B Traffic" pitchFamily="2" charset="-78"/>
                </a:rPr>
                <a:t>اجرای استراتژی </a:t>
              </a:r>
              <a:endParaRPr lang="en-US" sz="1800">
                <a:latin typeface="Arial" charset="0"/>
                <a:cs typeface="B Traffic" pitchFamily="2" charset="-78"/>
              </a:endParaRPr>
            </a:p>
          </p:txBody>
        </p:sp>
        <p:sp>
          <p:nvSpPr>
            <p:cNvPr id="233520" name="Line 48"/>
            <p:cNvSpPr>
              <a:spLocks noChangeShapeType="1"/>
            </p:cNvSpPr>
            <p:nvPr/>
          </p:nvSpPr>
          <p:spPr bwMode="auto">
            <a:xfrm>
              <a:off x="2254" y="3792"/>
              <a:ext cx="454" cy="1"/>
            </a:xfrm>
            <a:prstGeom prst="line">
              <a:avLst/>
            </a:prstGeom>
            <a:noFill/>
            <a:ln w="28575">
              <a:solidFill>
                <a:schemeClr val="tx1"/>
              </a:solidFill>
              <a:round/>
              <a:headEnd/>
              <a:tailEnd type="triangle" w="med" len="med"/>
            </a:ln>
            <a:effectLst/>
          </p:spPr>
          <p:txBody>
            <a:bodyPr wrap="none" anchor="ctr"/>
            <a:lstStyle/>
            <a:p>
              <a:endParaRPr lang="fa-IR"/>
            </a:p>
          </p:txBody>
        </p:sp>
        <p:sp>
          <p:nvSpPr>
            <p:cNvPr id="233521" name="Line 49"/>
            <p:cNvSpPr>
              <a:spLocks noChangeShapeType="1"/>
            </p:cNvSpPr>
            <p:nvPr/>
          </p:nvSpPr>
          <p:spPr bwMode="auto">
            <a:xfrm flipH="1">
              <a:off x="975" y="3748"/>
              <a:ext cx="326" cy="0"/>
            </a:xfrm>
            <a:prstGeom prst="line">
              <a:avLst/>
            </a:prstGeom>
            <a:noFill/>
            <a:ln w="28575">
              <a:solidFill>
                <a:schemeClr val="tx1"/>
              </a:solidFill>
              <a:round/>
              <a:headEnd/>
              <a:tailEnd type="triangle" w="med" len="med"/>
            </a:ln>
            <a:effectLst/>
          </p:spPr>
          <p:txBody>
            <a:bodyPr wrap="none" anchor="ctr"/>
            <a:lstStyle/>
            <a:p>
              <a:endParaRPr lang="fa-IR"/>
            </a:p>
          </p:txBody>
        </p:sp>
      </p:grpSp>
      <p:grpSp>
        <p:nvGrpSpPr>
          <p:cNvPr id="233522" name="Group 50"/>
          <p:cNvGrpSpPr>
            <a:grpSpLocks/>
          </p:cNvGrpSpPr>
          <p:nvPr/>
        </p:nvGrpSpPr>
        <p:grpSpPr bwMode="auto">
          <a:xfrm>
            <a:off x="4284663" y="5805488"/>
            <a:ext cx="4824412" cy="360362"/>
            <a:chOff x="2699" y="3657"/>
            <a:chExt cx="3039" cy="227"/>
          </a:xfrm>
        </p:grpSpPr>
        <p:sp>
          <p:nvSpPr>
            <p:cNvPr id="233523" name="Rectangle 51"/>
            <p:cNvSpPr>
              <a:spLocks noChangeArrowheads="1"/>
            </p:cNvSpPr>
            <p:nvPr/>
          </p:nvSpPr>
          <p:spPr bwMode="auto">
            <a:xfrm>
              <a:off x="3969" y="3657"/>
              <a:ext cx="907" cy="227"/>
            </a:xfrm>
            <a:prstGeom prst="rect">
              <a:avLst/>
            </a:prstGeom>
            <a:noFill/>
            <a:ln w="28575" algn="ctr">
              <a:noFill/>
              <a:miter lim="800000"/>
              <a:headEnd/>
              <a:tailEnd/>
            </a:ln>
            <a:effectLst/>
          </p:spPr>
          <p:txBody>
            <a:bodyPr wrap="none" anchor="ctr"/>
            <a:lstStyle/>
            <a:p>
              <a:pPr algn="ctr"/>
              <a:r>
                <a:rPr lang="fa-IR" sz="1800">
                  <a:latin typeface="Arial" charset="0"/>
                  <a:cs typeface="B Traffic" pitchFamily="2" charset="-78"/>
                </a:rPr>
                <a:t>تدوین استراتژی </a:t>
              </a:r>
              <a:endParaRPr lang="en-US" sz="1800">
                <a:latin typeface="Arial" charset="0"/>
                <a:cs typeface="B Traffic" pitchFamily="2" charset="-78"/>
              </a:endParaRPr>
            </a:p>
          </p:txBody>
        </p:sp>
        <p:sp>
          <p:nvSpPr>
            <p:cNvPr id="233524" name="Line 52"/>
            <p:cNvSpPr>
              <a:spLocks noChangeShapeType="1"/>
            </p:cNvSpPr>
            <p:nvPr/>
          </p:nvSpPr>
          <p:spPr bwMode="auto">
            <a:xfrm>
              <a:off x="2699" y="3658"/>
              <a:ext cx="0" cy="226"/>
            </a:xfrm>
            <a:prstGeom prst="line">
              <a:avLst/>
            </a:prstGeom>
            <a:noFill/>
            <a:ln w="28575">
              <a:solidFill>
                <a:schemeClr val="tx1"/>
              </a:solidFill>
              <a:round/>
              <a:headEnd/>
              <a:tailEnd/>
            </a:ln>
            <a:effectLst/>
          </p:spPr>
          <p:txBody>
            <a:bodyPr wrap="none" anchor="ctr"/>
            <a:lstStyle/>
            <a:p>
              <a:endParaRPr lang="fa-IR"/>
            </a:p>
          </p:txBody>
        </p:sp>
        <p:sp>
          <p:nvSpPr>
            <p:cNvPr id="233525" name="Line 53"/>
            <p:cNvSpPr>
              <a:spLocks noChangeShapeType="1"/>
            </p:cNvSpPr>
            <p:nvPr/>
          </p:nvSpPr>
          <p:spPr bwMode="auto">
            <a:xfrm>
              <a:off x="4916" y="3775"/>
              <a:ext cx="822" cy="0"/>
            </a:xfrm>
            <a:prstGeom prst="line">
              <a:avLst/>
            </a:prstGeom>
            <a:noFill/>
            <a:ln w="28575">
              <a:solidFill>
                <a:schemeClr val="tx1"/>
              </a:solidFill>
              <a:round/>
              <a:headEnd/>
              <a:tailEnd type="triangle" w="med" len="med"/>
            </a:ln>
            <a:effectLst/>
          </p:spPr>
          <p:txBody>
            <a:bodyPr wrap="none" anchor="ctr"/>
            <a:lstStyle/>
            <a:p>
              <a:endParaRPr lang="fa-IR"/>
            </a:p>
          </p:txBody>
        </p:sp>
        <p:sp>
          <p:nvSpPr>
            <p:cNvPr id="233526" name="Line 54"/>
            <p:cNvSpPr>
              <a:spLocks noChangeShapeType="1"/>
            </p:cNvSpPr>
            <p:nvPr/>
          </p:nvSpPr>
          <p:spPr bwMode="auto">
            <a:xfrm flipH="1">
              <a:off x="2699" y="3793"/>
              <a:ext cx="1224" cy="0"/>
            </a:xfrm>
            <a:prstGeom prst="line">
              <a:avLst/>
            </a:prstGeom>
            <a:noFill/>
            <a:ln w="28575">
              <a:solidFill>
                <a:schemeClr val="tx1"/>
              </a:solidFill>
              <a:round/>
              <a:headEnd/>
              <a:tailEnd type="triangle" w="med" len="med"/>
            </a:ln>
            <a:effectLst/>
          </p:spPr>
          <p:txBody>
            <a:bodyPr wrap="none" anchor="ctr"/>
            <a:lstStyle/>
            <a:p>
              <a:endParaRPr lang="fa-IR"/>
            </a:p>
          </p:txBody>
        </p:sp>
      </p:grpSp>
      <p:sp>
        <p:nvSpPr>
          <p:cNvPr id="233527" name="Rectangle 55"/>
          <p:cNvSpPr>
            <a:spLocks noChangeArrowheads="1"/>
          </p:cNvSpPr>
          <p:nvPr/>
        </p:nvSpPr>
        <p:spPr bwMode="auto">
          <a:xfrm>
            <a:off x="2195513" y="44450"/>
            <a:ext cx="5111750" cy="360363"/>
          </a:xfrm>
          <a:prstGeom prst="rect">
            <a:avLst/>
          </a:prstGeom>
          <a:noFill/>
          <a:ln w="28575" algn="ctr">
            <a:noFill/>
            <a:miter lim="800000"/>
            <a:headEnd/>
            <a:tailEnd/>
          </a:ln>
          <a:effectLst>
            <a:outerShdw dist="35921" dir="2700000" algn="ctr" rotWithShape="0">
              <a:schemeClr val="bg2">
                <a:alpha val="50000"/>
              </a:schemeClr>
            </a:outerShdw>
          </a:effectLst>
        </p:spPr>
        <p:txBody>
          <a:bodyPr wrap="none" anchor="ctr"/>
          <a:lstStyle/>
          <a:p>
            <a:pPr algn="ctr"/>
            <a:r>
              <a:rPr lang="fa-IR" u="sng">
                <a:solidFill>
                  <a:srgbClr val="FFFF00"/>
                </a:solidFill>
                <a:latin typeface="Arial" charset="0"/>
                <a:cs typeface="B Titr" pitchFamily="2" charset="-78"/>
              </a:rPr>
              <a:t>الگوی جامع مدیریت استراتژیک </a:t>
            </a:r>
            <a:endParaRPr lang="en-US" u="sng">
              <a:solidFill>
                <a:srgbClr val="FFFF00"/>
              </a:solidFill>
              <a:latin typeface="Arial" charset="0"/>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3527"/>
                                        </p:tgtEl>
                                        <p:attrNameLst>
                                          <p:attrName>style.visibility</p:attrName>
                                        </p:attrNameLst>
                                      </p:cBhvr>
                                      <p:to>
                                        <p:strVal val="visible"/>
                                      </p:to>
                                    </p:set>
                                    <p:animEffect transition="in" filter="box(out)">
                                      <p:cBhvr>
                                        <p:cTn id="7" dur="2000"/>
                                        <p:tgtEl>
                                          <p:spTgt spid="2335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3474"/>
                                        </p:tgtEl>
                                        <p:attrNameLst>
                                          <p:attrName>style.visibility</p:attrName>
                                        </p:attrNameLst>
                                      </p:cBhvr>
                                      <p:to>
                                        <p:strVal val="visible"/>
                                      </p:to>
                                    </p:set>
                                    <p:animEffect transition="in" filter="box(in)">
                                      <p:cBhvr>
                                        <p:cTn id="12" dur="2000"/>
                                        <p:tgtEl>
                                          <p:spTgt spid="23347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33490"/>
                                        </p:tgtEl>
                                        <p:attrNameLst>
                                          <p:attrName>style.visibility</p:attrName>
                                        </p:attrNameLst>
                                      </p:cBhvr>
                                      <p:to>
                                        <p:strVal val="visible"/>
                                      </p:to>
                                    </p:set>
                                    <p:animEffect transition="in" filter="box(out)">
                                      <p:cBhvr>
                                        <p:cTn id="17" dur="2000"/>
                                        <p:tgtEl>
                                          <p:spTgt spid="23349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33475"/>
                                        </p:tgtEl>
                                        <p:attrNameLst>
                                          <p:attrName>style.visibility</p:attrName>
                                        </p:attrNameLst>
                                      </p:cBhvr>
                                      <p:to>
                                        <p:strVal val="visible"/>
                                      </p:to>
                                    </p:set>
                                    <p:animEffect transition="in" filter="box(in)">
                                      <p:cBhvr>
                                        <p:cTn id="22" dur="2000"/>
                                        <p:tgtEl>
                                          <p:spTgt spid="23347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33487"/>
                                        </p:tgtEl>
                                        <p:attrNameLst>
                                          <p:attrName>style.visibility</p:attrName>
                                        </p:attrNameLst>
                                      </p:cBhvr>
                                      <p:to>
                                        <p:strVal val="visible"/>
                                      </p:to>
                                    </p:set>
                                    <p:animEffect transition="in" filter="box(in)">
                                      <p:cBhvr>
                                        <p:cTn id="27" dur="2000"/>
                                        <p:tgtEl>
                                          <p:spTgt spid="23348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33484"/>
                                        </p:tgtEl>
                                        <p:attrNameLst>
                                          <p:attrName>style.visibility</p:attrName>
                                        </p:attrNameLst>
                                      </p:cBhvr>
                                      <p:to>
                                        <p:strVal val="visible"/>
                                      </p:to>
                                    </p:set>
                                    <p:animEffect transition="in" filter="box(in)">
                                      <p:cBhvr>
                                        <p:cTn id="32" dur="2000"/>
                                        <p:tgtEl>
                                          <p:spTgt spid="23348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33481"/>
                                        </p:tgtEl>
                                        <p:attrNameLst>
                                          <p:attrName>style.visibility</p:attrName>
                                        </p:attrNameLst>
                                      </p:cBhvr>
                                      <p:to>
                                        <p:strVal val="visible"/>
                                      </p:to>
                                    </p:set>
                                    <p:animEffect transition="in" filter="box(in)">
                                      <p:cBhvr>
                                        <p:cTn id="37" dur="2000"/>
                                        <p:tgtEl>
                                          <p:spTgt spid="23348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33478"/>
                                        </p:tgtEl>
                                        <p:attrNameLst>
                                          <p:attrName>style.visibility</p:attrName>
                                        </p:attrNameLst>
                                      </p:cBhvr>
                                      <p:to>
                                        <p:strVal val="visible"/>
                                      </p:to>
                                    </p:set>
                                    <p:animEffect transition="in" filter="box(in)">
                                      <p:cBhvr>
                                        <p:cTn id="42" dur="2000"/>
                                        <p:tgtEl>
                                          <p:spTgt spid="2334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nodeType="clickEffect">
                                  <p:stCondLst>
                                    <p:cond delay="0"/>
                                  </p:stCondLst>
                                  <p:childTnLst>
                                    <p:set>
                                      <p:cBhvr>
                                        <p:cTn id="46" dur="1" fill="hold">
                                          <p:stCondLst>
                                            <p:cond delay="0"/>
                                          </p:stCondLst>
                                        </p:cTn>
                                        <p:tgtEl>
                                          <p:spTgt spid="233494"/>
                                        </p:tgtEl>
                                        <p:attrNameLst>
                                          <p:attrName>style.visibility</p:attrName>
                                        </p:attrNameLst>
                                      </p:cBhvr>
                                      <p:to>
                                        <p:strVal val="visible"/>
                                      </p:to>
                                    </p:set>
                                    <p:animEffect transition="in" filter="blinds(vertical)">
                                      <p:cBhvr>
                                        <p:cTn id="47" dur="2000"/>
                                        <p:tgtEl>
                                          <p:spTgt spid="23349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233522"/>
                                        </p:tgtEl>
                                        <p:attrNameLst>
                                          <p:attrName>style.visibility</p:attrName>
                                        </p:attrNameLst>
                                      </p:cBhvr>
                                      <p:to>
                                        <p:strVal val="visible"/>
                                      </p:to>
                                    </p:set>
                                    <p:animEffect transition="in" filter="box(in)">
                                      <p:cBhvr>
                                        <p:cTn id="52" dur="2000"/>
                                        <p:tgtEl>
                                          <p:spTgt spid="233522"/>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233518"/>
                                        </p:tgtEl>
                                        <p:attrNameLst>
                                          <p:attrName>style.visibility</p:attrName>
                                        </p:attrNameLst>
                                      </p:cBhvr>
                                      <p:to>
                                        <p:strVal val="visible"/>
                                      </p:to>
                                    </p:set>
                                    <p:animEffect transition="in" filter="box(in)">
                                      <p:cBhvr>
                                        <p:cTn id="57" dur="2000"/>
                                        <p:tgtEl>
                                          <p:spTgt spid="233518"/>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233515"/>
                                        </p:tgtEl>
                                        <p:attrNameLst>
                                          <p:attrName>style.visibility</p:attrName>
                                        </p:attrNameLst>
                                      </p:cBhvr>
                                      <p:to>
                                        <p:strVal val="visible"/>
                                      </p:to>
                                    </p:set>
                                    <p:animEffect transition="in" filter="box(in)">
                                      <p:cBhvr>
                                        <p:cTn id="62" dur="2000"/>
                                        <p:tgtEl>
                                          <p:spTgt spid="233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animBg="1"/>
      <p:bldP spid="23352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0" name="Rectangle 8"/>
          <p:cNvSpPr>
            <a:spLocks noChangeArrowheads="1"/>
          </p:cNvSpPr>
          <p:nvPr/>
        </p:nvSpPr>
        <p:spPr bwMode="auto">
          <a:xfrm>
            <a:off x="114300" y="914400"/>
            <a:ext cx="8915400" cy="5867400"/>
          </a:xfrm>
          <a:prstGeom prst="rect">
            <a:avLst/>
          </a:prstGeom>
          <a:solidFill>
            <a:srgbClr val="FFFF99">
              <a:alpha val="50000"/>
            </a:srgbClr>
          </a:solidFill>
          <a:ln w="12700">
            <a:noFill/>
            <a:miter lim="800000"/>
            <a:headEnd type="none" w="sm" len="sm"/>
            <a:tailEnd type="none" w="sm" len="sm"/>
          </a:ln>
          <a:effectLst/>
        </p:spPr>
        <p:txBody>
          <a:bodyPr wrap="none" anchor="ctr"/>
          <a:lstStyle/>
          <a:p>
            <a:endParaRPr lang="fa-IR"/>
          </a:p>
        </p:txBody>
      </p:sp>
      <p:sp>
        <p:nvSpPr>
          <p:cNvPr id="44034" name="Text Box 2"/>
          <p:cNvSpPr txBox="1">
            <a:spLocks noChangeArrowheads="1"/>
          </p:cNvSpPr>
          <p:nvPr/>
        </p:nvSpPr>
        <p:spPr bwMode="auto">
          <a:xfrm>
            <a:off x="1828800" y="242888"/>
            <a:ext cx="5562600" cy="519112"/>
          </a:xfrm>
          <a:prstGeom prst="rect">
            <a:avLst/>
          </a:prstGeom>
          <a:noFill/>
          <a:ln w="12700">
            <a:noFill/>
            <a:miter lim="800000"/>
            <a:headEnd type="none" w="sm" len="sm"/>
            <a:tailEnd type="none" w="sm" len="sm"/>
          </a:ln>
          <a:effectLst>
            <a:outerShdw dist="56796" dir="3806097" algn="ctr" rotWithShape="0">
              <a:schemeClr val="bg2"/>
            </a:outerShdw>
          </a:effectLst>
        </p:spPr>
        <p:txBody>
          <a:bodyPr anchor="ctr">
            <a:spAutoFit/>
          </a:bodyPr>
          <a:lstStyle/>
          <a:p>
            <a:pPr algn="ctr" rtl="1">
              <a:spcBef>
                <a:spcPct val="50000"/>
              </a:spcBef>
            </a:pPr>
            <a:r>
              <a:rPr lang="ar-SA">
                <a:cs typeface="Jadid" pitchFamily="2" charset="-78"/>
              </a:rPr>
              <a:t>رابطه بين نيروهاي خارجي و سازمان</a:t>
            </a:r>
            <a:endParaRPr lang="en-US">
              <a:cs typeface="Jadid" pitchFamily="2" charset="-78"/>
            </a:endParaRPr>
          </a:p>
        </p:txBody>
      </p:sp>
      <p:sp>
        <p:nvSpPr>
          <p:cNvPr id="44035" name="Text Box 3"/>
          <p:cNvSpPr txBox="1">
            <a:spLocks noChangeArrowheads="1"/>
          </p:cNvSpPr>
          <p:nvPr/>
        </p:nvSpPr>
        <p:spPr bwMode="auto">
          <a:xfrm>
            <a:off x="6324600" y="2670175"/>
            <a:ext cx="2590800" cy="2060575"/>
          </a:xfrm>
          <a:prstGeom prst="rect">
            <a:avLst/>
          </a:prstGeom>
          <a:solidFill>
            <a:schemeClr val="tx1"/>
          </a:solidFill>
          <a:ln w="12700">
            <a:solidFill>
              <a:schemeClr val="bg2"/>
            </a:solidFill>
            <a:miter lim="800000"/>
            <a:headEnd type="none" w="sm" len="sm"/>
            <a:tailEnd type="none" w="sm" len="sm"/>
          </a:ln>
          <a:effectLst>
            <a:outerShdw dist="127000" dir="7612194" algn="ctr" rotWithShape="0">
              <a:srgbClr val="4D4D4D">
                <a:alpha val="50000"/>
              </a:srgbClr>
            </a:outerShdw>
          </a:effectLst>
        </p:spPr>
        <p:txBody>
          <a:bodyPr anchor="ctr">
            <a:spAutoFit/>
          </a:bodyPr>
          <a:lstStyle/>
          <a:p>
            <a:pPr algn="ctr" rtl="1">
              <a:spcBef>
                <a:spcPct val="50000"/>
              </a:spcBef>
            </a:pPr>
            <a:r>
              <a:rPr lang="ar-SA" sz="1600" b="1" dirty="0">
                <a:solidFill>
                  <a:schemeClr val="bg2"/>
                </a:solidFill>
                <a:cs typeface="Titr" pitchFamily="2" charset="-78"/>
              </a:rPr>
              <a:t>نيروهاي اقتصادي</a:t>
            </a:r>
          </a:p>
          <a:p>
            <a:pPr algn="ctr" rtl="1">
              <a:spcBef>
                <a:spcPct val="50000"/>
              </a:spcBef>
            </a:pPr>
            <a:r>
              <a:rPr lang="ar-SA" sz="1600" b="1" dirty="0">
                <a:solidFill>
                  <a:schemeClr val="bg2"/>
                </a:solidFill>
                <a:cs typeface="Titr" pitchFamily="2" charset="-78"/>
              </a:rPr>
              <a:t>نيروهاي اجتماعي ، فرهنگ ، بوم‏شناسي و محيطي</a:t>
            </a:r>
          </a:p>
          <a:p>
            <a:pPr algn="ctr" rtl="1">
              <a:spcBef>
                <a:spcPct val="50000"/>
              </a:spcBef>
            </a:pPr>
            <a:r>
              <a:rPr lang="ar-SA" sz="1600" b="1" dirty="0">
                <a:solidFill>
                  <a:schemeClr val="bg2"/>
                </a:solidFill>
                <a:cs typeface="Titr" pitchFamily="2" charset="-78"/>
              </a:rPr>
              <a:t>نيروهاي سياسي ، قانوني و دولتي</a:t>
            </a:r>
          </a:p>
          <a:p>
            <a:pPr algn="ctr" rtl="1">
              <a:spcBef>
                <a:spcPct val="50000"/>
              </a:spcBef>
            </a:pPr>
            <a:r>
              <a:rPr lang="ar-SA" sz="1600" b="1" dirty="0">
                <a:solidFill>
                  <a:schemeClr val="bg2"/>
                </a:solidFill>
                <a:cs typeface="Titr" pitchFamily="2" charset="-78"/>
              </a:rPr>
              <a:t>نيروهاي فن‏آوري</a:t>
            </a:r>
          </a:p>
          <a:p>
            <a:pPr algn="ctr" rtl="1">
              <a:spcBef>
                <a:spcPct val="50000"/>
              </a:spcBef>
            </a:pPr>
            <a:r>
              <a:rPr lang="ar-SA" sz="1600" b="1" dirty="0">
                <a:solidFill>
                  <a:schemeClr val="bg2"/>
                </a:solidFill>
                <a:cs typeface="Titr" pitchFamily="2" charset="-78"/>
              </a:rPr>
              <a:t>نيروهاي رقابتي</a:t>
            </a:r>
            <a:endParaRPr lang="en-US" sz="1600" b="1" dirty="0">
              <a:solidFill>
                <a:schemeClr val="bg2"/>
              </a:solidFill>
              <a:cs typeface="Titr" pitchFamily="2" charset="-78"/>
            </a:endParaRPr>
          </a:p>
        </p:txBody>
      </p:sp>
      <p:sp>
        <p:nvSpPr>
          <p:cNvPr id="44036" name="Text Box 4"/>
          <p:cNvSpPr txBox="1">
            <a:spLocks noChangeArrowheads="1"/>
          </p:cNvSpPr>
          <p:nvPr/>
        </p:nvSpPr>
        <p:spPr bwMode="auto">
          <a:xfrm>
            <a:off x="3352800" y="990600"/>
            <a:ext cx="2057400" cy="5478423"/>
          </a:xfrm>
          <a:prstGeom prst="rect">
            <a:avLst/>
          </a:prstGeom>
          <a:solidFill>
            <a:schemeClr val="tx1"/>
          </a:solidFill>
          <a:ln w="12700">
            <a:solidFill>
              <a:schemeClr val="bg2"/>
            </a:solidFill>
            <a:miter lim="800000"/>
            <a:headEnd type="none" w="sm" len="sm"/>
            <a:tailEnd type="none" w="sm" len="sm"/>
          </a:ln>
          <a:effectLst>
            <a:outerShdw dist="127000" dir="8587806" algn="ctr" rotWithShape="0">
              <a:srgbClr val="4D4D4D">
                <a:alpha val="50000"/>
              </a:srgbClr>
            </a:outerShdw>
          </a:effectLst>
        </p:spPr>
        <p:txBody>
          <a:bodyPr>
            <a:spAutoFit/>
          </a:bodyPr>
          <a:lstStyle/>
          <a:p>
            <a:pPr algn="r" rtl="1">
              <a:spcBef>
                <a:spcPct val="50000"/>
              </a:spcBef>
            </a:pPr>
            <a:r>
              <a:rPr lang="ar-SA" sz="1400" b="1" dirty="0">
                <a:solidFill>
                  <a:schemeClr val="bg2"/>
                </a:solidFill>
                <a:cs typeface="Titr" pitchFamily="2" charset="-78"/>
              </a:rPr>
              <a:t>شركت‏هاي رقيب</a:t>
            </a:r>
          </a:p>
          <a:p>
            <a:pPr algn="r" rtl="1">
              <a:spcBef>
                <a:spcPct val="50000"/>
              </a:spcBef>
            </a:pPr>
            <a:r>
              <a:rPr lang="ar-SA" sz="1400" b="1" dirty="0">
                <a:solidFill>
                  <a:schemeClr val="bg2"/>
                </a:solidFill>
                <a:cs typeface="Titr" pitchFamily="2" charset="-78"/>
              </a:rPr>
              <a:t>عرضه‏كنندگان مواد اوليه</a:t>
            </a:r>
          </a:p>
          <a:p>
            <a:pPr algn="r" rtl="1">
              <a:spcBef>
                <a:spcPct val="50000"/>
              </a:spcBef>
            </a:pPr>
            <a:r>
              <a:rPr lang="ar-SA" sz="1400" b="1" dirty="0">
                <a:solidFill>
                  <a:schemeClr val="bg2"/>
                </a:solidFill>
                <a:cs typeface="Titr" pitchFamily="2" charset="-78"/>
              </a:rPr>
              <a:t>توزيع‏كنندگان</a:t>
            </a:r>
          </a:p>
          <a:p>
            <a:pPr algn="r" rtl="1">
              <a:spcBef>
                <a:spcPct val="50000"/>
              </a:spcBef>
            </a:pPr>
            <a:r>
              <a:rPr lang="ar-SA" sz="1400" b="1" dirty="0">
                <a:solidFill>
                  <a:schemeClr val="bg2"/>
                </a:solidFill>
                <a:cs typeface="Titr" pitchFamily="2" charset="-78"/>
              </a:rPr>
              <a:t>بستانكاران</a:t>
            </a:r>
          </a:p>
          <a:p>
            <a:pPr algn="r" rtl="1">
              <a:spcBef>
                <a:spcPct val="50000"/>
              </a:spcBef>
            </a:pPr>
            <a:r>
              <a:rPr lang="ar-SA" sz="1400" b="1" dirty="0">
                <a:solidFill>
                  <a:schemeClr val="bg2"/>
                </a:solidFill>
                <a:cs typeface="Titr" pitchFamily="2" charset="-78"/>
              </a:rPr>
              <a:t>مشتريان</a:t>
            </a:r>
          </a:p>
          <a:p>
            <a:pPr algn="r" rtl="1">
              <a:spcBef>
                <a:spcPct val="50000"/>
              </a:spcBef>
            </a:pPr>
            <a:r>
              <a:rPr lang="ar-SA" sz="1400" b="1" dirty="0">
                <a:solidFill>
                  <a:schemeClr val="bg2"/>
                </a:solidFill>
                <a:cs typeface="Titr" pitchFamily="2" charset="-78"/>
              </a:rPr>
              <a:t>كاركنان</a:t>
            </a:r>
          </a:p>
          <a:p>
            <a:pPr algn="r" rtl="1">
              <a:spcBef>
                <a:spcPct val="50000"/>
              </a:spcBef>
            </a:pPr>
            <a:r>
              <a:rPr lang="ar-SA" sz="1400" b="1" dirty="0">
                <a:solidFill>
                  <a:schemeClr val="bg2"/>
                </a:solidFill>
                <a:cs typeface="Titr" pitchFamily="2" charset="-78"/>
              </a:rPr>
              <a:t>جوامع</a:t>
            </a:r>
          </a:p>
          <a:p>
            <a:pPr algn="r" rtl="1">
              <a:spcBef>
                <a:spcPct val="50000"/>
              </a:spcBef>
            </a:pPr>
            <a:r>
              <a:rPr lang="ar-SA" sz="1400" b="1" dirty="0">
                <a:solidFill>
                  <a:schemeClr val="bg2"/>
                </a:solidFill>
                <a:cs typeface="Titr" pitchFamily="2" charset="-78"/>
              </a:rPr>
              <a:t>مديران</a:t>
            </a:r>
          </a:p>
          <a:p>
            <a:pPr algn="r" rtl="1">
              <a:spcBef>
                <a:spcPct val="50000"/>
              </a:spcBef>
            </a:pPr>
            <a:r>
              <a:rPr lang="ar-SA" sz="1400" b="1" dirty="0">
                <a:solidFill>
                  <a:schemeClr val="bg2"/>
                </a:solidFill>
                <a:cs typeface="Titr" pitchFamily="2" charset="-78"/>
              </a:rPr>
              <a:t>سهامداران</a:t>
            </a:r>
          </a:p>
          <a:p>
            <a:pPr algn="r" rtl="1">
              <a:spcBef>
                <a:spcPct val="50000"/>
              </a:spcBef>
            </a:pPr>
            <a:r>
              <a:rPr lang="ar-SA" sz="1400" b="1" dirty="0">
                <a:solidFill>
                  <a:schemeClr val="bg2"/>
                </a:solidFill>
                <a:cs typeface="Titr" pitchFamily="2" charset="-78"/>
              </a:rPr>
              <a:t>اتحاديه‏هاي كارگري</a:t>
            </a:r>
          </a:p>
          <a:p>
            <a:pPr algn="r" rtl="1">
              <a:spcBef>
                <a:spcPct val="50000"/>
              </a:spcBef>
            </a:pPr>
            <a:r>
              <a:rPr lang="ar-SA" sz="1400" b="1" dirty="0">
                <a:solidFill>
                  <a:schemeClr val="bg2"/>
                </a:solidFill>
                <a:cs typeface="Titr" pitchFamily="2" charset="-78"/>
              </a:rPr>
              <a:t>دولت</a:t>
            </a:r>
          </a:p>
          <a:p>
            <a:pPr algn="r" rtl="1">
              <a:spcBef>
                <a:spcPct val="50000"/>
              </a:spcBef>
            </a:pPr>
            <a:r>
              <a:rPr lang="ar-SA" sz="1400" b="1" dirty="0">
                <a:solidFill>
                  <a:schemeClr val="bg2"/>
                </a:solidFill>
                <a:cs typeface="Titr" pitchFamily="2" charset="-78"/>
              </a:rPr>
              <a:t>شوراهاي تجاري</a:t>
            </a:r>
          </a:p>
          <a:p>
            <a:pPr algn="r" rtl="1">
              <a:spcBef>
                <a:spcPct val="50000"/>
              </a:spcBef>
            </a:pPr>
            <a:r>
              <a:rPr lang="ar-SA" sz="1400" b="1" dirty="0">
                <a:solidFill>
                  <a:schemeClr val="bg2"/>
                </a:solidFill>
                <a:cs typeface="Titr" pitchFamily="2" charset="-78"/>
              </a:rPr>
              <a:t>گروه‏هاي ذي‏نفع خاص</a:t>
            </a:r>
          </a:p>
          <a:p>
            <a:pPr algn="r" rtl="1">
              <a:spcBef>
                <a:spcPct val="50000"/>
              </a:spcBef>
            </a:pPr>
            <a:r>
              <a:rPr lang="ar-SA" sz="1400" b="1" dirty="0">
                <a:solidFill>
                  <a:schemeClr val="bg2"/>
                </a:solidFill>
                <a:cs typeface="Titr" pitchFamily="2" charset="-78"/>
              </a:rPr>
              <a:t>محصولات</a:t>
            </a:r>
          </a:p>
          <a:p>
            <a:pPr algn="r" rtl="1">
              <a:spcBef>
                <a:spcPct val="50000"/>
              </a:spcBef>
            </a:pPr>
            <a:r>
              <a:rPr lang="ar-SA" sz="1400" b="1" dirty="0">
                <a:solidFill>
                  <a:schemeClr val="bg2"/>
                </a:solidFill>
                <a:cs typeface="Titr" pitchFamily="2" charset="-78"/>
              </a:rPr>
              <a:t>خدمات</a:t>
            </a:r>
          </a:p>
          <a:p>
            <a:pPr algn="r" rtl="1">
              <a:spcBef>
                <a:spcPct val="50000"/>
              </a:spcBef>
            </a:pPr>
            <a:r>
              <a:rPr lang="ar-SA" sz="1400" b="1" dirty="0">
                <a:solidFill>
                  <a:schemeClr val="bg2"/>
                </a:solidFill>
                <a:cs typeface="Titr" pitchFamily="2" charset="-78"/>
              </a:rPr>
              <a:t>بازارها</a:t>
            </a:r>
          </a:p>
          <a:p>
            <a:pPr algn="r" rtl="1">
              <a:spcBef>
                <a:spcPct val="50000"/>
              </a:spcBef>
            </a:pPr>
            <a:r>
              <a:rPr lang="ar-SA" sz="1400" b="1" dirty="0">
                <a:solidFill>
                  <a:schemeClr val="bg2"/>
                </a:solidFill>
                <a:cs typeface="Titr" pitchFamily="2" charset="-78"/>
              </a:rPr>
              <a:t>محيط طبيعي</a:t>
            </a:r>
            <a:endParaRPr lang="en-US" sz="1400" b="1" dirty="0">
              <a:solidFill>
                <a:schemeClr val="bg2"/>
              </a:solidFill>
              <a:cs typeface="Titr" pitchFamily="2" charset="-78"/>
            </a:endParaRPr>
          </a:p>
        </p:txBody>
      </p:sp>
      <p:sp>
        <p:nvSpPr>
          <p:cNvPr id="44037" name="Text Box 5"/>
          <p:cNvSpPr txBox="1">
            <a:spLocks noChangeArrowheads="1"/>
          </p:cNvSpPr>
          <p:nvPr/>
        </p:nvSpPr>
        <p:spPr bwMode="auto">
          <a:xfrm>
            <a:off x="381000" y="3041650"/>
            <a:ext cx="1981200" cy="1323975"/>
          </a:xfrm>
          <a:prstGeom prst="rect">
            <a:avLst/>
          </a:prstGeom>
          <a:solidFill>
            <a:schemeClr val="tx1"/>
          </a:solidFill>
          <a:ln w="12700">
            <a:solidFill>
              <a:schemeClr val="bg2"/>
            </a:solidFill>
            <a:miter lim="800000"/>
            <a:headEnd type="none" w="sm" len="sm"/>
            <a:tailEnd type="none" w="sm" len="sm"/>
          </a:ln>
          <a:effectLst>
            <a:outerShdw dist="127000" dir="7612194" algn="ctr" rotWithShape="0">
              <a:srgbClr val="4D4D4D">
                <a:alpha val="50000"/>
              </a:srgbClr>
            </a:outerShdw>
          </a:effectLst>
        </p:spPr>
        <p:txBody>
          <a:bodyPr anchor="ctr">
            <a:spAutoFit/>
          </a:bodyPr>
          <a:lstStyle/>
          <a:p>
            <a:pPr algn="ctr" rtl="1">
              <a:spcBef>
                <a:spcPct val="50000"/>
              </a:spcBef>
            </a:pPr>
            <a:r>
              <a:rPr lang="ar-SA" sz="2000" b="1">
                <a:solidFill>
                  <a:schemeClr val="bg2"/>
                </a:solidFill>
                <a:cs typeface="Titr" pitchFamily="2" charset="-78"/>
              </a:rPr>
              <a:t>فرصت‏ها و</a:t>
            </a:r>
          </a:p>
          <a:p>
            <a:pPr algn="ctr" rtl="1">
              <a:spcBef>
                <a:spcPct val="50000"/>
              </a:spcBef>
            </a:pPr>
            <a:r>
              <a:rPr lang="ar-SA" sz="2000" b="1">
                <a:solidFill>
                  <a:schemeClr val="bg2"/>
                </a:solidFill>
                <a:cs typeface="Titr" pitchFamily="2" charset="-78"/>
              </a:rPr>
              <a:t>تهديدات</a:t>
            </a:r>
          </a:p>
          <a:p>
            <a:pPr algn="ctr" rtl="1">
              <a:spcBef>
                <a:spcPct val="50000"/>
              </a:spcBef>
            </a:pPr>
            <a:r>
              <a:rPr lang="ar-SA" sz="2000" b="1">
                <a:solidFill>
                  <a:schemeClr val="bg2"/>
                </a:solidFill>
                <a:cs typeface="Titr" pitchFamily="2" charset="-78"/>
              </a:rPr>
              <a:t>يك سازمان</a:t>
            </a:r>
            <a:endParaRPr lang="en-US" sz="2000" b="1">
              <a:solidFill>
                <a:schemeClr val="bg2"/>
              </a:solidFill>
              <a:cs typeface="Titr" pitchFamily="2" charset="-78"/>
            </a:endParaRPr>
          </a:p>
        </p:txBody>
      </p:sp>
      <p:cxnSp>
        <p:nvCxnSpPr>
          <p:cNvPr id="44038" name="AutoShape 6"/>
          <p:cNvCxnSpPr>
            <a:cxnSpLocks noChangeShapeType="1"/>
            <a:stCxn id="44035" idx="1"/>
            <a:endCxn id="44036" idx="3"/>
          </p:cNvCxnSpPr>
          <p:nvPr/>
        </p:nvCxnSpPr>
        <p:spPr bwMode="auto">
          <a:xfrm rot="10800000" flipV="1">
            <a:off x="5410200" y="3700462"/>
            <a:ext cx="914400" cy="29349"/>
          </a:xfrm>
          <a:prstGeom prst="straightConnector1">
            <a:avLst/>
          </a:prstGeom>
          <a:noFill/>
          <a:ln w="38100">
            <a:solidFill>
              <a:schemeClr val="tx1"/>
            </a:solidFill>
            <a:round/>
            <a:headEnd/>
            <a:tailEnd type="triangle" w="med" len="med"/>
          </a:ln>
          <a:effectLst>
            <a:outerShdw dist="28398" dir="1593903" algn="ctr" rotWithShape="0">
              <a:srgbClr val="4D4D4D">
                <a:alpha val="50000"/>
              </a:srgbClr>
            </a:outerShdw>
          </a:effectLst>
        </p:spPr>
      </p:cxnSp>
      <p:cxnSp>
        <p:nvCxnSpPr>
          <p:cNvPr id="44039" name="AutoShape 7"/>
          <p:cNvCxnSpPr>
            <a:cxnSpLocks noChangeShapeType="1"/>
            <a:stCxn id="44036" idx="1"/>
            <a:endCxn id="44037" idx="3"/>
          </p:cNvCxnSpPr>
          <p:nvPr/>
        </p:nvCxnSpPr>
        <p:spPr bwMode="auto">
          <a:xfrm rot="10800000">
            <a:off x="2362200" y="3703638"/>
            <a:ext cx="990600" cy="26174"/>
          </a:xfrm>
          <a:prstGeom prst="straightConnector1">
            <a:avLst/>
          </a:prstGeom>
          <a:noFill/>
          <a:ln w="38100">
            <a:solidFill>
              <a:schemeClr val="tx1"/>
            </a:solidFill>
            <a:round/>
            <a:headEnd/>
            <a:tailEnd type="triangle" w="med" len="med"/>
          </a:ln>
          <a:effectLst>
            <a:outerShdw dist="35921" dir="2700000" algn="ctr" rotWithShape="0">
              <a:srgbClr val="4D4D4D">
                <a:alpha val="50000"/>
              </a:srgbClr>
            </a:outerShdw>
          </a:effectLst>
        </p:spPr>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6200" y="457200"/>
            <a:ext cx="8991600" cy="1143000"/>
          </a:xfrm>
          <a:prstGeom prst="rect">
            <a:avLst/>
          </a:prstGeom>
          <a:noFill/>
          <a:ln w="9525">
            <a:noFill/>
            <a:miter lim="800000"/>
            <a:headEnd/>
            <a:tailEnd/>
          </a:ln>
          <a:effectLst/>
        </p:spPr>
        <p:txBody>
          <a:bodyPr lIns="92075" tIns="46038" rIns="92075" bIns="46038" anchor="b"/>
          <a:lstStyle/>
          <a:p>
            <a:pPr algn="r"/>
            <a:r>
              <a:rPr lang="ar-SA" sz="3200" b="1">
                <a:solidFill>
                  <a:srgbClr val="66FF33"/>
                </a:solidFill>
                <a:effectLst>
                  <a:outerShdw blurRad="38100" dist="38100" dir="2700000" algn="tl">
                    <a:srgbClr val="000000"/>
                  </a:outerShdw>
                </a:effectLst>
                <a:latin typeface="Arial" charset="0"/>
                <a:cs typeface="Titr" pitchFamily="2" charset="-78"/>
              </a:rPr>
              <a:t>از ديدگاه پورتر ، در هر صنعت ماهيت رقابت به وسيله پنج عامل به شرح زير تعيين مي‏شود :</a:t>
            </a:r>
            <a:endParaRPr lang="en-US" sz="3200" b="1">
              <a:solidFill>
                <a:srgbClr val="66FF33"/>
              </a:solidFill>
              <a:effectLst>
                <a:outerShdw blurRad="38100" dist="38100" dir="2700000" algn="tl">
                  <a:srgbClr val="000000"/>
                </a:outerShdw>
              </a:effectLst>
              <a:latin typeface="Arial" charset="0"/>
              <a:cs typeface="Titr" pitchFamily="2" charset="-78"/>
            </a:endParaRPr>
          </a:p>
        </p:txBody>
      </p:sp>
      <p:sp>
        <p:nvSpPr>
          <p:cNvPr id="45059" name="Text Box 3"/>
          <p:cNvSpPr txBox="1">
            <a:spLocks noChangeArrowheads="1"/>
          </p:cNvSpPr>
          <p:nvPr/>
        </p:nvSpPr>
        <p:spPr bwMode="auto">
          <a:xfrm>
            <a:off x="609600" y="2133600"/>
            <a:ext cx="7620000" cy="4040188"/>
          </a:xfrm>
          <a:prstGeom prst="rect">
            <a:avLst/>
          </a:prstGeom>
          <a:noFill/>
          <a:ln w="12700">
            <a:noFill/>
            <a:miter lim="800000"/>
            <a:headEnd type="none" w="sm" len="sm"/>
            <a:tailEnd type="none" w="sm" len="sm"/>
          </a:ln>
          <a:effectLst>
            <a:outerShdw dist="28398" dir="3806097" algn="ctr" rotWithShape="0">
              <a:schemeClr val="bg2"/>
            </a:outerShdw>
          </a:effectLst>
        </p:spPr>
        <p:txBody>
          <a:bodyPr>
            <a:spAutoFit/>
          </a:bodyPr>
          <a:lstStyle/>
          <a:p>
            <a:pPr marL="457200" indent="-457200" algn="just" rtl="1">
              <a:spcBef>
                <a:spcPct val="50000"/>
              </a:spcBef>
              <a:buClr>
                <a:srgbClr val="66FF66"/>
              </a:buClr>
              <a:buFontTx/>
              <a:buAutoNum type="arabicPeriod"/>
            </a:pPr>
            <a:r>
              <a:rPr lang="ar-SA" sz="3700" b="1">
                <a:effectLst>
                  <a:outerShdw blurRad="38100" dist="38100" dir="2700000" algn="tl">
                    <a:srgbClr val="000000"/>
                  </a:outerShdw>
                </a:effectLst>
                <a:cs typeface="Mitra" pitchFamily="2" charset="-78"/>
              </a:rPr>
              <a:t>هم چشمي بين سازمانهاي رقيب</a:t>
            </a:r>
          </a:p>
          <a:p>
            <a:pPr marL="457200" indent="-457200" algn="just" rtl="1">
              <a:spcBef>
                <a:spcPct val="50000"/>
              </a:spcBef>
              <a:buClr>
                <a:srgbClr val="66FF66"/>
              </a:buClr>
              <a:buFontTx/>
              <a:buAutoNum type="arabicPeriod"/>
            </a:pPr>
            <a:r>
              <a:rPr lang="ar-SA" sz="3700" b="1">
                <a:effectLst>
                  <a:outerShdw blurRad="38100" dist="38100" dir="2700000" algn="tl">
                    <a:srgbClr val="000000"/>
                  </a:outerShdw>
                </a:effectLst>
                <a:cs typeface="Mitra" pitchFamily="2" charset="-78"/>
              </a:rPr>
              <a:t>توان بالقوه براي ورود رقباي جديد</a:t>
            </a:r>
          </a:p>
          <a:p>
            <a:pPr marL="457200" indent="-457200" algn="just" rtl="1">
              <a:spcBef>
                <a:spcPct val="50000"/>
              </a:spcBef>
              <a:buClr>
                <a:srgbClr val="66FF66"/>
              </a:buClr>
              <a:buFontTx/>
              <a:buAutoNum type="arabicPeriod"/>
            </a:pPr>
            <a:r>
              <a:rPr lang="ar-SA" sz="3700" b="1">
                <a:effectLst>
                  <a:outerShdw blurRad="38100" dist="38100" dir="2700000" algn="tl">
                    <a:srgbClr val="000000"/>
                  </a:outerShdw>
                </a:effectLst>
                <a:cs typeface="Mitra" pitchFamily="2" charset="-78"/>
              </a:rPr>
              <a:t>توان بالقوه براي توسعه محصولات جايگزين</a:t>
            </a:r>
          </a:p>
          <a:p>
            <a:pPr marL="457200" indent="-457200" algn="just" rtl="1">
              <a:spcBef>
                <a:spcPct val="50000"/>
              </a:spcBef>
              <a:buClr>
                <a:srgbClr val="66FF66"/>
              </a:buClr>
              <a:buFontTx/>
              <a:buAutoNum type="arabicPeriod"/>
            </a:pPr>
            <a:r>
              <a:rPr lang="ar-SA" sz="3700" b="1">
                <a:effectLst>
                  <a:outerShdw blurRad="38100" dist="38100" dir="2700000" algn="tl">
                    <a:srgbClr val="000000"/>
                  </a:outerShdw>
                </a:effectLst>
                <a:cs typeface="Mitra" pitchFamily="2" charset="-78"/>
              </a:rPr>
              <a:t>توان عرضه‏كنندگان مواد اوليه در چانه‏زدن</a:t>
            </a:r>
          </a:p>
          <a:p>
            <a:pPr marL="457200" indent="-457200" algn="just" rtl="1">
              <a:spcBef>
                <a:spcPct val="50000"/>
              </a:spcBef>
              <a:buClr>
                <a:srgbClr val="66FF66"/>
              </a:buClr>
              <a:buFontTx/>
              <a:buAutoNum type="arabicPeriod"/>
            </a:pPr>
            <a:r>
              <a:rPr lang="ar-SA" sz="3700" b="1">
                <a:effectLst>
                  <a:outerShdw blurRad="38100" dist="38100" dir="2700000" algn="tl">
                    <a:srgbClr val="000000"/>
                  </a:outerShdw>
                </a:effectLst>
                <a:cs typeface="Mitra" pitchFamily="2" charset="-78"/>
              </a:rPr>
              <a:t>توان مصرف‏كنندگان در چانه‏زدن</a:t>
            </a:r>
            <a:endParaRPr lang="en-US" sz="3700" b="1">
              <a:effectLst>
                <a:outerShdw blurRad="38100" dist="38100" dir="2700000" algn="tl">
                  <a:srgbClr val="000000"/>
                </a:outerShdw>
              </a:effectLst>
              <a:cs typeface="Mitra" pitchFamily="2" charset="-78"/>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4" name="Rectangle 14"/>
          <p:cNvSpPr>
            <a:spLocks noChangeArrowheads="1"/>
          </p:cNvSpPr>
          <p:nvPr/>
        </p:nvSpPr>
        <p:spPr bwMode="auto">
          <a:xfrm>
            <a:off x="152400" y="914400"/>
            <a:ext cx="8801100" cy="5791200"/>
          </a:xfrm>
          <a:prstGeom prst="rect">
            <a:avLst/>
          </a:prstGeom>
          <a:solidFill>
            <a:srgbClr val="EAEAEA">
              <a:alpha val="50000"/>
            </a:srgbClr>
          </a:solidFill>
          <a:ln w="12700">
            <a:solidFill>
              <a:schemeClr val="tx1"/>
            </a:solidFill>
            <a:miter lim="800000"/>
            <a:headEnd type="none" w="sm" len="sm"/>
            <a:tailEnd type="none" w="sm" len="sm"/>
          </a:ln>
          <a:effectLst/>
        </p:spPr>
        <p:txBody>
          <a:bodyPr wrap="none" anchor="ctr"/>
          <a:lstStyle/>
          <a:p>
            <a:endParaRPr lang="fa-IR"/>
          </a:p>
        </p:txBody>
      </p:sp>
      <p:sp>
        <p:nvSpPr>
          <p:cNvPr id="46084" name="Rectangle 4"/>
          <p:cNvSpPr>
            <a:spLocks noChangeArrowheads="1"/>
          </p:cNvSpPr>
          <p:nvPr/>
        </p:nvSpPr>
        <p:spPr bwMode="auto">
          <a:xfrm>
            <a:off x="2513013" y="149225"/>
            <a:ext cx="4421187" cy="531813"/>
          </a:xfrm>
          <a:prstGeom prst="rect">
            <a:avLst/>
          </a:prstGeom>
          <a:solidFill>
            <a:srgbClr val="4D4D4D"/>
          </a:solidFill>
          <a:ln w="12700">
            <a:solidFill>
              <a:srgbClr val="EAEAEA"/>
            </a:solidFill>
            <a:miter lim="800000"/>
            <a:headEnd type="none" w="sm" len="sm"/>
            <a:tailEnd type="none" w="sm" len="sm"/>
          </a:ln>
          <a:effectLst>
            <a:outerShdw dist="45791" dir="3378596" algn="ctr" rotWithShape="0">
              <a:srgbClr val="4D4D4D"/>
            </a:outerShdw>
          </a:effectLst>
        </p:spPr>
        <p:txBody>
          <a:bodyPr wrap="none">
            <a:spAutoFit/>
          </a:bodyPr>
          <a:lstStyle/>
          <a:p>
            <a:pPr algn="ctr" rtl="1">
              <a:spcBef>
                <a:spcPct val="20000"/>
              </a:spcBef>
              <a:buClr>
                <a:schemeClr val="accent2"/>
              </a:buClr>
              <a:buSzPct val="80000"/>
              <a:buFont typeface="Wingdings" pitchFamily="2" charset="2"/>
              <a:buNone/>
            </a:pPr>
            <a:r>
              <a:rPr lang="ar-SA" b="1">
                <a:solidFill>
                  <a:srgbClr val="CCFF33"/>
                </a:solidFill>
                <a:effectLst>
                  <a:outerShdw blurRad="38100" dist="38100" dir="2700000" algn="tl">
                    <a:srgbClr val="000000"/>
                  </a:outerShdw>
                </a:effectLst>
                <a:cs typeface="Jadid" pitchFamily="2" charset="-78"/>
              </a:rPr>
              <a:t>الگوي رقابت مبتني بر پنج نيرو</a:t>
            </a:r>
            <a:endParaRPr lang="en-US" b="1">
              <a:solidFill>
                <a:srgbClr val="CCFF33"/>
              </a:solidFill>
              <a:effectLst>
                <a:outerShdw blurRad="38100" dist="38100" dir="2700000" algn="tl">
                  <a:srgbClr val="000000"/>
                </a:outerShdw>
              </a:effectLst>
              <a:cs typeface="Jadid" pitchFamily="2" charset="-78"/>
            </a:endParaRPr>
          </a:p>
        </p:txBody>
      </p:sp>
      <p:sp>
        <p:nvSpPr>
          <p:cNvPr id="46085" name="Rectangle 5"/>
          <p:cNvSpPr>
            <a:spLocks noChangeArrowheads="1"/>
          </p:cNvSpPr>
          <p:nvPr/>
        </p:nvSpPr>
        <p:spPr bwMode="auto">
          <a:xfrm>
            <a:off x="2495550" y="1819275"/>
            <a:ext cx="4043363" cy="561975"/>
          </a:xfrm>
          <a:prstGeom prst="rect">
            <a:avLst/>
          </a:prstGeom>
          <a:solidFill>
            <a:schemeClr val="tx1"/>
          </a:solidFill>
          <a:ln w="12700">
            <a:noFill/>
            <a:miter lim="800000"/>
            <a:headEnd type="none" w="sm" len="sm"/>
            <a:tailEnd type="none" w="sm" len="sm"/>
          </a:ln>
          <a:effectLst>
            <a:outerShdw dist="53882" dir="13500000" algn="ctr" rotWithShape="0">
              <a:srgbClr val="4D4D4D"/>
            </a:outerShdw>
          </a:effectLst>
        </p:spPr>
        <p:txBody>
          <a:bodyPr wrap="none" anchor="ctr"/>
          <a:lstStyle/>
          <a:p>
            <a:pPr algn="ctr"/>
            <a:r>
              <a:rPr lang="ar-SA" sz="2000" b="1">
                <a:solidFill>
                  <a:schemeClr val="bg1"/>
                </a:solidFill>
                <a:cs typeface="Traffic" pitchFamily="2" charset="-78"/>
              </a:rPr>
              <a:t>توسعه بالقوه محصولات جايگزين</a:t>
            </a:r>
            <a:endParaRPr lang="en-US" sz="2000" b="1">
              <a:solidFill>
                <a:schemeClr val="bg1"/>
              </a:solidFill>
              <a:cs typeface="Traffic" pitchFamily="2" charset="-78"/>
            </a:endParaRPr>
          </a:p>
        </p:txBody>
      </p:sp>
      <p:sp>
        <p:nvSpPr>
          <p:cNvPr id="46086" name="Rectangle 6"/>
          <p:cNvSpPr>
            <a:spLocks noChangeArrowheads="1"/>
          </p:cNvSpPr>
          <p:nvPr/>
        </p:nvSpPr>
        <p:spPr bwMode="auto">
          <a:xfrm>
            <a:off x="3438525" y="3429000"/>
            <a:ext cx="2171700" cy="1125538"/>
          </a:xfrm>
          <a:prstGeom prst="rect">
            <a:avLst/>
          </a:prstGeom>
          <a:solidFill>
            <a:schemeClr val="tx1"/>
          </a:solidFill>
          <a:ln w="12700">
            <a:noFill/>
            <a:miter lim="800000"/>
            <a:headEnd type="none" w="sm" len="sm"/>
            <a:tailEnd type="none" w="sm" len="sm"/>
          </a:ln>
          <a:effectLst>
            <a:outerShdw dist="53882" dir="13500000" algn="ctr" rotWithShape="0">
              <a:srgbClr val="4D4D4D"/>
            </a:outerShdw>
          </a:effectLst>
        </p:spPr>
        <p:txBody>
          <a:bodyPr wrap="none" anchor="ctr"/>
          <a:lstStyle/>
          <a:p>
            <a:pPr algn="ctr"/>
            <a:r>
              <a:rPr lang="ar-SA" sz="2000" b="1">
                <a:solidFill>
                  <a:schemeClr val="bg1"/>
                </a:solidFill>
                <a:cs typeface="Traffic" pitchFamily="2" charset="-78"/>
              </a:rPr>
              <a:t>هم‏چشمي</a:t>
            </a:r>
          </a:p>
          <a:p>
            <a:pPr algn="ctr"/>
            <a:r>
              <a:rPr lang="ar-SA" sz="2000" b="1">
                <a:solidFill>
                  <a:schemeClr val="bg1"/>
                </a:solidFill>
                <a:cs typeface="Traffic" pitchFamily="2" charset="-78"/>
              </a:rPr>
              <a:t>شركت‏هاي رقيب</a:t>
            </a:r>
            <a:endParaRPr lang="en-US" sz="2000" b="1">
              <a:solidFill>
                <a:schemeClr val="bg1"/>
              </a:solidFill>
              <a:cs typeface="Traffic" pitchFamily="2" charset="-78"/>
            </a:endParaRPr>
          </a:p>
        </p:txBody>
      </p:sp>
      <p:sp>
        <p:nvSpPr>
          <p:cNvPr id="46087" name="Rectangle 7"/>
          <p:cNvSpPr>
            <a:spLocks noChangeArrowheads="1"/>
          </p:cNvSpPr>
          <p:nvPr/>
        </p:nvSpPr>
        <p:spPr bwMode="auto">
          <a:xfrm>
            <a:off x="304800" y="3505200"/>
            <a:ext cx="2171700" cy="984250"/>
          </a:xfrm>
          <a:prstGeom prst="rect">
            <a:avLst/>
          </a:prstGeom>
          <a:solidFill>
            <a:schemeClr val="tx1"/>
          </a:solidFill>
          <a:ln w="12700">
            <a:noFill/>
            <a:miter lim="800000"/>
            <a:headEnd type="none" w="sm" len="sm"/>
            <a:tailEnd type="none" w="sm" len="sm"/>
          </a:ln>
          <a:effectLst>
            <a:outerShdw dist="53882" dir="13500000" algn="ctr" rotWithShape="0">
              <a:srgbClr val="4D4D4D"/>
            </a:outerShdw>
          </a:effectLst>
        </p:spPr>
        <p:txBody>
          <a:bodyPr wrap="none" anchor="ctr"/>
          <a:lstStyle/>
          <a:p>
            <a:pPr algn="ctr"/>
            <a:r>
              <a:rPr lang="ar-SA" sz="1800" b="1">
                <a:solidFill>
                  <a:schemeClr val="bg1"/>
                </a:solidFill>
                <a:cs typeface="Traffic" pitchFamily="2" charset="-78"/>
              </a:rPr>
              <a:t>توان عرضه‏كنندگان</a:t>
            </a:r>
          </a:p>
          <a:p>
            <a:pPr algn="ctr"/>
            <a:r>
              <a:rPr lang="ar-SA" sz="1800" b="1">
                <a:solidFill>
                  <a:schemeClr val="bg1"/>
                </a:solidFill>
                <a:cs typeface="Traffic" pitchFamily="2" charset="-78"/>
              </a:rPr>
              <a:t>مواد اوليه در چانه‏زدن</a:t>
            </a:r>
            <a:endParaRPr lang="en-US" sz="1800" b="1">
              <a:solidFill>
                <a:schemeClr val="bg1"/>
              </a:solidFill>
              <a:cs typeface="Traffic" pitchFamily="2" charset="-78"/>
            </a:endParaRPr>
          </a:p>
        </p:txBody>
      </p:sp>
      <p:sp>
        <p:nvSpPr>
          <p:cNvPr id="46088" name="Rectangle 8"/>
          <p:cNvSpPr>
            <a:spLocks noChangeArrowheads="1"/>
          </p:cNvSpPr>
          <p:nvPr/>
        </p:nvSpPr>
        <p:spPr bwMode="auto">
          <a:xfrm>
            <a:off x="6629400" y="3505200"/>
            <a:ext cx="2171700" cy="984250"/>
          </a:xfrm>
          <a:prstGeom prst="rect">
            <a:avLst/>
          </a:prstGeom>
          <a:solidFill>
            <a:schemeClr val="tx1"/>
          </a:solidFill>
          <a:ln w="12700">
            <a:noFill/>
            <a:miter lim="800000"/>
            <a:headEnd type="none" w="sm" len="sm"/>
            <a:tailEnd type="none" w="sm" len="sm"/>
          </a:ln>
          <a:effectLst>
            <a:outerShdw dist="53882" dir="13500000" algn="ctr" rotWithShape="0">
              <a:srgbClr val="4D4D4D"/>
            </a:outerShdw>
          </a:effectLst>
        </p:spPr>
        <p:txBody>
          <a:bodyPr wrap="none" anchor="ctr"/>
          <a:lstStyle/>
          <a:p>
            <a:pPr algn="ctr"/>
            <a:r>
              <a:rPr lang="ar-SA" sz="1800" b="1">
                <a:solidFill>
                  <a:schemeClr val="bg1"/>
                </a:solidFill>
                <a:cs typeface="Traffic" pitchFamily="2" charset="-78"/>
              </a:rPr>
              <a:t>توان مصرف كنندگان</a:t>
            </a:r>
          </a:p>
          <a:p>
            <a:pPr algn="ctr"/>
            <a:r>
              <a:rPr lang="ar-SA" sz="1800" b="1">
                <a:solidFill>
                  <a:schemeClr val="bg1"/>
                </a:solidFill>
                <a:cs typeface="Traffic" pitchFamily="2" charset="-78"/>
              </a:rPr>
              <a:t>در چانه‏زدن</a:t>
            </a:r>
            <a:endParaRPr lang="en-US" sz="1800" b="1">
              <a:solidFill>
                <a:schemeClr val="bg1"/>
              </a:solidFill>
              <a:cs typeface="Traffic" pitchFamily="2" charset="-78"/>
            </a:endParaRPr>
          </a:p>
        </p:txBody>
      </p:sp>
      <p:sp>
        <p:nvSpPr>
          <p:cNvPr id="46089" name="Rectangle 9"/>
          <p:cNvSpPr>
            <a:spLocks noChangeArrowheads="1"/>
          </p:cNvSpPr>
          <p:nvPr/>
        </p:nvSpPr>
        <p:spPr bwMode="auto">
          <a:xfrm>
            <a:off x="2352675" y="5572125"/>
            <a:ext cx="4343400" cy="914400"/>
          </a:xfrm>
          <a:prstGeom prst="rect">
            <a:avLst/>
          </a:prstGeom>
          <a:solidFill>
            <a:schemeClr val="tx1"/>
          </a:solidFill>
          <a:ln w="12700">
            <a:noFill/>
            <a:miter lim="800000"/>
            <a:headEnd type="none" w="sm" len="sm"/>
            <a:tailEnd type="none" w="sm" len="sm"/>
          </a:ln>
          <a:effectLst>
            <a:outerShdw dist="53882" dir="13500000" algn="ctr" rotWithShape="0">
              <a:srgbClr val="4D4D4D"/>
            </a:outerShdw>
          </a:effectLst>
        </p:spPr>
        <p:txBody>
          <a:bodyPr wrap="none" anchor="ctr"/>
          <a:lstStyle/>
          <a:p>
            <a:pPr algn="ctr"/>
            <a:r>
              <a:rPr lang="ar-SA" sz="2000" b="1">
                <a:solidFill>
                  <a:schemeClr val="bg1"/>
                </a:solidFill>
                <a:cs typeface="Traffic" pitchFamily="2" charset="-78"/>
              </a:rPr>
              <a:t>توان بالقوه براي ورود رقباي جديد</a:t>
            </a:r>
            <a:endParaRPr lang="en-US" sz="2000" b="1">
              <a:solidFill>
                <a:schemeClr val="bg1"/>
              </a:solidFill>
              <a:cs typeface="Traffic" pitchFamily="2" charset="-78"/>
            </a:endParaRPr>
          </a:p>
        </p:txBody>
      </p:sp>
      <p:cxnSp>
        <p:nvCxnSpPr>
          <p:cNvPr id="46090" name="AutoShape 10"/>
          <p:cNvCxnSpPr>
            <a:cxnSpLocks noChangeShapeType="1"/>
            <a:stCxn id="46087" idx="3"/>
            <a:endCxn id="46086" idx="1"/>
          </p:cNvCxnSpPr>
          <p:nvPr/>
        </p:nvCxnSpPr>
        <p:spPr bwMode="auto">
          <a:xfrm flipV="1">
            <a:off x="2476500" y="3992563"/>
            <a:ext cx="962025" cy="4762"/>
          </a:xfrm>
          <a:prstGeom prst="straightConnector1">
            <a:avLst/>
          </a:prstGeom>
          <a:noFill/>
          <a:ln w="38100">
            <a:solidFill>
              <a:schemeClr val="bg2"/>
            </a:solidFill>
            <a:round/>
            <a:headEnd type="triangle" w="med" len="med"/>
            <a:tailEnd type="triangle" w="med" len="med"/>
          </a:ln>
          <a:effectLst/>
        </p:spPr>
      </p:cxnSp>
      <p:cxnSp>
        <p:nvCxnSpPr>
          <p:cNvPr id="46091" name="AutoShape 11"/>
          <p:cNvCxnSpPr>
            <a:cxnSpLocks noChangeShapeType="1"/>
            <a:stCxn id="46086" idx="3"/>
            <a:endCxn id="46088" idx="1"/>
          </p:cNvCxnSpPr>
          <p:nvPr/>
        </p:nvCxnSpPr>
        <p:spPr bwMode="auto">
          <a:xfrm>
            <a:off x="5610225" y="3992563"/>
            <a:ext cx="1019175" cy="4762"/>
          </a:xfrm>
          <a:prstGeom prst="straightConnector1">
            <a:avLst/>
          </a:prstGeom>
          <a:noFill/>
          <a:ln w="38100">
            <a:solidFill>
              <a:schemeClr val="bg2"/>
            </a:solidFill>
            <a:round/>
            <a:headEnd type="triangle" w="med" len="med"/>
            <a:tailEnd type="triangle" w="med" len="med"/>
          </a:ln>
          <a:effectLst/>
        </p:spPr>
      </p:cxnSp>
      <p:cxnSp>
        <p:nvCxnSpPr>
          <p:cNvPr id="46092" name="AutoShape 12"/>
          <p:cNvCxnSpPr>
            <a:cxnSpLocks noChangeShapeType="1"/>
            <a:stCxn id="46086" idx="0"/>
            <a:endCxn id="46085" idx="2"/>
          </p:cNvCxnSpPr>
          <p:nvPr/>
        </p:nvCxnSpPr>
        <p:spPr bwMode="auto">
          <a:xfrm flipH="1" flipV="1">
            <a:off x="4518025" y="2381250"/>
            <a:ext cx="6350" cy="1047750"/>
          </a:xfrm>
          <a:prstGeom prst="straightConnector1">
            <a:avLst/>
          </a:prstGeom>
          <a:noFill/>
          <a:ln w="38100">
            <a:solidFill>
              <a:schemeClr val="bg2"/>
            </a:solidFill>
            <a:round/>
            <a:headEnd type="triangle" w="med" len="med"/>
            <a:tailEnd type="triangle" w="med" len="med"/>
          </a:ln>
          <a:effectLst/>
        </p:spPr>
      </p:cxnSp>
      <p:cxnSp>
        <p:nvCxnSpPr>
          <p:cNvPr id="46093" name="AutoShape 13"/>
          <p:cNvCxnSpPr>
            <a:cxnSpLocks noChangeShapeType="1"/>
            <a:stCxn id="46086" idx="2"/>
            <a:endCxn id="46089" idx="0"/>
          </p:cNvCxnSpPr>
          <p:nvPr/>
        </p:nvCxnSpPr>
        <p:spPr bwMode="auto">
          <a:xfrm>
            <a:off x="4524375" y="4554538"/>
            <a:ext cx="0" cy="1017587"/>
          </a:xfrm>
          <a:prstGeom prst="straightConnector1">
            <a:avLst/>
          </a:prstGeom>
          <a:noFill/>
          <a:ln w="38100">
            <a:solidFill>
              <a:schemeClr val="bg2"/>
            </a:solidFill>
            <a:round/>
            <a:headEnd type="triangle" w="med" len="med"/>
            <a:tailEnd type="triangle" w="med" len="med"/>
          </a:ln>
          <a:effectLst/>
        </p:spPr>
      </p:cxn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Oval 2"/>
          <p:cNvSpPr>
            <a:spLocks noChangeArrowheads="1"/>
          </p:cNvSpPr>
          <p:nvPr/>
        </p:nvSpPr>
        <p:spPr bwMode="auto">
          <a:xfrm>
            <a:off x="266700" y="457200"/>
            <a:ext cx="8610600" cy="1905000"/>
          </a:xfrm>
          <a:prstGeom prst="ellipse">
            <a:avLst/>
          </a:prstGeom>
          <a:solidFill>
            <a:srgbClr val="00FF00"/>
          </a:solidFill>
          <a:ln w="9525">
            <a:solidFill>
              <a:schemeClr val="tx1"/>
            </a:solidFill>
            <a:round/>
            <a:headEnd/>
            <a:tailEnd/>
          </a:ln>
          <a:effectLst/>
        </p:spPr>
        <p:txBody>
          <a:bodyPr wrap="none" anchor="ctr"/>
          <a:lstStyle/>
          <a:p>
            <a:endParaRPr lang="fa-IR"/>
          </a:p>
        </p:txBody>
      </p:sp>
      <p:sp>
        <p:nvSpPr>
          <p:cNvPr id="284675" name="Text Box 3"/>
          <p:cNvSpPr txBox="1">
            <a:spLocks noChangeArrowheads="1"/>
          </p:cNvSpPr>
          <p:nvPr/>
        </p:nvSpPr>
        <p:spPr bwMode="auto">
          <a:xfrm>
            <a:off x="0" y="1143000"/>
            <a:ext cx="8915400" cy="1066800"/>
          </a:xfrm>
          <a:prstGeom prst="rect">
            <a:avLst/>
          </a:prstGeom>
          <a:noFill/>
          <a:ln w="9525">
            <a:noFill/>
            <a:miter lim="800000"/>
            <a:headEnd/>
            <a:tailEnd/>
          </a:ln>
          <a:effectLst/>
        </p:spPr>
        <p:txBody>
          <a:bodyPr>
            <a:spAutoFit/>
          </a:bodyPr>
          <a:lstStyle/>
          <a:p>
            <a:pPr algn="r">
              <a:spcBef>
                <a:spcPct val="50000"/>
              </a:spcBef>
            </a:pPr>
            <a:r>
              <a:rPr lang="ar-SA" sz="3200" b="1">
                <a:latin typeface="Arial" charset="0"/>
                <a:cs typeface="Arial" charset="0"/>
              </a:rPr>
              <a:t>لازمه يك ن</a:t>
            </a:r>
            <a:r>
              <a:rPr lang="fa-IR" sz="3200" b="1">
                <a:latin typeface="Arial" charset="0"/>
                <a:cs typeface="Arial" charset="0"/>
              </a:rPr>
              <a:t>گ</a:t>
            </a:r>
            <a:r>
              <a:rPr lang="ar-SA" sz="3200" b="1">
                <a:latin typeface="Arial" charset="0"/>
                <a:cs typeface="Arial" charset="0"/>
              </a:rPr>
              <a:t>اه فعال و </a:t>
            </a:r>
            <a:r>
              <a:rPr lang="fa-IR" sz="3200" b="1">
                <a:latin typeface="Arial" charset="0"/>
                <a:cs typeface="Arial" charset="0"/>
              </a:rPr>
              <a:t>آ</a:t>
            </a:r>
            <a:r>
              <a:rPr lang="ar-SA" sz="3200" b="1">
                <a:latin typeface="Arial" charset="0"/>
                <a:cs typeface="Arial" charset="0"/>
              </a:rPr>
              <a:t>ينده ساز</a:t>
            </a:r>
            <a:r>
              <a:rPr lang="fa-IR" sz="3200" b="1">
                <a:latin typeface="Arial" charset="0"/>
                <a:cs typeface="Arial" charset="0"/>
              </a:rPr>
              <a:t>،</a:t>
            </a:r>
            <a:r>
              <a:rPr lang="ar-SA" sz="3200" b="1">
                <a:latin typeface="Arial" charset="0"/>
                <a:cs typeface="Arial" charset="0"/>
              </a:rPr>
              <a:t>حركت بر </a:t>
            </a:r>
            <a:r>
              <a:rPr lang="fa-IR" sz="3200" b="1">
                <a:latin typeface="Arial" charset="0"/>
                <a:cs typeface="Arial" charset="0"/>
              </a:rPr>
              <a:t>پ</a:t>
            </a:r>
            <a:r>
              <a:rPr lang="ar-SA" sz="3200" b="1">
                <a:latin typeface="Arial" charset="0"/>
                <a:cs typeface="Arial" charset="0"/>
              </a:rPr>
              <a:t>ايه مديريت </a:t>
            </a:r>
            <a:r>
              <a:rPr lang="fa-IR" sz="3200" b="1">
                <a:latin typeface="Arial" charset="0"/>
                <a:cs typeface="Arial" charset="0"/>
              </a:rPr>
              <a:t>چ</a:t>
            </a:r>
            <a:r>
              <a:rPr lang="ar-SA" sz="3200" b="1">
                <a:latin typeface="Arial" charset="0"/>
                <a:cs typeface="Arial" charset="0"/>
              </a:rPr>
              <a:t>شم انداز                است كه بر عناصر ذيل متكي است</a:t>
            </a:r>
            <a:r>
              <a:rPr lang="fa-IR" sz="3200" b="1">
                <a:latin typeface="Arial" charset="0"/>
                <a:cs typeface="Arial" charset="0"/>
              </a:rPr>
              <a:t>:</a:t>
            </a:r>
            <a:endParaRPr lang="en-US" sz="3200" b="1">
              <a:latin typeface="Arial" charset="0"/>
              <a:cs typeface="Arial" charset="0"/>
            </a:endParaRPr>
          </a:p>
        </p:txBody>
      </p:sp>
      <p:sp>
        <p:nvSpPr>
          <p:cNvPr id="284676" name="Text Box 4"/>
          <p:cNvSpPr txBox="1">
            <a:spLocks noChangeArrowheads="1"/>
          </p:cNvSpPr>
          <p:nvPr/>
        </p:nvSpPr>
        <p:spPr bwMode="auto">
          <a:xfrm>
            <a:off x="2514600" y="609600"/>
            <a:ext cx="4114800" cy="457200"/>
          </a:xfrm>
          <a:prstGeom prst="rect">
            <a:avLst/>
          </a:prstGeom>
          <a:noFill/>
          <a:ln w="9525">
            <a:noFill/>
            <a:miter lim="800000"/>
            <a:headEnd/>
            <a:tailEnd/>
          </a:ln>
          <a:effectLst/>
        </p:spPr>
        <p:txBody>
          <a:bodyPr>
            <a:spAutoFit/>
          </a:bodyPr>
          <a:lstStyle/>
          <a:p>
            <a:pPr>
              <a:spcBef>
                <a:spcPct val="50000"/>
              </a:spcBef>
            </a:pPr>
            <a:endParaRPr lang="fa-IR" sz="2400"/>
          </a:p>
        </p:txBody>
      </p:sp>
      <p:sp>
        <p:nvSpPr>
          <p:cNvPr id="284677" name="Text Box 5"/>
          <p:cNvSpPr txBox="1">
            <a:spLocks noChangeArrowheads="1"/>
          </p:cNvSpPr>
          <p:nvPr/>
        </p:nvSpPr>
        <p:spPr bwMode="auto">
          <a:xfrm>
            <a:off x="3733800" y="304800"/>
            <a:ext cx="1676400" cy="1006475"/>
          </a:xfrm>
          <a:prstGeom prst="rect">
            <a:avLst/>
          </a:prstGeom>
          <a:noFill/>
          <a:ln w="9525">
            <a:noFill/>
            <a:miter lim="800000"/>
            <a:headEnd/>
            <a:tailEnd/>
          </a:ln>
          <a:effectLst/>
        </p:spPr>
        <p:txBody>
          <a:bodyPr>
            <a:spAutoFit/>
          </a:bodyPr>
          <a:lstStyle/>
          <a:p>
            <a:pPr algn="r">
              <a:spcBef>
                <a:spcPct val="50000"/>
              </a:spcBef>
            </a:pPr>
            <a:r>
              <a:rPr lang="ar-SA" sz="6000" b="1">
                <a:solidFill>
                  <a:srgbClr val="FF0000"/>
                </a:solidFill>
              </a:rPr>
              <a:t>مقدمه</a:t>
            </a:r>
            <a:endParaRPr lang="en-US" sz="6000" b="1">
              <a:solidFill>
                <a:srgbClr val="FF0000"/>
              </a:solidFill>
            </a:endParaRPr>
          </a:p>
        </p:txBody>
      </p:sp>
      <p:sp>
        <p:nvSpPr>
          <p:cNvPr id="284678" name="Oval 6"/>
          <p:cNvSpPr>
            <a:spLocks noChangeArrowheads="1"/>
          </p:cNvSpPr>
          <p:nvPr/>
        </p:nvSpPr>
        <p:spPr bwMode="auto">
          <a:xfrm>
            <a:off x="685800" y="2362200"/>
            <a:ext cx="3048000" cy="762000"/>
          </a:xfrm>
          <a:prstGeom prst="ellipse">
            <a:avLst/>
          </a:prstGeom>
          <a:solidFill>
            <a:srgbClr val="FF0000"/>
          </a:solidFill>
          <a:ln w="9525">
            <a:solidFill>
              <a:schemeClr val="tx1"/>
            </a:solidFill>
            <a:round/>
            <a:headEnd/>
            <a:tailEnd/>
          </a:ln>
          <a:effectLst/>
        </p:spPr>
        <p:txBody>
          <a:bodyPr wrap="none" anchor="ctr"/>
          <a:lstStyle/>
          <a:p>
            <a:pPr algn="r"/>
            <a:r>
              <a:rPr lang="ar-SA" sz="2400" b="1">
                <a:latin typeface="Arial" charset="0"/>
                <a:cs typeface="Arial" charset="0"/>
              </a:rPr>
              <a:t>شناخت وضع موجود</a:t>
            </a:r>
            <a:endParaRPr lang="en-US" sz="2400" b="1">
              <a:latin typeface="Arial" charset="0"/>
              <a:cs typeface="Arial" charset="0"/>
            </a:endParaRPr>
          </a:p>
        </p:txBody>
      </p:sp>
      <p:sp>
        <p:nvSpPr>
          <p:cNvPr id="284679" name="Oval 7"/>
          <p:cNvSpPr>
            <a:spLocks noChangeArrowheads="1"/>
          </p:cNvSpPr>
          <p:nvPr/>
        </p:nvSpPr>
        <p:spPr bwMode="auto">
          <a:xfrm>
            <a:off x="609600" y="3200400"/>
            <a:ext cx="3200400" cy="762000"/>
          </a:xfrm>
          <a:prstGeom prst="ellipse">
            <a:avLst/>
          </a:prstGeom>
          <a:solidFill>
            <a:srgbClr val="6699FF"/>
          </a:solidFill>
          <a:ln w="9525">
            <a:solidFill>
              <a:schemeClr val="tx1"/>
            </a:solidFill>
            <a:round/>
            <a:headEnd/>
            <a:tailEnd/>
          </a:ln>
          <a:effectLst/>
        </p:spPr>
        <p:txBody>
          <a:bodyPr wrap="none" anchor="ctr"/>
          <a:lstStyle/>
          <a:p>
            <a:endParaRPr lang="fa-IR"/>
          </a:p>
        </p:txBody>
      </p:sp>
      <p:sp>
        <p:nvSpPr>
          <p:cNvPr id="284680" name="Oval 8"/>
          <p:cNvSpPr>
            <a:spLocks noChangeArrowheads="1"/>
          </p:cNvSpPr>
          <p:nvPr/>
        </p:nvSpPr>
        <p:spPr bwMode="auto">
          <a:xfrm>
            <a:off x="609600" y="4038600"/>
            <a:ext cx="3124200" cy="762000"/>
          </a:xfrm>
          <a:prstGeom prst="ellipse">
            <a:avLst/>
          </a:prstGeom>
          <a:solidFill>
            <a:srgbClr val="FFCCFF"/>
          </a:solidFill>
          <a:ln w="9525">
            <a:solidFill>
              <a:schemeClr val="tx1"/>
            </a:solidFill>
            <a:round/>
            <a:headEnd/>
            <a:tailEnd/>
          </a:ln>
          <a:effectLst/>
        </p:spPr>
        <p:txBody>
          <a:bodyPr wrap="none" anchor="ctr"/>
          <a:lstStyle/>
          <a:p>
            <a:endParaRPr lang="fa-IR"/>
          </a:p>
        </p:txBody>
      </p:sp>
      <p:sp>
        <p:nvSpPr>
          <p:cNvPr id="284681" name="Oval 9"/>
          <p:cNvSpPr>
            <a:spLocks noChangeArrowheads="1"/>
          </p:cNvSpPr>
          <p:nvPr/>
        </p:nvSpPr>
        <p:spPr bwMode="auto">
          <a:xfrm>
            <a:off x="685800" y="4876800"/>
            <a:ext cx="3048000" cy="838200"/>
          </a:xfrm>
          <a:prstGeom prst="ellipse">
            <a:avLst/>
          </a:prstGeom>
          <a:solidFill>
            <a:srgbClr val="FF9933"/>
          </a:solidFill>
          <a:ln w="9525">
            <a:solidFill>
              <a:schemeClr val="tx1"/>
            </a:solidFill>
            <a:round/>
            <a:headEnd/>
            <a:tailEnd/>
          </a:ln>
          <a:effectLst/>
        </p:spPr>
        <p:txBody>
          <a:bodyPr wrap="none" anchor="ctr"/>
          <a:lstStyle/>
          <a:p>
            <a:endParaRPr lang="fa-IR"/>
          </a:p>
        </p:txBody>
      </p:sp>
      <p:sp>
        <p:nvSpPr>
          <p:cNvPr id="284682" name="Oval 10"/>
          <p:cNvSpPr>
            <a:spLocks noChangeArrowheads="1"/>
          </p:cNvSpPr>
          <p:nvPr/>
        </p:nvSpPr>
        <p:spPr bwMode="auto">
          <a:xfrm>
            <a:off x="685800" y="5791200"/>
            <a:ext cx="3048000" cy="838200"/>
          </a:xfrm>
          <a:prstGeom prst="ellipse">
            <a:avLst/>
          </a:prstGeom>
          <a:solidFill>
            <a:srgbClr val="CC9900"/>
          </a:solidFill>
          <a:ln w="9525">
            <a:solidFill>
              <a:schemeClr val="tx1"/>
            </a:solidFill>
            <a:round/>
            <a:headEnd/>
            <a:tailEnd/>
          </a:ln>
          <a:effectLst/>
        </p:spPr>
        <p:txBody>
          <a:bodyPr wrap="none" anchor="ctr"/>
          <a:lstStyle/>
          <a:p>
            <a:endParaRPr lang="fa-IR"/>
          </a:p>
        </p:txBody>
      </p:sp>
      <p:sp>
        <p:nvSpPr>
          <p:cNvPr id="284683" name="Text Box 11"/>
          <p:cNvSpPr txBox="1">
            <a:spLocks noChangeArrowheads="1"/>
          </p:cNvSpPr>
          <p:nvPr/>
        </p:nvSpPr>
        <p:spPr bwMode="auto">
          <a:xfrm>
            <a:off x="533400" y="3352800"/>
            <a:ext cx="3352800" cy="457200"/>
          </a:xfrm>
          <a:prstGeom prst="rect">
            <a:avLst/>
          </a:prstGeom>
          <a:noFill/>
          <a:ln w="9525">
            <a:noFill/>
            <a:miter lim="800000"/>
            <a:headEnd/>
            <a:tailEnd/>
          </a:ln>
          <a:effectLst/>
        </p:spPr>
        <p:txBody>
          <a:bodyPr>
            <a:spAutoFit/>
          </a:bodyPr>
          <a:lstStyle/>
          <a:p>
            <a:pPr algn="ctr">
              <a:spcBef>
                <a:spcPct val="50000"/>
              </a:spcBef>
            </a:pPr>
            <a:r>
              <a:rPr lang="en-US" sz="2400" b="1" dirty="0">
                <a:solidFill>
                  <a:schemeClr val="accent4">
                    <a:lumMod val="10000"/>
                  </a:schemeClr>
                </a:solidFill>
                <a:latin typeface="Arial" charset="0"/>
                <a:cs typeface="Arial" charset="0"/>
              </a:rPr>
              <a:t>SWOTPESTO </a:t>
            </a:r>
            <a:r>
              <a:rPr lang="ar-SA" sz="2400" b="1" dirty="0">
                <a:solidFill>
                  <a:schemeClr val="accent4">
                    <a:lumMod val="10000"/>
                  </a:schemeClr>
                </a:solidFill>
                <a:latin typeface="Arial" charset="0"/>
                <a:cs typeface="Arial" charset="0"/>
              </a:rPr>
              <a:t>عوامل </a:t>
            </a:r>
            <a:r>
              <a:rPr lang="fa-IR" sz="2400" b="1" dirty="0">
                <a:solidFill>
                  <a:schemeClr val="accent4">
                    <a:lumMod val="10000"/>
                  </a:schemeClr>
                </a:solidFill>
                <a:latin typeface="Arial" charset="0"/>
                <a:cs typeface="Arial" charset="0"/>
              </a:rPr>
              <a:t>آ</a:t>
            </a:r>
            <a:r>
              <a:rPr lang="ar-SA" sz="2400" b="1" dirty="0">
                <a:solidFill>
                  <a:schemeClr val="accent4">
                    <a:lumMod val="10000"/>
                  </a:schemeClr>
                </a:solidFill>
                <a:latin typeface="Arial" charset="0"/>
                <a:cs typeface="Arial" charset="0"/>
              </a:rPr>
              <a:t>ن</a:t>
            </a:r>
            <a:r>
              <a:rPr lang="en-US" sz="2400" b="1" dirty="0">
                <a:latin typeface="Arial" charset="0"/>
                <a:cs typeface="Arial" charset="0"/>
              </a:rPr>
              <a:t> </a:t>
            </a:r>
          </a:p>
        </p:txBody>
      </p:sp>
      <p:sp>
        <p:nvSpPr>
          <p:cNvPr id="284684" name="Text Box 12"/>
          <p:cNvSpPr txBox="1">
            <a:spLocks noChangeArrowheads="1"/>
          </p:cNvSpPr>
          <p:nvPr/>
        </p:nvSpPr>
        <p:spPr bwMode="auto">
          <a:xfrm>
            <a:off x="533400" y="4191000"/>
            <a:ext cx="3124200" cy="457200"/>
          </a:xfrm>
          <a:prstGeom prst="rect">
            <a:avLst/>
          </a:prstGeom>
          <a:noFill/>
          <a:ln w="9525">
            <a:noFill/>
            <a:miter lim="800000"/>
            <a:headEnd/>
            <a:tailEnd/>
          </a:ln>
          <a:effectLst/>
        </p:spPr>
        <p:txBody>
          <a:bodyPr>
            <a:spAutoFit/>
          </a:bodyPr>
          <a:lstStyle/>
          <a:p>
            <a:pPr algn="r">
              <a:spcBef>
                <a:spcPct val="50000"/>
              </a:spcBef>
            </a:pPr>
            <a:endParaRPr lang="fa-IR" sz="2400" b="1">
              <a:latin typeface="Arial" charset="0"/>
              <a:cs typeface="Arial" charset="0"/>
            </a:endParaRPr>
          </a:p>
        </p:txBody>
      </p:sp>
      <p:sp>
        <p:nvSpPr>
          <p:cNvPr id="284685" name="Text Box 13"/>
          <p:cNvSpPr txBox="1">
            <a:spLocks noChangeArrowheads="1"/>
          </p:cNvSpPr>
          <p:nvPr/>
        </p:nvSpPr>
        <p:spPr bwMode="auto">
          <a:xfrm>
            <a:off x="838200" y="4191000"/>
            <a:ext cx="2819400" cy="884238"/>
          </a:xfrm>
          <a:prstGeom prst="rect">
            <a:avLst/>
          </a:prstGeom>
          <a:noFill/>
          <a:ln w="9525">
            <a:noFill/>
            <a:miter lim="800000"/>
            <a:headEnd/>
            <a:tailEnd/>
          </a:ln>
          <a:effectLst/>
        </p:spPr>
        <p:txBody>
          <a:bodyPr>
            <a:spAutoFit/>
          </a:bodyPr>
          <a:lstStyle/>
          <a:p>
            <a:pPr algn="r">
              <a:spcBef>
                <a:spcPct val="50000"/>
              </a:spcBef>
            </a:pPr>
            <a:r>
              <a:rPr lang="ar-SA" b="1" dirty="0">
                <a:latin typeface="Arial" charset="0"/>
                <a:cs typeface="Arial" charset="0"/>
              </a:rPr>
              <a:t>   </a:t>
            </a:r>
            <a:r>
              <a:rPr lang="ar-SA" b="1" dirty="0">
                <a:solidFill>
                  <a:srgbClr val="FF0000"/>
                </a:solidFill>
                <a:latin typeface="Arial" charset="0"/>
                <a:cs typeface="Arial" charset="0"/>
              </a:rPr>
              <a:t>تحليل محيط ملي</a:t>
            </a:r>
            <a:r>
              <a:rPr lang="ar-SA" sz="2400" b="1" dirty="0">
                <a:solidFill>
                  <a:srgbClr val="FF0000"/>
                </a:solidFill>
                <a:latin typeface="Arial" charset="0"/>
                <a:cs typeface="Arial" charset="0"/>
              </a:rPr>
              <a:t>      </a:t>
            </a:r>
            <a:endParaRPr lang="en-US" sz="2400" b="1" dirty="0">
              <a:solidFill>
                <a:srgbClr val="FF0000"/>
              </a:solidFill>
              <a:latin typeface="Arial" charset="0"/>
              <a:cs typeface="Arial" charset="0"/>
            </a:endParaRPr>
          </a:p>
        </p:txBody>
      </p:sp>
      <p:sp>
        <p:nvSpPr>
          <p:cNvPr id="284686" name="Text Box 14"/>
          <p:cNvSpPr txBox="1">
            <a:spLocks noChangeArrowheads="1"/>
          </p:cNvSpPr>
          <p:nvPr/>
        </p:nvSpPr>
        <p:spPr bwMode="auto">
          <a:xfrm>
            <a:off x="990600" y="5105400"/>
            <a:ext cx="2514600" cy="457200"/>
          </a:xfrm>
          <a:prstGeom prst="rect">
            <a:avLst/>
          </a:prstGeom>
          <a:noFill/>
          <a:ln w="9525">
            <a:noFill/>
            <a:miter lim="800000"/>
            <a:headEnd/>
            <a:tailEnd/>
          </a:ln>
          <a:effectLst/>
        </p:spPr>
        <p:txBody>
          <a:bodyPr>
            <a:spAutoFit/>
          </a:bodyPr>
          <a:lstStyle/>
          <a:p>
            <a:pPr algn="r">
              <a:spcBef>
                <a:spcPct val="50000"/>
              </a:spcBef>
            </a:pPr>
            <a:r>
              <a:rPr lang="ar-SA" sz="2400" b="1" dirty="0">
                <a:solidFill>
                  <a:schemeClr val="accent4">
                    <a:lumMod val="10000"/>
                  </a:schemeClr>
                </a:solidFill>
                <a:latin typeface="Arial" charset="0"/>
                <a:cs typeface="Arial" charset="0"/>
              </a:rPr>
              <a:t>تحليل محيط</a:t>
            </a:r>
            <a:r>
              <a:rPr lang="ar-SA" sz="2400" dirty="0">
                <a:solidFill>
                  <a:schemeClr val="accent4">
                    <a:lumMod val="10000"/>
                  </a:schemeClr>
                </a:solidFill>
                <a:latin typeface="Arial" charset="0"/>
                <a:cs typeface="Arial" charset="0"/>
              </a:rPr>
              <a:t> </a:t>
            </a:r>
            <a:r>
              <a:rPr lang="ar-SA" sz="2400" b="1" dirty="0">
                <a:solidFill>
                  <a:schemeClr val="accent4">
                    <a:lumMod val="10000"/>
                  </a:schemeClr>
                </a:solidFill>
                <a:latin typeface="Arial" charset="0"/>
                <a:cs typeface="Arial" charset="0"/>
              </a:rPr>
              <a:t>بين المللي</a:t>
            </a:r>
            <a:endParaRPr lang="en-US" sz="2400" dirty="0">
              <a:solidFill>
                <a:schemeClr val="accent4">
                  <a:lumMod val="10000"/>
                </a:schemeClr>
              </a:solidFill>
              <a:latin typeface="Arial" charset="0"/>
              <a:cs typeface="Arial" charset="0"/>
            </a:endParaRPr>
          </a:p>
        </p:txBody>
      </p:sp>
      <p:sp>
        <p:nvSpPr>
          <p:cNvPr id="284687" name="Text Box 15"/>
          <p:cNvSpPr txBox="1">
            <a:spLocks noChangeArrowheads="1"/>
          </p:cNvSpPr>
          <p:nvPr/>
        </p:nvSpPr>
        <p:spPr bwMode="auto">
          <a:xfrm>
            <a:off x="762000" y="5943600"/>
            <a:ext cx="2819400" cy="457200"/>
          </a:xfrm>
          <a:prstGeom prst="rect">
            <a:avLst/>
          </a:prstGeom>
          <a:noFill/>
          <a:ln w="9525">
            <a:noFill/>
            <a:miter lim="800000"/>
            <a:headEnd/>
            <a:tailEnd/>
          </a:ln>
          <a:effectLst/>
        </p:spPr>
        <p:txBody>
          <a:bodyPr>
            <a:spAutoFit/>
          </a:bodyPr>
          <a:lstStyle/>
          <a:p>
            <a:pPr algn="r">
              <a:spcBef>
                <a:spcPct val="50000"/>
              </a:spcBef>
            </a:pPr>
            <a:r>
              <a:rPr lang="ar-SA" sz="2400" b="1" dirty="0">
                <a:solidFill>
                  <a:schemeClr val="accent3">
                    <a:lumMod val="10000"/>
                  </a:schemeClr>
                </a:solidFill>
                <a:latin typeface="Arial" charset="0"/>
                <a:cs typeface="Arial" charset="0"/>
              </a:rPr>
              <a:t>ترسيم </a:t>
            </a:r>
            <a:r>
              <a:rPr lang="fa-IR" sz="2400" b="1" dirty="0">
                <a:solidFill>
                  <a:schemeClr val="accent3">
                    <a:lumMod val="10000"/>
                  </a:schemeClr>
                </a:solidFill>
                <a:latin typeface="Arial" charset="0"/>
                <a:cs typeface="Arial" charset="0"/>
              </a:rPr>
              <a:t>چ</a:t>
            </a:r>
            <a:r>
              <a:rPr lang="ar-SA" sz="2400" b="1" dirty="0">
                <a:solidFill>
                  <a:schemeClr val="accent3">
                    <a:lumMod val="10000"/>
                  </a:schemeClr>
                </a:solidFill>
                <a:latin typeface="Arial" charset="0"/>
                <a:cs typeface="Arial" charset="0"/>
              </a:rPr>
              <a:t>شم انداز مطلوب</a:t>
            </a:r>
            <a:endParaRPr lang="en-US" sz="2400" b="1" dirty="0">
              <a:solidFill>
                <a:schemeClr val="accent3">
                  <a:lumMod val="10000"/>
                </a:schemeClr>
              </a:solidFill>
              <a:latin typeface="Arial" charset="0"/>
              <a:cs typeface="Arial" charset="0"/>
            </a:endParaRPr>
          </a:p>
        </p:txBody>
      </p:sp>
      <p:sp>
        <p:nvSpPr>
          <p:cNvPr id="284688" name="Line 16"/>
          <p:cNvSpPr>
            <a:spLocks noChangeShapeType="1"/>
          </p:cNvSpPr>
          <p:nvPr/>
        </p:nvSpPr>
        <p:spPr bwMode="auto">
          <a:xfrm flipH="1" flipV="1">
            <a:off x="3733800" y="2743200"/>
            <a:ext cx="2971800" cy="1600200"/>
          </a:xfrm>
          <a:prstGeom prst="line">
            <a:avLst/>
          </a:prstGeom>
          <a:noFill/>
          <a:ln w="9525">
            <a:solidFill>
              <a:schemeClr val="tx1"/>
            </a:solidFill>
            <a:round/>
            <a:headEnd/>
            <a:tailEnd type="triangle" w="med" len="med"/>
          </a:ln>
          <a:effectLst/>
        </p:spPr>
        <p:txBody>
          <a:bodyPr/>
          <a:lstStyle/>
          <a:p>
            <a:endParaRPr lang="fa-IR"/>
          </a:p>
        </p:txBody>
      </p:sp>
      <p:sp>
        <p:nvSpPr>
          <p:cNvPr id="284689" name="Line 17"/>
          <p:cNvSpPr>
            <a:spLocks noChangeShapeType="1"/>
          </p:cNvSpPr>
          <p:nvPr/>
        </p:nvSpPr>
        <p:spPr bwMode="auto">
          <a:xfrm flipH="1" flipV="1">
            <a:off x="3657600" y="3429000"/>
            <a:ext cx="2971800" cy="914400"/>
          </a:xfrm>
          <a:prstGeom prst="line">
            <a:avLst/>
          </a:prstGeom>
          <a:noFill/>
          <a:ln w="9525">
            <a:solidFill>
              <a:schemeClr val="tx1"/>
            </a:solidFill>
            <a:round/>
            <a:headEnd/>
            <a:tailEnd type="triangle" w="med" len="med"/>
          </a:ln>
          <a:effectLst/>
        </p:spPr>
        <p:txBody>
          <a:bodyPr/>
          <a:lstStyle/>
          <a:p>
            <a:endParaRPr lang="fa-IR"/>
          </a:p>
        </p:txBody>
      </p:sp>
      <p:sp>
        <p:nvSpPr>
          <p:cNvPr id="284690" name="Line 18"/>
          <p:cNvSpPr>
            <a:spLocks noChangeShapeType="1"/>
          </p:cNvSpPr>
          <p:nvPr/>
        </p:nvSpPr>
        <p:spPr bwMode="auto">
          <a:xfrm flipH="1">
            <a:off x="3733800" y="4343400"/>
            <a:ext cx="3048000" cy="0"/>
          </a:xfrm>
          <a:prstGeom prst="line">
            <a:avLst/>
          </a:prstGeom>
          <a:noFill/>
          <a:ln w="9525">
            <a:solidFill>
              <a:schemeClr val="tx1"/>
            </a:solidFill>
            <a:round/>
            <a:headEnd/>
            <a:tailEnd type="triangle" w="med" len="med"/>
          </a:ln>
          <a:effectLst/>
        </p:spPr>
        <p:txBody>
          <a:bodyPr/>
          <a:lstStyle/>
          <a:p>
            <a:endParaRPr lang="fa-IR"/>
          </a:p>
        </p:txBody>
      </p:sp>
      <p:sp>
        <p:nvSpPr>
          <p:cNvPr id="284691" name="Line 19"/>
          <p:cNvSpPr>
            <a:spLocks noChangeShapeType="1"/>
          </p:cNvSpPr>
          <p:nvPr/>
        </p:nvSpPr>
        <p:spPr bwMode="auto">
          <a:xfrm flipH="1">
            <a:off x="3657600" y="4343400"/>
            <a:ext cx="3048000" cy="762000"/>
          </a:xfrm>
          <a:prstGeom prst="line">
            <a:avLst/>
          </a:prstGeom>
          <a:noFill/>
          <a:ln w="9525">
            <a:solidFill>
              <a:schemeClr val="tx1"/>
            </a:solidFill>
            <a:round/>
            <a:headEnd/>
            <a:tailEnd type="triangle" w="med" len="med"/>
          </a:ln>
          <a:effectLst/>
        </p:spPr>
        <p:txBody>
          <a:bodyPr/>
          <a:lstStyle/>
          <a:p>
            <a:endParaRPr lang="fa-IR"/>
          </a:p>
        </p:txBody>
      </p:sp>
      <p:sp>
        <p:nvSpPr>
          <p:cNvPr id="284692" name="Line 20"/>
          <p:cNvSpPr>
            <a:spLocks noChangeShapeType="1"/>
          </p:cNvSpPr>
          <p:nvPr/>
        </p:nvSpPr>
        <p:spPr bwMode="auto">
          <a:xfrm flipH="1">
            <a:off x="3733800" y="4343400"/>
            <a:ext cx="2971800" cy="1828800"/>
          </a:xfrm>
          <a:prstGeom prst="line">
            <a:avLst/>
          </a:prstGeom>
          <a:noFill/>
          <a:ln w="9525">
            <a:solidFill>
              <a:schemeClr val="tx1"/>
            </a:solidFill>
            <a:round/>
            <a:headEnd/>
            <a:tailEnd type="triangle" w="med" len="med"/>
          </a:ln>
          <a:effectLst/>
        </p:spPr>
        <p:txBody>
          <a:bodyPr/>
          <a:lstStyle/>
          <a:p>
            <a:endParaRPr lang="fa-IR"/>
          </a:p>
        </p:txBody>
      </p:sp>
      <p:sp>
        <p:nvSpPr>
          <p:cNvPr id="284693" name="AutoShape 21"/>
          <p:cNvSpPr>
            <a:spLocks noChangeArrowheads="1"/>
          </p:cNvSpPr>
          <p:nvPr/>
        </p:nvSpPr>
        <p:spPr bwMode="auto">
          <a:xfrm>
            <a:off x="6629400" y="3352800"/>
            <a:ext cx="2514600" cy="1828800"/>
          </a:xfrm>
          <a:prstGeom prst="hexagon">
            <a:avLst>
              <a:gd name="adj" fmla="val 34375"/>
              <a:gd name="vf" fmla="val 115470"/>
            </a:avLst>
          </a:prstGeom>
          <a:solidFill>
            <a:srgbClr val="0000FF"/>
          </a:solidFill>
          <a:ln w="9525">
            <a:solidFill>
              <a:schemeClr val="tx1"/>
            </a:solidFill>
            <a:miter lim="800000"/>
            <a:headEnd/>
            <a:tailEnd/>
          </a:ln>
          <a:effectLst/>
        </p:spPr>
        <p:txBody>
          <a:bodyPr wrap="none" anchor="ctr"/>
          <a:lstStyle/>
          <a:p>
            <a:endParaRPr lang="fa-IR"/>
          </a:p>
        </p:txBody>
      </p:sp>
      <p:sp>
        <p:nvSpPr>
          <p:cNvPr id="284694" name="Text Box 22"/>
          <p:cNvSpPr txBox="1">
            <a:spLocks noChangeArrowheads="1"/>
          </p:cNvSpPr>
          <p:nvPr/>
        </p:nvSpPr>
        <p:spPr bwMode="auto">
          <a:xfrm>
            <a:off x="6629400" y="3581400"/>
            <a:ext cx="2209800" cy="1554163"/>
          </a:xfrm>
          <a:prstGeom prst="rect">
            <a:avLst/>
          </a:prstGeom>
          <a:noFill/>
          <a:ln w="9525">
            <a:noFill/>
            <a:miter lim="800000"/>
            <a:headEnd/>
            <a:tailEnd/>
          </a:ln>
          <a:effectLst/>
        </p:spPr>
        <p:txBody>
          <a:bodyPr>
            <a:spAutoFit/>
          </a:bodyPr>
          <a:lstStyle/>
          <a:p>
            <a:pPr algn="r">
              <a:spcBef>
                <a:spcPct val="50000"/>
              </a:spcBef>
            </a:pPr>
            <a:r>
              <a:rPr lang="ar-SA" sz="3200" b="1">
                <a:latin typeface="Arial" charset="0"/>
                <a:cs typeface="Arial" charset="0"/>
              </a:rPr>
              <a:t>حركت بر </a:t>
            </a:r>
            <a:r>
              <a:rPr lang="fa-IR" sz="3200" b="1">
                <a:latin typeface="Arial" charset="0"/>
                <a:cs typeface="Arial" charset="0"/>
              </a:rPr>
              <a:t>پ</a:t>
            </a:r>
            <a:r>
              <a:rPr lang="ar-SA" sz="3200" b="1">
                <a:latin typeface="Arial" charset="0"/>
                <a:cs typeface="Arial" charset="0"/>
              </a:rPr>
              <a:t>ايه مديريت </a:t>
            </a:r>
            <a:r>
              <a:rPr lang="fa-IR" sz="3200" b="1">
                <a:latin typeface="Arial" charset="0"/>
                <a:cs typeface="Arial" charset="0"/>
              </a:rPr>
              <a:t>چ</a:t>
            </a:r>
            <a:r>
              <a:rPr lang="ar-SA" sz="3200" b="1">
                <a:latin typeface="Arial" charset="0"/>
                <a:cs typeface="Arial" charset="0"/>
              </a:rPr>
              <a:t>شم       انداز</a:t>
            </a:r>
            <a:endParaRPr lang="en-US" sz="3200" b="1">
              <a:latin typeface="Arial" charset="0"/>
              <a:cs typeface="Arial" charset="0"/>
            </a:endParaRPr>
          </a:p>
        </p:txBody>
      </p:sp>
    </p:spTree>
  </p:cSld>
  <p:clrMapOvr>
    <a:masterClrMapping/>
  </p:clrMapOvr>
  <p:transition spd="med"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284674"/>
                                        </p:tgtEl>
                                        <p:attrNameLst>
                                          <p:attrName>style.visibility</p:attrName>
                                        </p:attrNameLst>
                                      </p:cBhvr>
                                      <p:to>
                                        <p:strVal val="visible"/>
                                      </p:to>
                                    </p:set>
                                    <p:anim calcmode="lin" valueType="num">
                                      <p:cBhvr>
                                        <p:cTn id="7" dur="1000" fill="hold"/>
                                        <p:tgtEl>
                                          <p:spTgt spid="284674"/>
                                        </p:tgtEl>
                                        <p:attrNameLst>
                                          <p:attrName>ppt_w</p:attrName>
                                        </p:attrNameLst>
                                      </p:cBhvr>
                                      <p:tavLst>
                                        <p:tav tm="0">
                                          <p:val>
                                            <p:fltVal val="0"/>
                                          </p:val>
                                        </p:tav>
                                        <p:tav tm="100000">
                                          <p:val>
                                            <p:strVal val="#ppt_w"/>
                                          </p:val>
                                        </p:tav>
                                      </p:tavLst>
                                    </p:anim>
                                    <p:anim calcmode="lin" valueType="num">
                                      <p:cBhvr>
                                        <p:cTn id="8" dur="1000" fill="hold"/>
                                        <p:tgtEl>
                                          <p:spTgt spid="284674"/>
                                        </p:tgtEl>
                                        <p:attrNameLst>
                                          <p:attrName>ppt_h</p:attrName>
                                        </p:attrNameLst>
                                      </p:cBhvr>
                                      <p:tavLst>
                                        <p:tav tm="0">
                                          <p:val>
                                            <p:fltVal val="0"/>
                                          </p:val>
                                        </p:tav>
                                        <p:tav tm="100000">
                                          <p:val>
                                            <p:strVal val="#ppt_h"/>
                                          </p:val>
                                        </p:tav>
                                      </p:tavLst>
                                    </p:anim>
                                    <p:anim calcmode="lin" valueType="num">
                                      <p:cBhvr>
                                        <p:cTn id="9" dur="1000" fill="hold"/>
                                        <p:tgtEl>
                                          <p:spTgt spid="2846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467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9" presetClass="entr" presetSubtype="10" fill="hold" grpId="0" nodeType="afterEffect">
                                  <p:stCondLst>
                                    <p:cond delay="1000"/>
                                  </p:stCondLst>
                                  <p:childTnLst>
                                    <p:set>
                                      <p:cBhvr>
                                        <p:cTn id="13" dur="1" fill="hold">
                                          <p:stCondLst>
                                            <p:cond delay="0"/>
                                          </p:stCondLst>
                                        </p:cTn>
                                        <p:tgtEl>
                                          <p:spTgt spid="284677"/>
                                        </p:tgtEl>
                                        <p:attrNameLst>
                                          <p:attrName>style.visibility</p:attrName>
                                        </p:attrNameLst>
                                      </p:cBhvr>
                                      <p:to>
                                        <p:strVal val="visible"/>
                                      </p:to>
                                    </p:set>
                                    <p:anim calcmode="lin" valueType="num">
                                      <p:cBhvr>
                                        <p:cTn id="14" dur="5000" fill="hold"/>
                                        <p:tgtEl>
                                          <p:spTgt spid="284677"/>
                                        </p:tgtEl>
                                        <p:attrNameLst>
                                          <p:attrName>ppt_w</p:attrName>
                                        </p:attrNameLst>
                                      </p:cBhvr>
                                      <p:tavLst>
                                        <p:tav tm="0" fmla="#ppt_w*sin(2.5*pi*$)">
                                          <p:val>
                                            <p:fltVal val="0"/>
                                          </p:val>
                                        </p:tav>
                                        <p:tav tm="100000">
                                          <p:val>
                                            <p:fltVal val="1"/>
                                          </p:val>
                                        </p:tav>
                                      </p:tavLst>
                                    </p:anim>
                                    <p:anim calcmode="lin" valueType="num">
                                      <p:cBhvr>
                                        <p:cTn id="15" dur="5000" fill="hold"/>
                                        <p:tgtEl>
                                          <p:spTgt spid="284677"/>
                                        </p:tgtEl>
                                        <p:attrNameLst>
                                          <p:attrName>ppt_h</p:attrName>
                                        </p:attrNameLst>
                                      </p:cBhvr>
                                      <p:tavLst>
                                        <p:tav tm="0">
                                          <p:val>
                                            <p:strVal val="#ppt_h"/>
                                          </p:val>
                                        </p:tav>
                                        <p:tav tm="100000">
                                          <p:val>
                                            <p:strVal val="#ppt_h"/>
                                          </p:val>
                                        </p:tav>
                                      </p:tavLst>
                                    </p:anim>
                                  </p:childTnLst>
                                </p:cTn>
                              </p:par>
                            </p:childTnLst>
                          </p:cTn>
                        </p:par>
                        <p:par>
                          <p:cTn id="16" fill="hold">
                            <p:stCondLst>
                              <p:cond delay="8000"/>
                            </p:stCondLst>
                            <p:childTnLst>
                              <p:par>
                                <p:cTn id="17" presetID="15" presetClass="entr" presetSubtype="0" fill="hold" grpId="0" nodeType="afterEffect">
                                  <p:stCondLst>
                                    <p:cond delay="1000"/>
                                  </p:stCondLst>
                                  <p:childTnLst>
                                    <p:set>
                                      <p:cBhvr>
                                        <p:cTn id="18" dur="1" fill="hold">
                                          <p:stCondLst>
                                            <p:cond delay="0"/>
                                          </p:stCondLst>
                                        </p:cTn>
                                        <p:tgtEl>
                                          <p:spTgt spid="284675"/>
                                        </p:tgtEl>
                                        <p:attrNameLst>
                                          <p:attrName>style.visibility</p:attrName>
                                        </p:attrNameLst>
                                      </p:cBhvr>
                                      <p:to>
                                        <p:strVal val="visible"/>
                                      </p:to>
                                    </p:set>
                                    <p:anim calcmode="lin" valueType="num">
                                      <p:cBhvr>
                                        <p:cTn id="19" dur="1000" fill="hold"/>
                                        <p:tgtEl>
                                          <p:spTgt spid="284675"/>
                                        </p:tgtEl>
                                        <p:attrNameLst>
                                          <p:attrName>ppt_w</p:attrName>
                                        </p:attrNameLst>
                                      </p:cBhvr>
                                      <p:tavLst>
                                        <p:tav tm="0">
                                          <p:val>
                                            <p:fltVal val="0"/>
                                          </p:val>
                                        </p:tav>
                                        <p:tav tm="100000">
                                          <p:val>
                                            <p:strVal val="#ppt_w"/>
                                          </p:val>
                                        </p:tav>
                                      </p:tavLst>
                                    </p:anim>
                                    <p:anim calcmode="lin" valueType="num">
                                      <p:cBhvr>
                                        <p:cTn id="20" dur="1000" fill="hold"/>
                                        <p:tgtEl>
                                          <p:spTgt spid="284675"/>
                                        </p:tgtEl>
                                        <p:attrNameLst>
                                          <p:attrName>ppt_h</p:attrName>
                                        </p:attrNameLst>
                                      </p:cBhvr>
                                      <p:tavLst>
                                        <p:tav tm="0">
                                          <p:val>
                                            <p:fltVal val="0"/>
                                          </p:val>
                                        </p:tav>
                                        <p:tav tm="100000">
                                          <p:val>
                                            <p:strVal val="#ppt_h"/>
                                          </p:val>
                                        </p:tav>
                                      </p:tavLst>
                                    </p:anim>
                                    <p:anim calcmode="lin" valueType="num">
                                      <p:cBhvr>
                                        <p:cTn id="21" dur="1000" fill="hold"/>
                                        <p:tgtEl>
                                          <p:spTgt spid="28467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84675"/>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10000"/>
                            </p:stCondLst>
                            <p:childTnLst>
                              <p:par>
                                <p:cTn id="24" presetID="7" presetClass="entr" presetSubtype="8" fill="hold" grpId="0" nodeType="afterEffect">
                                  <p:stCondLst>
                                    <p:cond delay="1000"/>
                                  </p:stCondLst>
                                  <p:childTnLst>
                                    <p:set>
                                      <p:cBhvr>
                                        <p:cTn id="25" dur="1" fill="hold">
                                          <p:stCondLst>
                                            <p:cond delay="0"/>
                                          </p:stCondLst>
                                        </p:cTn>
                                        <p:tgtEl>
                                          <p:spTgt spid="284693"/>
                                        </p:tgtEl>
                                        <p:attrNameLst>
                                          <p:attrName>style.visibility</p:attrName>
                                        </p:attrNameLst>
                                      </p:cBhvr>
                                      <p:to>
                                        <p:strVal val="visible"/>
                                      </p:to>
                                    </p:set>
                                    <p:anim calcmode="lin" valueType="num">
                                      <p:cBhvr additive="base">
                                        <p:cTn id="26" dur="5000" fill="hold"/>
                                        <p:tgtEl>
                                          <p:spTgt spid="284693"/>
                                        </p:tgtEl>
                                        <p:attrNameLst>
                                          <p:attrName>ppt_x</p:attrName>
                                        </p:attrNameLst>
                                      </p:cBhvr>
                                      <p:tavLst>
                                        <p:tav tm="0">
                                          <p:val>
                                            <p:strVal val="0-#ppt_w/2"/>
                                          </p:val>
                                        </p:tav>
                                        <p:tav tm="100000">
                                          <p:val>
                                            <p:strVal val="#ppt_x"/>
                                          </p:val>
                                        </p:tav>
                                      </p:tavLst>
                                    </p:anim>
                                    <p:anim calcmode="lin" valueType="num">
                                      <p:cBhvr additive="base">
                                        <p:cTn id="27" dur="5000" fill="hold"/>
                                        <p:tgtEl>
                                          <p:spTgt spid="284693"/>
                                        </p:tgtEl>
                                        <p:attrNameLst>
                                          <p:attrName>ppt_y</p:attrName>
                                        </p:attrNameLst>
                                      </p:cBhvr>
                                      <p:tavLst>
                                        <p:tav tm="0">
                                          <p:val>
                                            <p:strVal val="#ppt_y"/>
                                          </p:val>
                                        </p:tav>
                                        <p:tav tm="100000">
                                          <p:val>
                                            <p:strVal val="#ppt_y"/>
                                          </p:val>
                                        </p:tav>
                                      </p:tavLst>
                                    </p:anim>
                                  </p:childTnLst>
                                </p:cTn>
                              </p:par>
                            </p:childTnLst>
                          </p:cTn>
                        </p:par>
                        <p:par>
                          <p:cTn id="28" fill="hold">
                            <p:stCondLst>
                              <p:cond delay="16000"/>
                            </p:stCondLst>
                            <p:childTnLst>
                              <p:par>
                                <p:cTn id="29" presetID="15" presetClass="entr" presetSubtype="0" fill="hold" grpId="0" nodeType="afterEffect">
                                  <p:stCondLst>
                                    <p:cond delay="1000"/>
                                  </p:stCondLst>
                                  <p:childTnLst>
                                    <p:set>
                                      <p:cBhvr>
                                        <p:cTn id="30" dur="1" fill="hold">
                                          <p:stCondLst>
                                            <p:cond delay="0"/>
                                          </p:stCondLst>
                                        </p:cTn>
                                        <p:tgtEl>
                                          <p:spTgt spid="284694"/>
                                        </p:tgtEl>
                                        <p:attrNameLst>
                                          <p:attrName>style.visibility</p:attrName>
                                        </p:attrNameLst>
                                      </p:cBhvr>
                                      <p:to>
                                        <p:strVal val="visible"/>
                                      </p:to>
                                    </p:set>
                                    <p:anim calcmode="lin" valueType="num">
                                      <p:cBhvr>
                                        <p:cTn id="31" dur="1000" fill="hold"/>
                                        <p:tgtEl>
                                          <p:spTgt spid="284694"/>
                                        </p:tgtEl>
                                        <p:attrNameLst>
                                          <p:attrName>ppt_w</p:attrName>
                                        </p:attrNameLst>
                                      </p:cBhvr>
                                      <p:tavLst>
                                        <p:tav tm="0">
                                          <p:val>
                                            <p:fltVal val="0"/>
                                          </p:val>
                                        </p:tav>
                                        <p:tav tm="100000">
                                          <p:val>
                                            <p:strVal val="#ppt_w"/>
                                          </p:val>
                                        </p:tav>
                                      </p:tavLst>
                                    </p:anim>
                                    <p:anim calcmode="lin" valueType="num">
                                      <p:cBhvr>
                                        <p:cTn id="32" dur="1000" fill="hold"/>
                                        <p:tgtEl>
                                          <p:spTgt spid="284694"/>
                                        </p:tgtEl>
                                        <p:attrNameLst>
                                          <p:attrName>ppt_h</p:attrName>
                                        </p:attrNameLst>
                                      </p:cBhvr>
                                      <p:tavLst>
                                        <p:tav tm="0">
                                          <p:val>
                                            <p:fltVal val="0"/>
                                          </p:val>
                                        </p:tav>
                                        <p:tav tm="100000">
                                          <p:val>
                                            <p:strVal val="#ppt_h"/>
                                          </p:val>
                                        </p:tav>
                                      </p:tavLst>
                                    </p:anim>
                                    <p:anim calcmode="lin" valueType="num">
                                      <p:cBhvr>
                                        <p:cTn id="33" dur="1000" fill="hold"/>
                                        <p:tgtEl>
                                          <p:spTgt spid="28469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84694"/>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18000"/>
                            </p:stCondLst>
                            <p:childTnLst>
                              <p:par>
                                <p:cTn id="36" presetID="22" presetClass="entr" presetSubtype="1" fill="hold" grpId="0" nodeType="afterEffect">
                                  <p:stCondLst>
                                    <p:cond delay="1000"/>
                                  </p:stCondLst>
                                  <p:childTnLst>
                                    <p:set>
                                      <p:cBhvr>
                                        <p:cTn id="37" dur="1" fill="hold">
                                          <p:stCondLst>
                                            <p:cond delay="0"/>
                                          </p:stCondLst>
                                        </p:cTn>
                                        <p:tgtEl>
                                          <p:spTgt spid="284678"/>
                                        </p:tgtEl>
                                        <p:attrNameLst>
                                          <p:attrName>style.visibility</p:attrName>
                                        </p:attrNameLst>
                                      </p:cBhvr>
                                      <p:to>
                                        <p:strVal val="visible"/>
                                      </p:to>
                                    </p:set>
                                    <p:animEffect transition="in" filter="wipe(up)">
                                      <p:cBhvr>
                                        <p:cTn id="38" dur="500"/>
                                        <p:tgtEl>
                                          <p:spTgt spid="284678"/>
                                        </p:tgtEl>
                                      </p:cBhvr>
                                    </p:animEffect>
                                  </p:childTnLst>
                                </p:cTn>
                              </p:par>
                            </p:childTnLst>
                          </p:cTn>
                        </p:par>
                        <p:par>
                          <p:cTn id="39" fill="hold">
                            <p:stCondLst>
                              <p:cond delay="19500"/>
                            </p:stCondLst>
                            <p:childTnLst>
                              <p:par>
                                <p:cTn id="40" presetID="22" presetClass="entr" presetSubtype="2" fill="hold" grpId="0" nodeType="afterEffect">
                                  <p:stCondLst>
                                    <p:cond delay="1000"/>
                                  </p:stCondLst>
                                  <p:childTnLst>
                                    <p:set>
                                      <p:cBhvr>
                                        <p:cTn id="41" dur="1" fill="hold">
                                          <p:stCondLst>
                                            <p:cond delay="0"/>
                                          </p:stCondLst>
                                        </p:cTn>
                                        <p:tgtEl>
                                          <p:spTgt spid="284688"/>
                                        </p:tgtEl>
                                        <p:attrNameLst>
                                          <p:attrName>style.visibility</p:attrName>
                                        </p:attrNameLst>
                                      </p:cBhvr>
                                      <p:to>
                                        <p:strVal val="visible"/>
                                      </p:to>
                                    </p:set>
                                    <p:animEffect transition="in" filter="wipe(right)">
                                      <p:cBhvr>
                                        <p:cTn id="42" dur="500"/>
                                        <p:tgtEl>
                                          <p:spTgt spid="284688"/>
                                        </p:tgtEl>
                                      </p:cBhvr>
                                    </p:animEffect>
                                  </p:childTnLst>
                                </p:cTn>
                              </p:par>
                            </p:childTnLst>
                          </p:cTn>
                        </p:par>
                        <p:par>
                          <p:cTn id="43" fill="hold">
                            <p:stCondLst>
                              <p:cond delay="21000"/>
                            </p:stCondLst>
                            <p:childTnLst>
                              <p:par>
                                <p:cTn id="44" presetID="22" presetClass="entr" presetSubtype="1" fill="hold" grpId="0" nodeType="afterEffect">
                                  <p:stCondLst>
                                    <p:cond delay="1000"/>
                                  </p:stCondLst>
                                  <p:childTnLst>
                                    <p:set>
                                      <p:cBhvr>
                                        <p:cTn id="45" dur="1" fill="hold">
                                          <p:stCondLst>
                                            <p:cond delay="0"/>
                                          </p:stCondLst>
                                        </p:cTn>
                                        <p:tgtEl>
                                          <p:spTgt spid="284679"/>
                                        </p:tgtEl>
                                        <p:attrNameLst>
                                          <p:attrName>style.visibility</p:attrName>
                                        </p:attrNameLst>
                                      </p:cBhvr>
                                      <p:to>
                                        <p:strVal val="visible"/>
                                      </p:to>
                                    </p:set>
                                    <p:animEffect transition="in" filter="wipe(up)">
                                      <p:cBhvr>
                                        <p:cTn id="46" dur="500"/>
                                        <p:tgtEl>
                                          <p:spTgt spid="284679"/>
                                        </p:tgtEl>
                                      </p:cBhvr>
                                    </p:animEffect>
                                  </p:childTnLst>
                                </p:cTn>
                              </p:par>
                            </p:childTnLst>
                          </p:cTn>
                        </p:par>
                        <p:par>
                          <p:cTn id="47" fill="hold">
                            <p:stCondLst>
                              <p:cond delay="22500"/>
                            </p:stCondLst>
                            <p:childTnLst>
                              <p:par>
                                <p:cTn id="48" presetID="7" presetClass="entr" presetSubtype="8" fill="hold" grpId="0" nodeType="afterEffect">
                                  <p:stCondLst>
                                    <p:cond delay="1000"/>
                                  </p:stCondLst>
                                  <p:childTnLst>
                                    <p:set>
                                      <p:cBhvr>
                                        <p:cTn id="49" dur="1" fill="hold">
                                          <p:stCondLst>
                                            <p:cond delay="0"/>
                                          </p:stCondLst>
                                        </p:cTn>
                                        <p:tgtEl>
                                          <p:spTgt spid="284683"/>
                                        </p:tgtEl>
                                        <p:attrNameLst>
                                          <p:attrName>style.visibility</p:attrName>
                                        </p:attrNameLst>
                                      </p:cBhvr>
                                      <p:to>
                                        <p:strVal val="visible"/>
                                      </p:to>
                                    </p:set>
                                    <p:anim calcmode="lin" valueType="num">
                                      <p:cBhvr additive="base">
                                        <p:cTn id="50" dur="5000" fill="hold"/>
                                        <p:tgtEl>
                                          <p:spTgt spid="284683"/>
                                        </p:tgtEl>
                                        <p:attrNameLst>
                                          <p:attrName>ppt_x</p:attrName>
                                        </p:attrNameLst>
                                      </p:cBhvr>
                                      <p:tavLst>
                                        <p:tav tm="0">
                                          <p:val>
                                            <p:strVal val="0-#ppt_w/2"/>
                                          </p:val>
                                        </p:tav>
                                        <p:tav tm="100000">
                                          <p:val>
                                            <p:strVal val="#ppt_x"/>
                                          </p:val>
                                        </p:tav>
                                      </p:tavLst>
                                    </p:anim>
                                    <p:anim calcmode="lin" valueType="num">
                                      <p:cBhvr additive="base">
                                        <p:cTn id="51" dur="5000" fill="hold"/>
                                        <p:tgtEl>
                                          <p:spTgt spid="284683"/>
                                        </p:tgtEl>
                                        <p:attrNameLst>
                                          <p:attrName>ppt_y</p:attrName>
                                        </p:attrNameLst>
                                      </p:cBhvr>
                                      <p:tavLst>
                                        <p:tav tm="0">
                                          <p:val>
                                            <p:strVal val="#ppt_y"/>
                                          </p:val>
                                        </p:tav>
                                        <p:tav tm="100000">
                                          <p:val>
                                            <p:strVal val="#ppt_y"/>
                                          </p:val>
                                        </p:tav>
                                      </p:tavLst>
                                    </p:anim>
                                  </p:childTnLst>
                                </p:cTn>
                              </p:par>
                            </p:childTnLst>
                          </p:cTn>
                        </p:par>
                        <p:par>
                          <p:cTn id="52" fill="hold">
                            <p:stCondLst>
                              <p:cond delay="28500"/>
                            </p:stCondLst>
                            <p:childTnLst>
                              <p:par>
                                <p:cTn id="53" presetID="22" presetClass="entr" presetSubtype="2" fill="hold" grpId="0" nodeType="afterEffect">
                                  <p:stCondLst>
                                    <p:cond delay="1000"/>
                                  </p:stCondLst>
                                  <p:childTnLst>
                                    <p:set>
                                      <p:cBhvr>
                                        <p:cTn id="54" dur="1" fill="hold">
                                          <p:stCondLst>
                                            <p:cond delay="0"/>
                                          </p:stCondLst>
                                        </p:cTn>
                                        <p:tgtEl>
                                          <p:spTgt spid="284689"/>
                                        </p:tgtEl>
                                        <p:attrNameLst>
                                          <p:attrName>style.visibility</p:attrName>
                                        </p:attrNameLst>
                                      </p:cBhvr>
                                      <p:to>
                                        <p:strVal val="visible"/>
                                      </p:to>
                                    </p:set>
                                    <p:animEffect transition="in" filter="wipe(right)">
                                      <p:cBhvr>
                                        <p:cTn id="55" dur="500"/>
                                        <p:tgtEl>
                                          <p:spTgt spid="284689"/>
                                        </p:tgtEl>
                                      </p:cBhvr>
                                    </p:animEffect>
                                  </p:childTnLst>
                                </p:cTn>
                              </p:par>
                            </p:childTnLst>
                          </p:cTn>
                        </p:par>
                        <p:par>
                          <p:cTn id="56" fill="hold">
                            <p:stCondLst>
                              <p:cond delay="30000"/>
                            </p:stCondLst>
                            <p:childTnLst>
                              <p:par>
                                <p:cTn id="57" presetID="22" presetClass="entr" presetSubtype="1" fill="hold" grpId="0" nodeType="afterEffect">
                                  <p:stCondLst>
                                    <p:cond delay="1000"/>
                                  </p:stCondLst>
                                  <p:childTnLst>
                                    <p:set>
                                      <p:cBhvr>
                                        <p:cTn id="58" dur="1" fill="hold">
                                          <p:stCondLst>
                                            <p:cond delay="0"/>
                                          </p:stCondLst>
                                        </p:cTn>
                                        <p:tgtEl>
                                          <p:spTgt spid="284680"/>
                                        </p:tgtEl>
                                        <p:attrNameLst>
                                          <p:attrName>style.visibility</p:attrName>
                                        </p:attrNameLst>
                                      </p:cBhvr>
                                      <p:to>
                                        <p:strVal val="visible"/>
                                      </p:to>
                                    </p:set>
                                    <p:animEffect transition="in" filter="wipe(up)">
                                      <p:cBhvr>
                                        <p:cTn id="59" dur="500"/>
                                        <p:tgtEl>
                                          <p:spTgt spid="284680"/>
                                        </p:tgtEl>
                                      </p:cBhvr>
                                    </p:animEffect>
                                  </p:childTnLst>
                                </p:cTn>
                              </p:par>
                            </p:childTnLst>
                          </p:cTn>
                        </p:par>
                        <p:par>
                          <p:cTn id="60" fill="hold">
                            <p:stCondLst>
                              <p:cond delay="31500"/>
                            </p:stCondLst>
                            <p:childTnLst>
                              <p:par>
                                <p:cTn id="61" presetID="7" presetClass="entr" presetSubtype="8" fill="hold" grpId="0" nodeType="afterEffect">
                                  <p:stCondLst>
                                    <p:cond delay="1000"/>
                                  </p:stCondLst>
                                  <p:childTnLst>
                                    <p:set>
                                      <p:cBhvr>
                                        <p:cTn id="62" dur="1" fill="hold">
                                          <p:stCondLst>
                                            <p:cond delay="0"/>
                                          </p:stCondLst>
                                        </p:cTn>
                                        <p:tgtEl>
                                          <p:spTgt spid="284685"/>
                                        </p:tgtEl>
                                        <p:attrNameLst>
                                          <p:attrName>style.visibility</p:attrName>
                                        </p:attrNameLst>
                                      </p:cBhvr>
                                      <p:to>
                                        <p:strVal val="visible"/>
                                      </p:to>
                                    </p:set>
                                    <p:anim calcmode="lin" valueType="num">
                                      <p:cBhvr additive="base">
                                        <p:cTn id="63" dur="5000" fill="hold"/>
                                        <p:tgtEl>
                                          <p:spTgt spid="284685"/>
                                        </p:tgtEl>
                                        <p:attrNameLst>
                                          <p:attrName>ppt_x</p:attrName>
                                        </p:attrNameLst>
                                      </p:cBhvr>
                                      <p:tavLst>
                                        <p:tav tm="0">
                                          <p:val>
                                            <p:strVal val="0-#ppt_w/2"/>
                                          </p:val>
                                        </p:tav>
                                        <p:tav tm="100000">
                                          <p:val>
                                            <p:strVal val="#ppt_x"/>
                                          </p:val>
                                        </p:tav>
                                      </p:tavLst>
                                    </p:anim>
                                    <p:anim calcmode="lin" valueType="num">
                                      <p:cBhvr additive="base">
                                        <p:cTn id="64" dur="5000" fill="hold"/>
                                        <p:tgtEl>
                                          <p:spTgt spid="284685"/>
                                        </p:tgtEl>
                                        <p:attrNameLst>
                                          <p:attrName>ppt_y</p:attrName>
                                        </p:attrNameLst>
                                      </p:cBhvr>
                                      <p:tavLst>
                                        <p:tav tm="0">
                                          <p:val>
                                            <p:strVal val="#ppt_y"/>
                                          </p:val>
                                        </p:tav>
                                        <p:tav tm="100000">
                                          <p:val>
                                            <p:strVal val="#ppt_y"/>
                                          </p:val>
                                        </p:tav>
                                      </p:tavLst>
                                    </p:anim>
                                  </p:childTnLst>
                                </p:cTn>
                              </p:par>
                            </p:childTnLst>
                          </p:cTn>
                        </p:par>
                        <p:par>
                          <p:cTn id="65" fill="hold">
                            <p:stCondLst>
                              <p:cond delay="37500"/>
                            </p:stCondLst>
                            <p:childTnLst>
                              <p:par>
                                <p:cTn id="66" presetID="22" presetClass="entr" presetSubtype="2" fill="hold" grpId="0" nodeType="afterEffect">
                                  <p:stCondLst>
                                    <p:cond delay="1000"/>
                                  </p:stCondLst>
                                  <p:childTnLst>
                                    <p:set>
                                      <p:cBhvr>
                                        <p:cTn id="67" dur="1" fill="hold">
                                          <p:stCondLst>
                                            <p:cond delay="0"/>
                                          </p:stCondLst>
                                        </p:cTn>
                                        <p:tgtEl>
                                          <p:spTgt spid="284690"/>
                                        </p:tgtEl>
                                        <p:attrNameLst>
                                          <p:attrName>style.visibility</p:attrName>
                                        </p:attrNameLst>
                                      </p:cBhvr>
                                      <p:to>
                                        <p:strVal val="visible"/>
                                      </p:to>
                                    </p:set>
                                    <p:animEffect transition="in" filter="wipe(right)">
                                      <p:cBhvr>
                                        <p:cTn id="68" dur="500"/>
                                        <p:tgtEl>
                                          <p:spTgt spid="284690"/>
                                        </p:tgtEl>
                                      </p:cBhvr>
                                    </p:animEffect>
                                  </p:childTnLst>
                                </p:cTn>
                              </p:par>
                            </p:childTnLst>
                          </p:cTn>
                        </p:par>
                        <p:par>
                          <p:cTn id="69" fill="hold">
                            <p:stCondLst>
                              <p:cond delay="39000"/>
                            </p:stCondLst>
                            <p:childTnLst>
                              <p:par>
                                <p:cTn id="70" presetID="22" presetClass="entr" presetSubtype="1" fill="hold" grpId="0" nodeType="afterEffect">
                                  <p:stCondLst>
                                    <p:cond delay="1000"/>
                                  </p:stCondLst>
                                  <p:childTnLst>
                                    <p:set>
                                      <p:cBhvr>
                                        <p:cTn id="71" dur="1" fill="hold">
                                          <p:stCondLst>
                                            <p:cond delay="0"/>
                                          </p:stCondLst>
                                        </p:cTn>
                                        <p:tgtEl>
                                          <p:spTgt spid="284681"/>
                                        </p:tgtEl>
                                        <p:attrNameLst>
                                          <p:attrName>style.visibility</p:attrName>
                                        </p:attrNameLst>
                                      </p:cBhvr>
                                      <p:to>
                                        <p:strVal val="visible"/>
                                      </p:to>
                                    </p:set>
                                    <p:animEffect transition="in" filter="wipe(up)">
                                      <p:cBhvr>
                                        <p:cTn id="72" dur="500"/>
                                        <p:tgtEl>
                                          <p:spTgt spid="284681"/>
                                        </p:tgtEl>
                                      </p:cBhvr>
                                    </p:animEffect>
                                  </p:childTnLst>
                                </p:cTn>
                              </p:par>
                            </p:childTnLst>
                          </p:cTn>
                        </p:par>
                        <p:par>
                          <p:cTn id="73" fill="hold">
                            <p:stCondLst>
                              <p:cond delay="40500"/>
                            </p:stCondLst>
                            <p:childTnLst>
                              <p:par>
                                <p:cTn id="74" presetID="7" presetClass="entr" presetSubtype="2" fill="hold" grpId="0" nodeType="afterEffect">
                                  <p:stCondLst>
                                    <p:cond delay="1000"/>
                                  </p:stCondLst>
                                  <p:childTnLst>
                                    <p:set>
                                      <p:cBhvr>
                                        <p:cTn id="75" dur="1" fill="hold">
                                          <p:stCondLst>
                                            <p:cond delay="0"/>
                                          </p:stCondLst>
                                        </p:cTn>
                                        <p:tgtEl>
                                          <p:spTgt spid="284686"/>
                                        </p:tgtEl>
                                        <p:attrNameLst>
                                          <p:attrName>style.visibility</p:attrName>
                                        </p:attrNameLst>
                                      </p:cBhvr>
                                      <p:to>
                                        <p:strVal val="visible"/>
                                      </p:to>
                                    </p:set>
                                    <p:anim calcmode="lin" valueType="num">
                                      <p:cBhvr additive="base">
                                        <p:cTn id="76" dur="5000" fill="hold"/>
                                        <p:tgtEl>
                                          <p:spTgt spid="284686"/>
                                        </p:tgtEl>
                                        <p:attrNameLst>
                                          <p:attrName>ppt_x</p:attrName>
                                        </p:attrNameLst>
                                      </p:cBhvr>
                                      <p:tavLst>
                                        <p:tav tm="0">
                                          <p:val>
                                            <p:strVal val="1+#ppt_w/2"/>
                                          </p:val>
                                        </p:tav>
                                        <p:tav tm="100000">
                                          <p:val>
                                            <p:strVal val="#ppt_x"/>
                                          </p:val>
                                        </p:tav>
                                      </p:tavLst>
                                    </p:anim>
                                    <p:anim calcmode="lin" valueType="num">
                                      <p:cBhvr additive="base">
                                        <p:cTn id="77" dur="5000" fill="hold"/>
                                        <p:tgtEl>
                                          <p:spTgt spid="284686"/>
                                        </p:tgtEl>
                                        <p:attrNameLst>
                                          <p:attrName>ppt_y</p:attrName>
                                        </p:attrNameLst>
                                      </p:cBhvr>
                                      <p:tavLst>
                                        <p:tav tm="0">
                                          <p:val>
                                            <p:strVal val="#ppt_y"/>
                                          </p:val>
                                        </p:tav>
                                        <p:tav tm="100000">
                                          <p:val>
                                            <p:strVal val="#ppt_y"/>
                                          </p:val>
                                        </p:tav>
                                      </p:tavLst>
                                    </p:anim>
                                  </p:childTnLst>
                                </p:cTn>
                              </p:par>
                            </p:childTnLst>
                          </p:cTn>
                        </p:par>
                        <p:par>
                          <p:cTn id="78" fill="hold">
                            <p:stCondLst>
                              <p:cond delay="46500"/>
                            </p:stCondLst>
                            <p:childTnLst>
                              <p:par>
                                <p:cTn id="79" presetID="22" presetClass="entr" presetSubtype="2" fill="hold" grpId="0" nodeType="afterEffect">
                                  <p:stCondLst>
                                    <p:cond delay="1000"/>
                                  </p:stCondLst>
                                  <p:childTnLst>
                                    <p:set>
                                      <p:cBhvr>
                                        <p:cTn id="80" dur="1" fill="hold">
                                          <p:stCondLst>
                                            <p:cond delay="0"/>
                                          </p:stCondLst>
                                        </p:cTn>
                                        <p:tgtEl>
                                          <p:spTgt spid="284691"/>
                                        </p:tgtEl>
                                        <p:attrNameLst>
                                          <p:attrName>style.visibility</p:attrName>
                                        </p:attrNameLst>
                                      </p:cBhvr>
                                      <p:to>
                                        <p:strVal val="visible"/>
                                      </p:to>
                                    </p:set>
                                    <p:animEffect transition="in" filter="wipe(right)">
                                      <p:cBhvr>
                                        <p:cTn id="81" dur="500"/>
                                        <p:tgtEl>
                                          <p:spTgt spid="284691"/>
                                        </p:tgtEl>
                                      </p:cBhvr>
                                    </p:animEffect>
                                  </p:childTnLst>
                                </p:cTn>
                              </p:par>
                            </p:childTnLst>
                          </p:cTn>
                        </p:par>
                        <p:par>
                          <p:cTn id="82" fill="hold">
                            <p:stCondLst>
                              <p:cond delay="48000"/>
                            </p:stCondLst>
                            <p:childTnLst>
                              <p:par>
                                <p:cTn id="83" presetID="22" presetClass="entr" presetSubtype="1" fill="hold" grpId="0" nodeType="afterEffect">
                                  <p:stCondLst>
                                    <p:cond delay="1000"/>
                                  </p:stCondLst>
                                  <p:childTnLst>
                                    <p:set>
                                      <p:cBhvr>
                                        <p:cTn id="84" dur="1" fill="hold">
                                          <p:stCondLst>
                                            <p:cond delay="0"/>
                                          </p:stCondLst>
                                        </p:cTn>
                                        <p:tgtEl>
                                          <p:spTgt spid="284682"/>
                                        </p:tgtEl>
                                        <p:attrNameLst>
                                          <p:attrName>style.visibility</p:attrName>
                                        </p:attrNameLst>
                                      </p:cBhvr>
                                      <p:to>
                                        <p:strVal val="visible"/>
                                      </p:to>
                                    </p:set>
                                    <p:animEffect transition="in" filter="wipe(up)">
                                      <p:cBhvr>
                                        <p:cTn id="85" dur="500"/>
                                        <p:tgtEl>
                                          <p:spTgt spid="284682"/>
                                        </p:tgtEl>
                                      </p:cBhvr>
                                    </p:animEffect>
                                  </p:childTnLst>
                                </p:cTn>
                              </p:par>
                            </p:childTnLst>
                          </p:cTn>
                        </p:par>
                        <p:par>
                          <p:cTn id="86" fill="hold">
                            <p:stCondLst>
                              <p:cond delay="49500"/>
                            </p:stCondLst>
                            <p:childTnLst>
                              <p:par>
                                <p:cTn id="87" presetID="7" presetClass="entr" presetSubtype="8" fill="hold" grpId="0" nodeType="afterEffect">
                                  <p:stCondLst>
                                    <p:cond delay="1000"/>
                                  </p:stCondLst>
                                  <p:childTnLst>
                                    <p:set>
                                      <p:cBhvr>
                                        <p:cTn id="88" dur="1" fill="hold">
                                          <p:stCondLst>
                                            <p:cond delay="0"/>
                                          </p:stCondLst>
                                        </p:cTn>
                                        <p:tgtEl>
                                          <p:spTgt spid="284687"/>
                                        </p:tgtEl>
                                        <p:attrNameLst>
                                          <p:attrName>style.visibility</p:attrName>
                                        </p:attrNameLst>
                                      </p:cBhvr>
                                      <p:to>
                                        <p:strVal val="visible"/>
                                      </p:to>
                                    </p:set>
                                    <p:anim calcmode="lin" valueType="num">
                                      <p:cBhvr additive="base">
                                        <p:cTn id="89" dur="5000" fill="hold"/>
                                        <p:tgtEl>
                                          <p:spTgt spid="284687"/>
                                        </p:tgtEl>
                                        <p:attrNameLst>
                                          <p:attrName>ppt_x</p:attrName>
                                        </p:attrNameLst>
                                      </p:cBhvr>
                                      <p:tavLst>
                                        <p:tav tm="0">
                                          <p:val>
                                            <p:strVal val="0-#ppt_w/2"/>
                                          </p:val>
                                        </p:tav>
                                        <p:tav tm="100000">
                                          <p:val>
                                            <p:strVal val="#ppt_x"/>
                                          </p:val>
                                        </p:tav>
                                      </p:tavLst>
                                    </p:anim>
                                    <p:anim calcmode="lin" valueType="num">
                                      <p:cBhvr additive="base">
                                        <p:cTn id="90" dur="5000" fill="hold"/>
                                        <p:tgtEl>
                                          <p:spTgt spid="284687"/>
                                        </p:tgtEl>
                                        <p:attrNameLst>
                                          <p:attrName>ppt_y</p:attrName>
                                        </p:attrNameLst>
                                      </p:cBhvr>
                                      <p:tavLst>
                                        <p:tav tm="0">
                                          <p:val>
                                            <p:strVal val="#ppt_y"/>
                                          </p:val>
                                        </p:tav>
                                        <p:tav tm="100000">
                                          <p:val>
                                            <p:strVal val="#ppt_y"/>
                                          </p:val>
                                        </p:tav>
                                      </p:tavLst>
                                    </p:anim>
                                  </p:childTnLst>
                                </p:cTn>
                              </p:par>
                            </p:childTnLst>
                          </p:cTn>
                        </p:par>
                        <p:par>
                          <p:cTn id="91" fill="hold">
                            <p:stCondLst>
                              <p:cond delay="55500"/>
                            </p:stCondLst>
                            <p:childTnLst>
                              <p:par>
                                <p:cTn id="92" presetID="22" presetClass="entr" presetSubtype="8" fill="hold" grpId="0" nodeType="afterEffect">
                                  <p:stCondLst>
                                    <p:cond delay="1000"/>
                                  </p:stCondLst>
                                  <p:childTnLst>
                                    <p:set>
                                      <p:cBhvr>
                                        <p:cTn id="93" dur="1" fill="hold">
                                          <p:stCondLst>
                                            <p:cond delay="0"/>
                                          </p:stCondLst>
                                        </p:cTn>
                                        <p:tgtEl>
                                          <p:spTgt spid="284692"/>
                                        </p:tgtEl>
                                        <p:attrNameLst>
                                          <p:attrName>style.visibility</p:attrName>
                                        </p:attrNameLst>
                                      </p:cBhvr>
                                      <p:to>
                                        <p:strVal val="visible"/>
                                      </p:to>
                                    </p:set>
                                    <p:animEffect transition="in" filter="wipe(left)">
                                      <p:cBhvr>
                                        <p:cTn id="94" dur="500"/>
                                        <p:tgtEl>
                                          <p:spTgt spid="28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animBg="1"/>
      <p:bldP spid="284675" grpId="0" autoUpdateAnimBg="0"/>
      <p:bldP spid="284677" grpId="0" autoUpdateAnimBg="0"/>
      <p:bldP spid="284678" grpId="0" animBg="1" autoUpdateAnimBg="0"/>
      <p:bldP spid="284679" grpId="0" animBg="1"/>
      <p:bldP spid="284680" grpId="0" animBg="1"/>
      <p:bldP spid="284681" grpId="0" animBg="1"/>
      <p:bldP spid="284682" grpId="0" animBg="1"/>
      <p:bldP spid="284683" grpId="0" autoUpdateAnimBg="0"/>
      <p:bldP spid="284685" grpId="0" autoUpdateAnimBg="0"/>
      <p:bldP spid="284686" grpId="0" autoUpdateAnimBg="0"/>
      <p:bldP spid="284687" grpId="0" autoUpdateAnimBg="0"/>
      <p:bldP spid="284688" grpId="0" animBg="1"/>
      <p:bldP spid="284689" grpId="0" animBg="1"/>
      <p:bldP spid="284690" grpId="0" animBg="1"/>
      <p:bldP spid="284691" grpId="0" animBg="1"/>
      <p:bldP spid="284692" grpId="0" animBg="1"/>
      <p:bldP spid="284693" grpId="0" animBg="1"/>
      <p:bldP spid="28469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372600" cy="6705600"/>
          </a:xfrm>
          <a:prstGeom prst="rect">
            <a:avLst/>
          </a:prstGeom>
          <a:noFill/>
          <a:ln w="9525">
            <a:noFill/>
            <a:miter lim="800000"/>
            <a:headEnd/>
            <a:tailEnd/>
          </a:ln>
          <a:effectLst/>
        </p:spPr>
        <p:txBody>
          <a:bodyPr lIns="92075" tIns="46038" rIns="92075" bIns="46038" anchor="ctr"/>
          <a:lstStyle/>
          <a:p>
            <a:pPr marL="742950" indent="-457200" algn="just" rtl="1">
              <a:spcBef>
                <a:spcPct val="20000"/>
              </a:spcBef>
              <a:buClr>
                <a:schemeClr val="accent1"/>
              </a:buClr>
              <a:buFont typeface="Wingdings" pitchFamily="2" charset="2"/>
              <a:buAutoNum type="arabicPeriod" startAt="7"/>
            </a:pPr>
            <a:r>
              <a:rPr lang="ar-SA" sz="2500" b="1" dirty="0">
                <a:cs typeface="Titr" pitchFamily="2" charset="-78"/>
              </a:rPr>
              <a:t>از آنجا كه درس ساستهاي بازرگاني در زمرة آخزين درس‏هاي تحصيلي مي‏باشد  ، در صورت نياز در زمينه‏ها يا رشته‏هاي ديگر بايد از اساتيد مختلف كمك گرفت.</a:t>
            </a:r>
          </a:p>
          <a:p>
            <a:pPr marL="742950" indent="-457200" algn="just" rtl="1">
              <a:spcBef>
                <a:spcPct val="20000"/>
              </a:spcBef>
              <a:buClr>
                <a:schemeClr val="accent1"/>
              </a:buClr>
              <a:buFont typeface="Wingdings" pitchFamily="2" charset="2"/>
              <a:buAutoNum type="arabicPeriod" startAt="7"/>
            </a:pPr>
            <a:r>
              <a:rPr lang="ar-SA" sz="2500" b="1" dirty="0">
                <a:solidFill>
                  <a:schemeClr val="tx2"/>
                </a:solidFill>
                <a:cs typeface="Titr" pitchFamily="2" charset="-78"/>
              </a:rPr>
              <a:t>امكان دارد ساير دانشجويان در زمينه‏هاي عملي و اجرايي از تواناييهاي خاص برخوردار باشند كه بتوانند نقاط ضعف شما را از بين ببرند. بنا براين ، يك روحيه همكاري بوجود آوريد تا در گروه رقابت سازنده بوجود آيد.</a:t>
            </a:r>
          </a:p>
          <a:p>
            <a:pPr marL="742950" indent="-457200" algn="just" rtl="1">
              <a:spcBef>
                <a:spcPct val="20000"/>
              </a:spcBef>
              <a:buClr>
                <a:schemeClr val="accent1"/>
              </a:buClr>
              <a:buFont typeface="Wingdings" pitchFamily="2" charset="2"/>
              <a:buAutoNum type="arabicPeriod" startAt="7"/>
            </a:pPr>
            <a:r>
              <a:rPr lang="ar-SA" sz="2500" b="1" dirty="0">
                <a:cs typeface="Titr" pitchFamily="2" charset="-78"/>
              </a:rPr>
              <a:t>موردي را كه مي‏خواهيد به كلاس ارائه كنيد چندين بار بخوانيد تا مبادا چيزي از قلم افتاده باشد.</a:t>
            </a:r>
          </a:p>
          <a:p>
            <a:pPr marL="74295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10</a:t>
            </a:r>
            <a:r>
              <a:rPr lang="fa-IR" sz="2400" b="1" dirty="0" smtClean="0">
                <a:solidFill>
                  <a:schemeClr val="accent1">
                    <a:lumMod val="60000"/>
                    <a:lumOff val="40000"/>
                  </a:schemeClr>
                </a:solidFill>
                <a:cs typeface="Titr" pitchFamily="2" charset="-78"/>
              </a:rPr>
              <a:t>.</a:t>
            </a:r>
            <a:r>
              <a:rPr lang="ar-SA" sz="2500" b="1" dirty="0" smtClean="0">
                <a:solidFill>
                  <a:schemeClr val="tx2"/>
                </a:solidFill>
                <a:cs typeface="Titr" pitchFamily="2" charset="-78"/>
              </a:rPr>
              <a:t>هنگامي </a:t>
            </a:r>
            <a:r>
              <a:rPr lang="ar-SA" sz="2500" b="1" dirty="0">
                <a:solidFill>
                  <a:schemeClr val="tx2"/>
                </a:solidFill>
                <a:cs typeface="Titr" pitchFamily="2" charset="-78"/>
              </a:rPr>
              <a:t>كه به عنوان يك گروه يك تجزيه و تحليل موردي تهيه مي‏كنيد ، به صورت چند تيم جداگانه درآييد تا هر تيم به مسائل داخلي و خارجي شركت مورد نظر بپردازد. هر تيم بايد گزارش كار خود را به عنوان يك مقاله جداگانه بنويسد و سپس نسخه‏اي از آن را به ساير اعضاي گروه بدهد.</a:t>
            </a:r>
          </a:p>
          <a:p>
            <a:pPr marL="74295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11.</a:t>
            </a:r>
            <a:r>
              <a:rPr lang="ar-SA" sz="2500" b="1" dirty="0" smtClean="0">
                <a:cs typeface="Titr" pitchFamily="2" charset="-78"/>
              </a:rPr>
              <a:t>در </a:t>
            </a:r>
            <a:r>
              <a:rPr lang="ar-SA" sz="2500" b="1" dirty="0">
                <a:cs typeface="Titr" pitchFamily="2" charset="-78"/>
              </a:rPr>
              <a:t>پايان هر نشست گروهي ، تكليف هر يك از گروهها براي نوبت و نشست بعدي تعيين شود.</a:t>
            </a:r>
          </a:p>
          <a:p>
            <a:pPr marL="74295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12.</a:t>
            </a:r>
            <a:r>
              <a:rPr lang="ar-SA" sz="2500" b="1" dirty="0" smtClean="0">
                <a:solidFill>
                  <a:schemeClr val="tx2"/>
                </a:solidFill>
                <a:cs typeface="Titr" pitchFamily="2" charset="-78"/>
              </a:rPr>
              <a:t>با </a:t>
            </a:r>
            <a:r>
              <a:rPr lang="ar-SA" sz="2500" b="1" dirty="0">
                <a:solidFill>
                  <a:schemeClr val="tx2"/>
                </a:solidFill>
                <a:cs typeface="Titr" pitchFamily="2" charset="-78"/>
              </a:rPr>
              <a:t>نشاط و شاداب باشيد.</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ChangeArrowheads="1"/>
          </p:cNvSpPr>
          <p:nvPr/>
        </p:nvSpPr>
        <p:spPr bwMode="auto">
          <a:xfrm>
            <a:off x="914400" y="228600"/>
            <a:ext cx="8153400" cy="533400"/>
          </a:xfrm>
          <a:prstGeom prst="rect">
            <a:avLst/>
          </a:prstGeom>
          <a:noFill/>
          <a:ln w="9525">
            <a:noFill/>
            <a:miter lim="800000"/>
            <a:headEnd/>
            <a:tailEnd/>
          </a:ln>
          <a:effectLst/>
        </p:spPr>
        <p:txBody>
          <a:bodyPr lIns="92075" tIns="46038" rIns="92075" bIns="46038" anchor="b"/>
          <a:lstStyle/>
          <a:p>
            <a:pPr algn="r" rtl="1"/>
            <a:r>
              <a:rPr lang="ar-SA" b="1">
                <a:solidFill>
                  <a:srgbClr val="66FF33"/>
                </a:solidFill>
                <a:effectLst>
                  <a:outerShdw blurRad="38100" dist="38100" dir="2700000" algn="tl">
                    <a:srgbClr val="000000"/>
                  </a:outerShdw>
                </a:effectLst>
                <a:latin typeface="Arial" charset="0"/>
                <a:cs typeface="Titr" pitchFamily="2" charset="-78"/>
              </a:rPr>
              <a:t>تجزيه و تحليل صنعت : ماتريس ارزيابي عوامل خارجي (</a:t>
            </a:r>
            <a:r>
              <a:rPr lang="en-US" b="1">
                <a:solidFill>
                  <a:srgbClr val="66FF33"/>
                </a:solidFill>
                <a:effectLst>
                  <a:outerShdw blurRad="38100" dist="38100" dir="2700000" algn="tl">
                    <a:srgbClr val="000000"/>
                  </a:outerShdw>
                </a:effectLst>
              </a:rPr>
              <a:t>EFE</a:t>
            </a:r>
            <a:r>
              <a:rPr lang="ar-SA" b="1">
                <a:solidFill>
                  <a:srgbClr val="66FF33"/>
                </a:solidFill>
                <a:effectLst>
                  <a:outerShdw blurRad="38100" dist="38100" dir="2700000" algn="tl">
                    <a:srgbClr val="000000"/>
                  </a:outerShdw>
                </a:effectLst>
                <a:latin typeface="Arial" charset="0"/>
                <a:cs typeface="Titr" pitchFamily="2" charset="-78"/>
              </a:rPr>
              <a:t>)</a:t>
            </a:r>
            <a:endParaRPr lang="en-US" b="1">
              <a:solidFill>
                <a:srgbClr val="66FF33"/>
              </a:solidFill>
              <a:effectLst>
                <a:outerShdw blurRad="38100" dist="38100" dir="2700000" algn="tl">
                  <a:srgbClr val="000000"/>
                </a:outerShdw>
              </a:effectLst>
              <a:latin typeface="Arial" charset="0"/>
              <a:cs typeface="Titr" pitchFamily="2" charset="-78"/>
            </a:endParaRPr>
          </a:p>
        </p:txBody>
      </p:sp>
      <p:sp>
        <p:nvSpPr>
          <p:cNvPr id="47108" name="Text Box 4"/>
          <p:cNvSpPr txBox="1">
            <a:spLocks noChangeArrowheads="1"/>
          </p:cNvSpPr>
          <p:nvPr/>
        </p:nvSpPr>
        <p:spPr bwMode="auto">
          <a:xfrm>
            <a:off x="152400" y="914400"/>
            <a:ext cx="8839200" cy="5829300"/>
          </a:xfrm>
          <a:prstGeom prst="rect">
            <a:avLst/>
          </a:prstGeom>
          <a:noFill/>
          <a:ln w="12700">
            <a:noFill/>
            <a:miter lim="800000"/>
            <a:headEnd type="none" w="sm" len="sm"/>
            <a:tailEnd type="none" w="sm" len="sm"/>
          </a:ln>
          <a:effectLst>
            <a:outerShdw dist="28398" dir="3806097" algn="ctr" rotWithShape="0">
              <a:schemeClr val="bg2"/>
            </a:outerShdw>
          </a:effectLst>
        </p:spPr>
        <p:txBody>
          <a:bodyPr>
            <a:spAutoFit/>
          </a:bodyPr>
          <a:lstStyle/>
          <a:p>
            <a:pPr marL="457200" indent="-457200" algn="just" rtl="1">
              <a:spcBef>
                <a:spcPct val="50000"/>
              </a:spcBef>
              <a:buClr>
                <a:srgbClr val="66FF66"/>
              </a:buClr>
            </a:pPr>
            <a:r>
              <a:rPr lang="ar-SA" sz="2900" b="1">
                <a:solidFill>
                  <a:schemeClr val="tx2"/>
                </a:solidFill>
                <a:effectLst>
                  <a:outerShdw blurRad="38100" dist="38100" dir="2700000" algn="tl">
                    <a:srgbClr val="000000"/>
                  </a:outerShdw>
                </a:effectLst>
                <a:cs typeface="Mitra" pitchFamily="2" charset="-78"/>
              </a:rPr>
              <a:t>استراتژيست‏ها با استفاده از ماتريس ارزيابي</a:t>
            </a:r>
          </a:p>
          <a:p>
            <a:pPr marL="457200" indent="-457200" algn="just" rtl="1">
              <a:spcBef>
                <a:spcPct val="50000"/>
              </a:spcBef>
              <a:buClr>
                <a:srgbClr val="66FF66"/>
              </a:buClr>
            </a:pPr>
            <a:r>
              <a:rPr lang="ar-SA" sz="2900" b="1">
                <a:effectLst>
                  <a:outerShdw blurRad="38100" dist="38100" dir="2700000" algn="tl">
                    <a:srgbClr val="000000"/>
                  </a:outerShdw>
                </a:effectLst>
                <a:cs typeface="Mitra" pitchFamily="2" charset="-78"/>
              </a:rPr>
              <a:t>عوامل خارجي مي‏توانند عوامل اقتصادي ، ، اجتماعي ، فرهنگي ، بوم‏شناسي ، محيطي ، سياسي ، دولتي ، حقوقي ، فن‏آوري و اطلاعات ر</a:t>
            </a:r>
            <a:r>
              <a:rPr lang="fa-IR" sz="2900" b="1">
                <a:effectLst>
                  <a:outerShdw blurRad="38100" dist="38100" dir="2700000" algn="tl">
                    <a:srgbClr val="000000"/>
                  </a:outerShdw>
                </a:effectLst>
                <a:cs typeface="Mitra" pitchFamily="2" charset="-78"/>
              </a:rPr>
              <a:t>قا</a:t>
            </a:r>
            <a:r>
              <a:rPr lang="ar-SA" sz="2900" b="1">
                <a:effectLst>
                  <a:outerShdw blurRad="38100" dist="38100" dir="2700000" algn="tl">
                    <a:srgbClr val="000000"/>
                  </a:outerShdw>
                </a:effectLst>
                <a:cs typeface="Mitra" pitchFamily="2" charset="-78"/>
              </a:rPr>
              <a:t>بتي را مورد ارزيابي قرار دهند. براي تهية ماتريس ارزيابي عوامل خارجي بايد پنج مرحله ، به شرح زير طي كرد :</a:t>
            </a:r>
          </a:p>
          <a:p>
            <a:pPr marL="457200" indent="-457200" algn="just" rtl="1">
              <a:spcBef>
                <a:spcPct val="50000"/>
              </a:spcBef>
              <a:buClr>
                <a:srgbClr val="66FF66"/>
              </a:buClr>
            </a:pPr>
            <a:r>
              <a:rPr lang="ar-SA" sz="2900" b="1">
                <a:effectLst>
                  <a:outerShdw blurRad="38100" dist="38100" dir="2700000" algn="tl">
                    <a:srgbClr val="000000"/>
                  </a:outerShdw>
                </a:effectLst>
                <a:cs typeface="Mitra" pitchFamily="2" charset="-78"/>
              </a:rPr>
              <a:t>1. پس از بررسي عوامل خارجي ، عوامل شناخته شده را فهرست نماييد. بين 10 تا 20 عامل بنويسيد كه در برگيرندة عواملي باشد كه موجب فرصت مي‏گردد و يا سازمان را مورد تهديد قرار مي‏دهد. نخست عواملي كه موجب فرصت و موقعيت مي‏شوند و سپس آنها كه سازمان را تهديد مي‏كنند ، بنويسيد. تا آنجا كه امكان دارد دقيق باشيد و در صورت امكان از درصد، نسبت و اعدا</a:t>
            </a:r>
            <a:r>
              <a:rPr lang="fa-IR" sz="2900" b="1">
                <a:effectLst>
                  <a:outerShdw blurRad="38100" dist="38100" dir="2700000" algn="tl">
                    <a:srgbClr val="000000"/>
                  </a:outerShdw>
                </a:effectLst>
                <a:cs typeface="Mitra" pitchFamily="2" charset="-78"/>
              </a:rPr>
              <a:t>د</a:t>
            </a:r>
            <a:r>
              <a:rPr lang="ar-SA" sz="2900" b="1">
                <a:effectLst>
                  <a:outerShdw blurRad="38100" dist="38100" dir="2700000" algn="tl">
                    <a:srgbClr val="000000"/>
                  </a:outerShdw>
                </a:effectLst>
                <a:cs typeface="Mitra" pitchFamily="2" charset="-78"/>
              </a:rPr>
              <a:t> قابل مقايسه استفاده كنيد.</a:t>
            </a:r>
            <a:endParaRPr lang="en-US" sz="2900" b="1">
              <a:effectLst>
                <a:outerShdw blurRad="38100" dist="38100" dir="2700000" algn="tl">
                  <a:srgbClr val="000000"/>
                </a:outerShdw>
              </a:effectLst>
              <a:cs typeface="Mitra" pitchFamily="2" charset="-78"/>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76200" y="228600"/>
            <a:ext cx="8839200" cy="6378575"/>
          </a:xfrm>
          <a:prstGeom prst="rect">
            <a:avLst/>
          </a:prstGeom>
          <a:noFill/>
          <a:ln w="12700">
            <a:noFill/>
            <a:miter lim="800000"/>
            <a:headEnd type="none" w="sm" len="sm"/>
            <a:tailEnd type="none" w="sm" len="sm"/>
          </a:ln>
          <a:effectLst>
            <a:outerShdw dist="28398" dir="3806097" algn="ctr" rotWithShape="0">
              <a:schemeClr val="bg2"/>
            </a:outerShdw>
          </a:effectLst>
        </p:spPr>
        <p:txBody>
          <a:bodyPr>
            <a:spAutoFit/>
          </a:bodyPr>
          <a:lstStyle/>
          <a:p>
            <a:pPr marL="457200" indent="-457200" algn="just" rtl="1">
              <a:spcBef>
                <a:spcPct val="50000"/>
              </a:spcBef>
              <a:buClr>
                <a:srgbClr val="66FF66"/>
              </a:buClr>
            </a:pPr>
            <a:r>
              <a:rPr lang="ar-SA" sz="2500" b="1">
                <a:effectLst>
                  <a:outerShdw blurRad="38100" dist="38100" dir="2700000" algn="tl">
                    <a:srgbClr val="000000"/>
                  </a:outerShdw>
                </a:effectLst>
                <a:cs typeface="Mitra" pitchFamily="2" charset="-78"/>
              </a:rPr>
              <a:t>2. به اين عوامل وزن يا ضريب بدهيد. اين ضريبها از صفر (بي‏اهميت) تا 1 (بسيار مهم) مي‏باشند. ضريب نشان‏دهنده اهميت نسبي يك عامل (از نظر موفق بودن سازمان در صنعت مربوطه) مي‏باشد. اغلب ، به عواملي كه موجب فرصت يا موقعيت مي‏شوند ضريب بيشتري (در مقايسه با عوامل تهديدكننده) داده مي‏شود (ولي اگر عوامل تهديد كننده هم شديد باشند ، بايد به آنها ضريب بالايي داد). با مقايسه نمودن شركتهاي رقيب موفق با ناموفق يا پس از بحث گروهي و توافق نظر اعضا مي‏توان وزن‏ها يا ضريب‏ها را تعيين كرد. مجموع اين ضريبها بايد عدد 1 بشود.</a:t>
            </a:r>
          </a:p>
          <a:p>
            <a:pPr marL="457200" indent="-457200" algn="just" rtl="1">
              <a:spcBef>
                <a:spcPct val="50000"/>
              </a:spcBef>
              <a:buClr>
                <a:srgbClr val="66FF66"/>
              </a:buClr>
            </a:pPr>
            <a:r>
              <a:rPr lang="ar-SA" sz="2500" b="1">
                <a:effectLst>
                  <a:outerShdw blurRad="38100" dist="38100" dir="2700000" algn="tl">
                    <a:srgbClr val="000000"/>
                  </a:outerShdw>
                </a:effectLst>
                <a:cs typeface="Mitra" pitchFamily="2" charset="-78"/>
              </a:rPr>
              <a:t>3. به هر يك از عواملي كه موجب موفقيت مي‏شود رتبه 1 تا 4 بدهيد و اين عدد بيانگر ميزان اثربخشي استراتژي‏هاي كنوني شركت در نشان‏دادن واكنش نسبت به عامل مزبور مي‏باشد. عدد 4 به معني اين است كه واكنش بسيار عالي بوده است ، عدد 3 يعني واكنش از حد متوسط بالاتر و عدد 2 يعني واكنش در حد متوسط و عدد 1 بدين معني است كه واكنش ضعيف مي‏باشد. اين رتبه‏ها برحسب اثربخشي استراتژي‏هاي سازمان تعيين مي‏شوند. رتبه‏ها در محدوده سازمان و ضريب‏ها (كه در مرحله 2 تعيين شدند) با توجه به صنعت تعيين مي‏شوند.</a:t>
            </a:r>
            <a:endParaRPr lang="en-US" sz="2500" b="1">
              <a:effectLst>
                <a:outerShdw blurRad="38100" dist="38100" dir="2700000" algn="tl">
                  <a:srgbClr val="000000"/>
                </a:outerShdw>
              </a:effectLst>
              <a:cs typeface="Mitra" pitchFamily="2" charset="-78"/>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76200" y="228600"/>
            <a:ext cx="8839200" cy="1425575"/>
          </a:xfrm>
          <a:prstGeom prst="rect">
            <a:avLst/>
          </a:prstGeom>
          <a:noFill/>
          <a:ln w="12700">
            <a:noFill/>
            <a:miter lim="800000"/>
            <a:headEnd type="none" w="sm" len="sm"/>
            <a:tailEnd type="none" w="sm" len="sm"/>
          </a:ln>
          <a:effectLst>
            <a:outerShdw dist="28398" dir="3806097" algn="ctr" rotWithShape="0">
              <a:schemeClr val="bg2"/>
            </a:outerShdw>
          </a:effectLst>
        </p:spPr>
        <p:txBody>
          <a:bodyPr>
            <a:spAutoFit/>
          </a:bodyPr>
          <a:lstStyle/>
          <a:p>
            <a:pPr marL="457200" indent="-457200" algn="just" rtl="1">
              <a:spcBef>
                <a:spcPct val="50000"/>
              </a:spcBef>
              <a:buClr>
                <a:srgbClr val="66FF66"/>
              </a:buClr>
            </a:pPr>
            <a:r>
              <a:rPr lang="ar-SA" sz="2500" b="1">
                <a:effectLst>
                  <a:outerShdw blurRad="38100" dist="38100" dir="2700000" algn="tl">
                    <a:srgbClr val="000000"/>
                  </a:outerShdw>
                </a:effectLst>
                <a:cs typeface="Mitra" pitchFamily="2" charset="-78"/>
              </a:rPr>
              <a:t>4. ضريب هر عامل را در رتبه مربوطه ضرب نماييد تا نمره‏نهايي به دست آيد.</a:t>
            </a:r>
          </a:p>
          <a:p>
            <a:pPr marL="457200" indent="-457200" algn="just" rtl="1">
              <a:spcBef>
                <a:spcPct val="50000"/>
              </a:spcBef>
              <a:buClr>
                <a:srgbClr val="66FF66"/>
              </a:buClr>
            </a:pPr>
            <a:r>
              <a:rPr lang="ar-SA" sz="2500" b="1">
                <a:effectLst>
                  <a:outerShdw blurRad="38100" dist="38100" dir="2700000" algn="tl">
                    <a:srgbClr val="000000"/>
                  </a:outerShdw>
                </a:effectLst>
                <a:cs typeface="Mitra" pitchFamily="2" charset="-78"/>
              </a:rPr>
              <a:t>5. مجموع اين نمره‏هاي متعلق به هر يك از متغيرها را به دست آوريد تا بتوان مجموع نمره‏هاي سازمان را تعيين كرد.</a:t>
            </a:r>
            <a:endParaRPr lang="en-US" sz="2500" b="1">
              <a:effectLst>
                <a:outerShdw blurRad="38100" dist="38100" dir="2700000" algn="tl">
                  <a:srgbClr val="000000"/>
                </a:outerShdw>
              </a:effectLst>
              <a:cs typeface="Mitra" pitchFamily="2" charset="-78"/>
            </a:endParaRPr>
          </a:p>
        </p:txBody>
      </p:sp>
      <p:sp>
        <p:nvSpPr>
          <p:cNvPr id="49155" name="Text Box 3"/>
          <p:cNvSpPr txBox="1">
            <a:spLocks noChangeArrowheads="1"/>
          </p:cNvSpPr>
          <p:nvPr/>
        </p:nvSpPr>
        <p:spPr bwMode="auto">
          <a:xfrm>
            <a:off x="304800" y="1981200"/>
            <a:ext cx="8458200" cy="4283075"/>
          </a:xfrm>
          <a:prstGeom prst="rect">
            <a:avLst/>
          </a:prstGeom>
          <a:noFill/>
          <a:ln w="12700">
            <a:noFill/>
            <a:miter lim="800000"/>
            <a:headEnd type="none" w="sm" len="sm"/>
            <a:tailEnd type="none" w="sm" len="sm"/>
          </a:ln>
          <a:effectLst/>
        </p:spPr>
        <p:txBody>
          <a:bodyPr>
            <a:spAutoFit/>
          </a:bodyPr>
          <a:lstStyle/>
          <a:p>
            <a:pPr algn="just" rtl="1">
              <a:spcBef>
                <a:spcPct val="50000"/>
              </a:spcBef>
              <a:buClr>
                <a:srgbClr val="66FF66"/>
              </a:buClr>
            </a:pPr>
            <a:r>
              <a:rPr lang="ar-SA" sz="2500" b="1">
                <a:solidFill>
                  <a:schemeClr val="tx2"/>
                </a:solidFill>
                <a:cs typeface="Titr" pitchFamily="2" charset="-78"/>
              </a:rPr>
              <a:t>     در ماتريس ارزيابي عوامل خارجي ، صرف نظر از تعدا عواملي كه موجب فرصت يا تهديد شركت مي‏شوند هيچ‏گاه مجموع نمره‏هاي نهايي براي سازمان به بيش از 4 و هيچ‏گاه اين جمع به كمتر از يك نمي‏رسد. ميانگين اين جمع 5/2 مي‏شود.اگر اين عدد به چهار برسد بدين معني است كه سازمان در برابر عواملي كه موجب تهديد و فرصت مي‏شوند به صورتي بسيار عالي واكنش نشان مي‏دهد. به بيان ديگر ، شركت در استراتژي‏هاي خود به شيوه‏اي موفقيت‏آميز از فرصت‏هاي موجود استفاده مي‏نمايد و اثر عواملي را كه موجب تهديد مي‏شوند به پايين‏ترين ميزان ممكن مي‏رساند. عدد 1 بيانگر اين است كه شركت در تدوين استراتژي‏هاي خود نتوانسته است از عواملي كه فرصت يا موقعيت ايجاد مي‏كنند بهره‏برداري نمايد يا از عواملي كه موجب تهديد مي‏گردند ، احتراز نمايد.</a:t>
            </a:r>
            <a:endParaRPr lang="en-US" sz="2500" b="1">
              <a:solidFill>
                <a:schemeClr val="tx2"/>
              </a:solidFill>
              <a:cs typeface="Titr" pitchFamily="2" charset="-78"/>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4282" name="Group 90"/>
          <p:cNvGraphicFramePr>
            <a:graphicFrameLocks noGrp="1"/>
          </p:cNvGraphicFramePr>
          <p:nvPr/>
        </p:nvGraphicFramePr>
        <p:xfrm>
          <a:off x="0" y="44450"/>
          <a:ext cx="9144000" cy="7352287"/>
        </p:xfrm>
        <a:graphic>
          <a:graphicData uri="http://schemas.openxmlformats.org/drawingml/2006/table">
            <a:tbl>
              <a:tblPr/>
              <a:tblGrid>
                <a:gridCol w="854075"/>
                <a:gridCol w="874713"/>
                <a:gridCol w="874712"/>
                <a:gridCol w="6540500"/>
              </a:tblGrid>
              <a:tr h="434975">
                <a:tc gridSpan="4">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0" i="0" u="none" strike="noStrike" cap="none" normalizeH="0" baseline="0" smtClean="0">
                          <a:ln>
                            <a:noFill/>
                          </a:ln>
                          <a:solidFill>
                            <a:srgbClr val="006600"/>
                          </a:solidFill>
                          <a:effectLst/>
                          <a:latin typeface="Times New Roman" pitchFamily="18" charset="0"/>
                          <a:cs typeface="Titr" pitchFamily="2" charset="-78"/>
                        </a:rPr>
                        <a:t>ماتريس ارزيابي عوامل خارجي در « مركز مطالعات و پژوهشهاي راهبردي »</a:t>
                      </a:r>
                      <a:endParaRPr kumimoji="0" lang="en-US" sz="2400" b="0" i="0" u="none" strike="noStrike" cap="none" normalizeH="0" baseline="0" smtClean="0">
                        <a:ln>
                          <a:noFill/>
                        </a:ln>
                        <a:solidFill>
                          <a:srgbClr val="006600"/>
                        </a:solidFill>
                        <a:effectLst/>
                        <a:latin typeface="Times New Roman" pitchFamily="18" charset="0"/>
                        <a:cs typeface="Titr" pitchFamily="2" charset="-7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FF"/>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584200">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نمره نهايي</a:t>
                      </a:r>
                      <a:endParaRPr kumimoji="0" lang="en-US" sz="1600" b="0"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نمره</a:t>
                      </a:r>
                    </a:p>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4</a:t>
                      </a:r>
                      <a:r>
                        <a:rPr kumimoji="0" lang="en-US" sz="1800" b="1" i="0" u="none" strike="noStrike" cap="none" normalizeH="0" baseline="0" smtClean="0">
                          <a:ln>
                            <a:noFill/>
                          </a:ln>
                          <a:solidFill>
                            <a:schemeClr val="tx1"/>
                          </a:solidFill>
                          <a:effectLst/>
                          <a:latin typeface="Times New Roman" pitchFamily="18" charset="0"/>
                          <a:cs typeface="Titr" pitchFamily="2" charset="-78"/>
                        </a:rPr>
                        <a:t>&gt;</a:t>
                      </a:r>
                      <a:r>
                        <a:rPr kumimoji="0" lang="ar-SA" sz="1800" b="1" i="0" u="none" strike="noStrike" cap="none" normalizeH="0" baseline="0" smtClean="0">
                          <a:ln>
                            <a:noFill/>
                          </a:ln>
                          <a:solidFill>
                            <a:schemeClr val="tx1"/>
                          </a:solidFill>
                          <a:effectLst/>
                          <a:latin typeface="Times New Roman" pitchFamily="18" charset="0"/>
                          <a:cs typeface="Titr" pitchFamily="2" charset="-78"/>
                        </a:rPr>
                        <a:t>1</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ضريب اهميت</a:t>
                      </a:r>
                      <a:endParaRPr kumimoji="0" lang="en-US" sz="1600" b="0"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800" b="0" i="0" u="none" strike="noStrike" cap="none" normalizeH="0" baseline="0" smtClean="0">
                          <a:ln>
                            <a:noFill/>
                          </a:ln>
                          <a:solidFill>
                            <a:schemeClr val="tx1"/>
                          </a:solidFill>
                          <a:effectLst/>
                          <a:latin typeface="Times New Roman" pitchFamily="18" charset="0"/>
                          <a:cs typeface="Titr" pitchFamily="2" charset="-78"/>
                        </a:rPr>
                        <a:t>عوامل</a:t>
                      </a:r>
                      <a:r>
                        <a:rPr kumimoji="0" lang="ar-SA" sz="2000" b="0" i="0" u="none" strike="noStrike" cap="none" normalizeH="0" baseline="0" smtClean="0">
                          <a:ln>
                            <a:noFill/>
                          </a:ln>
                          <a:solidFill>
                            <a:schemeClr val="tx1"/>
                          </a:solidFill>
                          <a:effectLst/>
                          <a:latin typeface="Times New Roman" pitchFamily="18" charset="0"/>
                          <a:cs typeface="Titr" pitchFamily="2" charset="-78"/>
                        </a:rPr>
                        <a:t>  </a:t>
                      </a:r>
                      <a:r>
                        <a:rPr kumimoji="0" lang="ar-SA" sz="2800" b="0" i="0" u="none" strike="noStrike" cap="none" normalizeH="0" baseline="0" smtClean="0">
                          <a:ln>
                            <a:noFill/>
                          </a:ln>
                          <a:solidFill>
                            <a:schemeClr val="tx1"/>
                          </a:solidFill>
                          <a:effectLst/>
                          <a:latin typeface="Times New Roman" pitchFamily="18" charset="0"/>
                          <a:cs typeface="Titr" pitchFamily="2" charset="-78"/>
                        </a:rPr>
                        <a:t>خارجي</a:t>
                      </a:r>
                      <a:endParaRPr kumimoji="0" lang="en-US" sz="2800" b="0"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03225">
                <a:tc gridSpan="4">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800" b="1" i="0" u="none" strike="noStrike" cap="none" normalizeH="0" baseline="0" smtClean="0">
                          <a:ln>
                            <a:noFill/>
                          </a:ln>
                          <a:solidFill>
                            <a:srgbClr val="006600"/>
                          </a:solidFill>
                          <a:effectLst/>
                          <a:latin typeface="Times New Roman" pitchFamily="18" charset="0"/>
                          <a:cs typeface="Mitra" pitchFamily="2" charset="-78"/>
                        </a:rPr>
                        <a:t>فرصتها</a:t>
                      </a:r>
                      <a:r>
                        <a:rPr kumimoji="0" lang="ar-SA" sz="2400" b="1" i="0" u="none" strike="noStrike" cap="none" normalizeH="0" baseline="0" smtClean="0">
                          <a:ln>
                            <a:noFill/>
                          </a:ln>
                          <a:solidFill>
                            <a:srgbClr val="006600"/>
                          </a:solidFill>
                          <a:effectLst/>
                          <a:latin typeface="Times New Roman" pitchFamily="18" charset="0"/>
                          <a:cs typeface="Mitra" pitchFamily="2" charset="-78"/>
                        </a:rPr>
                        <a:t> :</a:t>
                      </a:r>
                      <a:endParaRPr kumimoji="0" lang="en-US" sz="2400" b="1" i="0" u="none" strike="noStrike" cap="none" normalizeH="0" baseline="0" smtClean="0">
                        <a:ln>
                          <a:noFill/>
                        </a:ln>
                        <a:solidFill>
                          <a:srgbClr val="006600"/>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403225">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1- </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2- </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3-</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4-</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5-</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gridSpan="4">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800" b="1" i="0" u="none" strike="noStrike" cap="none" normalizeH="0" baseline="0" smtClean="0">
                          <a:ln>
                            <a:noFill/>
                          </a:ln>
                          <a:solidFill>
                            <a:srgbClr val="006600"/>
                          </a:solidFill>
                          <a:effectLst/>
                          <a:latin typeface="Times New Roman" pitchFamily="18" charset="0"/>
                          <a:cs typeface="Mitra" pitchFamily="2" charset="-78"/>
                        </a:rPr>
                        <a:t>تهديدات</a:t>
                      </a:r>
                      <a:r>
                        <a:rPr kumimoji="0" lang="ar-SA" sz="2400" b="1" i="0" u="none" strike="noStrike" cap="none" normalizeH="0" baseline="0" smtClean="0">
                          <a:ln>
                            <a:noFill/>
                          </a:ln>
                          <a:solidFill>
                            <a:srgbClr val="006600"/>
                          </a:solidFill>
                          <a:effectLst/>
                          <a:latin typeface="Times New Roman" pitchFamily="18" charset="0"/>
                          <a:cs typeface="Mitra" pitchFamily="2" charset="-78"/>
                        </a:rPr>
                        <a:t> :</a:t>
                      </a:r>
                      <a:endParaRPr kumimoji="0" lang="en-US" sz="2400" b="1" i="0" u="none" strike="noStrike" cap="none" normalizeH="0" baseline="0" smtClean="0">
                        <a:ln>
                          <a:noFill/>
                        </a:ln>
                        <a:solidFill>
                          <a:srgbClr val="006600"/>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403225">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1-</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2-</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3-</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4-</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5-</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6-</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rgbClr val="006600"/>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rgbClr val="006600"/>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rgbClr val="006600"/>
                          </a:solidFill>
                          <a:effectLst/>
                          <a:latin typeface="Times New Roman" pitchFamily="18" charset="0"/>
                          <a:cs typeface="Mitra" pitchFamily="2" charset="-78"/>
                        </a:rPr>
                        <a:t>100</a:t>
                      </a:r>
                      <a:r>
                        <a:rPr kumimoji="0" lang="ar-SA" sz="2000" b="1" i="0" u="none" strike="noStrike" cap="none" normalizeH="0" baseline="0" smtClean="0">
                          <a:ln>
                            <a:noFill/>
                          </a:ln>
                          <a:solidFill>
                            <a:srgbClr val="006600"/>
                          </a:solidFill>
                          <a:effectLst/>
                          <a:latin typeface="Times New Roman" pitchFamily="18" charset="0"/>
                          <a:cs typeface="Mitra" pitchFamily="2" charset="-78"/>
                        </a:rPr>
                        <a:t>%</a:t>
                      </a:r>
                      <a:endParaRPr kumimoji="0" lang="en-US" sz="2000" b="1" i="0" u="none" strike="noStrike" cap="none" normalizeH="0" baseline="0" smtClean="0">
                        <a:ln>
                          <a:noFill/>
                        </a:ln>
                        <a:solidFill>
                          <a:srgbClr val="006600"/>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800" b="1" i="0" u="none" strike="noStrike" cap="none" normalizeH="0" baseline="0" smtClean="0">
                          <a:ln>
                            <a:noFill/>
                          </a:ln>
                          <a:solidFill>
                            <a:srgbClr val="006600"/>
                          </a:solidFill>
                          <a:effectLst/>
                          <a:latin typeface="Times New Roman" pitchFamily="18" charset="0"/>
                          <a:cs typeface="Mitra" pitchFamily="2" charset="-78"/>
                        </a:rPr>
                        <a:t>جمع</a:t>
                      </a:r>
                      <a:r>
                        <a:rPr kumimoji="0" lang="ar-SA" sz="2400" b="1" i="0" u="none" strike="noStrike" cap="none" normalizeH="0" baseline="0" smtClean="0">
                          <a:ln>
                            <a:noFill/>
                          </a:ln>
                          <a:solidFill>
                            <a:srgbClr val="006600"/>
                          </a:solidFill>
                          <a:effectLst/>
                          <a:latin typeface="Times New Roman" pitchFamily="18" charset="0"/>
                          <a:cs typeface="Mitra" pitchFamily="2" charset="-78"/>
                        </a:rPr>
                        <a:t> :</a:t>
                      </a:r>
                      <a:endParaRPr kumimoji="0" lang="en-US" sz="2400" b="1" i="0" u="none" strike="noStrike" cap="none" normalizeH="0" baseline="0" smtClean="0">
                        <a:ln>
                          <a:noFill/>
                        </a:ln>
                        <a:solidFill>
                          <a:srgbClr val="006600"/>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462" name="Group 286"/>
          <p:cNvGraphicFramePr>
            <a:graphicFrameLocks noGrp="1"/>
          </p:cNvGraphicFramePr>
          <p:nvPr/>
        </p:nvGraphicFramePr>
        <p:xfrm>
          <a:off x="76200" y="685800"/>
          <a:ext cx="8991600" cy="5722303"/>
        </p:xfrm>
        <a:graphic>
          <a:graphicData uri="http://schemas.openxmlformats.org/drawingml/2006/table">
            <a:tbl>
              <a:tblPr/>
              <a:tblGrid>
                <a:gridCol w="762000"/>
                <a:gridCol w="609600"/>
                <a:gridCol w="762000"/>
                <a:gridCol w="6858000"/>
              </a:tblGrid>
              <a:tr h="533400">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folHlink"/>
                          </a:solidFill>
                          <a:effectLst/>
                          <a:latin typeface="Times New Roman" pitchFamily="18" charset="0"/>
                          <a:cs typeface="Titr" pitchFamily="2" charset="-78"/>
                        </a:rPr>
                        <a:t>نمره</a:t>
                      </a:r>
                      <a:endParaRPr kumimoji="0" lang="en-US" sz="1800" b="1" i="0" u="none" strike="noStrike" cap="none" normalizeH="0" baseline="0" smtClean="0">
                        <a:ln>
                          <a:noFill/>
                        </a:ln>
                        <a:solidFill>
                          <a:schemeClr val="folHlink"/>
                        </a:solidFill>
                        <a:effectLst/>
                        <a:latin typeface="Times New Roman" pitchFamily="18" charset="0"/>
                        <a:cs typeface="Titr" pitchFamily="2" charset="-78"/>
                      </a:endParaRPr>
                    </a:p>
                  </a:txBody>
                  <a:tcPr anchor="ctr" horzOverflow="overflow">
                    <a:lnL w="28575"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4D4D4D"/>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folHlink"/>
                          </a:solidFill>
                          <a:effectLst/>
                          <a:latin typeface="Times New Roman" pitchFamily="18" charset="0"/>
                          <a:cs typeface="Titr" pitchFamily="2" charset="-78"/>
                        </a:rPr>
                        <a:t>رتبه</a:t>
                      </a:r>
                      <a:endParaRPr kumimoji="0" lang="en-US" sz="1800" b="1" i="0" u="none" strike="noStrike" cap="none" normalizeH="0" baseline="0" smtClean="0">
                        <a:ln>
                          <a:noFill/>
                        </a:ln>
                        <a:solidFill>
                          <a:schemeClr val="folHlink"/>
                        </a:solidFill>
                        <a:effectLst/>
                        <a:latin typeface="Times New Roman" pitchFamily="18" charset="0"/>
                        <a:cs typeface="Titr" pitchFamily="2" charset="-78"/>
                      </a:endParaRPr>
                    </a:p>
                  </a:txBody>
                  <a:tcPr anchor="ctr" horzOverflow="overflow">
                    <a:lnL>
                      <a:noFill/>
                    </a:lnL>
                    <a:lnR>
                      <a:noFill/>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4D4D4D"/>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folHlink"/>
                          </a:solidFill>
                          <a:effectLst/>
                          <a:latin typeface="Times New Roman" pitchFamily="18" charset="0"/>
                          <a:cs typeface="Titr" pitchFamily="2" charset="-78"/>
                        </a:rPr>
                        <a:t>ضريب</a:t>
                      </a:r>
                      <a:endParaRPr kumimoji="0" lang="en-US" sz="1800" b="1" i="0" u="none" strike="noStrike" cap="none" normalizeH="0" baseline="0" smtClean="0">
                        <a:ln>
                          <a:noFill/>
                        </a:ln>
                        <a:solidFill>
                          <a:schemeClr val="folHlink"/>
                        </a:solidFill>
                        <a:effectLst/>
                        <a:latin typeface="Times New Roman" pitchFamily="18" charset="0"/>
                        <a:cs typeface="Titr" pitchFamily="2" charset="-78"/>
                      </a:endParaRPr>
                    </a:p>
                  </a:txBody>
                  <a:tcPr anchor="ctr" horzOverflow="overflow">
                    <a:lnL>
                      <a:noFill/>
                    </a:lnL>
                    <a:lnR>
                      <a:noFill/>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4D4D4D"/>
                    </a:solid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folHlink"/>
                          </a:solidFill>
                          <a:effectLst/>
                          <a:latin typeface="Times New Roman" pitchFamily="18" charset="0"/>
                          <a:cs typeface="Titr" pitchFamily="2" charset="-78"/>
                        </a:rPr>
                        <a:t>عوامل خارجي</a:t>
                      </a:r>
                      <a:endParaRPr kumimoji="0" lang="en-US" sz="1800" b="1" i="0" u="none" strike="noStrike" cap="none" normalizeH="0" baseline="0" smtClean="0">
                        <a:ln>
                          <a:noFill/>
                        </a:ln>
                        <a:solidFill>
                          <a:schemeClr val="folHlink"/>
                        </a:solidFill>
                        <a:effectLst/>
                        <a:latin typeface="Times New Roman" pitchFamily="18" charset="0"/>
                        <a:cs typeface="Titr" pitchFamily="2" charset="-78"/>
                      </a:endParaRPr>
                    </a:p>
                  </a:txBody>
                  <a:tcPr anchor="ctr" horzOverflow="overflow">
                    <a:lnL>
                      <a:noFill/>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4D4D4D"/>
                    </a:solidFill>
                  </a:tcPr>
                </a:tc>
              </a:tr>
              <a:tr h="381000">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2"/>
                          </a:solidFill>
                          <a:effectLst/>
                          <a:latin typeface="Times New Roman" pitchFamily="18" charset="0"/>
                          <a:cs typeface="Mitra" pitchFamily="2" charset="-78"/>
                        </a:rPr>
                        <a:t>فرصت‏ها</a:t>
                      </a:r>
                      <a:endParaRPr kumimoji="0" lang="en-US" sz="2400" b="1" i="0" u="none" strike="noStrike" cap="none" normalizeH="0" baseline="0" smtClean="0">
                        <a:ln>
                          <a:noFill/>
                        </a:ln>
                        <a:solidFill>
                          <a:schemeClr val="tx2"/>
                        </a:solidFill>
                        <a:effectLst/>
                        <a:latin typeface="Times New Roman" pitchFamily="18" charset="0"/>
                        <a:cs typeface="Mitra" pitchFamily="2" charset="-78"/>
                      </a:endParaRPr>
                    </a:p>
                  </a:txBody>
                  <a:tcPr anchor="ctr"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r>
              <a:tr h="290513">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15/0</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1</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15/0</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a:noFill/>
                    </a:lnL>
                    <a:lnR>
                      <a:noFill/>
                    </a:lnR>
                    <a:lnT>
                      <a:noFill/>
                    </a:lnT>
                    <a:lnB>
                      <a:noFill/>
                    </a:lnB>
                    <a:lnTlToBr>
                      <a:noFill/>
                    </a:lnTlToBr>
                    <a:lnBlToTr>
                      <a:noFill/>
                    </a:lnBlToTr>
                    <a:noFill/>
                  </a:tcPr>
                </a:tc>
                <a:tc>
                  <a:txBody>
                    <a:bodyPr/>
                    <a:lstStyle/>
                    <a:p>
                      <a:pPr marL="533400" marR="0" lvl="0" indent="-53340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1. در عمل ، سيگار بدون دود وارد بازارهاي جهاني نشده است.</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88925">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15/0</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3</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05/0</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a:noFill/>
                    </a:lnL>
                    <a:lnR>
                      <a:noFill/>
                    </a:lnR>
                    <a:lnT>
                      <a:noFill/>
                    </a:lnT>
                    <a:lnB>
                      <a:noFill/>
                    </a:lnB>
                    <a:lnTlToBr>
                      <a:noFill/>
                    </a:lnTlToBr>
                    <a:lnBlToTr>
                      <a:noFill/>
                    </a:lnBlToTr>
                    <a:noFill/>
                  </a:tcPr>
                </a:tc>
                <a:tc>
                  <a:txBody>
                    <a:bodyPr/>
                    <a:lstStyle/>
                    <a:p>
                      <a:pPr marL="533400" marR="0" lvl="0" indent="-53340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2. افزايش تقاضا به سبب تحريم عمومي سيگار</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90513">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05/0</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1</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05/0</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a:noFill/>
                    </a:lnL>
                    <a:lnR>
                      <a:noFill/>
                    </a:lnR>
                    <a:lnT>
                      <a:noFill/>
                    </a:lnT>
                    <a:lnB>
                      <a:noFill/>
                    </a:lnB>
                    <a:lnTlToBr>
                      <a:noFill/>
                    </a:lnTlToBr>
                    <a:lnBlToTr>
                      <a:noFill/>
                    </a:lnBlToTr>
                    <a:noFill/>
                  </a:tcPr>
                </a:tc>
                <a:tc>
                  <a:txBody>
                    <a:bodyPr/>
                    <a:lstStyle/>
                    <a:p>
                      <a:pPr marL="533400" marR="0" lvl="0" indent="-53340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3. رشد بسيار سريع تبليغات در شبكه اينترنت</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90513">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60/0</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4</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15/0</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a:noFill/>
                    </a:lnL>
                    <a:lnR>
                      <a:noFill/>
                    </a:lnR>
                    <a:lnT>
                      <a:noFill/>
                    </a:lnT>
                    <a:lnB>
                      <a:noFill/>
                    </a:lnB>
                    <a:lnTlToBr>
                      <a:noFill/>
                    </a:lnTlToBr>
                    <a:lnBlToTr>
                      <a:noFill/>
                    </a:lnBlToTr>
                    <a:noFill/>
                  </a:tcPr>
                </a:tc>
                <a:tc>
                  <a:txBody>
                    <a:bodyPr/>
                    <a:lstStyle/>
                    <a:p>
                      <a:pPr marL="533400" marR="0" lvl="0" indent="-53340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4. شركت پينكرتون در بازار دخانيات پيشرو است</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90513">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30/0</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3</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10/0</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a:noFill/>
                    </a:lnL>
                    <a:lnR>
                      <a:noFill/>
                    </a:lnR>
                    <a:lnT>
                      <a:noFill/>
                    </a:lnT>
                    <a:lnB>
                      <a:noFill/>
                    </a:lnB>
                    <a:lnTlToBr>
                      <a:noFill/>
                    </a:lnTlToBr>
                    <a:lnBlToTr>
                      <a:noFill/>
                    </a:lnBlToTr>
                    <a:noFill/>
                  </a:tcPr>
                </a:tc>
                <a:tc>
                  <a:txBody>
                    <a:bodyPr/>
                    <a:lstStyle/>
                    <a:p>
                      <a:pPr marL="533400" marR="0" lvl="0" indent="-53340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5. افزايش فشارهاي اجتماعي براي ترك سيگار ، بنابراين سيگاري‏ها به اين نوع سيگار روي مي‏آورند</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311150">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2"/>
                          </a:solidFill>
                          <a:effectLst/>
                          <a:latin typeface="Times New Roman" pitchFamily="18" charset="0"/>
                          <a:cs typeface="Mitra" pitchFamily="2" charset="-78"/>
                        </a:rPr>
                        <a:t>تهديدات</a:t>
                      </a:r>
                      <a:endParaRPr kumimoji="0" lang="en-US" sz="2400" b="1" i="0" u="none" strike="noStrike" cap="none" normalizeH="0" baseline="0" smtClean="0">
                        <a:ln>
                          <a:noFill/>
                        </a:ln>
                        <a:solidFill>
                          <a:schemeClr val="tx2"/>
                        </a:solidFill>
                        <a:effectLst/>
                        <a:latin typeface="Times New Roman" pitchFamily="18" charset="0"/>
                        <a:cs typeface="Mitra" pitchFamily="2" charset="-78"/>
                      </a:endParaRPr>
                    </a:p>
                  </a:txBody>
                  <a:tcPr anchor="ctr"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90513">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20/0</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2</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10/0</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1. تصويب قوانين عليه صنعت دخانيات</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419100">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15/0</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3</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05/0</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2. محدوديتهاي توليد سيگار موجب افزايش رقابت براي توليد مي‏شود</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88925">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10/0</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2</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05/0</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3. بازار سيگار بدون دود در ناحيه جنوب‏شرقي ايالات متحده امريكا متمركگز است</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90513">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20/0</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2</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10/0</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4. سازمان نظارت بر مواد غذايي آمريكا در رسانه‏ها ، تصوير بدي از سيگار ارائه مي‏كند</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90513">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20/0</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28575" cap="flat" cmpd="sng" algn="ctr">
                      <a:solidFill>
                        <a:schemeClr val="tx1"/>
                      </a:solidFill>
                      <a:prstDash val="solid"/>
                      <a:round/>
                      <a:headEnd type="none" w="sm" len="sm"/>
                      <a:tailEnd type="none" w="sm" len="sm"/>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1</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20/0</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5. دولت كلينتون</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w="28575"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noFill/>
                  </a:tcPr>
                </a:tc>
              </a:tr>
              <a:tr h="563563">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folHlink"/>
                          </a:solidFill>
                          <a:effectLst/>
                          <a:latin typeface="Times New Roman" pitchFamily="18" charset="0"/>
                          <a:cs typeface="Titr" pitchFamily="2" charset="-78"/>
                        </a:rPr>
                        <a:t>10/2</a:t>
                      </a:r>
                      <a:endParaRPr kumimoji="0" lang="en-US" sz="2000" b="1" i="0" u="none" strike="noStrike" cap="none" normalizeH="0" baseline="0" smtClean="0">
                        <a:ln>
                          <a:noFill/>
                        </a:ln>
                        <a:solidFill>
                          <a:schemeClr val="folHlink"/>
                        </a:solidFill>
                        <a:effectLst/>
                        <a:latin typeface="Times New Roman" pitchFamily="18" charset="0"/>
                        <a:cs typeface="Titr" pitchFamily="2" charset="-78"/>
                      </a:endParaRPr>
                    </a:p>
                  </a:txBody>
                  <a:tcPr anchor="ctr" horzOverflow="overflow">
                    <a:lnL w="28575"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4D4D4D"/>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000" b="1" i="0" u="none" strike="noStrike" cap="none" normalizeH="0" baseline="0" smtClean="0">
                        <a:ln>
                          <a:noFill/>
                        </a:ln>
                        <a:solidFill>
                          <a:schemeClr val="folHlink"/>
                        </a:solidFill>
                        <a:effectLst/>
                        <a:latin typeface="Times New Roman" pitchFamily="18" charset="0"/>
                        <a:cs typeface="Titr" pitchFamily="2" charset="-78"/>
                      </a:endParaRPr>
                    </a:p>
                  </a:txBody>
                  <a:tcPr anchor="ctr" horzOverflow="overflow">
                    <a:lnL>
                      <a:noFill/>
                    </a:lnL>
                    <a:lnR>
                      <a:noFill/>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4D4D4D"/>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folHlink"/>
                          </a:solidFill>
                          <a:effectLst/>
                          <a:latin typeface="Times New Roman" pitchFamily="18" charset="0"/>
                          <a:cs typeface="Titr" pitchFamily="2" charset="-78"/>
                        </a:rPr>
                        <a:t>00/1</a:t>
                      </a:r>
                      <a:endParaRPr kumimoji="0" lang="en-US" sz="2000" b="1" i="0" u="none" strike="noStrike" cap="none" normalizeH="0" baseline="0" smtClean="0">
                        <a:ln>
                          <a:noFill/>
                        </a:ln>
                        <a:solidFill>
                          <a:schemeClr val="folHlink"/>
                        </a:solidFill>
                        <a:effectLst/>
                        <a:latin typeface="Times New Roman" pitchFamily="18" charset="0"/>
                        <a:cs typeface="Titr" pitchFamily="2" charset="-78"/>
                      </a:endParaRPr>
                    </a:p>
                  </a:txBody>
                  <a:tcPr anchor="ctr" horzOverflow="overflow">
                    <a:lnL>
                      <a:noFill/>
                    </a:lnL>
                    <a:lnR>
                      <a:noFill/>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4D4D4D"/>
                    </a:solid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folHlink"/>
                          </a:solidFill>
                          <a:effectLst/>
                          <a:latin typeface="Times New Roman" pitchFamily="18" charset="0"/>
                          <a:cs typeface="Titr" pitchFamily="2" charset="-78"/>
                        </a:rPr>
                        <a:t>جمع</a:t>
                      </a:r>
                      <a:endParaRPr kumimoji="0" lang="en-US" sz="2000" b="1" i="0" u="none" strike="noStrike" cap="none" normalizeH="0" baseline="0" smtClean="0">
                        <a:ln>
                          <a:noFill/>
                        </a:ln>
                        <a:solidFill>
                          <a:schemeClr val="folHlink"/>
                        </a:solidFill>
                        <a:effectLst/>
                        <a:latin typeface="Times New Roman" pitchFamily="18" charset="0"/>
                        <a:cs typeface="Titr" pitchFamily="2" charset="-78"/>
                      </a:endParaRPr>
                    </a:p>
                  </a:txBody>
                  <a:tcPr anchor="ctr"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4D4D4D"/>
                    </a:solidFill>
                  </a:tcPr>
                </a:tc>
              </a:tr>
            </a:tbl>
          </a:graphicData>
        </a:graphic>
      </p:graphicFrame>
      <p:sp>
        <p:nvSpPr>
          <p:cNvPr id="50256" name="Text Box 80"/>
          <p:cNvSpPr txBox="1">
            <a:spLocks noChangeArrowheads="1"/>
          </p:cNvSpPr>
          <p:nvPr/>
        </p:nvSpPr>
        <p:spPr bwMode="auto">
          <a:xfrm>
            <a:off x="533400" y="90488"/>
            <a:ext cx="7848600" cy="519112"/>
          </a:xfrm>
          <a:prstGeom prst="rect">
            <a:avLst/>
          </a:prstGeom>
          <a:noFill/>
          <a:ln w="12700">
            <a:noFill/>
            <a:miter lim="800000"/>
            <a:headEnd type="none" w="sm" len="sm"/>
            <a:tailEnd type="none" w="sm" len="sm"/>
          </a:ln>
          <a:effectLst>
            <a:outerShdw dist="56796" dir="3806097" algn="ctr" rotWithShape="0">
              <a:schemeClr val="bg2"/>
            </a:outerShdw>
          </a:effectLst>
        </p:spPr>
        <p:txBody>
          <a:bodyPr anchor="ctr">
            <a:spAutoFit/>
          </a:bodyPr>
          <a:lstStyle/>
          <a:p>
            <a:pPr algn="ctr" rtl="1">
              <a:spcBef>
                <a:spcPct val="50000"/>
              </a:spcBef>
            </a:pPr>
            <a:r>
              <a:rPr lang="ar-SA">
                <a:cs typeface="Jadid" pitchFamily="2" charset="-78"/>
              </a:rPr>
              <a:t>جدول ماتريس ارزيابي عوامل خارجي در شركت </a:t>
            </a:r>
            <a:r>
              <a:rPr lang="en-US">
                <a:cs typeface="Jadid" pitchFamily="2" charset="-78"/>
              </a:rPr>
              <a:t>UST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7088188" y="76200"/>
            <a:ext cx="2513012" cy="608013"/>
          </a:xfrm>
          <a:prstGeom prst="rect">
            <a:avLst/>
          </a:prstGeom>
          <a:noFill/>
          <a:ln w="9525">
            <a:noFill/>
            <a:miter lim="800000"/>
            <a:headEnd/>
            <a:tailEnd/>
          </a:ln>
          <a:effectLst/>
        </p:spPr>
        <p:txBody>
          <a:bodyPr lIns="92075" tIns="46038" rIns="92075" bIns="46038" anchor="b"/>
          <a:lstStyle/>
          <a:p>
            <a:pPr algn="ctr"/>
            <a:r>
              <a:rPr lang="ar-SA" sz="3600" b="1" u="sng">
                <a:solidFill>
                  <a:srgbClr val="66FF33"/>
                </a:solidFill>
                <a:effectLst>
                  <a:outerShdw blurRad="38100" dist="38100" dir="2700000" algn="tl">
                    <a:srgbClr val="000000"/>
                  </a:outerShdw>
                </a:effectLst>
                <a:latin typeface="Arial" charset="0"/>
                <a:cs typeface="Mitra" pitchFamily="2" charset="-78"/>
              </a:rPr>
              <a:t>فصل 5</a:t>
            </a:r>
            <a:endParaRPr lang="en-US" sz="3600" b="1" u="sng">
              <a:solidFill>
                <a:srgbClr val="66FF33"/>
              </a:solidFill>
              <a:effectLst>
                <a:outerShdw blurRad="38100" dist="38100" dir="2700000" algn="tl">
                  <a:srgbClr val="000000"/>
                </a:outerShdw>
              </a:effectLst>
              <a:latin typeface="Arial" charset="0"/>
              <a:cs typeface="Mitra" pitchFamily="2" charset="-78"/>
            </a:endParaRPr>
          </a:p>
        </p:txBody>
      </p:sp>
      <p:sp>
        <p:nvSpPr>
          <p:cNvPr id="51203" name="Rectangle 3"/>
          <p:cNvSpPr>
            <a:spLocks noChangeArrowheads="1"/>
          </p:cNvSpPr>
          <p:nvPr/>
        </p:nvSpPr>
        <p:spPr bwMode="auto">
          <a:xfrm>
            <a:off x="2819400" y="457200"/>
            <a:ext cx="4876800" cy="838200"/>
          </a:xfrm>
          <a:prstGeom prst="rect">
            <a:avLst/>
          </a:prstGeom>
          <a:noFill/>
          <a:ln w="9525">
            <a:noFill/>
            <a:miter lim="800000"/>
            <a:headEnd/>
            <a:tailEnd/>
          </a:ln>
          <a:effectLst>
            <a:outerShdw dist="53882" dir="2700000" algn="ctr" rotWithShape="0">
              <a:schemeClr val="bg2"/>
            </a:outerShdw>
          </a:effectLst>
        </p:spPr>
        <p:txBody>
          <a:bodyPr lIns="92075" tIns="46038" rIns="92075" bIns="46038" anchor="ctr"/>
          <a:lstStyle/>
          <a:p>
            <a:pPr marL="342900" indent="-342900" algn="r">
              <a:spcBef>
                <a:spcPct val="20000"/>
              </a:spcBef>
              <a:buClr>
                <a:schemeClr val="accent2"/>
              </a:buClr>
              <a:buSzPct val="80000"/>
              <a:buFont typeface="Wingdings" pitchFamily="2" charset="2"/>
              <a:buNone/>
            </a:pPr>
            <a:r>
              <a:rPr lang="ar-SA" sz="3600">
                <a:solidFill>
                  <a:srgbClr val="FFB217"/>
                </a:solidFill>
                <a:cs typeface="Titr" pitchFamily="2" charset="-78"/>
              </a:rPr>
              <a:t>بررسي عوامل داخلي</a:t>
            </a:r>
            <a:endParaRPr lang="en-US" sz="3600">
              <a:solidFill>
                <a:srgbClr val="FFB217"/>
              </a:solidFill>
              <a:cs typeface="Titr" pitchFamily="2" charset="-78"/>
            </a:endParaRPr>
          </a:p>
        </p:txBody>
      </p:sp>
      <p:sp>
        <p:nvSpPr>
          <p:cNvPr id="51204" name="Rectangle 4"/>
          <p:cNvSpPr>
            <a:spLocks noChangeArrowheads="1"/>
          </p:cNvSpPr>
          <p:nvPr/>
        </p:nvSpPr>
        <p:spPr bwMode="auto">
          <a:xfrm>
            <a:off x="306388" y="1295400"/>
            <a:ext cx="8839200" cy="608013"/>
          </a:xfrm>
          <a:prstGeom prst="rect">
            <a:avLst/>
          </a:prstGeom>
          <a:noFill/>
          <a:ln w="9525">
            <a:noFill/>
            <a:miter lim="800000"/>
            <a:headEnd/>
            <a:tailEnd/>
          </a:ln>
          <a:effectLst/>
        </p:spPr>
        <p:txBody>
          <a:bodyPr lIns="92075" tIns="46038" rIns="92075" bIns="46038" anchor="b"/>
          <a:lstStyle/>
          <a:p>
            <a:pPr algn="ctr"/>
            <a:r>
              <a:rPr lang="ar-SA" sz="2600" b="1" u="sng">
                <a:solidFill>
                  <a:srgbClr val="66FF33"/>
                </a:solidFill>
                <a:effectLst>
                  <a:outerShdw blurRad="38100" dist="38100" dir="2700000" algn="tl">
                    <a:srgbClr val="000000"/>
                  </a:outerShdw>
                </a:effectLst>
                <a:latin typeface="Arial" charset="0"/>
                <a:cs typeface="Mitra" pitchFamily="2" charset="-78"/>
              </a:rPr>
              <a:t>عناوين                                                                                                         </a:t>
            </a:r>
            <a:endParaRPr lang="en-US" sz="2600" b="1" u="sng">
              <a:solidFill>
                <a:srgbClr val="66FF33"/>
              </a:solidFill>
              <a:effectLst>
                <a:outerShdw blurRad="38100" dist="38100" dir="2700000" algn="tl">
                  <a:srgbClr val="000000"/>
                </a:outerShdw>
              </a:effectLst>
              <a:latin typeface="Arial" charset="0"/>
              <a:cs typeface="Mitra" pitchFamily="2" charset="-78"/>
            </a:endParaRPr>
          </a:p>
        </p:txBody>
      </p:sp>
      <p:graphicFrame>
        <p:nvGraphicFramePr>
          <p:cNvPr id="51205" name="Group 5"/>
          <p:cNvGraphicFramePr>
            <a:graphicFrameLocks noGrp="1"/>
          </p:cNvGraphicFramePr>
          <p:nvPr/>
        </p:nvGraphicFramePr>
        <p:xfrm>
          <a:off x="838200" y="1905000"/>
          <a:ext cx="7696200" cy="4953003"/>
        </p:xfrm>
        <a:graphic>
          <a:graphicData uri="http://schemas.openxmlformats.org/drawingml/2006/table">
            <a:tbl>
              <a:tblPr/>
              <a:tblGrid>
                <a:gridCol w="7696200"/>
              </a:tblGrid>
              <a:tr h="465138">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ماهيت بررسي عوامل داخلي</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cap="flat">
                      <a:noFill/>
                    </a:lnT>
                    <a:lnB>
                      <a:noFill/>
                    </a:lnB>
                    <a:lnTlToBr>
                      <a:noFill/>
                    </a:lnTlToBr>
                    <a:lnBlToTr>
                      <a:noFill/>
                    </a:lnBlToTr>
                    <a:noFill/>
                  </a:tcPr>
                </a:tc>
              </a:tr>
              <a:tr h="4635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رابطة بين واحدهاي وظيفه‏اي سازمان</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519113">
                <a:tc>
                  <a:txBody>
                    <a:bodyPr/>
                    <a:lstStyle/>
                    <a:p>
                      <a:pPr marL="0" marR="0" lvl="0" indent="381000" algn="r" defTabSz="914400" rtl="1" eaLnBrk="1" fontAlgn="base" latinLnBrk="0" hangingPunct="1">
                        <a:lnSpc>
                          <a:spcPct val="100000"/>
                        </a:lnSpc>
                        <a:spcBef>
                          <a:spcPct val="20000"/>
                        </a:spcBef>
                        <a:spcAft>
                          <a:spcPct val="0"/>
                        </a:spcAft>
                        <a:buClr>
                          <a:schemeClr val="tx2"/>
                        </a:buClr>
                        <a:buSzPct val="80000"/>
                        <a:buFont typeface="Wingdings" pitchFamily="2" charset="2"/>
                        <a:buBlip>
                          <a:blip r:embed="rId3"/>
                        </a:buBlip>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مديريت </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65138">
                <a:tc>
                  <a:txBody>
                    <a:bodyPr/>
                    <a:lstStyle/>
                    <a:p>
                      <a:pPr marL="0" marR="0" lvl="0" indent="381000" algn="r" defTabSz="914400" rtl="1" eaLnBrk="1" fontAlgn="base" latinLnBrk="0" hangingPunct="1">
                        <a:lnSpc>
                          <a:spcPct val="100000"/>
                        </a:lnSpc>
                        <a:spcBef>
                          <a:spcPct val="20000"/>
                        </a:spcBef>
                        <a:spcAft>
                          <a:spcPct val="0"/>
                        </a:spcAft>
                        <a:buClr>
                          <a:schemeClr val="tx2"/>
                        </a:buClr>
                        <a:buSzPct val="80000"/>
                        <a:buFont typeface="Wingdings" pitchFamily="2" charset="2"/>
                        <a:buBlip>
                          <a:blip r:embed="rId3"/>
                        </a:buBlip>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بازاريابي</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635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مالي/ حسابداري</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528638">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توليد/ عمليات</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5270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تحقيق و توسعه</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528638">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سيستم اطلاعات رايانه‏اي</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5270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فهرستي از پرسش‏هاي مربوط به بررسي عوامل داخلي</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65138">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8027988" y="2625725"/>
            <a:ext cx="1008062" cy="1008063"/>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تعیین </a:t>
            </a:r>
          </a:p>
          <a:p>
            <a:pPr algn="ctr">
              <a:lnSpc>
                <a:spcPct val="120000"/>
              </a:lnSpc>
            </a:pPr>
            <a:r>
              <a:rPr lang="fa-IR" sz="1800" b="1">
                <a:latin typeface="Arial" charset="0"/>
                <a:cs typeface="B Titr" pitchFamily="2" charset="-78"/>
              </a:rPr>
              <a:t>ماموریت </a:t>
            </a:r>
            <a:endParaRPr lang="en-US" sz="1800" b="1">
              <a:latin typeface="Arial" charset="0"/>
              <a:cs typeface="B Titr" pitchFamily="2" charset="-78"/>
            </a:endParaRPr>
          </a:p>
        </p:txBody>
      </p:sp>
      <p:grpSp>
        <p:nvGrpSpPr>
          <p:cNvPr id="235523" name="Group 3"/>
          <p:cNvGrpSpPr>
            <a:grpSpLocks/>
          </p:cNvGrpSpPr>
          <p:nvPr/>
        </p:nvGrpSpPr>
        <p:grpSpPr bwMode="auto">
          <a:xfrm>
            <a:off x="6170613" y="2625725"/>
            <a:ext cx="1843087" cy="1008063"/>
            <a:chOff x="3887" y="1654"/>
            <a:chExt cx="1161" cy="635"/>
          </a:xfrm>
        </p:grpSpPr>
        <p:sp>
          <p:nvSpPr>
            <p:cNvPr id="235524" name="Rectangle 4"/>
            <p:cNvSpPr>
              <a:spLocks noChangeArrowheads="1"/>
            </p:cNvSpPr>
            <p:nvPr/>
          </p:nvSpPr>
          <p:spPr bwMode="auto">
            <a:xfrm>
              <a:off x="3887" y="1654"/>
              <a:ext cx="635"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تعیین </a:t>
              </a:r>
            </a:p>
            <a:p>
              <a:pPr algn="ctr">
                <a:lnSpc>
                  <a:spcPct val="120000"/>
                </a:lnSpc>
              </a:pPr>
              <a:r>
                <a:rPr lang="fa-IR" sz="1800" b="1">
                  <a:latin typeface="Arial" charset="0"/>
                  <a:cs typeface="B Titr" pitchFamily="2" charset="-78"/>
                </a:rPr>
                <a:t>هدفهای </a:t>
              </a:r>
            </a:p>
            <a:p>
              <a:pPr algn="ctr">
                <a:lnSpc>
                  <a:spcPct val="120000"/>
                </a:lnSpc>
              </a:pPr>
              <a:r>
                <a:rPr lang="fa-IR" sz="1800" b="1">
                  <a:latin typeface="Arial" charset="0"/>
                  <a:cs typeface="B Titr" pitchFamily="2" charset="-78"/>
                </a:rPr>
                <a:t>بلند مدت </a:t>
              </a:r>
              <a:endParaRPr lang="en-US" sz="1800" b="1">
                <a:latin typeface="Arial" charset="0"/>
                <a:cs typeface="B Titr" pitchFamily="2" charset="-78"/>
              </a:endParaRPr>
            </a:p>
          </p:txBody>
        </p:sp>
        <p:sp>
          <p:nvSpPr>
            <p:cNvPr id="235525" name="Line 5"/>
            <p:cNvSpPr>
              <a:spLocks noChangeShapeType="1"/>
            </p:cNvSpPr>
            <p:nvPr/>
          </p:nvSpPr>
          <p:spPr bwMode="auto">
            <a:xfrm flipH="1" flipV="1">
              <a:off x="4525" y="1980"/>
              <a:ext cx="523" cy="2"/>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35526" name="Group 6"/>
          <p:cNvGrpSpPr>
            <a:grpSpLocks/>
          </p:cNvGrpSpPr>
          <p:nvPr/>
        </p:nvGrpSpPr>
        <p:grpSpPr bwMode="auto">
          <a:xfrm>
            <a:off x="34925" y="2625725"/>
            <a:ext cx="1419225" cy="1008063"/>
            <a:chOff x="22" y="1654"/>
            <a:chExt cx="894" cy="635"/>
          </a:xfrm>
        </p:grpSpPr>
        <p:sp>
          <p:nvSpPr>
            <p:cNvPr id="235527" name="Rectangle 7"/>
            <p:cNvSpPr>
              <a:spLocks noChangeArrowheads="1"/>
            </p:cNvSpPr>
            <p:nvPr/>
          </p:nvSpPr>
          <p:spPr bwMode="auto">
            <a:xfrm>
              <a:off x="22" y="1654"/>
              <a:ext cx="635"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محاسبه و </a:t>
              </a:r>
            </a:p>
            <a:p>
              <a:pPr algn="ctr">
                <a:lnSpc>
                  <a:spcPct val="120000"/>
                </a:lnSpc>
              </a:pPr>
              <a:r>
                <a:rPr lang="fa-IR" sz="1800" b="1">
                  <a:latin typeface="Arial" charset="0"/>
                  <a:cs typeface="B Titr" pitchFamily="2" charset="-78"/>
                </a:rPr>
                <a:t>ارزیابی </a:t>
              </a:r>
            </a:p>
            <a:p>
              <a:pPr algn="ctr">
                <a:lnSpc>
                  <a:spcPct val="120000"/>
                </a:lnSpc>
              </a:pPr>
              <a:r>
                <a:rPr lang="fa-IR" sz="1800" b="1">
                  <a:latin typeface="Arial" charset="0"/>
                  <a:cs typeface="B Titr" pitchFamily="2" charset="-78"/>
                </a:rPr>
                <a:t>عملکرد</a:t>
              </a:r>
              <a:endParaRPr lang="en-US" sz="1800" b="1">
                <a:latin typeface="Arial" charset="0"/>
                <a:cs typeface="B Titr" pitchFamily="2" charset="-78"/>
              </a:endParaRPr>
            </a:p>
          </p:txBody>
        </p:sp>
        <p:sp>
          <p:nvSpPr>
            <p:cNvPr id="235528" name="Line 8"/>
            <p:cNvSpPr>
              <a:spLocks noChangeShapeType="1"/>
            </p:cNvSpPr>
            <p:nvPr/>
          </p:nvSpPr>
          <p:spPr bwMode="auto">
            <a:xfrm flipH="1">
              <a:off x="640" y="1982"/>
              <a:ext cx="276" cy="7"/>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35529" name="Group 9"/>
          <p:cNvGrpSpPr>
            <a:grpSpLocks/>
          </p:cNvGrpSpPr>
          <p:nvPr/>
        </p:nvGrpSpPr>
        <p:grpSpPr bwMode="auto">
          <a:xfrm>
            <a:off x="1477963" y="2625725"/>
            <a:ext cx="1365250" cy="1008063"/>
            <a:chOff x="931" y="1654"/>
            <a:chExt cx="860" cy="635"/>
          </a:xfrm>
        </p:grpSpPr>
        <p:sp>
          <p:nvSpPr>
            <p:cNvPr id="235530" name="Rectangle 10"/>
            <p:cNvSpPr>
              <a:spLocks noChangeArrowheads="1"/>
            </p:cNvSpPr>
            <p:nvPr/>
          </p:nvSpPr>
          <p:spPr bwMode="auto">
            <a:xfrm>
              <a:off x="931" y="1654"/>
              <a:ext cx="635"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تخصیص </a:t>
              </a:r>
            </a:p>
            <a:p>
              <a:pPr algn="ctr">
                <a:lnSpc>
                  <a:spcPct val="120000"/>
                </a:lnSpc>
              </a:pPr>
              <a:r>
                <a:rPr lang="fa-IR" sz="1800" b="1">
                  <a:latin typeface="Arial" charset="0"/>
                  <a:cs typeface="B Titr" pitchFamily="2" charset="-78"/>
                </a:rPr>
                <a:t>منابع</a:t>
              </a:r>
              <a:endParaRPr lang="en-US" sz="1800" b="1">
                <a:latin typeface="Arial" charset="0"/>
                <a:cs typeface="B Titr" pitchFamily="2" charset="-78"/>
              </a:endParaRPr>
            </a:p>
          </p:txBody>
        </p:sp>
        <p:sp>
          <p:nvSpPr>
            <p:cNvPr id="235531" name="Line 11"/>
            <p:cNvSpPr>
              <a:spLocks noChangeShapeType="1"/>
            </p:cNvSpPr>
            <p:nvPr/>
          </p:nvSpPr>
          <p:spPr bwMode="auto">
            <a:xfrm flipH="1">
              <a:off x="1551" y="1975"/>
              <a:ext cx="240" cy="7"/>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35532" name="Group 12"/>
          <p:cNvGrpSpPr>
            <a:grpSpLocks/>
          </p:cNvGrpSpPr>
          <p:nvPr/>
        </p:nvGrpSpPr>
        <p:grpSpPr bwMode="auto">
          <a:xfrm>
            <a:off x="2843213" y="2625725"/>
            <a:ext cx="1584325" cy="1008063"/>
            <a:chOff x="1791" y="1654"/>
            <a:chExt cx="998" cy="635"/>
          </a:xfrm>
        </p:grpSpPr>
        <p:sp>
          <p:nvSpPr>
            <p:cNvPr id="235533" name="Rectangle 13"/>
            <p:cNvSpPr>
              <a:spLocks noChangeArrowheads="1"/>
            </p:cNvSpPr>
            <p:nvPr/>
          </p:nvSpPr>
          <p:spPr bwMode="auto">
            <a:xfrm>
              <a:off x="1791" y="1654"/>
              <a:ext cx="771"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تعیین </a:t>
              </a:r>
            </a:p>
            <a:p>
              <a:pPr algn="ctr">
                <a:lnSpc>
                  <a:spcPct val="120000"/>
                </a:lnSpc>
              </a:pPr>
              <a:r>
                <a:rPr lang="fa-IR" sz="1800" b="1">
                  <a:latin typeface="Arial" charset="0"/>
                  <a:cs typeface="B Titr" pitchFamily="2" charset="-78"/>
                </a:rPr>
                <a:t>هدفهای سالانه </a:t>
              </a:r>
            </a:p>
            <a:p>
              <a:pPr algn="ctr">
                <a:lnSpc>
                  <a:spcPct val="120000"/>
                </a:lnSpc>
              </a:pPr>
              <a:r>
                <a:rPr lang="fa-IR" sz="1800" b="1">
                  <a:latin typeface="Arial" charset="0"/>
                  <a:cs typeface="B Titr" pitchFamily="2" charset="-78"/>
                </a:rPr>
                <a:t>و سیاستها</a:t>
              </a:r>
              <a:endParaRPr lang="en-US" sz="1800" b="1">
                <a:latin typeface="Arial" charset="0"/>
                <a:cs typeface="B Titr" pitchFamily="2" charset="-78"/>
              </a:endParaRPr>
            </a:p>
          </p:txBody>
        </p:sp>
        <p:sp>
          <p:nvSpPr>
            <p:cNvPr id="235534" name="Line 14"/>
            <p:cNvSpPr>
              <a:spLocks noChangeShapeType="1"/>
            </p:cNvSpPr>
            <p:nvPr/>
          </p:nvSpPr>
          <p:spPr bwMode="auto">
            <a:xfrm flipH="1" flipV="1">
              <a:off x="2558" y="1964"/>
              <a:ext cx="231" cy="11"/>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35535" name="Group 15"/>
          <p:cNvGrpSpPr>
            <a:grpSpLocks/>
          </p:cNvGrpSpPr>
          <p:nvPr/>
        </p:nvGrpSpPr>
        <p:grpSpPr bwMode="auto">
          <a:xfrm>
            <a:off x="4427538" y="2625725"/>
            <a:ext cx="1743075" cy="1008063"/>
            <a:chOff x="2789" y="1654"/>
            <a:chExt cx="1098" cy="635"/>
          </a:xfrm>
        </p:grpSpPr>
        <p:sp>
          <p:nvSpPr>
            <p:cNvPr id="235536" name="Rectangle 16"/>
            <p:cNvSpPr>
              <a:spLocks noChangeArrowheads="1"/>
            </p:cNvSpPr>
            <p:nvPr/>
          </p:nvSpPr>
          <p:spPr bwMode="auto">
            <a:xfrm>
              <a:off x="2789" y="1654"/>
              <a:ext cx="813" cy="635"/>
            </a:xfrm>
            <a:prstGeom prst="rect">
              <a:avLst/>
            </a:prstGeom>
            <a:solidFill>
              <a:schemeClr val="bg1"/>
            </a:solidFill>
            <a:ln w="19050">
              <a:solidFill>
                <a:schemeClr val="tx1"/>
              </a:solidFill>
              <a:miter lim="800000"/>
              <a:headEnd/>
              <a:tailEnd/>
            </a:ln>
            <a:effectLst/>
          </p:spPr>
          <p:txBody>
            <a:bodyPr wrap="none" anchor="ctr"/>
            <a:lstStyle/>
            <a:p>
              <a:pPr algn="ctr" rtl="1">
                <a:lnSpc>
                  <a:spcPct val="120000"/>
                </a:lnSpc>
              </a:pPr>
              <a:r>
                <a:rPr lang="fa-IR" sz="1800" b="1">
                  <a:latin typeface="Arial" charset="0"/>
                  <a:cs typeface="B Titr" pitchFamily="2" charset="-78"/>
                </a:rPr>
                <a:t>تدوین، ارزیابی</a:t>
              </a:r>
            </a:p>
            <a:p>
              <a:pPr algn="ctr" rtl="1">
                <a:lnSpc>
                  <a:spcPct val="120000"/>
                </a:lnSpc>
              </a:pPr>
              <a:r>
                <a:rPr lang="fa-IR" sz="1800" b="1">
                  <a:latin typeface="Arial" charset="0"/>
                  <a:cs typeface="B Titr" pitchFamily="2" charset="-78"/>
                </a:rPr>
                <a:t>و انتخاب </a:t>
              </a:r>
            </a:p>
            <a:p>
              <a:pPr algn="ctr" rtl="1">
                <a:lnSpc>
                  <a:spcPct val="120000"/>
                </a:lnSpc>
              </a:pPr>
              <a:r>
                <a:rPr lang="fa-IR" sz="1800" b="1">
                  <a:latin typeface="Arial" charset="0"/>
                  <a:cs typeface="B Titr" pitchFamily="2" charset="-78"/>
                </a:rPr>
                <a:t>استراتژی ها</a:t>
              </a:r>
              <a:endParaRPr lang="en-US" sz="1800" b="1">
                <a:latin typeface="Arial" charset="0"/>
                <a:cs typeface="B Titr" pitchFamily="2" charset="-78"/>
              </a:endParaRPr>
            </a:p>
          </p:txBody>
        </p:sp>
        <p:sp>
          <p:nvSpPr>
            <p:cNvPr id="235537" name="Line 17"/>
            <p:cNvSpPr>
              <a:spLocks noChangeShapeType="1"/>
            </p:cNvSpPr>
            <p:nvPr/>
          </p:nvSpPr>
          <p:spPr bwMode="auto">
            <a:xfrm flipH="1" flipV="1">
              <a:off x="3592" y="1973"/>
              <a:ext cx="295" cy="2"/>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35538" name="Group 18"/>
          <p:cNvGrpSpPr>
            <a:grpSpLocks/>
          </p:cNvGrpSpPr>
          <p:nvPr/>
        </p:nvGrpSpPr>
        <p:grpSpPr bwMode="auto">
          <a:xfrm>
            <a:off x="7032625" y="1114425"/>
            <a:ext cx="1239838" cy="4176713"/>
            <a:chOff x="4430" y="702"/>
            <a:chExt cx="781" cy="2631"/>
          </a:xfrm>
        </p:grpSpPr>
        <p:sp>
          <p:nvSpPr>
            <p:cNvPr id="235539" name="Rectangle 19"/>
            <p:cNvSpPr>
              <a:spLocks noChangeArrowheads="1"/>
            </p:cNvSpPr>
            <p:nvPr/>
          </p:nvSpPr>
          <p:spPr bwMode="auto">
            <a:xfrm>
              <a:off x="4440" y="702"/>
              <a:ext cx="771"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بررسی </a:t>
              </a:r>
            </a:p>
            <a:p>
              <a:pPr algn="ctr">
                <a:lnSpc>
                  <a:spcPct val="120000"/>
                </a:lnSpc>
              </a:pPr>
              <a:r>
                <a:rPr lang="fa-IR" sz="1800" b="1">
                  <a:latin typeface="Arial" charset="0"/>
                  <a:cs typeface="B Titr" pitchFamily="2" charset="-78"/>
                </a:rPr>
                <a:t>عوامل خارجی </a:t>
              </a:r>
              <a:endParaRPr lang="en-US" sz="1800" b="1">
                <a:latin typeface="Arial" charset="0"/>
                <a:cs typeface="B Titr" pitchFamily="2" charset="-78"/>
              </a:endParaRPr>
            </a:p>
          </p:txBody>
        </p:sp>
        <p:sp>
          <p:nvSpPr>
            <p:cNvPr id="235540" name="Rectangle 20"/>
            <p:cNvSpPr>
              <a:spLocks noChangeArrowheads="1"/>
            </p:cNvSpPr>
            <p:nvPr/>
          </p:nvSpPr>
          <p:spPr bwMode="auto">
            <a:xfrm>
              <a:off x="4430" y="2698"/>
              <a:ext cx="771"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بررسی </a:t>
              </a:r>
            </a:p>
            <a:p>
              <a:pPr algn="ctr">
                <a:lnSpc>
                  <a:spcPct val="120000"/>
                </a:lnSpc>
              </a:pPr>
              <a:r>
                <a:rPr lang="fa-IR" sz="1800" b="1">
                  <a:latin typeface="Arial" charset="0"/>
                  <a:cs typeface="B Titr" pitchFamily="2" charset="-78"/>
                </a:rPr>
                <a:t>عوامل داخلی </a:t>
              </a:r>
              <a:endParaRPr lang="en-US" sz="1800" b="1">
                <a:latin typeface="Arial" charset="0"/>
                <a:cs typeface="B Titr" pitchFamily="2" charset="-78"/>
              </a:endParaRPr>
            </a:p>
          </p:txBody>
        </p:sp>
        <p:sp>
          <p:nvSpPr>
            <p:cNvPr id="235541" name="Line 21"/>
            <p:cNvSpPr>
              <a:spLocks noChangeShapeType="1"/>
            </p:cNvSpPr>
            <p:nvPr/>
          </p:nvSpPr>
          <p:spPr bwMode="auto">
            <a:xfrm flipV="1">
              <a:off x="4830" y="1324"/>
              <a:ext cx="10" cy="1375"/>
            </a:xfrm>
            <a:prstGeom prst="line">
              <a:avLst/>
            </a:prstGeom>
            <a:noFill/>
            <a:ln w="38100">
              <a:solidFill>
                <a:schemeClr val="tx1"/>
              </a:solidFill>
              <a:round/>
              <a:headEnd/>
              <a:tailEnd/>
            </a:ln>
            <a:effectLst/>
          </p:spPr>
          <p:txBody>
            <a:bodyPr wrap="none" anchor="ctr"/>
            <a:lstStyle/>
            <a:p>
              <a:endParaRPr lang="fa-IR"/>
            </a:p>
          </p:txBody>
        </p:sp>
      </p:grpSp>
      <p:grpSp>
        <p:nvGrpSpPr>
          <p:cNvPr id="235542" name="Group 22"/>
          <p:cNvGrpSpPr>
            <a:grpSpLocks/>
          </p:cNvGrpSpPr>
          <p:nvPr/>
        </p:nvGrpSpPr>
        <p:grpSpPr bwMode="auto">
          <a:xfrm>
            <a:off x="482600" y="727075"/>
            <a:ext cx="8121650" cy="4862513"/>
            <a:chOff x="304" y="458"/>
            <a:chExt cx="5116" cy="3063"/>
          </a:xfrm>
        </p:grpSpPr>
        <p:sp>
          <p:nvSpPr>
            <p:cNvPr id="235543" name="Line 23"/>
            <p:cNvSpPr>
              <a:spLocks noChangeShapeType="1"/>
            </p:cNvSpPr>
            <p:nvPr/>
          </p:nvSpPr>
          <p:spPr bwMode="auto">
            <a:xfrm flipV="1">
              <a:off x="5393" y="487"/>
              <a:ext cx="10" cy="1165"/>
            </a:xfrm>
            <a:prstGeom prst="line">
              <a:avLst/>
            </a:prstGeom>
            <a:noFill/>
            <a:ln w="38100">
              <a:solidFill>
                <a:schemeClr val="tx1"/>
              </a:solidFill>
              <a:round/>
              <a:headEnd/>
              <a:tailEnd/>
            </a:ln>
            <a:effectLst/>
          </p:spPr>
          <p:txBody>
            <a:bodyPr wrap="none" anchor="ctr"/>
            <a:lstStyle/>
            <a:p>
              <a:endParaRPr lang="fa-IR"/>
            </a:p>
          </p:txBody>
        </p:sp>
        <p:sp>
          <p:nvSpPr>
            <p:cNvPr id="235544" name="Line 24"/>
            <p:cNvSpPr>
              <a:spLocks noChangeShapeType="1"/>
            </p:cNvSpPr>
            <p:nvPr/>
          </p:nvSpPr>
          <p:spPr bwMode="auto">
            <a:xfrm flipV="1">
              <a:off x="5402" y="2291"/>
              <a:ext cx="0" cy="1230"/>
            </a:xfrm>
            <a:prstGeom prst="line">
              <a:avLst/>
            </a:prstGeom>
            <a:noFill/>
            <a:ln w="38100">
              <a:solidFill>
                <a:schemeClr val="tx1"/>
              </a:solidFill>
              <a:round/>
              <a:headEnd/>
              <a:tailEnd/>
            </a:ln>
            <a:effectLst/>
          </p:spPr>
          <p:txBody>
            <a:bodyPr wrap="none" anchor="ctr"/>
            <a:lstStyle/>
            <a:p>
              <a:endParaRPr lang="fa-IR"/>
            </a:p>
          </p:txBody>
        </p:sp>
        <p:sp>
          <p:nvSpPr>
            <p:cNvPr id="235545" name="Line 25"/>
            <p:cNvSpPr>
              <a:spLocks noChangeShapeType="1"/>
            </p:cNvSpPr>
            <p:nvPr/>
          </p:nvSpPr>
          <p:spPr bwMode="auto">
            <a:xfrm flipV="1">
              <a:off x="304" y="476"/>
              <a:ext cx="10" cy="1165"/>
            </a:xfrm>
            <a:prstGeom prst="line">
              <a:avLst/>
            </a:prstGeom>
            <a:noFill/>
            <a:ln w="38100">
              <a:solidFill>
                <a:schemeClr val="tx1"/>
              </a:solidFill>
              <a:round/>
              <a:headEnd/>
              <a:tailEnd/>
            </a:ln>
            <a:effectLst/>
          </p:spPr>
          <p:txBody>
            <a:bodyPr wrap="none" anchor="ctr"/>
            <a:lstStyle/>
            <a:p>
              <a:endParaRPr lang="fa-IR"/>
            </a:p>
          </p:txBody>
        </p:sp>
        <p:sp>
          <p:nvSpPr>
            <p:cNvPr id="235546" name="Line 26"/>
            <p:cNvSpPr>
              <a:spLocks noChangeShapeType="1"/>
            </p:cNvSpPr>
            <p:nvPr/>
          </p:nvSpPr>
          <p:spPr bwMode="auto">
            <a:xfrm flipV="1">
              <a:off x="313" y="2280"/>
              <a:ext cx="0" cy="1230"/>
            </a:xfrm>
            <a:prstGeom prst="line">
              <a:avLst/>
            </a:prstGeom>
            <a:noFill/>
            <a:ln w="38100">
              <a:solidFill>
                <a:schemeClr val="tx1"/>
              </a:solidFill>
              <a:round/>
              <a:headEnd/>
              <a:tailEnd/>
            </a:ln>
            <a:effectLst/>
          </p:spPr>
          <p:txBody>
            <a:bodyPr wrap="none" anchor="ctr"/>
            <a:lstStyle/>
            <a:p>
              <a:endParaRPr lang="fa-IR"/>
            </a:p>
          </p:txBody>
        </p:sp>
        <p:sp>
          <p:nvSpPr>
            <p:cNvPr id="235547" name="Line 27"/>
            <p:cNvSpPr>
              <a:spLocks noChangeShapeType="1"/>
            </p:cNvSpPr>
            <p:nvPr/>
          </p:nvSpPr>
          <p:spPr bwMode="auto">
            <a:xfrm>
              <a:off x="323" y="467"/>
              <a:ext cx="5079" cy="9"/>
            </a:xfrm>
            <a:prstGeom prst="line">
              <a:avLst/>
            </a:prstGeom>
            <a:noFill/>
            <a:ln w="38100">
              <a:solidFill>
                <a:schemeClr val="tx1"/>
              </a:solidFill>
              <a:round/>
              <a:headEnd/>
              <a:tailEnd/>
            </a:ln>
            <a:effectLst/>
          </p:spPr>
          <p:txBody>
            <a:bodyPr wrap="none" anchor="ctr"/>
            <a:lstStyle/>
            <a:p>
              <a:endParaRPr lang="fa-IR"/>
            </a:p>
          </p:txBody>
        </p:sp>
        <p:sp>
          <p:nvSpPr>
            <p:cNvPr id="235548" name="Line 28"/>
            <p:cNvSpPr>
              <a:spLocks noChangeShapeType="1"/>
            </p:cNvSpPr>
            <p:nvPr/>
          </p:nvSpPr>
          <p:spPr bwMode="auto">
            <a:xfrm>
              <a:off x="317" y="3509"/>
              <a:ext cx="5103" cy="6"/>
            </a:xfrm>
            <a:prstGeom prst="line">
              <a:avLst/>
            </a:prstGeom>
            <a:noFill/>
            <a:ln w="38100">
              <a:solidFill>
                <a:schemeClr val="tx1"/>
              </a:solidFill>
              <a:round/>
              <a:headEnd/>
              <a:tailEnd/>
            </a:ln>
            <a:effectLst/>
          </p:spPr>
          <p:txBody>
            <a:bodyPr wrap="none" anchor="ctr"/>
            <a:lstStyle/>
            <a:p>
              <a:endParaRPr lang="fa-IR"/>
            </a:p>
          </p:txBody>
        </p:sp>
        <p:sp>
          <p:nvSpPr>
            <p:cNvPr id="235549" name="Line 29"/>
            <p:cNvSpPr>
              <a:spLocks noChangeShapeType="1"/>
            </p:cNvSpPr>
            <p:nvPr/>
          </p:nvSpPr>
          <p:spPr bwMode="auto">
            <a:xfrm>
              <a:off x="1247" y="476"/>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5550" name="Line 30"/>
            <p:cNvSpPr>
              <a:spLocks noChangeShapeType="1"/>
            </p:cNvSpPr>
            <p:nvPr/>
          </p:nvSpPr>
          <p:spPr bwMode="auto">
            <a:xfrm>
              <a:off x="2191" y="458"/>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5551" name="Line 31"/>
            <p:cNvSpPr>
              <a:spLocks noChangeShapeType="1"/>
            </p:cNvSpPr>
            <p:nvPr/>
          </p:nvSpPr>
          <p:spPr bwMode="auto">
            <a:xfrm>
              <a:off x="3198" y="467"/>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5552" name="Line 32"/>
            <p:cNvSpPr>
              <a:spLocks noChangeShapeType="1"/>
            </p:cNvSpPr>
            <p:nvPr/>
          </p:nvSpPr>
          <p:spPr bwMode="auto">
            <a:xfrm>
              <a:off x="4214" y="476"/>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5553" name="Line 33"/>
            <p:cNvSpPr>
              <a:spLocks noChangeShapeType="1"/>
            </p:cNvSpPr>
            <p:nvPr/>
          </p:nvSpPr>
          <p:spPr bwMode="auto">
            <a:xfrm>
              <a:off x="4830" y="476"/>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5554" name="Line 34"/>
            <p:cNvSpPr>
              <a:spLocks noChangeShapeType="1"/>
            </p:cNvSpPr>
            <p:nvPr/>
          </p:nvSpPr>
          <p:spPr bwMode="auto">
            <a:xfrm flipV="1">
              <a:off x="1247" y="3339"/>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5555" name="Line 35"/>
            <p:cNvSpPr>
              <a:spLocks noChangeShapeType="1"/>
            </p:cNvSpPr>
            <p:nvPr/>
          </p:nvSpPr>
          <p:spPr bwMode="auto">
            <a:xfrm flipV="1">
              <a:off x="2218" y="3330"/>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5556" name="Line 36"/>
            <p:cNvSpPr>
              <a:spLocks noChangeShapeType="1"/>
            </p:cNvSpPr>
            <p:nvPr/>
          </p:nvSpPr>
          <p:spPr bwMode="auto">
            <a:xfrm flipV="1">
              <a:off x="3198" y="3339"/>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5557" name="Line 37"/>
            <p:cNvSpPr>
              <a:spLocks noChangeShapeType="1"/>
            </p:cNvSpPr>
            <p:nvPr/>
          </p:nvSpPr>
          <p:spPr bwMode="auto">
            <a:xfrm flipV="1">
              <a:off x="4195" y="3339"/>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5558" name="Line 38"/>
            <p:cNvSpPr>
              <a:spLocks noChangeShapeType="1"/>
            </p:cNvSpPr>
            <p:nvPr/>
          </p:nvSpPr>
          <p:spPr bwMode="auto">
            <a:xfrm flipV="1">
              <a:off x="4830" y="3339"/>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35559" name="Line 39"/>
            <p:cNvSpPr>
              <a:spLocks noChangeShapeType="1"/>
            </p:cNvSpPr>
            <p:nvPr/>
          </p:nvSpPr>
          <p:spPr bwMode="auto">
            <a:xfrm>
              <a:off x="313" y="2296"/>
              <a:ext cx="0" cy="318"/>
            </a:xfrm>
            <a:prstGeom prst="line">
              <a:avLst/>
            </a:prstGeom>
            <a:noFill/>
            <a:ln w="38100">
              <a:solidFill>
                <a:schemeClr val="tx1"/>
              </a:solidFill>
              <a:round/>
              <a:headEnd/>
              <a:tailEnd type="triangle" w="lg" len="lg"/>
            </a:ln>
            <a:effectLst/>
          </p:spPr>
          <p:txBody>
            <a:bodyPr wrap="none" anchor="ctr"/>
            <a:lstStyle/>
            <a:p>
              <a:endParaRPr lang="fa-IR"/>
            </a:p>
          </p:txBody>
        </p:sp>
        <p:sp>
          <p:nvSpPr>
            <p:cNvPr id="235560" name="Line 40"/>
            <p:cNvSpPr>
              <a:spLocks noChangeShapeType="1"/>
            </p:cNvSpPr>
            <p:nvPr/>
          </p:nvSpPr>
          <p:spPr bwMode="auto">
            <a:xfrm rot="10800000">
              <a:off x="304" y="1298"/>
              <a:ext cx="0" cy="318"/>
            </a:xfrm>
            <a:prstGeom prst="line">
              <a:avLst/>
            </a:prstGeom>
            <a:noFill/>
            <a:ln w="38100">
              <a:solidFill>
                <a:schemeClr val="tx1"/>
              </a:solidFill>
              <a:round/>
              <a:headEnd/>
              <a:tailEnd type="triangle" w="lg" len="lg"/>
            </a:ln>
            <a:effectLst/>
          </p:spPr>
          <p:txBody>
            <a:bodyPr wrap="none" anchor="ctr"/>
            <a:lstStyle/>
            <a:p>
              <a:endParaRPr lang="fa-IR"/>
            </a:p>
          </p:txBody>
        </p:sp>
        <p:sp>
          <p:nvSpPr>
            <p:cNvPr id="235561" name="Line 41"/>
            <p:cNvSpPr>
              <a:spLocks noChangeShapeType="1"/>
            </p:cNvSpPr>
            <p:nvPr/>
          </p:nvSpPr>
          <p:spPr bwMode="auto">
            <a:xfrm>
              <a:off x="5393" y="1299"/>
              <a:ext cx="0" cy="318"/>
            </a:xfrm>
            <a:prstGeom prst="line">
              <a:avLst/>
            </a:prstGeom>
            <a:noFill/>
            <a:ln w="38100">
              <a:solidFill>
                <a:schemeClr val="tx1"/>
              </a:solidFill>
              <a:round/>
              <a:headEnd/>
              <a:tailEnd type="triangle" w="lg" len="lg"/>
            </a:ln>
            <a:effectLst/>
          </p:spPr>
          <p:txBody>
            <a:bodyPr wrap="none" anchor="ctr"/>
            <a:lstStyle/>
            <a:p>
              <a:endParaRPr lang="fa-IR"/>
            </a:p>
          </p:txBody>
        </p:sp>
        <p:sp>
          <p:nvSpPr>
            <p:cNvPr id="235562" name="Line 42"/>
            <p:cNvSpPr>
              <a:spLocks noChangeShapeType="1"/>
            </p:cNvSpPr>
            <p:nvPr/>
          </p:nvSpPr>
          <p:spPr bwMode="auto">
            <a:xfrm rot="10800000">
              <a:off x="5402" y="2305"/>
              <a:ext cx="0" cy="318"/>
            </a:xfrm>
            <a:prstGeom prst="line">
              <a:avLst/>
            </a:prstGeom>
            <a:noFill/>
            <a:ln w="38100">
              <a:solidFill>
                <a:schemeClr val="tx1"/>
              </a:solidFill>
              <a:round/>
              <a:headEnd/>
              <a:tailEnd type="triangle" w="lg" len="lg"/>
            </a:ln>
            <a:effectLst/>
          </p:spPr>
          <p:txBody>
            <a:bodyPr wrap="none" anchor="ctr"/>
            <a:lstStyle/>
            <a:p>
              <a:endParaRPr lang="fa-IR"/>
            </a:p>
          </p:txBody>
        </p:sp>
      </p:grpSp>
      <p:grpSp>
        <p:nvGrpSpPr>
          <p:cNvPr id="235563" name="Group 43"/>
          <p:cNvGrpSpPr>
            <a:grpSpLocks/>
          </p:cNvGrpSpPr>
          <p:nvPr/>
        </p:nvGrpSpPr>
        <p:grpSpPr bwMode="auto">
          <a:xfrm>
            <a:off x="-36513" y="5761038"/>
            <a:ext cx="1584326" cy="360362"/>
            <a:chOff x="-23" y="3629"/>
            <a:chExt cx="998" cy="227"/>
          </a:xfrm>
        </p:grpSpPr>
        <p:sp>
          <p:nvSpPr>
            <p:cNvPr id="235564" name="Rectangle 44"/>
            <p:cNvSpPr>
              <a:spLocks noChangeArrowheads="1"/>
            </p:cNvSpPr>
            <p:nvPr/>
          </p:nvSpPr>
          <p:spPr bwMode="auto">
            <a:xfrm>
              <a:off x="-23" y="3629"/>
              <a:ext cx="907" cy="227"/>
            </a:xfrm>
            <a:prstGeom prst="rect">
              <a:avLst/>
            </a:prstGeom>
            <a:noFill/>
            <a:ln w="28575" algn="ctr">
              <a:noFill/>
              <a:miter lim="800000"/>
              <a:headEnd/>
              <a:tailEnd/>
            </a:ln>
            <a:effectLst/>
          </p:spPr>
          <p:txBody>
            <a:bodyPr wrap="none" anchor="ctr"/>
            <a:lstStyle/>
            <a:p>
              <a:pPr algn="ctr" rtl="1"/>
              <a:r>
                <a:rPr lang="fa-IR" sz="1800">
                  <a:latin typeface="Arial" charset="0"/>
                  <a:cs typeface="B Traffic" pitchFamily="2" charset="-78"/>
                </a:rPr>
                <a:t>ارزیابی استراتژی </a:t>
              </a:r>
              <a:endParaRPr lang="en-US" sz="1800">
                <a:latin typeface="Arial" charset="0"/>
                <a:cs typeface="B Traffic" pitchFamily="2" charset="-78"/>
              </a:endParaRPr>
            </a:p>
          </p:txBody>
        </p:sp>
        <p:sp>
          <p:nvSpPr>
            <p:cNvPr id="235565" name="Line 45"/>
            <p:cNvSpPr>
              <a:spLocks noChangeShapeType="1"/>
            </p:cNvSpPr>
            <p:nvPr/>
          </p:nvSpPr>
          <p:spPr bwMode="auto">
            <a:xfrm>
              <a:off x="975" y="3630"/>
              <a:ext cx="0" cy="226"/>
            </a:xfrm>
            <a:prstGeom prst="line">
              <a:avLst/>
            </a:prstGeom>
            <a:noFill/>
            <a:ln w="28575">
              <a:solidFill>
                <a:schemeClr val="tx1"/>
              </a:solidFill>
              <a:round/>
              <a:headEnd/>
              <a:tailEnd/>
            </a:ln>
            <a:effectLst/>
          </p:spPr>
          <p:txBody>
            <a:bodyPr wrap="none" anchor="ctr"/>
            <a:lstStyle/>
            <a:p>
              <a:endParaRPr lang="fa-IR"/>
            </a:p>
          </p:txBody>
        </p:sp>
      </p:grpSp>
      <p:grpSp>
        <p:nvGrpSpPr>
          <p:cNvPr id="235566" name="Group 46"/>
          <p:cNvGrpSpPr>
            <a:grpSpLocks/>
          </p:cNvGrpSpPr>
          <p:nvPr/>
        </p:nvGrpSpPr>
        <p:grpSpPr bwMode="auto">
          <a:xfrm>
            <a:off x="1547813" y="5819775"/>
            <a:ext cx="2751137" cy="360363"/>
            <a:chOff x="975" y="3666"/>
            <a:chExt cx="1733" cy="227"/>
          </a:xfrm>
        </p:grpSpPr>
        <p:sp>
          <p:nvSpPr>
            <p:cNvPr id="235567" name="Rectangle 47"/>
            <p:cNvSpPr>
              <a:spLocks noChangeArrowheads="1"/>
            </p:cNvSpPr>
            <p:nvPr/>
          </p:nvSpPr>
          <p:spPr bwMode="auto">
            <a:xfrm>
              <a:off x="1301" y="3666"/>
              <a:ext cx="907" cy="227"/>
            </a:xfrm>
            <a:prstGeom prst="rect">
              <a:avLst/>
            </a:prstGeom>
            <a:noFill/>
            <a:ln w="28575" algn="ctr">
              <a:noFill/>
              <a:miter lim="800000"/>
              <a:headEnd/>
              <a:tailEnd/>
            </a:ln>
            <a:effectLst/>
          </p:spPr>
          <p:txBody>
            <a:bodyPr wrap="none" anchor="ctr"/>
            <a:lstStyle/>
            <a:p>
              <a:pPr algn="ctr"/>
              <a:r>
                <a:rPr lang="fa-IR" sz="1800">
                  <a:latin typeface="Arial" charset="0"/>
                  <a:cs typeface="B Traffic" pitchFamily="2" charset="-78"/>
                </a:rPr>
                <a:t>اجرای استراتژی </a:t>
              </a:r>
              <a:endParaRPr lang="en-US" sz="1800">
                <a:latin typeface="Arial" charset="0"/>
                <a:cs typeface="B Traffic" pitchFamily="2" charset="-78"/>
              </a:endParaRPr>
            </a:p>
          </p:txBody>
        </p:sp>
        <p:sp>
          <p:nvSpPr>
            <p:cNvPr id="235568" name="Line 48"/>
            <p:cNvSpPr>
              <a:spLocks noChangeShapeType="1"/>
            </p:cNvSpPr>
            <p:nvPr/>
          </p:nvSpPr>
          <p:spPr bwMode="auto">
            <a:xfrm>
              <a:off x="2254" y="3792"/>
              <a:ext cx="454" cy="1"/>
            </a:xfrm>
            <a:prstGeom prst="line">
              <a:avLst/>
            </a:prstGeom>
            <a:noFill/>
            <a:ln w="28575">
              <a:solidFill>
                <a:schemeClr val="tx1"/>
              </a:solidFill>
              <a:round/>
              <a:headEnd/>
              <a:tailEnd type="triangle" w="med" len="med"/>
            </a:ln>
            <a:effectLst/>
          </p:spPr>
          <p:txBody>
            <a:bodyPr wrap="none" anchor="ctr"/>
            <a:lstStyle/>
            <a:p>
              <a:endParaRPr lang="fa-IR"/>
            </a:p>
          </p:txBody>
        </p:sp>
        <p:sp>
          <p:nvSpPr>
            <p:cNvPr id="235569" name="Line 49"/>
            <p:cNvSpPr>
              <a:spLocks noChangeShapeType="1"/>
            </p:cNvSpPr>
            <p:nvPr/>
          </p:nvSpPr>
          <p:spPr bwMode="auto">
            <a:xfrm flipH="1">
              <a:off x="975" y="3748"/>
              <a:ext cx="326" cy="0"/>
            </a:xfrm>
            <a:prstGeom prst="line">
              <a:avLst/>
            </a:prstGeom>
            <a:noFill/>
            <a:ln w="28575">
              <a:solidFill>
                <a:schemeClr val="tx1"/>
              </a:solidFill>
              <a:round/>
              <a:headEnd/>
              <a:tailEnd type="triangle" w="med" len="med"/>
            </a:ln>
            <a:effectLst/>
          </p:spPr>
          <p:txBody>
            <a:bodyPr wrap="none" anchor="ctr"/>
            <a:lstStyle/>
            <a:p>
              <a:endParaRPr lang="fa-IR"/>
            </a:p>
          </p:txBody>
        </p:sp>
      </p:grpSp>
      <p:grpSp>
        <p:nvGrpSpPr>
          <p:cNvPr id="235570" name="Group 50"/>
          <p:cNvGrpSpPr>
            <a:grpSpLocks/>
          </p:cNvGrpSpPr>
          <p:nvPr/>
        </p:nvGrpSpPr>
        <p:grpSpPr bwMode="auto">
          <a:xfrm>
            <a:off x="4284663" y="5805488"/>
            <a:ext cx="4824412" cy="360362"/>
            <a:chOff x="2699" y="3657"/>
            <a:chExt cx="3039" cy="227"/>
          </a:xfrm>
        </p:grpSpPr>
        <p:sp>
          <p:nvSpPr>
            <p:cNvPr id="235571" name="Rectangle 51"/>
            <p:cNvSpPr>
              <a:spLocks noChangeArrowheads="1"/>
            </p:cNvSpPr>
            <p:nvPr/>
          </p:nvSpPr>
          <p:spPr bwMode="auto">
            <a:xfrm>
              <a:off x="3969" y="3657"/>
              <a:ext cx="907" cy="227"/>
            </a:xfrm>
            <a:prstGeom prst="rect">
              <a:avLst/>
            </a:prstGeom>
            <a:noFill/>
            <a:ln w="28575" algn="ctr">
              <a:noFill/>
              <a:miter lim="800000"/>
              <a:headEnd/>
              <a:tailEnd/>
            </a:ln>
            <a:effectLst/>
          </p:spPr>
          <p:txBody>
            <a:bodyPr wrap="none" anchor="ctr"/>
            <a:lstStyle/>
            <a:p>
              <a:pPr algn="ctr"/>
              <a:r>
                <a:rPr lang="fa-IR" sz="1800">
                  <a:latin typeface="Arial" charset="0"/>
                  <a:cs typeface="B Traffic" pitchFamily="2" charset="-78"/>
                </a:rPr>
                <a:t>تدوین استراتژی </a:t>
              </a:r>
              <a:endParaRPr lang="en-US" sz="1800">
                <a:latin typeface="Arial" charset="0"/>
                <a:cs typeface="B Traffic" pitchFamily="2" charset="-78"/>
              </a:endParaRPr>
            </a:p>
          </p:txBody>
        </p:sp>
        <p:sp>
          <p:nvSpPr>
            <p:cNvPr id="235572" name="Line 52"/>
            <p:cNvSpPr>
              <a:spLocks noChangeShapeType="1"/>
            </p:cNvSpPr>
            <p:nvPr/>
          </p:nvSpPr>
          <p:spPr bwMode="auto">
            <a:xfrm>
              <a:off x="2699" y="3658"/>
              <a:ext cx="0" cy="226"/>
            </a:xfrm>
            <a:prstGeom prst="line">
              <a:avLst/>
            </a:prstGeom>
            <a:noFill/>
            <a:ln w="28575">
              <a:solidFill>
                <a:schemeClr val="tx1"/>
              </a:solidFill>
              <a:round/>
              <a:headEnd/>
              <a:tailEnd/>
            </a:ln>
            <a:effectLst/>
          </p:spPr>
          <p:txBody>
            <a:bodyPr wrap="none" anchor="ctr"/>
            <a:lstStyle/>
            <a:p>
              <a:endParaRPr lang="fa-IR"/>
            </a:p>
          </p:txBody>
        </p:sp>
        <p:sp>
          <p:nvSpPr>
            <p:cNvPr id="235573" name="Line 53"/>
            <p:cNvSpPr>
              <a:spLocks noChangeShapeType="1"/>
            </p:cNvSpPr>
            <p:nvPr/>
          </p:nvSpPr>
          <p:spPr bwMode="auto">
            <a:xfrm>
              <a:off x="4916" y="3775"/>
              <a:ext cx="822" cy="0"/>
            </a:xfrm>
            <a:prstGeom prst="line">
              <a:avLst/>
            </a:prstGeom>
            <a:noFill/>
            <a:ln w="28575">
              <a:solidFill>
                <a:schemeClr val="tx1"/>
              </a:solidFill>
              <a:round/>
              <a:headEnd/>
              <a:tailEnd type="triangle" w="med" len="med"/>
            </a:ln>
            <a:effectLst/>
          </p:spPr>
          <p:txBody>
            <a:bodyPr wrap="none" anchor="ctr"/>
            <a:lstStyle/>
            <a:p>
              <a:endParaRPr lang="fa-IR"/>
            </a:p>
          </p:txBody>
        </p:sp>
        <p:sp>
          <p:nvSpPr>
            <p:cNvPr id="235574" name="Line 54"/>
            <p:cNvSpPr>
              <a:spLocks noChangeShapeType="1"/>
            </p:cNvSpPr>
            <p:nvPr/>
          </p:nvSpPr>
          <p:spPr bwMode="auto">
            <a:xfrm flipH="1">
              <a:off x="2699" y="3793"/>
              <a:ext cx="1224" cy="0"/>
            </a:xfrm>
            <a:prstGeom prst="line">
              <a:avLst/>
            </a:prstGeom>
            <a:noFill/>
            <a:ln w="28575">
              <a:solidFill>
                <a:schemeClr val="tx1"/>
              </a:solidFill>
              <a:round/>
              <a:headEnd/>
              <a:tailEnd type="triangle" w="med" len="med"/>
            </a:ln>
            <a:effectLst/>
          </p:spPr>
          <p:txBody>
            <a:bodyPr wrap="none" anchor="ctr"/>
            <a:lstStyle/>
            <a:p>
              <a:endParaRPr lang="fa-IR"/>
            </a:p>
          </p:txBody>
        </p:sp>
      </p:grpSp>
      <p:sp>
        <p:nvSpPr>
          <p:cNvPr id="235575" name="Rectangle 55"/>
          <p:cNvSpPr>
            <a:spLocks noChangeArrowheads="1"/>
          </p:cNvSpPr>
          <p:nvPr/>
        </p:nvSpPr>
        <p:spPr bwMode="auto">
          <a:xfrm>
            <a:off x="2195513" y="44450"/>
            <a:ext cx="5111750" cy="360363"/>
          </a:xfrm>
          <a:prstGeom prst="rect">
            <a:avLst/>
          </a:prstGeom>
          <a:noFill/>
          <a:ln w="28575" algn="ctr">
            <a:noFill/>
            <a:miter lim="800000"/>
            <a:headEnd/>
            <a:tailEnd/>
          </a:ln>
          <a:effectLst>
            <a:outerShdw dist="35921" dir="2700000" algn="ctr" rotWithShape="0">
              <a:schemeClr val="bg2">
                <a:alpha val="50000"/>
              </a:schemeClr>
            </a:outerShdw>
          </a:effectLst>
        </p:spPr>
        <p:txBody>
          <a:bodyPr wrap="none" anchor="ctr"/>
          <a:lstStyle/>
          <a:p>
            <a:pPr algn="ctr"/>
            <a:r>
              <a:rPr lang="fa-IR" u="sng">
                <a:solidFill>
                  <a:srgbClr val="FFFF00"/>
                </a:solidFill>
                <a:latin typeface="Arial" charset="0"/>
                <a:cs typeface="B Titr" pitchFamily="2" charset="-78"/>
              </a:rPr>
              <a:t>الگوی جامع مدیریت استراتژیک </a:t>
            </a:r>
            <a:endParaRPr lang="en-US" u="sng">
              <a:solidFill>
                <a:srgbClr val="FFFF00"/>
              </a:solidFill>
              <a:latin typeface="Arial" charset="0"/>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5575"/>
                                        </p:tgtEl>
                                        <p:attrNameLst>
                                          <p:attrName>style.visibility</p:attrName>
                                        </p:attrNameLst>
                                      </p:cBhvr>
                                      <p:to>
                                        <p:strVal val="visible"/>
                                      </p:to>
                                    </p:set>
                                    <p:animEffect transition="in" filter="box(out)">
                                      <p:cBhvr>
                                        <p:cTn id="7" dur="2000"/>
                                        <p:tgtEl>
                                          <p:spTgt spid="23557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5522"/>
                                        </p:tgtEl>
                                        <p:attrNameLst>
                                          <p:attrName>style.visibility</p:attrName>
                                        </p:attrNameLst>
                                      </p:cBhvr>
                                      <p:to>
                                        <p:strVal val="visible"/>
                                      </p:to>
                                    </p:set>
                                    <p:animEffect transition="in" filter="box(in)">
                                      <p:cBhvr>
                                        <p:cTn id="12" dur="2000"/>
                                        <p:tgtEl>
                                          <p:spTgt spid="2355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35538"/>
                                        </p:tgtEl>
                                        <p:attrNameLst>
                                          <p:attrName>style.visibility</p:attrName>
                                        </p:attrNameLst>
                                      </p:cBhvr>
                                      <p:to>
                                        <p:strVal val="visible"/>
                                      </p:to>
                                    </p:set>
                                    <p:animEffect transition="in" filter="box(out)">
                                      <p:cBhvr>
                                        <p:cTn id="17" dur="2000"/>
                                        <p:tgtEl>
                                          <p:spTgt spid="23553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35523"/>
                                        </p:tgtEl>
                                        <p:attrNameLst>
                                          <p:attrName>style.visibility</p:attrName>
                                        </p:attrNameLst>
                                      </p:cBhvr>
                                      <p:to>
                                        <p:strVal val="visible"/>
                                      </p:to>
                                    </p:set>
                                    <p:animEffect transition="in" filter="box(in)">
                                      <p:cBhvr>
                                        <p:cTn id="22" dur="2000"/>
                                        <p:tgtEl>
                                          <p:spTgt spid="23552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35535"/>
                                        </p:tgtEl>
                                        <p:attrNameLst>
                                          <p:attrName>style.visibility</p:attrName>
                                        </p:attrNameLst>
                                      </p:cBhvr>
                                      <p:to>
                                        <p:strVal val="visible"/>
                                      </p:to>
                                    </p:set>
                                    <p:animEffect transition="in" filter="box(in)">
                                      <p:cBhvr>
                                        <p:cTn id="27" dur="2000"/>
                                        <p:tgtEl>
                                          <p:spTgt spid="23553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35532"/>
                                        </p:tgtEl>
                                        <p:attrNameLst>
                                          <p:attrName>style.visibility</p:attrName>
                                        </p:attrNameLst>
                                      </p:cBhvr>
                                      <p:to>
                                        <p:strVal val="visible"/>
                                      </p:to>
                                    </p:set>
                                    <p:animEffect transition="in" filter="box(in)">
                                      <p:cBhvr>
                                        <p:cTn id="32" dur="2000"/>
                                        <p:tgtEl>
                                          <p:spTgt spid="23553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35529"/>
                                        </p:tgtEl>
                                        <p:attrNameLst>
                                          <p:attrName>style.visibility</p:attrName>
                                        </p:attrNameLst>
                                      </p:cBhvr>
                                      <p:to>
                                        <p:strVal val="visible"/>
                                      </p:to>
                                    </p:set>
                                    <p:animEffect transition="in" filter="box(in)">
                                      <p:cBhvr>
                                        <p:cTn id="37" dur="2000"/>
                                        <p:tgtEl>
                                          <p:spTgt spid="23552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35526"/>
                                        </p:tgtEl>
                                        <p:attrNameLst>
                                          <p:attrName>style.visibility</p:attrName>
                                        </p:attrNameLst>
                                      </p:cBhvr>
                                      <p:to>
                                        <p:strVal val="visible"/>
                                      </p:to>
                                    </p:set>
                                    <p:animEffect transition="in" filter="box(in)">
                                      <p:cBhvr>
                                        <p:cTn id="42" dur="2000"/>
                                        <p:tgtEl>
                                          <p:spTgt spid="2355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nodeType="clickEffect">
                                  <p:stCondLst>
                                    <p:cond delay="0"/>
                                  </p:stCondLst>
                                  <p:childTnLst>
                                    <p:set>
                                      <p:cBhvr>
                                        <p:cTn id="46" dur="1" fill="hold">
                                          <p:stCondLst>
                                            <p:cond delay="0"/>
                                          </p:stCondLst>
                                        </p:cTn>
                                        <p:tgtEl>
                                          <p:spTgt spid="235542"/>
                                        </p:tgtEl>
                                        <p:attrNameLst>
                                          <p:attrName>style.visibility</p:attrName>
                                        </p:attrNameLst>
                                      </p:cBhvr>
                                      <p:to>
                                        <p:strVal val="visible"/>
                                      </p:to>
                                    </p:set>
                                    <p:animEffect transition="in" filter="blinds(vertical)">
                                      <p:cBhvr>
                                        <p:cTn id="47" dur="2000"/>
                                        <p:tgtEl>
                                          <p:spTgt spid="23554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235570"/>
                                        </p:tgtEl>
                                        <p:attrNameLst>
                                          <p:attrName>style.visibility</p:attrName>
                                        </p:attrNameLst>
                                      </p:cBhvr>
                                      <p:to>
                                        <p:strVal val="visible"/>
                                      </p:to>
                                    </p:set>
                                    <p:animEffect transition="in" filter="box(in)">
                                      <p:cBhvr>
                                        <p:cTn id="52" dur="2000"/>
                                        <p:tgtEl>
                                          <p:spTgt spid="235570"/>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235566"/>
                                        </p:tgtEl>
                                        <p:attrNameLst>
                                          <p:attrName>style.visibility</p:attrName>
                                        </p:attrNameLst>
                                      </p:cBhvr>
                                      <p:to>
                                        <p:strVal val="visible"/>
                                      </p:to>
                                    </p:set>
                                    <p:animEffect transition="in" filter="box(in)">
                                      <p:cBhvr>
                                        <p:cTn id="57" dur="2000"/>
                                        <p:tgtEl>
                                          <p:spTgt spid="235566"/>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235563"/>
                                        </p:tgtEl>
                                        <p:attrNameLst>
                                          <p:attrName>style.visibility</p:attrName>
                                        </p:attrNameLst>
                                      </p:cBhvr>
                                      <p:to>
                                        <p:strVal val="visible"/>
                                      </p:to>
                                    </p:set>
                                    <p:animEffect transition="in" filter="box(in)">
                                      <p:cBhvr>
                                        <p:cTn id="62" dur="2000"/>
                                        <p:tgtEl>
                                          <p:spTgt spid="235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animBg="1"/>
      <p:bldP spid="23557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533400" y="0"/>
            <a:ext cx="7848600" cy="519113"/>
          </a:xfrm>
          <a:prstGeom prst="rect">
            <a:avLst/>
          </a:prstGeom>
          <a:noFill/>
          <a:ln w="12700">
            <a:noFill/>
            <a:miter lim="800000"/>
            <a:headEnd type="none" w="sm" len="sm"/>
            <a:tailEnd type="none" w="sm" len="sm"/>
          </a:ln>
          <a:effectLst>
            <a:outerShdw dist="56796" dir="3806097" algn="ctr" rotWithShape="0">
              <a:schemeClr val="bg2"/>
            </a:outerShdw>
          </a:effectLst>
        </p:spPr>
        <p:txBody>
          <a:bodyPr anchor="ctr">
            <a:spAutoFit/>
          </a:bodyPr>
          <a:lstStyle/>
          <a:p>
            <a:pPr algn="ctr" rtl="1">
              <a:spcBef>
                <a:spcPct val="50000"/>
              </a:spcBef>
            </a:pPr>
            <a:r>
              <a:rPr lang="ar-SA" b="1">
                <a:solidFill>
                  <a:srgbClr val="FF9900"/>
                </a:solidFill>
                <a:cs typeface="Mitra" pitchFamily="2" charset="-78"/>
              </a:rPr>
              <a:t>جدول پنج وظيفه اصلي مديريت</a:t>
            </a:r>
            <a:endParaRPr lang="en-US" b="1">
              <a:solidFill>
                <a:srgbClr val="FF9900"/>
              </a:solidFill>
              <a:cs typeface="Mitra" pitchFamily="2" charset="-78"/>
            </a:endParaRPr>
          </a:p>
        </p:txBody>
      </p:sp>
      <p:graphicFrame>
        <p:nvGraphicFramePr>
          <p:cNvPr id="52322" name="Group 98"/>
          <p:cNvGraphicFramePr>
            <a:graphicFrameLocks noGrp="1"/>
          </p:cNvGraphicFramePr>
          <p:nvPr/>
        </p:nvGraphicFramePr>
        <p:xfrm>
          <a:off x="76200" y="609600"/>
          <a:ext cx="8915400" cy="5823903"/>
        </p:xfrm>
        <a:graphic>
          <a:graphicData uri="http://schemas.openxmlformats.org/drawingml/2006/table">
            <a:tbl>
              <a:tblPr/>
              <a:tblGrid>
                <a:gridCol w="1630363"/>
                <a:gridCol w="6065837"/>
                <a:gridCol w="1219200"/>
              </a:tblGrid>
              <a:tr h="654050">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bg1"/>
                          </a:solidFill>
                          <a:effectLst/>
                          <a:latin typeface="Times New Roman" pitchFamily="18" charset="0"/>
                          <a:cs typeface="Titr" pitchFamily="2" charset="-78"/>
                        </a:rPr>
                        <a:t>مهمترين مرحله ، از فرايند مديريت استراتژيك</a:t>
                      </a:r>
                      <a:endParaRPr kumimoji="0" lang="en-US" sz="18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bg1"/>
                          </a:solidFill>
                          <a:effectLst/>
                          <a:latin typeface="Times New Roman" pitchFamily="18" charset="0"/>
                          <a:cs typeface="Titr" pitchFamily="2" charset="-78"/>
                        </a:rPr>
                        <a:t>شرح</a:t>
                      </a:r>
                      <a:endParaRPr kumimoji="0" lang="en-US" sz="20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bg1"/>
                          </a:solidFill>
                          <a:effectLst/>
                          <a:latin typeface="Times New Roman" pitchFamily="18" charset="0"/>
                          <a:cs typeface="Titr" pitchFamily="2" charset="-78"/>
                        </a:rPr>
                        <a:t>وظيفه</a:t>
                      </a:r>
                      <a:endParaRPr kumimoji="0" lang="en-US" sz="20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r>
              <a:tr h="14652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تدوين‏استراتژي</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برنامه‏ريزي در بر گيرنده همه فعاليتهايي مي‏شود كه مدير براي تدارك ديدن امور آينده انجام مي‏دهد. كارهاي خاصي كه در اين زمينه انجام مي‏شود ، عبارتند از : پيش‏بيني ، تعيين هدفهاي بلند مدت ، تدوين استراتژي‏ها، تعين سياستها و در نظر گرفتن هدفهاي كوتاه مدت.</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برنامه‏ريزي</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13360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اجراي استراتژي</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سازماندهي دئر بر گيرنده همه فعاليتهايي مي‏شود كه مديريت انجام مي‏دهد و منجر به يك ساختار از كارهاي تخصصي و روابط قدرت (اختيارات) مي‏شود. كارهاي مزبور شامل طرحريزي سازمان ، تعيين شرايط احراز شغل ، شرح وظايف ، تعيين ويژگي‏هاي شغل ، حيطه نظارت ، وحدت فرماندهي ، ايجاد هماهنگي ، طرحريزي شغل و تجزيه و تحليل شغل مي‏شود.</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سازماندهي</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778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اجراي استراتژي</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مقصود از ايجاد انگيزه كارهايي است كه براي شكل دادن به رفتار انساني انجام مي‏شود. اقدامات خاصي كه در اين زمينه انجام مي‏گيرد ، عبارتند از : رهبري ،، ايجاد ارتباط ، تشكيل گروههاي كاري ، تعديل در رفتار ،‌تفويض اختيار ، غني‏سازي شغل ، رضايت شغلي ، تأمين نياز ، تغيير ساختار.</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ايجاد انگيزه</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533400" y="0"/>
            <a:ext cx="7848600" cy="519113"/>
          </a:xfrm>
          <a:prstGeom prst="rect">
            <a:avLst/>
          </a:prstGeom>
          <a:noFill/>
          <a:ln w="12700">
            <a:noFill/>
            <a:miter lim="800000"/>
            <a:headEnd type="none" w="sm" len="sm"/>
            <a:tailEnd type="none" w="sm" len="sm"/>
          </a:ln>
          <a:effectLst>
            <a:outerShdw dist="56796" dir="3806097" algn="ctr" rotWithShape="0">
              <a:schemeClr val="bg2"/>
            </a:outerShdw>
          </a:effectLst>
        </p:spPr>
        <p:txBody>
          <a:bodyPr anchor="ctr">
            <a:spAutoFit/>
          </a:bodyPr>
          <a:lstStyle/>
          <a:p>
            <a:pPr algn="ctr" rtl="1">
              <a:spcBef>
                <a:spcPct val="50000"/>
              </a:spcBef>
            </a:pPr>
            <a:r>
              <a:rPr lang="ar-SA" b="1">
                <a:solidFill>
                  <a:srgbClr val="FF9900"/>
                </a:solidFill>
                <a:cs typeface="Mitra" pitchFamily="2" charset="-78"/>
              </a:rPr>
              <a:t>جدول پنج وظيفه اصلي مديريت</a:t>
            </a:r>
            <a:endParaRPr lang="en-US" b="1">
              <a:solidFill>
                <a:srgbClr val="FF9900"/>
              </a:solidFill>
              <a:cs typeface="Mitra" pitchFamily="2" charset="-78"/>
            </a:endParaRPr>
          </a:p>
        </p:txBody>
      </p:sp>
      <p:graphicFrame>
        <p:nvGraphicFramePr>
          <p:cNvPr id="53279" name="Group 31"/>
          <p:cNvGraphicFramePr>
            <a:graphicFrameLocks noGrp="1"/>
          </p:cNvGraphicFramePr>
          <p:nvPr/>
        </p:nvGraphicFramePr>
        <p:xfrm>
          <a:off x="76200" y="609600"/>
          <a:ext cx="8915400" cy="5746750"/>
        </p:xfrm>
        <a:graphic>
          <a:graphicData uri="http://schemas.openxmlformats.org/drawingml/2006/table">
            <a:tbl>
              <a:tblPr/>
              <a:tblGrid>
                <a:gridCol w="1630363"/>
                <a:gridCol w="6065837"/>
                <a:gridCol w="1219200"/>
              </a:tblGrid>
              <a:tr h="609600">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bg1"/>
                          </a:solidFill>
                          <a:effectLst/>
                          <a:latin typeface="Times New Roman" pitchFamily="18" charset="0"/>
                          <a:cs typeface="Titr" pitchFamily="2" charset="-78"/>
                        </a:rPr>
                        <a:t>مهمترين مرحله ، از فرايند مديريت استراتژيك</a:t>
                      </a:r>
                      <a:endParaRPr kumimoji="0" lang="en-US" sz="18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bg1"/>
                          </a:solidFill>
                          <a:effectLst/>
                          <a:latin typeface="Times New Roman" pitchFamily="18" charset="0"/>
                          <a:cs typeface="Titr" pitchFamily="2" charset="-78"/>
                        </a:rPr>
                        <a:t>شرح</a:t>
                      </a:r>
                      <a:endParaRPr kumimoji="0" lang="en-US" sz="20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bg1"/>
                          </a:solidFill>
                          <a:effectLst/>
                          <a:latin typeface="Times New Roman" pitchFamily="18" charset="0"/>
                          <a:cs typeface="Titr" pitchFamily="2" charset="-78"/>
                        </a:rPr>
                        <a:t>وظيفه</a:t>
                      </a:r>
                      <a:endParaRPr kumimoji="0" lang="en-US" sz="20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r>
              <a:tr h="269875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اجراي استراتژي</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فعاليتهايي كه در زمينه تأمين نيروي انساني صورت مي‏گيرد حول محور مديريت منابع انساني مي‏چرخد. از جمله كارهايي كه در اين زمينه انجام مي‏شود تعيين دستمزد و حقوق ، مزاياي كاركنان ، مصاحبه ، گزينش ، استخدام ، اخراج .‌دادن آموزش به كاركنان ، توسعه مديريت ، ايمني كاركنان ، اجراي قانون«اقدام مثبت» دادن فرصت برابر به همه داوطلبان كار ، روابط اتحاديه‏هاي كارگري ، توسعه مسير شغلي ، تحقيقات در زمينه مديريت منابع انساني ، اجراي سياست‏هاي انضباطي ، رسيدگي به شكايت‏ها و روابط عمومي است.</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تأمين </a:t>
                      </a:r>
                      <a:r>
                        <a:rPr kumimoji="0" lang="ar-SA" sz="1800" b="1" i="0" u="none" strike="noStrike" cap="none" normalizeH="0" baseline="0" smtClean="0">
                          <a:ln>
                            <a:noFill/>
                          </a:ln>
                          <a:solidFill>
                            <a:schemeClr val="tx1"/>
                          </a:solidFill>
                          <a:effectLst/>
                          <a:latin typeface="Times New Roman" pitchFamily="18" charset="0"/>
                          <a:cs typeface="Mitra" pitchFamily="2" charset="-78"/>
                        </a:rPr>
                        <a:t>نيروي‏انساني</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13360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ارزيابي‏استراتژي</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مقصود از اعمال كنترل انجام دادن فعاليت‏هايي است كه مدير جهت حصول اطمينان از اينكه نتايج واقعي با نتايج برنامه‏ريزي شده سازگار است ، انجام مي‏دهد. كارهايي كه در اين زمينه انجام مي‏شود ، عبارتند از : كنترل كيفيت ، كنترل امورمالي ، كنترل فروش ، كنترل موجودي‏ها ، كنترل هزينه‏ها ، تجزيه و تحليل انحرافات‌ ، دادن پاداش و تشويق و ترغيب افراد.</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اعمال‏كنترل</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ChangeArrowheads="1"/>
          </p:cNvSpPr>
          <p:nvPr/>
        </p:nvSpPr>
        <p:spPr bwMode="auto">
          <a:xfrm>
            <a:off x="6400800" y="-76200"/>
            <a:ext cx="2667000" cy="762000"/>
          </a:xfrm>
          <a:prstGeom prst="rect">
            <a:avLst/>
          </a:prstGeom>
          <a:noFill/>
          <a:ln w="9525">
            <a:noFill/>
            <a:miter lim="800000"/>
            <a:headEnd/>
            <a:tailEnd/>
          </a:ln>
          <a:effectLst/>
        </p:spPr>
        <p:txBody>
          <a:bodyPr anchor="ctr"/>
          <a:lstStyle/>
          <a:p>
            <a:pPr algn="r"/>
            <a:r>
              <a:rPr lang="ar-SA" b="1">
                <a:solidFill>
                  <a:srgbClr val="FF9900"/>
                </a:solidFill>
                <a:cs typeface="Jadid" pitchFamily="2" charset="-78"/>
              </a:rPr>
              <a:t>سه سطح استراتژي</a:t>
            </a:r>
            <a:endParaRPr lang="en-US" b="1">
              <a:solidFill>
                <a:srgbClr val="FF9900"/>
              </a:solidFill>
              <a:cs typeface="Jadid" pitchFamily="2" charset="-78"/>
            </a:endParaRPr>
          </a:p>
        </p:txBody>
      </p:sp>
      <p:sp>
        <p:nvSpPr>
          <p:cNvPr id="282627" name="AutoShape 3"/>
          <p:cNvSpPr>
            <a:spLocks noChangeArrowheads="1"/>
          </p:cNvSpPr>
          <p:nvPr/>
        </p:nvSpPr>
        <p:spPr bwMode="auto">
          <a:xfrm>
            <a:off x="1993900" y="628650"/>
            <a:ext cx="5341938" cy="4060825"/>
          </a:xfrm>
          <a:prstGeom prst="triangle">
            <a:avLst>
              <a:gd name="adj" fmla="val 50000"/>
            </a:avLst>
          </a:prstGeom>
          <a:solidFill>
            <a:schemeClr val="tx1">
              <a:alpha val="14000"/>
            </a:schemeClr>
          </a:solidFill>
          <a:ln w="9525">
            <a:solidFill>
              <a:schemeClr val="tx1"/>
            </a:solidFill>
            <a:miter lim="800000"/>
            <a:headEnd/>
            <a:tailEnd/>
          </a:ln>
          <a:effectLst/>
        </p:spPr>
        <p:txBody>
          <a:bodyPr wrap="none" anchor="ctr"/>
          <a:lstStyle/>
          <a:p>
            <a:pPr algn="ctr"/>
            <a:endParaRPr lang="fa-IR" sz="1800" b="1"/>
          </a:p>
        </p:txBody>
      </p:sp>
      <p:grpSp>
        <p:nvGrpSpPr>
          <p:cNvPr id="282628" name="Group 4"/>
          <p:cNvGrpSpPr>
            <a:grpSpLocks/>
          </p:cNvGrpSpPr>
          <p:nvPr/>
        </p:nvGrpSpPr>
        <p:grpSpPr bwMode="auto">
          <a:xfrm>
            <a:off x="2747963" y="628650"/>
            <a:ext cx="3798887" cy="4629150"/>
            <a:chOff x="1731" y="396"/>
            <a:chExt cx="2393" cy="2916"/>
          </a:xfrm>
        </p:grpSpPr>
        <p:sp>
          <p:nvSpPr>
            <p:cNvPr id="282629" name="Line 5"/>
            <p:cNvSpPr>
              <a:spLocks noChangeShapeType="1"/>
            </p:cNvSpPr>
            <p:nvPr/>
          </p:nvSpPr>
          <p:spPr bwMode="auto">
            <a:xfrm>
              <a:off x="2939" y="396"/>
              <a:ext cx="0" cy="2913"/>
            </a:xfrm>
            <a:prstGeom prst="line">
              <a:avLst/>
            </a:prstGeom>
            <a:noFill/>
            <a:ln w="12700">
              <a:solidFill>
                <a:schemeClr val="tx1"/>
              </a:solidFill>
              <a:prstDash val="dash"/>
              <a:round/>
              <a:headEnd/>
              <a:tailEnd/>
            </a:ln>
            <a:effectLst/>
          </p:spPr>
          <p:txBody>
            <a:bodyPr/>
            <a:lstStyle/>
            <a:p>
              <a:endParaRPr lang="fa-IR"/>
            </a:p>
          </p:txBody>
        </p:sp>
        <p:sp>
          <p:nvSpPr>
            <p:cNvPr id="282630" name="Line 6"/>
            <p:cNvSpPr>
              <a:spLocks noChangeShapeType="1"/>
            </p:cNvSpPr>
            <p:nvPr/>
          </p:nvSpPr>
          <p:spPr bwMode="auto">
            <a:xfrm>
              <a:off x="2939" y="396"/>
              <a:ext cx="573" cy="2913"/>
            </a:xfrm>
            <a:prstGeom prst="line">
              <a:avLst/>
            </a:prstGeom>
            <a:noFill/>
            <a:ln w="12700">
              <a:solidFill>
                <a:schemeClr val="tx1"/>
              </a:solidFill>
              <a:prstDash val="dash"/>
              <a:round/>
              <a:headEnd/>
              <a:tailEnd/>
            </a:ln>
            <a:effectLst/>
          </p:spPr>
          <p:txBody>
            <a:bodyPr/>
            <a:lstStyle/>
            <a:p>
              <a:endParaRPr lang="fa-IR"/>
            </a:p>
          </p:txBody>
        </p:sp>
        <p:sp>
          <p:nvSpPr>
            <p:cNvPr id="282631" name="Line 7"/>
            <p:cNvSpPr>
              <a:spLocks noChangeShapeType="1"/>
            </p:cNvSpPr>
            <p:nvPr/>
          </p:nvSpPr>
          <p:spPr bwMode="auto">
            <a:xfrm>
              <a:off x="2939" y="396"/>
              <a:ext cx="1185" cy="2913"/>
            </a:xfrm>
            <a:prstGeom prst="line">
              <a:avLst/>
            </a:prstGeom>
            <a:noFill/>
            <a:ln w="12700">
              <a:solidFill>
                <a:schemeClr val="tx1"/>
              </a:solidFill>
              <a:prstDash val="dash"/>
              <a:round/>
              <a:headEnd/>
              <a:tailEnd/>
            </a:ln>
            <a:effectLst/>
          </p:spPr>
          <p:txBody>
            <a:bodyPr/>
            <a:lstStyle/>
            <a:p>
              <a:endParaRPr lang="fa-IR"/>
            </a:p>
          </p:txBody>
        </p:sp>
        <p:sp>
          <p:nvSpPr>
            <p:cNvPr id="282632" name="Line 8"/>
            <p:cNvSpPr>
              <a:spLocks noChangeShapeType="1"/>
            </p:cNvSpPr>
            <p:nvPr/>
          </p:nvSpPr>
          <p:spPr bwMode="auto">
            <a:xfrm flipH="1">
              <a:off x="2330" y="396"/>
              <a:ext cx="609" cy="2916"/>
            </a:xfrm>
            <a:prstGeom prst="line">
              <a:avLst/>
            </a:prstGeom>
            <a:noFill/>
            <a:ln w="12700">
              <a:solidFill>
                <a:schemeClr val="tx1"/>
              </a:solidFill>
              <a:prstDash val="dash"/>
              <a:round/>
              <a:headEnd/>
              <a:tailEnd/>
            </a:ln>
            <a:effectLst/>
          </p:spPr>
          <p:txBody>
            <a:bodyPr/>
            <a:lstStyle/>
            <a:p>
              <a:endParaRPr lang="fa-IR"/>
            </a:p>
          </p:txBody>
        </p:sp>
        <p:sp>
          <p:nvSpPr>
            <p:cNvPr id="282633" name="Line 9"/>
            <p:cNvSpPr>
              <a:spLocks noChangeShapeType="1"/>
            </p:cNvSpPr>
            <p:nvPr/>
          </p:nvSpPr>
          <p:spPr bwMode="auto">
            <a:xfrm flipH="1">
              <a:off x="1731" y="396"/>
              <a:ext cx="1208" cy="2909"/>
            </a:xfrm>
            <a:prstGeom prst="line">
              <a:avLst/>
            </a:prstGeom>
            <a:noFill/>
            <a:ln w="12700">
              <a:solidFill>
                <a:schemeClr val="tx1"/>
              </a:solidFill>
              <a:prstDash val="dash"/>
              <a:round/>
              <a:headEnd/>
              <a:tailEnd/>
            </a:ln>
            <a:effectLst/>
          </p:spPr>
          <p:txBody>
            <a:bodyPr/>
            <a:lstStyle/>
            <a:p>
              <a:endParaRPr lang="fa-IR"/>
            </a:p>
          </p:txBody>
        </p:sp>
      </p:grpSp>
      <p:sp>
        <p:nvSpPr>
          <p:cNvPr id="282634" name="Line 10"/>
          <p:cNvSpPr>
            <a:spLocks noChangeShapeType="1"/>
          </p:cNvSpPr>
          <p:nvPr/>
        </p:nvSpPr>
        <p:spPr bwMode="auto">
          <a:xfrm>
            <a:off x="1568450" y="2252663"/>
            <a:ext cx="6192838" cy="0"/>
          </a:xfrm>
          <a:prstGeom prst="line">
            <a:avLst/>
          </a:prstGeom>
          <a:noFill/>
          <a:ln w="9525">
            <a:solidFill>
              <a:schemeClr val="tx1"/>
            </a:solidFill>
            <a:round/>
            <a:headEnd/>
            <a:tailEnd/>
          </a:ln>
          <a:effectLst/>
        </p:spPr>
        <p:txBody>
          <a:bodyPr/>
          <a:lstStyle/>
          <a:p>
            <a:endParaRPr lang="fa-IR"/>
          </a:p>
        </p:txBody>
      </p:sp>
      <p:sp>
        <p:nvSpPr>
          <p:cNvPr id="282635" name="Line 11"/>
          <p:cNvSpPr>
            <a:spLocks noChangeShapeType="1"/>
          </p:cNvSpPr>
          <p:nvPr/>
        </p:nvSpPr>
        <p:spPr bwMode="auto">
          <a:xfrm>
            <a:off x="1568450" y="3252788"/>
            <a:ext cx="6192838" cy="0"/>
          </a:xfrm>
          <a:prstGeom prst="line">
            <a:avLst/>
          </a:prstGeom>
          <a:noFill/>
          <a:ln w="9525">
            <a:solidFill>
              <a:schemeClr val="tx1"/>
            </a:solidFill>
            <a:round/>
            <a:headEnd/>
            <a:tailEnd/>
          </a:ln>
          <a:effectLst/>
        </p:spPr>
        <p:txBody>
          <a:bodyPr/>
          <a:lstStyle/>
          <a:p>
            <a:endParaRPr lang="fa-IR"/>
          </a:p>
        </p:txBody>
      </p:sp>
      <p:sp>
        <p:nvSpPr>
          <p:cNvPr id="282636" name="Text Box 12"/>
          <p:cNvSpPr txBox="1">
            <a:spLocks noChangeArrowheads="1"/>
          </p:cNvSpPr>
          <p:nvPr/>
        </p:nvSpPr>
        <p:spPr bwMode="auto">
          <a:xfrm>
            <a:off x="5181600" y="1555750"/>
            <a:ext cx="2220913" cy="336550"/>
          </a:xfrm>
          <a:prstGeom prst="rect">
            <a:avLst/>
          </a:prstGeom>
          <a:noFill/>
          <a:ln w="9525">
            <a:noFill/>
            <a:miter lim="800000"/>
            <a:headEnd/>
            <a:tailEnd/>
          </a:ln>
          <a:effectLst/>
        </p:spPr>
        <p:txBody>
          <a:bodyPr>
            <a:spAutoFit/>
          </a:bodyPr>
          <a:lstStyle/>
          <a:p>
            <a:pPr algn="ctr" rtl="1">
              <a:spcBef>
                <a:spcPct val="50000"/>
              </a:spcBef>
            </a:pPr>
            <a:r>
              <a:rPr lang="ar-SA" sz="1600" b="1">
                <a:cs typeface="Titr" pitchFamily="2" charset="-78"/>
              </a:rPr>
              <a:t>استراتژي سطح كلان</a:t>
            </a:r>
            <a:endParaRPr lang="en-US" sz="1600" b="1">
              <a:cs typeface="Titr" pitchFamily="2" charset="-78"/>
            </a:endParaRPr>
          </a:p>
        </p:txBody>
      </p:sp>
      <p:sp>
        <p:nvSpPr>
          <p:cNvPr id="282637" name="Text Box 13"/>
          <p:cNvSpPr txBox="1">
            <a:spLocks noChangeArrowheads="1"/>
          </p:cNvSpPr>
          <p:nvPr/>
        </p:nvSpPr>
        <p:spPr bwMode="auto">
          <a:xfrm>
            <a:off x="5638800" y="2541588"/>
            <a:ext cx="2217738" cy="336550"/>
          </a:xfrm>
          <a:prstGeom prst="rect">
            <a:avLst/>
          </a:prstGeom>
          <a:noFill/>
          <a:ln w="9525">
            <a:noFill/>
            <a:miter lim="800000"/>
            <a:headEnd/>
            <a:tailEnd/>
          </a:ln>
          <a:effectLst/>
        </p:spPr>
        <p:txBody>
          <a:bodyPr>
            <a:spAutoFit/>
          </a:bodyPr>
          <a:lstStyle/>
          <a:p>
            <a:pPr algn="ctr" rtl="1">
              <a:spcBef>
                <a:spcPct val="50000"/>
              </a:spcBef>
            </a:pPr>
            <a:r>
              <a:rPr lang="ar-SA" sz="1600" b="1">
                <a:cs typeface="Titr" pitchFamily="2" charset="-78"/>
              </a:rPr>
              <a:t>استراتژي مياني</a:t>
            </a:r>
            <a:endParaRPr lang="en-US" sz="1600" b="1">
              <a:cs typeface="Titr" pitchFamily="2" charset="-78"/>
            </a:endParaRPr>
          </a:p>
        </p:txBody>
      </p:sp>
      <p:sp>
        <p:nvSpPr>
          <p:cNvPr id="282638" name="Text Box 14"/>
          <p:cNvSpPr txBox="1">
            <a:spLocks noChangeArrowheads="1"/>
          </p:cNvSpPr>
          <p:nvPr/>
        </p:nvSpPr>
        <p:spPr bwMode="auto">
          <a:xfrm>
            <a:off x="6456363" y="3536950"/>
            <a:ext cx="2216150" cy="336550"/>
          </a:xfrm>
          <a:prstGeom prst="rect">
            <a:avLst/>
          </a:prstGeom>
          <a:noFill/>
          <a:ln w="9525">
            <a:noFill/>
            <a:miter lim="800000"/>
            <a:headEnd/>
            <a:tailEnd/>
          </a:ln>
          <a:effectLst/>
        </p:spPr>
        <p:txBody>
          <a:bodyPr>
            <a:spAutoFit/>
          </a:bodyPr>
          <a:lstStyle/>
          <a:p>
            <a:pPr algn="ctr" rtl="1">
              <a:spcBef>
                <a:spcPct val="50000"/>
              </a:spcBef>
            </a:pPr>
            <a:r>
              <a:rPr lang="ar-SA" sz="1600" b="1">
                <a:cs typeface="Titr" pitchFamily="2" charset="-78"/>
              </a:rPr>
              <a:t>استراتژي سطح وظايف</a:t>
            </a:r>
            <a:endParaRPr lang="en-US" sz="1600" b="1">
              <a:cs typeface="Titr" pitchFamily="2" charset="-78"/>
            </a:endParaRPr>
          </a:p>
        </p:txBody>
      </p:sp>
      <p:sp>
        <p:nvSpPr>
          <p:cNvPr id="282639" name="Text Box 15"/>
          <p:cNvSpPr txBox="1">
            <a:spLocks noChangeArrowheads="1"/>
          </p:cNvSpPr>
          <p:nvPr/>
        </p:nvSpPr>
        <p:spPr bwMode="auto">
          <a:xfrm>
            <a:off x="1973263" y="1412875"/>
            <a:ext cx="2217737" cy="703263"/>
          </a:xfrm>
          <a:prstGeom prst="rect">
            <a:avLst/>
          </a:prstGeom>
          <a:noFill/>
          <a:ln w="9525">
            <a:noFill/>
            <a:miter lim="800000"/>
            <a:headEnd/>
            <a:tailEnd/>
          </a:ln>
          <a:effectLst/>
        </p:spPr>
        <p:txBody>
          <a:bodyPr>
            <a:spAutoFit/>
          </a:bodyPr>
          <a:lstStyle/>
          <a:p>
            <a:pPr algn="ctr" rtl="1">
              <a:spcBef>
                <a:spcPct val="50000"/>
              </a:spcBef>
            </a:pPr>
            <a:r>
              <a:rPr lang="ar-SA" sz="1600" b="1">
                <a:solidFill>
                  <a:schemeClr val="folHlink"/>
                </a:solidFill>
                <a:cs typeface="Titr" pitchFamily="2" charset="-78"/>
              </a:rPr>
              <a:t>سطح كل سازمان</a:t>
            </a:r>
          </a:p>
          <a:p>
            <a:pPr algn="ctr" rtl="1">
              <a:spcBef>
                <a:spcPct val="50000"/>
              </a:spcBef>
            </a:pPr>
            <a:r>
              <a:rPr lang="ar-SA" sz="1600" b="1">
                <a:solidFill>
                  <a:schemeClr val="folHlink"/>
                </a:solidFill>
                <a:cs typeface="Titr" pitchFamily="2" charset="-78"/>
              </a:rPr>
              <a:t>(مديريت عالي)</a:t>
            </a:r>
            <a:endParaRPr lang="en-US" sz="1600" b="1">
              <a:solidFill>
                <a:schemeClr val="folHlink"/>
              </a:solidFill>
              <a:cs typeface="Titr" pitchFamily="2" charset="-78"/>
            </a:endParaRPr>
          </a:p>
        </p:txBody>
      </p:sp>
      <p:sp>
        <p:nvSpPr>
          <p:cNvPr id="282640" name="Text Box 16"/>
          <p:cNvSpPr txBox="1">
            <a:spLocks noChangeArrowheads="1"/>
          </p:cNvSpPr>
          <p:nvPr/>
        </p:nvSpPr>
        <p:spPr bwMode="auto">
          <a:xfrm>
            <a:off x="1042988" y="2420938"/>
            <a:ext cx="2219325" cy="703262"/>
          </a:xfrm>
          <a:prstGeom prst="rect">
            <a:avLst/>
          </a:prstGeom>
          <a:noFill/>
          <a:ln w="9525">
            <a:noFill/>
            <a:miter lim="800000"/>
            <a:headEnd/>
            <a:tailEnd/>
          </a:ln>
          <a:effectLst/>
        </p:spPr>
        <p:txBody>
          <a:bodyPr>
            <a:spAutoFit/>
          </a:bodyPr>
          <a:lstStyle/>
          <a:p>
            <a:pPr algn="ctr" rtl="1">
              <a:spcBef>
                <a:spcPct val="50000"/>
              </a:spcBef>
            </a:pPr>
            <a:r>
              <a:rPr lang="ar-SA" sz="1600" b="1">
                <a:solidFill>
                  <a:schemeClr val="folHlink"/>
                </a:solidFill>
                <a:cs typeface="Titr" pitchFamily="2" charset="-78"/>
              </a:rPr>
              <a:t>سطح كسب و كار يا بخشها</a:t>
            </a:r>
          </a:p>
          <a:p>
            <a:pPr algn="ctr" rtl="1">
              <a:spcBef>
                <a:spcPct val="50000"/>
              </a:spcBef>
            </a:pPr>
            <a:r>
              <a:rPr lang="ar-SA" sz="1600" b="1">
                <a:solidFill>
                  <a:schemeClr val="folHlink"/>
                </a:solidFill>
                <a:cs typeface="Titr" pitchFamily="2" charset="-78"/>
              </a:rPr>
              <a:t>(مديريت هماهنگي)</a:t>
            </a:r>
            <a:endParaRPr lang="en-US" sz="1600" b="1">
              <a:solidFill>
                <a:schemeClr val="folHlink"/>
              </a:solidFill>
              <a:cs typeface="Titr" pitchFamily="2" charset="-78"/>
            </a:endParaRPr>
          </a:p>
        </p:txBody>
      </p:sp>
      <p:sp>
        <p:nvSpPr>
          <p:cNvPr id="282641" name="Text Box 17"/>
          <p:cNvSpPr txBox="1">
            <a:spLocks noChangeArrowheads="1"/>
          </p:cNvSpPr>
          <p:nvPr/>
        </p:nvSpPr>
        <p:spPr bwMode="auto">
          <a:xfrm>
            <a:off x="152400" y="3411538"/>
            <a:ext cx="2522538" cy="703262"/>
          </a:xfrm>
          <a:prstGeom prst="rect">
            <a:avLst/>
          </a:prstGeom>
          <a:noFill/>
          <a:ln w="9525">
            <a:noFill/>
            <a:miter lim="800000"/>
            <a:headEnd/>
            <a:tailEnd/>
          </a:ln>
          <a:effectLst/>
        </p:spPr>
        <p:txBody>
          <a:bodyPr>
            <a:spAutoFit/>
          </a:bodyPr>
          <a:lstStyle/>
          <a:p>
            <a:pPr algn="ctr" rtl="1">
              <a:spcBef>
                <a:spcPct val="50000"/>
              </a:spcBef>
            </a:pPr>
            <a:r>
              <a:rPr lang="ar-SA" sz="1600" b="1">
                <a:solidFill>
                  <a:schemeClr val="folHlink"/>
                </a:solidFill>
                <a:cs typeface="Titr" pitchFamily="2" charset="-78"/>
              </a:rPr>
              <a:t>سطح وظيفه‏اي يا عملياتي و فني</a:t>
            </a:r>
          </a:p>
          <a:p>
            <a:pPr algn="ctr" rtl="1">
              <a:spcBef>
                <a:spcPct val="50000"/>
              </a:spcBef>
            </a:pPr>
            <a:r>
              <a:rPr lang="ar-SA" sz="1600" b="1">
                <a:solidFill>
                  <a:schemeClr val="folHlink"/>
                </a:solidFill>
                <a:cs typeface="Titr" pitchFamily="2" charset="-78"/>
              </a:rPr>
              <a:t>(مديريت عملياتي)</a:t>
            </a:r>
            <a:endParaRPr lang="en-US" sz="1600" b="1">
              <a:solidFill>
                <a:schemeClr val="folHlink"/>
              </a:solidFill>
              <a:cs typeface="Titr" pitchFamily="2" charset="-78"/>
            </a:endParaRPr>
          </a:p>
        </p:txBody>
      </p:sp>
      <p:sp>
        <p:nvSpPr>
          <p:cNvPr id="282642" name="Text Box 18"/>
          <p:cNvSpPr txBox="1">
            <a:spLocks noChangeArrowheads="1"/>
          </p:cNvSpPr>
          <p:nvPr/>
        </p:nvSpPr>
        <p:spPr bwMode="auto">
          <a:xfrm rot="-5400000">
            <a:off x="3533775" y="3379788"/>
            <a:ext cx="2287587" cy="4821238"/>
          </a:xfrm>
          <a:prstGeom prst="rect">
            <a:avLst/>
          </a:prstGeom>
          <a:noFill/>
          <a:ln w="9525">
            <a:noFill/>
            <a:miter lim="800000"/>
            <a:headEnd/>
            <a:tailEnd/>
          </a:ln>
          <a:effectLst/>
        </p:spPr>
        <p:txBody>
          <a:bodyPr>
            <a:spAutoFit/>
          </a:bodyPr>
          <a:lstStyle/>
          <a:p>
            <a:pPr marL="288925" indent="-288925" algn="just" rtl="1">
              <a:spcBef>
                <a:spcPct val="50000"/>
              </a:spcBef>
              <a:buFontTx/>
              <a:buAutoNum type="arabicPeriod"/>
            </a:pPr>
            <a:r>
              <a:rPr lang="ar-SA" sz="1400">
                <a:cs typeface="Traffic" pitchFamily="2" charset="-78"/>
              </a:rPr>
              <a:t>استراتژي‏هاي تحقيقاتي</a:t>
            </a:r>
          </a:p>
          <a:p>
            <a:pPr marL="288925" indent="-288925" algn="just" rtl="1">
              <a:spcBef>
                <a:spcPct val="50000"/>
              </a:spcBef>
              <a:buFontTx/>
              <a:buAutoNum type="arabicPeriod"/>
            </a:pPr>
            <a:endParaRPr lang="ar-SA" sz="1400">
              <a:cs typeface="Traffic" pitchFamily="2" charset="-78"/>
            </a:endParaRPr>
          </a:p>
          <a:p>
            <a:pPr marL="288925" indent="-288925" algn="just" rtl="1">
              <a:spcBef>
                <a:spcPct val="50000"/>
              </a:spcBef>
              <a:buFontTx/>
              <a:buAutoNum type="arabicPeriod"/>
            </a:pPr>
            <a:endParaRPr lang="ar-SA" sz="1400">
              <a:cs typeface="Traffic" pitchFamily="2" charset="-78"/>
            </a:endParaRPr>
          </a:p>
          <a:p>
            <a:pPr marL="288925" indent="-288925" algn="just" rtl="1">
              <a:spcBef>
                <a:spcPct val="50000"/>
              </a:spcBef>
              <a:buFontTx/>
              <a:buAutoNum type="arabicPeriod"/>
            </a:pPr>
            <a:r>
              <a:rPr lang="ar-SA" sz="1400">
                <a:cs typeface="Traffic" pitchFamily="2" charset="-78"/>
              </a:rPr>
              <a:t>استراتژي‏هاي لجستيكي</a:t>
            </a:r>
          </a:p>
          <a:p>
            <a:pPr marL="288925" indent="-288925" algn="just" rtl="1">
              <a:spcBef>
                <a:spcPct val="50000"/>
              </a:spcBef>
              <a:buFontTx/>
              <a:buAutoNum type="arabicPeriod"/>
            </a:pPr>
            <a:endParaRPr lang="ar-SA" sz="1400">
              <a:cs typeface="Traffic" pitchFamily="2" charset="-78"/>
            </a:endParaRPr>
          </a:p>
          <a:p>
            <a:pPr marL="288925" indent="-288925" algn="just" rtl="1">
              <a:spcBef>
                <a:spcPct val="50000"/>
              </a:spcBef>
              <a:buFontTx/>
              <a:buAutoNum type="arabicPeriod"/>
            </a:pPr>
            <a:endParaRPr lang="ar-SA" sz="1400">
              <a:cs typeface="Traffic" pitchFamily="2" charset="-78"/>
            </a:endParaRPr>
          </a:p>
          <a:p>
            <a:pPr marL="288925" indent="-288925" algn="just" rtl="1">
              <a:spcBef>
                <a:spcPct val="50000"/>
              </a:spcBef>
              <a:buFontTx/>
              <a:buAutoNum type="arabicPeriod"/>
            </a:pPr>
            <a:r>
              <a:rPr lang="ar-SA" sz="1400">
                <a:cs typeface="Traffic" pitchFamily="2" charset="-78"/>
              </a:rPr>
              <a:t>استراتژي‏هاي عملياتي</a:t>
            </a:r>
          </a:p>
          <a:p>
            <a:pPr marL="288925" indent="-288925" algn="just" rtl="1">
              <a:spcBef>
                <a:spcPct val="50000"/>
              </a:spcBef>
              <a:buFontTx/>
              <a:buAutoNum type="arabicPeriod"/>
            </a:pPr>
            <a:endParaRPr lang="ar-SA" sz="1400">
              <a:cs typeface="Traffic" pitchFamily="2" charset="-78"/>
            </a:endParaRPr>
          </a:p>
          <a:p>
            <a:pPr marL="288925" indent="-288925" algn="just" rtl="1">
              <a:spcBef>
                <a:spcPct val="50000"/>
              </a:spcBef>
              <a:buFontTx/>
              <a:buAutoNum type="arabicPeriod"/>
            </a:pPr>
            <a:endParaRPr lang="ar-SA" sz="1400">
              <a:cs typeface="Traffic" pitchFamily="2" charset="-78"/>
            </a:endParaRPr>
          </a:p>
          <a:p>
            <a:pPr marL="288925" indent="-288925" algn="just" rtl="1">
              <a:spcBef>
                <a:spcPct val="50000"/>
              </a:spcBef>
              <a:buFontTx/>
              <a:buAutoNum type="arabicPeriod"/>
            </a:pPr>
            <a:r>
              <a:rPr lang="ar-SA" sz="1400">
                <a:cs typeface="Traffic" pitchFamily="2" charset="-78"/>
              </a:rPr>
              <a:t>استراتژي‏هاي اطلاعاتي</a:t>
            </a:r>
          </a:p>
          <a:p>
            <a:pPr marL="288925" indent="-288925" algn="just" rtl="1">
              <a:spcBef>
                <a:spcPct val="50000"/>
              </a:spcBef>
              <a:buFontTx/>
              <a:buAutoNum type="arabicPeriod"/>
            </a:pPr>
            <a:endParaRPr lang="ar-SA" sz="1200">
              <a:cs typeface="Traffic" pitchFamily="2" charset="-78"/>
            </a:endParaRPr>
          </a:p>
          <a:p>
            <a:pPr marL="288925" indent="-288925" algn="just" rtl="1">
              <a:spcBef>
                <a:spcPct val="50000"/>
              </a:spcBef>
              <a:buFontTx/>
              <a:buAutoNum type="arabicPeriod"/>
            </a:pPr>
            <a:endParaRPr lang="ar-SA" sz="1200">
              <a:cs typeface="Traffic" pitchFamily="2" charset="-78"/>
            </a:endParaRPr>
          </a:p>
          <a:p>
            <a:pPr marL="288925" indent="-288925" algn="just" rtl="1">
              <a:spcBef>
                <a:spcPct val="50000"/>
              </a:spcBef>
              <a:buFontTx/>
              <a:buAutoNum type="arabicPeriod"/>
            </a:pPr>
            <a:r>
              <a:rPr lang="ar-SA" sz="1400">
                <a:cs typeface="Traffic" pitchFamily="2" charset="-78"/>
              </a:rPr>
              <a:t>استراتژي‏هاي طرح و برنامه</a:t>
            </a:r>
          </a:p>
          <a:p>
            <a:pPr marL="288925" indent="-288925" algn="just" rtl="1">
              <a:spcBef>
                <a:spcPct val="50000"/>
              </a:spcBef>
              <a:buFontTx/>
              <a:buAutoNum type="arabicPeriod"/>
            </a:pPr>
            <a:endParaRPr lang="ar-SA" sz="1400">
              <a:cs typeface="Traffic" pitchFamily="2" charset="-78"/>
            </a:endParaRPr>
          </a:p>
          <a:p>
            <a:pPr marL="288925" indent="-288925" algn="just" rtl="1">
              <a:spcBef>
                <a:spcPct val="50000"/>
              </a:spcBef>
              <a:buFontTx/>
              <a:buAutoNum type="arabicPeriod"/>
            </a:pPr>
            <a:endParaRPr lang="ar-SA" sz="600">
              <a:cs typeface="Traffic" pitchFamily="2" charset="-78"/>
            </a:endParaRPr>
          </a:p>
          <a:p>
            <a:pPr marL="288925" indent="-288925" algn="just" rtl="1">
              <a:spcBef>
                <a:spcPct val="50000"/>
              </a:spcBef>
              <a:buFontTx/>
              <a:buAutoNum type="arabicPeriod"/>
            </a:pPr>
            <a:r>
              <a:rPr lang="ar-SA" sz="1400">
                <a:cs typeface="Traffic" pitchFamily="2" charset="-78"/>
              </a:rPr>
              <a:t>استراتژي‏هاي ...</a:t>
            </a:r>
            <a:endParaRPr lang="en-US" sz="1400">
              <a:cs typeface="Traffic" pitchFamily="2" charset="-78"/>
            </a:endParaRPr>
          </a:p>
        </p:txBody>
      </p:sp>
      <p:sp>
        <p:nvSpPr>
          <p:cNvPr id="282643" name="Text Box 19"/>
          <p:cNvSpPr txBox="1">
            <a:spLocks noChangeArrowheads="1"/>
          </p:cNvSpPr>
          <p:nvPr/>
        </p:nvSpPr>
        <p:spPr bwMode="auto">
          <a:xfrm>
            <a:off x="2484438" y="120650"/>
            <a:ext cx="4103687" cy="457200"/>
          </a:xfrm>
          <a:prstGeom prst="rect">
            <a:avLst/>
          </a:prstGeom>
          <a:noFill/>
          <a:ln w="9525">
            <a:noFill/>
            <a:miter lim="800000"/>
            <a:headEnd/>
            <a:tailEnd/>
          </a:ln>
          <a:effectLst/>
        </p:spPr>
        <p:txBody>
          <a:bodyPr>
            <a:spAutoFit/>
          </a:bodyPr>
          <a:lstStyle/>
          <a:p>
            <a:pPr algn="ctr" rtl="1">
              <a:spcBef>
                <a:spcPct val="50000"/>
              </a:spcBef>
            </a:pPr>
            <a:r>
              <a:rPr lang="ar-SA" sz="2400" b="1" u="sng">
                <a:cs typeface="Mitra" pitchFamily="2" charset="-78"/>
              </a:rPr>
              <a:t>سطوح استراتژي در سازمانها</a:t>
            </a:r>
            <a:endParaRPr lang="en-US" sz="2400" b="1" u="sng">
              <a:cs typeface="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2626"/>
                                        </p:tgtEl>
                                        <p:attrNameLst>
                                          <p:attrName>style.visibility</p:attrName>
                                        </p:attrNameLst>
                                      </p:cBhvr>
                                      <p:to>
                                        <p:strVal val="visible"/>
                                      </p:to>
                                    </p:set>
                                    <p:anim calcmode="lin" valueType="num">
                                      <p:cBhvr additive="base">
                                        <p:cTn id="7" dur="500" fill="hold"/>
                                        <p:tgtEl>
                                          <p:spTgt spid="282626"/>
                                        </p:tgtEl>
                                        <p:attrNameLst>
                                          <p:attrName>ppt_x</p:attrName>
                                        </p:attrNameLst>
                                      </p:cBhvr>
                                      <p:tavLst>
                                        <p:tav tm="0">
                                          <p:val>
                                            <p:strVal val="0-#ppt_w/2"/>
                                          </p:val>
                                        </p:tav>
                                        <p:tav tm="100000">
                                          <p:val>
                                            <p:strVal val="#ppt_x"/>
                                          </p:val>
                                        </p:tav>
                                      </p:tavLst>
                                    </p:anim>
                                    <p:anim calcmode="lin" valueType="num">
                                      <p:cBhvr additive="base">
                                        <p:cTn id="8" dur="500" fill="hold"/>
                                        <p:tgtEl>
                                          <p:spTgt spid="2826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2643"/>
                                        </p:tgtEl>
                                        <p:attrNameLst>
                                          <p:attrName>style.visibility</p:attrName>
                                        </p:attrNameLst>
                                      </p:cBhvr>
                                      <p:to>
                                        <p:strVal val="visible"/>
                                      </p:to>
                                    </p:set>
                                    <p:anim calcmode="lin" valueType="num">
                                      <p:cBhvr additive="base">
                                        <p:cTn id="13" dur="500" fill="hold"/>
                                        <p:tgtEl>
                                          <p:spTgt spid="282643"/>
                                        </p:tgtEl>
                                        <p:attrNameLst>
                                          <p:attrName>ppt_x</p:attrName>
                                        </p:attrNameLst>
                                      </p:cBhvr>
                                      <p:tavLst>
                                        <p:tav tm="0">
                                          <p:val>
                                            <p:strVal val="0-#ppt_w/2"/>
                                          </p:val>
                                        </p:tav>
                                        <p:tav tm="100000">
                                          <p:val>
                                            <p:strVal val="#ppt_x"/>
                                          </p:val>
                                        </p:tav>
                                      </p:tavLst>
                                    </p:anim>
                                    <p:anim calcmode="lin" valueType="num">
                                      <p:cBhvr additive="base">
                                        <p:cTn id="14" dur="500" fill="hold"/>
                                        <p:tgtEl>
                                          <p:spTgt spid="28264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82627"/>
                                        </p:tgtEl>
                                        <p:attrNameLst>
                                          <p:attrName>style.visibility</p:attrName>
                                        </p:attrNameLst>
                                      </p:cBhvr>
                                      <p:to>
                                        <p:strVal val="visible"/>
                                      </p:to>
                                    </p:set>
                                    <p:anim calcmode="lin" valueType="num">
                                      <p:cBhvr>
                                        <p:cTn id="19" dur="500" fill="hold"/>
                                        <p:tgtEl>
                                          <p:spTgt spid="282627"/>
                                        </p:tgtEl>
                                        <p:attrNameLst>
                                          <p:attrName>ppt_w</p:attrName>
                                        </p:attrNameLst>
                                      </p:cBhvr>
                                      <p:tavLst>
                                        <p:tav tm="0">
                                          <p:val>
                                            <p:fltVal val="0"/>
                                          </p:val>
                                        </p:tav>
                                        <p:tav tm="100000">
                                          <p:val>
                                            <p:strVal val="#ppt_w"/>
                                          </p:val>
                                        </p:tav>
                                      </p:tavLst>
                                    </p:anim>
                                    <p:anim calcmode="lin" valueType="num">
                                      <p:cBhvr>
                                        <p:cTn id="20" dur="500" fill="hold"/>
                                        <p:tgtEl>
                                          <p:spTgt spid="28262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2634"/>
                                        </p:tgtEl>
                                        <p:attrNameLst>
                                          <p:attrName>style.visibility</p:attrName>
                                        </p:attrNameLst>
                                      </p:cBhvr>
                                      <p:to>
                                        <p:strVal val="visible"/>
                                      </p:to>
                                    </p:set>
                                    <p:anim calcmode="lin" valueType="num">
                                      <p:cBhvr additive="base">
                                        <p:cTn id="25" dur="500" fill="hold"/>
                                        <p:tgtEl>
                                          <p:spTgt spid="282634"/>
                                        </p:tgtEl>
                                        <p:attrNameLst>
                                          <p:attrName>ppt_x</p:attrName>
                                        </p:attrNameLst>
                                      </p:cBhvr>
                                      <p:tavLst>
                                        <p:tav tm="0">
                                          <p:val>
                                            <p:strVal val="0-#ppt_w/2"/>
                                          </p:val>
                                        </p:tav>
                                        <p:tav tm="100000">
                                          <p:val>
                                            <p:strVal val="#ppt_x"/>
                                          </p:val>
                                        </p:tav>
                                      </p:tavLst>
                                    </p:anim>
                                    <p:anim calcmode="lin" valueType="num">
                                      <p:cBhvr additive="base">
                                        <p:cTn id="26" dur="500" fill="hold"/>
                                        <p:tgtEl>
                                          <p:spTgt spid="28263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2635"/>
                                        </p:tgtEl>
                                        <p:attrNameLst>
                                          <p:attrName>style.visibility</p:attrName>
                                        </p:attrNameLst>
                                      </p:cBhvr>
                                      <p:to>
                                        <p:strVal val="visible"/>
                                      </p:to>
                                    </p:set>
                                    <p:anim calcmode="lin" valueType="num">
                                      <p:cBhvr additive="base">
                                        <p:cTn id="31" dur="500" fill="hold"/>
                                        <p:tgtEl>
                                          <p:spTgt spid="282635"/>
                                        </p:tgtEl>
                                        <p:attrNameLst>
                                          <p:attrName>ppt_x</p:attrName>
                                        </p:attrNameLst>
                                      </p:cBhvr>
                                      <p:tavLst>
                                        <p:tav tm="0">
                                          <p:val>
                                            <p:strVal val="0-#ppt_w/2"/>
                                          </p:val>
                                        </p:tav>
                                        <p:tav tm="100000">
                                          <p:val>
                                            <p:strVal val="#ppt_x"/>
                                          </p:val>
                                        </p:tav>
                                      </p:tavLst>
                                    </p:anim>
                                    <p:anim calcmode="lin" valueType="num">
                                      <p:cBhvr additive="base">
                                        <p:cTn id="32" dur="500" fill="hold"/>
                                        <p:tgtEl>
                                          <p:spTgt spid="28263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2636"/>
                                        </p:tgtEl>
                                        <p:attrNameLst>
                                          <p:attrName>style.visibility</p:attrName>
                                        </p:attrNameLst>
                                      </p:cBhvr>
                                      <p:to>
                                        <p:strVal val="visible"/>
                                      </p:to>
                                    </p:set>
                                    <p:anim calcmode="lin" valueType="num">
                                      <p:cBhvr additive="base">
                                        <p:cTn id="37" dur="500" fill="hold"/>
                                        <p:tgtEl>
                                          <p:spTgt spid="282636"/>
                                        </p:tgtEl>
                                        <p:attrNameLst>
                                          <p:attrName>ppt_x</p:attrName>
                                        </p:attrNameLst>
                                      </p:cBhvr>
                                      <p:tavLst>
                                        <p:tav tm="0">
                                          <p:val>
                                            <p:strVal val="0-#ppt_w/2"/>
                                          </p:val>
                                        </p:tav>
                                        <p:tav tm="100000">
                                          <p:val>
                                            <p:strVal val="#ppt_x"/>
                                          </p:val>
                                        </p:tav>
                                      </p:tavLst>
                                    </p:anim>
                                    <p:anim calcmode="lin" valueType="num">
                                      <p:cBhvr additive="base">
                                        <p:cTn id="38" dur="500" fill="hold"/>
                                        <p:tgtEl>
                                          <p:spTgt spid="28263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2637"/>
                                        </p:tgtEl>
                                        <p:attrNameLst>
                                          <p:attrName>style.visibility</p:attrName>
                                        </p:attrNameLst>
                                      </p:cBhvr>
                                      <p:to>
                                        <p:strVal val="visible"/>
                                      </p:to>
                                    </p:set>
                                    <p:anim calcmode="lin" valueType="num">
                                      <p:cBhvr additive="base">
                                        <p:cTn id="43" dur="500" fill="hold"/>
                                        <p:tgtEl>
                                          <p:spTgt spid="282637"/>
                                        </p:tgtEl>
                                        <p:attrNameLst>
                                          <p:attrName>ppt_x</p:attrName>
                                        </p:attrNameLst>
                                      </p:cBhvr>
                                      <p:tavLst>
                                        <p:tav tm="0">
                                          <p:val>
                                            <p:strVal val="0-#ppt_w/2"/>
                                          </p:val>
                                        </p:tav>
                                        <p:tav tm="100000">
                                          <p:val>
                                            <p:strVal val="#ppt_x"/>
                                          </p:val>
                                        </p:tav>
                                      </p:tavLst>
                                    </p:anim>
                                    <p:anim calcmode="lin" valueType="num">
                                      <p:cBhvr additive="base">
                                        <p:cTn id="44" dur="500" fill="hold"/>
                                        <p:tgtEl>
                                          <p:spTgt spid="28263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82638"/>
                                        </p:tgtEl>
                                        <p:attrNameLst>
                                          <p:attrName>style.visibility</p:attrName>
                                        </p:attrNameLst>
                                      </p:cBhvr>
                                      <p:to>
                                        <p:strVal val="visible"/>
                                      </p:to>
                                    </p:set>
                                    <p:anim calcmode="lin" valueType="num">
                                      <p:cBhvr additive="base">
                                        <p:cTn id="49" dur="500" fill="hold"/>
                                        <p:tgtEl>
                                          <p:spTgt spid="282638"/>
                                        </p:tgtEl>
                                        <p:attrNameLst>
                                          <p:attrName>ppt_x</p:attrName>
                                        </p:attrNameLst>
                                      </p:cBhvr>
                                      <p:tavLst>
                                        <p:tav tm="0">
                                          <p:val>
                                            <p:strVal val="0-#ppt_w/2"/>
                                          </p:val>
                                        </p:tav>
                                        <p:tav tm="100000">
                                          <p:val>
                                            <p:strVal val="#ppt_x"/>
                                          </p:val>
                                        </p:tav>
                                      </p:tavLst>
                                    </p:anim>
                                    <p:anim calcmode="lin" valueType="num">
                                      <p:cBhvr additive="base">
                                        <p:cTn id="50" dur="500" fill="hold"/>
                                        <p:tgtEl>
                                          <p:spTgt spid="28263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82639"/>
                                        </p:tgtEl>
                                        <p:attrNameLst>
                                          <p:attrName>style.visibility</p:attrName>
                                        </p:attrNameLst>
                                      </p:cBhvr>
                                      <p:to>
                                        <p:strVal val="visible"/>
                                      </p:to>
                                    </p:set>
                                    <p:anim calcmode="lin" valueType="num">
                                      <p:cBhvr additive="base">
                                        <p:cTn id="55" dur="500" fill="hold"/>
                                        <p:tgtEl>
                                          <p:spTgt spid="282639"/>
                                        </p:tgtEl>
                                        <p:attrNameLst>
                                          <p:attrName>ppt_x</p:attrName>
                                        </p:attrNameLst>
                                      </p:cBhvr>
                                      <p:tavLst>
                                        <p:tav tm="0">
                                          <p:val>
                                            <p:strVal val="0-#ppt_w/2"/>
                                          </p:val>
                                        </p:tav>
                                        <p:tav tm="100000">
                                          <p:val>
                                            <p:strVal val="#ppt_x"/>
                                          </p:val>
                                        </p:tav>
                                      </p:tavLst>
                                    </p:anim>
                                    <p:anim calcmode="lin" valueType="num">
                                      <p:cBhvr additive="base">
                                        <p:cTn id="56" dur="500" fill="hold"/>
                                        <p:tgtEl>
                                          <p:spTgt spid="28263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82640"/>
                                        </p:tgtEl>
                                        <p:attrNameLst>
                                          <p:attrName>style.visibility</p:attrName>
                                        </p:attrNameLst>
                                      </p:cBhvr>
                                      <p:to>
                                        <p:strVal val="visible"/>
                                      </p:to>
                                    </p:set>
                                    <p:anim calcmode="lin" valueType="num">
                                      <p:cBhvr additive="base">
                                        <p:cTn id="61" dur="500" fill="hold"/>
                                        <p:tgtEl>
                                          <p:spTgt spid="282640"/>
                                        </p:tgtEl>
                                        <p:attrNameLst>
                                          <p:attrName>ppt_x</p:attrName>
                                        </p:attrNameLst>
                                      </p:cBhvr>
                                      <p:tavLst>
                                        <p:tav tm="0">
                                          <p:val>
                                            <p:strVal val="0-#ppt_w/2"/>
                                          </p:val>
                                        </p:tav>
                                        <p:tav tm="100000">
                                          <p:val>
                                            <p:strVal val="#ppt_x"/>
                                          </p:val>
                                        </p:tav>
                                      </p:tavLst>
                                    </p:anim>
                                    <p:anim calcmode="lin" valueType="num">
                                      <p:cBhvr additive="base">
                                        <p:cTn id="62" dur="500" fill="hold"/>
                                        <p:tgtEl>
                                          <p:spTgt spid="28264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82641"/>
                                        </p:tgtEl>
                                        <p:attrNameLst>
                                          <p:attrName>style.visibility</p:attrName>
                                        </p:attrNameLst>
                                      </p:cBhvr>
                                      <p:to>
                                        <p:strVal val="visible"/>
                                      </p:to>
                                    </p:set>
                                    <p:anim calcmode="lin" valueType="num">
                                      <p:cBhvr additive="base">
                                        <p:cTn id="67" dur="500" fill="hold"/>
                                        <p:tgtEl>
                                          <p:spTgt spid="282641"/>
                                        </p:tgtEl>
                                        <p:attrNameLst>
                                          <p:attrName>ppt_x</p:attrName>
                                        </p:attrNameLst>
                                      </p:cBhvr>
                                      <p:tavLst>
                                        <p:tav tm="0">
                                          <p:val>
                                            <p:strVal val="0-#ppt_w/2"/>
                                          </p:val>
                                        </p:tav>
                                        <p:tav tm="100000">
                                          <p:val>
                                            <p:strVal val="#ppt_x"/>
                                          </p:val>
                                        </p:tav>
                                      </p:tavLst>
                                    </p:anim>
                                    <p:anim calcmode="lin" valueType="num">
                                      <p:cBhvr additive="base">
                                        <p:cTn id="68" dur="500" fill="hold"/>
                                        <p:tgtEl>
                                          <p:spTgt spid="28264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nodeType="clickEffect">
                                  <p:stCondLst>
                                    <p:cond delay="0"/>
                                  </p:stCondLst>
                                  <p:childTnLst>
                                    <p:set>
                                      <p:cBhvr>
                                        <p:cTn id="72" dur="1" fill="hold">
                                          <p:stCondLst>
                                            <p:cond delay="0"/>
                                          </p:stCondLst>
                                        </p:cTn>
                                        <p:tgtEl>
                                          <p:spTgt spid="282628"/>
                                        </p:tgtEl>
                                        <p:attrNameLst>
                                          <p:attrName>style.visibility</p:attrName>
                                        </p:attrNameLst>
                                      </p:cBhvr>
                                      <p:to>
                                        <p:strVal val="visible"/>
                                      </p:to>
                                    </p:set>
                                    <p:anim calcmode="lin" valueType="num">
                                      <p:cBhvr>
                                        <p:cTn id="73" dur="500" fill="hold"/>
                                        <p:tgtEl>
                                          <p:spTgt spid="282628"/>
                                        </p:tgtEl>
                                        <p:attrNameLst>
                                          <p:attrName>ppt_w</p:attrName>
                                        </p:attrNameLst>
                                      </p:cBhvr>
                                      <p:tavLst>
                                        <p:tav tm="0">
                                          <p:val>
                                            <p:fltVal val="0"/>
                                          </p:val>
                                        </p:tav>
                                        <p:tav tm="100000">
                                          <p:val>
                                            <p:strVal val="#ppt_w"/>
                                          </p:val>
                                        </p:tav>
                                      </p:tavLst>
                                    </p:anim>
                                    <p:anim calcmode="lin" valueType="num">
                                      <p:cBhvr>
                                        <p:cTn id="74" dur="500" fill="hold"/>
                                        <p:tgtEl>
                                          <p:spTgt spid="282628"/>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82642"/>
                                        </p:tgtEl>
                                        <p:attrNameLst>
                                          <p:attrName>style.visibility</p:attrName>
                                        </p:attrNameLst>
                                      </p:cBhvr>
                                      <p:to>
                                        <p:strVal val="visible"/>
                                      </p:to>
                                    </p:set>
                                    <p:anim calcmode="lin" valueType="num">
                                      <p:cBhvr additive="base">
                                        <p:cTn id="79" dur="500" fill="hold"/>
                                        <p:tgtEl>
                                          <p:spTgt spid="282642"/>
                                        </p:tgtEl>
                                        <p:attrNameLst>
                                          <p:attrName>ppt_x</p:attrName>
                                        </p:attrNameLst>
                                      </p:cBhvr>
                                      <p:tavLst>
                                        <p:tav tm="0">
                                          <p:val>
                                            <p:strVal val="0-#ppt_w/2"/>
                                          </p:val>
                                        </p:tav>
                                        <p:tav tm="100000">
                                          <p:val>
                                            <p:strVal val="#ppt_x"/>
                                          </p:val>
                                        </p:tav>
                                      </p:tavLst>
                                    </p:anim>
                                    <p:anim calcmode="lin" valueType="num">
                                      <p:cBhvr additive="base">
                                        <p:cTn id="80" dur="500" fill="hold"/>
                                        <p:tgtEl>
                                          <p:spTgt spid="2826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autoUpdateAnimBg="0"/>
      <p:bldP spid="282627" grpId="0" animBg="1" autoUpdateAnimBg="0"/>
      <p:bldP spid="282634" grpId="0" animBg="1"/>
      <p:bldP spid="282635" grpId="0" animBg="1"/>
      <p:bldP spid="282636" grpId="0" autoUpdateAnimBg="0"/>
      <p:bldP spid="282637" grpId="0" autoUpdateAnimBg="0"/>
      <p:bldP spid="282638" grpId="0" autoUpdateAnimBg="0"/>
      <p:bldP spid="282639" grpId="0" autoUpdateAnimBg="0"/>
      <p:bldP spid="282640" grpId="0" autoUpdateAnimBg="0"/>
      <p:bldP spid="282641" grpId="0" autoUpdateAnimBg="0"/>
      <p:bldP spid="282642" grpId="0" autoUpdateAnimBg="0"/>
      <p:bldP spid="28264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76200" y="365125"/>
            <a:ext cx="8915400" cy="5555367"/>
          </a:xfrm>
          <a:prstGeom prst="rect">
            <a:avLst/>
          </a:prstGeom>
          <a:noFill/>
          <a:ln w="12700">
            <a:noFill/>
            <a:miter lim="800000"/>
            <a:headEnd type="none" w="sm" len="sm"/>
            <a:tailEnd type="none" w="sm" len="sm"/>
          </a:ln>
          <a:effectLst/>
        </p:spPr>
        <p:txBody>
          <a:bodyPr>
            <a:spAutoFit/>
          </a:bodyPr>
          <a:lstStyle/>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13.</a:t>
            </a:r>
            <a:r>
              <a:rPr lang="ar-SA" sz="2500" b="1" dirty="0" smtClean="0">
                <a:cs typeface="Titr" pitchFamily="2" charset="-78"/>
              </a:rPr>
              <a:t>روي </a:t>
            </a:r>
            <a:r>
              <a:rPr lang="ar-SA" sz="2500" b="1" dirty="0">
                <a:cs typeface="Titr" pitchFamily="2" charset="-78"/>
              </a:rPr>
              <a:t>نقاط قوت هر يك از اعضاي گروه حساب كنيد ؛ به افراد ، با توجه به نقاط قوتشان كارهايي را واگذار نماييد.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14.</a:t>
            </a:r>
            <a:r>
              <a:rPr lang="ar-SA" sz="2500" b="1" dirty="0" smtClean="0">
                <a:solidFill>
                  <a:schemeClr val="tx2"/>
                </a:solidFill>
                <a:cs typeface="Titr" pitchFamily="2" charset="-78"/>
              </a:rPr>
              <a:t>براي </a:t>
            </a:r>
            <a:r>
              <a:rPr lang="ar-SA" sz="2500" b="1" dirty="0">
                <a:solidFill>
                  <a:schemeClr val="tx2"/>
                </a:solidFill>
                <a:cs typeface="Titr" pitchFamily="2" charset="-78"/>
              </a:rPr>
              <a:t>خود و اعضاي تيم هدفهايي را تعيين نماييد ؛ بودجه تأمين اين هدفها را مشخص كنيد.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15.</a:t>
            </a:r>
            <a:r>
              <a:rPr lang="ar-SA" sz="2500" b="1" dirty="0" smtClean="0">
                <a:cs typeface="Titr" pitchFamily="2" charset="-78"/>
              </a:rPr>
              <a:t>با </a:t>
            </a:r>
            <a:r>
              <a:rPr lang="ar-SA" sz="2500" b="1" dirty="0">
                <a:cs typeface="Titr" pitchFamily="2" charset="-78"/>
              </a:rPr>
              <a:t>كتابخانه دوستي صميمي شويد.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16.</a:t>
            </a:r>
            <a:r>
              <a:rPr lang="ar-SA" sz="2500" b="1" dirty="0" smtClean="0">
                <a:solidFill>
                  <a:schemeClr val="tx2"/>
                </a:solidFill>
                <a:cs typeface="Titr" pitchFamily="2" charset="-78"/>
              </a:rPr>
              <a:t>روح </a:t>
            </a:r>
            <a:r>
              <a:rPr lang="ar-SA" sz="2500" b="1" dirty="0">
                <a:solidFill>
                  <a:schemeClr val="tx2"/>
                </a:solidFill>
                <a:cs typeface="Titr" pitchFamily="2" charset="-78"/>
              </a:rPr>
              <a:t>همكاري و نگرش مثبت را تقويت كنيد و اعضاي گروه را تشويق به مشاركت وتعامل نماييد. در مورد قضاوت درباره اعضاي گروه عجله نكنيد.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17.</a:t>
            </a:r>
            <a:r>
              <a:rPr lang="ar-SA" sz="2500" b="1" dirty="0" smtClean="0">
                <a:cs typeface="Titr" pitchFamily="2" charset="-78"/>
              </a:rPr>
              <a:t>در </a:t>
            </a:r>
            <a:r>
              <a:rPr lang="ar-SA" sz="2500" b="1" dirty="0">
                <a:cs typeface="Titr" pitchFamily="2" charset="-78"/>
              </a:rPr>
              <a:t>سراسر فرايند تجزيه و تحليل موردي خلاق و نوآور باشيد.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18.</a:t>
            </a:r>
            <a:r>
              <a:rPr lang="ar-SA" sz="2500" b="1" dirty="0" smtClean="0">
                <a:solidFill>
                  <a:schemeClr val="tx2"/>
                </a:solidFill>
                <a:cs typeface="Titr" pitchFamily="2" charset="-78"/>
              </a:rPr>
              <a:t>براي </a:t>
            </a:r>
            <a:r>
              <a:rPr lang="ar-SA" sz="2500" b="1" dirty="0">
                <a:solidFill>
                  <a:schemeClr val="tx2"/>
                </a:solidFill>
                <a:cs typeface="Titr" pitchFamily="2" charset="-78"/>
              </a:rPr>
              <a:t>كارك</a:t>
            </a:r>
            <a:r>
              <a:rPr lang="fa-IR" sz="2500" b="1" dirty="0">
                <a:solidFill>
                  <a:schemeClr val="tx2"/>
                </a:solidFill>
                <a:cs typeface="Titr" pitchFamily="2" charset="-78"/>
              </a:rPr>
              <a:t>ر</a:t>
            </a:r>
            <a:r>
              <a:rPr lang="ar-SA" sz="2500" b="1" dirty="0">
                <a:solidFill>
                  <a:schemeClr val="tx2"/>
                </a:solidFill>
                <a:cs typeface="Titr" pitchFamily="2" charset="-78"/>
              </a:rPr>
              <a:t>دن آماده باشيد. گاهي ايجاب مي‏كند كه بيش از سهم خود كار كنيد. آن را با آغوشي باز بپذيريد و هر آنچه از دستتان برمي‏آيد انجام دهيد تا موجب حركت هر چه يشتر تيم شود.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19.</a:t>
            </a:r>
            <a:r>
              <a:rPr lang="ar-SA" sz="2500" b="1" dirty="0" smtClean="0">
                <a:cs typeface="Titr" pitchFamily="2" charset="-78"/>
              </a:rPr>
              <a:t>در </a:t>
            </a:r>
            <a:r>
              <a:rPr lang="ar-SA" sz="2500" b="1" dirty="0">
                <a:cs typeface="Titr" pitchFamily="2" charset="-78"/>
              </a:rPr>
              <a:t>موردي كه در دست داريد به گونه‏اي بينديشيد كه گويا در دنياي واقعي در حال رخ دادن است ؛ مبادا تجزيه و تحليل موردي را به يك فرايند مكانيكي تبديل نماييد (آن را تا آن اندازه كوچك كنيد).</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5410200" y="228600"/>
            <a:ext cx="3962400" cy="519113"/>
          </a:xfrm>
          <a:prstGeom prst="rect">
            <a:avLst/>
          </a:prstGeom>
          <a:noFill/>
          <a:ln w="12700">
            <a:noFill/>
            <a:miter lim="800000"/>
            <a:headEnd type="none" w="sm" len="sm"/>
            <a:tailEnd type="none" w="sm" len="sm"/>
          </a:ln>
          <a:effectLst>
            <a:outerShdw dist="56796" dir="3806097" algn="ctr" rotWithShape="0">
              <a:schemeClr val="bg2"/>
            </a:outerShdw>
          </a:effectLst>
        </p:spPr>
        <p:txBody>
          <a:bodyPr anchor="ctr">
            <a:spAutoFit/>
          </a:bodyPr>
          <a:lstStyle/>
          <a:p>
            <a:pPr algn="ctr" rtl="1">
              <a:spcBef>
                <a:spcPct val="50000"/>
              </a:spcBef>
            </a:pPr>
            <a:r>
              <a:rPr lang="ar-SA" b="1" i="1" u="sng">
                <a:solidFill>
                  <a:srgbClr val="66FF66"/>
                </a:solidFill>
                <a:cs typeface="Mitra" pitchFamily="2" charset="-78"/>
              </a:rPr>
              <a:t>سه سطح برنامه‏ريزي</a:t>
            </a:r>
            <a:endParaRPr lang="en-US" b="1" i="1" u="sng">
              <a:solidFill>
                <a:srgbClr val="66FF66"/>
              </a:solidFill>
              <a:cs typeface="Mitra" pitchFamily="2" charset="-78"/>
            </a:endParaRPr>
          </a:p>
        </p:txBody>
      </p:sp>
      <p:grpSp>
        <p:nvGrpSpPr>
          <p:cNvPr id="54286" name="Group 14"/>
          <p:cNvGrpSpPr>
            <a:grpSpLocks/>
          </p:cNvGrpSpPr>
          <p:nvPr/>
        </p:nvGrpSpPr>
        <p:grpSpPr bwMode="auto">
          <a:xfrm>
            <a:off x="1066800" y="76200"/>
            <a:ext cx="7924800" cy="6629400"/>
            <a:chOff x="288" y="0"/>
            <a:chExt cx="4992" cy="4176"/>
          </a:xfrm>
        </p:grpSpPr>
        <p:sp>
          <p:nvSpPr>
            <p:cNvPr id="54275" name="AutoShape 3"/>
            <p:cNvSpPr>
              <a:spLocks noChangeArrowheads="1"/>
            </p:cNvSpPr>
            <p:nvPr/>
          </p:nvSpPr>
          <p:spPr bwMode="auto">
            <a:xfrm>
              <a:off x="288" y="0"/>
              <a:ext cx="4992" cy="4176"/>
            </a:xfrm>
            <a:prstGeom prst="triangle">
              <a:avLst>
                <a:gd name="adj" fmla="val 50000"/>
              </a:avLst>
            </a:prstGeom>
            <a:solidFill>
              <a:srgbClr val="EAEAEA"/>
            </a:solidFill>
            <a:ln w="12700">
              <a:solidFill>
                <a:schemeClr val="tx1"/>
              </a:solidFill>
              <a:miter lim="800000"/>
              <a:headEnd type="none" w="sm" len="sm"/>
              <a:tailEnd type="none" w="sm" len="sm"/>
            </a:ln>
            <a:effectLst/>
          </p:spPr>
          <p:txBody>
            <a:bodyPr wrap="none" anchor="ctr"/>
            <a:lstStyle/>
            <a:p>
              <a:endParaRPr lang="fa-IR"/>
            </a:p>
          </p:txBody>
        </p:sp>
        <p:sp>
          <p:nvSpPr>
            <p:cNvPr id="54277" name="Line 5"/>
            <p:cNvSpPr>
              <a:spLocks noChangeShapeType="1"/>
            </p:cNvSpPr>
            <p:nvPr/>
          </p:nvSpPr>
          <p:spPr bwMode="auto">
            <a:xfrm>
              <a:off x="1776" y="1728"/>
              <a:ext cx="2016" cy="0"/>
            </a:xfrm>
            <a:prstGeom prst="line">
              <a:avLst/>
            </a:prstGeom>
            <a:noFill/>
            <a:ln w="12700">
              <a:solidFill>
                <a:schemeClr val="bg2"/>
              </a:solidFill>
              <a:round/>
              <a:headEnd type="none" w="sm" len="sm"/>
              <a:tailEnd type="none" w="sm" len="sm"/>
            </a:ln>
            <a:effectLst/>
          </p:spPr>
          <p:txBody>
            <a:bodyPr wrap="none"/>
            <a:lstStyle/>
            <a:p>
              <a:endParaRPr lang="fa-IR"/>
            </a:p>
          </p:txBody>
        </p:sp>
        <p:sp>
          <p:nvSpPr>
            <p:cNvPr id="54278" name="Line 6"/>
            <p:cNvSpPr>
              <a:spLocks noChangeShapeType="1"/>
            </p:cNvSpPr>
            <p:nvPr/>
          </p:nvSpPr>
          <p:spPr bwMode="auto">
            <a:xfrm>
              <a:off x="1008" y="2976"/>
              <a:ext cx="3552" cy="0"/>
            </a:xfrm>
            <a:prstGeom prst="line">
              <a:avLst/>
            </a:prstGeom>
            <a:noFill/>
            <a:ln w="12700">
              <a:solidFill>
                <a:schemeClr val="bg2"/>
              </a:solidFill>
              <a:round/>
              <a:headEnd type="none" w="sm" len="sm"/>
              <a:tailEnd type="none" w="sm" len="sm"/>
            </a:ln>
            <a:effectLst/>
          </p:spPr>
          <p:txBody>
            <a:bodyPr wrap="none"/>
            <a:lstStyle/>
            <a:p>
              <a:endParaRPr lang="fa-IR"/>
            </a:p>
          </p:txBody>
        </p:sp>
        <p:sp>
          <p:nvSpPr>
            <p:cNvPr id="54279" name="Text Box 7"/>
            <p:cNvSpPr txBox="1">
              <a:spLocks noChangeArrowheads="1"/>
            </p:cNvSpPr>
            <p:nvPr/>
          </p:nvSpPr>
          <p:spPr bwMode="auto">
            <a:xfrm>
              <a:off x="1920" y="411"/>
              <a:ext cx="1728" cy="1217"/>
            </a:xfrm>
            <a:prstGeom prst="rect">
              <a:avLst/>
            </a:prstGeom>
            <a:noFill/>
            <a:ln w="12700">
              <a:noFill/>
              <a:miter lim="800000"/>
              <a:headEnd type="none" w="sm" len="sm"/>
              <a:tailEnd type="none" w="sm" len="sm"/>
            </a:ln>
            <a:effectLst/>
          </p:spPr>
          <p:txBody>
            <a:bodyPr anchor="ctr">
              <a:spAutoFit/>
            </a:bodyPr>
            <a:lstStyle/>
            <a:p>
              <a:pPr algn="ctr" rtl="1">
                <a:spcBef>
                  <a:spcPct val="50000"/>
                </a:spcBef>
              </a:pPr>
              <a:r>
                <a:rPr lang="ar-SA" sz="1600" b="1" u="sng">
                  <a:solidFill>
                    <a:schemeClr val="bg2"/>
                  </a:solidFill>
                  <a:cs typeface="Mitra" pitchFamily="2" charset="-78"/>
                </a:rPr>
                <a:t>مدير عالي</a:t>
              </a:r>
            </a:p>
            <a:p>
              <a:pPr algn="ctr" rtl="1">
                <a:spcBef>
                  <a:spcPct val="50000"/>
                </a:spcBef>
              </a:pPr>
              <a:r>
                <a:rPr lang="ar-SA" sz="1400" b="1">
                  <a:solidFill>
                    <a:schemeClr val="bg2"/>
                  </a:solidFill>
                  <a:cs typeface="Mitra" pitchFamily="2" charset="-78"/>
                </a:rPr>
                <a:t>مدير ارشد اجرايي</a:t>
              </a:r>
            </a:p>
            <a:p>
              <a:pPr algn="ctr" rtl="1">
                <a:spcBef>
                  <a:spcPct val="50000"/>
                </a:spcBef>
              </a:pPr>
              <a:r>
                <a:rPr lang="ar-SA" sz="1400" b="1">
                  <a:solidFill>
                    <a:schemeClr val="bg2"/>
                  </a:solidFill>
                  <a:cs typeface="Mitra" pitchFamily="2" charset="-78"/>
                </a:rPr>
                <a:t>رئيس</a:t>
              </a:r>
            </a:p>
            <a:p>
              <a:pPr algn="ctr" rtl="1">
                <a:spcBef>
                  <a:spcPct val="50000"/>
                </a:spcBef>
              </a:pPr>
              <a:r>
                <a:rPr lang="ar-SA" sz="1400" b="1">
                  <a:solidFill>
                    <a:schemeClr val="bg2"/>
                  </a:solidFill>
                  <a:cs typeface="Mitra" pitchFamily="2" charset="-78"/>
                </a:rPr>
                <a:t>معاونان</a:t>
              </a:r>
            </a:p>
            <a:p>
              <a:pPr algn="ctr" rtl="1">
                <a:spcBef>
                  <a:spcPct val="50000"/>
                </a:spcBef>
              </a:pPr>
              <a:r>
                <a:rPr lang="ar-SA" sz="1400" b="1">
                  <a:solidFill>
                    <a:schemeClr val="bg2"/>
                  </a:solidFill>
                  <a:cs typeface="Mitra" pitchFamily="2" charset="-78"/>
                </a:rPr>
                <a:t>مديران عمومي</a:t>
              </a:r>
            </a:p>
            <a:p>
              <a:pPr algn="ctr" rtl="1">
                <a:spcBef>
                  <a:spcPct val="50000"/>
                </a:spcBef>
              </a:pPr>
              <a:r>
                <a:rPr lang="ar-SA" sz="1400" b="1">
                  <a:solidFill>
                    <a:schemeClr val="bg2"/>
                  </a:solidFill>
                  <a:cs typeface="Mitra" pitchFamily="2" charset="-78"/>
                </a:rPr>
                <a:t>مديران بخش‏ها</a:t>
              </a:r>
              <a:endParaRPr lang="en-US" sz="1400" b="1">
                <a:solidFill>
                  <a:schemeClr val="bg2"/>
                </a:solidFill>
                <a:cs typeface="Mitra" pitchFamily="2" charset="-78"/>
              </a:endParaRPr>
            </a:p>
          </p:txBody>
        </p:sp>
        <p:sp>
          <p:nvSpPr>
            <p:cNvPr id="54280" name="Text Box 8"/>
            <p:cNvSpPr txBox="1">
              <a:spLocks noChangeArrowheads="1"/>
            </p:cNvSpPr>
            <p:nvPr/>
          </p:nvSpPr>
          <p:spPr bwMode="auto">
            <a:xfrm>
              <a:off x="1920" y="1718"/>
              <a:ext cx="1680" cy="1217"/>
            </a:xfrm>
            <a:prstGeom prst="rect">
              <a:avLst/>
            </a:prstGeom>
            <a:noFill/>
            <a:ln w="12700">
              <a:noFill/>
              <a:miter lim="800000"/>
              <a:headEnd type="none" w="sm" len="sm"/>
              <a:tailEnd type="none" w="sm" len="sm"/>
            </a:ln>
            <a:effectLst/>
          </p:spPr>
          <p:txBody>
            <a:bodyPr anchor="ctr">
              <a:spAutoFit/>
            </a:bodyPr>
            <a:lstStyle/>
            <a:p>
              <a:pPr algn="ctr" rtl="1">
                <a:spcBef>
                  <a:spcPct val="50000"/>
                </a:spcBef>
              </a:pPr>
              <a:r>
                <a:rPr lang="ar-SA" sz="1600" b="1" u="sng">
                  <a:solidFill>
                    <a:schemeClr val="bg2"/>
                  </a:solidFill>
                  <a:cs typeface="Mitra" pitchFamily="2" charset="-78"/>
                </a:rPr>
                <a:t>مديران مياني</a:t>
              </a:r>
            </a:p>
            <a:p>
              <a:pPr algn="ctr" rtl="1">
                <a:spcBef>
                  <a:spcPct val="50000"/>
                </a:spcBef>
              </a:pPr>
              <a:r>
                <a:rPr lang="ar-SA" sz="1400" b="1">
                  <a:solidFill>
                    <a:schemeClr val="bg2"/>
                  </a:solidFill>
                  <a:cs typeface="Mitra" pitchFamily="2" charset="-78"/>
                </a:rPr>
                <a:t>مديران بخش‏ها</a:t>
              </a:r>
            </a:p>
            <a:p>
              <a:pPr algn="ctr" rtl="1">
                <a:spcBef>
                  <a:spcPct val="50000"/>
                </a:spcBef>
              </a:pPr>
              <a:r>
                <a:rPr lang="ar-SA" sz="1400" b="1">
                  <a:solidFill>
                    <a:schemeClr val="bg2"/>
                  </a:solidFill>
                  <a:cs typeface="Mitra" pitchFamily="2" charset="-78"/>
                </a:rPr>
                <a:t>مديران خط توليد</a:t>
              </a:r>
            </a:p>
            <a:p>
              <a:pPr algn="ctr" rtl="1">
                <a:spcBef>
                  <a:spcPct val="50000"/>
                </a:spcBef>
              </a:pPr>
              <a:r>
                <a:rPr lang="ar-SA" sz="1400" b="1">
                  <a:solidFill>
                    <a:schemeClr val="bg2"/>
                  </a:solidFill>
                  <a:cs typeface="Mitra" pitchFamily="2" charset="-78"/>
                </a:rPr>
                <a:t>مديران واحدها</a:t>
              </a:r>
            </a:p>
            <a:p>
              <a:pPr algn="ctr" rtl="1">
                <a:spcBef>
                  <a:spcPct val="50000"/>
                </a:spcBef>
              </a:pPr>
              <a:r>
                <a:rPr lang="ar-SA" sz="1400" b="1">
                  <a:solidFill>
                    <a:schemeClr val="bg2"/>
                  </a:solidFill>
                  <a:cs typeface="Mitra" pitchFamily="2" charset="-78"/>
                </a:rPr>
                <a:t>مديران كارخانه‏ها</a:t>
              </a:r>
            </a:p>
            <a:p>
              <a:pPr algn="ctr" rtl="1">
                <a:spcBef>
                  <a:spcPct val="50000"/>
                </a:spcBef>
              </a:pPr>
              <a:r>
                <a:rPr lang="ar-SA" sz="1400" b="1">
                  <a:solidFill>
                    <a:schemeClr val="bg2"/>
                  </a:solidFill>
                  <a:cs typeface="Mitra" pitchFamily="2" charset="-78"/>
                </a:rPr>
                <a:t>مديران كارگاهها</a:t>
              </a:r>
              <a:endParaRPr lang="en-US" sz="1400" b="1">
                <a:solidFill>
                  <a:schemeClr val="bg2"/>
                </a:solidFill>
                <a:cs typeface="Mitra" pitchFamily="2" charset="-78"/>
              </a:endParaRPr>
            </a:p>
          </p:txBody>
        </p:sp>
        <p:sp>
          <p:nvSpPr>
            <p:cNvPr id="54281" name="Text Box 9"/>
            <p:cNvSpPr txBox="1">
              <a:spLocks noChangeArrowheads="1"/>
            </p:cNvSpPr>
            <p:nvPr/>
          </p:nvSpPr>
          <p:spPr bwMode="auto">
            <a:xfrm>
              <a:off x="1872" y="2967"/>
              <a:ext cx="1728" cy="1155"/>
            </a:xfrm>
            <a:prstGeom prst="rect">
              <a:avLst/>
            </a:prstGeom>
            <a:noFill/>
            <a:ln w="12700">
              <a:noFill/>
              <a:miter lim="800000"/>
              <a:headEnd type="none" w="sm" len="sm"/>
              <a:tailEnd type="none" w="sm" len="sm"/>
            </a:ln>
            <a:effectLst/>
          </p:spPr>
          <p:txBody>
            <a:bodyPr anchor="ctr">
              <a:spAutoFit/>
            </a:bodyPr>
            <a:lstStyle/>
            <a:p>
              <a:pPr algn="ctr" rtl="1">
                <a:spcBef>
                  <a:spcPct val="50000"/>
                </a:spcBef>
              </a:pPr>
              <a:r>
                <a:rPr lang="ar-SA" sz="1800" b="1" u="sng">
                  <a:solidFill>
                    <a:schemeClr val="bg2"/>
                  </a:solidFill>
                  <a:cs typeface="Mitra" pitchFamily="2" charset="-78"/>
                </a:rPr>
                <a:t>مديران عملياتي</a:t>
              </a:r>
            </a:p>
            <a:p>
              <a:pPr algn="ctr" rtl="1">
                <a:spcBef>
                  <a:spcPct val="50000"/>
                </a:spcBef>
              </a:pPr>
              <a:r>
                <a:rPr lang="ar-SA" sz="1600" b="1">
                  <a:solidFill>
                    <a:schemeClr val="bg2"/>
                  </a:solidFill>
                  <a:cs typeface="Mitra" pitchFamily="2" charset="-78"/>
                </a:rPr>
                <a:t>مديران وظيفه‏اي</a:t>
              </a:r>
            </a:p>
            <a:p>
              <a:pPr algn="ctr" rtl="1">
                <a:spcBef>
                  <a:spcPct val="50000"/>
                </a:spcBef>
              </a:pPr>
              <a:r>
                <a:rPr lang="ar-SA" sz="1600" b="1">
                  <a:solidFill>
                    <a:schemeClr val="bg2"/>
                  </a:solidFill>
                  <a:cs typeface="Mitra" pitchFamily="2" charset="-78"/>
                </a:rPr>
                <a:t>مديران هر واحد</a:t>
              </a:r>
            </a:p>
            <a:p>
              <a:pPr algn="ctr" rtl="1">
                <a:spcBef>
                  <a:spcPct val="50000"/>
                </a:spcBef>
              </a:pPr>
              <a:r>
                <a:rPr lang="ar-SA" sz="1600" b="1">
                  <a:solidFill>
                    <a:schemeClr val="bg2"/>
                  </a:solidFill>
                  <a:cs typeface="Mitra" pitchFamily="2" charset="-78"/>
                </a:rPr>
                <a:t>سرپرستان</a:t>
              </a:r>
            </a:p>
            <a:p>
              <a:pPr algn="ctr" rtl="1">
                <a:spcBef>
                  <a:spcPct val="50000"/>
                </a:spcBef>
              </a:pPr>
              <a:r>
                <a:rPr lang="ar-SA" sz="1600" b="1">
                  <a:solidFill>
                    <a:schemeClr val="bg2"/>
                  </a:solidFill>
                  <a:cs typeface="Mitra" pitchFamily="2" charset="-78"/>
                </a:rPr>
                <a:t>سركارگران</a:t>
              </a:r>
              <a:endParaRPr lang="en-US" sz="1600" b="1">
                <a:solidFill>
                  <a:schemeClr val="bg2"/>
                </a:solidFill>
                <a:cs typeface="Mitra" pitchFamily="2" charset="-78"/>
              </a:endParaRPr>
            </a:p>
          </p:txBody>
        </p:sp>
      </p:grpSp>
      <p:sp>
        <p:nvSpPr>
          <p:cNvPr id="54282" name="Text Box 10"/>
          <p:cNvSpPr txBox="1">
            <a:spLocks noChangeArrowheads="1"/>
          </p:cNvSpPr>
          <p:nvPr/>
        </p:nvSpPr>
        <p:spPr bwMode="auto">
          <a:xfrm>
            <a:off x="-76200" y="609600"/>
            <a:ext cx="2286000" cy="366713"/>
          </a:xfrm>
          <a:prstGeom prst="rect">
            <a:avLst/>
          </a:prstGeom>
          <a:noFill/>
          <a:ln w="12700">
            <a:noFill/>
            <a:miter lim="800000"/>
            <a:headEnd type="none" w="sm" len="sm"/>
            <a:tailEnd type="none" w="sm" len="sm"/>
          </a:ln>
          <a:effectLst/>
        </p:spPr>
        <p:txBody>
          <a:bodyPr anchor="ctr">
            <a:spAutoFit/>
          </a:bodyPr>
          <a:lstStyle/>
          <a:p>
            <a:pPr algn="ctr" rtl="1">
              <a:spcBef>
                <a:spcPct val="50000"/>
              </a:spcBef>
            </a:pPr>
            <a:r>
              <a:rPr lang="ar-SA" sz="1800">
                <a:cs typeface="Titr" pitchFamily="2" charset="-78"/>
              </a:rPr>
              <a:t>افق برنامه‏ريزي</a:t>
            </a:r>
            <a:endParaRPr lang="en-US" sz="1800">
              <a:cs typeface="Titr" pitchFamily="2" charset="-78"/>
            </a:endParaRPr>
          </a:p>
        </p:txBody>
      </p:sp>
      <p:sp>
        <p:nvSpPr>
          <p:cNvPr id="54283" name="Text Box 11"/>
          <p:cNvSpPr txBox="1">
            <a:spLocks noChangeArrowheads="1"/>
          </p:cNvSpPr>
          <p:nvPr/>
        </p:nvSpPr>
        <p:spPr bwMode="auto">
          <a:xfrm>
            <a:off x="-304800" y="1614488"/>
            <a:ext cx="2286000" cy="366712"/>
          </a:xfrm>
          <a:prstGeom prst="rect">
            <a:avLst/>
          </a:prstGeom>
          <a:noFill/>
          <a:ln w="12700">
            <a:noFill/>
            <a:miter lim="800000"/>
            <a:headEnd type="none" w="sm" len="sm"/>
            <a:tailEnd type="none" w="sm" len="sm"/>
          </a:ln>
          <a:effectLst/>
        </p:spPr>
        <p:txBody>
          <a:bodyPr anchor="ctr">
            <a:spAutoFit/>
          </a:bodyPr>
          <a:lstStyle/>
          <a:p>
            <a:pPr algn="ctr" rtl="1">
              <a:spcBef>
                <a:spcPct val="50000"/>
              </a:spcBef>
            </a:pPr>
            <a:r>
              <a:rPr lang="ar-SA" sz="1800">
                <a:cs typeface="Titr" pitchFamily="2" charset="-78"/>
              </a:rPr>
              <a:t>2 تا 5 سال</a:t>
            </a:r>
            <a:endParaRPr lang="en-US" sz="1800">
              <a:cs typeface="Titr" pitchFamily="2" charset="-78"/>
            </a:endParaRPr>
          </a:p>
        </p:txBody>
      </p:sp>
      <p:sp>
        <p:nvSpPr>
          <p:cNvPr id="54284" name="Text Box 12"/>
          <p:cNvSpPr txBox="1">
            <a:spLocks noChangeArrowheads="1"/>
          </p:cNvSpPr>
          <p:nvPr/>
        </p:nvSpPr>
        <p:spPr bwMode="auto">
          <a:xfrm>
            <a:off x="-381000" y="3443288"/>
            <a:ext cx="2286000" cy="366712"/>
          </a:xfrm>
          <a:prstGeom prst="rect">
            <a:avLst/>
          </a:prstGeom>
          <a:noFill/>
          <a:ln w="12700">
            <a:noFill/>
            <a:miter lim="800000"/>
            <a:headEnd type="none" w="sm" len="sm"/>
            <a:tailEnd type="none" w="sm" len="sm"/>
          </a:ln>
          <a:effectLst/>
        </p:spPr>
        <p:txBody>
          <a:bodyPr anchor="ctr">
            <a:spAutoFit/>
          </a:bodyPr>
          <a:lstStyle/>
          <a:p>
            <a:pPr algn="ctr" rtl="1">
              <a:spcBef>
                <a:spcPct val="50000"/>
              </a:spcBef>
            </a:pPr>
            <a:r>
              <a:rPr lang="ar-SA" sz="1800">
                <a:cs typeface="Titr" pitchFamily="2" charset="-78"/>
              </a:rPr>
              <a:t>6 ماه تا 2 سال</a:t>
            </a:r>
            <a:endParaRPr lang="en-US" sz="1800">
              <a:cs typeface="Titr" pitchFamily="2" charset="-78"/>
            </a:endParaRPr>
          </a:p>
        </p:txBody>
      </p:sp>
      <p:sp>
        <p:nvSpPr>
          <p:cNvPr id="54285" name="Text Box 13"/>
          <p:cNvSpPr txBox="1">
            <a:spLocks noChangeArrowheads="1"/>
          </p:cNvSpPr>
          <p:nvPr/>
        </p:nvSpPr>
        <p:spPr bwMode="auto">
          <a:xfrm>
            <a:off x="-304800" y="5087938"/>
            <a:ext cx="2286000" cy="779462"/>
          </a:xfrm>
          <a:prstGeom prst="rect">
            <a:avLst/>
          </a:prstGeom>
          <a:noFill/>
          <a:ln w="12700">
            <a:noFill/>
            <a:miter lim="800000"/>
            <a:headEnd type="none" w="sm" len="sm"/>
            <a:tailEnd type="none" w="sm" len="sm"/>
          </a:ln>
          <a:effectLst/>
        </p:spPr>
        <p:txBody>
          <a:bodyPr anchor="ctr">
            <a:spAutoFit/>
          </a:bodyPr>
          <a:lstStyle/>
          <a:p>
            <a:pPr algn="ctr" rtl="1">
              <a:spcBef>
                <a:spcPct val="50000"/>
              </a:spcBef>
            </a:pPr>
            <a:r>
              <a:rPr lang="ar-SA" sz="1800">
                <a:cs typeface="Titr" pitchFamily="2" charset="-78"/>
              </a:rPr>
              <a:t>يك هفته</a:t>
            </a:r>
          </a:p>
          <a:p>
            <a:pPr algn="ctr" rtl="1">
              <a:spcBef>
                <a:spcPct val="50000"/>
              </a:spcBef>
            </a:pPr>
            <a:r>
              <a:rPr lang="ar-SA" sz="1800">
                <a:cs typeface="Titr" pitchFamily="2" charset="-78"/>
              </a:rPr>
              <a:t>تا 6 ماه</a:t>
            </a:r>
            <a:endParaRPr lang="en-US" sz="1800">
              <a:cs typeface="Titr" pitchFamily="2" charset="-78"/>
            </a:endParaRPr>
          </a:p>
        </p:txBody>
      </p:sp>
      <p:sp>
        <p:nvSpPr>
          <p:cNvPr id="54287" name="Line 15"/>
          <p:cNvSpPr>
            <a:spLocks noChangeShapeType="1"/>
          </p:cNvSpPr>
          <p:nvPr/>
        </p:nvSpPr>
        <p:spPr bwMode="auto">
          <a:xfrm flipH="1">
            <a:off x="1371600" y="5562600"/>
            <a:ext cx="2895600" cy="0"/>
          </a:xfrm>
          <a:prstGeom prst="line">
            <a:avLst/>
          </a:prstGeom>
          <a:noFill/>
          <a:ln w="28575">
            <a:solidFill>
              <a:schemeClr val="bg2"/>
            </a:solidFill>
            <a:round/>
            <a:headEnd type="none" w="sm" len="sm"/>
            <a:tailEnd type="none" w="sm" len="sm"/>
          </a:ln>
          <a:effectLst/>
        </p:spPr>
        <p:txBody>
          <a:bodyPr wrap="none"/>
          <a:lstStyle/>
          <a:p>
            <a:endParaRPr lang="fa-IR"/>
          </a:p>
        </p:txBody>
      </p:sp>
      <p:sp>
        <p:nvSpPr>
          <p:cNvPr id="54288" name="Line 16"/>
          <p:cNvSpPr>
            <a:spLocks noChangeShapeType="1"/>
          </p:cNvSpPr>
          <p:nvPr/>
        </p:nvSpPr>
        <p:spPr bwMode="auto">
          <a:xfrm flipH="1">
            <a:off x="1371600" y="3657600"/>
            <a:ext cx="2895600" cy="0"/>
          </a:xfrm>
          <a:prstGeom prst="line">
            <a:avLst/>
          </a:prstGeom>
          <a:noFill/>
          <a:ln w="28575">
            <a:solidFill>
              <a:schemeClr val="bg2"/>
            </a:solidFill>
            <a:round/>
            <a:headEnd type="none" w="sm" len="sm"/>
            <a:tailEnd type="none" w="sm" len="sm"/>
          </a:ln>
          <a:effectLst/>
        </p:spPr>
        <p:txBody>
          <a:bodyPr wrap="none"/>
          <a:lstStyle/>
          <a:p>
            <a:endParaRPr lang="fa-IR"/>
          </a:p>
        </p:txBody>
      </p:sp>
      <p:sp>
        <p:nvSpPr>
          <p:cNvPr id="54289" name="Line 17"/>
          <p:cNvSpPr>
            <a:spLocks noChangeShapeType="1"/>
          </p:cNvSpPr>
          <p:nvPr/>
        </p:nvSpPr>
        <p:spPr bwMode="auto">
          <a:xfrm flipH="1">
            <a:off x="1371600" y="1828800"/>
            <a:ext cx="3048000" cy="0"/>
          </a:xfrm>
          <a:prstGeom prst="line">
            <a:avLst/>
          </a:prstGeom>
          <a:noFill/>
          <a:ln w="28575">
            <a:solidFill>
              <a:schemeClr val="bg2"/>
            </a:solidFill>
            <a:round/>
            <a:headEnd type="none" w="sm" len="sm"/>
            <a:tailEnd type="none" w="sm" len="sm"/>
          </a:ln>
          <a:effectLst/>
        </p:spPr>
        <p:txBody>
          <a:bodyPr wrap="none"/>
          <a:lstStyle/>
          <a:p>
            <a:endParaRPr lang="fa-IR"/>
          </a:p>
        </p:txBody>
      </p:sp>
      <p:pic>
        <p:nvPicPr>
          <p:cNvPr id="54290" name="Picture 18"/>
          <p:cNvPicPr>
            <a:picLocks noChangeAspect="1" noChangeArrowheads="1"/>
          </p:cNvPicPr>
          <p:nvPr/>
        </p:nvPicPr>
        <p:blipFill>
          <a:blip r:embed="rId3"/>
          <a:srcRect/>
          <a:stretch>
            <a:fillRect/>
          </a:stretch>
        </p:blipFill>
        <p:spPr bwMode="auto">
          <a:xfrm>
            <a:off x="0" y="0"/>
            <a:ext cx="9145588" cy="6859588"/>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237" name="Group 93"/>
          <p:cNvGraphicFramePr>
            <a:graphicFrameLocks noGrp="1"/>
          </p:cNvGraphicFramePr>
          <p:nvPr/>
        </p:nvGraphicFramePr>
        <p:xfrm>
          <a:off x="0" y="0"/>
          <a:ext cx="9144000" cy="7474271"/>
        </p:xfrm>
        <a:graphic>
          <a:graphicData uri="http://schemas.openxmlformats.org/drawingml/2006/table">
            <a:tbl>
              <a:tblPr/>
              <a:tblGrid>
                <a:gridCol w="854075"/>
                <a:gridCol w="874713"/>
                <a:gridCol w="874712"/>
                <a:gridCol w="6540500"/>
              </a:tblGrid>
              <a:tr h="460375">
                <a:tc gridSpan="4">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0" i="0" u="none" strike="noStrike" cap="none" normalizeH="0" baseline="0" smtClean="0">
                          <a:ln>
                            <a:noFill/>
                          </a:ln>
                          <a:solidFill>
                            <a:srgbClr val="006600"/>
                          </a:solidFill>
                          <a:effectLst/>
                          <a:latin typeface="Times New Roman" pitchFamily="18" charset="0"/>
                          <a:cs typeface="Titr" pitchFamily="2" charset="-78"/>
                        </a:rPr>
                        <a:t>ماتريس ارزيابي عوامل داخلي در « مركز مطالعات و پژوهشهاي راهبردي »</a:t>
                      </a:r>
                      <a:endParaRPr kumimoji="0" lang="en-US" sz="2400" b="0" i="0" u="none" strike="noStrike" cap="none" normalizeH="0" baseline="0" smtClean="0">
                        <a:ln>
                          <a:noFill/>
                        </a:ln>
                        <a:solidFill>
                          <a:srgbClr val="006600"/>
                        </a:solidFill>
                        <a:effectLst/>
                        <a:latin typeface="Times New Roman" pitchFamily="18" charset="0"/>
                        <a:cs typeface="Titr" pitchFamily="2" charset="-7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FF"/>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673100">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نمره نهايي</a:t>
                      </a:r>
                      <a:endParaRPr kumimoji="0" lang="en-US" sz="1600" b="0"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نمره</a:t>
                      </a:r>
                    </a:p>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Titr" pitchFamily="2" charset="-78"/>
                        </a:rPr>
                        <a:t>4</a:t>
                      </a:r>
                      <a:r>
                        <a:rPr kumimoji="0" lang="en-US" sz="1800" b="1" i="0" u="none" strike="noStrike" cap="none" normalizeH="0" baseline="0" smtClean="0">
                          <a:ln>
                            <a:noFill/>
                          </a:ln>
                          <a:solidFill>
                            <a:schemeClr val="tx1"/>
                          </a:solidFill>
                          <a:effectLst/>
                          <a:latin typeface="Times New Roman" pitchFamily="18" charset="0"/>
                          <a:cs typeface="Titr" pitchFamily="2" charset="-78"/>
                        </a:rPr>
                        <a:t>&gt;</a:t>
                      </a:r>
                      <a:r>
                        <a:rPr kumimoji="0" lang="ar-SA" sz="1800" b="1" i="0" u="none" strike="noStrike" cap="none" normalizeH="0" baseline="0" smtClean="0">
                          <a:ln>
                            <a:noFill/>
                          </a:ln>
                          <a:solidFill>
                            <a:schemeClr val="tx1"/>
                          </a:solidFill>
                          <a:effectLst/>
                          <a:latin typeface="Times New Roman" pitchFamily="18" charset="0"/>
                          <a:cs typeface="Titr" pitchFamily="2" charset="-78"/>
                        </a:rPr>
                        <a:t>1</a:t>
                      </a:r>
                      <a:endParaRPr kumimoji="0" lang="en-US" sz="1800" b="1"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600" b="0" i="0" u="none" strike="noStrike" cap="none" normalizeH="0" baseline="0" smtClean="0">
                          <a:ln>
                            <a:noFill/>
                          </a:ln>
                          <a:solidFill>
                            <a:schemeClr val="tx1"/>
                          </a:solidFill>
                          <a:effectLst/>
                          <a:latin typeface="Times New Roman" pitchFamily="18" charset="0"/>
                          <a:cs typeface="Titr" pitchFamily="2" charset="-78"/>
                        </a:rPr>
                        <a:t>ضريب اهميت</a:t>
                      </a:r>
                      <a:endParaRPr kumimoji="0" lang="en-US" sz="1600" b="0"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800" b="0" i="0" u="none" strike="noStrike" cap="none" normalizeH="0" baseline="0" smtClean="0">
                          <a:ln>
                            <a:noFill/>
                          </a:ln>
                          <a:solidFill>
                            <a:schemeClr val="tx1"/>
                          </a:solidFill>
                          <a:effectLst/>
                          <a:latin typeface="Times New Roman" pitchFamily="18" charset="0"/>
                          <a:cs typeface="Titr" pitchFamily="2" charset="-78"/>
                        </a:rPr>
                        <a:t>عوامل داخلي</a:t>
                      </a:r>
                      <a:endParaRPr kumimoji="0" lang="en-US" sz="2800" b="0" i="0" u="none" strike="noStrike" cap="none" normalizeH="0" baseline="0" smtClean="0">
                        <a:ln>
                          <a:noFill/>
                        </a:ln>
                        <a:solidFill>
                          <a:schemeClr val="tx1"/>
                        </a:solidFill>
                        <a:effectLst/>
                        <a:latin typeface="Times New Roman" pitchFamily="18" charset="0"/>
                        <a:cs typeface="Tit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07988">
                <a:tc gridSpan="4">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800" b="1" i="0" u="none" strike="noStrike" cap="none" normalizeH="0" baseline="0" smtClean="0">
                          <a:ln>
                            <a:noFill/>
                          </a:ln>
                          <a:solidFill>
                            <a:srgbClr val="006600"/>
                          </a:solidFill>
                          <a:effectLst/>
                          <a:latin typeface="Times New Roman" pitchFamily="18" charset="0"/>
                          <a:cs typeface="Mitra" pitchFamily="2" charset="-78"/>
                        </a:rPr>
                        <a:t>نقاط قوت :</a:t>
                      </a:r>
                      <a:endParaRPr kumimoji="0" lang="en-US" sz="2800" b="1" i="0" u="none" strike="noStrike" cap="none" normalizeH="0" baseline="0" smtClean="0">
                        <a:ln>
                          <a:noFill/>
                        </a:ln>
                        <a:solidFill>
                          <a:srgbClr val="006600"/>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407988">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1- </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2- </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3-</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4-</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5-</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gridSpan="4">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800" b="1" i="0" u="none" strike="noStrike" cap="none" normalizeH="0" baseline="0" smtClean="0">
                          <a:ln>
                            <a:noFill/>
                          </a:ln>
                          <a:solidFill>
                            <a:srgbClr val="006600"/>
                          </a:solidFill>
                          <a:effectLst/>
                          <a:latin typeface="Times New Roman" pitchFamily="18" charset="0"/>
                          <a:cs typeface="Mitra" pitchFamily="2" charset="-78"/>
                        </a:rPr>
                        <a:t>نقاط ضعف</a:t>
                      </a:r>
                      <a:r>
                        <a:rPr kumimoji="0" lang="ar-SA" sz="2000" b="1" i="0" u="none" strike="noStrike" cap="none" normalizeH="0" baseline="0" smtClean="0">
                          <a:ln>
                            <a:noFill/>
                          </a:ln>
                          <a:solidFill>
                            <a:schemeClr val="tx1"/>
                          </a:solidFill>
                          <a:effectLst/>
                          <a:latin typeface="Times New Roman" pitchFamily="18" charset="0"/>
                          <a:cs typeface="Mitra" pitchFamily="2" charset="-78"/>
                        </a:rPr>
                        <a:t> :</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407988">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1-</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2-</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3-</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4-</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5-</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tx1"/>
                          </a:solidFill>
                          <a:effectLst/>
                          <a:latin typeface="Times New Roman" pitchFamily="18" charset="0"/>
                          <a:cs typeface="Mitra" pitchFamily="2" charset="-78"/>
                        </a:rPr>
                        <a:t>6-</a:t>
                      </a:r>
                      <a:endParaRPr kumimoji="0" lang="en-US" sz="20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rgbClr val="006600"/>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600" b="1" i="0" u="none" strike="noStrike" cap="none" normalizeH="0" baseline="0" smtClean="0">
                        <a:ln>
                          <a:noFill/>
                        </a:ln>
                        <a:solidFill>
                          <a:srgbClr val="006600"/>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rgbClr val="006600"/>
                          </a:solidFill>
                          <a:effectLst/>
                          <a:latin typeface="Times New Roman" pitchFamily="18" charset="0"/>
                          <a:cs typeface="Mitra" pitchFamily="2" charset="-78"/>
                        </a:rPr>
                        <a:t>100%</a:t>
                      </a:r>
                      <a:endParaRPr kumimoji="0" lang="en-US" sz="2400" b="1" i="0" u="none" strike="noStrike" cap="none" normalizeH="0" baseline="0" smtClean="0">
                        <a:ln>
                          <a:noFill/>
                        </a:ln>
                        <a:solidFill>
                          <a:srgbClr val="006600"/>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800" b="1" i="0" u="none" strike="noStrike" cap="none" normalizeH="0" baseline="0" smtClean="0">
                          <a:ln>
                            <a:noFill/>
                          </a:ln>
                          <a:solidFill>
                            <a:srgbClr val="006600"/>
                          </a:solidFill>
                          <a:effectLst/>
                          <a:latin typeface="Times New Roman" pitchFamily="18" charset="0"/>
                          <a:cs typeface="Mitra" pitchFamily="2" charset="-78"/>
                        </a:rPr>
                        <a:t>جمع :</a:t>
                      </a:r>
                      <a:endParaRPr kumimoji="0" lang="en-US" sz="2800" b="1" i="0" u="none" strike="noStrike" cap="none" normalizeH="0" baseline="0" smtClean="0">
                        <a:ln>
                          <a:noFill/>
                        </a:ln>
                        <a:solidFill>
                          <a:srgbClr val="006600"/>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04800" y="76200"/>
            <a:ext cx="8382000" cy="457200"/>
          </a:xfrm>
          <a:prstGeom prst="rect">
            <a:avLst/>
          </a:prstGeom>
          <a:solidFill>
            <a:srgbClr val="4D4D4D"/>
          </a:solidFill>
          <a:ln w="12700">
            <a:noFill/>
            <a:miter lim="800000"/>
            <a:headEnd type="none" w="sm" len="sm"/>
            <a:tailEnd type="none" w="sm" len="sm"/>
          </a:ln>
          <a:effectLst>
            <a:outerShdw dist="56796" dir="3806097" algn="ctr" rotWithShape="0">
              <a:schemeClr val="bg2"/>
            </a:outerShdw>
          </a:effectLst>
        </p:spPr>
        <p:txBody>
          <a:bodyPr anchor="ctr">
            <a:spAutoFit/>
          </a:bodyPr>
          <a:lstStyle/>
          <a:p>
            <a:pPr algn="ctr" rtl="1">
              <a:spcBef>
                <a:spcPct val="50000"/>
              </a:spcBef>
            </a:pPr>
            <a:r>
              <a:rPr lang="ar-SA" sz="2400" b="1">
                <a:solidFill>
                  <a:schemeClr val="folHlink"/>
                </a:solidFill>
                <a:cs typeface="Mitra" pitchFamily="2" charset="-78"/>
              </a:rPr>
              <a:t>نمونه‏اي از يك ماتريس ارزيابي عوامل داخلي براي شركت «سيركس سيركس»</a:t>
            </a:r>
            <a:endParaRPr lang="en-US" sz="2400" b="1">
              <a:solidFill>
                <a:schemeClr val="folHlink"/>
              </a:solidFill>
              <a:cs typeface="Mitra" pitchFamily="2" charset="-78"/>
            </a:endParaRPr>
          </a:p>
        </p:txBody>
      </p:sp>
      <p:graphicFrame>
        <p:nvGraphicFramePr>
          <p:cNvPr id="55590" name="Group 294"/>
          <p:cNvGraphicFramePr>
            <a:graphicFrameLocks noGrp="1"/>
          </p:cNvGraphicFramePr>
          <p:nvPr/>
        </p:nvGraphicFramePr>
        <p:xfrm>
          <a:off x="76200" y="685800"/>
          <a:ext cx="8915400" cy="6007103"/>
        </p:xfrm>
        <a:graphic>
          <a:graphicData uri="http://schemas.openxmlformats.org/drawingml/2006/table">
            <a:tbl>
              <a:tblPr/>
              <a:tblGrid>
                <a:gridCol w="1206500"/>
                <a:gridCol w="873125"/>
                <a:gridCol w="965200"/>
                <a:gridCol w="5870575"/>
              </a:tblGrid>
              <a:tr h="490538">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bg1"/>
                          </a:solidFill>
                          <a:effectLst/>
                          <a:latin typeface="Times New Roman" pitchFamily="18" charset="0"/>
                          <a:cs typeface="Titr" pitchFamily="2" charset="-78"/>
                        </a:rPr>
                        <a:t>نمره نهايي</a:t>
                      </a:r>
                      <a:endParaRPr kumimoji="0" lang="en-US" sz="20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cap="flat">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bg1"/>
                          </a:solidFill>
                          <a:effectLst/>
                          <a:latin typeface="Times New Roman" pitchFamily="18" charset="0"/>
                          <a:cs typeface="Titr" pitchFamily="2" charset="-78"/>
                        </a:rPr>
                        <a:t>نمره</a:t>
                      </a:r>
                      <a:endParaRPr kumimoji="0" lang="en-US" sz="20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bg1"/>
                          </a:solidFill>
                          <a:effectLst/>
                          <a:latin typeface="Times New Roman" pitchFamily="18" charset="0"/>
                          <a:cs typeface="Titr" pitchFamily="2" charset="-78"/>
                        </a:rPr>
                        <a:t>ضريب</a:t>
                      </a:r>
                      <a:endParaRPr kumimoji="0" lang="en-US" sz="20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bg1"/>
                          </a:solidFill>
                          <a:effectLst/>
                          <a:latin typeface="Times New Roman" pitchFamily="18" charset="0"/>
                          <a:cs typeface="Titr" pitchFamily="2" charset="-78"/>
                        </a:rPr>
                        <a:t>عوامل اصلي داخلي</a:t>
                      </a:r>
                      <a:endParaRPr kumimoji="0" lang="en-US" sz="24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a:noFill/>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r>
              <a:tr h="652463">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800" b="1" i="0" u="none" strike="noStrike" cap="none" normalizeH="0" baseline="0" smtClean="0">
                          <a:ln>
                            <a:noFill/>
                          </a:ln>
                          <a:solidFill>
                            <a:schemeClr val="tx1"/>
                          </a:solidFill>
                          <a:effectLst/>
                          <a:latin typeface="Times New Roman" pitchFamily="18" charset="0"/>
                          <a:cs typeface="Mitra" pitchFamily="2" charset="-78"/>
                        </a:rPr>
                        <a:t>نقاط قوت داخلي سازمان</a:t>
                      </a:r>
                      <a:endParaRPr kumimoji="0" lang="en-US" sz="28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a:noFill/>
                    </a:lnL>
                    <a:lnR cap="flat">
                      <a:noFill/>
                    </a:lnR>
                    <a:lnT w="12700" cap="flat" cmpd="sng" algn="ctr">
                      <a:solidFill>
                        <a:schemeClr val="tx1"/>
                      </a:solidFill>
                      <a:prstDash val="solid"/>
                      <a:round/>
                      <a:headEnd type="none" w="sm" len="sm"/>
                      <a:tailEnd type="none" w="sm" len="sm"/>
                    </a:lnT>
                    <a:lnB>
                      <a:noFill/>
                    </a:lnB>
                    <a:lnTlToBr>
                      <a:noFill/>
                    </a:lnTlToBr>
                    <a:lnBlToTr>
                      <a:noFill/>
                    </a:lnBlToTr>
                    <a:noFill/>
                  </a:tcPr>
                </a:tc>
              </a:tr>
              <a:tr h="488950">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20/0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4</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05/0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2"/>
                          </a:solidFill>
                          <a:effectLst/>
                          <a:latin typeface="Times New Roman" pitchFamily="18" charset="0"/>
                          <a:cs typeface="Mitra" pitchFamily="2" charset="-78"/>
                        </a:rPr>
                        <a:t>1. بزرگترين </a:t>
                      </a:r>
                      <a:r>
                        <a:rPr kumimoji="0" lang="fa-IR" sz="2400" b="1" i="0" u="none" strike="noStrike" cap="none" normalizeH="0" baseline="0" smtClean="0">
                          <a:ln>
                            <a:noFill/>
                          </a:ln>
                          <a:solidFill>
                            <a:schemeClr val="tx2"/>
                          </a:solidFill>
                          <a:effectLst/>
                          <a:latin typeface="Times New Roman" pitchFamily="18" charset="0"/>
                          <a:cs typeface="Mitra" pitchFamily="2" charset="-78"/>
                        </a:rPr>
                        <a:t>محل تفریحی</a:t>
                      </a:r>
                      <a:r>
                        <a:rPr kumimoji="0" lang="ar-SA" sz="2400" b="1" i="0" u="none" strike="noStrike" cap="none" normalizeH="0" baseline="0" smtClean="0">
                          <a:ln>
                            <a:noFill/>
                          </a:ln>
                          <a:solidFill>
                            <a:schemeClr val="tx2"/>
                          </a:solidFill>
                          <a:effectLst/>
                          <a:latin typeface="Times New Roman" pitchFamily="18" charset="0"/>
                          <a:cs typeface="Mitra" pitchFamily="2" charset="-78"/>
                        </a:rPr>
                        <a:t> در ايالات متحده امريكا</a:t>
                      </a:r>
                      <a:endParaRPr kumimoji="0" lang="en-US" sz="2400" b="1" i="0" u="none" strike="noStrike" cap="none" normalizeH="0" baseline="0" smtClean="0">
                        <a:ln>
                          <a:noFill/>
                        </a:ln>
                        <a:solidFill>
                          <a:schemeClr val="tx2"/>
                        </a:solidFill>
                        <a:effectLst/>
                        <a:latin typeface="Times New Roman" pitchFamily="18" charset="0"/>
                        <a:cs typeface="Mitra" pitchFamily="2" charset="-78"/>
                      </a:endParaRPr>
                    </a:p>
                  </a:txBody>
                  <a:tcPr anchor="ctr" horzOverflow="overflow">
                    <a:lnL>
                      <a:noFill/>
                    </a:lnL>
                    <a:lnR cap="flat">
                      <a:noFill/>
                    </a:lnR>
                    <a:lnT>
                      <a:noFill/>
                    </a:lnT>
                    <a:lnB>
                      <a:noFill/>
                    </a:lnB>
                    <a:lnTlToBr>
                      <a:noFill/>
                    </a:lnTlToBr>
                    <a:lnBlToTr>
                      <a:noFill/>
                    </a:lnBlToTr>
                    <a:noFill/>
                  </a:tcPr>
                </a:tc>
              </a:tr>
              <a:tr h="490538">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40/0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4</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10/0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2"/>
                          </a:solidFill>
                          <a:effectLst/>
                          <a:latin typeface="Times New Roman" pitchFamily="18" charset="0"/>
                          <a:cs typeface="Mitra" pitchFamily="2" charset="-78"/>
                        </a:rPr>
                        <a:t>2. بيش از 5% اتاق‏ها خالي نمي‏ماند</a:t>
                      </a:r>
                      <a:endParaRPr kumimoji="0" lang="en-US" sz="2400" b="1" i="0" u="none" strike="noStrike" cap="none" normalizeH="0" baseline="0" smtClean="0">
                        <a:ln>
                          <a:noFill/>
                        </a:ln>
                        <a:solidFill>
                          <a:schemeClr val="tx2"/>
                        </a:solidFill>
                        <a:effectLst/>
                        <a:latin typeface="Times New Roman" pitchFamily="18" charset="0"/>
                        <a:cs typeface="Mitra" pitchFamily="2" charset="-78"/>
                      </a:endParaRPr>
                    </a:p>
                  </a:txBody>
                  <a:tcPr anchor="ctr" horzOverflow="overflow">
                    <a:lnL>
                      <a:noFill/>
                    </a:lnL>
                    <a:lnR cap="flat">
                      <a:noFill/>
                    </a:lnR>
                    <a:lnT>
                      <a:noFill/>
                    </a:lnT>
                    <a:lnB>
                      <a:noFill/>
                    </a:lnB>
                    <a:lnTlToBr>
                      <a:noFill/>
                    </a:lnTlToBr>
                    <a:lnBlToTr>
                      <a:noFill/>
                    </a:lnBlToTr>
                    <a:noFill/>
                  </a:tcPr>
                </a:tc>
              </a:tr>
              <a:tr h="488950">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15/0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3</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15/0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2"/>
                          </a:solidFill>
                          <a:effectLst/>
                          <a:latin typeface="Times New Roman" pitchFamily="18" charset="0"/>
                          <a:cs typeface="Mitra" pitchFamily="2" charset="-78"/>
                        </a:rPr>
                        <a:t>3. افزايش جريان‏هاي نقدي آزاد</a:t>
                      </a:r>
                      <a:endParaRPr kumimoji="0" lang="en-US" sz="2400" b="1" i="0" u="none" strike="noStrike" cap="none" normalizeH="0" baseline="0" smtClean="0">
                        <a:ln>
                          <a:noFill/>
                        </a:ln>
                        <a:solidFill>
                          <a:schemeClr val="tx2"/>
                        </a:solidFill>
                        <a:effectLst/>
                        <a:latin typeface="Times New Roman" pitchFamily="18" charset="0"/>
                        <a:cs typeface="Mitra" pitchFamily="2" charset="-78"/>
                      </a:endParaRPr>
                    </a:p>
                  </a:txBody>
                  <a:tcPr anchor="ctr" horzOverflow="overflow">
                    <a:lnL>
                      <a:noFill/>
                    </a:lnL>
                    <a:lnR cap="flat">
                      <a:noFill/>
                    </a:lnR>
                    <a:lnT>
                      <a:noFill/>
                    </a:lnT>
                    <a:lnB>
                      <a:noFill/>
                    </a:lnB>
                    <a:lnTlToBr>
                      <a:noFill/>
                    </a:lnTlToBr>
                    <a:lnBlToTr>
                      <a:noFill/>
                    </a:lnBlToTr>
                    <a:noFill/>
                  </a:tcPr>
                </a:tc>
              </a:tr>
              <a:tr h="457200">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60/0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4</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05/0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2"/>
                          </a:solidFill>
                          <a:effectLst/>
                          <a:latin typeface="Times New Roman" pitchFamily="18" charset="0"/>
                          <a:cs typeface="Mitra" pitchFamily="2" charset="-78"/>
                        </a:rPr>
                        <a:t>4. مالك يك مايل نوار حاشيه لاس‏وگاس است</a:t>
                      </a:r>
                      <a:endParaRPr kumimoji="0" lang="en-US" sz="2400" b="1" i="0" u="none" strike="noStrike" cap="none" normalizeH="0" baseline="0" smtClean="0">
                        <a:ln>
                          <a:noFill/>
                        </a:ln>
                        <a:solidFill>
                          <a:schemeClr val="tx2"/>
                        </a:solidFill>
                        <a:effectLst/>
                        <a:latin typeface="Times New Roman" pitchFamily="18" charset="0"/>
                        <a:cs typeface="Mitra" pitchFamily="2" charset="-78"/>
                      </a:endParaRPr>
                    </a:p>
                  </a:txBody>
                  <a:tcPr anchor="ctr" horzOverflow="overflow">
                    <a:lnL>
                      <a:noFill/>
                    </a:lnL>
                    <a:lnR cap="flat">
                      <a:noFill/>
                    </a:lnR>
                    <a:lnT>
                      <a:noFill/>
                    </a:lnT>
                    <a:lnB>
                      <a:noFill/>
                    </a:lnB>
                    <a:lnTlToBr>
                      <a:noFill/>
                    </a:lnTlToBr>
                    <a:lnBlToTr>
                      <a:noFill/>
                    </a:lnBlToTr>
                    <a:noFill/>
                  </a:tcPr>
                </a:tc>
              </a:tr>
              <a:tr h="488950">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15/0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3</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05/0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2"/>
                          </a:solidFill>
                          <a:effectLst/>
                          <a:latin typeface="Times New Roman" pitchFamily="18" charset="0"/>
                          <a:cs typeface="Mitra" pitchFamily="2" charset="-78"/>
                        </a:rPr>
                        <a:t>5. تيم مديريت بسيار قوي</a:t>
                      </a:r>
                      <a:endParaRPr kumimoji="0" lang="en-US" sz="2400" b="1" i="0" u="none" strike="noStrike" cap="none" normalizeH="0" baseline="0" smtClean="0">
                        <a:ln>
                          <a:noFill/>
                        </a:ln>
                        <a:solidFill>
                          <a:schemeClr val="tx2"/>
                        </a:solidFill>
                        <a:effectLst/>
                        <a:latin typeface="Times New Roman" pitchFamily="18" charset="0"/>
                        <a:cs typeface="Mitra" pitchFamily="2" charset="-78"/>
                      </a:endParaRPr>
                    </a:p>
                  </a:txBody>
                  <a:tcPr anchor="ctr" horzOverflow="overflow">
                    <a:lnL>
                      <a:noFill/>
                    </a:lnL>
                    <a:lnR cap="flat">
                      <a:noFill/>
                    </a:lnR>
                    <a:lnT>
                      <a:noFill/>
                    </a:lnT>
                    <a:lnB>
                      <a:noFill/>
                    </a:lnB>
                    <a:lnTlToBr>
                      <a:noFill/>
                    </a:lnTlToBr>
                    <a:lnBlToTr>
                      <a:noFill/>
                    </a:lnBlToTr>
                    <a:noFill/>
                  </a:tcPr>
                </a:tc>
              </a:tr>
              <a:tr h="490538">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15/0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3</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05/0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2"/>
                          </a:solidFill>
                          <a:effectLst/>
                          <a:latin typeface="Times New Roman" pitchFamily="18" charset="0"/>
                          <a:cs typeface="Mitra" pitchFamily="2" charset="-78"/>
                        </a:rPr>
                        <a:t>6. تالارهاي پذيرايي بسيار مجهز</a:t>
                      </a:r>
                      <a:endParaRPr kumimoji="0" lang="en-US" sz="2400" b="1" i="0" u="none" strike="noStrike" cap="none" normalizeH="0" baseline="0" smtClean="0">
                        <a:ln>
                          <a:noFill/>
                        </a:ln>
                        <a:solidFill>
                          <a:schemeClr val="tx2"/>
                        </a:solidFill>
                        <a:effectLst/>
                        <a:latin typeface="Times New Roman" pitchFamily="18" charset="0"/>
                        <a:cs typeface="Mitra" pitchFamily="2" charset="-78"/>
                      </a:endParaRPr>
                    </a:p>
                  </a:txBody>
                  <a:tcPr anchor="ctr" horzOverflow="overflow">
                    <a:lnL>
                      <a:noFill/>
                    </a:lnL>
                    <a:lnR cap="flat">
                      <a:noFill/>
                    </a:lnR>
                    <a:lnT>
                      <a:noFill/>
                    </a:lnT>
                    <a:lnB>
                      <a:noFill/>
                    </a:lnB>
                    <a:lnTlToBr>
                      <a:noFill/>
                    </a:lnTlToBr>
                    <a:lnBlToTr>
                      <a:noFill/>
                    </a:lnBlToTr>
                    <a:noFill/>
                  </a:tcPr>
                </a:tc>
              </a:tr>
              <a:tr h="488950">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15/0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3</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05/0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2"/>
                          </a:solidFill>
                          <a:effectLst/>
                          <a:latin typeface="Times New Roman" pitchFamily="18" charset="0"/>
                          <a:cs typeface="Mitra" pitchFamily="2" charset="-78"/>
                        </a:rPr>
                        <a:t>7. </a:t>
                      </a:r>
                      <a:r>
                        <a:rPr kumimoji="0" lang="fa-IR" sz="2400" b="1" i="0" u="none" strike="noStrike" cap="none" normalizeH="0" baseline="0" smtClean="0">
                          <a:ln>
                            <a:noFill/>
                          </a:ln>
                          <a:solidFill>
                            <a:schemeClr val="tx2"/>
                          </a:solidFill>
                          <a:effectLst/>
                          <a:latin typeface="Times New Roman" pitchFamily="18" charset="0"/>
                          <a:cs typeface="Mitra" pitchFamily="2" charset="-78"/>
                        </a:rPr>
                        <a:t>خدمات </a:t>
                      </a:r>
                      <a:r>
                        <a:rPr kumimoji="0" lang="ar-SA" sz="2400" b="1" i="0" u="none" strike="noStrike" cap="none" normalizeH="0" baseline="0" smtClean="0">
                          <a:ln>
                            <a:noFill/>
                          </a:ln>
                          <a:solidFill>
                            <a:schemeClr val="tx2"/>
                          </a:solidFill>
                          <a:effectLst/>
                          <a:latin typeface="Times New Roman" pitchFamily="18" charset="0"/>
                          <a:cs typeface="Mitra" pitchFamily="2" charset="-78"/>
                        </a:rPr>
                        <a:t> متنوع ارائه مي‏شود</a:t>
                      </a:r>
                      <a:endParaRPr kumimoji="0" lang="en-US" sz="2400" b="1" i="0" u="none" strike="noStrike" cap="none" normalizeH="0" baseline="0" smtClean="0">
                        <a:ln>
                          <a:noFill/>
                        </a:ln>
                        <a:solidFill>
                          <a:schemeClr val="tx2"/>
                        </a:solidFill>
                        <a:effectLst/>
                        <a:latin typeface="Times New Roman" pitchFamily="18" charset="0"/>
                        <a:cs typeface="Mitra" pitchFamily="2" charset="-78"/>
                      </a:endParaRPr>
                    </a:p>
                  </a:txBody>
                  <a:tcPr anchor="ctr" horzOverflow="overflow">
                    <a:lnL>
                      <a:noFill/>
                    </a:lnL>
                    <a:lnR cap="flat">
                      <a:noFill/>
                    </a:lnR>
                    <a:lnT>
                      <a:noFill/>
                    </a:lnT>
                    <a:lnB>
                      <a:noFill/>
                    </a:lnB>
                    <a:lnTlToBr>
                      <a:noFill/>
                    </a:lnTlToBr>
                    <a:lnBlToTr>
                      <a:noFill/>
                    </a:lnBlToTr>
                    <a:noFill/>
                  </a:tcPr>
                </a:tc>
              </a:tr>
              <a:tr h="490538">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20/0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4</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05/0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2"/>
                          </a:solidFill>
                          <a:effectLst/>
                          <a:latin typeface="Times New Roman" pitchFamily="18" charset="0"/>
                          <a:cs typeface="Mitra" pitchFamily="2" charset="-78"/>
                        </a:rPr>
                        <a:t>8. برنامه‏ريزي‏هاي بلند مدت</a:t>
                      </a:r>
                      <a:endParaRPr kumimoji="0" lang="en-US" sz="2400" b="1" i="0" u="none" strike="noStrike" cap="none" normalizeH="0" baseline="0" smtClean="0">
                        <a:ln>
                          <a:noFill/>
                        </a:ln>
                        <a:solidFill>
                          <a:schemeClr val="tx2"/>
                        </a:solidFill>
                        <a:effectLst/>
                        <a:latin typeface="Times New Roman" pitchFamily="18" charset="0"/>
                        <a:cs typeface="Mitra" pitchFamily="2" charset="-78"/>
                      </a:endParaRPr>
                    </a:p>
                  </a:txBody>
                  <a:tcPr anchor="ctr" horzOverflow="overflow">
                    <a:lnL>
                      <a:noFill/>
                    </a:lnL>
                    <a:lnR cap="flat">
                      <a:noFill/>
                    </a:lnR>
                    <a:lnT>
                      <a:noFill/>
                    </a:lnT>
                    <a:lnB>
                      <a:noFill/>
                    </a:lnB>
                    <a:lnTlToBr>
                      <a:noFill/>
                    </a:lnTlToBr>
                    <a:lnBlToTr>
                      <a:noFill/>
                    </a:lnBlToTr>
                    <a:noFill/>
                  </a:tcPr>
                </a:tc>
              </a:tr>
              <a:tr h="488950">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15/0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3</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05/0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2"/>
                          </a:solidFill>
                          <a:effectLst/>
                          <a:latin typeface="Times New Roman" pitchFamily="18" charset="0"/>
                          <a:cs typeface="Mitra" pitchFamily="2" charset="-78"/>
                        </a:rPr>
                        <a:t>9. به عنوان يك مكان صميمي و خانوادگي شهرت دارد.</a:t>
                      </a:r>
                      <a:endParaRPr kumimoji="0" lang="en-US" sz="2400" b="1" i="0" u="none" strike="noStrike" cap="none" normalizeH="0" baseline="0" smtClean="0">
                        <a:ln>
                          <a:noFill/>
                        </a:ln>
                        <a:solidFill>
                          <a:schemeClr val="tx2"/>
                        </a:solidFill>
                        <a:effectLst/>
                        <a:latin typeface="Times New Roman" pitchFamily="18" charset="0"/>
                        <a:cs typeface="Mitra" pitchFamily="2" charset="-78"/>
                      </a:endParaRPr>
                    </a:p>
                  </a:txBody>
                  <a:tcPr anchor="ctr" horzOverflow="overflow">
                    <a:lnL>
                      <a:noFill/>
                    </a:lnL>
                    <a:lnR cap="flat">
                      <a:noFill/>
                    </a:lnR>
                    <a:lnT>
                      <a:noFill/>
                    </a:lnT>
                    <a:lnB>
                      <a:noFill/>
                    </a:lnB>
                    <a:lnTlToBr>
                      <a:noFill/>
                    </a:lnTlToBr>
                    <a:lnBlToTr>
                      <a:noFill/>
                    </a:lnBlToTr>
                    <a:noFill/>
                  </a:tcPr>
                </a:tc>
              </a:tr>
              <a:tr h="490538">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15/0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cap="flat">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3</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05/0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2"/>
                          </a:solidFill>
                          <a:effectLst/>
                          <a:latin typeface="Times New Roman" pitchFamily="18" charset="0"/>
                          <a:cs typeface="Mitra" pitchFamily="2" charset="-78"/>
                        </a:rPr>
                        <a:t>10. نسبت‏هاي مالي</a:t>
                      </a:r>
                      <a:endParaRPr kumimoji="0" lang="en-US" sz="2400" b="1" i="0" u="none" strike="noStrike" cap="none" normalizeH="0" baseline="0" smtClean="0">
                        <a:ln>
                          <a:noFill/>
                        </a:ln>
                        <a:solidFill>
                          <a:schemeClr val="tx2"/>
                        </a:solidFill>
                        <a:effectLst/>
                        <a:latin typeface="Times New Roman" pitchFamily="18" charset="0"/>
                        <a:cs typeface="Mitra" pitchFamily="2" charset="-78"/>
                      </a:endParaRPr>
                    </a:p>
                  </a:txBody>
                  <a:tcPr anchor="ctr" horzOverflow="overflow">
                    <a:lnL>
                      <a:noFill/>
                    </a:lnL>
                    <a:lnR cap="flat">
                      <a:noFill/>
                    </a:lnR>
                    <a:lnT>
                      <a:noFill/>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514" name="Group 194"/>
          <p:cNvGraphicFramePr>
            <a:graphicFrameLocks noGrp="1"/>
          </p:cNvGraphicFramePr>
          <p:nvPr/>
        </p:nvGraphicFramePr>
        <p:xfrm>
          <a:off x="95250" y="685800"/>
          <a:ext cx="8934450" cy="5463224"/>
        </p:xfrm>
        <a:graphic>
          <a:graphicData uri="http://schemas.openxmlformats.org/drawingml/2006/table">
            <a:tbl>
              <a:tblPr/>
              <a:tblGrid>
                <a:gridCol w="1200150"/>
                <a:gridCol w="903288"/>
                <a:gridCol w="974725"/>
                <a:gridCol w="5856287"/>
              </a:tblGrid>
              <a:tr h="606425">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bg1"/>
                          </a:solidFill>
                          <a:effectLst/>
                          <a:latin typeface="Times New Roman" pitchFamily="18" charset="0"/>
                          <a:cs typeface="Titr" pitchFamily="2" charset="-78"/>
                        </a:rPr>
                        <a:t>نمره نهايي</a:t>
                      </a:r>
                      <a:endParaRPr kumimoji="0" lang="en-US" sz="20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cap="flat">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bg1"/>
                          </a:solidFill>
                          <a:effectLst/>
                          <a:latin typeface="Times New Roman" pitchFamily="18" charset="0"/>
                          <a:cs typeface="Titr" pitchFamily="2" charset="-78"/>
                        </a:rPr>
                        <a:t>نمره</a:t>
                      </a:r>
                      <a:endParaRPr kumimoji="0" lang="en-US" sz="20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1" i="0" u="none" strike="noStrike" cap="none" normalizeH="0" baseline="0" smtClean="0">
                          <a:ln>
                            <a:noFill/>
                          </a:ln>
                          <a:solidFill>
                            <a:schemeClr val="bg1"/>
                          </a:solidFill>
                          <a:effectLst/>
                          <a:latin typeface="Times New Roman" pitchFamily="18" charset="0"/>
                          <a:cs typeface="Titr" pitchFamily="2" charset="-78"/>
                        </a:rPr>
                        <a:t>ضريب</a:t>
                      </a:r>
                      <a:endParaRPr kumimoji="0" lang="en-US" sz="20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bg1"/>
                          </a:solidFill>
                          <a:effectLst/>
                          <a:latin typeface="Times New Roman" pitchFamily="18" charset="0"/>
                          <a:cs typeface="Titr" pitchFamily="2" charset="-78"/>
                        </a:rPr>
                        <a:t>عوامل اصلي داخلي</a:t>
                      </a:r>
                      <a:endParaRPr kumimoji="0" lang="en-US" sz="2400" b="1" i="0" u="none" strike="noStrike" cap="none" normalizeH="0" baseline="0" smtClean="0">
                        <a:ln>
                          <a:noFill/>
                        </a:ln>
                        <a:solidFill>
                          <a:schemeClr val="bg1"/>
                        </a:solidFill>
                        <a:effectLst/>
                        <a:latin typeface="Times New Roman" pitchFamily="18" charset="0"/>
                        <a:cs typeface="Titr" pitchFamily="2" charset="-78"/>
                      </a:endParaRPr>
                    </a:p>
                  </a:txBody>
                  <a:tcPr anchor="ctr" horzOverflow="overflow">
                    <a:lnL>
                      <a:noFill/>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r>
              <a:tr h="534988">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cap="flat">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800" b="1" i="0" u="none" strike="noStrike" cap="none" normalizeH="0" baseline="0" smtClean="0">
                          <a:ln>
                            <a:noFill/>
                          </a:ln>
                          <a:solidFill>
                            <a:schemeClr val="tx1"/>
                          </a:solidFill>
                          <a:effectLst/>
                          <a:latin typeface="Times New Roman" pitchFamily="18" charset="0"/>
                          <a:cs typeface="Mitra" pitchFamily="2" charset="-78"/>
                        </a:rPr>
                        <a:t>نقاط ضعف اصلي</a:t>
                      </a:r>
                      <a:endParaRPr kumimoji="0" lang="en-US" sz="2400" b="1" i="0" u="none" strike="noStrike" cap="none" normalizeH="0" baseline="0" smtClean="0">
                        <a:ln>
                          <a:noFill/>
                        </a:ln>
                        <a:solidFill>
                          <a:schemeClr val="tx2"/>
                        </a:solidFill>
                        <a:effectLst/>
                        <a:latin typeface="Times New Roman" pitchFamily="18" charset="0"/>
                        <a:cs typeface="Mitra" pitchFamily="2" charset="-78"/>
                      </a:endParaRPr>
                    </a:p>
                  </a:txBody>
                  <a:tcPr horzOverflow="overflow">
                    <a:lnL>
                      <a:noFill/>
                    </a:lnL>
                    <a:lnR cap="flat">
                      <a:noFill/>
                    </a:lnR>
                    <a:lnT w="12700" cap="flat" cmpd="sng" algn="ctr">
                      <a:solidFill>
                        <a:schemeClr val="tx1"/>
                      </a:solidFill>
                      <a:prstDash val="solid"/>
                      <a:round/>
                      <a:headEnd type="none" w="sm" len="sm"/>
                      <a:tailEnd type="none" w="sm" len="sm"/>
                    </a:lnT>
                    <a:lnB>
                      <a:noFill/>
                    </a:lnB>
                    <a:lnTlToBr>
                      <a:noFill/>
                    </a:lnTlToBr>
                    <a:lnBlToTr>
                      <a:noFill/>
                    </a:lnBlToTr>
                    <a:noFill/>
                  </a:tcPr>
                </a:tc>
              </a:tr>
              <a:tr h="601663">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05/0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1</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05/0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2"/>
                          </a:solidFill>
                          <a:effectLst/>
                          <a:latin typeface="Times New Roman" pitchFamily="18" charset="0"/>
                          <a:cs typeface="Mitra" pitchFamily="2" charset="-78"/>
                        </a:rPr>
                        <a:t>1. بيشتر دارايي‏ها در لاس‏وگاس قرار دارد</a:t>
                      </a:r>
                      <a:endParaRPr kumimoji="0" lang="en-US" sz="2400" b="1" i="0" u="none" strike="noStrike" cap="none" normalizeH="0" baseline="0" smtClean="0">
                        <a:ln>
                          <a:noFill/>
                        </a:ln>
                        <a:solidFill>
                          <a:schemeClr val="tx2"/>
                        </a:solidFill>
                        <a:effectLst/>
                        <a:latin typeface="Times New Roman" pitchFamily="18" charset="0"/>
                        <a:cs typeface="Mitra" pitchFamily="2" charset="-78"/>
                      </a:endParaRPr>
                    </a:p>
                  </a:txBody>
                  <a:tcPr horzOverflow="overflow">
                    <a:lnL>
                      <a:noFill/>
                    </a:lnL>
                    <a:lnR cap="flat">
                      <a:noFill/>
                    </a:lnR>
                    <a:lnT>
                      <a:noFill/>
                    </a:lnT>
                    <a:lnB>
                      <a:noFill/>
                    </a:lnB>
                    <a:lnTlToBr>
                      <a:noFill/>
                    </a:lnTlToBr>
                    <a:lnBlToTr>
                      <a:noFill/>
                    </a:lnBlToTr>
                    <a:noFill/>
                  </a:tcPr>
                </a:tc>
              </a:tr>
              <a:tr h="533400">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10/0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2</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05/0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2"/>
                          </a:solidFill>
                          <a:effectLst/>
                          <a:latin typeface="Times New Roman" pitchFamily="18" charset="0"/>
                          <a:cs typeface="Mitra" pitchFamily="2" charset="-78"/>
                        </a:rPr>
                        <a:t>2. فعاليتها متنوع نيست</a:t>
                      </a:r>
                      <a:endParaRPr kumimoji="0" lang="en-US" sz="2400" b="1" i="0" u="none" strike="noStrike" cap="none" normalizeH="0" baseline="0" smtClean="0">
                        <a:ln>
                          <a:noFill/>
                        </a:ln>
                        <a:solidFill>
                          <a:schemeClr val="tx2"/>
                        </a:solidFill>
                        <a:effectLst/>
                        <a:latin typeface="Times New Roman" pitchFamily="18" charset="0"/>
                        <a:cs typeface="Mitra" pitchFamily="2" charset="-78"/>
                      </a:endParaRPr>
                    </a:p>
                  </a:txBody>
                  <a:tcPr horzOverflow="overflow">
                    <a:lnL>
                      <a:noFill/>
                    </a:lnL>
                    <a:lnR cap="flat">
                      <a:noFill/>
                    </a:lnR>
                    <a:lnT>
                      <a:noFill/>
                    </a:lnT>
                    <a:lnB>
                      <a:noFill/>
                    </a:lnB>
                    <a:lnTlToBr>
                      <a:noFill/>
                    </a:lnTlToBr>
                    <a:lnBlToTr>
                      <a:noFill/>
                    </a:lnBlToTr>
                    <a:noFill/>
                  </a:tcPr>
                </a:tc>
              </a:tr>
              <a:tr h="534988">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10/0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2</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5/0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2"/>
                          </a:solidFill>
                          <a:effectLst/>
                          <a:latin typeface="Times New Roman" pitchFamily="18" charset="0"/>
                          <a:cs typeface="Mitra" pitchFamily="2" charset="-78"/>
                        </a:rPr>
                        <a:t>3. شهرت خانوادگي ، عضو چندان زيادي ندارد</a:t>
                      </a:r>
                      <a:endParaRPr kumimoji="0" lang="en-US" sz="2400" b="1" i="0" u="none" strike="noStrike" cap="none" normalizeH="0" baseline="0" smtClean="0">
                        <a:ln>
                          <a:noFill/>
                        </a:ln>
                        <a:solidFill>
                          <a:schemeClr val="tx2"/>
                        </a:solidFill>
                        <a:effectLst/>
                        <a:latin typeface="Times New Roman" pitchFamily="18" charset="0"/>
                        <a:cs typeface="Mitra" pitchFamily="2" charset="-78"/>
                      </a:endParaRPr>
                    </a:p>
                  </a:txBody>
                  <a:tcPr horzOverflow="overflow">
                    <a:lnL>
                      <a:noFill/>
                    </a:lnL>
                    <a:lnR cap="flat">
                      <a:noFill/>
                    </a:lnR>
                    <a:lnT>
                      <a:noFill/>
                    </a:lnT>
                    <a:lnB>
                      <a:noFill/>
                    </a:lnB>
                    <a:lnTlToBr>
                      <a:noFill/>
                    </a:lnTlToBr>
                    <a:lnBlToTr>
                      <a:noFill/>
                    </a:lnBlToTr>
                    <a:noFill/>
                  </a:tcPr>
                </a:tc>
              </a:tr>
              <a:tr h="533400">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10/0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1</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10/0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2"/>
                          </a:solidFill>
                          <a:effectLst/>
                          <a:latin typeface="Times New Roman" pitchFamily="18" charset="0"/>
                          <a:cs typeface="Mitra" pitchFamily="2" charset="-78"/>
                        </a:rPr>
                        <a:t>4. دارايي‏ها غير منقول لاف‏لينگ است</a:t>
                      </a:r>
                      <a:endParaRPr kumimoji="0" lang="en-US" sz="2400" b="1" i="0" u="none" strike="noStrike" cap="none" normalizeH="0" baseline="0" smtClean="0">
                        <a:ln>
                          <a:noFill/>
                        </a:ln>
                        <a:solidFill>
                          <a:schemeClr val="tx2"/>
                        </a:solidFill>
                        <a:effectLst/>
                        <a:latin typeface="Times New Roman" pitchFamily="18" charset="0"/>
                        <a:cs typeface="Mitra" pitchFamily="2" charset="-78"/>
                      </a:endParaRPr>
                    </a:p>
                  </a:txBody>
                  <a:tcPr horzOverflow="overflow">
                    <a:lnL>
                      <a:noFill/>
                    </a:lnL>
                    <a:lnR cap="flat">
                      <a:noFill/>
                    </a:lnR>
                    <a:lnT>
                      <a:noFill/>
                    </a:lnT>
                    <a:lnB>
                      <a:noFill/>
                    </a:lnB>
                    <a:lnTlToBr>
                      <a:noFill/>
                    </a:lnTlToBr>
                    <a:lnBlToTr>
                      <a:noFill/>
                    </a:lnBlToTr>
                    <a:noFill/>
                  </a:tcPr>
                </a:tc>
              </a:tr>
              <a:tr h="533400">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10/0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cap="flat">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1</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10/0</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2"/>
                          </a:solidFill>
                          <a:effectLst/>
                          <a:latin typeface="Times New Roman" pitchFamily="18" charset="0"/>
                          <a:cs typeface="Mitra" pitchFamily="2" charset="-78"/>
                        </a:rPr>
                        <a:t>5. زيان‏هاي اخير به‏سبب تشكيل مشاركت‏هاي‏خصوصي</a:t>
                      </a:r>
                      <a:endParaRPr kumimoji="0" lang="en-US" sz="2400" b="1" i="0" u="none" strike="noStrike" cap="none" normalizeH="0" baseline="0" smtClean="0">
                        <a:ln>
                          <a:noFill/>
                        </a:ln>
                        <a:solidFill>
                          <a:schemeClr val="tx2"/>
                        </a:solidFill>
                        <a:effectLst/>
                        <a:latin typeface="Times New Roman" pitchFamily="18" charset="0"/>
                        <a:cs typeface="Mitra" pitchFamily="2" charset="-78"/>
                      </a:endParaRPr>
                    </a:p>
                  </a:txBody>
                  <a:tcPr horzOverflow="overflow">
                    <a:lnL>
                      <a:noFill/>
                    </a:lnL>
                    <a:lnR cap="flat">
                      <a:noFill/>
                    </a:lnR>
                    <a:lnT>
                      <a:noFill/>
                    </a:lnT>
                    <a:lnB>
                      <a:noFill/>
                    </a:lnB>
                    <a:lnTlToBr>
                      <a:noFill/>
                    </a:lnTlToBr>
                    <a:lnBlToTr>
                      <a:noFill/>
                    </a:lnBlToTr>
                    <a:noFill/>
                  </a:tcPr>
                </a:tc>
              </a:tr>
              <a:tr h="393700">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800" b="1" i="0" u="none" strike="noStrike" cap="none" normalizeH="0" baseline="0" smtClean="0">
                          <a:ln>
                            <a:noFill/>
                          </a:ln>
                          <a:solidFill>
                            <a:schemeClr val="bg1"/>
                          </a:solidFill>
                          <a:effectLst/>
                          <a:latin typeface="Times New Roman" pitchFamily="18" charset="0"/>
                          <a:cs typeface="Mitra" pitchFamily="2" charset="-78"/>
                        </a:rPr>
                        <a:t>75/2</a:t>
                      </a:r>
                      <a:endParaRPr kumimoji="0" lang="en-US" sz="2800" b="1" i="0" u="none" strike="noStrike" cap="none" normalizeH="0" baseline="0" smtClean="0">
                        <a:ln>
                          <a:noFill/>
                        </a:ln>
                        <a:solidFill>
                          <a:schemeClr val="bg1"/>
                        </a:solidFill>
                        <a:effectLst/>
                        <a:latin typeface="Times New Roman" pitchFamily="18" charset="0"/>
                        <a:cs typeface="Mitra" pitchFamily="2" charset="-78"/>
                      </a:endParaRPr>
                    </a:p>
                  </a:txBody>
                  <a:tcPr anchor="ctr" horzOverflow="overflow">
                    <a:lnL cap="flat">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800" b="1" i="0" u="none" strike="noStrike" cap="none" normalizeH="0" baseline="0" smtClean="0">
                        <a:ln>
                          <a:noFill/>
                        </a:ln>
                        <a:solidFill>
                          <a:schemeClr val="bg1"/>
                        </a:solidFill>
                        <a:effectLst/>
                        <a:latin typeface="Times New Roman" pitchFamily="18" charset="0"/>
                        <a:cs typeface="Mitra" pitchFamily="2" charset="-78"/>
                      </a:endParaRPr>
                    </a:p>
                  </a:txBody>
                  <a:tcPr anchor="ctr"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800" b="1" i="0" u="none" strike="noStrike" cap="none" normalizeH="0" baseline="0" smtClean="0">
                          <a:ln>
                            <a:noFill/>
                          </a:ln>
                          <a:solidFill>
                            <a:schemeClr val="bg1"/>
                          </a:solidFill>
                          <a:effectLst/>
                          <a:latin typeface="Times New Roman" pitchFamily="18" charset="0"/>
                          <a:cs typeface="Mitra" pitchFamily="2" charset="-78"/>
                        </a:rPr>
                        <a:t>00/1</a:t>
                      </a:r>
                      <a:endParaRPr kumimoji="0" lang="en-US" sz="2800" b="1" i="0" u="none" strike="noStrike" cap="none" normalizeH="0" baseline="0" smtClean="0">
                        <a:ln>
                          <a:noFill/>
                        </a:ln>
                        <a:solidFill>
                          <a:schemeClr val="bg1"/>
                        </a:solidFill>
                        <a:effectLst/>
                        <a:latin typeface="Times New Roman" pitchFamily="18" charset="0"/>
                        <a:cs typeface="Mitra" pitchFamily="2" charset="-78"/>
                      </a:endParaRPr>
                    </a:p>
                  </a:txBody>
                  <a:tcPr anchor="ct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800" b="1" i="0" u="none" strike="noStrike" cap="none" normalizeH="0" baseline="0" smtClean="0">
                          <a:ln>
                            <a:noFill/>
                          </a:ln>
                          <a:solidFill>
                            <a:schemeClr val="bg1"/>
                          </a:solidFill>
                          <a:effectLst/>
                          <a:latin typeface="Times New Roman" pitchFamily="18" charset="0"/>
                          <a:cs typeface="Mitra" pitchFamily="2" charset="-78"/>
                        </a:rPr>
                        <a:t>جمع</a:t>
                      </a:r>
                      <a:endParaRPr kumimoji="0" lang="en-US" sz="2400" b="1" i="0" u="none" strike="noStrike" cap="none" normalizeH="0" baseline="0" smtClean="0">
                        <a:ln>
                          <a:noFill/>
                        </a:ln>
                        <a:solidFill>
                          <a:schemeClr val="bg1"/>
                        </a:solidFill>
                        <a:effectLst/>
                        <a:latin typeface="Times New Roman" pitchFamily="18" charset="0"/>
                        <a:cs typeface="Mitra" pitchFamily="2" charset="-78"/>
                      </a:endParaRPr>
                    </a:p>
                  </a:txBody>
                  <a:tcPr horzOverflow="overflow">
                    <a:lnL>
                      <a:noFill/>
                    </a:lnL>
                    <a:lnR cap="flat">
                      <a:noFill/>
                    </a:lnR>
                    <a:lnT>
                      <a:noFill/>
                    </a:lnT>
                    <a:lnB w="12700" cap="flat" cmpd="sng" algn="ctr">
                      <a:solidFill>
                        <a:schemeClr val="tx1"/>
                      </a:solidFill>
                      <a:prstDash val="solid"/>
                      <a:round/>
                      <a:headEnd type="none" w="sm" len="sm"/>
                      <a:tailEnd type="none" w="sm" len="sm"/>
                    </a:lnB>
                    <a:lnTlToBr>
                      <a:noFill/>
                    </a:lnTlToBr>
                    <a:lnBlToTr>
                      <a:noFill/>
                    </a:lnBlToTr>
                    <a:solidFill>
                      <a:srgbClr val="EAEAEA"/>
                    </a:solidFill>
                  </a:tcPr>
                </a:tc>
              </a:tr>
              <a:tr h="533400">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8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8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8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8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a:noFill/>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33400">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800" b="1" i="0" u="none" strike="noStrike" cap="none" normalizeH="0" baseline="0" smtClean="0">
                        <a:ln>
                          <a:noFill/>
                        </a:ln>
                        <a:solidFill>
                          <a:schemeClr val="bg1"/>
                        </a:solidFill>
                        <a:effectLst/>
                        <a:latin typeface="Times New Roman" pitchFamily="18" charset="0"/>
                        <a:cs typeface="Mitra" pitchFamily="2" charset="-78"/>
                      </a:endParaRPr>
                    </a:p>
                  </a:txBody>
                  <a:tcPr horzOverflow="overflow">
                    <a:lnL cap="flat">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800" b="1" i="0" u="none" strike="noStrike" cap="none" normalizeH="0" baseline="0" smtClean="0">
                        <a:ln>
                          <a:noFill/>
                        </a:ln>
                        <a:solidFill>
                          <a:schemeClr val="bg1"/>
                        </a:solidFill>
                        <a:effectLst/>
                        <a:latin typeface="Times New Roman" pitchFamily="18" charset="0"/>
                        <a:cs typeface="Mitra" pitchFamily="2" charset="-78"/>
                      </a:endParaRPr>
                    </a:p>
                  </a:txBody>
                  <a:tcP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800" b="1" i="0" u="none" strike="noStrike" cap="none" normalizeH="0" baseline="0" smtClean="0">
                        <a:ln>
                          <a:noFill/>
                        </a:ln>
                        <a:solidFill>
                          <a:schemeClr val="bg1"/>
                        </a:solidFill>
                        <a:effectLst/>
                        <a:latin typeface="Times New Roman" pitchFamily="18" charset="0"/>
                        <a:cs typeface="Mitra" pitchFamily="2" charset="-78"/>
                      </a:endParaRPr>
                    </a:p>
                  </a:txBody>
                  <a:tcP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c>
                  <a:txBody>
                    <a:bodyPr/>
                    <a:lstStyle/>
                    <a:p>
                      <a:pPr marL="0" marR="0" lvl="0" indent="0" algn="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800" b="1" i="0" u="none" strike="noStrike" cap="none" normalizeH="0" baseline="0" smtClean="0">
                          <a:ln>
                            <a:noFill/>
                          </a:ln>
                          <a:solidFill>
                            <a:schemeClr val="bg1"/>
                          </a:solidFill>
                          <a:effectLst/>
                          <a:latin typeface="Times New Roman" pitchFamily="18" charset="0"/>
                          <a:cs typeface="Mitra" pitchFamily="2" charset="-78"/>
                        </a:rPr>
                        <a:t>نتيجه</a:t>
                      </a:r>
                      <a:endParaRPr kumimoji="0" lang="en-US" sz="2800" b="1" i="0" u="none" strike="noStrike" cap="none" normalizeH="0" baseline="0" smtClean="0">
                        <a:ln>
                          <a:noFill/>
                        </a:ln>
                        <a:solidFill>
                          <a:schemeClr val="bg1"/>
                        </a:solidFill>
                        <a:effectLst/>
                        <a:latin typeface="Times New Roman" pitchFamily="18" charset="0"/>
                        <a:cs typeface="Mitra" pitchFamily="2" charset="-78"/>
                      </a:endParaRPr>
                    </a:p>
                  </a:txBody>
                  <a:tcPr horzOverflow="overflow">
                    <a:lnL>
                      <a:noFill/>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EAEAEA"/>
                    </a:solidFill>
                  </a:tcPr>
                </a:tc>
              </a:tr>
            </a:tbl>
          </a:graphicData>
        </a:graphic>
      </p:graphicFrame>
      <p:sp>
        <p:nvSpPr>
          <p:cNvPr id="56377" name="Text Box 57"/>
          <p:cNvSpPr txBox="1">
            <a:spLocks noChangeArrowheads="1"/>
          </p:cNvSpPr>
          <p:nvPr/>
        </p:nvSpPr>
        <p:spPr bwMode="auto">
          <a:xfrm>
            <a:off x="304800" y="76200"/>
            <a:ext cx="8382000" cy="457200"/>
          </a:xfrm>
          <a:prstGeom prst="rect">
            <a:avLst/>
          </a:prstGeom>
          <a:solidFill>
            <a:srgbClr val="4D4D4D"/>
          </a:solidFill>
          <a:ln w="12700">
            <a:noFill/>
            <a:miter lim="800000"/>
            <a:headEnd type="none" w="sm" len="sm"/>
            <a:tailEnd type="none" w="sm" len="sm"/>
          </a:ln>
          <a:effectLst>
            <a:outerShdw dist="56796" dir="3806097" algn="ctr" rotWithShape="0">
              <a:schemeClr val="bg2"/>
            </a:outerShdw>
          </a:effectLst>
        </p:spPr>
        <p:txBody>
          <a:bodyPr anchor="ctr">
            <a:spAutoFit/>
          </a:bodyPr>
          <a:lstStyle/>
          <a:p>
            <a:pPr algn="ctr" rtl="1">
              <a:spcBef>
                <a:spcPct val="50000"/>
              </a:spcBef>
            </a:pPr>
            <a:r>
              <a:rPr lang="ar-SA" sz="2400" b="1">
                <a:solidFill>
                  <a:schemeClr val="folHlink"/>
                </a:solidFill>
                <a:cs typeface="Mitra" pitchFamily="2" charset="-78"/>
              </a:rPr>
              <a:t>نمونه‏اي از يك ماتريس ارزيابي عوامل داخلي براي شركت «سيركس سيركس»</a:t>
            </a:r>
            <a:endParaRPr lang="en-US" sz="2400" b="1">
              <a:solidFill>
                <a:schemeClr val="folHlink"/>
              </a:solidFill>
              <a:cs typeface="Mitra" pitchFamily="2" charset="-78"/>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7088188" y="76200"/>
            <a:ext cx="2513012" cy="608013"/>
          </a:xfrm>
          <a:prstGeom prst="rect">
            <a:avLst/>
          </a:prstGeom>
          <a:noFill/>
          <a:ln w="9525">
            <a:noFill/>
            <a:miter lim="800000"/>
            <a:headEnd/>
            <a:tailEnd/>
          </a:ln>
          <a:effectLst/>
        </p:spPr>
        <p:txBody>
          <a:bodyPr lIns="92075" tIns="46038" rIns="92075" bIns="46038" anchor="b"/>
          <a:lstStyle/>
          <a:p>
            <a:pPr algn="ctr"/>
            <a:r>
              <a:rPr lang="ar-SA" sz="3600" b="1" u="sng">
                <a:solidFill>
                  <a:srgbClr val="66FF33"/>
                </a:solidFill>
                <a:effectLst>
                  <a:outerShdw blurRad="38100" dist="38100" dir="2700000" algn="tl">
                    <a:srgbClr val="000000"/>
                  </a:outerShdw>
                </a:effectLst>
                <a:latin typeface="Arial" charset="0"/>
                <a:cs typeface="Mitra" pitchFamily="2" charset="-78"/>
              </a:rPr>
              <a:t>فصل</a:t>
            </a:r>
            <a:r>
              <a:rPr lang="fa-IR" sz="3600" b="1" u="sng">
                <a:solidFill>
                  <a:srgbClr val="66FF33"/>
                </a:solidFill>
                <a:effectLst>
                  <a:outerShdw blurRad="38100" dist="38100" dir="2700000" algn="tl">
                    <a:srgbClr val="000000"/>
                  </a:outerShdw>
                </a:effectLst>
                <a:latin typeface="Arial" charset="0"/>
                <a:cs typeface="Mitra" pitchFamily="2" charset="-78"/>
              </a:rPr>
              <a:t>  6</a:t>
            </a:r>
            <a:endParaRPr lang="en-US" sz="3600" b="1" u="sng">
              <a:solidFill>
                <a:srgbClr val="66FF33"/>
              </a:solidFill>
              <a:effectLst>
                <a:outerShdw blurRad="38100" dist="38100" dir="2700000" algn="tl">
                  <a:srgbClr val="000000"/>
                </a:outerShdw>
              </a:effectLst>
              <a:latin typeface="Arial" charset="0"/>
              <a:cs typeface="Mitra" pitchFamily="2" charset="-78"/>
            </a:endParaRPr>
          </a:p>
        </p:txBody>
      </p:sp>
      <p:sp>
        <p:nvSpPr>
          <p:cNvPr id="240643" name="Rectangle 3"/>
          <p:cNvSpPr>
            <a:spLocks noChangeArrowheads="1"/>
          </p:cNvSpPr>
          <p:nvPr/>
        </p:nvSpPr>
        <p:spPr bwMode="auto">
          <a:xfrm>
            <a:off x="2819400" y="457200"/>
            <a:ext cx="4876800" cy="838200"/>
          </a:xfrm>
          <a:prstGeom prst="rect">
            <a:avLst/>
          </a:prstGeom>
          <a:noFill/>
          <a:ln w="9525">
            <a:noFill/>
            <a:miter lim="800000"/>
            <a:headEnd/>
            <a:tailEnd/>
          </a:ln>
          <a:effectLst>
            <a:outerShdw dist="53882" dir="2700000" algn="ctr" rotWithShape="0">
              <a:schemeClr val="bg2"/>
            </a:outerShdw>
          </a:effectLst>
        </p:spPr>
        <p:txBody>
          <a:bodyPr lIns="92075" tIns="46038" rIns="92075" bIns="46038" anchor="ctr"/>
          <a:lstStyle/>
          <a:p>
            <a:pPr marL="342900" indent="-342900" algn="r">
              <a:spcBef>
                <a:spcPct val="20000"/>
              </a:spcBef>
              <a:buClr>
                <a:schemeClr val="accent2"/>
              </a:buClr>
              <a:buSzPct val="80000"/>
              <a:buFont typeface="Wingdings" pitchFamily="2" charset="2"/>
              <a:buNone/>
            </a:pPr>
            <a:r>
              <a:rPr lang="ar-SA" sz="3600">
                <a:solidFill>
                  <a:srgbClr val="FFB217"/>
                </a:solidFill>
                <a:cs typeface="Titr" pitchFamily="2" charset="-78"/>
              </a:rPr>
              <a:t>بررسي </a:t>
            </a:r>
            <a:r>
              <a:rPr lang="fa-IR" sz="3600">
                <a:solidFill>
                  <a:srgbClr val="FFB217"/>
                </a:solidFill>
                <a:cs typeface="Titr" pitchFamily="2" charset="-78"/>
              </a:rPr>
              <a:t>وانتخاب استراتژی</a:t>
            </a:r>
            <a:endParaRPr lang="en-US" sz="3600">
              <a:solidFill>
                <a:srgbClr val="FFB217"/>
              </a:solidFill>
              <a:cs typeface="Titr" pitchFamily="2" charset="-78"/>
            </a:endParaRPr>
          </a:p>
        </p:txBody>
      </p:sp>
      <p:sp>
        <p:nvSpPr>
          <p:cNvPr id="240644" name="Rectangle 4"/>
          <p:cNvSpPr>
            <a:spLocks noChangeArrowheads="1"/>
          </p:cNvSpPr>
          <p:nvPr/>
        </p:nvSpPr>
        <p:spPr bwMode="auto">
          <a:xfrm>
            <a:off x="306388" y="1295400"/>
            <a:ext cx="8839200" cy="608013"/>
          </a:xfrm>
          <a:prstGeom prst="rect">
            <a:avLst/>
          </a:prstGeom>
          <a:noFill/>
          <a:ln w="9525">
            <a:noFill/>
            <a:miter lim="800000"/>
            <a:headEnd/>
            <a:tailEnd/>
          </a:ln>
          <a:effectLst/>
        </p:spPr>
        <p:txBody>
          <a:bodyPr lIns="92075" tIns="46038" rIns="92075" bIns="46038" anchor="b"/>
          <a:lstStyle/>
          <a:p>
            <a:pPr algn="ctr"/>
            <a:r>
              <a:rPr lang="ar-SA" sz="2600" b="1" u="sng">
                <a:solidFill>
                  <a:srgbClr val="66FF33"/>
                </a:solidFill>
                <a:effectLst>
                  <a:outerShdw blurRad="38100" dist="38100" dir="2700000" algn="tl">
                    <a:srgbClr val="000000"/>
                  </a:outerShdw>
                </a:effectLst>
                <a:latin typeface="Arial" charset="0"/>
                <a:cs typeface="Mitra" pitchFamily="2" charset="-78"/>
              </a:rPr>
              <a:t>عناوين                                                                                                         </a:t>
            </a:r>
            <a:endParaRPr lang="en-US" sz="2600" b="1" u="sng">
              <a:solidFill>
                <a:srgbClr val="66FF33"/>
              </a:solidFill>
              <a:effectLst>
                <a:outerShdw blurRad="38100" dist="38100" dir="2700000" algn="tl">
                  <a:srgbClr val="000000"/>
                </a:outerShdw>
              </a:effectLst>
              <a:latin typeface="Arial" charset="0"/>
              <a:cs typeface="Mitra" pitchFamily="2" charset="-78"/>
            </a:endParaRPr>
          </a:p>
        </p:txBody>
      </p:sp>
      <p:graphicFrame>
        <p:nvGraphicFramePr>
          <p:cNvPr id="240645" name="Group 5"/>
          <p:cNvGraphicFramePr>
            <a:graphicFrameLocks noGrp="1"/>
          </p:cNvGraphicFramePr>
          <p:nvPr/>
        </p:nvGraphicFramePr>
        <p:xfrm>
          <a:off x="838200" y="1905000"/>
          <a:ext cx="7696200" cy="4953003"/>
        </p:xfrm>
        <a:graphic>
          <a:graphicData uri="http://schemas.openxmlformats.org/drawingml/2006/table">
            <a:tbl>
              <a:tblPr/>
              <a:tblGrid>
                <a:gridCol w="7696200"/>
              </a:tblGrid>
              <a:tr h="465138">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ماهيت بررسي </a:t>
                      </a:r>
                      <a:r>
                        <a:rPr kumimoji="0" lang="fa-IR" sz="2400" b="1" i="0" u="none" strike="noStrike" cap="none" normalizeH="0" baseline="0" smtClean="0">
                          <a:ln>
                            <a:noFill/>
                          </a:ln>
                          <a:solidFill>
                            <a:schemeClr val="tx1"/>
                          </a:solidFill>
                          <a:effectLst/>
                          <a:latin typeface="Times New Roman" pitchFamily="18" charset="0"/>
                          <a:cs typeface="Mitra" pitchFamily="2" charset="-78"/>
                        </a:rPr>
                        <a:t>و انتخاب استراتژی</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cap="flat">
                      <a:noFill/>
                    </a:lnT>
                    <a:lnB>
                      <a:noFill/>
                    </a:lnB>
                    <a:lnTlToBr>
                      <a:noFill/>
                    </a:lnTlToBr>
                    <a:lnBlToTr>
                      <a:noFill/>
                    </a:lnBlToTr>
                    <a:noFill/>
                  </a:tcPr>
                </a:tc>
              </a:tr>
              <a:tr h="4635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fa-IR" sz="2400" b="1" i="0" u="none" strike="noStrike" cap="none" normalizeH="0" baseline="0" smtClean="0">
                          <a:ln>
                            <a:noFill/>
                          </a:ln>
                          <a:solidFill>
                            <a:schemeClr val="tx1"/>
                          </a:solidFill>
                          <a:effectLst/>
                          <a:latin typeface="Times New Roman" pitchFamily="18" charset="0"/>
                          <a:cs typeface="Mitra" pitchFamily="2" charset="-78"/>
                        </a:rPr>
                        <a:t>هدف های بلند مد ت</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519113">
                <a:tc>
                  <a:txBody>
                    <a:bodyPr/>
                    <a:lstStyle/>
                    <a:p>
                      <a:pPr marL="0" marR="0" lvl="0" indent="381000" algn="r" defTabSz="914400" rtl="1" eaLnBrk="1" fontAlgn="base" latinLnBrk="0" hangingPunct="1">
                        <a:lnSpc>
                          <a:spcPct val="100000"/>
                        </a:lnSpc>
                        <a:spcBef>
                          <a:spcPct val="20000"/>
                        </a:spcBef>
                        <a:spcAft>
                          <a:spcPct val="0"/>
                        </a:spcAft>
                        <a:buClr>
                          <a:schemeClr val="tx2"/>
                        </a:buClr>
                        <a:buSzPct val="80000"/>
                        <a:buFont typeface="Wingdings" pitchFamily="2" charset="2"/>
                        <a:buBlip>
                          <a:blip r:embed="rId3"/>
                        </a:buBlip>
                        <a:tabLst/>
                      </a:pPr>
                      <a:r>
                        <a:rPr kumimoji="0" lang="fa-IR" sz="2400" b="1" i="0" u="none" strike="noStrike" cap="none" normalizeH="0" baseline="0" smtClean="0">
                          <a:ln>
                            <a:noFill/>
                          </a:ln>
                          <a:solidFill>
                            <a:schemeClr val="tx1"/>
                          </a:solidFill>
                          <a:effectLst/>
                          <a:latin typeface="Times New Roman" pitchFamily="18" charset="0"/>
                          <a:cs typeface="Mitra" pitchFamily="2" charset="-78"/>
                        </a:rPr>
                        <a:t>چار چوب جامع برای تدوین استراتژی </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65138">
                <a:tc>
                  <a:txBody>
                    <a:bodyPr/>
                    <a:lstStyle/>
                    <a:p>
                      <a:pPr marL="0" marR="0" lvl="0" indent="381000" algn="r" defTabSz="914400" rtl="1" eaLnBrk="1" fontAlgn="base" latinLnBrk="0" hangingPunct="1">
                        <a:lnSpc>
                          <a:spcPct val="100000"/>
                        </a:lnSpc>
                        <a:spcBef>
                          <a:spcPct val="20000"/>
                        </a:spcBef>
                        <a:spcAft>
                          <a:spcPct val="0"/>
                        </a:spcAft>
                        <a:buClr>
                          <a:schemeClr val="tx2"/>
                        </a:buClr>
                        <a:buSzPct val="80000"/>
                        <a:buFont typeface="Wingdings" pitchFamily="2" charset="2"/>
                        <a:buBlip>
                          <a:blip r:embed="rId3"/>
                        </a:buBlip>
                        <a:tabLst/>
                      </a:pPr>
                      <a:r>
                        <a:rPr kumimoji="0" lang="fa-IR" sz="2400" b="1" i="0" u="none" strike="noStrike" cap="none" normalizeH="0" baseline="0" smtClean="0">
                          <a:ln>
                            <a:noFill/>
                          </a:ln>
                          <a:solidFill>
                            <a:schemeClr val="tx1"/>
                          </a:solidFill>
                          <a:effectLst/>
                          <a:latin typeface="Times New Roman" pitchFamily="18" charset="0"/>
                          <a:cs typeface="Mitra" pitchFamily="2" charset="-78"/>
                        </a:rPr>
                        <a:t>مرحله ورودی </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635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fa-IR" sz="2400" b="1" i="0" u="none" strike="noStrike" cap="none" normalizeH="0" baseline="0" smtClean="0">
                          <a:ln>
                            <a:noFill/>
                          </a:ln>
                          <a:solidFill>
                            <a:schemeClr val="tx1"/>
                          </a:solidFill>
                          <a:effectLst/>
                          <a:latin typeface="Times New Roman" pitchFamily="18" charset="0"/>
                          <a:cs typeface="Mitra" pitchFamily="2" charset="-78"/>
                        </a:rPr>
                        <a:t>مرحله مقایسه </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528638">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fa-IR" sz="2400" b="1" i="0" u="none" strike="noStrike" cap="none" normalizeH="0" baseline="0" smtClean="0">
                          <a:ln>
                            <a:noFill/>
                          </a:ln>
                          <a:solidFill>
                            <a:schemeClr val="tx1"/>
                          </a:solidFill>
                          <a:effectLst/>
                          <a:latin typeface="Times New Roman" pitchFamily="18" charset="0"/>
                          <a:cs typeface="Mitra" pitchFamily="2" charset="-78"/>
                        </a:rPr>
                        <a:t>مرحله تصمیم گیری </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5270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fa-IR" sz="2400" b="1" i="0" u="none" strike="noStrike" cap="none" normalizeH="0" baseline="0" smtClean="0">
                          <a:ln>
                            <a:noFill/>
                          </a:ln>
                          <a:solidFill>
                            <a:schemeClr val="tx1"/>
                          </a:solidFill>
                          <a:effectLst/>
                          <a:latin typeface="Times New Roman" pitchFamily="18" charset="0"/>
                          <a:cs typeface="Mitra" pitchFamily="2" charset="-78"/>
                        </a:rPr>
                        <a:t>جنبه های فرهنگی به هنگام انتخاب استراتژی</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528638">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fa-IR" sz="2400" b="1" i="0" u="none" strike="noStrike" cap="none" normalizeH="0" baseline="0" smtClean="0">
                          <a:ln>
                            <a:noFill/>
                          </a:ln>
                          <a:solidFill>
                            <a:schemeClr val="tx1"/>
                          </a:solidFill>
                          <a:effectLst/>
                          <a:latin typeface="Times New Roman" pitchFamily="18" charset="0"/>
                          <a:cs typeface="Mitra" pitchFamily="2" charset="-78"/>
                        </a:rPr>
                        <a:t>جنبه های سیاسی به هنگام انتخاب استراتژی</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527050">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r>
                        <a:rPr kumimoji="0" lang="fa-IR" sz="2400" b="1" i="0" u="none" strike="noStrike" cap="none" normalizeH="0" baseline="0" smtClean="0">
                          <a:ln>
                            <a:noFill/>
                          </a:ln>
                          <a:solidFill>
                            <a:schemeClr val="tx1"/>
                          </a:solidFill>
                          <a:effectLst/>
                          <a:latin typeface="Times New Roman" pitchFamily="18" charset="0"/>
                          <a:cs typeface="Mitra" pitchFamily="2" charset="-78"/>
                        </a:rPr>
                        <a:t>نقش هیات مدیره </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a:noFill/>
                    </a:lnB>
                    <a:lnTlToBr>
                      <a:noFill/>
                    </a:lnTlToBr>
                    <a:lnBlToTr>
                      <a:noFill/>
                    </a:lnBlToTr>
                    <a:noFill/>
                  </a:tcPr>
                </a:tc>
              </a:tr>
              <a:tr h="465138">
                <a:tc>
                  <a:txBody>
                    <a:bodyPr/>
                    <a:lstStyle/>
                    <a:p>
                      <a:pPr marL="0" marR="0" lvl="0" indent="381000" algn="r" defTabSz="914400" rtl="1" eaLnBrk="1" fontAlgn="base" latinLnBrk="0" hangingPunct="1">
                        <a:lnSpc>
                          <a:spcPct val="100000"/>
                        </a:lnSpc>
                        <a:spcBef>
                          <a:spcPct val="20000"/>
                        </a:spcBef>
                        <a:spcAft>
                          <a:spcPct val="0"/>
                        </a:spcAft>
                        <a:buClr>
                          <a:schemeClr val="accent2"/>
                        </a:buClr>
                        <a:buSzPct val="80000"/>
                        <a:buFont typeface="Wingdings" pitchFamily="2" charset="2"/>
                        <a:buBlip>
                          <a:blip r:embed="rId3"/>
                        </a:buBlip>
                        <a:tabLst/>
                      </a:pP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cap="flat">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8027988" y="2625725"/>
            <a:ext cx="1008062" cy="1008063"/>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تعیین </a:t>
            </a:r>
          </a:p>
          <a:p>
            <a:pPr algn="ctr">
              <a:lnSpc>
                <a:spcPct val="120000"/>
              </a:lnSpc>
            </a:pPr>
            <a:r>
              <a:rPr lang="fa-IR" sz="1800" b="1">
                <a:latin typeface="Arial" charset="0"/>
                <a:cs typeface="B Titr" pitchFamily="2" charset="-78"/>
              </a:rPr>
              <a:t>ماموریت </a:t>
            </a:r>
            <a:endParaRPr lang="en-US" sz="1800" b="1">
              <a:latin typeface="Arial" charset="0"/>
              <a:cs typeface="B Titr" pitchFamily="2" charset="-78"/>
            </a:endParaRPr>
          </a:p>
        </p:txBody>
      </p:sp>
      <p:grpSp>
        <p:nvGrpSpPr>
          <p:cNvPr id="245763" name="Group 3"/>
          <p:cNvGrpSpPr>
            <a:grpSpLocks/>
          </p:cNvGrpSpPr>
          <p:nvPr/>
        </p:nvGrpSpPr>
        <p:grpSpPr bwMode="auto">
          <a:xfrm>
            <a:off x="6170613" y="2625725"/>
            <a:ext cx="1843087" cy="1008063"/>
            <a:chOff x="3887" y="1654"/>
            <a:chExt cx="1161" cy="635"/>
          </a:xfrm>
        </p:grpSpPr>
        <p:sp>
          <p:nvSpPr>
            <p:cNvPr id="245764" name="Rectangle 4"/>
            <p:cNvSpPr>
              <a:spLocks noChangeArrowheads="1"/>
            </p:cNvSpPr>
            <p:nvPr/>
          </p:nvSpPr>
          <p:spPr bwMode="auto">
            <a:xfrm>
              <a:off x="3887" y="1654"/>
              <a:ext cx="635"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تعیین </a:t>
              </a:r>
            </a:p>
            <a:p>
              <a:pPr algn="ctr">
                <a:lnSpc>
                  <a:spcPct val="120000"/>
                </a:lnSpc>
              </a:pPr>
              <a:r>
                <a:rPr lang="fa-IR" sz="1800" b="1">
                  <a:latin typeface="Arial" charset="0"/>
                  <a:cs typeface="B Titr" pitchFamily="2" charset="-78"/>
                </a:rPr>
                <a:t>هدفهای </a:t>
              </a:r>
            </a:p>
            <a:p>
              <a:pPr algn="ctr">
                <a:lnSpc>
                  <a:spcPct val="120000"/>
                </a:lnSpc>
              </a:pPr>
              <a:r>
                <a:rPr lang="fa-IR" sz="1800" b="1">
                  <a:latin typeface="Arial" charset="0"/>
                  <a:cs typeface="B Titr" pitchFamily="2" charset="-78"/>
                </a:rPr>
                <a:t>بلند مدت </a:t>
              </a:r>
              <a:endParaRPr lang="en-US" sz="1800" b="1">
                <a:latin typeface="Arial" charset="0"/>
                <a:cs typeface="B Titr" pitchFamily="2" charset="-78"/>
              </a:endParaRPr>
            </a:p>
          </p:txBody>
        </p:sp>
        <p:sp>
          <p:nvSpPr>
            <p:cNvPr id="245765" name="Line 5"/>
            <p:cNvSpPr>
              <a:spLocks noChangeShapeType="1"/>
            </p:cNvSpPr>
            <p:nvPr/>
          </p:nvSpPr>
          <p:spPr bwMode="auto">
            <a:xfrm flipH="1" flipV="1">
              <a:off x="4525" y="1980"/>
              <a:ext cx="523" cy="2"/>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45766" name="Group 6"/>
          <p:cNvGrpSpPr>
            <a:grpSpLocks/>
          </p:cNvGrpSpPr>
          <p:nvPr/>
        </p:nvGrpSpPr>
        <p:grpSpPr bwMode="auto">
          <a:xfrm>
            <a:off x="34925" y="2625725"/>
            <a:ext cx="1419225" cy="1008063"/>
            <a:chOff x="22" y="1654"/>
            <a:chExt cx="894" cy="635"/>
          </a:xfrm>
        </p:grpSpPr>
        <p:sp>
          <p:nvSpPr>
            <p:cNvPr id="245767" name="Rectangle 7"/>
            <p:cNvSpPr>
              <a:spLocks noChangeArrowheads="1"/>
            </p:cNvSpPr>
            <p:nvPr/>
          </p:nvSpPr>
          <p:spPr bwMode="auto">
            <a:xfrm>
              <a:off x="22" y="1654"/>
              <a:ext cx="635"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محاسبه و </a:t>
              </a:r>
            </a:p>
            <a:p>
              <a:pPr algn="ctr">
                <a:lnSpc>
                  <a:spcPct val="120000"/>
                </a:lnSpc>
              </a:pPr>
              <a:r>
                <a:rPr lang="fa-IR" sz="1800" b="1">
                  <a:latin typeface="Arial" charset="0"/>
                  <a:cs typeface="B Titr" pitchFamily="2" charset="-78"/>
                </a:rPr>
                <a:t>ارزیابی </a:t>
              </a:r>
            </a:p>
            <a:p>
              <a:pPr algn="ctr">
                <a:lnSpc>
                  <a:spcPct val="120000"/>
                </a:lnSpc>
              </a:pPr>
              <a:r>
                <a:rPr lang="fa-IR" sz="1800" b="1">
                  <a:latin typeface="Arial" charset="0"/>
                  <a:cs typeface="B Titr" pitchFamily="2" charset="-78"/>
                </a:rPr>
                <a:t>عملکرد</a:t>
              </a:r>
              <a:endParaRPr lang="en-US" sz="1800" b="1">
                <a:latin typeface="Arial" charset="0"/>
                <a:cs typeface="B Titr" pitchFamily="2" charset="-78"/>
              </a:endParaRPr>
            </a:p>
          </p:txBody>
        </p:sp>
        <p:sp>
          <p:nvSpPr>
            <p:cNvPr id="245768" name="Line 8"/>
            <p:cNvSpPr>
              <a:spLocks noChangeShapeType="1"/>
            </p:cNvSpPr>
            <p:nvPr/>
          </p:nvSpPr>
          <p:spPr bwMode="auto">
            <a:xfrm flipH="1">
              <a:off x="640" y="1982"/>
              <a:ext cx="276" cy="7"/>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45769" name="Group 9"/>
          <p:cNvGrpSpPr>
            <a:grpSpLocks/>
          </p:cNvGrpSpPr>
          <p:nvPr/>
        </p:nvGrpSpPr>
        <p:grpSpPr bwMode="auto">
          <a:xfrm>
            <a:off x="1477963" y="2625725"/>
            <a:ext cx="1365250" cy="1008063"/>
            <a:chOff x="931" y="1654"/>
            <a:chExt cx="860" cy="635"/>
          </a:xfrm>
        </p:grpSpPr>
        <p:sp>
          <p:nvSpPr>
            <p:cNvPr id="245770" name="Rectangle 10"/>
            <p:cNvSpPr>
              <a:spLocks noChangeArrowheads="1"/>
            </p:cNvSpPr>
            <p:nvPr/>
          </p:nvSpPr>
          <p:spPr bwMode="auto">
            <a:xfrm>
              <a:off x="931" y="1654"/>
              <a:ext cx="635"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تخصیص </a:t>
              </a:r>
            </a:p>
            <a:p>
              <a:pPr algn="ctr">
                <a:lnSpc>
                  <a:spcPct val="120000"/>
                </a:lnSpc>
              </a:pPr>
              <a:r>
                <a:rPr lang="fa-IR" sz="1800" b="1">
                  <a:latin typeface="Arial" charset="0"/>
                  <a:cs typeface="B Titr" pitchFamily="2" charset="-78"/>
                </a:rPr>
                <a:t>منابع</a:t>
              </a:r>
              <a:endParaRPr lang="en-US" sz="1800" b="1">
                <a:latin typeface="Arial" charset="0"/>
                <a:cs typeface="B Titr" pitchFamily="2" charset="-78"/>
              </a:endParaRPr>
            </a:p>
          </p:txBody>
        </p:sp>
        <p:sp>
          <p:nvSpPr>
            <p:cNvPr id="245771" name="Line 11"/>
            <p:cNvSpPr>
              <a:spLocks noChangeShapeType="1"/>
            </p:cNvSpPr>
            <p:nvPr/>
          </p:nvSpPr>
          <p:spPr bwMode="auto">
            <a:xfrm flipH="1">
              <a:off x="1551" y="1975"/>
              <a:ext cx="240" cy="7"/>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45772" name="Group 12"/>
          <p:cNvGrpSpPr>
            <a:grpSpLocks/>
          </p:cNvGrpSpPr>
          <p:nvPr/>
        </p:nvGrpSpPr>
        <p:grpSpPr bwMode="auto">
          <a:xfrm>
            <a:off x="2843213" y="2625725"/>
            <a:ext cx="1584325" cy="1008063"/>
            <a:chOff x="1791" y="1654"/>
            <a:chExt cx="998" cy="635"/>
          </a:xfrm>
        </p:grpSpPr>
        <p:sp>
          <p:nvSpPr>
            <p:cNvPr id="245773" name="Rectangle 13"/>
            <p:cNvSpPr>
              <a:spLocks noChangeArrowheads="1"/>
            </p:cNvSpPr>
            <p:nvPr/>
          </p:nvSpPr>
          <p:spPr bwMode="auto">
            <a:xfrm>
              <a:off x="1791" y="1654"/>
              <a:ext cx="771"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تعیین </a:t>
              </a:r>
            </a:p>
            <a:p>
              <a:pPr algn="ctr">
                <a:lnSpc>
                  <a:spcPct val="120000"/>
                </a:lnSpc>
              </a:pPr>
              <a:r>
                <a:rPr lang="fa-IR" sz="1800" b="1">
                  <a:latin typeface="Arial" charset="0"/>
                  <a:cs typeface="B Titr" pitchFamily="2" charset="-78"/>
                </a:rPr>
                <a:t>هدفهای سالانه </a:t>
              </a:r>
            </a:p>
            <a:p>
              <a:pPr algn="ctr">
                <a:lnSpc>
                  <a:spcPct val="120000"/>
                </a:lnSpc>
              </a:pPr>
              <a:r>
                <a:rPr lang="fa-IR" sz="1800" b="1">
                  <a:latin typeface="Arial" charset="0"/>
                  <a:cs typeface="B Titr" pitchFamily="2" charset="-78"/>
                </a:rPr>
                <a:t>و سیاستها</a:t>
              </a:r>
              <a:endParaRPr lang="en-US" sz="1800" b="1">
                <a:latin typeface="Arial" charset="0"/>
                <a:cs typeface="B Titr" pitchFamily="2" charset="-78"/>
              </a:endParaRPr>
            </a:p>
          </p:txBody>
        </p:sp>
        <p:sp>
          <p:nvSpPr>
            <p:cNvPr id="245774" name="Line 14"/>
            <p:cNvSpPr>
              <a:spLocks noChangeShapeType="1"/>
            </p:cNvSpPr>
            <p:nvPr/>
          </p:nvSpPr>
          <p:spPr bwMode="auto">
            <a:xfrm flipH="1" flipV="1">
              <a:off x="2558" y="1964"/>
              <a:ext cx="231" cy="11"/>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45775" name="Group 15"/>
          <p:cNvGrpSpPr>
            <a:grpSpLocks/>
          </p:cNvGrpSpPr>
          <p:nvPr/>
        </p:nvGrpSpPr>
        <p:grpSpPr bwMode="auto">
          <a:xfrm>
            <a:off x="4427538" y="2625725"/>
            <a:ext cx="1743075" cy="1008063"/>
            <a:chOff x="2789" y="1654"/>
            <a:chExt cx="1098" cy="635"/>
          </a:xfrm>
        </p:grpSpPr>
        <p:sp>
          <p:nvSpPr>
            <p:cNvPr id="245776" name="Rectangle 16"/>
            <p:cNvSpPr>
              <a:spLocks noChangeArrowheads="1"/>
            </p:cNvSpPr>
            <p:nvPr/>
          </p:nvSpPr>
          <p:spPr bwMode="auto">
            <a:xfrm>
              <a:off x="2789" y="1654"/>
              <a:ext cx="813" cy="635"/>
            </a:xfrm>
            <a:prstGeom prst="rect">
              <a:avLst/>
            </a:prstGeom>
            <a:solidFill>
              <a:schemeClr val="bg1"/>
            </a:solidFill>
            <a:ln w="19050">
              <a:solidFill>
                <a:schemeClr val="tx1"/>
              </a:solidFill>
              <a:miter lim="800000"/>
              <a:headEnd/>
              <a:tailEnd/>
            </a:ln>
            <a:effectLst/>
          </p:spPr>
          <p:txBody>
            <a:bodyPr wrap="none" anchor="ctr"/>
            <a:lstStyle/>
            <a:p>
              <a:pPr algn="ctr" rtl="1">
                <a:lnSpc>
                  <a:spcPct val="120000"/>
                </a:lnSpc>
              </a:pPr>
              <a:r>
                <a:rPr lang="fa-IR" sz="1800" b="1">
                  <a:latin typeface="Arial" charset="0"/>
                  <a:cs typeface="B Titr" pitchFamily="2" charset="-78"/>
                </a:rPr>
                <a:t>تدوین، ارزیابی</a:t>
              </a:r>
            </a:p>
            <a:p>
              <a:pPr algn="ctr" rtl="1">
                <a:lnSpc>
                  <a:spcPct val="120000"/>
                </a:lnSpc>
              </a:pPr>
              <a:r>
                <a:rPr lang="fa-IR" sz="1800" b="1">
                  <a:latin typeface="Arial" charset="0"/>
                  <a:cs typeface="B Titr" pitchFamily="2" charset="-78"/>
                </a:rPr>
                <a:t>و انتخاب </a:t>
              </a:r>
            </a:p>
            <a:p>
              <a:pPr algn="ctr" rtl="1">
                <a:lnSpc>
                  <a:spcPct val="120000"/>
                </a:lnSpc>
              </a:pPr>
              <a:r>
                <a:rPr lang="fa-IR" sz="1800" b="1">
                  <a:latin typeface="Arial" charset="0"/>
                  <a:cs typeface="B Titr" pitchFamily="2" charset="-78"/>
                </a:rPr>
                <a:t>استراتژی ها</a:t>
              </a:r>
              <a:endParaRPr lang="en-US" sz="1800" b="1">
                <a:latin typeface="Arial" charset="0"/>
                <a:cs typeface="B Titr" pitchFamily="2" charset="-78"/>
              </a:endParaRPr>
            </a:p>
          </p:txBody>
        </p:sp>
        <p:sp>
          <p:nvSpPr>
            <p:cNvPr id="245777" name="Line 17"/>
            <p:cNvSpPr>
              <a:spLocks noChangeShapeType="1"/>
            </p:cNvSpPr>
            <p:nvPr/>
          </p:nvSpPr>
          <p:spPr bwMode="auto">
            <a:xfrm flipH="1" flipV="1">
              <a:off x="3592" y="1973"/>
              <a:ext cx="295" cy="2"/>
            </a:xfrm>
            <a:prstGeom prst="line">
              <a:avLst/>
            </a:prstGeom>
            <a:noFill/>
            <a:ln w="57150">
              <a:solidFill>
                <a:schemeClr val="tx1"/>
              </a:solidFill>
              <a:round/>
              <a:headEnd/>
              <a:tailEnd type="triangle" w="med" len="med"/>
            </a:ln>
            <a:effectLst/>
          </p:spPr>
          <p:txBody>
            <a:bodyPr wrap="none" anchor="ctr"/>
            <a:lstStyle/>
            <a:p>
              <a:endParaRPr lang="fa-IR"/>
            </a:p>
          </p:txBody>
        </p:sp>
      </p:grpSp>
      <p:grpSp>
        <p:nvGrpSpPr>
          <p:cNvPr id="245778" name="Group 18"/>
          <p:cNvGrpSpPr>
            <a:grpSpLocks/>
          </p:cNvGrpSpPr>
          <p:nvPr/>
        </p:nvGrpSpPr>
        <p:grpSpPr bwMode="auto">
          <a:xfrm>
            <a:off x="7032625" y="1114425"/>
            <a:ext cx="1239838" cy="4176713"/>
            <a:chOff x="4430" y="702"/>
            <a:chExt cx="781" cy="2631"/>
          </a:xfrm>
        </p:grpSpPr>
        <p:sp>
          <p:nvSpPr>
            <p:cNvPr id="245779" name="Rectangle 19"/>
            <p:cNvSpPr>
              <a:spLocks noChangeArrowheads="1"/>
            </p:cNvSpPr>
            <p:nvPr/>
          </p:nvSpPr>
          <p:spPr bwMode="auto">
            <a:xfrm>
              <a:off x="4440" y="702"/>
              <a:ext cx="771"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بررسی </a:t>
              </a:r>
            </a:p>
            <a:p>
              <a:pPr algn="ctr">
                <a:lnSpc>
                  <a:spcPct val="120000"/>
                </a:lnSpc>
              </a:pPr>
              <a:r>
                <a:rPr lang="fa-IR" sz="1800" b="1">
                  <a:latin typeface="Arial" charset="0"/>
                  <a:cs typeface="B Titr" pitchFamily="2" charset="-78"/>
                </a:rPr>
                <a:t>عوامل خارجی </a:t>
              </a:r>
              <a:endParaRPr lang="en-US" sz="1800" b="1">
                <a:latin typeface="Arial" charset="0"/>
                <a:cs typeface="B Titr" pitchFamily="2" charset="-78"/>
              </a:endParaRPr>
            </a:p>
          </p:txBody>
        </p:sp>
        <p:sp>
          <p:nvSpPr>
            <p:cNvPr id="245780" name="Rectangle 20"/>
            <p:cNvSpPr>
              <a:spLocks noChangeArrowheads="1"/>
            </p:cNvSpPr>
            <p:nvPr/>
          </p:nvSpPr>
          <p:spPr bwMode="auto">
            <a:xfrm>
              <a:off x="4430" y="2698"/>
              <a:ext cx="771" cy="635"/>
            </a:xfrm>
            <a:prstGeom prst="rect">
              <a:avLst/>
            </a:prstGeom>
            <a:solidFill>
              <a:schemeClr val="bg1"/>
            </a:solidFill>
            <a:ln w="19050">
              <a:solidFill>
                <a:schemeClr val="tx1"/>
              </a:solidFill>
              <a:miter lim="800000"/>
              <a:headEnd/>
              <a:tailEnd/>
            </a:ln>
            <a:effectLst/>
          </p:spPr>
          <p:txBody>
            <a:bodyPr wrap="none" anchor="ctr"/>
            <a:lstStyle/>
            <a:p>
              <a:pPr algn="ctr">
                <a:lnSpc>
                  <a:spcPct val="120000"/>
                </a:lnSpc>
              </a:pPr>
              <a:r>
                <a:rPr lang="fa-IR" sz="1800" b="1">
                  <a:latin typeface="Arial" charset="0"/>
                  <a:cs typeface="B Titr" pitchFamily="2" charset="-78"/>
                </a:rPr>
                <a:t>بررسی </a:t>
              </a:r>
            </a:p>
            <a:p>
              <a:pPr algn="ctr">
                <a:lnSpc>
                  <a:spcPct val="120000"/>
                </a:lnSpc>
              </a:pPr>
              <a:r>
                <a:rPr lang="fa-IR" sz="1800" b="1">
                  <a:latin typeface="Arial" charset="0"/>
                  <a:cs typeface="B Titr" pitchFamily="2" charset="-78"/>
                </a:rPr>
                <a:t>عوامل داخلی </a:t>
              </a:r>
              <a:endParaRPr lang="en-US" sz="1800" b="1">
                <a:latin typeface="Arial" charset="0"/>
                <a:cs typeface="B Titr" pitchFamily="2" charset="-78"/>
              </a:endParaRPr>
            </a:p>
          </p:txBody>
        </p:sp>
        <p:sp>
          <p:nvSpPr>
            <p:cNvPr id="245781" name="Line 21"/>
            <p:cNvSpPr>
              <a:spLocks noChangeShapeType="1"/>
            </p:cNvSpPr>
            <p:nvPr/>
          </p:nvSpPr>
          <p:spPr bwMode="auto">
            <a:xfrm flipV="1">
              <a:off x="4830" y="1324"/>
              <a:ext cx="10" cy="1375"/>
            </a:xfrm>
            <a:prstGeom prst="line">
              <a:avLst/>
            </a:prstGeom>
            <a:noFill/>
            <a:ln w="38100">
              <a:solidFill>
                <a:schemeClr val="tx1"/>
              </a:solidFill>
              <a:round/>
              <a:headEnd/>
              <a:tailEnd/>
            </a:ln>
            <a:effectLst/>
          </p:spPr>
          <p:txBody>
            <a:bodyPr wrap="none" anchor="ctr"/>
            <a:lstStyle/>
            <a:p>
              <a:endParaRPr lang="fa-IR"/>
            </a:p>
          </p:txBody>
        </p:sp>
      </p:grpSp>
      <p:grpSp>
        <p:nvGrpSpPr>
          <p:cNvPr id="245782" name="Group 22"/>
          <p:cNvGrpSpPr>
            <a:grpSpLocks/>
          </p:cNvGrpSpPr>
          <p:nvPr/>
        </p:nvGrpSpPr>
        <p:grpSpPr bwMode="auto">
          <a:xfrm>
            <a:off x="482600" y="727075"/>
            <a:ext cx="8121650" cy="4862513"/>
            <a:chOff x="304" y="458"/>
            <a:chExt cx="5116" cy="3063"/>
          </a:xfrm>
        </p:grpSpPr>
        <p:sp>
          <p:nvSpPr>
            <p:cNvPr id="245783" name="Line 23"/>
            <p:cNvSpPr>
              <a:spLocks noChangeShapeType="1"/>
            </p:cNvSpPr>
            <p:nvPr/>
          </p:nvSpPr>
          <p:spPr bwMode="auto">
            <a:xfrm flipV="1">
              <a:off x="5393" y="487"/>
              <a:ext cx="10" cy="1165"/>
            </a:xfrm>
            <a:prstGeom prst="line">
              <a:avLst/>
            </a:prstGeom>
            <a:noFill/>
            <a:ln w="38100">
              <a:solidFill>
                <a:schemeClr val="tx1"/>
              </a:solidFill>
              <a:round/>
              <a:headEnd/>
              <a:tailEnd/>
            </a:ln>
            <a:effectLst/>
          </p:spPr>
          <p:txBody>
            <a:bodyPr wrap="none" anchor="ctr"/>
            <a:lstStyle/>
            <a:p>
              <a:endParaRPr lang="fa-IR"/>
            </a:p>
          </p:txBody>
        </p:sp>
        <p:sp>
          <p:nvSpPr>
            <p:cNvPr id="245784" name="Line 24"/>
            <p:cNvSpPr>
              <a:spLocks noChangeShapeType="1"/>
            </p:cNvSpPr>
            <p:nvPr/>
          </p:nvSpPr>
          <p:spPr bwMode="auto">
            <a:xfrm flipV="1">
              <a:off x="5402" y="2291"/>
              <a:ext cx="0" cy="1230"/>
            </a:xfrm>
            <a:prstGeom prst="line">
              <a:avLst/>
            </a:prstGeom>
            <a:noFill/>
            <a:ln w="38100">
              <a:solidFill>
                <a:schemeClr val="tx1"/>
              </a:solidFill>
              <a:round/>
              <a:headEnd/>
              <a:tailEnd/>
            </a:ln>
            <a:effectLst/>
          </p:spPr>
          <p:txBody>
            <a:bodyPr wrap="none" anchor="ctr"/>
            <a:lstStyle/>
            <a:p>
              <a:endParaRPr lang="fa-IR"/>
            </a:p>
          </p:txBody>
        </p:sp>
        <p:sp>
          <p:nvSpPr>
            <p:cNvPr id="245785" name="Line 25"/>
            <p:cNvSpPr>
              <a:spLocks noChangeShapeType="1"/>
            </p:cNvSpPr>
            <p:nvPr/>
          </p:nvSpPr>
          <p:spPr bwMode="auto">
            <a:xfrm flipV="1">
              <a:off x="304" y="476"/>
              <a:ext cx="10" cy="1165"/>
            </a:xfrm>
            <a:prstGeom prst="line">
              <a:avLst/>
            </a:prstGeom>
            <a:noFill/>
            <a:ln w="38100">
              <a:solidFill>
                <a:schemeClr val="tx1"/>
              </a:solidFill>
              <a:round/>
              <a:headEnd/>
              <a:tailEnd/>
            </a:ln>
            <a:effectLst/>
          </p:spPr>
          <p:txBody>
            <a:bodyPr wrap="none" anchor="ctr"/>
            <a:lstStyle/>
            <a:p>
              <a:endParaRPr lang="fa-IR"/>
            </a:p>
          </p:txBody>
        </p:sp>
        <p:sp>
          <p:nvSpPr>
            <p:cNvPr id="245786" name="Line 26"/>
            <p:cNvSpPr>
              <a:spLocks noChangeShapeType="1"/>
            </p:cNvSpPr>
            <p:nvPr/>
          </p:nvSpPr>
          <p:spPr bwMode="auto">
            <a:xfrm flipV="1">
              <a:off x="313" y="2280"/>
              <a:ext cx="0" cy="1230"/>
            </a:xfrm>
            <a:prstGeom prst="line">
              <a:avLst/>
            </a:prstGeom>
            <a:noFill/>
            <a:ln w="38100">
              <a:solidFill>
                <a:schemeClr val="tx1"/>
              </a:solidFill>
              <a:round/>
              <a:headEnd/>
              <a:tailEnd/>
            </a:ln>
            <a:effectLst/>
          </p:spPr>
          <p:txBody>
            <a:bodyPr wrap="none" anchor="ctr"/>
            <a:lstStyle/>
            <a:p>
              <a:endParaRPr lang="fa-IR"/>
            </a:p>
          </p:txBody>
        </p:sp>
        <p:sp>
          <p:nvSpPr>
            <p:cNvPr id="245787" name="Line 27"/>
            <p:cNvSpPr>
              <a:spLocks noChangeShapeType="1"/>
            </p:cNvSpPr>
            <p:nvPr/>
          </p:nvSpPr>
          <p:spPr bwMode="auto">
            <a:xfrm>
              <a:off x="323" y="467"/>
              <a:ext cx="5079" cy="9"/>
            </a:xfrm>
            <a:prstGeom prst="line">
              <a:avLst/>
            </a:prstGeom>
            <a:noFill/>
            <a:ln w="38100">
              <a:solidFill>
                <a:schemeClr val="tx1"/>
              </a:solidFill>
              <a:round/>
              <a:headEnd/>
              <a:tailEnd/>
            </a:ln>
            <a:effectLst/>
          </p:spPr>
          <p:txBody>
            <a:bodyPr wrap="none" anchor="ctr"/>
            <a:lstStyle/>
            <a:p>
              <a:endParaRPr lang="fa-IR"/>
            </a:p>
          </p:txBody>
        </p:sp>
        <p:sp>
          <p:nvSpPr>
            <p:cNvPr id="245788" name="Line 28"/>
            <p:cNvSpPr>
              <a:spLocks noChangeShapeType="1"/>
            </p:cNvSpPr>
            <p:nvPr/>
          </p:nvSpPr>
          <p:spPr bwMode="auto">
            <a:xfrm>
              <a:off x="317" y="3509"/>
              <a:ext cx="5103" cy="6"/>
            </a:xfrm>
            <a:prstGeom prst="line">
              <a:avLst/>
            </a:prstGeom>
            <a:noFill/>
            <a:ln w="38100">
              <a:solidFill>
                <a:schemeClr val="tx1"/>
              </a:solidFill>
              <a:round/>
              <a:headEnd/>
              <a:tailEnd/>
            </a:ln>
            <a:effectLst/>
          </p:spPr>
          <p:txBody>
            <a:bodyPr wrap="none" anchor="ctr"/>
            <a:lstStyle/>
            <a:p>
              <a:endParaRPr lang="fa-IR"/>
            </a:p>
          </p:txBody>
        </p:sp>
        <p:sp>
          <p:nvSpPr>
            <p:cNvPr id="245789" name="Line 29"/>
            <p:cNvSpPr>
              <a:spLocks noChangeShapeType="1"/>
            </p:cNvSpPr>
            <p:nvPr/>
          </p:nvSpPr>
          <p:spPr bwMode="auto">
            <a:xfrm>
              <a:off x="1247" y="476"/>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45790" name="Line 30"/>
            <p:cNvSpPr>
              <a:spLocks noChangeShapeType="1"/>
            </p:cNvSpPr>
            <p:nvPr/>
          </p:nvSpPr>
          <p:spPr bwMode="auto">
            <a:xfrm>
              <a:off x="2191" y="458"/>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45791" name="Line 31"/>
            <p:cNvSpPr>
              <a:spLocks noChangeShapeType="1"/>
            </p:cNvSpPr>
            <p:nvPr/>
          </p:nvSpPr>
          <p:spPr bwMode="auto">
            <a:xfrm>
              <a:off x="3198" y="467"/>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45792" name="Line 32"/>
            <p:cNvSpPr>
              <a:spLocks noChangeShapeType="1"/>
            </p:cNvSpPr>
            <p:nvPr/>
          </p:nvSpPr>
          <p:spPr bwMode="auto">
            <a:xfrm>
              <a:off x="4214" y="476"/>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45793" name="Line 33"/>
            <p:cNvSpPr>
              <a:spLocks noChangeShapeType="1"/>
            </p:cNvSpPr>
            <p:nvPr/>
          </p:nvSpPr>
          <p:spPr bwMode="auto">
            <a:xfrm>
              <a:off x="4830" y="476"/>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45794" name="Line 34"/>
            <p:cNvSpPr>
              <a:spLocks noChangeShapeType="1"/>
            </p:cNvSpPr>
            <p:nvPr/>
          </p:nvSpPr>
          <p:spPr bwMode="auto">
            <a:xfrm flipV="1">
              <a:off x="1247" y="3339"/>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45795" name="Line 35"/>
            <p:cNvSpPr>
              <a:spLocks noChangeShapeType="1"/>
            </p:cNvSpPr>
            <p:nvPr/>
          </p:nvSpPr>
          <p:spPr bwMode="auto">
            <a:xfrm flipV="1">
              <a:off x="2218" y="3330"/>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45796" name="Line 36"/>
            <p:cNvSpPr>
              <a:spLocks noChangeShapeType="1"/>
            </p:cNvSpPr>
            <p:nvPr/>
          </p:nvSpPr>
          <p:spPr bwMode="auto">
            <a:xfrm flipV="1">
              <a:off x="3198" y="3339"/>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45797" name="Line 37"/>
            <p:cNvSpPr>
              <a:spLocks noChangeShapeType="1"/>
            </p:cNvSpPr>
            <p:nvPr/>
          </p:nvSpPr>
          <p:spPr bwMode="auto">
            <a:xfrm flipV="1">
              <a:off x="4195" y="3339"/>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45798" name="Line 38"/>
            <p:cNvSpPr>
              <a:spLocks noChangeShapeType="1"/>
            </p:cNvSpPr>
            <p:nvPr/>
          </p:nvSpPr>
          <p:spPr bwMode="auto">
            <a:xfrm flipV="1">
              <a:off x="4830" y="3339"/>
              <a:ext cx="0" cy="182"/>
            </a:xfrm>
            <a:prstGeom prst="line">
              <a:avLst/>
            </a:prstGeom>
            <a:noFill/>
            <a:ln w="38100">
              <a:solidFill>
                <a:schemeClr val="tx1"/>
              </a:solidFill>
              <a:round/>
              <a:headEnd/>
              <a:tailEnd type="triangle" w="med" len="med"/>
            </a:ln>
            <a:effectLst/>
          </p:spPr>
          <p:txBody>
            <a:bodyPr wrap="none" anchor="ctr"/>
            <a:lstStyle/>
            <a:p>
              <a:endParaRPr lang="fa-IR"/>
            </a:p>
          </p:txBody>
        </p:sp>
        <p:sp>
          <p:nvSpPr>
            <p:cNvPr id="245799" name="Line 39"/>
            <p:cNvSpPr>
              <a:spLocks noChangeShapeType="1"/>
            </p:cNvSpPr>
            <p:nvPr/>
          </p:nvSpPr>
          <p:spPr bwMode="auto">
            <a:xfrm>
              <a:off x="313" y="2296"/>
              <a:ext cx="0" cy="318"/>
            </a:xfrm>
            <a:prstGeom prst="line">
              <a:avLst/>
            </a:prstGeom>
            <a:noFill/>
            <a:ln w="38100">
              <a:solidFill>
                <a:schemeClr val="tx1"/>
              </a:solidFill>
              <a:round/>
              <a:headEnd/>
              <a:tailEnd type="triangle" w="lg" len="lg"/>
            </a:ln>
            <a:effectLst/>
          </p:spPr>
          <p:txBody>
            <a:bodyPr wrap="none" anchor="ctr"/>
            <a:lstStyle/>
            <a:p>
              <a:endParaRPr lang="fa-IR"/>
            </a:p>
          </p:txBody>
        </p:sp>
        <p:sp>
          <p:nvSpPr>
            <p:cNvPr id="245800" name="Line 40"/>
            <p:cNvSpPr>
              <a:spLocks noChangeShapeType="1"/>
            </p:cNvSpPr>
            <p:nvPr/>
          </p:nvSpPr>
          <p:spPr bwMode="auto">
            <a:xfrm rot="10800000">
              <a:off x="304" y="1298"/>
              <a:ext cx="0" cy="318"/>
            </a:xfrm>
            <a:prstGeom prst="line">
              <a:avLst/>
            </a:prstGeom>
            <a:noFill/>
            <a:ln w="38100">
              <a:solidFill>
                <a:schemeClr val="tx1"/>
              </a:solidFill>
              <a:round/>
              <a:headEnd/>
              <a:tailEnd type="triangle" w="lg" len="lg"/>
            </a:ln>
            <a:effectLst/>
          </p:spPr>
          <p:txBody>
            <a:bodyPr wrap="none" anchor="ctr"/>
            <a:lstStyle/>
            <a:p>
              <a:endParaRPr lang="fa-IR"/>
            </a:p>
          </p:txBody>
        </p:sp>
        <p:sp>
          <p:nvSpPr>
            <p:cNvPr id="245801" name="Line 41"/>
            <p:cNvSpPr>
              <a:spLocks noChangeShapeType="1"/>
            </p:cNvSpPr>
            <p:nvPr/>
          </p:nvSpPr>
          <p:spPr bwMode="auto">
            <a:xfrm>
              <a:off x="5393" y="1299"/>
              <a:ext cx="0" cy="318"/>
            </a:xfrm>
            <a:prstGeom prst="line">
              <a:avLst/>
            </a:prstGeom>
            <a:noFill/>
            <a:ln w="38100">
              <a:solidFill>
                <a:schemeClr val="tx1"/>
              </a:solidFill>
              <a:round/>
              <a:headEnd/>
              <a:tailEnd type="triangle" w="lg" len="lg"/>
            </a:ln>
            <a:effectLst/>
          </p:spPr>
          <p:txBody>
            <a:bodyPr wrap="none" anchor="ctr"/>
            <a:lstStyle/>
            <a:p>
              <a:endParaRPr lang="fa-IR"/>
            </a:p>
          </p:txBody>
        </p:sp>
        <p:sp>
          <p:nvSpPr>
            <p:cNvPr id="245802" name="Line 42"/>
            <p:cNvSpPr>
              <a:spLocks noChangeShapeType="1"/>
            </p:cNvSpPr>
            <p:nvPr/>
          </p:nvSpPr>
          <p:spPr bwMode="auto">
            <a:xfrm rot="10800000">
              <a:off x="5402" y="2305"/>
              <a:ext cx="0" cy="318"/>
            </a:xfrm>
            <a:prstGeom prst="line">
              <a:avLst/>
            </a:prstGeom>
            <a:noFill/>
            <a:ln w="38100">
              <a:solidFill>
                <a:schemeClr val="tx1"/>
              </a:solidFill>
              <a:round/>
              <a:headEnd/>
              <a:tailEnd type="triangle" w="lg" len="lg"/>
            </a:ln>
            <a:effectLst/>
          </p:spPr>
          <p:txBody>
            <a:bodyPr wrap="none" anchor="ctr"/>
            <a:lstStyle/>
            <a:p>
              <a:endParaRPr lang="fa-IR"/>
            </a:p>
          </p:txBody>
        </p:sp>
      </p:grpSp>
      <p:grpSp>
        <p:nvGrpSpPr>
          <p:cNvPr id="245803" name="Group 43"/>
          <p:cNvGrpSpPr>
            <a:grpSpLocks/>
          </p:cNvGrpSpPr>
          <p:nvPr/>
        </p:nvGrpSpPr>
        <p:grpSpPr bwMode="auto">
          <a:xfrm>
            <a:off x="-36513" y="5761038"/>
            <a:ext cx="1584326" cy="360362"/>
            <a:chOff x="-23" y="3629"/>
            <a:chExt cx="998" cy="227"/>
          </a:xfrm>
        </p:grpSpPr>
        <p:sp>
          <p:nvSpPr>
            <p:cNvPr id="245804" name="Rectangle 44"/>
            <p:cNvSpPr>
              <a:spLocks noChangeArrowheads="1"/>
            </p:cNvSpPr>
            <p:nvPr/>
          </p:nvSpPr>
          <p:spPr bwMode="auto">
            <a:xfrm>
              <a:off x="-23" y="3629"/>
              <a:ext cx="907" cy="227"/>
            </a:xfrm>
            <a:prstGeom prst="rect">
              <a:avLst/>
            </a:prstGeom>
            <a:noFill/>
            <a:ln w="28575" algn="ctr">
              <a:noFill/>
              <a:miter lim="800000"/>
              <a:headEnd/>
              <a:tailEnd/>
            </a:ln>
            <a:effectLst/>
          </p:spPr>
          <p:txBody>
            <a:bodyPr wrap="none" anchor="ctr"/>
            <a:lstStyle/>
            <a:p>
              <a:pPr algn="ctr" rtl="1"/>
              <a:r>
                <a:rPr lang="fa-IR" sz="1800">
                  <a:latin typeface="Arial" charset="0"/>
                  <a:cs typeface="B Traffic" pitchFamily="2" charset="-78"/>
                </a:rPr>
                <a:t>ارزیابی استراتژی </a:t>
              </a:r>
              <a:endParaRPr lang="en-US" sz="1800">
                <a:latin typeface="Arial" charset="0"/>
                <a:cs typeface="B Traffic" pitchFamily="2" charset="-78"/>
              </a:endParaRPr>
            </a:p>
          </p:txBody>
        </p:sp>
        <p:sp>
          <p:nvSpPr>
            <p:cNvPr id="245805" name="Line 45"/>
            <p:cNvSpPr>
              <a:spLocks noChangeShapeType="1"/>
            </p:cNvSpPr>
            <p:nvPr/>
          </p:nvSpPr>
          <p:spPr bwMode="auto">
            <a:xfrm>
              <a:off x="975" y="3630"/>
              <a:ext cx="0" cy="226"/>
            </a:xfrm>
            <a:prstGeom prst="line">
              <a:avLst/>
            </a:prstGeom>
            <a:noFill/>
            <a:ln w="28575">
              <a:solidFill>
                <a:schemeClr val="tx1"/>
              </a:solidFill>
              <a:round/>
              <a:headEnd/>
              <a:tailEnd/>
            </a:ln>
            <a:effectLst/>
          </p:spPr>
          <p:txBody>
            <a:bodyPr wrap="none" anchor="ctr"/>
            <a:lstStyle/>
            <a:p>
              <a:endParaRPr lang="fa-IR"/>
            </a:p>
          </p:txBody>
        </p:sp>
      </p:grpSp>
      <p:grpSp>
        <p:nvGrpSpPr>
          <p:cNvPr id="245806" name="Group 46"/>
          <p:cNvGrpSpPr>
            <a:grpSpLocks/>
          </p:cNvGrpSpPr>
          <p:nvPr/>
        </p:nvGrpSpPr>
        <p:grpSpPr bwMode="auto">
          <a:xfrm>
            <a:off x="1547813" y="5819775"/>
            <a:ext cx="2751137" cy="360363"/>
            <a:chOff x="975" y="3666"/>
            <a:chExt cx="1733" cy="227"/>
          </a:xfrm>
        </p:grpSpPr>
        <p:sp>
          <p:nvSpPr>
            <p:cNvPr id="245807" name="Rectangle 47"/>
            <p:cNvSpPr>
              <a:spLocks noChangeArrowheads="1"/>
            </p:cNvSpPr>
            <p:nvPr/>
          </p:nvSpPr>
          <p:spPr bwMode="auto">
            <a:xfrm>
              <a:off x="1301" y="3666"/>
              <a:ext cx="907" cy="227"/>
            </a:xfrm>
            <a:prstGeom prst="rect">
              <a:avLst/>
            </a:prstGeom>
            <a:noFill/>
            <a:ln w="28575" algn="ctr">
              <a:noFill/>
              <a:miter lim="800000"/>
              <a:headEnd/>
              <a:tailEnd/>
            </a:ln>
            <a:effectLst/>
          </p:spPr>
          <p:txBody>
            <a:bodyPr wrap="none" anchor="ctr"/>
            <a:lstStyle/>
            <a:p>
              <a:pPr algn="ctr"/>
              <a:r>
                <a:rPr lang="fa-IR" sz="1800">
                  <a:latin typeface="Arial" charset="0"/>
                  <a:cs typeface="B Traffic" pitchFamily="2" charset="-78"/>
                </a:rPr>
                <a:t>اجرای استراتژی </a:t>
              </a:r>
              <a:endParaRPr lang="en-US" sz="1800">
                <a:latin typeface="Arial" charset="0"/>
                <a:cs typeface="B Traffic" pitchFamily="2" charset="-78"/>
              </a:endParaRPr>
            </a:p>
          </p:txBody>
        </p:sp>
        <p:sp>
          <p:nvSpPr>
            <p:cNvPr id="245808" name="Line 48"/>
            <p:cNvSpPr>
              <a:spLocks noChangeShapeType="1"/>
            </p:cNvSpPr>
            <p:nvPr/>
          </p:nvSpPr>
          <p:spPr bwMode="auto">
            <a:xfrm>
              <a:off x="2254" y="3792"/>
              <a:ext cx="454" cy="1"/>
            </a:xfrm>
            <a:prstGeom prst="line">
              <a:avLst/>
            </a:prstGeom>
            <a:noFill/>
            <a:ln w="28575">
              <a:solidFill>
                <a:schemeClr val="tx1"/>
              </a:solidFill>
              <a:round/>
              <a:headEnd/>
              <a:tailEnd type="triangle" w="med" len="med"/>
            </a:ln>
            <a:effectLst/>
          </p:spPr>
          <p:txBody>
            <a:bodyPr wrap="none" anchor="ctr"/>
            <a:lstStyle/>
            <a:p>
              <a:endParaRPr lang="fa-IR"/>
            </a:p>
          </p:txBody>
        </p:sp>
        <p:sp>
          <p:nvSpPr>
            <p:cNvPr id="245809" name="Line 49"/>
            <p:cNvSpPr>
              <a:spLocks noChangeShapeType="1"/>
            </p:cNvSpPr>
            <p:nvPr/>
          </p:nvSpPr>
          <p:spPr bwMode="auto">
            <a:xfrm flipH="1">
              <a:off x="975" y="3748"/>
              <a:ext cx="326" cy="0"/>
            </a:xfrm>
            <a:prstGeom prst="line">
              <a:avLst/>
            </a:prstGeom>
            <a:noFill/>
            <a:ln w="28575">
              <a:solidFill>
                <a:schemeClr val="tx1"/>
              </a:solidFill>
              <a:round/>
              <a:headEnd/>
              <a:tailEnd type="triangle" w="med" len="med"/>
            </a:ln>
            <a:effectLst/>
          </p:spPr>
          <p:txBody>
            <a:bodyPr wrap="none" anchor="ctr"/>
            <a:lstStyle/>
            <a:p>
              <a:endParaRPr lang="fa-IR"/>
            </a:p>
          </p:txBody>
        </p:sp>
      </p:grpSp>
      <p:grpSp>
        <p:nvGrpSpPr>
          <p:cNvPr id="245810" name="Group 50"/>
          <p:cNvGrpSpPr>
            <a:grpSpLocks/>
          </p:cNvGrpSpPr>
          <p:nvPr/>
        </p:nvGrpSpPr>
        <p:grpSpPr bwMode="auto">
          <a:xfrm>
            <a:off x="4284663" y="5805488"/>
            <a:ext cx="4824412" cy="360362"/>
            <a:chOff x="2699" y="3657"/>
            <a:chExt cx="3039" cy="227"/>
          </a:xfrm>
        </p:grpSpPr>
        <p:sp>
          <p:nvSpPr>
            <p:cNvPr id="245811" name="Rectangle 51"/>
            <p:cNvSpPr>
              <a:spLocks noChangeArrowheads="1"/>
            </p:cNvSpPr>
            <p:nvPr/>
          </p:nvSpPr>
          <p:spPr bwMode="auto">
            <a:xfrm>
              <a:off x="3969" y="3657"/>
              <a:ext cx="907" cy="227"/>
            </a:xfrm>
            <a:prstGeom prst="rect">
              <a:avLst/>
            </a:prstGeom>
            <a:noFill/>
            <a:ln w="28575" algn="ctr">
              <a:noFill/>
              <a:miter lim="800000"/>
              <a:headEnd/>
              <a:tailEnd/>
            </a:ln>
            <a:effectLst/>
          </p:spPr>
          <p:txBody>
            <a:bodyPr wrap="none" anchor="ctr"/>
            <a:lstStyle/>
            <a:p>
              <a:pPr algn="ctr"/>
              <a:r>
                <a:rPr lang="fa-IR" sz="1800">
                  <a:latin typeface="Arial" charset="0"/>
                  <a:cs typeface="B Traffic" pitchFamily="2" charset="-78"/>
                </a:rPr>
                <a:t>تدوین استراتژی </a:t>
              </a:r>
              <a:endParaRPr lang="en-US" sz="1800">
                <a:latin typeface="Arial" charset="0"/>
                <a:cs typeface="B Traffic" pitchFamily="2" charset="-78"/>
              </a:endParaRPr>
            </a:p>
          </p:txBody>
        </p:sp>
        <p:sp>
          <p:nvSpPr>
            <p:cNvPr id="245812" name="Line 52"/>
            <p:cNvSpPr>
              <a:spLocks noChangeShapeType="1"/>
            </p:cNvSpPr>
            <p:nvPr/>
          </p:nvSpPr>
          <p:spPr bwMode="auto">
            <a:xfrm>
              <a:off x="2699" y="3658"/>
              <a:ext cx="0" cy="226"/>
            </a:xfrm>
            <a:prstGeom prst="line">
              <a:avLst/>
            </a:prstGeom>
            <a:noFill/>
            <a:ln w="28575">
              <a:solidFill>
                <a:schemeClr val="tx1"/>
              </a:solidFill>
              <a:round/>
              <a:headEnd/>
              <a:tailEnd/>
            </a:ln>
            <a:effectLst/>
          </p:spPr>
          <p:txBody>
            <a:bodyPr wrap="none" anchor="ctr"/>
            <a:lstStyle/>
            <a:p>
              <a:endParaRPr lang="fa-IR"/>
            </a:p>
          </p:txBody>
        </p:sp>
        <p:sp>
          <p:nvSpPr>
            <p:cNvPr id="245813" name="Line 53"/>
            <p:cNvSpPr>
              <a:spLocks noChangeShapeType="1"/>
            </p:cNvSpPr>
            <p:nvPr/>
          </p:nvSpPr>
          <p:spPr bwMode="auto">
            <a:xfrm>
              <a:off x="4916" y="3775"/>
              <a:ext cx="822" cy="0"/>
            </a:xfrm>
            <a:prstGeom prst="line">
              <a:avLst/>
            </a:prstGeom>
            <a:noFill/>
            <a:ln w="28575">
              <a:solidFill>
                <a:schemeClr val="tx1"/>
              </a:solidFill>
              <a:round/>
              <a:headEnd/>
              <a:tailEnd type="triangle" w="med" len="med"/>
            </a:ln>
            <a:effectLst/>
          </p:spPr>
          <p:txBody>
            <a:bodyPr wrap="none" anchor="ctr"/>
            <a:lstStyle/>
            <a:p>
              <a:endParaRPr lang="fa-IR"/>
            </a:p>
          </p:txBody>
        </p:sp>
        <p:sp>
          <p:nvSpPr>
            <p:cNvPr id="245814" name="Line 54"/>
            <p:cNvSpPr>
              <a:spLocks noChangeShapeType="1"/>
            </p:cNvSpPr>
            <p:nvPr/>
          </p:nvSpPr>
          <p:spPr bwMode="auto">
            <a:xfrm flipH="1">
              <a:off x="2699" y="3793"/>
              <a:ext cx="1224" cy="0"/>
            </a:xfrm>
            <a:prstGeom prst="line">
              <a:avLst/>
            </a:prstGeom>
            <a:noFill/>
            <a:ln w="28575">
              <a:solidFill>
                <a:schemeClr val="tx1"/>
              </a:solidFill>
              <a:round/>
              <a:headEnd/>
              <a:tailEnd type="triangle" w="med" len="med"/>
            </a:ln>
            <a:effectLst/>
          </p:spPr>
          <p:txBody>
            <a:bodyPr wrap="none" anchor="ctr"/>
            <a:lstStyle/>
            <a:p>
              <a:endParaRPr lang="fa-IR"/>
            </a:p>
          </p:txBody>
        </p:sp>
      </p:grpSp>
      <p:sp>
        <p:nvSpPr>
          <p:cNvPr id="245815" name="Rectangle 55"/>
          <p:cNvSpPr>
            <a:spLocks noChangeArrowheads="1"/>
          </p:cNvSpPr>
          <p:nvPr/>
        </p:nvSpPr>
        <p:spPr bwMode="auto">
          <a:xfrm>
            <a:off x="2195513" y="44450"/>
            <a:ext cx="5111750" cy="360363"/>
          </a:xfrm>
          <a:prstGeom prst="rect">
            <a:avLst/>
          </a:prstGeom>
          <a:noFill/>
          <a:ln w="28575" algn="ctr">
            <a:noFill/>
            <a:miter lim="800000"/>
            <a:headEnd/>
            <a:tailEnd/>
          </a:ln>
          <a:effectLst>
            <a:outerShdw dist="35921" dir="2700000" algn="ctr" rotWithShape="0">
              <a:schemeClr val="bg2">
                <a:alpha val="50000"/>
              </a:schemeClr>
            </a:outerShdw>
          </a:effectLst>
        </p:spPr>
        <p:txBody>
          <a:bodyPr wrap="none" anchor="ctr"/>
          <a:lstStyle/>
          <a:p>
            <a:pPr algn="ctr"/>
            <a:r>
              <a:rPr lang="fa-IR" u="sng">
                <a:solidFill>
                  <a:srgbClr val="FFFF00"/>
                </a:solidFill>
                <a:latin typeface="Arial" charset="0"/>
                <a:cs typeface="B Titr" pitchFamily="2" charset="-78"/>
              </a:rPr>
              <a:t>الگوی جامع مدیریت استراتژیک </a:t>
            </a:r>
            <a:endParaRPr lang="en-US" u="sng">
              <a:solidFill>
                <a:srgbClr val="FFFF00"/>
              </a:solidFill>
              <a:latin typeface="Arial" charset="0"/>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5815"/>
                                        </p:tgtEl>
                                        <p:attrNameLst>
                                          <p:attrName>style.visibility</p:attrName>
                                        </p:attrNameLst>
                                      </p:cBhvr>
                                      <p:to>
                                        <p:strVal val="visible"/>
                                      </p:to>
                                    </p:set>
                                    <p:animEffect transition="in" filter="box(out)">
                                      <p:cBhvr>
                                        <p:cTn id="7" dur="2000"/>
                                        <p:tgtEl>
                                          <p:spTgt spid="2458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5762"/>
                                        </p:tgtEl>
                                        <p:attrNameLst>
                                          <p:attrName>style.visibility</p:attrName>
                                        </p:attrNameLst>
                                      </p:cBhvr>
                                      <p:to>
                                        <p:strVal val="visible"/>
                                      </p:to>
                                    </p:set>
                                    <p:animEffect transition="in" filter="box(in)">
                                      <p:cBhvr>
                                        <p:cTn id="12" dur="2000"/>
                                        <p:tgtEl>
                                          <p:spTgt spid="24576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45778"/>
                                        </p:tgtEl>
                                        <p:attrNameLst>
                                          <p:attrName>style.visibility</p:attrName>
                                        </p:attrNameLst>
                                      </p:cBhvr>
                                      <p:to>
                                        <p:strVal val="visible"/>
                                      </p:to>
                                    </p:set>
                                    <p:animEffect transition="in" filter="box(out)">
                                      <p:cBhvr>
                                        <p:cTn id="17" dur="2000"/>
                                        <p:tgtEl>
                                          <p:spTgt spid="24577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45763"/>
                                        </p:tgtEl>
                                        <p:attrNameLst>
                                          <p:attrName>style.visibility</p:attrName>
                                        </p:attrNameLst>
                                      </p:cBhvr>
                                      <p:to>
                                        <p:strVal val="visible"/>
                                      </p:to>
                                    </p:set>
                                    <p:animEffect transition="in" filter="box(in)">
                                      <p:cBhvr>
                                        <p:cTn id="22" dur="2000"/>
                                        <p:tgtEl>
                                          <p:spTgt spid="24576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45775"/>
                                        </p:tgtEl>
                                        <p:attrNameLst>
                                          <p:attrName>style.visibility</p:attrName>
                                        </p:attrNameLst>
                                      </p:cBhvr>
                                      <p:to>
                                        <p:strVal val="visible"/>
                                      </p:to>
                                    </p:set>
                                    <p:animEffect transition="in" filter="box(in)">
                                      <p:cBhvr>
                                        <p:cTn id="27" dur="2000"/>
                                        <p:tgtEl>
                                          <p:spTgt spid="24577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45772"/>
                                        </p:tgtEl>
                                        <p:attrNameLst>
                                          <p:attrName>style.visibility</p:attrName>
                                        </p:attrNameLst>
                                      </p:cBhvr>
                                      <p:to>
                                        <p:strVal val="visible"/>
                                      </p:to>
                                    </p:set>
                                    <p:animEffect transition="in" filter="box(in)">
                                      <p:cBhvr>
                                        <p:cTn id="32" dur="2000"/>
                                        <p:tgtEl>
                                          <p:spTgt spid="24577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45769"/>
                                        </p:tgtEl>
                                        <p:attrNameLst>
                                          <p:attrName>style.visibility</p:attrName>
                                        </p:attrNameLst>
                                      </p:cBhvr>
                                      <p:to>
                                        <p:strVal val="visible"/>
                                      </p:to>
                                    </p:set>
                                    <p:animEffect transition="in" filter="box(in)">
                                      <p:cBhvr>
                                        <p:cTn id="37" dur="2000"/>
                                        <p:tgtEl>
                                          <p:spTgt spid="24576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45766"/>
                                        </p:tgtEl>
                                        <p:attrNameLst>
                                          <p:attrName>style.visibility</p:attrName>
                                        </p:attrNameLst>
                                      </p:cBhvr>
                                      <p:to>
                                        <p:strVal val="visible"/>
                                      </p:to>
                                    </p:set>
                                    <p:animEffect transition="in" filter="box(in)">
                                      <p:cBhvr>
                                        <p:cTn id="42" dur="2000"/>
                                        <p:tgtEl>
                                          <p:spTgt spid="24576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nodeType="clickEffect">
                                  <p:stCondLst>
                                    <p:cond delay="0"/>
                                  </p:stCondLst>
                                  <p:childTnLst>
                                    <p:set>
                                      <p:cBhvr>
                                        <p:cTn id="46" dur="1" fill="hold">
                                          <p:stCondLst>
                                            <p:cond delay="0"/>
                                          </p:stCondLst>
                                        </p:cTn>
                                        <p:tgtEl>
                                          <p:spTgt spid="245782"/>
                                        </p:tgtEl>
                                        <p:attrNameLst>
                                          <p:attrName>style.visibility</p:attrName>
                                        </p:attrNameLst>
                                      </p:cBhvr>
                                      <p:to>
                                        <p:strVal val="visible"/>
                                      </p:to>
                                    </p:set>
                                    <p:animEffect transition="in" filter="blinds(vertical)">
                                      <p:cBhvr>
                                        <p:cTn id="47" dur="2000"/>
                                        <p:tgtEl>
                                          <p:spTgt spid="24578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245810"/>
                                        </p:tgtEl>
                                        <p:attrNameLst>
                                          <p:attrName>style.visibility</p:attrName>
                                        </p:attrNameLst>
                                      </p:cBhvr>
                                      <p:to>
                                        <p:strVal val="visible"/>
                                      </p:to>
                                    </p:set>
                                    <p:animEffect transition="in" filter="box(in)">
                                      <p:cBhvr>
                                        <p:cTn id="52" dur="2000"/>
                                        <p:tgtEl>
                                          <p:spTgt spid="245810"/>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245806"/>
                                        </p:tgtEl>
                                        <p:attrNameLst>
                                          <p:attrName>style.visibility</p:attrName>
                                        </p:attrNameLst>
                                      </p:cBhvr>
                                      <p:to>
                                        <p:strVal val="visible"/>
                                      </p:to>
                                    </p:set>
                                    <p:animEffect transition="in" filter="box(in)">
                                      <p:cBhvr>
                                        <p:cTn id="57" dur="2000"/>
                                        <p:tgtEl>
                                          <p:spTgt spid="245806"/>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245803"/>
                                        </p:tgtEl>
                                        <p:attrNameLst>
                                          <p:attrName>style.visibility</p:attrName>
                                        </p:attrNameLst>
                                      </p:cBhvr>
                                      <p:to>
                                        <p:strVal val="visible"/>
                                      </p:to>
                                    </p:set>
                                    <p:animEffect transition="in" filter="box(in)">
                                      <p:cBhvr>
                                        <p:cTn id="62" dur="2000"/>
                                        <p:tgtEl>
                                          <p:spTgt spid="245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animBg="1"/>
      <p:bldP spid="24581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990600" y="0"/>
            <a:ext cx="7924800" cy="1143000"/>
          </a:xfrm>
          <a:prstGeom prst="rect">
            <a:avLst/>
          </a:prstGeom>
          <a:noFill/>
          <a:ln w="9525">
            <a:noFill/>
            <a:miter lim="800000"/>
            <a:headEnd/>
            <a:tailEnd/>
          </a:ln>
          <a:effectLst/>
        </p:spPr>
        <p:txBody>
          <a:bodyPr anchor="ctr"/>
          <a:lstStyle/>
          <a:p>
            <a:pPr algn="r"/>
            <a:r>
              <a:rPr lang="ar-SA" sz="3600" b="1">
                <a:solidFill>
                  <a:srgbClr val="FF9900"/>
                </a:solidFill>
                <a:cs typeface="Jadid" pitchFamily="2" charset="-78"/>
              </a:rPr>
              <a:t>براي كسب اهداف يك سازمان بايد :</a:t>
            </a:r>
            <a:endParaRPr lang="en-US" sz="3600" b="1">
              <a:solidFill>
                <a:srgbClr val="FF9900"/>
              </a:solidFill>
              <a:cs typeface="Jadid" pitchFamily="2" charset="-78"/>
            </a:endParaRPr>
          </a:p>
        </p:txBody>
      </p:sp>
      <p:sp>
        <p:nvSpPr>
          <p:cNvPr id="268291" name="Rectangle 3"/>
          <p:cNvSpPr>
            <a:spLocks noChangeArrowheads="1"/>
          </p:cNvSpPr>
          <p:nvPr/>
        </p:nvSpPr>
        <p:spPr bwMode="auto">
          <a:xfrm>
            <a:off x="304800" y="1066800"/>
            <a:ext cx="8610600" cy="5486400"/>
          </a:xfrm>
          <a:prstGeom prst="rect">
            <a:avLst/>
          </a:prstGeom>
          <a:noFill/>
          <a:ln w="9525">
            <a:noFill/>
            <a:miter lim="800000"/>
            <a:headEnd/>
            <a:tailEnd/>
          </a:ln>
          <a:effectLst/>
        </p:spPr>
        <p:txBody>
          <a:bodyPr/>
          <a:lstStyle/>
          <a:p>
            <a:pPr marL="342900" indent="-342900" algn="just" rtl="1">
              <a:spcBef>
                <a:spcPct val="20000"/>
              </a:spcBef>
            </a:pPr>
            <a:r>
              <a:rPr lang="ar-SA" sz="1800" b="1">
                <a:cs typeface="Titr" pitchFamily="2" charset="-78"/>
              </a:rPr>
              <a:t>1- تعيين مأموريت يا رسالت شركت . شامل بيانيه‏هاي سازمان درباره مقاصد ، فلسفه و اهداف سازمان</a:t>
            </a:r>
          </a:p>
          <a:p>
            <a:pPr marL="342900" indent="-342900" algn="just" rtl="1">
              <a:spcBef>
                <a:spcPct val="20000"/>
              </a:spcBef>
            </a:pPr>
            <a:r>
              <a:rPr lang="ar-SA" sz="1800" b="1">
                <a:cs typeface="Titr" pitchFamily="2" charset="-78"/>
              </a:rPr>
              <a:t>2- ارائه نمايي از مجموعه شركت يا سازمان كه همه موقعيتهاي محيط داخلي و توانايي دروني آن را بيان نمايد.</a:t>
            </a:r>
          </a:p>
          <a:p>
            <a:pPr marL="342900" indent="-342900" algn="just" rtl="1">
              <a:spcBef>
                <a:spcPct val="20000"/>
              </a:spcBef>
            </a:pPr>
            <a:r>
              <a:rPr lang="ar-SA" sz="1800" b="1">
                <a:cs typeface="Titr" pitchFamily="2" charset="-78"/>
              </a:rPr>
              <a:t>3- ارزيابي محيط خارجي سازمان با استفاده از واژه‏هاي رقابتي و كلماتي كه بيانگر عوامل عمومي محيط باشد.</a:t>
            </a:r>
          </a:p>
          <a:p>
            <a:pPr marL="342900" indent="-342900" algn="just" rtl="1">
              <a:spcBef>
                <a:spcPct val="20000"/>
              </a:spcBef>
            </a:pPr>
            <a:r>
              <a:rPr lang="ar-SA" sz="1800" b="1">
                <a:cs typeface="Titr" pitchFamily="2" charset="-78"/>
              </a:rPr>
              <a:t>4- تجزيه و تحليل راه‏حلهاي ممكن كه از مقايسه امكانات مادي سازمان با محيط خارجي صورت مي‏گيرد.</a:t>
            </a:r>
          </a:p>
          <a:p>
            <a:pPr marL="342900" indent="-342900" algn="just" rtl="1">
              <a:spcBef>
                <a:spcPct val="20000"/>
              </a:spcBef>
            </a:pPr>
            <a:r>
              <a:rPr lang="ar-SA" sz="1800" b="1">
                <a:cs typeface="Titr" pitchFamily="2" charset="-78"/>
              </a:rPr>
              <a:t>5- تعيين راه‏حل مطلوب ، هنگامي كه امكانات در مورد مأمورتيهاي سازمان سنجيده مي‏شود.</a:t>
            </a:r>
          </a:p>
          <a:p>
            <a:pPr marL="342900" indent="-342900" algn="just" rtl="1">
              <a:spcBef>
                <a:spcPct val="20000"/>
              </a:spcBef>
            </a:pPr>
            <a:r>
              <a:rPr lang="ar-SA" sz="1800" b="1">
                <a:cs typeface="Titr" pitchFamily="2" charset="-78"/>
              </a:rPr>
              <a:t>6- انتخاب استراتژي از مجموعه ويژه اهداف بلند مدت و استراتژيهاي اصلي كه به‏منظور كسب اهداف سازمان مورد نياز است.</a:t>
            </a:r>
          </a:p>
          <a:p>
            <a:pPr marL="342900" indent="-342900" algn="just" rtl="1">
              <a:spcBef>
                <a:spcPct val="20000"/>
              </a:spcBef>
            </a:pPr>
            <a:r>
              <a:rPr lang="ar-SA" sz="1800" b="1">
                <a:cs typeface="Titr" pitchFamily="2" charset="-78"/>
              </a:rPr>
              <a:t>7- اهداف ساليانه يا استراتژيها يا راهبردهاي كوتاه مدت سازگار با اهداف بلند مدت و استراتژيهاي اصلي سازمان بايد تنظيم گردد.</a:t>
            </a:r>
          </a:p>
          <a:p>
            <a:pPr marL="342900" indent="-342900" algn="just" rtl="1">
              <a:spcBef>
                <a:spcPct val="20000"/>
              </a:spcBef>
            </a:pPr>
            <a:r>
              <a:rPr lang="ar-SA" sz="1800" b="1">
                <a:cs typeface="Titr" pitchFamily="2" charset="-78"/>
              </a:rPr>
              <a:t>8- اجراي تصميمات اخذ شده استراتژيك بايد بر اساس منابع بودجه‏بندي شده و با تأكيد بر كار و فعاليتها ، افراد ، ساختار ، فن‏آوري و نظام پاداش باشد.</a:t>
            </a:r>
          </a:p>
          <a:p>
            <a:pPr marL="342900" indent="-342900" algn="just" rtl="1">
              <a:spcBef>
                <a:spcPct val="20000"/>
              </a:spcBef>
            </a:pPr>
            <a:r>
              <a:rPr lang="ar-SA" sz="1800" b="1">
                <a:cs typeface="Titr" pitchFamily="2" charset="-78"/>
              </a:rPr>
              <a:t>9- بررسي و ارزيابي موفقيت آميز فرآيند استراتژيك به عنوان مبنايي براي كنترل و به صورت يك داده براي تصميم‏گيري آينده مطرح مي‏باشد.</a:t>
            </a:r>
          </a:p>
          <a:p>
            <a:pPr marL="342900" indent="-342900" algn="just" rtl="1">
              <a:spcBef>
                <a:spcPct val="20000"/>
              </a:spcBef>
            </a:pPr>
            <a:endParaRPr lang="ar-SA" sz="600" b="1">
              <a:cs typeface="Titr" pitchFamily="2" charset="-78"/>
            </a:endParaRPr>
          </a:p>
          <a:p>
            <a:pPr marL="342900" indent="-342900" algn="just" rtl="1">
              <a:spcBef>
                <a:spcPct val="20000"/>
              </a:spcBef>
            </a:pPr>
            <a:r>
              <a:rPr lang="ar-SA" sz="1800" b="1">
                <a:solidFill>
                  <a:schemeClr val="accent2"/>
                </a:solidFill>
                <a:cs typeface="Titr" pitchFamily="2" charset="-78"/>
              </a:rPr>
              <a:t>     </a:t>
            </a:r>
            <a:r>
              <a:rPr lang="ar-SA" sz="1700" b="1">
                <a:solidFill>
                  <a:schemeClr val="folHlink"/>
                </a:solidFill>
                <a:cs typeface="Titr" pitchFamily="2" charset="-78"/>
              </a:rPr>
              <a:t>موارد مذكور بيانگر اين نكته است كه مديران برنامه‏هاي استراتژيك را به معناي برنامه‏هاي آينده‏نگر و گسترده‏اي مي‏دانند كه به منظور تعامل با محيط رقابتي و براي كسب اهداف سازمان به كارگرفته مي‏شود.</a:t>
            </a:r>
            <a:endParaRPr lang="en-US" sz="1700" b="1">
              <a:solidFill>
                <a:schemeClr val="folHlink"/>
              </a:solidFill>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8290"/>
                                        </p:tgtEl>
                                        <p:attrNameLst>
                                          <p:attrName>style.visibility</p:attrName>
                                        </p:attrNameLst>
                                      </p:cBhvr>
                                      <p:to>
                                        <p:strVal val="visible"/>
                                      </p:to>
                                    </p:set>
                                    <p:anim calcmode="lin" valueType="num">
                                      <p:cBhvr additive="base">
                                        <p:cTn id="7" dur="500" fill="hold"/>
                                        <p:tgtEl>
                                          <p:spTgt spid="268290"/>
                                        </p:tgtEl>
                                        <p:attrNameLst>
                                          <p:attrName>ppt_x</p:attrName>
                                        </p:attrNameLst>
                                      </p:cBhvr>
                                      <p:tavLst>
                                        <p:tav tm="0">
                                          <p:val>
                                            <p:strVal val="0-#ppt_w/2"/>
                                          </p:val>
                                        </p:tav>
                                        <p:tav tm="100000">
                                          <p:val>
                                            <p:strVal val="#ppt_x"/>
                                          </p:val>
                                        </p:tav>
                                      </p:tavLst>
                                    </p:anim>
                                    <p:anim calcmode="lin" valueType="num">
                                      <p:cBhvr additive="base">
                                        <p:cTn id="8" dur="500" fill="hold"/>
                                        <p:tgtEl>
                                          <p:spTgt spid="2682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8291"/>
                                        </p:tgtEl>
                                        <p:attrNameLst>
                                          <p:attrName>style.visibility</p:attrName>
                                        </p:attrNameLst>
                                      </p:cBhvr>
                                      <p:to>
                                        <p:strVal val="visible"/>
                                      </p:to>
                                    </p:set>
                                    <p:anim calcmode="lin" valueType="num">
                                      <p:cBhvr additive="base">
                                        <p:cTn id="13" dur="500" fill="hold"/>
                                        <p:tgtEl>
                                          <p:spTgt spid="268291"/>
                                        </p:tgtEl>
                                        <p:attrNameLst>
                                          <p:attrName>ppt_x</p:attrName>
                                        </p:attrNameLst>
                                      </p:cBhvr>
                                      <p:tavLst>
                                        <p:tav tm="0">
                                          <p:val>
                                            <p:strVal val="0-#ppt_w/2"/>
                                          </p:val>
                                        </p:tav>
                                        <p:tav tm="100000">
                                          <p:val>
                                            <p:strVal val="#ppt_x"/>
                                          </p:val>
                                        </p:tav>
                                      </p:tavLst>
                                    </p:anim>
                                    <p:anim calcmode="lin" valueType="num">
                                      <p:cBhvr additive="base">
                                        <p:cTn id="14" dur="500" fill="hold"/>
                                        <p:tgtEl>
                                          <p:spTgt spid="2682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autoUpdateAnimBg="0"/>
      <p:bldP spid="268291"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descr="Picture 002"/>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AutoShape 2"/>
          <p:cNvSpPr>
            <a:spLocks noChangeArrowheads="1"/>
          </p:cNvSpPr>
          <p:nvPr/>
        </p:nvSpPr>
        <p:spPr bwMode="auto">
          <a:xfrm>
            <a:off x="0" y="274638"/>
            <a:ext cx="9144000" cy="5851525"/>
          </a:xfrm>
          <a:prstGeom prst="roundRect">
            <a:avLst>
              <a:gd name="adj" fmla="val 16667"/>
            </a:avLst>
          </a:prstGeom>
          <a:solidFill>
            <a:srgbClr val="C0C0FF"/>
          </a:solidFill>
          <a:ln w="10800">
            <a:solidFill>
              <a:srgbClr val="000000"/>
            </a:solidFill>
            <a:round/>
            <a:headEnd/>
            <a:tailEnd/>
          </a:ln>
        </p:spPr>
        <p:txBody>
          <a:bodyPr/>
          <a:lstStyle/>
          <a:p>
            <a:pPr eaLnBrk="0" hangingPunct="0"/>
            <a:endParaRPr lang="fa-IR" sz="1200"/>
          </a:p>
        </p:txBody>
      </p:sp>
      <p:pic>
        <p:nvPicPr>
          <p:cNvPr id="288771" name="Picture 3" descr="d:\LT5\alavi2.tif"/>
          <p:cNvPicPr>
            <a:picLocks noChangeAspect="1" noChangeArrowheads="1"/>
          </p:cNvPicPr>
          <p:nvPr/>
        </p:nvPicPr>
        <p:blipFill>
          <a:blip r:embed="rId3" r:link="rId4"/>
          <a:srcRect/>
          <a:stretch>
            <a:fillRect/>
          </a:stretch>
        </p:blipFill>
        <p:spPr bwMode="auto">
          <a:xfrm>
            <a:off x="549275" y="1736725"/>
            <a:ext cx="7835900" cy="283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AutoShape 2"/>
          <p:cNvSpPr>
            <a:spLocks noChangeArrowheads="1"/>
          </p:cNvSpPr>
          <p:nvPr/>
        </p:nvSpPr>
        <p:spPr bwMode="auto">
          <a:xfrm>
            <a:off x="0" y="214313"/>
            <a:ext cx="9144000" cy="6383337"/>
          </a:xfrm>
          <a:prstGeom prst="roundRect">
            <a:avLst>
              <a:gd name="adj" fmla="val 16667"/>
            </a:avLst>
          </a:prstGeom>
          <a:solidFill>
            <a:srgbClr val="C0C0FF"/>
          </a:solidFill>
          <a:ln w="10800">
            <a:solidFill>
              <a:srgbClr val="000000"/>
            </a:solidFill>
            <a:round/>
            <a:headEnd/>
            <a:tailEnd/>
          </a:ln>
        </p:spPr>
        <p:txBody>
          <a:bodyPr/>
          <a:lstStyle/>
          <a:p>
            <a:pPr eaLnBrk="0" hangingPunct="0"/>
            <a:endParaRPr lang="fa-IR" sz="1200"/>
          </a:p>
        </p:txBody>
      </p:sp>
      <p:pic>
        <p:nvPicPr>
          <p:cNvPr id="290819" name="Picture 3" descr="d:\LT5\alavi.tif"/>
          <p:cNvPicPr>
            <a:picLocks noChangeAspect="1" noChangeArrowheads="1"/>
          </p:cNvPicPr>
          <p:nvPr/>
        </p:nvPicPr>
        <p:blipFill>
          <a:blip r:embed="rId3" r:link="rId4"/>
          <a:srcRect/>
          <a:stretch>
            <a:fillRect/>
          </a:stretch>
        </p:blipFill>
        <p:spPr bwMode="auto">
          <a:xfrm>
            <a:off x="366713" y="1311275"/>
            <a:ext cx="5387975" cy="3270250"/>
          </a:xfrm>
          <a:prstGeom prst="rect">
            <a:avLst/>
          </a:prstGeom>
          <a:noFill/>
          <a:ln w="9525">
            <a:noFill/>
            <a:miter lim="800000"/>
            <a:headEnd/>
            <a:tailEnd/>
          </a:ln>
        </p:spPr>
      </p:pic>
      <p:sp>
        <p:nvSpPr>
          <p:cNvPr id="290820" name="AutoShape 4"/>
          <p:cNvSpPr>
            <a:spLocks noChangeArrowheads="1"/>
          </p:cNvSpPr>
          <p:nvPr/>
        </p:nvSpPr>
        <p:spPr bwMode="auto">
          <a:xfrm>
            <a:off x="6629400" y="1219200"/>
            <a:ext cx="2046288" cy="3433763"/>
          </a:xfrm>
          <a:prstGeom prst="roundRect">
            <a:avLst>
              <a:gd name="adj" fmla="val 16667"/>
            </a:avLst>
          </a:prstGeom>
          <a:solidFill>
            <a:srgbClr val="FFFFFF"/>
          </a:solidFill>
          <a:ln w="9525">
            <a:round/>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pPr eaLnBrk="0" hangingPunct="0"/>
            <a:endParaRPr lang="en-US" sz="1200">
              <a:latin typeface="Titr" pitchFamily="2" charset="-78"/>
              <a:cs typeface="Titr" pitchFamily="2" charset="-78"/>
            </a:endParaRPr>
          </a:p>
          <a:p>
            <a:pPr eaLnBrk="0" hangingPunct="0"/>
            <a:endParaRPr lang="en-US" sz="1200">
              <a:latin typeface="Titr" pitchFamily="2" charset="-78"/>
              <a:cs typeface="Titr" pitchFamily="2" charset="-78"/>
            </a:endParaRPr>
          </a:p>
          <a:p>
            <a:pPr eaLnBrk="0" hangingPunct="0"/>
            <a:r>
              <a:rPr lang="en-US" sz="1200">
                <a:latin typeface="Arial" charset="0"/>
                <a:cs typeface="Titr" pitchFamily="2" charset="-78"/>
                <a:sym typeface="Wingdings 2" pitchFamily="18" charset="2"/>
              </a:rPr>
              <a:t></a:t>
            </a:r>
            <a:r>
              <a:rPr lang="en-US" sz="2000">
                <a:solidFill>
                  <a:srgbClr val="000000"/>
                </a:solidFill>
                <a:latin typeface="Arial" charset="0"/>
                <a:cs typeface="Titr" pitchFamily="2" charset="-78"/>
              </a:rPr>
              <a:t> </a:t>
            </a:r>
            <a:r>
              <a:rPr lang="ar-SA" sz="2000">
                <a:solidFill>
                  <a:srgbClr val="000000"/>
                </a:solidFill>
                <a:latin typeface="Arial" charset="0"/>
                <a:cs typeface="Titr" pitchFamily="2" charset="-78"/>
              </a:rPr>
              <a:t>هدف نهايي</a:t>
            </a:r>
            <a:r>
              <a:rPr lang="en-US" sz="2000">
                <a:latin typeface="Titr" pitchFamily="2" charset="-78"/>
                <a:cs typeface="Titr" pitchFamily="2" charset="-78"/>
              </a:rPr>
              <a:t>Purpose</a:t>
            </a:r>
            <a:r>
              <a:rPr lang="en-US" sz="1200">
                <a:latin typeface="Titr" pitchFamily="2" charset="-78"/>
                <a:cs typeface="Titr" pitchFamily="2" charset="-78"/>
              </a:rPr>
              <a:t>,</a:t>
            </a:r>
            <a:endParaRPr lang="en-US" sz="2000">
              <a:solidFill>
                <a:srgbClr val="000000"/>
              </a:solidFill>
              <a:latin typeface="Titr" pitchFamily="2" charset="-78"/>
              <a:cs typeface="Titr" pitchFamily="2" charset="-78"/>
            </a:endParaRPr>
          </a:p>
          <a:p>
            <a:pPr eaLnBrk="0" hangingPunct="0"/>
            <a:r>
              <a:rPr lang="en-US" sz="1200">
                <a:latin typeface="Arial" charset="0"/>
                <a:cs typeface="Titr" pitchFamily="2" charset="-78"/>
                <a:sym typeface="Wingdings 2" pitchFamily="18" charset="2"/>
              </a:rPr>
              <a:t></a:t>
            </a:r>
            <a:r>
              <a:rPr lang="en-US" sz="2000">
                <a:solidFill>
                  <a:srgbClr val="000000"/>
                </a:solidFill>
                <a:latin typeface="Arial" charset="0"/>
                <a:cs typeface="Titr" pitchFamily="2" charset="-78"/>
              </a:rPr>
              <a:t> </a:t>
            </a:r>
            <a:r>
              <a:rPr lang="ar-SA" sz="2000">
                <a:solidFill>
                  <a:srgbClr val="000000"/>
                </a:solidFill>
                <a:latin typeface="Arial" charset="0"/>
                <a:cs typeface="Titr" pitchFamily="2" charset="-78"/>
              </a:rPr>
              <a:t>آرمان/ منشور</a:t>
            </a:r>
            <a:r>
              <a:rPr lang="en-US" sz="2000">
                <a:latin typeface="Arial" charset="0"/>
                <a:cs typeface="Titr" pitchFamily="2" charset="-78"/>
              </a:rPr>
              <a:t>vision</a:t>
            </a:r>
            <a:r>
              <a:rPr lang="en-US" sz="1200">
                <a:latin typeface="Arial" charset="0"/>
                <a:cs typeface="Titr" pitchFamily="2" charset="-78"/>
              </a:rPr>
              <a:t>,</a:t>
            </a:r>
            <a:endParaRPr lang="en-US" sz="2000">
              <a:solidFill>
                <a:srgbClr val="000000"/>
              </a:solidFill>
              <a:latin typeface="Arial" charset="0"/>
              <a:cs typeface="Titr" pitchFamily="2" charset="-78"/>
            </a:endParaRPr>
          </a:p>
          <a:p>
            <a:pPr eaLnBrk="0" hangingPunct="0"/>
            <a:r>
              <a:rPr lang="en-US" sz="1200">
                <a:latin typeface="Arial" charset="0"/>
                <a:cs typeface="Titr" pitchFamily="2" charset="-78"/>
                <a:sym typeface="Wingdings 2" pitchFamily="18" charset="2"/>
              </a:rPr>
              <a:t></a:t>
            </a:r>
            <a:r>
              <a:rPr lang="en-US" sz="2000">
                <a:solidFill>
                  <a:srgbClr val="000000"/>
                </a:solidFill>
                <a:latin typeface="Arial" charset="0"/>
                <a:cs typeface="Titr" pitchFamily="2" charset="-78"/>
              </a:rPr>
              <a:t> </a:t>
            </a:r>
            <a:r>
              <a:rPr lang="ar-SA" sz="2000">
                <a:solidFill>
                  <a:srgbClr val="000000"/>
                </a:solidFill>
                <a:latin typeface="Arial" charset="0"/>
                <a:cs typeface="Titr" pitchFamily="2" charset="-78"/>
              </a:rPr>
              <a:t>اولويت</a:t>
            </a:r>
            <a:r>
              <a:rPr lang="en-US" sz="1200">
                <a:latin typeface="Arial" charset="0"/>
                <a:cs typeface="Titr" pitchFamily="2" charset="-78"/>
              </a:rPr>
              <a:t> </a:t>
            </a:r>
            <a:r>
              <a:rPr lang="en-US" sz="2000">
                <a:latin typeface="Arial" charset="0"/>
                <a:cs typeface="Titr" pitchFamily="2" charset="-78"/>
              </a:rPr>
              <a:t>priority</a:t>
            </a:r>
            <a:r>
              <a:rPr lang="en-US" sz="1200">
                <a:latin typeface="Arial" charset="0"/>
                <a:cs typeface="Titr" pitchFamily="2" charset="-78"/>
              </a:rPr>
              <a:t>,</a:t>
            </a:r>
            <a:endParaRPr lang="en-US" sz="2000">
              <a:solidFill>
                <a:srgbClr val="000000"/>
              </a:solidFill>
              <a:latin typeface="Arial" charset="0"/>
              <a:cs typeface="Titr" pitchFamily="2" charset="-78"/>
            </a:endParaRPr>
          </a:p>
          <a:p>
            <a:pPr eaLnBrk="0" hangingPunct="0"/>
            <a:r>
              <a:rPr lang="en-US" sz="1200">
                <a:latin typeface="Arial" charset="0"/>
                <a:cs typeface="Titr" pitchFamily="2" charset="-78"/>
                <a:sym typeface="Wingdings 2" pitchFamily="18" charset="2"/>
              </a:rPr>
              <a:t></a:t>
            </a:r>
            <a:r>
              <a:rPr lang="en-US" sz="2000">
                <a:solidFill>
                  <a:srgbClr val="000000"/>
                </a:solidFill>
                <a:latin typeface="Arial" charset="0"/>
                <a:cs typeface="Titr" pitchFamily="2" charset="-78"/>
              </a:rPr>
              <a:t> </a:t>
            </a:r>
            <a:r>
              <a:rPr lang="ar-SA" sz="2000">
                <a:solidFill>
                  <a:srgbClr val="000000"/>
                </a:solidFill>
                <a:latin typeface="Arial" charset="0"/>
                <a:cs typeface="Titr" pitchFamily="2" charset="-78"/>
              </a:rPr>
              <a:t>وبرنامه</a:t>
            </a:r>
            <a:r>
              <a:rPr lang="en-US" sz="2000">
                <a:latin typeface="Arial" charset="0"/>
                <a:cs typeface="Titr" pitchFamily="2" charset="-78"/>
              </a:rPr>
              <a:t>and plan,</a:t>
            </a:r>
            <a:r>
              <a:rPr lang="en-US" sz="2000">
                <a:latin typeface="Titr" pitchFamily="2" charset="-78"/>
                <a:cs typeface="Titr" pitchFamily="2" charset="-78"/>
              </a:rPr>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76200" y="228600"/>
            <a:ext cx="8915400" cy="5709255"/>
          </a:xfrm>
          <a:prstGeom prst="rect">
            <a:avLst/>
          </a:prstGeom>
          <a:noFill/>
          <a:ln w="12700">
            <a:noFill/>
            <a:miter lim="800000"/>
            <a:headEnd type="none" w="sm" len="sm"/>
            <a:tailEnd type="none" w="sm" len="sm"/>
          </a:ln>
          <a:effectLst/>
        </p:spPr>
        <p:txBody>
          <a:bodyPr>
            <a:spAutoFit/>
          </a:bodyPr>
          <a:lstStyle/>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20.</a:t>
            </a:r>
            <a:r>
              <a:rPr lang="ar-SA" sz="2500" b="1" dirty="0" smtClean="0">
                <a:solidFill>
                  <a:schemeClr val="tx2"/>
                </a:solidFill>
                <a:cs typeface="Titr" pitchFamily="2" charset="-78"/>
              </a:rPr>
              <a:t>براي </a:t>
            </a:r>
            <a:r>
              <a:rPr lang="ar-SA" sz="2500" b="1" dirty="0">
                <a:solidFill>
                  <a:schemeClr val="tx2"/>
                </a:solidFill>
                <a:cs typeface="Titr" pitchFamily="2" charset="-78"/>
              </a:rPr>
              <a:t>شناسايي نقص‎ها و عيب‏هاي كوچك در تجزيه و تحليل موردي و براي هر چه بهتر آماده شدن جهت پاسخگويي به پرسش‏هايي كه در حين ارائه سخنراني مطرح خواهد شد ، در گروه كسي را تعيين نماييد كه به صورتي فعال نقش ايفا كند تا شما را از همه نقاط ضعف خود آگاه نمايد.</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21.</a:t>
            </a:r>
            <a:r>
              <a:rPr lang="ar-SA" sz="2500" b="1" dirty="0" smtClean="0">
                <a:cs typeface="Titr" pitchFamily="2" charset="-78"/>
              </a:rPr>
              <a:t>وقت </a:t>
            </a:r>
            <a:r>
              <a:rPr lang="ar-SA" sz="2500" b="1" dirty="0">
                <a:cs typeface="Titr" pitchFamily="2" charset="-78"/>
              </a:rPr>
              <a:t>زيادي صرف گردهمايي‏ها و نشست‏ها نكنيد ، براي هر نشست دو ساعت وقت كافي است.</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22.</a:t>
            </a:r>
            <a:r>
              <a:rPr lang="ar-SA" sz="2500" b="1" dirty="0" smtClean="0">
                <a:solidFill>
                  <a:schemeClr val="tx2"/>
                </a:solidFill>
                <a:cs typeface="Titr" pitchFamily="2" charset="-78"/>
              </a:rPr>
              <a:t>يكي </a:t>
            </a:r>
            <a:r>
              <a:rPr lang="ar-SA" sz="2500" b="1" dirty="0">
                <a:solidFill>
                  <a:schemeClr val="tx2"/>
                </a:solidFill>
                <a:cs typeface="Titr" pitchFamily="2" charset="-78"/>
              </a:rPr>
              <a:t>از هدفهاي تجزيه و تحليل موردي اين است كه افراد را قادر سازد بتوانند با رويارويي با شرايط مبهم و سردرگم بهتر فكر كنند ؛ مبادا مستأصل شويد و بدانيد كه هيچ گاه يك پاسخ به عنوان بهترين پاسخ منحصر به فرد وجود نخواهد داشت.</a:t>
            </a:r>
          </a:p>
          <a:p>
            <a:pPr marL="457200" indent="-457200" algn="just" rtl="1">
              <a:spcBef>
                <a:spcPct val="20000"/>
              </a:spcBef>
              <a:buClr>
                <a:schemeClr val="accent1"/>
              </a:buClr>
            </a:pPr>
            <a:r>
              <a:rPr lang="fa-IR" sz="2500" b="1" dirty="0" smtClean="0">
                <a:solidFill>
                  <a:schemeClr val="accent1">
                    <a:lumMod val="60000"/>
                    <a:lumOff val="40000"/>
                  </a:schemeClr>
                </a:solidFill>
                <a:cs typeface="Titr" pitchFamily="2" charset="-78"/>
              </a:rPr>
              <a:t>23.</a:t>
            </a:r>
            <a:r>
              <a:rPr lang="ar-SA" sz="2500" b="1" dirty="0" smtClean="0">
                <a:cs typeface="Titr" pitchFamily="2" charset="-78"/>
              </a:rPr>
              <a:t>روي </a:t>
            </a:r>
            <a:r>
              <a:rPr lang="ar-SA" sz="2500" b="1" dirty="0">
                <a:cs typeface="Titr" pitchFamily="2" charset="-78"/>
              </a:rPr>
              <a:t>ديدگاه‏هاي خود تأكيد كنيد و آن را به گوش شنوندگان برسانيد و سپس آرام بنشينيد. به ديدگاه‏هاي ديگران گوش بدهيد و سعي كنيد سير انديشه آنها را دنبال نماييد ؛ به جريان بحث گروهي توجه كنيد و دقت نماييد كه در چه زماني وقت آن مناسب است كه يك بار ديگر ديدگاه خود را مورد تأييد قرار دهيد. هيچ نيازي نيست كه گفته‏هاي خود را تكرار كنيد ، مگر اينكه جاي ابهامي وجود داشته باشد يا كسي تقاضاي تكرار نمايد.</a:t>
            </a:r>
            <a:endParaRPr lang="en-US" sz="2500" b="1" dirty="0">
              <a:cs typeface="Titr" pitchFamily="2" charset="-78"/>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ctrTitle"/>
          </p:nvPr>
        </p:nvSpPr>
        <p:spPr>
          <a:xfrm>
            <a:off x="0" y="0"/>
            <a:ext cx="9144000" cy="6858000"/>
          </a:xfrm>
          <a:solidFill>
            <a:schemeClr val="tx1"/>
          </a:solidFill>
          <a:ln>
            <a:solidFill>
              <a:schemeClr val="tx1"/>
            </a:solidFill>
          </a:ln>
        </p:spPr>
        <p:txBody>
          <a:bodyPr/>
          <a:lstStyle/>
          <a:p>
            <a:pPr marL="374650" indent="-374650" algn="r" rtl="1"/>
            <a:r>
              <a:rPr lang="ar-SA" sz="3600" b="1" dirty="0">
                <a:solidFill>
                  <a:schemeClr val="hlink"/>
                </a:solidFill>
                <a:effectLst>
                  <a:outerShdw blurRad="38100" dist="38100" dir="2700000" algn="tl">
                    <a:srgbClr val="C0C0C0"/>
                  </a:outerShdw>
                </a:effectLst>
                <a:cs typeface="Traffic" pitchFamily="2" charset="-78"/>
              </a:rPr>
              <a:t>ويژگيهاي اهداف</a:t>
            </a:r>
            <a:r>
              <a:rPr lang="ar-SA" sz="3200" b="1" dirty="0">
                <a:effectLst>
                  <a:outerShdw blurRad="38100" dist="38100" dir="2700000" algn="tl">
                    <a:srgbClr val="C0C0C0"/>
                  </a:outerShdw>
                </a:effectLst>
                <a:cs typeface="Traffic" pitchFamily="2" charset="-78"/>
              </a:rPr>
              <a:t/>
            </a:r>
            <a:br>
              <a:rPr lang="ar-SA" sz="3200" b="1" dirty="0">
                <a:effectLst>
                  <a:outerShdw blurRad="38100" dist="38100" dir="2700000" algn="tl">
                    <a:srgbClr val="C0C0C0"/>
                  </a:outerShdw>
                </a:effectLst>
                <a:cs typeface="Traffic" pitchFamily="2" charset="-78"/>
              </a:rPr>
            </a:br>
            <a:r>
              <a:rPr lang="ar-SA" sz="2800" b="1" dirty="0">
                <a:solidFill>
                  <a:srgbClr val="000099"/>
                </a:solidFill>
                <a:effectLst>
                  <a:outerShdw blurRad="38100" dist="38100" dir="2700000" algn="tl">
                    <a:srgbClr val="C0C0C0"/>
                  </a:outerShdw>
                </a:effectLst>
                <a:cs typeface="Traffic" pitchFamily="2" charset="-78"/>
              </a:rPr>
              <a:t/>
            </a:r>
            <a:br>
              <a:rPr lang="ar-SA" sz="2800" b="1" dirty="0">
                <a:solidFill>
                  <a:srgbClr val="000099"/>
                </a:solidFill>
                <a:effectLst>
                  <a:outerShdw blurRad="38100" dist="38100" dir="2700000" algn="tl">
                    <a:srgbClr val="C0C0C0"/>
                  </a:outerShdw>
                </a:effectLst>
                <a:cs typeface="Traffic" pitchFamily="2" charset="-78"/>
              </a:rPr>
            </a:br>
            <a:r>
              <a:rPr lang="ar-SA" sz="2800" b="1" dirty="0">
                <a:solidFill>
                  <a:srgbClr val="000099"/>
                </a:solidFill>
                <a:effectLst>
                  <a:outerShdw blurRad="38100" dist="38100" dir="2700000" algn="tl">
                    <a:srgbClr val="C0C0C0"/>
                  </a:outerShdw>
                </a:effectLst>
                <a:cs typeface="Traffic" pitchFamily="2" charset="-78"/>
              </a:rPr>
              <a:t>1. بايد بصورت كمي باشد.</a:t>
            </a:r>
            <a:br>
              <a:rPr lang="ar-SA" sz="2800" b="1" dirty="0">
                <a:solidFill>
                  <a:srgbClr val="000099"/>
                </a:solidFill>
                <a:effectLst>
                  <a:outerShdw blurRad="38100" dist="38100" dir="2700000" algn="tl">
                    <a:srgbClr val="C0C0C0"/>
                  </a:outerShdw>
                </a:effectLst>
                <a:cs typeface="Traffic" pitchFamily="2" charset="-78"/>
              </a:rPr>
            </a:br>
            <a:r>
              <a:rPr lang="ar-SA" sz="2800" b="1" dirty="0">
                <a:solidFill>
                  <a:srgbClr val="000099"/>
                </a:solidFill>
                <a:effectLst>
                  <a:outerShdw blurRad="38100" dist="38100" dir="2700000" algn="tl">
                    <a:srgbClr val="C0C0C0"/>
                  </a:outerShdw>
                </a:effectLst>
                <a:cs typeface="Traffic" pitchFamily="2" charset="-78"/>
              </a:rPr>
              <a:t>2. بايد ضرب‏ال</a:t>
            </a:r>
            <a:r>
              <a:rPr lang="fa-IR" sz="2800" b="1" dirty="0">
                <a:solidFill>
                  <a:srgbClr val="000099"/>
                </a:solidFill>
                <a:effectLst>
                  <a:outerShdw blurRad="38100" dist="38100" dir="2700000" algn="tl">
                    <a:srgbClr val="C0C0C0"/>
                  </a:outerShdw>
                </a:effectLst>
                <a:cs typeface="Traffic" pitchFamily="2" charset="-78"/>
              </a:rPr>
              <a:t>ا</a:t>
            </a:r>
            <a:r>
              <a:rPr lang="ar-SA" sz="2800" b="1" dirty="0">
                <a:solidFill>
                  <a:srgbClr val="000099"/>
                </a:solidFill>
                <a:effectLst>
                  <a:outerShdw blurRad="38100" dist="38100" dir="2700000" algn="tl">
                    <a:srgbClr val="C0C0C0"/>
                  </a:outerShdw>
                </a:effectLst>
                <a:cs typeface="Traffic" pitchFamily="2" charset="-78"/>
              </a:rPr>
              <a:t>جل داشته باشد.</a:t>
            </a:r>
            <a:br>
              <a:rPr lang="ar-SA" sz="2800" b="1" dirty="0">
                <a:solidFill>
                  <a:srgbClr val="000099"/>
                </a:solidFill>
                <a:effectLst>
                  <a:outerShdw blurRad="38100" dist="38100" dir="2700000" algn="tl">
                    <a:srgbClr val="C0C0C0"/>
                  </a:outerShdw>
                </a:effectLst>
                <a:cs typeface="Traffic" pitchFamily="2" charset="-78"/>
              </a:rPr>
            </a:br>
            <a:r>
              <a:rPr lang="ar-SA" sz="2800" b="1" dirty="0">
                <a:solidFill>
                  <a:srgbClr val="000099"/>
                </a:solidFill>
                <a:effectLst>
                  <a:outerShdw blurRad="38100" dist="38100" dir="2700000" algn="tl">
                    <a:srgbClr val="C0C0C0"/>
                  </a:outerShdw>
                </a:effectLst>
                <a:cs typeface="Traffic" pitchFamily="2" charset="-78"/>
              </a:rPr>
              <a:t>3. بايد معيار داشته باشد- چه چيزي- چه وقت- چه </a:t>
            </a:r>
            <a:r>
              <a:rPr lang="ar-SA" sz="2800" b="1" dirty="0" smtClean="0">
                <a:solidFill>
                  <a:srgbClr val="000099"/>
                </a:solidFill>
                <a:effectLst>
                  <a:outerShdw blurRad="38100" dist="38100" dir="2700000" algn="tl">
                    <a:srgbClr val="C0C0C0"/>
                  </a:outerShdw>
                </a:effectLst>
                <a:cs typeface="Traffic" pitchFamily="2" charset="-78"/>
              </a:rPr>
              <a:t>كسي</a:t>
            </a:r>
            <a:r>
              <a:rPr lang="en-US" sz="2800" b="1" dirty="0" smtClean="0">
                <a:solidFill>
                  <a:srgbClr val="000099"/>
                </a:solidFill>
                <a:effectLst>
                  <a:outerShdw blurRad="38100" dist="38100" dir="2700000" algn="tl">
                    <a:srgbClr val="C0C0C0"/>
                  </a:outerShdw>
                </a:effectLst>
                <a:cs typeface="Traffic" pitchFamily="2" charset="-78"/>
              </a:rPr>
              <a:t> </a:t>
            </a:r>
            <a:r>
              <a:rPr lang="ar-SA" sz="2800" b="1" dirty="0">
                <a:solidFill>
                  <a:srgbClr val="000099"/>
                </a:solidFill>
                <a:effectLst>
                  <a:outerShdw blurRad="38100" dist="38100" dir="2700000" algn="tl">
                    <a:srgbClr val="C0C0C0"/>
                  </a:outerShdw>
                </a:effectLst>
                <a:cs typeface="Traffic" pitchFamily="2" charset="-78"/>
              </a:rPr>
              <a:t>مسئول است.</a:t>
            </a:r>
            <a:br>
              <a:rPr lang="ar-SA" sz="2800" b="1" dirty="0">
                <a:solidFill>
                  <a:srgbClr val="000099"/>
                </a:solidFill>
                <a:effectLst>
                  <a:outerShdw blurRad="38100" dist="38100" dir="2700000" algn="tl">
                    <a:srgbClr val="C0C0C0"/>
                  </a:outerShdw>
                </a:effectLst>
                <a:cs typeface="Traffic" pitchFamily="2" charset="-78"/>
              </a:rPr>
            </a:br>
            <a:r>
              <a:rPr lang="ar-SA" sz="2800" b="1" dirty="0">
                <a:solidFill>
                  <a:srgbClr val="000099"/>
                </a:solidFill>
                <a:effectLst>
                  <a:outerShdw blurRad="38100" dist="38100" dir="2700000" algn="tl">
                    <a:srgbClr val="C0C0C0"/>
                  </a:outerShdw>
                </a:effectLst>
                <a:cs typeface="Traffic" pitchFamily="2" charset="-78"/>
              </a:rPr>
              <a:t>4. بايد تمركز رقابتي داشته باشد.</a:t>
            </a:r>
            <a:br>
              <a:rPr lang="ar-SA" sz="2800" b="1" dirty="0">
                <a:solidFill>
                  <a:srgbClr val="000099"/>
                </a:solidFill>
                <a:effectLst>
                  <a:outerShdw blurRad="38100" dist="38100" dir="2700000" algn="tl">
                    <a:srgbClr val="C0C0C0"/>
                  </a:outerShdw>
                </a:effectLst>
                <a:cs typeface="Traffic" pitchFamily="2" charset="-78"/>
              </a:rPr>
            </a:br>
            <a:r>
              <a:rPr lang="ar-SA" sz="2800" b="1" dirty="0">
                <a:solidFill>
                  <a:srgbClr val="000099"/>
                </a:solidFill>
                <a:effectLst>
                  <a:outerShdw blurRad="38100" dist="38100" dir="2700000" algn="tl">
                    <a:srgbClr val="C0C0C0"/>
                  </a:outerShdw>
                </a:effectLst>
                <a:cs typeface="Traffic" pitchFamily="2" charset="-78"/>
              </a:rPr>
              <a:t>5. بايد از يك طرف چالشي باشد و از سوي ديگر قابل </a:t>
            </a:r>
            <a:r>
              <a:rPr lang="ar-SA" sz="2800" b="1" dirty="0" smtClean="0">
                <a:solidFill>
                  <a:srgbClr val="000099"/>
                </a:solidFill>
                <a:effectLst>
                  <a:outerShdw blurRad="38100" dist="38100" dir="2700000" algn="tl">
                    <a:srgbClr val="C0C0C0"/>
                  </a:outerShdw>
                </a:effectLst>
                <a:cs typeface="Traffic" pitchFamily="2" charset="-78"/>
              </a:rPr>
              <a:t>دسترسي </a:t>
            </a:r>
            <a:r>
              <a:rPr lang="ar-SA" sz="2800" b="1" dirty="0">
                <a:solidFill>
                  <a:srgbClr val="000099"/>
                </a:solidFill>
                <a:effectLst>
                  <a:outerShdw blurRad="38100" dist="38100" dir="2700000" algn="tl">
                    <a:srgbClr val="C0C0C0"/>
                  </a:outerShdw>
                </a:effectLst>
                <a:cs typeface="Traffic" pitchFamily="2" charset="-78"/>
              </a:rPr>
              <a:t>باشد.</a:t>
            </a:r>
            <a:br>
              <a:rPr lang="ar-SA" sz="2800" b="1" dirty="0">
                <a:solidFill>
                  <a:srgbClr val="000099"/>
                </a:solidFill>
                <a:effectLst>
                  <a:outerShdw blurRad="38100" dist="38100" dir="2700000" algn="tl">
                    <a:srgbClr val="C0C0C0"/>
                  </a:outerShdw>
                </a:effectLst>
                <a:cs typeface="Traffic" pitchFamily="2" charset="-78"/>
              </a:rPr>
            </a:br>
            <a:r>
              <a:rPr lang="ar-SA" sz="2800" b="1" dirty="0">
                <a:solidFill>
                  <a:srgbClr val="000099"/>
                </a:solidFill>
                <a:effectLst>
                  <a:outerShdw blurRad="38100" dist="38100" dir="2700000" algn="tl">
                    <a:srgbClr val="C0C0C0"/>
                  </a:outerShdw>
                </a:effectLst>
                <a:cs typeface="Traffic" pitchFamily="2" charset="-78"/>
              </a:rPr>
              <a:t>6. بايد مجموعه را به تلاش براي استفاده كامل </a:t>
            </a:r>
            <a:r>
              <a:rPr lang="ar-SA" sz="2800" b="1" dirty="0" smtClean="0">
                <a:solidFill>
                  <a:srgbClr val="000099"/>
                </a:solidFill>
                <a:effectLst>
                  <a:outerShdw blurRad="38100" dist="38100" dir="2700000" algn="tl">
                    <a:srgbClr val="C0C0C0"/>
                  </a:outerShdw>
                </a:effectLst>
                <a:cs typeface="Traffic" pitchFamily="2" charset="-78"/>
              </a:rPr>
              <a:t>ازظرفيتهاي </a:t>
            </a:r>
            <a:r>
              <a:rPr lang="ar-SA" sz="2800" b="1" dirty="0">
                <a:solidFill>
                  <a:srgbClr val="000099"/>
                </a:solidFill>
                <a:effectLst>
                  <a:outerShdw blurRad="38100" dist="38100" dir="2700000" algn="tl">
                    <a:srgbClr val="C0C0C0"/>
                  </a:outerShdw>
                </a:effectLst>
                <a:cs typeface="Traffic" pitchFamily="2" charset="-78"/>
              </a:rPr>
              <a:t>خود وا دارد.</a:t>
            </a:r>
            <a:br>
              <a:rPr lang="ar-SA" sz="2800" b="1" dirty="0">
                <a:solidFill>
                  <a:srgbClr val="000099"/>
                </a:solidFill>
                <a:effectLst>
                  <a:outerShdw blurRad="38100" dist="38100" dir="2700000" algn="tl">
                    <a:srgbClr val="C0C0C0"/>
                  </a:outerShdw>
                </a:effectLst>
                <a:cs typeface="Traffic" pitchFamily="2" charset="-78"/>
              </a:rPr>
            </a:br>
            <a:r>
              <a:rPr lang="ar-SA" sz="2800" b="1" dirty="0">
                <a:solidFill>
                  <a:srgbClr val="000099"/>
                </a:solidFill>
                <a:effectLst>
                  <a:outerShdw blurRad="38100" dist="38100" dir="2700000" algn="tl">
                    <a:srgbClr val="C0C0C0"/>
                  </a:outerShdw>
                </a:effectLst>
                <a:cs typeface="Traffic" pitchFamily="2" charset="-78"/>
              </a:rPr>
              <a:t>7. بايستي براي هر بخشي نتايج كليدي داشته باشد.</a:t>
            </a:r>
            <a:br>
              <a:rPr lang="ar-SA" sz="2800" b="1" dirty="0">
                <a:solidFill>
                  <a:srgbClr val="000099"/>
                </a:solidFill>
                <a:effectLst>
                  <a:outerShdw blurRad="38100" dist="38100" dir="2700000" algn="tl">
                    <a:srgbClr val="C0C0C0"/>
                  </a:outerShdw>
                </a:effectLst>
                <a:cs typeface="Traffic" pitchFamily="2" charset="-78"/>
              </a:rPr>
            </a:br>
            <a:r>
              <a:rPr lang="ar-SA" sz="2800" b="1" dirty="0">
                <a:solidFill>
                  <a:srgbClr val="000099"/>
                </a:solidFill>
                <a:effectLst>
                  <a:outerShdw blurRad="38100" dist="38100" dir="2700000" algn="tl">
                    <a:srgbClr val="C0C0C0"/>
                  </a:outerShdw>
                </a:effectLst>
                <a:cs typeface="Traffic" pitchFamily="2" charset="-78"/>
              </a:rPr>
              <a:t>8. بايد براي </a:t>
            </a:r>
            <a:r>
              <a:rPr lang="en-US" sz="2800" b="1" dirty="0">
                <a:solidFill>
                  <a:srgbClr val="000099"/>
                </a:solidFill>
                <a:effectLst>
                  <a:outerShdw blurRad="38100" dist="38100" dir="2700000" algn="tl">
                    <a:srgbClr val="C0C0C0"/>
                  </a:outerShdw>
                </a:effectLst>
                <a:cs typeface="Traffic" pitchFamily="2" charset="-78"/>
              </a:rPr>
              <a:t> </a:t>
            </a:r>
            <a:r>
              <a:rPr lang="ar-SA" sz="2800" b="1" dirty="0">
                <a:solidFill>
                  <a:srgbClr val="000099"/>
                </a:solidFill>
                <a:effectLst>
                  <a:outerShdw blurRad="38100" dist="38100" dir="2700000" algn="tl">
                    <a:srgbClr val="C0C0C0"/>
                  </a:outerShdw>
                </a:effectLst>
                <a:cs typeface="Traffic" pitchFamily="2" charset="-78"/>
              </a:rPr>
              <a:t>تمامي مديران از راس هرم تا پايين‏ترين </a:t>
            </a:r>
            <a:r>
              <a:rPr lang="ar-SA" sz="2800" b="1" dirty="0" smtClean="0">
                <a:solidFill>
                  <a:srgbClr val="000099"/>
                </a:solidFill>
                <a:effectLst>
                  <a:outerShdw blurRad="38100" dist="38100" dir="2700000" algn="tl">
                    <a:srgbClr val="C0C0C0"/>
                  </a:outerShdw>
                </a:effectLst>
                <a:cs typeface="Traffic" pitchFamily="2" charset="-78"/>
              </a:rPr>
              <a:t>رده</a:t>
            </a:r>
            <a:r>
              <a:rPr lang="ar-SA" sz="2800" b="1" dirty="0">
                <a:solidFill>
                  <a:srgbClr val="000099"/>
                </a:solidFill>
                <a:effectLst>
                  <a:outerShdw blurRad="38100" dist="38100" dir="2700000" algn="tl">
                    <a:srgbClr val="C0C0C0"/>
                  </a:outerShdw>
                </a:effectLst>
                <a:cs typeface="Traffic" pitchFamily="2" charset="-78"/>
              </a:rPr>
              <a:t>‏ها مسئوليت تعريف كند تا</a:t>
            </a:r>
            <a:r>
              <a:rPr lang="en-US" sz="2800" b="1" dirty="0">
                <a:solidFill>
                  <a:srgbClr val="000099"/>
                </a:solidFill>
                <a:effectLst>
                  <a:outerShdw blurRad="38100" dist="38100" dir="2700000" algn="tl">
                    <a:srgbClr val="C0C0C0"/>
                  </a:outerShdw>
                </a:effectLst>
                <a:cs typeface="Traffic" pitchFamily="2" charset="-78"/>
              </a:rPr>
              <a:t> </a:t>
            </a:r>
            <a:r>
              <a:rPr lang="ar-SA" sz="2800" b="1" dirty="0">
                <a:solidFill>
                  <a:srgbClr val="000099"/>
                </a:solidFill>
                <a:effectLst>
                  <a:outerShdw blurRad="38100" dist="38100" dir="2700000" algn="tl">
                    <a:srgbClr val="C0C0C0"/>
                  </a:outerShdw>
                </a:effectLst>
                <a:cs typeface="Traffic" pitchFamily="2" charset="-78"/>
              </a:rPr>
              <a:t> به مقاصد پيش‏بيني </a:t>
            </a:r>
            <a:r>
              <a:rPr lang="ar-SA" sz="2800" b="1" dirty="0" smtClean="0">
                <a:solidFill>
                  <a:srgbClr val="000099"/>
                </a:solidFill>
                <a:effectLst>
                  <a:outerShdw blurRad="38100" dist="38100" dir="2700000" algn="tl">
                    <a:srgbClr val="C0C0C0"/>
                  </a:outerShdw>
                </a:effectLst>
                <a:cs typeface="Traffic" pitchFamily="2" charset="-78"/>
              </a:rPr>
              <a:t>شد</a:t>
            </a:r>
            <a:r>
              <a:rPr lang="en-US" sz="2800" b="1" dirty="0" smtClean="0">
                <a:solidFill>
                  <a:srgbClr val="000099"/>
                </a:solidFill>
                <a:effectLst>
                  <a:outerShdw blurRad="38100" dist="38100" dir="2700000" algn="tl">
                    <a:srgbClr val="C0C0C0"/>
                  </a:outerShdw>
                </a:effectLst>
                <a:cs typeface="Traffic" pitchFamily="2" charset="-78"/>
              </a:rPr>
              <a:t> </a:t>
            </a:r>
            <a:r>
              <a:rPr lang="ar-SA" sz="2800" b="1" dirty="0" smtClean="0">
                <a:solidFill>
                  <a:srgbClr val="000099"/>
                </a:solidFill>
                <a:effectLst>
                  <a:outerShdw blurRad="38100" dist="38100" dir="2700000" algn="tl">
                    <a:srgbClr val="C0C0C0"/>
                  </a:outerShdw>
                </a:effectLst>
                <a:cs typeface="Traffic" pitchFamily="2" charset="-78"/>
              </a:rPr>
              <a:t>برسند</a:t>
            </a:r>
            <a:r>
              <a:rPr lang="ar-SA" sz="2800" b="1" dirty="0">
                <a:solidFill>
                  <a:srgbClr val="000099"/>
                </a:solidFill>
                <a:effectLst>
                  <a:outerShdw blurRad="38100" dist="38100" dir="2700000" algn="tl">
                    <a:srgbClr val="C0C0C0"/>
                  </a:outerShdw>
                </a:effectLst>
                <a:cs typeface="Traffic" pitchFamily="2" charset="-78"/>
              </a:rPr>
              <a:t>.</a:t>
            </a:r>
            <a:endParaRPr lang="en-US" sz="2800" b="1" dirty="0">
              <a:solidFill>
                <a:srgbClr val="000099"/>
              </a:solidFill>
              <a:effectLst>
                <a:outerShdw blurRad="38100" dist="38100" dir="2700000" algn="tl">
                  <a:srgbClr val="C0C0C0"/>
                </a:outerShdw>
              </a:effectLst>
              <a:cs typeface="Traff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7810"/>
                                        </p:tgtEl>
                                        <p:attrNameLst>
                                          <p:attrName>style.visibility</p:attrName>
                                        </p:attrNameLst>
                                      </p:cBhvr>
                                      <p:to>
                                        <p:strVal val="visible"/>
                                      </p:to>
                                    </p:set>
                                    <p:anim calcmode="lin" valueType="num">
                                      <p:cBhvr additive="base">
                                        <p:cTn id="7" dur="500" fill="hold"/>
                                        <p:tgtEl>
                                          <p:spTgt spid="247810"/>
                                        </p:tgtEl>
                                        <p:attrNameLst>
                                          <p:attrName>ppt_x</p:attrName>
                                        </p:attrNameLst>
                                      </p:cBhvr>
                                      <p:tavLst>
                                        <p:tav tm="0">
                                          <p:val>
                                            <p:strVal val="0-#ppt_w/2"/>
                                          </p:val>
                                        </p:tav>
                                        <p:tav tm="100000">
                                          <p:val>
                                            <p:strVal val="#ppt_x"/>
                                          </p:val>
                                        </p:tav>
                                      </p:tavLst>
                                    </p:anim>
                                    <p:anim calcmode="lin" valueType="num">
                                      <p:cBhvr additive="base">
                                        <p:cTn id="8" dur="500" fill="hold"/>
                                        <p:tgtEl>
                                          <p:spTgt spid="2478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0" grpId="0" animBg="1"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50825" y="76200"/>
            <a:ext cx="8642350" cy="701675"/>
          </a:xfrm>
          <a:prstGeom prst="rect">
            <a:avLst/>
          </a:prstGeom>
          <a:solidFill>
            <a:srgbClr val="4D4D4D"/>
          </a:solidFill>
          <a:ln w="12700">
            <a:noFill/>
            <a:miter lim="800000"/>
            <a:headEnd type="none" w="sm" len="sm"/>
            <a:tailEnd type="none" w="sm" len="sm"/>
          </a:ln>
          <a:effectLst>
            <a:outerShdw dist="56796" dir="3806097" algn="ctr" rotWithShape="0">
              <a:schemeClr val="bg2"/>
            </a:outerShdw>
          </a:effectLst>
        </p:spPr>
        <p:txBody>
          <a:bodyPr anchor="ctr">
            <a:spAutoFit/>
          </a:bodyPr>
          <a:lstStyle/>
          <a:p>
            <a:pPr algn="ctr" rtl="1">
              <a:spcBef>
                <a:spcPct val="50000"/>
              </a:spcBef>
            </a:pPr>
            <a:r>
              <a:rPr lang="ar-SA" sz="4000" b="1">
                <a:solidFill>
                  <a:srgbClr val="66FF66"/>
                </a:solidFill>
                <a:cs typeface="Mitra" pitchFamily="2" charset="-78"/>
              </a:rPr>
              <a:t>چارچوبي جامع براي تدوين استراتژي</a:t>
            </a:r>
            <a:endParaRPr lang="en-US" sz="4000" b="1">
              <a:solidFill>
                <a:srgbClr val="66FF66"/>
              </a:solidFill>
              <a:cs typeface="Mitra" pitchFamily="2" charset="-78"/>
            </a:endParaRPr>
          </a:p>
        </p:txBody>
      </p:sp>
      <p:graphicFrame>
        <p:nvGraphicFramePr>
          <p:cNvPr id="57563" name="Group 219"/>
          <p:cNvGraphicFramePr>
            <a:graphicFrameLocks noGrp="1"/>
          </p:cNvGraphicFramePr>
          <p:nvPr/>
        </p:nvGraphicFramePr>
        <p:xfrm>
          <a:off x="152400" y="914400"/>
          <a:ext cx="8763000" cy="5763133"/>
        </p:xfrm>
        <a:graphic>
          <a:graphicData uri="http://schemas.openxmlformats.org/drawingml/2006/table">
            <a:tbl>
              <a:tblPr/>
              <a:tblGrid>
                <a:gridCol w="1600200"/>
                <a:gridCol w="1524000"/>
                <a:gridCol w="1676400"/>
                <a:gridCol w="2209800"/>
                <a:gridCol w="1752600"/>
              </a:tblGrid>
              <a:tr h="682625">
                <a:tc gridSpan="5">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sng" strike="noStrike" cap="none" normalizeH="0" baseline="0" dirty="0" smtClean="0">
                          <a:ln>
                            <a:noFill/>
                          </a:ln>
                          <a:solidFill>
                            <a:schemeClr val="tx2"/>
                          </a:solidFill>
                          <a:effectLst/>
                          <a:latin typeface="Times New Roman" pitchFamily="18" charset="0"/>
                          <a:cs typeface="Mitra" pitchFamily="2" charset="-78"/>
                        </a:rPr>
                        <a:t>مرحلة اول : مرحلة ورودي</a:t>
                      </a:r>
                      <a:endParaRPr kumimoji="0" lang="en-US" sz="2400" b="1" i="0" u="sng" strike="noStrike" cap="none" normalizeH="0" baseline="0" dirty="0" smtClean="0">
                        <a:ln>
                          <a:noFill/>
                        </a:ln>
                        <a:solidFill>
                          <a:schemeClr val="tx2"/>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a:noFill/>
                    </a:lnB>
                    <a:lnTlToBr>
                      <a:noFill/>
                    </a:lnTlToBr>
                    <a:lnBlToTr>
                      <a:noFill/>
                    </a:lnBlToTr>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679450">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0" i="0" u="none" strike="noStrike" cap="none" normalizeH="0" baseline="0" smtClean="0">
                          <a:ln>
                            <a:noFill/>
                          </a:ln>
                          <a:solidFill>
                            <a:schemeClr val="tx1"/>
                          </a:solidFill>
                          <a:effectLst/>
                          <a:latin typeface="Times New Roman" pitchFamily="18" charset="0"/>
                          <a:cs typeface="Mitra" pitchFamily="2" charset="-78"/>
                        </a:rPr>
                        <a:t>ماتريس ارزيابي عوامل داخلي</a:t>
                      </a:r>
                      <a:endParaRPr kumimoji="0" lang="en-US" sz="2400" b="0" i="0" u="none" strike="noStrike" cap="none" normalizeH="0" baseline="0" smtClean="0">
                        <a:ln>
                          <a:noFill/>
                        </a:ln>
                        <a:solidFill>
                          <a:schemeClr val="tx1"/>
                        </a:solidFill>
                        <a:effectLst/>
                        <a:latin typeface="Times New Roman" pitchFamily="18" charset="0"/>
                        <a:cs typeface="Mitra" pitchFamily="2" charset="-78"/>
                      </a:endParaRPr>
                    </a:p>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0" i="0" u="none" strike="noStrike" cap="none" normalizeH="0" baseline="0" smtClean="0">
                          <a:ln>
                            <a:noFill/>
                          </a:ln>
                          <a:solidFill>
                            <a:schemeClr val="tx1"/>
                          </a:solidFill>
                          <a:effectLst/>
                          <a:latin typeface="Times New Roman" pitchFamily="18" charset="0"/>
                          <a:cs typeface="Mitra" pitchFamily="2" charset="-78"/>
                        </a:rPr>
                        <a:t>(</a:t>
                      </a:r>
                      <a:r>
                        <a:rPr kumimoji="0" lang="en-US" sz="2400" b="0" i="0" u="none" strike="noStrike" cap="none" normalizeH="0" baseline="0" smtClean="0">
                          <a:ln>
                            <a:noFill/>
                          </a:ln>
                          <a:solidFill>
                            <a:schemeClr val="tx1"/>
                          </a:solidFill>
                          <a:effectLst/>
                          <a:latin typeface="Times New Roman" pitchFamily="18" charset="0"/>
                          <a:cs typeface="Mitra" pitchFamily="2" charset="-78"/>
                        </a:rPr>
                        <a:t>IFE</a:t>
                      </a:r>
                      <a:r>
                        <a:rPr kumimoji="0" lang="ar-SA" sz="2400" b="0" i="0" u="none" strike="noStrike" cap="none" normalizeH="0" baseline="0" smtClean="0">
                          <a:ln>
                            <a:noFill/>
                          </a:ln>
                          <a:solidFill>
                            <a:schemeClr val="tx1"/>
                          </a:solidFill>
                          <a:effectLst/>
                          <a:latin typeface="Times New Roman" pitchFamily="18" charset="0"/>
                          <a:cs typeface="Mitra" pitchFamily="2" charset="-78"/>
                        </a:rPr>
                        <a:t>)</a:t>
                      </a:r>
                      <a:endParaRPr kumimoji="0" lang="en-US" sz="2400" b="0"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gridSpan="3">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0" i="0" u="none" strike="noStrike" cap="none" normalizeH="0" baseline="0" smtClean="0">
                          <a:ln>
                            <a:noFill/>
                          </a:ln>
                          <a:solidFill>
                            <a:schemeClr val="tx1"/>
                          </a:solidFill>
                          <a:effectLst/>
                          <a:latin typeface="Times New Roman" pitchFamily="18" charset="0"/>
                          <a:cs typeface="Mitra" pitchFamily="2" charset="-78"/>
                        </a:rPr>
                        <a:t>ماتريس بررسي رقابت</a:t>
                      </a:r>
                      <a:endParaRPr kumimoji="0" lang="en-US" sz="2400" b="0" i="0" u="none" strike="noStrike" cap="none" normalizeH="0" baseline="0" smtClean="0">
                        <a:ln>
                          <a:noFill/>
                        </a:ln>
                        <a:solidFill>
                          <a:schemeClr val="tx1"/>
                        </a:solidFill>
                        <a:effectLst/>
                        <a:latin typeface="Times New Roman" pitchFamily="18" charset="0"/>
                        <a:cs typeface="Mitra" pitchFamily="2" charset="-78"/>
                      </a:endParaRPr>
                    </a:p>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0" i="0" u="none" strike="noStrike" cap="none" normalizeH="0" baseline="0" smtClean="0">
                          <a:ln>
                            <a:noFill/>
                          </a:ln>
                          <a:solidFill>
                            <a:schemeClr val="tx1"/>
                          </a:solidFill>
                          <a:effectLst/>
                          <a:latin typeface="Times New Roman" pitchFamily="18" charset="0"/>
                          <a:cs typeface="Mitra" pitchFamily="2" charset="-78"/>
                        </a:rPr>
                        <a:t>(</a:t>
                      </a:r>
                      <a:r>
                        <a:rPr kumimoji="0" lang="en-US" sz="2400" b="0" i="0" u="none" strike="noStrike" cap="none" normalizeH="0" baseline="0" smtClean="0">
                          <a:ln>
                            <a:noFill/>
                          </a:ln>
                          <a:solidFill>
                            <a:schemeClr val="tx1"/>
                          </a:solidFill>
                          <a:effectLst/>
                          <a:latin typeface="Times New Roman" pitchFamily="18" charset="0"/>
                          <a:cs typeface="Mitra" pitchFamily="2" charset="-78"/>
                        </a:rPr>
                        <a:t>CPM</a:t>
                      </a:r>
                      <a:r>
                        <a:rPr kumimoji="0" lang="ar-SA" sz="2400" b="0" i="0" u="none" strike="noStrike" cap="none" normalizeH="0" baseline="0" smtClean="0">
                          <a:ln>
                            <a:noFill/>
                          </a:ln>
                          <a:solidFill>
                            <a:schemeClr val="tx1"/>
                          </a:solidFill>
                          <a:effectLst/>
                          <a:latin typeface="Times New Roman" pitchFamily="18" charset="0"/>
                          <a:cs typeface="Mitra" pitchFamily="2" charset="-78"/>
                        </a:rPr>
                        <a:t>)</a:t>
                      </a:r>
                      <a:endParaRPr kumimoji="0" lang="en-US" sz="2400" b="0"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pPr rtl="1"/>
                      <a:endParaRPr lang="fa-IR"/>
                    </a:p>
                  </a:txBody>
                  <a:tcPr/>
                </a:tc>
                <a:tc hMerge="1">
                  <a:txBody>
                    <a:bodyPr/>
                    <a:lstStyle/>
                    <a:p>
                      <a:pPr rtl="1"/>
                      <a:endParaRPr lang="fa-IR"/>
                    </a:p>
                  </a:txBody>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0" i="0" u="none" strike="noStrike" cap="none" normalizeH="0" baseline="0" smtClean="0">
                          <a:ln>
                            <a:noFill/>
                          </a:ln>
                          <a:solidFill>
                            <a:schemeClr val="tx1"/>
                          </a:solidFill>
                          <a:effectLst/>
                          <a:latin typeface="Times New Roman" pitchFamily="18" charset="0"/>
                          <a:cs typeface="Mitra" pitchFamily="2" charset="-78"/>
                        </a:rPr>
                        <a:t>ماتريس ارزيابي عوامل خارجي</a:t>
                      </a:r>
                      <a:endParaRPr kumimoji="0" lang="en-US" sz="2400" b="0" i="0" u="none" strike="noStrike" cap="none" normalizeH="0" baseline="0" smtClean="0">
                        <a:ln>
                          <a:noFill/>
                        </a:ln>
                        <a:solidFill>
                          <a:schemeClr val="tx1"/>
                        </a:solidFill>
                        <a:effectLst/>
                        <a:latin typeface="Times New Roman" pitchFamily="18" charset="0"/>
                        <a:cs typeface="Mitra" pitchFamily="2" charset="-78"/>
                      </a:endParaRPr>
                    </a:p>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0" i="0" u="none" strike="noStrike" cap="none" normalizeH="0" baseline="0" smtClean="0">
                          <a:ln>
                            <a:noFill/>
                          </a:ln>
                          <a:solidFill>
                            <a:schemeClr val="tx1"/>
                          </a:solidFill>
                          <a:effectLst/>
                          <a:latin typeface="Times New Roman" pitchFamily="18" charset="0"/>
                          <a:cs typeface="Mitra" pitchFamily="2" charset="-78"/>
                        </a:rPr>
                        <a:t>(</a:t>
                      </a:r>
                      <a:r>
                        <a:rPr kumimoji="0" lang="en-US" sz="2400" b="0" i="0" u="none" strike="noStrike" cap="none" normalizeH="0" baseline="0" smtClean="0">
                          <a:ln>
                            <a:noFill/>
                          </a:ln>
                          <a:solidFill>
                            <a:schemeClr val="tx1"/>
                          </a:solidFill>
                          <a:effectLst/>
                          <a:latin typeface="Times New Roman" pitchFamily="18" charset="0"/>
                          <a:cs typeface="Mitra" pitchFamily="2" charset="-78"/>
                        </a:rPr>
                        <a:t>EFE</a:t>
                      </a:r>
                      <a:r>
                        <a:rPr kumimoji="0" lang="ar-SA" sz="2400" b="0" i="0" u="none" strike="noStrike" cap="none" normalizeH="0" baseline="0" smtClean="0">
                          <a:ln>
                            <a:noFill/>
                          </a:ln>
                          <a:solidFill>
                            <a:schemeClr val="tx1"/>
                          </a:solidFill>
                          <a:effectLst/>
                          <a:latin typeface="Times New Roman" pitchFamily="18" charset="0"/>
                          <a:cs typeface="Mitra" pitchFamily="2" charset="-78"/>
                        </a:rPr>
                        <a:t>)</a:t>
                      </a:r>
                      <a:endParaRPr kumimoji="0" lang="en-US" sz="2400" b="0"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a:noFill/>
                    </a:lnL>
                    <a:lnR w="28575"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noFill/>
                  </a:tcPr>
                </a:tc>
              </a:tr>
              <a:tr h="682625">
                <a:tc gridSpan="5">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sng" strike="noStrike" cap="none" normalizeH="0" baseline="0" dirty="0" smtClean="0">
                          <a:ln>
                            <a:noFill/>
                          </a:ln>
                          <a:solidFill>
                            <a:schemeClr val="tx2"/>
                          </a:solidFill>
                          <a:effectLst/>
                          <a:latin typeface="Times New Roman" pitchFamily="18" charset="0"/>
                          <a:cs typeface="Mitra" pitchFamily="2" charset="-78"/>
                        </a:rPr>
                        <a:t>مرحلة دوم : مرحله مقايسه</a:t>
                      </a:r>
                      <a:endParaRPr kumimoji="0" lang="en-US" sz="2400" b="1" i="0" u="sng" strike="noStrike" cap="none" normalizeH="0" baseline="0" dirty="0" smtClean="0">
                        <a:ln>
                          <a:noFill/>
                        </a:ln>
                        <a:solidFill>
                          <a:schemeClr val="tx2"/>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682625">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0" i="0" u="none" strike="noStrike" cap="none" normalizeH="0" baseline="0" smtClean="0">
                          <a:ln>
                            <a:noFill/>
                          </a:ln>
                          <a:solidFill>
                            <a:schemeClr val="tx1"/>
                          </a:solidFill>
                          <a:effectLst/>
                          <a:latin typeface="Times New Roman" pitchFamily="18" charset="0"/>
                          <a:cs typeface="Mitra" pitchFamily="2" charset="-78"/>
                        </a:rPr>
                        <a:t>ماتريس استراتژي اصلي</a:t>
                      </a:r>
                      <a:endParaRPr kumimoji="0" lang="en-US" sz="2400" b="0" i="0" u="none" strike="noStrike" cap="none" normalizeH="0" baseline="0" smtClean="0">
                        <a:ln>
                          <a:noFill/>
                        </a:ln>
                        <a:solidFill>
                          <a:schemeClr val="tx1"/>
                        </a:solidFill>
                        <a:effectLst/>
                        <a:latin typeface="Times New Roman" pitchFamily="18" charset="0"/>
                        <a:cs typeface="Mitra" pitchFamily="2" charset="-78"/>
                      </a:endParaRPr>
                    </a:p>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0" i="0" u="none" strike="noStrike" cap="none" normalizeH="0" baseline="0" smtClean="0">
                          <a:ln>
                            <a:noFill/>
                          </a:ln>
                          <a:solidFill>
                            <a:schemeClr val="tx1"/>
                          </a:solidFill>
                          <a:effectLst/>
                          <a:latin typeface="Times New Roman" pitchFamily="18" charset="0"/>
                          <a:cs typeface="Mitra" pitchFamily="2" charset="-78"/>
                        </a:rPr>
                        <a:t>(</a:t>
                      </a:r>
                      <a:r>
                        <a:rPr kumimoji="0" lang="en-US" sz="2400" b="0" i="0" u="none" strike="noStrike" cap="none" normalizeH="0" baseline="0" smtClean="0">
                          <a:ln>
                            <a:noFill/>
                          </a:ln>
                          <a:solidFill>
                            <a:schemeClr val="tx1"/>
                          </a:solidFill>
                          <a:effectLst/>
                          <a:latin typeface="Times New Roman" pitchFamily="18" charset="0"/>
                          <a:cs typeface="Mitra" pitchFamily="2" charset="-78"/>
                        </a:rPr>
                        <a:t>GSM</a:t>
                      </a:r>
                      <a:r>
                        <a:rPr kumimoji="0" lang="ar-SA" sz="2400" b="0" i="0" u="none" strike="noStrike" cap="none" normalizeH="0" baseline="0" smtClean="0">
                          <a:ln>
                            <a:noFill/>
                          </a:ln>
                          <a:solidFill>
                            <a:schemeClr val="tx1"/>
                          </a:solidFill>
                          <a:effectLst/>
                          <a:latin typeface="Times New Roman" pitchFamily="18" charset="0"/>
                          <a:cs typeface="Mitra" pitchFamily="2" charset="-78"/>
                        </a:rPr>
                        <a:t>)</a:t>
                      </a:r>
                      <a:endParaRPr kumimoji="0" lang="en-US" sz="2400" b="0"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w="28575" cap="flat" cmpd="sng" algn="ctr">
                      <a:solidFill>
                        <a:schemeClr val="tx1"/>
                      </a:solidFill>
                      <a:prstDash val="solid"/>
                      <a:round/>
                      <a:headEnd type="none" w="sm" len="sm"/>
                      <a:tailEnd type="none" w="sm" len="sm"/>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0" i="0" u="none" strike="noStrike" cap="none" normalizeH="0" baseline="0" smtClean="0">
                          <a:ln>
                            <a:noFill/>
                          </a:ln>
                          <a:solidFill>
                            <a:schemeClr val="tx1"/>
                          </a:solidFill>
                          <a:effectLst/>
                          <a:latin typeface="Times New Roman" pitchFamily="18" charset="0"/>
                          <a:cs typeface="Mitra" pitchFamily="2" charset="-78"/>
                        </a:rPr>
                        <a:t>ماتريس</a:t>
                      </a:r>
                      <a:endParaRPr kumimoji="0" lang="en-US" sz="2400" b="0" i="0" u="none" strike="noStrike" cap="none" normalizeH="0" baseline="0" smtClean="0">
                        <a:ln>
                          <a:noFill/>
                        </a:ln>
                        <a:solidFill>
                          <a:schemeClr val="tx1"/>
                        </a:solidFill>
                        <a:effectLst/>
                        <a:latin typeface="Times New Roman" pitchFamily="18" charset="0"/>
                        <a:cs typeface="Mitra" pitchFamily="2" charset="-78"/>
                      </a:endParaRPr>
                    </a:p>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0" i="0" u="none" strike="noStrike" cap="none" normalizeH="0" baseline="0" smtClean="0">
                          <a:ln>
                            <a:noFill/>
                          </a:ln>
                          <a:solidFill>
                            <a:schemeClr val="tx1"/>
                          </a:solidFill>
                          <a:effectLst/>
                          <a:latin typeface="Times New Roman" pitchFamily="18" charset="0"/>
                          <a:cs typeface="Mitra" pitchFamily="2" charset="-78"/>
                        </a:rPr>
                        <a:t>داخلي و خارجي (</a:t>
                      </a:r>
                      <a:r>
                        <a:rPr kumimoji="0" lang="en-US" sz="2400" b="0" i="0" u="none" strike="noStrike" cap="none" normalizeH="0" baseline="0" smtClean="0">
                          <a:ln>
                            <a:noFill/>
                          </a:ln>
                          <a:solidFill>
                            <a:schemeClr val="tx1"/>
                          </a:solidFill>
                          <a:effectLst/>
                          <a:latin typeface="Times New Roman" pitchFamily="18" charset="0"/>
                          <a:cs typeface="Mitra" pitchFamily="2" charset="-78"/>
                        </a:rPr>
                        <a:t>IE</a:t>
                      </a:r>
                      <a:r>
                        <a:rPr kumimoji="0" lang="ar-SA" sz="2400" b="0" i="0" u="none" strike="noStrike" cap="none" normalizeH="0" baseline="0" smtClean="0">
                          <a:ln>
                            <a:noFill/>
                          </a:ln>
                          <a:solidFill>
                            <a:schemeClr val="tx1"/>
                          </a:solidFill>
                          <a:effectLst/>
                          <a:latin typeface="Times New Roman" pitchFamily="18" charset="0"/>
                          <a:cs typeface="Mitra" pitchFamily="2" charset="-78"/>
                        </a:rPr>
                        <a:t>)</a:t>
                      </a:r>
                      <a:endParaRPr kumimoji="0" lang="en-US" sz="2400" b="0"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0" i="0" u="none" strike="noStrike" cap="none" normalizeH="0" baseline="0" smtClean="0">
                          <a:ln>
                            <a:noFill/>
                          </a:ln>
                          <a:solidFill>
                            <a:schemeClr val="tx1"/>
                          </a:solidFill>
                          <a:effectLst/>
                          <a:latin typeface="Times New Roman" pitchFamily="18" charset="0"/>
                          <a:cs typeface="Mitra" pitchFamily="2" charset="-78"/>
                        </a:rPr>
                        <a:t>ماتريس</a:t>
                      </a:r>
                      <a:endParaRPr kumimoji="0" lang="en-US" sz="2400" b="0" i="0" u="none" strike="noStrike" cap="none" normalizeH="0" baseline="0" smtClean="0">
                        <a:ln>
                          <a:noFill/>
                        </a:ln>
                        <a:solidFill>
                          <a:schemeClr val="tx1"/>
                        </a:solidFill>
                        <a:effectLst/>
                        <a:latin typeface="Times New Roman" pitchFamily="18" charset="0"/>
                        <a:cs typeface="Mitra" pitchFamily="2" charset="-78"/>
                      </a:endParaRPr>
                    </a:p>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0" i="0" u="none" strike="noStrike" cap="none" normalizeH="0" baseline="0" smtClean="0">
                          <a:ln>
                            <a:noFill/>
                          </a:ln>
                          <a:solidFill>
                            <a:schemeClr val="tx1"/>
                          </a:solidFill>
                          <a:effectLst/>
                          <a:latin typeface="Times New Roman" pitchFamily="18" charset="0"/>
                          <a:cs typeface="Mitra" pitchFamily="2" charset="-78"/>
                        </a:rPr>
                        <a:t>گروه مشاوران بستن (</a:t>
                      </a:r>
                      <a:r>
                        <a:rPr kumimoji="0" lang="en-US" sz="2400" b="0" i="0" u="none" strike="noStrike" cap="none" normalizeH="0" baseline="0" smtClean="0">
                          <a:ln>
                            <a:noFill/>
                          </a:ln>
                          <a:solidFill>
                            <a:schemeClr val="tx1"/>
                          </a:solidFill>
                          <a:effectLst/>
                          <a:latin typeface="Times New Roman" pitchFamily="18" charset="0"/>
                          <a:cs typeface="Mitra" pitchFamily="2" charset="-78"/>
                        </a:rPr>
                        <a:t>BCG</a:t>
                      </a:r>
                      <a:r>
                        <a:rPr kumimoji="0" lang="ar-SA" sz="2400" b="0" i="0" u="none" strike="noStrike" cap="none" normalizeH="0" baseline="0" smtClean="0">
                          <a:ln>
                            <a:noFill/>
                          </a:ln>
                          <a:solidFill>
                            <a:schemeClr val="tx1"/>
                          </a:solidFill>
                          <a:effectLst/>
                          <a:latin typeface="Times New Roman" pitchFamily="18" charset="0"/>
                          <a:cs typeface="Mitra" pitchFamily="2" charset="-78"/>
                        </a:rPr>
                        <a:t>)</a:t>
                      </a:r>
                      <a:endParaRPr kumimoji="0" lang="en-US" sz="2400" b="0"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0" i="0" u="none" strike="noStrike" cap="none" normalizeH="0" baseline="0" smtClean="0">
                          <a:ln>
                            <a:noFill/>
                          </a:ln>
                          <a:solidFill>
                            <a:schemeClr val="tx1"/>
                          </a:solidFill>
                          <a:effectLst/>
                          <a:latin typeface="Times New Roman" pitchFamily="18" charset="0"/>
                          <a:cs typeface="Mitra" pitchFamily="2" charset="-78"/>
                        </a:rPr>
                        <a:t>ماتريس</a:t>
                      </a:r>
                      <a:endParaRPr kumimoji="0" lang="en-US" sz="2400" b="0" i="0" u="none" strike="noStrike" cap="none" normalizeH="0" baseline="0" smtClean="0">
                        <a:ln>
                          <a:noFill/>
                        </a:ln>
                        <a:solidFill>
                          <a:schemeClr val="tx1"/>
                        </a:solidFill>
                        <a:effectLst/>
                        <a:latin typeface="Times New Roman" pitchFamily="18" charset="0"/>
                        <a:cs typeface="Mitra" pitchFamily="2" charset="-78"/>
                      </a:endParaRPr>
                    </a:p>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0" i="0" u="none" strike="noStrike" cap="none" normalizeH="0" baseline="0" smtClean="0">
                          <a:ln>
                            <a:noFill/>
                          </a:ln>
                          <a:solidFill>
                            <a:schemeClr val="tx1"/>
                          </a:solidFill>
                          <a:effectLst/>
                          <a:latin typeface="Times New Roman" pitchFamily="18" charset="0"/>
                          <a:cs typeface="Mitra" pitchFamily="2" charset="-78"/>
                        </a:rPr>
                        <a:t>ارزيابي موقعيت</a:t>
                      </a:r>
                      <a:endParaRPr kumimoji="0" lang="en-US" sz="2400" b="0" i="0" u="none" strike="noStrike" cap="none" normalizeH="0" baseline="0" smtClean="0">
                        <a:ln>
                          <a:noFill/>
                        </a:ln>
                        <a:solidFill>
                          <a:schemeClr val="tx1"/>
                        </a:solidFill>
                        <a:effectLst/>
                        <a:latin typeface="Times New Roman" pitchFamily="18" charset="0"/>
                        <a:cs typeface="Mitra" pitchFamily="2" charset="-78"/>
                      </a:endParaRPr>
                    </a:p>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0" i="0" u="none" strike="noStrike" cap="none" normalizeH="0" baseline="0" smtClean="0">
                          <a:ln>
                            <a:noFill/>
                          </a:ln>
                          <a:solidFill>
                            <a:schemeClr val="tx1"/>
                          </a:solidFill>
                          <a:effectLst/>
                          <a:latin typeface="Times New Roman" pitchFamily="18" charset="0"/>
                          <a:cs typeface="Mitra" pitchFamily="2" charset="-78"/>
                        </a:rPr>
                        <a:t>و اقدام استراتژيك</a:t>
                      </a:r>
                      <a:endParaRPr kumimoji="0" lang="en-US" sz="2400" b="0" i="0" u="none" strike="noStrike" cap="none" normalizeH="0" baseline="0" smtClean="0">
                        <a:ln>
                          <a:noFill/>
                        </a:ln>
                        <a:solidFill>
                          <a:schemeClr val="tx1"/>
                        </a:solidFill>
                        <a:effectLst/>
                        <a:latin typeface="Times New Roman" pitchFamily="18" charset="0"/>
                        <a:cs typeface="Mitra" pitchFamily="2" charset="-78"/>
                      </a:endParaRPr>
                    </a:p>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0" i="0" u="none" strike="noStrike" cap="none" normalizeH="0" baseline="0" smtClean="0">
                          <a:ln>
                            <a:noFill/>
                          </a:ln>
                          <a:solidFill>
                            <a:schemeClr val="tx1"/>
                          </a:solidFill>
                          <a:effectLst/>
                          <a:latin typeface="Times New Roman" pitchFamily="18" charset="0"/>
                          <a:cs typeface="Mitra" pitchFamily="2" charset="-78"/>
                        </a:rPr>
                        <a:t>(</a:t>
                      </a:r>
                      <a:r>
                        <a:rPr kumimoji="0" lang="en-US" sz="2400" b="0" i="0" u="none" strike="noStrike" cap="none" normalizeH="0" baseline="0" smtClean="0">
                          <a:ln>
                            <a:noFill/>
                          </a:ln>
                          <a:solidFill>
                            <a:schemeClr val="tx1"/>
                          </a:solidFill>
                          <a:effectLst/>
                          <a:latin typeface="Times New Roman" pitchFamily="18" charset="0"/>
                          <a:cs typeface="Mitra" pitchFamily="2" charset="-78"/>
                        </a:rPr>
                        <a:t>SPACE</a:t>
                      </a:r>
                      <a:r>
                        <a:rPr kumimoji="0" lang="ar-SA" sz="2400" b="0" i="0" u="none" strike="noStrike" cap="none" normalizeH="0" baseline="0" smtClean="0">
                          <a:ln>
                            <a:noFill/>
                          </a:ln>
                          <a:solidFill>
                            <a:schemeClr val="tx1"/>
                          </a:solidFill>
                          <a:effectLst/>
                          <a:latin typeface="Times New Roman" pitchFamily="18" charset="0"/>
                          <a:cs typeface="Mitra" pitchFamily="2" charset="-78"/>
                        </a:rPr>
                        <a:t>)</a:t>
                      </a:r>
                      <a:endParaRPr kumimoji="0" lang="en-US" sz="2400" b="0"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0" i="0" u="none" strike="noStrike" cap="none" normalizeH="0" baseline="0" smtClean="0">
                          <a:ln>
                            <a:noFill/>
                          </a:ln>
                          <a:solidFill>
                            <a:schemeClr val="tx1"/>
                          </a:solidFill>
                          <a:effectLst/>
                          <a:latin typeface="Times New Roman" pitchFamily="18" charset="0"/>
                          <a:cs typeface="Mitra" pitchFamily="2" charset="-78"/>
                        </a:rPr>
                        <a:t>ماتريس تهديدات ، فرصت‏ها ، نقاط ضعف و نقاط قوت (</a:t>
                      </a:r>
                      <a:r>
                        <a:rPr kumimoji="0" lang="en-US" sz="2400" b="0" i="0" u="none" strike="noStrike" cap="none" normalizeH="0" baseline="0" smtClean="0">
                          <a:ln>
                            <a:noFill/>
                          </a:ln>
                          <a:solidFill>
                            <a:schemeClr val="tx1"/>
                          </a:solidFill>
                          <a:effectLst/>
                          <a:latin typeface="Times New Roman" pitchFamily="18" charset="0"/>
                          <a:cs typeface="Mitra" pitchFamily="2" charset="-78"/>
                        </a:rPr>
                        <a:t>TOWS</a:t>
                      </a:r>
                      <a:r>
                        <a:rPr kumimoji="0" lang="ar-SA" sz="2400" b="0" i="0" u="none" strike="noStrike" cap="none" normalizeH="0" baseline="0" smtClean="0">
                          <a:ln>
                            <a:noFill/>
                          </a:ln>
                          <a:solidFill>
                            <a:schemeClr val="tx1"/>
                          </a:solidFill>
                          <a:effectLst/>
                          <a:latin typeface="Times New Roman" pitchFamily="18" charset="0"/>
                          <a:cs typeface="Mitra" pitchFamily="2" charset="-78"/>
                        </a:rPr>
                        <a:t>)</a:t>
                      </a:r>
                      <a:endParaRPr kumimoji="0" lang="en-US" sz="2400" b="0" i="0" u="none" strike="noStrike" cap="none" normalizeH="0" baseline="0" smtClean="0">
                        <a:ln>
                          <a:noFill/>
                        </a:ln>
                        <a:solidFill>
                          <a:schemeClr val="tx1"/>
                        </a:solidFill>
                        <a:effectLst/>
                        <a:latin typeface="Times New Roman" pitchFamily="18" charset="0"/>
                        <a:cs typeface="Mitra" pitchFamily="2" charset="-78"/>
                      </a:endParaRPr>
                    </a:p>
                  </a:txBody>
                  <a:tcPr horzOverflow="overflow">
                    <a:lnL>
                      <a:noFill/>
                    </a:lnL>
                    <a:lnR w="28575"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noFill/>
                  </a:tcPr>
                </a:tc>
              </a:tr>
              <a:tr h="679450">
                <a:tc gridSpan="5">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sng" strike="noStrike" cap="none" normalizeH="0" baseline="0" smtClean="0">
                          <a:ln>
                            <a:noFill/>
                          </a:ln>
                          <a:solidFill>
                            <a:schemeClr val="tx2"/>
                          </a:solidFill>
                          <a:effectLst/>
                          <a:latin typeface="Times New Roman" pitchFamily="18" charset="0"/>
                          <a:cs typeface="Mitra" pitchFamily="2" charset="-78"/>
                        </a:rPr>
                        <a:t>مرحله سوم : مرحله تصميم‏گيري</a:t>
                      </a:r>
                      <a:endParaRPr kumimoji="0" lang="en-US" sz="2400" b="1" i="0" u="sng" strike="noStrike" cap="none" normalizeH="0" baseline="0" smtClean="0">
                        <a:ln>
                          <a:noFill/>
                        </a:ln>
                        <a:solidFill>
                          <a:schemeClr val="tx2"/>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682625">
                <a:tc gridSpan="5">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0" i="0" u="none" strike="noStrike" cap="none" normalizeH="0" baseline="0" dirty="0" smtClean="0">
                          <a:ln>
                            <a:noFill/>
                          </a:ln>
                          <a:solidFill>
                            <a:schemeClr val="tx1"/>
                          </a:solidFill>
                          <a:effectLst/>
                          <a:latin typeface="Times New Roman" pitchFamily="18" charset="0"/>
                          <a:cs typeface="Mitra" pitchFamily="2" charset="-78"/>
                        </a:rPr>
                        <a:t>ماتريس برنامه‏ريزي استراتژيك كمي (</a:t>
                      </a:r>
                      <a:r>
                        <a:rPr kumimoji="0" lang="en-US" sz="2400" b="0" i="0" u="none" strike="noStrike" cap="none" normalizeH="0" baseline="0" dirty="0" smtClean="0">
                          <a:ln>
                            <a:noFill/>
                          </a:ln>
                          <a:solidFill>
                            <a:schemeClr val="tx1"/>
                          </a:solidFill>
                          <a:effectLst/>
                          <a:latin typeface="Times New Roman" pitchFamily="18" charset="0"/>
                          <a:cs typeface="Mitra" pitchFamily="2" charset="-78"/>
                        </a:rPr>
                        <a:t>QSPM</a:t>
                      </a:r>
                      <a:r>
                        <a:rPr kumimoji="0" lang="ar-SA" sz="2400" b="0" i="0" u="none" strike="noStrike" cap="none" normalizeH="0" baseline="0" dirty="0" smtClean="0">
                          <a:ln>
                            <a:noFill/>
                          </a:ln>
                          <a:solidFill>
                            <a:schemeClr val="tx1"/>
                          </a:solidFill>
                          <a:effectLst/>
                          <a:latin typeface="Times New Roman" pitchFamily="18" charset="0"/>
                          <a:cs typeface="Mitra" pitchFamily="2" charset="-78"/>
                        </a:rPr>
                        <a:t>)</a:t>
                      </a:r>
                      <a:endParaRPr kumimoji="0" lang="en-US" sz="2400" b="0" i="0" u="none" strike="noStrike" cap="none" normalizeH="0" baseline="0" dirty="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bl>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258763"/>
            <a:ext cx="8153400" cy="457200"/>
          </a:xfrm>
          <a:prstGeom prst="rect">
            <a:avLst/>
          </a:prstGeom>
          <a:noFill/>
          <a:ln w="12700">
            <a:noFill/>
            <a:miter lim="800000"/>
            <a:headEnd type="none" w="sm" len="sm"/>
            <a:tailEnd type="none" w="sm" len="sm"/>
          </a:ln>
          <a:effectLst>
            <a:outerShdw dist="56796" dir="3806097" algn="ctr" rotWithShape="0">
              <a:schemeClr val="bg2"/>
            </a:outerShdw>
          </a:effectLst>
        </p:spPr>
        <p:txBody>
          <a:bodyPr anchor="ctr">
            <a:spAutoFit/>
          </a:bodyPr>
          <a:lstStyle/>
          <a:p>
            <a:pPr algn="ctr" rtl="1">
              <a:spcBef>
                <a:spcPct val="50000"/>
              </a:spcBef>
            </a:pPr>
            <a:r>
              <a:rPr lang="ar-SA" sz="2400" b="1" i="1" u="sng">
                <a:solidFill>
                  <a:srgbClr val="66FF66"/>
                </a:solidFill>
                <a:cs typeface="Mitra" pitchFamily="2" charset="-78"/>
              </a:rPr>
              <a:t>ماتريس تهديدات ، فرصتها ، نقاط ضعف ، نقاط قوت (</a:t>
            </a:r>
            <a:r>
              <a:rPr lang="en-US" sz="2400" b="1" i="1" u="sng">
                <a:solidFill>
                  <a:srgbClr val="66FF66"/>
                </a:solidFill>
                <a:cs typeface="Mitra" pitchFamily="2" charset="-78"/>
              </a:rPr>
              <a:t>TOWS</a:t>
            </a:r>
            <a:r>
              <a:rPr lang="ar-SA" sz="2400" b="1" i="1" u="sng">
                <a:solidFill>
                  <a:srgbClr val="66FF66"/>
                </a:solidFill>
                <a:cs typeface="Mitra" pitchFamily="2" charset="-78"/>
              </a:rPr>
              <a:t>)</a:t>
            </a:r>
            <a:endParaRPr lang="en-US" sz="2400" b="1" i="1" u="sng">
              <a:solidFill>
                <a:srgbClr val="66FF66"/>
              </a:solidFill>
              <a:cs typeface="Mitra" pitchFamily="2" charset="-78"/>
            </a:endParaRPr>
          </a:p>
        </p:txBody>
      </p:sp>
      <p:graphicFrame>
        <p:nvGraphicFramePr>
          <p:cNvPr id="58661" name="Group 293"/>
          <p:cNvGraphicFramePr>
            <a:graphicFrameLocks noGrp="1"/>
          </p:cNvGraphicFramePr>
          <p:nvPr/>
        </p:nvGraphicFramePr>
        <p:xfrm>
          <a:off x="152400" y="1455738"/>
          <a:ext cx="8763000" cy="4114800"/>
        </p:xfrm>
        <a:graphic>
          <a:graphicData uri="http://schemas.openxmlformats.org/drawingml/2006/table">
            <a:tbl>
              <a:tblPr/>
              <a:tblGrid>
                <a:gridCol w="2514600"/>
                <a:gridCol w="3581400"/>
                <a:gridCol w="2667000"/>
              </a:tblGrid>
              <a:tr h="284163">
                <a:tc>
                  <a:txBody>
                    <a:bodyPr/>
                    <a:lstStyle/>
                    <a:p>
                      <a:pPr marL="533400" marR="0" lvl="0" indent="-53340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نقاط ضعف- </a:t>
                      </a:r>
                      <a:r>
                        <a:rPr kumimoji="0" lang="en-US" sz="2400" b="1" i="0" u="none" strike="noStrike" cap="none" normalizeH="0" baseline="0" smtClean="0">
                          <a:ln>
                            <a:noFill/>
                          </a:ln>
                          <a:solidFill>
                            <a:schemeClr val="tx1"/>
                          </a:solidFill>
                          <a:effectLst/>
                          <a:latin typeface="Times New Roman" pitchFamily="18" charset="0"/>
                          <a:cs typeface="Mitra" pitchFamily="2" charset="-78"/>
                        </a:rPr>
                        <a:t>W</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نقاط قوت- </a:t>
                      </a:r>
                      <a:r>
                        <a:rPr kumimoji="0" lang="en-US" sz="2400" b="1" i="0" u="none" strike="noStrike" cap="none" normalizeH="0" baseline="0" smtClean="0">
                          <a:ln>
                            <a:noFill/>
                          </a:ln>
                          <a:solidFill>
                            <a:schemeClr val="tx1"/>
                          </a:solidFill>
                          <a:effectLst/>
                          <a:latin typeface="Times New Roman" pitchFamily="18" charset="0"/>
                          <a:cs typeface="Mitra" pitchFamily="2" charset="-78"/>
                        </a:rPr>
                        <a: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a:noFill/>
                    </a:lnB>
                    <a:lnTlToBr>
                      <a:noFill/>
                    </a:lnTlToBr>
                    <a:lnBlToTr>
                      <a:noFill/>
                    </a:lnBlToTr>
                    <a:noFill/>
                  </a:tcPr>
                </a:tc>
                <a:tc rowSpan="11">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هميشه سفيد باشد</a:t>
                      </a:r>
                      <a:endParaRPr kumimoji="0" lang="en-US" sz="24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1.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1.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vMerge="1">
                  <a:txBody>
                    <a:bodyPr/>
                    <a:lstStyle/>
                    <a:p>
                      <a:pPr rtl="1"/>
                      <a:endParaRPr lang="fa-IR"/>
                    </a:p>
                  </a:txBody>
                  <a:tcPr/>
                </a:tc>
              </a:tr>
              <a:tr h="28575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2.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2.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vMerge="1">
                  <a:txBody>
                    <a:bodyPr/>
                    <a:lstStyle/>
                    <a:p>
                      <a:pPr rtl="1"/>
                      <a:endParaRPr lang="fa-IR"/>
                    </a:p>
                  </a:txBody>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3.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3.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vMerge="1">
                  <a:txBody>
                    <a:bodyPr/>
                    <a:lstStyle/>
                    <a:p>
                      <a:pPr rtl="1"/>
                      <a:endParaRPr lang="fa-IR"/>
                    </a:p>
                  </a:txBody>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4.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4.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vMerge="1">
                  <a:txBody>
                    <a:bodyPr/>
                    <a:lstStyle/>
                    <a:p>
                      <a:pPr rtl="1"/>
                      <a:endParaRPr lang="fa-IR"/>
                    </a:p>
                  </a:txBody>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5. نقاط ضعف را فهرست كنيد</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5. نقاط قوت را فهرست كنيد</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vMerge="1">
                  <a:txBody>
                    <a:bodyPr/>
                    <a:lstStyle/>
                    <a:p>
                      <a:pPr rtl="1"/>
                      <a:endParaRPr lang="fa-IR"/>
                    </a:p>
                  </a:txBody>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6.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6.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vMerge="1">
                  <a:txBody>
                    <a:bodyPr/>
                    <a:lstStyle/>
                    <a:p>
                      <a:pPr rtl="1"/>
                      <a:endParaRPr lang="fa-IR"/>
                    </a:p>
                  </a:txBody>
                  <a:tcPr/>
                </a:tc>
              </a:tr>
              <a:tr h="28575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7.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7.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vMerge="1">
                  <a:txBody>
                    <a:bodyPr/>
                    <a:lstStyle/>
                    <a:p>
                      <a:pPr rtl="1"/>
                      <a:endParaRPr lang="fa-IR"/>
                    </a:p>
                  </a:txBody>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8.</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8.</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vMerge="1">
                  <a:txBody>
                    <a:bodyPr/>
                    <a:lstStyle/>
                    <a:p>
                      <a:pPr rtl="1"/>
                      <a:endParaRPr lang="fa-IR"/>
                    </a:p>
                  </a:txBody>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9.</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9.</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vMerge="1">
                  <a:txBody>
                    <a:bodyPr/>
                    <a:lstStyle/>
                    <a:p>
                      <a:pPr rtl="1"/>
                      <a:endParaRPr lang="fa-IR"/>
                    </a:p>
                  </a:txBody>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10.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10.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vMerge="1">
                  <a:txBody>
                    <a:bodyPr/>
                    <a:lstStyle/>
                    <a:p>
                      <a:pPr rtl="1"/>
                      <a:endParaRPr lang="fa-IR"/>
                    </a:p>
                  </a:txBody>
                  <a:tcPr/>
                </a:tc>
              </a:tr>
            </a:tbl>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533400" y="258763"/>
            <a:ext cx="8153400" cy="457200"/>
          </a:xfrm>
          <a:prstGeom prst="rect">
            <a:avLst/>
          </a:prstGeom>
          <a:noFill/>
          <a:ln w="12700">
            <a:noFill/>
            <a:miter lim="800000"/>
            <a:headEnd type="none" w="sm" len="sm"/>
            <a:tailEnd type="none" w="sm" len="sm"/>
          </a:ln>
          <a:effectLst>
            <a:outerShdw dist="56796" dir="3806097" algn="ctr" rotWithShape="0">
              <a:schemeClr val="bg2"/>
            </a:outerShdw>
          </a:effectLst>
        </p:spPr>
        <p:txBody>
          <a:bodyPr anchor="ctr">
            <a:spAutoFit/>
          </a:bodyPr>
          <a:lstStyle/>
          <a:p>
            <a:pPr algn="ctr" rtl="1">
              <a:spcBef>
                <a:spcPct val="50000"/>
              </a:spcBef>
            </a:pPr>
            <a:r>
              <a:rPr lang="ar-SA" sz="2400" b="1" i="1" u="sng">
                <a:solidFill>
                  <a:srgbClr val="66FF66"/>
                </a:solidFill>
                <a:cs typeface="Mitra" pitchFamily="2" charset="-78"/>
              </a:rPr>
              <a:t>ماتريس تهديدات ، فرصتها ، نقاط ضعف ، نقاط قوت (</a:t>
            </a:r>
            <a:r>
              <a:rPr lang="en-US" sz="2400" b="1" i="1" u="sng">
                <a:solidFill>
                  <a:srgbClr val="66FF66"/>
                </a:solidFill>
                <a:cs typeface="Mitra" pitchFamily="2" charset="-78"/>
              </a:rPr>
              <a:t>TOWS</a:t>
            </a:r>
            <a:r>
              <a:rPr lang="ar-SA" sz="2400" b="1" i="1" u="sng">
                <a:solidFill>
                  <a:srgbClr val="66FF66"/>
                </a:solidFill>
                <a:cs typeface="Mitra" pitchFamily="2" charset="-78"/>
              </a:rPr>
              <a:t>)</a:t>
            </a:r>
            <a:endParaRPr lang="en-US" sz="2400" b="1" i="1" u="sng">
              <a:solidFill>
                <a:srgbClr val="66FF66"/>
              </a:solidFill>
              <a:cs typeface="Mitra" pitchFamily="2" charset="-78"/>
            </a:endParaRPr>
          </a:p>
        </p:txBody>
      </p:sp>
      <p:graphicFrame>
        <p:nvGraphicFramePr>
          <p:cNvPr id="59522" name="Group 130"/>
          <p:cNvGraphicFramePr>
            <a:graphicFrameLocks noGrp="1"/>
          </p:cNvGraphicFramePr>
          <p:nvPr/>
        </p:nvGraphicFramePr>
        <p:xfrm>
          <a:off x="152400" y="1455738"/>
          <a:ext cx="8763000" cy="4114800"/>
        </p:xfrm>
        <a:graphic>
          <a:graphicData uri="http://schemas.openxmlformats.org/drawingml/2006/table">
            <a:tbl>
              <a:tblPr/>
              <a:tblGrid>
                <a:gridCol w="2514600"/>
                <a:gridCol w="3581400"/>
                <a:gridCol w="2667000"/>
              </a:tblGrid>
              <a:tr h="284163">
                <a:tc>
                  <a:txBody>
                    <a:bodyPr/>
                    <a:lstStyle/>
                    <a:p>
                      <a:pPr marL="533400" marR="0" lvl="0" indent="-53340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استراتژي‏ها- </a:t>
                      </a:r>
                      <a:r>
                        <a:rPr kumimoji="0" lang="en-US" sz="2400" b="1" i="0" u="none" strike="noStrike" cap="none" normalizeH="0" baseline="0" smtClean="0">
                          <a:ln>
                            <a:noFill/>
                          </a:ln>
                          <a:solidFill>
                            <a:schemeClr val="tx1"/>
                          </a:solidFill>
                          <a:effectLst/>
                          <a:latin typeface="Times New Roman" pitchFamily="18" charset="0"/>
                          <a:cs typeface="Mitra" pitchFamily="2" charset="-78"/>
                        </a:rPr>
                        <a:t>WO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استراتژي‏ها- </a:t>
                      </a:r>
                      <a:r>
                        <a:rPr kumimoji="0" lang="en-US" sz="2400" b="1" i="0" u="none" strike="noStrike" cap="none" normalizeH="0" baseline="0" smtClean="0">
                          <a:ln>
                            <a:noFill/>
                          </a:ln>
                          <a:solidFill>
                            <a:schemeClr val="tx1"/>
                          </a:solidFill>
                          <a:effectLst/>
                          <a:latin typeface="Times New Roman" pitchFamily="18" charset="0"/>
                          <a:cs typeface="Mitra" pitchFamily="2" charset="-78"/>
                        </a:rPr>
                        <a:t>SO</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فرصت‏ها- </a:t>
                      </a:r>
                      <a:r>
                        <a:rPr kumimoji="0" lang="en-US" sz="2400" b="1" i="0" u="none" strike="noStrike" cap="none" normalizeH="0" baseline="0" smtClean="0">
                          <a:ln>
                            <a:noFill/>
                          </a:ln>
                          <a:solidFill>
                            <a:schemeClr val="tx1"/>
                          </a:solidFill>
                          <a:effectLst/>
                          <a:latin typeface="Times New Roman" pitchFamily="18" charset="0"/>
                          <a:cs typeface="Mitra" pitchFamily="2" charset="-78"/>
                        </a:rPr>
                        <a:t>O</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a:noFill/>
                    </a:lnB>
                    <a:lnTlToBr>
                      <a:noFill/>
                    </a:lnTlToBr>
                    <a:lnBlToTr>
                      <a:noFill/>
                    </a:lnBlToTr>
                    <a:noFill/>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1.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1.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1.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8575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2.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2.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2.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3.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3.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3.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4. با بهره‏جستن از فرصتها</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4. با بهره‏جستن از نقاط قوت</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4.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5. نقاط ضعف را از بين ببريد</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5. درصدد بهره‏برداري از فرصت‏ها برآييد</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5. فرصت‏ها را فهرست كنيد</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6.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6.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6.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8575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7.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7.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7.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8.</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8.</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8.</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9.</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9.</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9.</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10.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533400" y="228600"/>
            <a:ext cx="8153400" cy="519113"/>
          </a:xfrm>
          <a:prstGeom prst="rect">
            <a:avLst/>
          </a:prstGeom>
          <a:noFill/>
          <a:ln w="12700">
            <a:noFill/>
            <a:miter lim="800000"/>
            <a:headEnd type="none" w="sm" len="sm"/>
            <a:tailEnd type="none" w="sm" len="sm"/>
          </a:ln>
          <a:effectLst>
            <a:outerShdw dist="56796" dir="3806097" algn="ctr" rotWithShape="0">
              <a:schemeClr val="bg2"/>
            </a:outerShdw>
          </a:effectLst>
        </p:spPr>
        <p:txBody>
          <a:bodyPr anchor="ctr">
            <a:spAutoFit/>
          </a:bodyPr>
          <a:lstStyle/>
          <a:p>
            <a:pPr algn="ctr" rtl="1">
              <a:spcBef>
                <a:spcPct val="50000"/>
              </a:spcBef>
            </a:pPr>
            <a:r>
              <a:rPr lang="ar-SA" b="1" i="1" u="sng">
                <a:solidFill>
                  <a:srgbClr val="66FF66"/>
                </a:solidFill>
                <a:cs typeface="Mitra" pitchFamily="2" charset="-78"/>
              </a:rPr>
              <a:t>ماتريس تهديدات ، فرصتها ، نقاط ضعف ، نقاط قوت (</a:t>
            </a:r>
            <a:r>
              <a:rPr lang="en-US" b="1" i="1" u="sng">
                <a:solidFill>
                  <a:srgbClr val="66FF66"/>
                </a:solidFill>
                <a:cs typeface="Mitra" pitchFamily="2" charset="-78"/>
              </a:rPr>
              <a:t>TOWS</a:t>
            </a:r>
            <a:r>
              <a:rPr lang="ar-SA" b="1" i="1" u="sng">
                <a:solidFill>
                  <a:srgbClr val="66FF66"/>
                </a:solidFill>
                <a:cs typeface="Mitra" pitchFamily="2" charset="-78"/>
              </a:rPr>
              <a:t>)</a:t>
            </a:r>
            <a:endParaRPr lang="en-US" b="1" i="1" u="sng">
              <a:solidFill>
                <a:srgbClr val="66FF66"/>
              </a:solidFill>
              <a:cs typeface="Mitra" pitchFamily="2" charset="-78"/>
            </a:endParaRPr>
          </a:p>
        </p:txBody>
      </p:sp>
      <p:graphicFrame>
        <p:nvGraphicFramePr>
          <p:cNvPr id="60419" name="Group 3"/>
          <p:cNvGraphicFramePr>
            <a:graphicFrameLocks noGrp="1"/>
          </p:cNvGraphicFramePr>
          <p:nvPr/>
        </p:nvGraphicFramePr>
        <p:xfrm>
          <a:off x="152400" y="1455738"/>
          <a:ext cx="8763000" cy="4114800"/>
        </p:xfrm>
        <a:graphic>
          <a:graphicData uri="http://schemas.openxmlformats.org/drawingml/2006/table">
            <a:tbl>
              <a:tblPr/>
              <a:tblGrid>
                <a:gridCol w="2514600"/>
                <a:gridCol w="3581400"/>
                <a:gridCol w="2667000"/>
              </a:tblGrid>
              <a:tr h="284163">
                <a:tc>
                  <a:txBody>
                    <a:bodyPr/>
                    <a:lstStyle/>
                    <a:p>
                      <a:pPr marL="533400" marR="0" lvl="0" indent="-53340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استراتژي‏ها- </a:t>
                      </a:r>
                      <a:r>
                        <a:rPr kumimoji="0" lang="en-US" sz="2400" b="1" i="0" u="none" strike="noStrike" cap="none" normalizeH="0" baseline="0" smtClean="0">
                          <a:ln>
                            <a:noFill/>
                          </a:ln>
                          <a:solidFill>
                            <a:schemeClr val="tx1"/>
                          </a:solidFill>
                          <a:effectLst/>
                          <a:latin typeface="Times New Roman" pitchFamily="18" charset="0"/>
                          <a:cs typeface="Mitra" pitchFamily="2" charset="-78"/>
                        </a:rPr>
                        <a:t>WT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استراتژي‏ها- </a:t>
                      </a:r>
                      <a:r>
                        <a:rPr kumimoji="0" lang="en-US" sz="2400" b="1" i="0" u="none" strike="noStrike" cap="none" normalizeH="0" baseline="0" smtClean="0">
                          <a:ln>
                            <a:noFill/>
                          </a:ln>
                          <a:solidFill>
                            <a:schemeClr val="tx1"/>
                          </a:solidFill>
                          <a:effectLst/>
                          <a:latin typeface="Times New Roman" pitchFamily="18" charset="0"/>
                          <a:cs typeface="Mitra" pitchFamily="2" charset="-78"/>
                        </a:rPr>
                        <a:t>ST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400" b="1" i="0" u="none" strike="noStrike" cap="none" normalizeH="0" baseline="0" smtClean="0">
                          <a:ln>
                            <a:noFill/>
                          </a:ln>
                          <a:solidFill>
                            <a:schemeClr val="tx1"/>
                          </a:solidFill>
                          <a:effectLst/>
                          <a:latin typeface="Times New Roman" pitchFamily="18" charset="0"/>
                          <a:cs typeface="Mitra" pitchFamily="2" charset="-78"/>
                        </a:rPr>
                        <a:t>تهديدات- </a:t>
                      </a:r>
                      <a:r>
                        <a:rPr kumimoji="0" lang="en-US" sz="2400" b="1" i="0" u="none" strike="noStrike" cap="none" normalizeH="0" baseline="0" smtClean="0">
                          <a:ln>
                            <a:noFill/>
                          </a:ln>
                          <a:solidFill>
                            <a:schemeClr val="tx1"/>
                          </a:solidFill>
                          <a:effectLst/>
                          <a:latin typeface="Times New Roman" pitchFamily="18" charset="0"/>
                          <a:cs typeface="Mitra" pitchFamily="2" charset="-78"/>
                        </a:rPr>
                        <a:t>T</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a:noFill/>
                    </a:lnB>
                    <a:lnTlToBr>
                      <a:noFill/>
                    </a:lnTlToBr>
                    <a:lnBlToTr>
                      <a:noFill/>
                    </a:lnBlToTr>
                    <a:noFill/>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1.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1.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1.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8575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2.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2.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2.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3.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3.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3.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4. نقاط ضعف را كاهش دهيد</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4. براي احتراز از تهديدات</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4.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5. و از تهديدات پرهيز كنيد</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5. از نقاط قوت استفاده كنيد</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5. تهديدات را فهرست كنيد</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6.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6.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6.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85750">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7.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7.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7.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8.</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8.</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8.</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9.</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84163">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9.</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9.</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1" i="0" u="none" strike="noStrike" cap="none" normalizeH="0" baseline="0" smtClean="0">
                          <a:ln>
                            <a:noFill/>
                          </a:ln>
                          <a:solidFill>
                            <a:schemeClr val="tx1"/>
                          </a:solidFill>
                          <a:effectLst/>
                          <a:latin typeface="Times New Roman" pitchFamily="18" charset="0"/>
                          <a:cs typeface="Mitra" pitchFamily="2" charset="-78"/>
                        </a:rPr>
                        <a:t>10. </a:t>
                      </a:r>
                      <a:endParaRPr kumimoji="0" lang="en-US" sz="1800" b="1" i="0" u="none" strike="noStrike" cap="none" normalizeH="0" baseline="0" smtClean="0">
                        <a:ln>
                          <a:noFill/>
                        </a:ln>
                        <a:solidFill>
                          <a:schemeClr val="tx1"/>
                        </a:solidFill>
                        <a:effectLst/>
                        <a:latin typeface="Times New Roman" pitchFamily="18" charset="0"/>
                        <a:cs typeface="Mitra" pitchFamily="2" charset="-78"/>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858" name="Group 2"/>
          <p:cNvGraphicFramePr>
            <a:graphicFrameLocks noGrp="1"/>
          </p:cNvGraphicFramePr>
          <p:nvPr/>
        </p:nvGraphicFramePr>
        <p:xfrm>
          <a:off x="0" y="533400"/>
          <a:ext cx="9144000" cy="6324599"/>
        </p:xfrm>
        <a:graphic>
          <a:graphicData uri="http://schemas.openxmlformats.org/drawingml/2006/table">
            <a:tbl>
              <a:tblPr/>
              <a:tblGrid>
                <a:gridCol w="3000375"/>
                <a:gridCol w="3071813"/>
                <a:gridCol w="3071812"/>
              </a:tblGrid>
              <a:tr h="2095514">
                <a:tc>
                  <a:txBody>
                    <a:bodyPr/>
                    <a:lstStyle/>
                    <a:p>
                      <a:pPr marL="533400" marR="0" lvl="0" indent="-53340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1" i="0" u="sng" strike="noStrike" cap="none" normalizeH="0" baseline="0" dirty="0" smtClean="0">
                          <a:ln>
                            <a:noFill/>
                          </a:ln>
                          <a:solidFill>
                            <a:srgbClr val="FF0000"/>
                          </a:solidFill>
                          <a:effectLst/>
                          <a:latin typeface="Times New Roman" pitchFamily="18" charset="0"/>
                          <a:cs typeface="Times New Roman" pitchFamily="18" charset="0"/>
                        </a:rPr>
                        <a:t>W : </a:t>
                      </a:r>
                      <a:r>
                        <a:rPr kumimoji="0" lang="fa-IR" sz="2800" b="1" i="0" u="sng" strike="noStrike" cap="none" normalizeH="0" baseline="0" dirty="0" smtClean="0">
                          <a:ln>
                            <a:noFill/>
                          </a:ln>
                          <a:solidFill>
                            <a:srgbClr val="FF0000"/>
                          </a:solidFill>
                          <a:effectLst/>
                          <a:latin typeface="Times New Roman" pitchFamily="18" charset="0"/>
                          <a:cs typeface="Times New Roman" pitchFamily="18" charset="0"/>
                        </a:rPr>
                        <a:t>ضعفها</a:t>
                      </a:r>
                      <a:endParaRPr kumimoji="0" lang="en-US" sz="2800" b="1" i="0" u="sng"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bg1">
                            <a:gamma/>
                            <a:shade val="46275"/>
                            <a:invGamma/>
                          </a:schemeClr>
                        </a:gs>
                      </a:gsLst>
                      <a:lin ang="0" scaled="1"/>
                    </a:gradFill>
                  </a:tcPr>
                </a:tc>
                <a:tc>
                  <a:txBody>
                    <a:bodyPr/>
                    <a:lstStyle/>
                    <a:p>
                      <a:pPr marL="533400" marR="0" lvl="0" indent="-53340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1" i="0" u="sng" strike="noStrike" cap="none" normalizeH="0" baseline="0" dirty="0" smtClean="0">
                          <a:ln>
                            <a:noFill/>
                          </a:ln>
                          <a:solidFill>
                            <a:srgbClr val="00CC00"/>
                          </a:solidFill>
                          <a:effectLst/>
                          <a:latin typeface="Times New Roman" pitchFamily="18" charset="0"/>
                          <a:cs typeface="Times New Roman" pitchFamily="18" charset="0"/>
                        </a:rPr>
                        <a:t>S</a:t>
                      </a:r>
                      <a:r>
                        <a:rPr kumimoji="0" lang="en-US" sz="2800" b="0" i="0" u="sng" strike="noStrike" cap="none" normalizeH="0" baseline="0" dirty="0" smtClean="0">
                          <a:ln>
                            <a:noFill/>
                          </a:ln>
                          <a:solidFill>
                            <a:srgbClr val="00CC00"/>
                          </a:solidFill>
                          <a:effectLst/>
                          <a:latin typeface="Times New Roman" pitchFamily="18" charset="0"/>
                          <a:cs typeface="Times New Roman" pitchFamily="18" charset="0"/>
                        </a:rPr>
                        <a:t> </a:t>
                      </a:r>
                      <a:r>
                        <a:rPr kumimoji="0" lang="fa-IR" sz="2800" b="1" i="0" u="sng" strike="noStrike" cap="none" normalizeH="0" baseline="0" dirty="0" smtClean="0">
                          <a:ln>
                            <a:noFill/>
                          </a:ln>
                          <a:solidFill>
                            <a:srgbClr val="00CC00"/>
                          </a:solidFill>
                          <a:effectLst/>
                          <a:latin typeface="Times New Roman" pitchFamily="18" charset="0"/>
                          <a:cs typeface="Times New Roman" pitchFamily="18" charset="0"/>
                        </a:rPr>
                        <a:t>قوتها:</a:t>
                      </a:r>
                      <a:endParaRPr kumimoji="0" lang="fa-IR"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bg1">
                            <a:gamma/>
                            <a:shade val="46275"/>
                            <a:invGamma/>
                          </a:schemeClr>
                        </a:gs>
                      </a:gsLst>
                      <a:lin ang="0" scaled="1"/>
                    </a:gradFill>
                  </a:tcPr>
                </a:tc>
                <a:tc>
                  <a:txBody>
                    <a:bodyPr/>
                    <a:lstStyle/>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800" b="1" i="0" u="none" strike="noStrike" cap="none" normalizeH="0" baseline="0" dirty="0" smtClean="0">
                          <a:ln>
                            <a:noFill/>
                          </a:ln>
                          <a:solidFill>
                            <a:schemeClr val="tx1"/>
                          </a:solidFill>
                          <a:effectLst/>
                          <a:latin typeface="Times New Roman" pitchFamily="18" charset="0"/>
                          <a:cs typeface="Times New Roman" pitchFamily="18" charset="0"/>
                        </a:rPr>
                        <a:t>عوامل داخلی</a:t>
                      </a:r>
                      <a:r>
                        <a:rPr kumimoji="0" lang="fa-IR" sz="28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fa-I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1800" b="1" i="0" u="none" strike="noStrike" cap="none" normalizeH="0" baseline="0" dirty="0" smtClean="0">
                        <a:ln>
                          <a:noFill/>
                        </a:ln>
                        <a:solidFill>
                          <a:schemeClr val="tx1"/>
                        </a:solidFill>
                        <a:effectLst/>
                        <a:latin typeface="Times New Roman" pitchFamily="18" charset="0"/>
                        <a:cs typeface="Times New Roman" pitchFamily="18" charset="0"/>
                      </a:endParaRPr>
                    </a:p>
                    <a:p>
                      <a:pPr marL="533400" marR="0" lvl="0" indent="-53340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800" b="1" i="0" u="none" strike="noStrike" cap="none" normalizeH="0" baseline="0" dirty="0" smtClean="0">
                          <a:ln>
                            <a:noFill/>
                          </a:ln>
                          <a:solidFill>
                            <a:schemeClr val="tx1"/>
                          </a:solidFill>
                          <a:effectLst/>
                          <a:latin typeface="Times New Roman" pitchFamily="18" charset="0"/>
                          <a:cs typeface="Times New Roman" pitchFamily="18" charset="0"/>
                        </a:rPr>
                        <a:t> عوامل خارجی</a:t>
                      </a:r>
                      <a:r>
                        <a:rPr kumimoji="0" lang="fa-IR" sz="28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bg1">
                            <a:gamma/>
                            <a:shade val="46275"/>
                            <a:invGamma/>
                          </a:schemeClr>
                        </a:gs>
                      </a:gsLst>
                      <a:lin ang="0" scaled="1"/>
                    </a:gradFill>
                  </a:tcPr>
                </a:tc>
              </a:tr>
              <a:tr h="2188679">
                <a:tc>
                  <a:txBody>
                    <a:bodyPr/>
                    <a:lstStyle/>
                    <a:p>
                      <a:pPr marL="533400" marR="0" lvl="0" indent="-53340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1" i="0" u="sng" strike="noStrike" cap="none" normalizeH="0" baseline="0" dirty="0" smtClean="0">
                          <a:ln>
                            <a:noFill/>
                          </a:ln>
                          <a:solidFill>
                            <a:srgbClr val="FF6600"/>
                          </a:solidFill>
                          <a:effectLst/>
                          <a:latin typeface="Times New Roman" pitchFamily="18" charset="0"/>
                          <a:cs typeface="Times New Roman" pitchFamily="18" charset="0"/>
                        </a:rPr>
                        <a:t>WO</a:t>
                      </a:r>
                      <a:r>
                        <a:rPr kumimoji="0" lang="fa-IR" sz="2800" b="1" i="0" u="sng" strike="noStrike" cap="none" normalizeH="0" baseline="0" dirty="0" smtClean="0">
                          <a:ln>
                            <a:noFill/>
                          </a:ln>
                          <a:solidFill>
                            <a:srgbClr val="FF6600"/>
                          </a:solidFill>
                          <a:effectLst/>
                          <a:latin typeface="Times New Roman" pitchFamily="18" charset="0"/>
                          <a:cs typeface="Times New Roman" pitchFamily="18" charset="0"/>
                        </a:rPr>
                        <a:t>محافظه کارانه</a:t>
                      </a:r>
                      <a:endParaRPr kumimoji="0" lang="fa-IR" sz="2800" b="1" i="0" u="none" strike="noStrike" cap="none" normalizeH="0" baseline="0" dirty="0" smtClean="0">
                        <a:ln>
                          <a:noFill/>
                        </a:ln>
                        <a:solidFill>
                          <a:srgbClr val="FF6600"/>
                        </a:solidFill>
                        <a:effectLst/>
                        <a:latin typeface="Times New Roman" pitchFamily="18" charset="0"/>
                        <a:cs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800" b="1" i="0" u="none" strike="noStrike" cap="none" normalizeH="0" baseline="0" dirty="0" smtClean="0">
                          <a:ln>
                            <a:noFill/>
                          </a:ln>
                          <a:solidFill>
                            <a:schemeClr val="tx1"/>
                          </a:solidFill>
                          <a:effectLst/>
                          <a:latin typeface="Times New Roman" pitchFamily="18" charset="0"/>
                          <a:cs typeface="Times New Roman" pitchFamily="18" charset="0"/>
                        </a:rPr>
                        <a:t>شناخت  محدود یتها </a:t>
                      </a: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800" b="1" i="0" u="none" strike="noStrike" cap="none" normalizeH="0" baseline="0" dirty="0" smtClean="0">
                          <a:ln>
                            <a:noFill/>
                          </a:ln>
                          <a:solidFill>
                            <a:schemeClr val="tx1"/>
                          </a:solidFill>
                          <a:effectLst/>
                          <a:latin typeface="Times New Roman" pitchFamily="18" charset="0"/>
                          <a:cs typeface="Times New Roman" pitchFamily="18" charset="0"/>
                        </a:rPr>
                        <a:t> ( تغییر  جهت )    </a:t>
                      </a:r>
                      <a:endParaRPr kumimoji="0" lang="en-US" sz="2800" b="1" i="0" u="sng"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bg1">
                            <a:gamma/>
                            <a:shade val="46275"/>
                            <a:invGamma/>
                          </a:schemeClr>
                        </a:gs>
                      </a:gsLst>
                      <a:lin ang="0" scaled="1"/>
                    </a:gradFill>
                  </a:tcPr>
                </a:tc>
                <a:tc>
                  <a:txBody>
                    <a:bodyPr/>
                    <a:lstStyle/>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400" b="1" i="0" u="sng" strike="noStrike" cap="none" normalizeH="0" baseline="0" dirty="0" smtClean="0">
                          <a:ln>
                            <a:noFill/>
                          </a:ln>
                          <a:solidFill>
                            <a:srgbClr val="00CC00"/>
                          </a:solidFill>
                          <a:effectLst/>
                          <a:latin typeface="Times New Roman" pitchFamily="18" charset="0"/>
                          <a:cs typeface="Times New Roman" pitchFamily="18" charset="0"/>
                        </a:rPr>
                        <a:t>SO</a:t>
                      </a:r>
                      <a:r>
                        <a:rPr kumimoji="0" lang="fa-IR" sz="2400" b="1" i="0" u="sng" strike="noStrike" cap="none" normalizeH="0" baseline="0" dirty="0" smtClean="0">
                          <a:ln>
                            <a:noFill/>
                          </a:ln>
                          <a:solidFill>
                            <a:srgbClr val="33CC33"/>
                          </a:solidFill>
                          <a:effectLst/>
                          <a:latin typeface="Times New Roman" pitchFamily="18" charset="0"/>
                          <a:cs typeface="Times New Roman" pitchFamily="18" charset="0"/>
                        </a:rPr>
                        <a:t>استراتژیهای: تهاجمی</a:t>
                      </a:r>
                      <a:r>
                        <a:rPr kumimoji="0" lang="fa-IR" sz="2400" b="1" i="0" u="none" strike="noStrike" cap="none" normalizeH="0" baseline="0" dirty="0" smtClean="0">
                          <a:ln>
                            <a:noFill/>
                          </a:ln>
                          <a:solidFill>
                            <a:schemeClr val="tx1"/>
                          </a:solidFill>
                          <a:effectLst/>
                          <a:latin typeface="Times New Roman" pitchFamily="18" charset="0"/>
                          <a:cs typeface="Times New Roman" pitchFamily="18" charset="0"/>
                        </a:rPr>
                        <a:t> </a:t>
                      </a: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800" b="1" i="0" u="none" strike="noStrike" cap="none" normalizeH="0" baseline="0" dirty="0" smtClean="0">
                          <a:ln>
                            <a:noFill/>
                          </a:ln>
                          <a:solidFill>
                            <a:schemeClr val="tx1"/>
                          </a:solidFill>
                          <a:effectLst/>
                          <a:latin typeface="Times New Roman" pitchFamily="18" charset="0"/>
                          <a:cs typeface="Times New Roman" pitchFamily="18" charset="0"/>
                        </a:rPr>
                        <a:t>شناخت اهرمهای نفوذ         </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bg1">
                            <a:gamma/>
                            <a:shade val="46275"/>
                            <a:invGamma/>
                          </a:schemeClr>
                        </a:gs>
                      </a:gsLst>
                      <a:lin ang="0" scaled="1"/>
                    </a:gradFill>
                  </a:tcPr>
                </a:tc>
                <a:tc>
                  <a:txBody>
                    <a:bodyPr/>
                    <a:lstStyle/>
                    <a:p>
                      <a:pPr marL="533400" marR="0" lvl="0" indent="-53340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1" i="0" u="sng" strike="noStrike" cap="none" normalizeH="0" baseline="0" dirty="0" smtClean="0">
                          <a:ln>
                            <a:noFill/>
                          </a:ln>
                          <a:solidFill>
                            <a:srgbClr val="00CC00"/>
                          </a:solidFill>
                          <a:effectLst/>
                          <a:latin typeface="Times New Roman" pitchFamily="18" charset="0"/>
                          <a:cs typeface="Times New Roman" pitchFamily="18" charset="0"/>
                        </a:rPr>
                        <a:t>O : </a:t>
                      </a:r>
                      <a:r>
                        <a:rPr kumimoji="0" lang="fa-IR" sz="2800" b="1" i="0" u="sng" strike="noStrike" cap="none" normalizeH="0" baseline="0" dirty="0" smtClean="0">
                          <a:ln>
                            <a:noFill/>
                          </a:ln>
                          <a:solidFill>
                            <a:srgbClr val="00CC00"/>
                          </a:solidFill>
                          <a:effectLst/>
                          <a:latin typeface="Times New Roman" pitchFamily="18" charset="0"/>
                          <a:cs typeface="Times New Roman" pitchFamily="18" charset="0"/>
                        </a:rPr>
                        <a:t>فرصتها</a:t>
                      </a:r>
                      <a:r>
                        <a:rPr kumimoji="0" lang="fa-IR" sz="2800" b="0" i="0" u="sng"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sng" strike="noStrike" cap="none" normalizeH="0" baseline="0" dirty="0" smtClean="0">
                          <a:ln>
                            <a:noFill/>
                          </a:ln>
                          <a:solidFill>
                            <a:schemeClr val="tx1"/>
                          </a:solidFill>
                          <a:effectLst/>
                          <a:latin typeface="Times New Roman" pitchFamily="18" charset="0"/>
                          <a:cs typeface="Times New Roman" pitchFamily="18" charset="0"/>
                        </a:rPr>
                        <a:t> </a:t>
                      </a:r>
                      <a:endParaRPr kumimoji="0" lang="fa-IR" sz="2800" b="0" i="0" u="sng" strike="noStrike" cap="none" normalizeH="0" baseline="0" dirty="0" smtClean="0">
                        <a:ln>
                          <a:noFill/>
                        </a:ln>
                        <a:solidFill>
                          <a:schemeClr val="tx1"/>
                        </a:solidFill>
                        <a:effectLst/>
                        <a:latin typeface="Times New Roman" pitchFamily="18" charset="0"/>
                        <a:cs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533400" marR="0" lvl="0" indent="-53340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bg1">
                            <a:gamma/>
                            <a:shade val="46275"/>
                            <a:invGamma/>
                          </a:schemeClr>
                        </a:gs>
                      </a:gsLst>
                      <a:lin ang="0" scaled="1"/>
                    </a:gradFill>
                  </a:tcPr>
                </a:tc>
              </a:tr>
              <a:tr h="2040406">
                <a:tc>
                  <a:txBody>
                    <a:bodyPr/>
                    <a:lstStyle/>
                    <a:p>
                      <a:pPr marL="533400" marR="0" lvl="0" indent="-53340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1" i="0" u="sng" strike="noStrike" cap="none" normalizeH="0" baseline="0" dirty="0" smtClean="0">
                          <a:ln>
                            <a:noFill/>
                          </a:ln>
                          <a:solidFill>
                            <a:srgbClr val="FF0000"/>
                          </a:solidFill>
                          <a:effectLst/>
                          <a:latin typeface="Times New Roman" pitchFamily="18" charset="0"/>
                          <a:cs typeface="Times New Roman" pitchFamily="18" charset="0"/>
                        </a:rPr>
                        <a:t>WT</a:t>
                      </a:r>
                      <a:r>
                        <a:rPr kumimoji="0" lang="en-US" sz="2000" b="1" i="0" u="sng" strike="noStrike" cap="none" normalizeH="0" baseline="0" dirty="0" smtClean="0">
                          <a:ln>
                            <a:noFill/>
                          </a:ln>
                          <a:solidFill>
                            <a:schemeClr val="tx1"/>
                          </a:solidFill>
                          <a:effectLst/>
                          <a:latin typeface="Times New Roman" pitchFamily="18" charset="0"/>
                          <a:cs typeface="Times New Roman" pitchFamily="18" charset="0"/>
                        </a:rPr>
                        <a:t>  </a:t>
                      </a:r>
                    </a:p>
                    <a:p>
                      <a:pPr marL="533400" marR="0" lvl="0" indent="-53340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000" b="1" i="0" u="sng" strike="noStrike" cap="none" normalizeH="0" baseline="0" dirty="0" smtClean="0">
                          <a:ln>
                            <a:noFill/>
                          </a:ln>
                          <a:solidFill>
                            <a:srgbClr val="FF0000"/>
                          </a:solidFill>
                          <a:effectLst/>
                          <a:latin typeface="Times New Roman" pitchFamily="18" charset="0"/>
                          <a:cs typeface="Times New Roman" pitchFamily="18" charset="0"/>
                        </a:rPr>
                        <a:t>استراتژیهای: تد افعی</a:t>
                      </a:r>
                      <a:r>
                        <a:rPr kumimoji="0" lang="fa-IR" sz="2000" b="1" i="0" u="sng" strike="noStrike" cap="none" normalizeH="0" baseline="0" dirty="0" smtClean="0">
                          <a:ln>
                            <a:noFill/>
                          </a:ln>
                          <a:solidFill>
                            <a:schemeClr val="tx1"/>
                          </a:solidFill>
                          <a:effectLst/>
                          <a:latin typeface="Times New Roman" pitchFamily="18" charset="0"/>
                          <a:cs typeface="Times New Roman" pitchFamily="18" charset="0"/>
                        </a:rPr>
                        <a:t> </a:t>
                      </a:r>
                    </a:p>
                    <a:p>
                      <a:pPr marL="533400" marR="0" lvl="0" indent="-53340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000" b="1" i="0" u="none" strike="noStrike" cap="none" normalizeH="0" baseline="0" dirty="0" smtClean="0">
                          <a:ln>
                            <a:noFill/>
                          </a:ln>
                          <a:solidFill>
                            <a:schemeClr val="tx1"/>
                          </a:solidFill>
                          <a:effectLst/>
                          <a:latin typeface="Times New Roman" pitchFamily="18" charset="0"/>
                          <a:cs typeface="Times New Roman" pitchFamily="18" charset="0"/>
                        </a:rPr>
                        <a:t>شناخت مسا ئل و  </a:t>
                      </a:r>
                    </a:p>
                    <a:p>
                      <a:pPr marL="533400" marR="0" lvl="0" indent="-53340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000" b="1" i="0" u="none" strike="noStrike" cap="none" normalizeH="0" baseline="0" dirty="0" smtClean="0">
                          <a:ln>
                            <a:noFill/>
                          </a:ln>
                          <a:solidFill>
                            <a:schemeClr val="tx1"/>
                          </a:solidFill>
                          <a:effectLst/>
                          <a:latin typeface="Times New Roman" pitchFamily="18" charset="0"/>
                          <a:cs typeface="Times New Roman" pitchFamily="18" charset="0"/>
                        </a:rPr>
                        <a:t>  مشکلا ت</a:t>
                      </a:r>
                      <a:r>
                        <a:rPr kumimoji="0" lang="fa-IR"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bg1">
                            <a:gamma/>
                            <a:shade val="46275"/>
                            <a:invGamma/>
                          </a:schemeClr>
                        </a:gs>
                      </a:gsLst>
                      <a:lin ang="0" scaled="1"/>
                    </a:gradFill>
                  </a:tcPr>
                </a:tc>
                <a:tc>
                  <a:txBody>
                    <a:bodyPr/>
                    <a:lstStyle/>
                    <a:p>
                      <a:pPr marL="533400" marR="0" lvl="0" indent="-53340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1" i="0" u="sng" strike="noStrike" cap="none" normalizeH="0" baseline="0" dirty="0" smtClean="0">
                          <a:ln>
                            <a:noFill/>
                          </a:ln>
                          <a:solidFill>
                            <a:srgbClr val="FF9900"/>
                          </a:solidFill>
                          <a:effectLst/>
                          <a:latin typeface="Times New Roman" pitchFamily="18" charset="0"/>
                          <a:cs typeface="Times New Roman" pitchFamily="18" charset="0"/>
                        </a:rPr>
                        <a:t>ST</a:t>
                      </a:r>
                      <a:r>
                        <a:rPr kumimoji="0" lang="fa-IR" sz="2000" b="1" i="0" u="none" strike="noStrike" cap="none" normalizeH="0" baseline="0" dirty="0" smtClean="0">
                          <a:ln>
                            <a:noFill/>
                          </a:ln>
                          <a:solidFill>
                            <a:srgbClr val="FF9900"/>
                          </a:solidFill>
                          <a:effectLst/>
                          <a:latin typeface="Times New Roman" pitchFamily="18" charset="0"/>
                          <a:cs typeface="Times New Roman" pitchFamily="18" charset="0"/>
                        </a:rPr>
                        <a:t>استراتژیهای تنوع   </a:t>
                      </a:r>
                      <a:endParaRPr kumimoji="0" lang="en-US" sz="2000" b="1" i="0" u="none" strike="noStrike" cap="none" normalizeH="0" baseline="0" dirty="0" smtClean="0">
                        <a:ln>
                          <a:noFill/>
                        </a:ln>
                        <a:solidFill>
                          <a:srgbClr val="FF9900"/>
                        </a:solidFill>
                        <a:effectLst/>
                        <a:latin typeface="Times New Roman" pitchFamily="18" charset="0"/>
                        <a:cs typeface="Times New Roman" pitchFamily="18" charset="0"/>
                      </a:endParaRPr>
                    </a:p>
                    <a:p>
                      <a:pPr marL="533400" marR="0" lvl="0" indent="-53340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000" b="1" i="0" u="sng" strike="noStrike" cap="none" normalizeH="0" baseline="0" dirty="0" smtClean="0">
                          <a:ln>
                            <a:noFill/>
                          </a:ln>
                          <a:solidFill>
                            <a:schemeClr val="tx1"/>
                          </a:solidFill>
                          <a:effectLst/>
                          <a:latin typeface="Times New Roman" pitchFamily="18" charset="0"/>
                          <a:cs typeface="Times New Roman" pitchFamily="18" charset="0"/>
                        </a:rPr>
                        <a:t>استراتژیهای: رقابتی</a:t>
                      </a:r>
                      <a:r>
                        <a:rPr kumimoji="0" lang="fa-IR" sz="2000" b="1" i="0" u="sng" strike="noStrike" cap="none" normalizeH="0" baseline="0" dirty="0" smtClean="0">
                          <a:ln>
                            <a:noFill/>
                          </a:ln>
                          <a:solidFill>
                            <a:srgbClr val="0000FF"/>
                          </a:solidFill>
                          <a:effectLst/>
                          <a:latin typeface="Times New Roman" pitchFamily="18" charset="0"/>
                          <a:cs typeface="Times New Roman" pitchFamily="18" charset="0"/>
                        </a:rPr>
                        <a:t>    </a:t>
                      </a:r>
                    </a:p>
                    <a:p>
                      <a:pPr marL="533400" marR="0" lvl="0" indent="-53340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000" b="1" i="0" u="none" strike="noStrike" cap="none" normalizeH="0" baseline="0" dirty="0" smtClean="0">
                          <a:ln>
                            <a:noFill/>
                          </a:ln>
                          <a:solidFill>
                            <a:schemeClr val="tx1"/>
                          </a:solidFill>
                          <a:effectLst/>
                          <a:latin typeface="Times New Roman" pitchFamily="18" charset="0"/>
                          <a:cs typeface="Times New Roman" pitchFamily="18" charset="0"/>
                        </a:rPr>
                        <a:t>شناخت آسیب پذیریها</a:t>
                      </a:r>
                    </a:p>
                    <a:p>
                      <a:pPr marL="533400" marR="0" lvl="0" indent="-53340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fa-IR" sz="2000" b="1" i="0" u="none" strike="noStrike" cap="none" normalizeH="0" baseline="0" dirty="0" smtClean="0">
                          <a:ln>
                            <a:noFill/>
                          </a:ln>
                          <a:solidFill>
                            <a:schemeClr val="tx1"/>
                          </a:solidFill>
                          <a:effectLst/>
                          <a:latin typeface="Times New Roman" pitchFamily="18" charset="0"/>
                          <a:cs typeface="Times New Roman" pitchFamily="18" charset="0"/>
                        </a:rPr>
                        <a:t>( نقاط ضربه پذ یر )</a:t>
                      </a:r>
                      <a:r>
                        <a:rPr kumimoji="0" lang="fa-IR"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bg1">
                            <a:gamma/>
                            <a:shade val="46275"/>
                            <a:invGamma/>
                          </a:schemeClr>
                        </a:gs>
                      </a:gsLst>
                      <a:lin ang="0" scaled="1"/>
                    </a:gradFill>
                  </a:tcPr>
                </a:tc>
                <a:tc>
                  <a:txBody>
                    <a:bodyPr/>
                    <a:lstStyle/>
                    <a:p>
                      <a:pPr marL="533400" marR="0" lvl="0" indent="-53340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800" b="1" i="0" u="sng" strike="noStrike" cap="none" normalizeH="0" baseline="0" dirty="0" smtClean="0">
                          <a:ln>
                            <a:noFill/>
                          </a:ln>
                          <a:solidFill>
                            <a:srgbClr val="FF0000"/>
                          </a:solidFill>
                          <a:effectLst/>
                          <a:latin typeface="Times New Roman" pitchFamily="18" charset="0"/>
                          <a:cs typeface="Times New Roman" pitchFamily="18" charset="0"/>
                        </a:rPr>
                        <a:t>T : </a:t>
                      </a:r>
                      <a:r>
                        <a:rPr kumimoji="0" lang="fa-IR" sz="2800" b="1" i="0" u="sng" strike="noStrike" cap="none" normalizeH="0" baseline="0" dirty="0" smtClean="0">
                          <a:ln>
                            <a:noFill/>
                          </a:ln>
                          <a:solidFill>
                            <a:srgbClr val="FF0000"/>
                          </a:solidFill>
                          <a:effectLst/>
                          <a:latin typeface="Times New Roman" pitchFamily="18" charset="0"/>
                          <a:cs typeface="Times New Roman" pitchFamily="18" charset="0"/>
                        </a:rPr>
                        <a:t>تهدیدات</a:t>
                      </a:r>
                      <a:r>
                        <a:rPr kumimoji="0" lang="fa-IR" sz="2800" b="0" i="0" u="sng"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800" b="0" i="0" u="sng"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bg1">
                            <a:gamma/>
                            <a:shade val="46275"/>
                            <a:invGamma/>
                          </a:schemeClr>
                        </a:gs>
                      </a:gsLst>
                      <a:lin ang="0" scaled="1"/>
                    </a:gradFill>
                  </a:tcPr>
                </a:tc>
              </a:tr>
            </a:tbl>
          </a:graphicData>
        </a:graphic>
      </p:graphicFrame>
      <p:sp>
        <p:nvSpPr>
          <p:cNvPr id="249876" name="Text Box 20"/>
          <p:cNvSpPr txBox="1">
            <a:spLocks noChangeArrowheads="1"/>
          </p:cNvSpPr>
          <p:nvPr/>
        </p:nvSpPr>
        <p:spPr bwMode="auto">
          <a:xfrm>
            <a:off x="0" y="4763"/>
            <a:ext cx="9144000" cy="442912"/>
          </a:xfrm>
          <a:prstGeom prst="rect">
            <a:avLst/>
          </a:prstGeom>
          <a:solidFill>
            <a:srgbClr val="CCFFCC">
              <a:alpha val="53000"/>
            </a:srgbClr>
          </a:solidFill>
          <a:ln w="76200">
            <a:solidFill>
              <a:srgbClr val="006600"/>
            </a:solidFill>
            <a:miter lim="800000"/>
            <a:headEnd/>
            <a:tailEnd/>
          </a:ln>
          <a:effectLst/>
        </p:spPr>
        <p:txBody>
          <a:bodyPr>
            <a:spAutoFit/>
          </a:bodyPr>
          <a:lstStyle/>
          <a:p>
            <a:endParaRPr lang="fa-IR" sz="1800">
              <a:latin typeface="Arial" charset="0"/>
              <a:cs typeface="Arial" charset="0"/>
            </a:endParaRPr>
          </a:p>
        </p:txBody>
      </p:sp>
      <p:sp>
        <p:nvSpPr>
          <p:cNvPr id="249877" name="Rectangle 21"/>
          <p:cNvSpPr>
            <a:spLocks noGrp="1" noChangeArrowheads="1"/>
          </p:cNvSpPr>
          <p:nvPr>
            <p:ph type="title"/>
          </p:nvPr>
        </p:nvSpPr>
        <p:spPr>
          <a:xfrm>
            <a:off x="457200" y="0"/>
            <a:ext cx="8229600" cy="285728"/>
          </a:xfrm>
        </p:spPr>
        <p:txBody>
          <a:bodyPr/>
          <a:lstStyle/>
          <a:p>
            <a:r>
              <a:rPr lang="fa-IR" sz="3600" dirty="0"/>
              <a:t> </a:t>
            </a:r>
            <a:r>
              <a:rPr lang="en-US" sz="3600" dirty="0"/>
              <a:t>  </a:t>
            </a:r>
            <a:r>
              <a:rPr lang="en-US" sz="2800" dirty="0">
                <a:solidFill>
                  <a:schemeClr val="hlink"/>
                </a:solidFill>
              </a:rPr>
              <a:t>SWOT</a:t>
            </a:r>
            <a:r>
              <a:rPr lang="fa-IR" sz="4000" dirty="0">
                <a:solidFill>
                  <a:schemeClr val="hlink"/>
                </a:solidFill>
              </a:rPr>
              <a:t>  ماتریس</a:t>
            </a:r>
            <a:r>
              <a:rPr lang="fa-IR" sz="3600" dirty="0"/>
              <a:t>  </a:t>
            </a:r>
            <a:endParaRPr lang="en-US" sz="3600" dirty="0"/>
          </a:p>
        </p:txBody>
      </p:sp>
      <p:sp>
        <p:nvSpPr>
          <p:cNvPr id="249878" name="Line 22"/>
          <p:cNvSpPr>
            <a:spLocks noChangeShapeType="1"/>
          </p:cNvSpPr>
          <p:nvPr/>
        </p:nvSpPr>
        <p:spPr bwMode="auto">
          <a:xfrm flipH="1">
            <a:off x="6072198" y="533400"/>
            <a:ext cx="3071802" cy="1966906"/>
          </a:xfrm>
          <a:prstGeom prst="line">
            <a:avLst/>
          </a:prstGeom>
          <a:noFill/>
          <a:ln w="9525">
            <a:solidFill>
              <a:schemeClr val="tx1"/>
            </a:solidFill>
            <a:round/>
            <a:headEnd/>
            <a:tailEnd/>
          </a:ln>
          <a:effectLst/>
        </p:spPr>
        <p:txBody>
          <a:bodyPr/>
          <a:lstStyle/>
          <a:p>
            <a:endParaRPr lang="fa-I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76200" y="-171450"/>
            <a:ext cx="8915400" cy="1219200"/>
          </a:xfrm>
        </p:spPr>
        <p:txBody>
          <a:bodyPr/>
          <a:lstStyle/>
          <a:p>
            <a:pPr rtl="1"/>
            <a:r>
              <a:rPr lang="ar-SA" sz="3200">
                <a:solidFill>
                  <a:schemeClr val="hlink"/>
                </a:solidFill>
                <a:cs typeface="Jadid" pitchFamily="2" charset="-78"/>
              </a:rPr>
              <a:t>براي ساختن يك ماتريس تهديدات ، فرصتها ، نقاط ضعف و نقاط قوت بايد 8 مرحله را طي كرد</a:t>
            </a:r>
            <a:r>
              <a:rPr lang="ar-SA" sz="2400">
                <a:solidFill>
                  <a:schemeClr val="hlink"/>
                </a:solidFill>
                <a:cs typeface="Jadid" pitchFamily="2" charset="-78"/>
              </a:rPr>
              <a:t> :</a:t>
            </a:r>
            <a:endParaRPr lang="en-US" sz="2400">
              <a:solidFill>
                <a:schemeClr val="hlink"/>
              </a:solidFill>
              <a:cs typeface="Jadid" pitchFamily="2" charset="-78"/>
            </a:endParaRPr>
          </a:p>
        </p:txBody>
      </p:sp>
      <p:sp>
        <p:nvSpPr>
          <p:cNvPr id="258051" name="Rectangle 3"/>
          <p:cNvSpPr>
            <a:spLocks noChangeArrowheads="1"/>
          </p:cNvSpPr>
          <p:nvPr/>
        </p:nvSpPr>
        <p:spPr bwMode="auto">
          <a:xfrm>
            <a:off x="152400" y="1066800"/>
            <a:ext cx="8915400" cy="5657850"/>
          </a:xfrm>
          <a:prstGeom prst="rect">
            <a:avLst/>
          </a:prstGeom>
          <a:solidFill>
            <a:srgbClr val="EAEAEA"/>
          </a:solidFill>
          <a:ln w="9525">
            <a:noFill/>
            <a:miter lim="800000"/>
            <a:headEnd/>
            <a:tailEnd/>
          </a:ln>
          <a:effectLst/>
        </p:spPr>
        <p:txBody>
          <a:bodyPr anchor="ctr"/>
          <a:lstStyle/>
          <a:p>
            <a:pPr marL="457200" indent="-457200" algn="just" rtl="1">
              <a:buFontTx/>
              <a:buAutoNum type="arabicPeriod"/>
            </a:pPr>
            <a:r>
              <a:rPr lang="ar-SA" b="1" dirty="0">
                <a:solidFill>
                  <a:schemeClr val="accent2"/>
                </a:solidFill>
                <a:cs typeface="Nazanin" pitchFamily="2" charset="-78"/>
              </a:rPr>
              <a:t>فهرستي از فرصتهاي عمده‏اي كه در محيط خارجي سازمان وجود دارد ، تهيه كنيد.</a:t>
            </a:r>
          </a:p>
          <a:p>
            <a:pPr marL="457200" indent="-457200" algn="just" rtl="1">
              <a:buFontTx/>
              <a:buAutoNum type="arabicPeriod"/>
            </a:pPr>
            <a:r>
              <a:rPr lang="ar-SA" b="1" dirty="0">
                <a:solidFill>
                  <a:schemeClr val="accent2"/>
                </a:solidFill>
                <a:cs typeface="Nazanin" pitchFamily="2" charset="-78"/>
              </a:rPr>
              <a:t>فهرستي از تهديدات عمده موجود در محيط خارج سازمان تهيه كنيد.</a:t>
            </a:r>
          </a:p>
          <a:p>
            <a:pPr marL="457200" indent="-457200" algn="just" rtl="1">
              <a:buFontTx/>
              <a:buAutoNum type="arabicPeriod"/>
            </a:pPr>
            <a:r>
              <a:rPr lang="ar-SA" b="1" dirty="0">
                <a:solidFill>
                  <a:schemeClr val="accent2"/>
                </a:solidFill>
                <a:cs typeface="Nazanin" pitchFamily="2" charset="-78"/>
              </a:rPr>
              <a:t>فهرستي از نقاط قوت داخلي و عمده سازمان تهيه كنيد.</a:t>
            </a:r>
          </a:p>
          <a:p>
            <a:pPr marL="457200" indent="-457200" algn="just" rtl="1">
              <a:buFontTx/>
              <a:buAutoNum type="arabicPeriod"/>
            </a:pPr>
            <a:r>
              <a:rPr lang="ar-SA" b="1" dirty="0">
                <a:solidFill>
                  <a:schemeClr val="accent2"/>
                </a:solidFill>
                <a:cs typeface="Nazanin" pitchFamily="2" charset="-78"/>
              </a:rPr>
              <a:t>فهرستي از نقاط عمده ضعف داخلي سازمان تهيه كنيد.</a:t>
            </a:r>
          </a:p>
          <a:p>
            <a:pPr marL="457200" indent="-457200" algn="just" rtl="1">
              <a:buFontTx/>
              <a:buAutoNum type="arabicPeriod"/>
            </a:pPr>
            <a:r>
              <a:rPr lang="ar-SA" b="1" dirty="0">
                <a:solidFill>
                  <a:schemeClr val="accent2"/>
                </a:solidFill>
                <a:cs typeface="Nazanin" pitchFamily="2" charset="-78"/>
              </a:rPr>
              <a:t>نقاط قوت داخلي و فرصتهاي خارجي را با هم مقايسه كنيد و نتيجه را در خانه مربوط در گروه « استراتژيهاي</a:t>
            </a:r>
            <a:r>
              <a:rPr lang="en-US" b="1" dirty="0">
                <a:solidFill>
                  <a:schemeClr val="accent2"/>
                </a:solidFill>
                <a:cs typeface="Nazanin" pitchFamily="2" charset="-78"/>
              </a:rPr>
              <a:t> </a:t>
            </a:r>
            <a:r>
              <a:rPr lang="en-US" b="1" dirty="0">
                <a:solidFill>
                  <a:srgbClr val="006600"/>
                </a:solidFill>
                <a:cs typeface="Nazanin" pitchFamily="2" charset="-78"/>
              </a:rPr>
              <a:t>SO</a:t>
            </a:r>
            <a:r>
              <a:rPr lang="ar-SA" b="1" dirty="0">
                <a:solidFill>
                  <a:schemeClr val="accent2"/>
                </a:solidFill>
                <a:cs typeface="Nazanin" pitchFamily="2" charset="-78"/>
              </a:rPr>
              <a:t>» بنويسيد.</a:t>
            </a:r>
          </a:p>
          <a:p>
            <a:pPr marL="457200" indent="-457200" algn="just" rtl="1">
              <a:buFontTx/>
              <a:buAutoNum type="arabicPeriod"/>
            </a:pPr>
            <a:r>
              <a:rPr lang="ar-SA" b="1" dirty="0">
                <a:solidFill>
                  <a:schemeClr val="accent2"/>
                </a:solidFill>
                <a:cs typeface="Nazanin" pitchFamily="2" charset="-78"/>
              </a:rPr>
              <a:t>نقاط ضعف داخلي را با فرصتهاي موجود در خارج سازمان مقايسه كنيد و نتيجه را در گروه « استراتژيهاي </a:t>
            </a:r>
            <a:r>
              <a:rPr lang="en-US" b="1" dirty="0">
                <a:solidFill>
                  <a:srgbClr val="006600"/>
                </a:solidFill>
                <a:cs typeface="Nazanin" pitchFamily="2" charset="-78"/>
              </a:rPr>
              <a:t>WO</a:t>
            </a:r>
            <a:r>
              <a:rPr lang="ar-SA" b="1" dirty="0">
                <a:solidFill>
                  <a:schemeClr val="accent2"/>
                </a:solidFill>
                <a:cs typeface="Nazanin" pitchFamily="2" charset="-78"/>
              </a:rPr>
              <a:t> » بنويسيد.</a:t>
            </a:r>
          </a:p>
          <a:p>
            <a:pPr marL="457200" indent="-457200" algn="just" rtl="1">
              <a:buFontTx/>
              <a:buAutoNum type="arabicPeriod"/>
            </a:pPr>
            <a:r>
              <a:rPr lang="ar-SA" b="1" dirty="0">
                <a:solidFill>
                  <a:schemeClr val="accent2"/>
                </a:solidFill>
                <a:cs typeface="Nazanin" pitchFamily="2" charset="-78"/>
              </a:rPr>
              <a:t>نقاط قوت داخلي را با تهديدات خارجي مقايسه كنيد و نتيجه را در گروه </a:t>
            </a:r>
            <a:r>
              <a:rPr lang="fa-IR" b="1" dirty="0" smtClean="0">
                <a:solidFill>
                  <a:schemeClr val="accent2"/>
                </a:solidFill>
                <a:cs typeface="Nazanin" pitchFamily="2" charset="-78"/>
              </a:rPr>
              <a:t>           </a:t>
            </a:r>
            <a:r>
              <a:rPr lang="ar-SA" b="1" dirty="0" smtClean="0">
                <a:solidFill>
                  <a:schemeClr val="accent2"/>
                </a:solidFill>
                <a:cs typeface="Nazanin" pitchFamily="2" charset="-78"/>
              </a:rPr>
              <a:t>« </a:t>
            </a:r>
            <a:r>
              <a:rPr lang="ar-SA" b="1" dirty="0">
                <a:solidFill>
                  <a:schemeClr val="accent2"/>
                </a:solidFill>
                <a:cs typeface="Nazanin" pitchFamily="2" charset="-78"/>
              </a:rPr>
              <a:t>استراتژيهاي </a:t>
            </a:r>
            <a:r>
              <a:rPr lang="en-US" b="1" dirty="0">
                <a:solidFill>
                  <a:srgbClr val="006600"/>
                </a:solidFill>
                <a:cs typeface="Nazanin" pitchFamily="2" charset="-78"/>
              </a:rPr>
              <a:t>ST</a:t>
            </a:r>
            <a:r>
              <a:rPr lang="ar-SA" b="1" dirty="0">
                <a:solidFill>
                  <a:schemeClr val="accent2"/>
                </a:solidFill>
                <a:cs typeface="Nazanin" pitchFamily="2" charset="-78"/>
              </a:rPr>
              <a:t>» بنويسيد.</a:t>
            </a:r>
          </a:p>
          <a:p>
            <a:pPr marL="457200" indent="-457200" algn="just" rtl="1">
              <a:buFontTx/>
              <a:buAutoNum type="arabicPeriod"/>
            </a:pPr>
            <a:r>
              <a:rPr lang="ar-SA" b="1" dirty="0">
                <a:solidFill>
                  <a:schemeClr val="accent2"/>
                </a:solidFill>
                <a:cs typeface="Nazanin" pitchFamily="2" charset="-78"/>
              </a:rPr>
              <a:t>نقاط ضعف داخلي را با تهديدات خارجي مقايسه كنيد و نتيجه را در گروه </a:t>
            </a:r>
            <a:r>
              <a:rPr lang="fa-IR" b="1" dirty="0" smtClean="0">
                <a:solidFill>
                  <a:schemeClr val="accent2"/>
                </a:solidFill>
                <a:cs typeface="Nazanin" pitchFamily="2" charset="-78"/>
              </a:rPr>
              <a:t>         </a:t>
            </a:r>
            <a:r>
              <a:rPr lang="ar-SA" b="1" dirty="0" smtClean="0">
                <a:solidFill>
                  <a:schemeClr val="accent2"/>
                </a:solidFill>
                <a:cs typeface="Nazanin" pitchFamily="2" charset="-78"/>
              </a:rPr>
              <a:t>« </a:t>
            </a:r>
            <a:r>
              <a:rPr lang="ar-SA" b="1" dirty="0">
                <a:solidFill>
                  <a:schemeClr val="accent2"/>
                </a:solidFill>
                <a:cs typeface="Nazanin" pitchFamily="2" charset="-78"/>
              </a:rPr>
              <a:t>استراتژيهاي </a:t>
            </a:r>
            <a:r>
              <a:rPr lang="en-US" b="1" dirty="0">
                <a:solidFill>
                  <a:srgbClr val="006600"/>
                </a:solidFill>
                <a:cs typeface="Nazanin" pitchFamily="2" charset="-78"/>
              </a:rPr>
              <a:t>WT</a:t>
            </a:r>
            <a:r>
              <a:rPr lang="ar-SA" b="1" dirty="0">
                <a:solidFill>
                  <a:schemeClr val="accent2"/>
                </a:solidFill>
                <a:cs typeface="Nazanin" pitchFamily="2" charset="-78"/>
              </a:rPr>
              <a:t> » بنويسيد.</a:t>
            </a:r>
            <a:endParaRPr lang="en-US" b="1" dirty="0">
              <a:solidFill>
                <a:schemeClr val="accent2"/>
              </a:solidFill>
              <a:cs typeface="Nazanin" pitchFamily="2" charset="-78"/>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1906" name="Group 2"/>
          <p:cNvGraphicFramePr>
            <a:graphicFrameLocks noGrp="1"/>
          </p:cNvGraphicFramePr>
          <p:nvPr>
            <p:ph/>
          </p:nvPr>
        </p:nvGraphicFramePr>
        <p:xfrm>
          <a:off x="323850" y="285750"/>
          <a:ext cx="8569325" cy="6337301"/>
        </p:xfrm>
        <a:graphic>
          <a:graphicData uri="http://schemas.openxmlformats.org/drawingml/2006/table">
            <a:tbl>
              <a:tblPr rtl="1"/>
              <a:tblGrid>
                <a:gridCol w="2141537"/>
                <a:gridCol w="2143125"/>
                <a:gridCol w="2141538"/>
                <a:gridCol w="2143125"/>
              </a:tblGrid>
              <a:tr h="15843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ar-SA" sz="2000" b="0" i="0" u="none" strike="noStrike" cap="none" normalizeH="0" baseline="0" smtClean="0">
                        <a:ln>
                          <a:noFill/>
                        </a:ln>
                        <a:solidFill>
                          <a:schemeClr val="tx1"/>
                        </a:solidFill>
                        <a:effectLst/>
                        <a:latin typeface="Times New Roman" pitchFamily="18" charset="0"/>
                        <a:cs typeface="B Koodak" pitchFamily="2" charset="-78"/>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0" i="0" u="none" strike="noStrike" cap="none" normalizeH="0" baseline="0" smtClean="0">
                          <a:ln>
                            <a:noFill/>
                          </a:ln>
                          <a:solidFill>
                            <a:schemeClr val="tx1"/>
                          </a:solidFill>
                          <a:effectLst/>
                          <a:latin typeface="Times New Roman" pitchFamily="18" charset="0"/>
                          <a:cs typeface="B Koodak" pitchFamily="2" charset="-78"/>
                        </a:rPr>
                        <a:t>تهاجمي شديد</a:t>
                      </a:r>
                      <a:endParaRPr kumimoji="0" lang="en-US" sz="2000" b="0" i="0" u="none" strike="noStrike" cap="none" normalizeH="0" baseline="0" smtClean="0">
                        <a:ln>
                          <a:noFill/>
                        </a:ln>
                        <a:solidFill>
                          <a:schemeClr val="tx1"/>
                        </a:solidFill>
                        <a:effectLst/>
                        <a:latin typeface="Times New Roman" pitchFamily="18" charset="0"/>
                        <a:cs typeface="B Koodak" pitchFamily="2" charset="-7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ar-SA" sz="2000" b="0" i="0" u="none" strike="noStrike" cap="none" normalizeH="0" baseline="0" smtClean="0">
                        <a:ln>
                          <a:noFill/>
                        </a:ln>
                        <a:solidFill>
                          <a:schemeClr val="tx1"/>
                        </a:solidFill>
                        <a:effectLst/>
                        <a:latin typeface="Times New Roman" pitchFamily="18" charset="0"/>
                        <a:cs typeface="B Koodak" pitchFamily="2" charset="-78"/>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0" i="0" u="none" strike="noStrike" cap="none" normalizeH="0" baseline="0" smtClean="0">
                          <a:ln>
                            <a:noFill/>
                          </a:ln>
                          <a:solidFill>
                            <a:schemeClr val="tx1"/>
                          </a:solidFill>
                          <a:effectLst/>
                          <a:latin typeface="Times New Roman" pitchFamily="18" charset="0"/>
                          <a:cs typeface="B Koodak" pitchFamily="2" charset="-78"/>
                        </a:rPr>
                        <a:t>تهاجمي معطوف به قوت</a:t>
                      </a:r>
                      <a:endParaRPr kumimoji="0" lang="en-US" sz="1800" b="0" i="0" u="none" strike="noStrike" cap="none" normalizeH="0" baseline="0" smtClean="0">
                        <a:ln>
                          <a:noFill/>
                        </a:ln>
                        <a:solidFill>
                          <a:schemeClr val="tx1"/>
                        </a:solidFill>
                        <a:effectLst/>
                        <a:latin typeface="Times New Roman" pitchFamily="18"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ar-SA" sz="2000" b="0" i="0" u="none" strike="noStrike" cap="none" normalizeH="0" baseline="0" smtClean="0">
                        <a:ln>
                          <a:noFill/>
                        </a:ln>
                        <a:solidFill>
                          <a:schemeClr val="tx1"/>
                        </a:solidFill>
                        <a:effectLst/>
                        <a:latin typeface="Times New Roman" pitchFamily="18" charset="0"/>
                        <a:cs typeface="B Koodak" pitchFamily="2" charset="-78"/>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B Koodak" pitchFamily="2" charset="-78"/>
                        </a:rPr>
                        <a:t>محافظه كارانه معطوف به قوت</a:t>
                      </a:r>
                      <a:endParaRPr kumimoji="0" lang="en-US" sz="1400" b="0" i="0" u="none" strike="noStrike" cap="none" normalizeH="0" baseline="0" smtClean="0">
                        <a:ln>
                          <a:noFill/>
                        </a:ln>
                        <a:solidFill>
                          <a:schemeClr val="tx1"/>
                        </a:solidFill>
                        <a:effectLst/>
                        <a:latin typeface="Times New Roman" pitchFamily="18"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ar-SA" sz="2000" b="0" i="0" u="none" strike="noStrike" cap="none" normalizeH="0" baseline="0" smtClean="0">
                        <a:ln>
                          <a:noFill/>
                        </a:ln>
                        <a:solidFill>
                          <a:schemeClr val="tx1"/>
                        </a:solidFill>
                        <a:effectLst/>
                        <a:latin typeface="Times New Roman" pitchFamily="18" charset="0"/>
                        <a:cs typeface="B Koodak" pitchFamily="2" charset="-78"/>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0" i="0" u="none" strike="noStrike" cap="none" normalizeH="0" baseline="0" smtClean="0">
                          <a:ln>
                            <a:noFill/>
                          </a:ln>
                          <a:solidFill>
                            <a:schemeClr val="tx1"/>
                          </a:solidFill>
                          <a:effectLst/>
                          <a:latin typeface="Times New Roman" pitchFamily="18" charset="0"/>
                          <a:cs typeface="B Koodak" pitchFamily="2" charset="-78"/>
                        </a:rPr>
                        <a:t>محافظه كارانه شديد</a:t>
                      </a:r>
                      <a:endParaRPr kumimoji="0" lang="en-US" sz="2000" b="0" i="0" u="none" strike="noStrike" cap="none" normalizeH="0" baseline="0" smtClean="0">
                        <a:ln>
                          <a:noFill/>
                        </a:ln>
                        <a:solidFill>
                          <a:schemeClr val="tx1"/>
                        </a:solidFill>
                        <a:effectLst/>
                        <a:latin typeface="Times New Roman" pitchFamily="18"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5859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ar-SA" sz="2000" b="0" i="0" u="none" strike="noStrike" cap="none" normalizeH="0" baseline="0" smtClean="0">
                        <a:ln>
                          <a:noFill/>
                        </a:ln>
                        <a:solidFill>
                          <a:schemeClr val="tx1"/>
                        </a:solidFill>
                        <a:effectLst/>
                        <a:latin typeface="Times New Roman" pitchFamily="18" charset="0"/>
                        <a:cs typeface="B Koodak" pitchFamily="2" charset="-78"/>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0" i="0" u="none" strike="noStrike" cap="none" normalizeH="0" baseline="0" smtClean="0">
                          <a:ln>
                            <a:noFill/>
                          </a:ln>
                          <a:solidFill>
                            <a:schemeClr val="tx1"/>
                          </a:solidFill>
                          <a:effectLst/>
                          <a:latin typeface="Times New Roman" pitchFamily="18" charset="0"/>
                          <a:cs typeface="B Koodak" pitchFamily="2" charset="-78"/>
                        </a:rPr>
                        <a:t>تهاجمي معطوف به فرصت</a:t>
                      </a:r>
                      <a:endParaRPr kumimoji="0" lang="en-US" sz="1800" b="0" i="0" u="none" strike="noStrike" cap="none" normalizeH="0" baseline="0" smtClean="0">
                        <a:ln>
                          <a:noFill/>
                        </a:ln>
                        <a:solidFill>
                          <a:schemeClr val="tx1"/>
                        </a:solidFill>
                        <a:effectLst/>
                        <a:latin typeface="Times New Roman" pitchFamily="18" charset="0"/>
                        <a:cs typeface="B Koodak" pitchFamily="2" charset="-7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0" i="0" u="none" strike="noStrike" cap="none" normalizeH="0" baseline="0" smtClean="0">
                          <a:ln>
                            <a:noFill/>
                          </a:ln>
                          <a:solidFill>
                            <a:schemeClr val="tx1"/>
                          </a:solidFill>
                          <a:effectLst/>
                          <a:latin typeface="Times New Roman" pitchFamily="18" charset="0"/>
                          <a:cs typeface="B Koodak" pitchFamily="2" charset="-78"/>
                        </a:rPr>
                        <a:t>تهاجمي خفيف</a:t>
                      </a:r>
                      <a:endParaRPr kumimoji="0" lang="en-US" sz="2000" b="0" i="0" u="none" strike="noStrike" cap="none" normalizeH="0" baseline="0" smtClean="0">
                        <a:ln>
                          <a:noFill/>
                        </a:ln>
                        <a:solidFill>
                          <a:schemeClr val="tx1"/>
                        </a:solidFill>
                        <a:effectLst/>
                        <a:latin typeface="Times New Roman" pitchFamily="18"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ar-SA" sz="2000" b="0" i="0" u="none" strike="noStrike" cap="none" normalizeH="0" baseline="0" smtClean="0">
                        <a:ln>
                          <a:noFill/>
                        </a:ln>
                        <a:solidFill>
                          <a:schemeClr val="tx1"/>
                        </a:solidFill>
                        <a:effectLst/>
                        <a:latin typeface="Times New Roman" pitchFamily="18" charset="0"/>
                        <a:cs typeface="B Koodak" pitchFamily="2" charset="-78"/>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0" i="0" u="none" strike="noStrike" cap="none" normalizeH="0" baseline="0" smtClean="0">
                          <a:ln>
                            <a:noFill/>
                          </a:ln>
                          <a:solidFill>
                            <a:schemeClr val="tx1"/>
                          </a:solidFill>
                          <a:effectLst/>
                          <a:latin typeface="Times New Roman" pitchFamily="18" charset="0"/>
                          <a:cs typeface="B Koodak" pitchFamily="2" charset="-78"/>
                        </a:rPr>
                        <a:t>محافظه كارانه خفيف</a:t>
                      </a:r>
                      <a:endParaRPr kumimoji="0" lang="en-US" sz="2000" b="0" i="0" u="none" strike="noStrike" cap="none" normalizeH="0" baseline="0" smtClean="0">
                        <a:ln>
                          <a:noFill/>
                        </a:ln>
                        <a:solidFill>
                          <a:schemeClr val="tx1"/>
                        </a:solidFill>
                        <a:effectLst/>
                        <a:latin typeface="Times New Roman" pitchFamily="18"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ar-SA" sz="2000" b="0" i="0" u="none" strike="noStrike" cap="none" normalizeH="0" baseline="0" smtClean="0">
                        <a:ln>
                          <a:noFill/>
                        </a:ln>
                        <a:solidFill>
                          <a:schemeClr val="tx1"/>
                        </a:solidFill>
                        <a:effectLst/>
                        <a:latin typeface="Times New Roman" pitchFamily="18" charset="0"/>
                        <a:cs typeface="B Koodak" pitchFamily="2" charset="-78"/>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0" i="0" u="none" strike="noStrike" cap="none" normalizeH="0" baseline="0" smtClean="0">
                          <a:ln>
                            <a:noFill/>
                          </a:ln>
                          <a:solidFill>
                            <a:schemeClr val="tx1"/>
                          </a:solidFill>
                          <a:effectLst/>
                          <a:latin typeface="Times New Roman" pitchFamily="18" charset="0"/>
                          <a:cs typeface="B Koodak" pitchFamily="2" charset="-78"/>
                        </a:rPr>
                        <a:t>تهاجمي معطوف به ضعيف</a:t>
                      </a:r>
                      <a:endParaRPr kumimoji="0" lang="en-US" sz="1800" b="0" i="0" u="none" strike="noStrike" cap="none" normalizeH="0" baseline="0" smtClean="0">
                        <a:ln>
                          <a:noFill/>
                        </a:ln>
                        <a:solidFill>
                          <a:schemeClr val="tx1"/>
                        </a:solidFill>
                        <a:effectLst/>
                        <a:latin typeface="Times New Roman" pitchFamily="18"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5827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ar-SA" sz="2000" b="0" i="0" u="none" strike="noStrike" cap="none" normalizeH="0" baseline="0" smtClean="0">
                        <a:ln>
                          <a:noFill/>
                        </a:ln>
                        <a:solidFill>
                          <a:schemeClr val="tx1"/>
                        </a:solidFill>
                        <a:effectLst/>
                        <a:latin typeface="Times New Roman" pitchFamily="18" charset="0"/>
                        <a:cs typeface="B Koodak" pitchFamily="2" charset="-78"/>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0" i="0" u="none" strike="noStrike" cap="none" normalizeH="0" baseline="0" smtClean="0">
                          <a:ln>
                            <a:noFill/>
                          </a:ln>
                          <a:solidFill>
                            <a:schemeClr val="tx1"/>
                          </a:solidFill>
                          <a:effectLst/>
                          <a:latin typeface="Times New Roman" pitchFamily="18" charset="0"/>
                          <a:cs typeface="B Koodak" pitchFamily="2" charset="-78"/>
                        </a:rPr>
                        <a:t>رقابتي فرصت محور</a:t>
                      </a:r>
                      <a:endParaRPr kumimoji="0" lang="en-US" sz="2000" b="0" i="0" u="none" strike="noStrike" cap="none" normalizeH="0" baseline="0" smtClean="0">
                        <a:ln>
                          <a:noFill/>
                        </a:ln>
                        <a:solidFill>
                          <a:schemeClr val="tx1"/>
                        </a:solidFill>
                        <a:effectLst/>
                        <a:latin typeface="Times New Roman" pitchFamily="18" charset="0"/>
                        <a:cs typeface="B Koodak" pitchFamily="2" charset="-7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ar-SA" sz="2000" b="0" i="0" u="none" strike="noStrike" cap="none" normalizeH="0" baseline="0" smtClean="0">
                        <a:ln>
                          <a:noFill/>
                        </a:ln>
                        <a:solidFill>
                          <a:schemeClr val="tx1"/>
                        </a:solidFill>
                        <a:effectLst/>
                        <a:latin typeface="Times New Roman" pitchFamily="18" charset="0"/>
                        <a:cs typeface="B Koodak" pitchFamily="2" charset="-78"/>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0" i="0" u="none" strike="noStrike" cap="none" normalizeH="0" baseline="0" smtClean="0">
                          <a:ln>
                            <a:noFill/>
                          </a:ln>
                          <a:solidFill>
                            <a:schemeClr val="tx1"/>
                          </a:solidFill>
                          <a:effectLst/>
                          <a:latin typeface="Times New Roman" pitchFamily="18" charset="0"/>
                          <a:cs typeface="B Koodak" pitchFamily="2" charset="-78"/>
                        </a:rPr>
                        <a:t>رقابتي خفيف</a:t>
                      </a:r>
                      <a:endParaRPr kumimoji="0" lang="en-US" sz="2000" b="0" i="0" u="none" strike="noStrike" cap="none" normalizeH="0" baseline="0" smtClean="0">
                        <a:ln>
                          <a:noFill/>
                        </a:ln>
                        <a:solidFill>
                          <a:schemeClr val="tx1"/>
                        </a:solidFill>
                        <a:effectLst/>
                        <a:latin typeface="Times New Roman" pitchFamily="18"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ar-SA" sz="2000" b="0" i="0" u="none" strike="noStrike" cap="none" normalizeH="0" baseline="0" smtClean="0">
                        <a:ln>
                          <a:noFill/>
                        </a:ln>
                        <a:solidFill>
                          <a:schemeClr val="tx1"/>
                        </a:solidFill>
                        <a:effectLst/>
                        <a:latin typeface="Times New Roman" pitchFamily="18" charset="0"/>
                        <a:cs typeface="B Koodak" pitchFamily="2" charset="-78"/>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ar-SA" sz="2000" b="0" i="0" u="none" strike="noStrike" cap="none" normalizeH="0" baseline="0" smtClean="0">
                        <a:ln>
                          <a:noFill/>
                        </a:ln>
                        <a:solidFill>
                          <a:schemeClr val="tx1"/>
                        </a:solidFill>
                        <a:effectLst/>
                        <a:latin typeface="Times New Roman" pitchFamily="18" charset="0"/>
                        <a:cs typeface="B Koodak" pitchFamily="2" charset="-78"/>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ar-SA" sz="2000" b="0" i="0" u="none" strike="noStrike" cap="none" normalizeH="0" baseline="0" smtClean="0">
                        <a:ln>
                          <a:noFill/>
                        </a:ln>
                        <a:solidFill>
                          <a:schemeClr val="tx1"/>
                        </a:solidFill>
                        <a:effectLst/>
                        <a:latin typeface="Times New Roman" pitchFamily="18" charset="0"/>
                        <a:cs typeface="B Koodak" pitchFamily="2" charset="-78"/>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0" i="0" u="none" strike="noStrike" cap="none" normalizeH="0" baseline="0" smtClean="0">
                          <a:ln>
                            <a:noFill/>
                          </a:ln>
                          <a:solidFill>
                            <a:schemeClr val="tx1"/>
                          </a:solidFill>
                          <a:effectLst/>
                          <a:latin typeface="Times New Roman" pitchFamily="18" charset="0"/>
                          <a:cs typeface="B Koodak" pitchFamily="2" charset="-78"/>
                        </a:rPr>
                        <a:t>تدافعي خفيف</a:t>
                      </a:r>
                      <a:endParaRPr kumimoji="0" lang="en-US" sz="2000" b="0" i="0" u="none" strike="noStrike" cap="none" normalizeH="0" baseline="0" smtClean="0">
                        <a:ln>
                          <a:noFill/>
                        </a:ln>
                        <a:solidFill>
                          <a:schemeClr val="tx1"/>
                        </a:solidFill>
                        <a:effectLst/>
                        <a:latin typeface="Times New Roman" pitchFamily="18"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ar-SA" sz="2000" b="0" i="0" u="none" strike="noStrike" cap="none" normalizeH="0" baseline="0" smtClean="0">
                        <a:ln>
                          <a:noFill/>
                        </a:ln>
                        <a:solidFill>
                          <a:schemeClr val="tx1"/>
                        </a:solidFill>
                        <a:effectLst/>
                        <a:latin typeface="Times New Roman" pitchFamily="18" charset="0"/>
                        <a:cs typeface="B Koodak" pitchFamily="2" charset="-78"/>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0" i="0" u="none" strike="noStrike" cap="none" normalizeH="0" baseline="0" smtClean="0">
                          <a:ln>
                            <a:noFill/>
                          </a:ln>
                          <a:solidFill>
                            <a:schemeClr val="tx1"/>
                          </a:solidFill>
                          <a:effectLst/>
                          <a:latin typeface="Times New Roman" pitchFamily="18" charset="0"/>
                          <a:cs typeface="B Koodak" pitchFamily="2" charset="-78"/>
                        </a:rPr>
                        <a:t>تدافعي معطوف به ضعيف</a:t>
                      </a:r>
                      <a:endParaRPr kumimoji="0" lang="en-US" sz="1800" b="0" i="0" u="none" strike="noStrike" cap="none" normalizeH="0" baseline="0" smtClean="0">
                        <a:ln>
                          <a:noFill/>
                        </a:ln>
                        <a:solidFill>
                          <a:schemeClr val="tx1"/>
                        </a:solidFill>
                        <a:effectLst/>
                        <a:latin typeface="Times New Roman" pitchFamily="18"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5843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ar-SA" sz="2000" b="0" i="0" u="none" strike="noStrike" cap="none" normalizeH="0" baseline="0" smtClean="0">
                        <a:ln>
                          <a:noFill/>
                        </a:ln>
                        <a:solidFill>
                          <a:schemeClr val="tx1"/>
                        </a:solidFill>
                        <a:effectLst/>
                        <a:latin typeface="Times New Roman" pitchFamily="18" charset="0"/>
                        <a:cs typeface="B Koodak" pitchFamily="2" charset="-78"/>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0" i="0" u="none" strike="noStrike" cap="none" normalizeH="0" baseline="0" smtClean="0">
                          <a:ln>
                            <a:noFill/>
                          </a:ln>
                          <a:solidFill>
                            <a:schemeClr val="tx1"/>
                          </a:solidFill>
                          <a:effectLst/>
                          <a:latin typeface="Times New Roman" pitchFamily="18" charset="0"/>
                          <a:cs typeface="B Koodak" pitchFamily="2" charset="-78"/>
                        </a:rPr>
                        <a:t>رقابتي شديد</a:t>
                      </a:r>
                      <a:endParaRPr kumimoji="0" lang="en-US" sz="2000" b="0" i="0" u="none" strike="noStrike" cap="none" normalizeH="0" baseline="0" smtClean="0">
                        <a:ln>
                          <a:noFill/>
                        </a:ln>
                        <a:solidFill>
                          <a:schemeClr val="tx1"/>
                        </a:solidFill>
                        <a:effectLst/>
                        <a:latin typeface="Times New Roman" pitchFamily="18" charset="0"/>
                        <a:cs typeface="B Koodak" pitchFamily="2" charset="-7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ar-SA" sz="2000" b="0" i="0" u="none" strike="noStrike" cap="none" normalizeH="0" baseline="0" smtClean="0">
                        <a:ln>
                          <a:noFill/>
                        </a:ln>
                        <a:solidFill>
                          <a:schemeClr val="tx1"/>
                        </a:solidFill>
                        <a:effectLst/>
                        <a:latin typeface="Times New Roman" pitchFamily="18" charset="0"/>
                        <a:cs typeface="B Koodak" pitchFamily="2" charset="-78"/>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0" i="0" u="none" strike="noStrike" cap="none" normalizeH="0" baseline="0" smtClean="0">
                          <a:ln>
                            <a:noFill/>
                          </a:ln>
                          <a:solidFill>
                            <a:schemeClr val="tx1"/>
                          </a:solidFill>
                          <a:effectLst/>
                          <a:latin typeface="Times New Roman" pitchFamily="18" charset="0"/>
                          <a:cs typeface="B Koodak" pitchFamily="2" charset="-78"/>
                        </a:rPr>
                        <a:t>رقابتي شديد محور</a:t>
                      </a:r>
                      <a:endParaRPr kumimoji="0" lang="en-US" sz="2000" b="0" i="0" u="none" strike="noStrike" cap="none" normalizeH="0" baseline="0" smtClean="0">
                        <a:ln>
                          <a:noFill/>
                        </a:ln>
                        <a:solidFill>
                          <a:schemeClr val="tx1"/>
                        </a:solidFill>
                        <a:effectLst/>
                        <a:latin typeface="Times New Roman" pitchFamily="18"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ar-SA" sz="2000" b="0" i="0" u="none" strike="noStrike" cap="none" normalizeH="0" baseline="0" smtClean="0">
                        <a:ln>
                          <a:noFill/>
                        </a:ln>
                        <a:solidFill>
                          <a:schemeClr val="tx1"/>
                        </a:solidFill>
                        <a:effectLst/>
                        <a:latin typeface="Times New Roman" pitchFamily="18" charset="0"/>
                        <a:cs typeface="B Koodak" pitchFamily="2" charset="-78"/>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1800" b="0" i="0" u="none" strike="noStrike" cap="none" normalizeH="0" baseline="0" smtClean="0">
                          <a:ln>
                            <a:noFill/>
                          </a:ln>
                          <a:solidFill>
                            <a:schemeClr val="tx1"/>
                          </a:solidFill>
                          <a:effectLst/>
                          <a:latin typeface="Times New Roman" pitchFamily="18" charset="0"/>
                          <a:cs typeface="B Koodak" pitchFamily="2" charset="-78"/>
                        </a:rPr>
                        <a:t>تدافعي معطوف به تهدبد</a:t>
                      </a:r>
                      <a:endParaRPr kumimoji="0" lang="en-US" sz="1800" b="0" i="0" u="none" strike="noStrike" cap="none" normalizeH="0" baseline="0" smtClean="0">
                        <a:ln>
                          <a:noFill/>
                        </a:ln>
                        <a:solidFill>
                          <a:schemeClr val="tx1"/>
                        </a:solidFill>
                        <a:effectLst/>
                        <a:latin typeface="Times New Roman" pitchFamily="18"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ar-SA" sz="2000" b="0" i="0" u="none" strike="noStrike" cap="none" normalizeH="0" baseline="0" smtClean="0">
                        <a:ln>
                          <a:noFill/>
                        </a:ln>
                        <a:solidFill>
                          <a:schemeClr val="tx1"/>
                        </a:solidFill>
                        <a:effectLst/>
                        <a:latin typeface="Times New Roman" pitchFamily="18" charset="0"/>
                        <a:cs typeface="B Koodak" pitchFamily="2" charset="-78"/>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ar-SA" sz="2000" b="0" i="0" u="none" strike="noStrike" cap="none" normalizeH="0" baseline="0" smtClean="0">
                          <a:ln>
                            <a:noFill/>
                          </a:ln>
                          <a:solidFill>
                            <a:schemeClr val="tx1"/>
                          </a:solidFill>
                          <a:effectLst/>
                          <a:latin typeface="Times New Roman" pitchFamily="18" charset="0"/>
                          <a:cs typeface="B Koodak" pitchFamily="2" charset="-78"/>
                        </a:rPr>
                        <a:t>تدافعي شديد</a:t>
                      </a:r>
                      <a:endParaRPr kumimoji="0" lang="en-US" sz="2000" b="0" i="0" u="none" strike="noStrike" cap="none" normalizeH="0" baseline="0" smtClean="0">
                        <a:ln>
                          <a:noFill/>
                        </a:ln>
                        <a:solidFill>
                          <a:schemeClr val="tx1"/>
                        </a:solidFill>
                        <a:effectLst/>
                        <a:latin typeface="Times New Roman" pitchFamily="18" charset="0"/>
                        <a:cs typeface="B Koodak" pitchFamily="2" charset="-78"/>
                      </a:endParaRPr>
                    </a:p>
                  </a:txBody>
                  <a:tcPr marL="90000" marR="90000" marT="46800" marB="46800"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bl>
          </a:graphicData>
        </a:graphic>
      </p:graphicFrame>
      <p:sp>
        <p:nvSpPr>
          <p:cNvPr id="251933" name="Line 29"/>
          <p:cNvSpPr>
            <a:spLocks noChangeShapeType="1"/>
          </p:cNvSpPr>
          <p:nvPr/>
        </p:nvSpPr>
        <p:spPr bwMode="auto">
          <a:xfrm>
            <a:off x="4572000" y="260350"/>
            <a:ext cx="0" cy="6192838"/>
          </a:xfrm>
          <a:prstGeom prst="line">
            <a:avLst/>
          </a:prstGeom>
          <a:noFill/>
          <a:ln w="38100">
            <a:solidFill>
              <a:srgbClr val="FF3300"/>
            </a:solidFill>
            <a:round/>
            <a:headEnd type="triangle" w="med" len="med"/>
            <a:tailEnd type="triangle" w="med" len="med"/>
          </a:ln>
          <a:effectLst/>
        </p:spPr>
        <p:txBody>
          <a:bodyPr/>
          <a:lstStyle/>
          <a:p>
            <a:endParaRPr lang="fa-IR"/>
          </a:p>
        </p:txBody>
      </p:sp>
      <p:sp>
        <p:nvSpPr>
          <p:cNvPr id="251934" name="Line 30"/>
          <p:cNvSpPr>
            <a:spLocks noChangeShapeType="1"/>
          </p:cNvSpPr>
          <p:nvPr/>
        </p:nvSpPr>
        <p:spPr bwMode="auto">
          <a:xfrm rot="16200000" flipV="1">
            <a:off x="4607719" y="-935831"/>
            <a:ext cx="0" cy="8713788"/>
          </a:xfrm>
          <a:prstGeom prst="line">
            <a:avLst/>
          </a:prstGeom>
          <a:noFill/>
          <a:ln w="38100">
            <a:solidFill>
              <a:srgbClr val="FF3300"/>
            </a:solidFill>
            <a:round/>
            <a:headEnd type="triangle" w="med" len="med"/>
            <a:tailEnd type="triangle" w="med" len="med"/>
          </a:ln>
          <a:effectLst/>
        </p:spPr>
        <p:txBody>
          <a:bodyPr/>
          <a:lstStyle/>
          <a:p>
            <a:endParaRPr lang="fa-IR"/>
          </a:p>
        </p:txBody>
      </p:sp>
      <p:sp>
        <p:nvSpPr>
          <p:cNvPr id="251935" name="Line 31"/>
          <p:cNvSpPr>
            <a:spLocks noChangeShapeType="1"/>
          </p:cNvSpPr>
          <p:nvPr/>
        </p:nvSpPr>
        <p:spPr bwMode="auto">
          <a:xfrm>
            <a:off x="4140200" y="3213100"/>
            <a:ext cx="0" cy="287338"/>
          </a:xfrm>
          <a:prstGeom prst="line">
            <a:avLst/>
          </a:prstGeom>
          <a:noFill/>
          <a:ln w="57150">
            <a:solidFill>
              <a:srgbClr val="FF3300"/>
            </a:solidFill>
            <a:round/>
            <a:headEnd/>
            <a:tailEnd/>
          </a:ln>
          <a:effectLst/>
        </p:spPr>
        <p:txBody>
          <a:bodyPr/>
          <a:lstStyle/>
          <a:p>
            <a:endParaRPr lang="fa-IR"/>
          </a:p>
        </p:txBody>
      </p:sp>
      <p:sp>
        <p:nvSpPr>
          <p:cNvPr id="251936" name="Line 32"/>
          <p:cNvSpPr>
            <a:spLocks noChangeShapeType="1"/>
          </p:cNvSpPr>
          <p:nvPr/>
        </p:nvSpPr>
        <p:spPr bwMode="auto">
          <a:xfrm>
            <a:off x="3419475" y="3213100"/>
            <a:ext cx="0" cy="287338"/>
          </a:xfrm>
          <a:prstGeom prst="line">
            <a:avLst/>
          </a:prstGeom>
          <a:noFill/>
          <a:ln w="57150">
            <a:solidFill>
              <a:srgbClr val="FF3300"/>
            </a:solidFill>
            <a:round/>
            <a:headEnd/>
            <a:tailEnd/>
          </a:ln>
          <a:effectLst/>
        </p:spPr>
        <p:txBody>
          <a:bodyPr/>
          <a:lstStyle/>
          <a:p>
            <a:endParaRPr lang="fa-IR"/>
          </a:p>
        </p:txBody>
      </p:sp>
      <p:sp>
        <p:nvSpPr>
          <p:cNvPr id="251937" name="Line 33"/>
          <p:cNvSpPr>
            <a:spLocks noChangeShapeType="1"/>
          </p:cNvSpPr>
          <p:nvPr/>
        </p:nvSpPr>
        <p:spPr bwMode="auto">
          <a:xfrm>
            <a:off x="3779838" y="3213100"/>
            <a:ext cx="0" cy="287338"/>
          </a:xfrm>
          <a:prstGeom prst="line">
            <a:avLst/>
          </a:prstGeom>
          <a:noFill/>
          <a:ln w="57150">
            <a:solidFill>
              <a:srgbClr val="FF3300"/>
            </a:solidFill>
            <a:round/>
            <a:headEnd/>
            <a:tailEnd/>
          </a:ln>
          <a:effectLst/>
        </p:spPr>
        <p:txBody>
          <a:bodyPr/>
          <a:lstStyle/>
          <a:p>
            <a:endParaRPr lang="fa-IR"/>
          </a:p>
        </p:txBody>
      </p:sp>
      <p:sp>
        <p:nvSpPr>
          <p:cNvPr id="251938" name="Line 34"/>
          <p:cNvSpPr>
            <a:spLocks noChangeShapeType="1"/>
          </p:cNvSpPr>
          <p:nvPr/>
        </p:nvSpPr>
        <p:spPr bwMode="auto">
          <a:xfrm>
            <a:off x="3059113" y="3213100"/>
            <a:ext cx="0" cy="287338"/>
          </a:xfrm>
          <a:prstGeom prst="line">
            <a:avLst/>
          </a:prstGeom>
          <a:noFill/>
          <a:ln w="57150">
            <a:solidFill>
              <a:srgbClr val="FF3300"/>
            </a:solidFill>
            <a:round/>
            <a:headEnd/>
            <a:tailEnd/>
          </a:ln>
          <a:effectLst/>
        </p:spPr>
        <p:txBody>
          <a:bodyPr/>
          <a:lstStyle/>
          <a:p>
            <a:endParaRPr lang="fa-IR"/>
          </a:p>
        </p:txBody>
      </p:sp>
      <p:sp>
        <p:nvSpPr>
          <p:cNvPr id="251939" name="Line 35"/>
          <p:cNvSpPr>
            <a:spLocks noChangeShapeType="1"/>
          </p:cNvSpPr>
          <p:nvPr/>
        </p:nvSpPr>
        <p:spPr bwMode="auto">
          <a:xfrm>
            <a:off x="2700338" y="3213100"/>
            <a:ext cx="0" cy="287338"/>
          </a:xfrm>
          <a:prstGeom prst="line">
            <a:avLst/>
          </a:prstGeom>
          <a:noFill/>
          <a:ln w="57150">
            <a:solidFill>
              <a:srgbClr val="FF3300"/>
            </a:solidFill>
            <a:round/>
            <a:headEnd/>
            <a:tailEnd/>
          </a:ln>
          <a:effectLst/>
        </p:spPr>
        <p:txBody>
          <a:bodyPr/>
          <a:lstStyle/>
          <a:p>
            <a:endParaRPr lang="fa-IR"/>
          </a:p>
        </p:txBody>
      </p:sp>
      <p:sp>
        <p:nvSpPr>
          <p:cNvPr id="251940" name="Line 36"/>
          <p:cNvSpPr>
            <a:spLocks noChangeShapeType="1"/>
          </p:cNvSpPr>
          <p:nvPr/>
        </p:nvSpPr>
        <p:spPr bwMode="auto">
          <a:xfrm>
            <a:off x="2339975" y="3213100"/>
            <a:ext cx="0" cy="287338"/>
          </a:xfrm>
          <a:prstGeom prst="line">
            <a:avLst/>
          </a:prstGeom>
          <a:noFill/>
          <a:ln w="57150">
            <a:solidFill>
              <a:srgbClr val="FF3300"/>
            </a:solidFill>
            <a:round/>
            <a:headEnd/>
            <a:tailEnd/>
          </a:ln>
          <a:effectLst/>
        </p:spPr>
        <p:txBody>
          <a:bodyPr/>
          <a:lstStyle/>
          <a:p>
            <a:endParaRPr lang="fa-IR"/>
          </a:p>
        </p:txBody>
      </p:sp>
      <p:sp>
        <p:nvSpPr>
          <p:cNvPr id="251941" name="Line 37"/>
          <p:cNvSpPr>
            <a:spLocks noChangeShapeType="1"/>
          </p:cNvSpPr>
          <p:nvPr/>
        </p:nvSpPr>
        <p:spPr bwMode="auto">
          <a:xfrm>
            <a:off x="1979613" y="3213100"/>
            <a:ext cx="0" cy="287338"/>
          </a:xfrm>
          <a:prstGeom prst="line">
            <a:avLst/>
          </a:prstGeom>
          <a:noFill/>
          <a:ln w="57150">
            <a:solidFill>
              <a:srgbClr val="FF3300"/>
            </a:solidFill>
            <a:round/>
            <a:headEnd/>
            <a:tailEnd/>
          </a:ln>
          <a:effectLst/>
        </p:spPr>
        <p:txBody>
          <a:bodyPr/>
          <a:lstStyle/>
          <a:p>
            <a:endParaRPr lang="fa-IR"/>
          </a:p>
        </p:txBody>
      </p:sp>
      <p:sp>
        <p:nvSpPr>
          <p:cNvPr id="251942" name="Line 38"/>
          <p:cNvSpPr>
            <a:spLocks noChangeShapeType="1"/>
          </p:cNvSpPr>
          <p:nvPr/>
        </p:nvSpPr>
        <p:spPr bwMode="auto">
          <a:xfrm>
            <a:off x="1619250" y="3213100"/>
            <a:ext cx="0" cy="287338"/>
          </a:xfrm>
          <a:prstGeom prst="line">
            <a:avLst/>
          </a:prstGeom>
          <a:noFill/>
          <a:ln w="57150">
            <a:solidFill>
              <a:srgbClr val="FF3300"/>
            </a:solidFill>
            <a:round/>
            <a:headEnd/>
            <a:tailEnd/>
          </a:ln>
          <a:effectLst/>
        </p:spPr>
        <p:txBody>
          <a:bodyPr/>
          <a:lstStyle/>
          <a:p>
            <a:endParaRPr lang="fa-IR"/>
          </a:p>
        </p:txBody>
      </p:sp>
      <p:sp>
        <p:nvSpPr>
          <p:cNvPr id="251943" name="Line 39"/>
          <p:cNvSpPr>
            <a:spLocks noChangeShapeType="1"/>
          </p:cNvSpPr>
          <p:nvPr/>
        </p:nvSpPr>
        <p:spPr bwMode="auto">
          <a:xfrm>
            <a:off x="1258888" y="3213100"/>
            <a:ext cx="0" cy="287338"/>
          </a:xfrm>
          <a:prstGeom prst="line">
            <a:avLst/>
          </a:prstGeom>
          <a:noFill/>
          <a:ln w="57150">
            <a:solidFill>
              <a:srgbClr val="FF3300"/>
            </a:solidFill>
            <a:round/>
            <a:headEnd/>
            <a:tailEnd/>
          </a:ln>
          <a:effectLst/>
        </p:spPr>
        <p:txBody>
          <a:bodyPr/>
          <a:lstStyle/>
          <a:p>
            <a:endParaRPr lang="fa-IR"/>
          </a:p>
        </p:txBody>
      </p:sp>
      <p:sp>
        <p:nvSpPr>
          <p:cNvPr id="251944" name="Text Box 40"/>
          <p:cNvSpPr txBox="1">
            <a:spLocks noChangeArrowheads="1"/>
          </p:cNvSpPr>
          <p:nvPr/>
        </p:nvSpPr>
        <p:spPr bwMode="auto">
          <a:xfrm rot="16200000">
            <a:off x="3996531" y="2923382"/>
            <a:ext cx="290513"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1</a:t>
            </a:r>
            <a:endParaRPr lang="en-US" sz="1600">
              <a:latin typeface="Verdana" pitchFamily="34" charset="0"/>
              <a:cs typeface="Arial" charset="0"/>
            </a:endParaRPr>
          </a:p>
        </p:txBody>
      </p:sp>
      <p:sp>
        <p:nvSpPr>
          <p:cNvPr id="251945" name="Text Box 41"/>
          <p:cNvSpPr txBox="1">
            <a:spLocks noChangeArrowheads="1"/>
          </p:cNvSpPr>
          <p:nvPr/>
        </p:nvSpPr>
        <p:spPr bwMode="auto">
          <a:xfrm rot="16200000">
            <a:off x="3658393" y="2901157"/>
            <a:ext cx="290513"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2</a:t>
            </a:r>
            <a:endParaRPr lang="en-US" sz="1600">
              <a:latin typeface="Verdana" pitchFamily="34" charset="0"/>
              <a:cs typeface="Arial" charset="0"/>
            </a:endParaRPr>
          </a:p>
        </p:txBody>
      </p:sp>
      <p:sp>
        <p:nvSpPr>
          <p:cNvPr id="251946" name="Text Box 42"/>
          <p:cNvSpPr txBox="1">
            <a:spLocks noChangeArrowheads="1"/>
          </p:cNvSpPr>
          <p:nvPr/>
        </p:nvSpPr>
        <p:spPr bwMode="auto">
          <a:xfrm rot="16200000">
            <a:off x="3299618" y="2901157"/>
            <a:ext cx="290513"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3</a:t>
            </a:r>
            <a:endParaRPr lang="en-US" sz="1600">
              <a:latin typeface="Verdana" pitchFamily="34" charset="0"/>
              <a:cs typeface="Arial" charset="0"/>
            </a:endParaRPr>
          </a:p>
        </p:txBody>
      </p:sp>
      <p:sp>
        <p:nvSpPr>
          <p:cNvPr id="251947" name="Text Box 43"/>
          <p:cNvSpPr txBox="1">
            <a:spLocks noChangeArrowheads="1"/>
          </p:cNvSpPr>
          <p:nvPr/>
        </p:nvSpPr>
        <p:spPr bwMode="auto">
          <a:xfrm rot="16200000">
            <a:off x="2928143" y="2894807"/>
            <a:ext cx="290513"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4</a:t>
            </a:r>
            <a:endParaRPr lang="en-US" sz="1600">
              <a:latin typeface="Verdana" pitchFamily="34" charset="0"/>
              <a:cs typeface="Arial" charset="0"/>
            </a:endParaRPr>
          </a:p>
        </p:txBody>
      </p:sp>
      <p:sp>
        <p:nvSpPr>
          <p:cNvPr id="251948" name="Text Box 44"/>
          <p:cNvSpPr txBox="1">
            <a:spLocks noChangeArrowheads="1"/>
          </p:cNvSpPr>
          <p:nvPr/>
        </p:nvSpPr>
        <p:spPr bwMode="auto">
          <a:xfrm rot="16200000">
            <a:off x="2578893" y="2901157"/>
            <a:ext cx="290513"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5</a:t>
            </a:r>
            <a:endParaRPr lang="en-US" sz="1600">
              <a:latin typeface="Verdana" pitchFamily="34" charset="0"/>
              <a:cs typeface="Arial" charset="0"/>
            </a:endParaRPr>
          </a:p>
        </p:txBody>
      </p:sp>
      <p:sp>
        <p:nvSpPr>
          <p:cNvPr id="251949" name="Text Box 45"/>
          <p:cNvSpPr txBox="1">
            <a:spLocks noChangeArrowheads="1"/>
          </p:cNvSpPr>
          <p:nvPr/>
        </p:nvSpPr>
        <p:spPr bwMode="auto">
          <a:xfrm rot="16200000">
            <a:off x="2218531" y="2901157"/>
            <a:ext cx="290513"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6</a:t>
            </a:r>
            <a:endParaRPr lang="en-US" sz="1600">
              <a:latin typeface="Verdana" pitchFamily="34" charset="0"/>
              <a:cs typeface="Arial" charset="0"/>
            </a:endParaRPr>
          </a:p>
        </p:txBody>
      </p:sp>
      <p:sp>
        <p:nvSpPr>
          <p:cNvPr id="251950" name="Text Box 46"/>
          <p:cNvSpPr txBox="1">
            <a:spLocks noChangeArrowheads="1"/>
          </p:cNvSpPr>
          <p:nvPr/>
        </p:nvSpPr>
        <p:spPr bwMode="auto">
          <a:xfrm rot="16200000">
            <a:off x="1858168" y="2901157"/>
            <a:ext cx="290513"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7</a:t>
            </a:r>
            <a:endParaRPr lang="en-US" sz="1600">
              <a:latin typeface="Verdana" pitchFamily="34" charset="0"/>
              <a:cs typeface="Arial" charset="0"/>
            </a:endParaRPr>
          </a:p>
        </p:txBody>
      </p:sp>
      <p:sp>
        <p:nvSpPr>
          <p:cNvPr id="251951" name="Text Box 47"/>
          <p:cNvSpPr txBox="1">
            <a:spLocks noChangeArrowheads="1"/>
          </p:cNvSpPr>
          <p:nvPr/>
        </p:nvSpPr>
        <p:spPr bwMode="auto">
          <a:xfrm rot="16200000">
            <a:off x="1499393" y="2901157"/>
            <a:ext cx="290513"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8</a:t>
            </a:r>
            <a:endParaRPr lang="en-US" sz="1600">
              <a:latin typeface="Verdana" pitchFamily="34" charset="0"/>
              <a:cs typeface="Arial" charset="0"/>
            </a:endParaRPr>
          </a:p>
        </p:txBody>
      </p:sp>
      <p:sp>
        <p:nvSpPr>
          <p:cNvPr id="251952" name="Text Box 48"/>
          <p:cNvSpPr txBox="1">
            <a:spLocks noChangeArrowheads="1"/>
          </p:cNvSpPr>
          <p:nvPr/>
        </p:nvSpPr>
        <p:spPr bwMode="auto">
          <a:xfrm rot="16200000">
            <a:off x="1134268" y="2888457"/>
            <a:ext cx="290513"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9</a:t>
            </a:r>
            <a:endParaRPr lang="en-US" sz="1600">
              <a:latin typeface="Verdana" pitchFamily="34" charset="0"/>
              <a:cs typeface="Arial" charset="0"/>
            </a:endParaRPr>
          </a:p>
        </p:txBody>
      </p:sp>
      <p:sp>
        <p:nvSpPr>
          <p:cNvPr id="251953" name="Line 49"/>
          <p:cNvSpPr>
            <a:spLocks noChangeShapeType="1"/>
          </p:cNvSpPr>
          <p:nvPr/>
        </p:nvSpPr>
        <p:spPr bwMode="auto">
          <a:xfrm>
            <a:off x="7823200" y="3219450"/>
            <a:ext cx="0" cy="287338"/>
          </a:xfrm>
          <a:prstGeom prst="line">
            <a:avLst/>
          </a:prstGeom>
          <a:noFill/>
          <a:ln w="57150">
            <a:solidFill>
              <a:srgbClr val="FF3300"/>
            </a:solidFill>
            <a:round/>
            <a:headEnd/>
            <a:tailEnd/>
          </a:ln>
          <a:effectLst/>
        </p:spPr>
        <p:txBody>
          <a:bodyPr/>
          <a:lstStyle/>
          <a:p>
            <a:endParaRPr lang="fa-IR"/>
          </a:p>
        </p:txBody>
      </p:sp>
      <p:sp>
        <p:nvSpPr>
          <p:cNvPr id="251954" name="Line 50"/>
          <p:cNvSpPr>
            <a:spLocks noChangeShapeType="1"/>
          </p:cNvSpPr>
          <p:nvPr/>
        </p:nvSpPr>
        <p:spPr bwMode="auto">
          <a:xfrm>
            <a:off x="7102475" y="3219450"/>
            <a:ext cx="0" cy="287338"/>
          </a:xfrm>
          <a:prstGeom prst="line">
            <a:avLst/>
          </a:prstGeom>
          <a:noFill/>
          <a:ln w="57150">
            <a:solidFill>
              <a:srgbClr val="FF3300"/>
            </a:solidFill>
            <a:round/>
            <a:headEnd/>
            <a:tailEnd/>
          </a:ln>
          <a:effectLst/>
        </p:spPr>
        <p:txBody>
          <a:bodyPr/>
          <a:lstStyle/>
          <a:p>
            <a:endParaRPr lang="fa-IR"/>
          </a:p>
        </p:txBody>
      </p:sp>
      <p:sp>
        <p:nvSpPr>
          <p:cNvPr id="251955" name="Line 51"/>
          <p:cNvSpPr>
            <a:spLocks noChangeShapeType="1"/>
          </p:cNvSpPr>
          <p:nvPr/>
        </p:nvSpPr>
        <p:spPr bwMode="auto">
          <a:xfrm>
            <a:off x="7462838" y="3219450"/>
            <a:ext cx="0" cy="287338"/>
          </a:xfrm>
          <a:prstGeom prst="line">
            <a:avLst/>
          </a:prstGeom>
          <a:noFill/>
          <a:ln w="57150">
            <a:solidFill>
              <a:srgbClr val="FF3300"/>
            </a:solidFill>
            <a:round/>
            <a:headEnd/>
            <a:tailEnd/>
          </a:ln>
          <a:effectLst/>
        </p:spPr>
        <p:txBody>
          <a:bodyPr/>
          <a:lstStyle/>
          <a:p>
            <a:endParaRPr lang="fa-IR"/>
          </a:p>
        </p:txBody>
      </p:sp>
      <p:sp>
        <p:nvSpPr>
          <p:cNvPr id="251956" name="Line 52"/>
          <p:cNvSpPr>
            <a:spLocks noChangeShapeType="1"/>
          </p:cNvSpPr>
          <p:nvPr/>
        </p:nvSpPr>
        <p:spPr bwMode="auto">
          <a:xfrm>
            <a:off x="6742113" y="3219450"/>
            <a:ext cx="0" cy="287338"/>
          </a:xfrm>
          <a:prstGeom prst="line">
            <a:avLst/>
          </a:prstGeom>
          <a:noFill/>
          <a:ln w="57150">
            <a:solidFill>
              <a:srgbClr val="FF3300"/>
            </a:solidFill>
            <a:round/>
            <a:headEnd/>
            <a:tailEnd/>
          </a:ln>
          <a:effectLst/>
        </p:spPr>
        <p:txBody>
          <a:bodyPr/>
          <a:lstStyle/>
          <a:p>
            <a:endParaRPr lang="fa-IR"/>
          </a:p>
        </p:txBody>
      </p:sp>
      <p:sp>
        <p:nvSpPr>
          <p:cNvPr id="251957" name="Line 53"/>
          <p:cNvSpPr>
            <a:spLocks noChangeShapeType="1"/>
          </p:cNvSpPr>
          <p:nvPr/>
        </p:nvSpPr>
        <p:spPr bwMode="auto">
          <a:xfrm>
            <a:off x="6383338" y="3219450"/>
            <a:ext cx="0" cy="287338"/>
          </a:xfrm>
          <a:prstGeom prst="line">
            <a:avLst/>
          </a:prstGeom>
          <a:noFill/>
          <a:ln w="57150">
            <a:solidFill>
              <a:srgbClr val="FF3300"/>
            </a:solidFill>
            <a:round/>
            <a:headEnd/>
            <a:tailEnd/>
          </a:ln>
          <a:effectLst/>
        </p:spPr>
        <p:txBody>
          <a:bodyPr/>
          <a:lstStyle/>
          <a:p>
            <a:endParaRPr lang="fa-IR"/>
          </a:p>
        </p:txBody>
      </p:sp>
      <p:sp>
        <p:nvSpPr>
          <p:cNvPr id="251958" name="Line 54"/>
          <p:cNvSpPr>
            <a:spLocks noChangeShapeType="1"/>
          </p:cNvSpPr>
          <p:nvPr/>
        </p:nvSpPr>
        <p:spPr bwMode="auto">
          <a:xfrm>
            <a:off x="6022975" y="3219450"/>
            <a:ext cx="0" cy="287338"/>
          </a:xfrm>
          <a:prstGeom prst="line">
            <a:avLst/>
          </a:prstGeom>
          <a:noFill/>
          <a:ln w="57150">
            <a:solidFill>
              <a:srgbClr val="FF3300"/>
            </a:solidFill>
            <a:round/>
            <a:headEnd/>
            <a:tailEnd/>
          </a:ln>
          <a:effectLst/>
        </p:spPr>
        <p:txBody>
          <a:bodyPr/>
          <a:lstStyle/>
          <a:p>
            <a:endParaRPr lang="fa-IR"/>
          </a:p>
        </p:txBody>
      </p:sp>
      <p:sp>
        <p:nvSpPr>
          <p:cNvPr id="251959" name="Line 55"/>
          <p:cNvSpPr>
            <a:spLocks noChangeShapeType="1"/>
          </p:cNvSpPr>
          <p:nvPr/>
        </p:nvSpPr>
        <p:spPr bwMode="auto">
          <a:xfrm>
            <a:off x="5662613" y="3219450"/>
            <a:ext cx="0" cy="287338"/>
          </a:xfrm>
          <a:prstGeom prst="line">
            <a:avLst/>
          </a:prstGeom>
          <a:noFill/>
          <a:ln w="57150">
            <a:solidFill>
              <a:srgbClr val="FF3300"/>
            </a:solidFill>
            <a:round/>
            <a:headEnd/>
            <a:tailEnd/>
          </a:ln>
          <a:effectLst/>
        </p:spPr>
        <p:txBody>
          <a:bodyPr/>
          <a:lstStyle/>
          <a:p>
            <a:endParaRPr lang="fa-IR"/>
          </a:p>
        </p:txBody>
      </p:sp>
      <p:sp>
        <p:nvSpPr>
          <p:cNvPr id="251960" name="Line 56"/>
          <p:cNvSpPr>
            <a:spLocks noChangeShapeType="1"/>
          </p:cNvSpPr>
          <p:nvPr/>
        </p:nvSpPr>
        <p:spPr bwMode="auto">
          <a:xfrm>
            <a:off x="5302250" y="3219450"/>
            <a:ext cx="0" cy="287338"/>
          </a:xfrm>
          <a:prstGeom prst="line">
            <a:avLst/>
          </a:prstGeom>
          <a:noFill/>
          <a:ln w="57150">
            <a:solidFill>
              <a:srgbClr val="FF3300"/>
            </a:solidFill>
            <a:round/>
            <a:headEnd/>
            <a:tailEnd/>
          </a:ln>
          <a:effectLst/>
        </p:spPr>
        <p:txBody>
          <a:bodyPr/>
          <a:lstStyle/>
          <a:p>
            <a:endParaRPr lang="fa-IR"/>
          </a:p>
        </p:txBody>
      </p:sp>
      <p:sp>
        <p:nvSpPr>
          <p:cNvPr id="251961" name="Line 57"/>
          <p:cNvSpPr>
            <a:spLocks noChangeShapeType="1"/>
          </p:cNvSpPr>
          <p:nvPr/>
        </p:nvSpPr>
        <p:spPr bwMode="auto">
          <a:xfrm>
            <a:off x="4941888" y="3219450"/>
            <a:ext cx="0" cy="287338"/>
          </a:xfrm>
          <a:prstGeom prst="line">
            <a:avLst/>
          </a:prstGeom>
          <a:noFill/>
          <a:ln w="57150">
            <a:solidFill>
              <a:srgbClr val="FF3300"/>
            </a:solidFill>
            <a:round/>
            <a:headEnd/>
            <a:tailEnd/>
          </a:ln>
          <a:effectLst/>
        </p:spPr>
        <p:txBody>
          <a:bodyPr/>
          <a:lstStyle/>
          <a:p>
            <a:endParaRPr lang="fa-IR"/>
          </a:p>
        </p:txBody>
      </p:sp>
      <p:sp>
        <p:nvSpPr>
          <p:cNvPr id="251962" name="Text Box 58"/>
          <p:cNvSpPr txBox="1">
            <a:spLocks noChangeArrowheads="1"/>
          </p:cNvSpPr>
          <p:nvPr/>
        </p:nvSpPr>
        <p:spPr bwMode="auto">
          <a:xfrm rot="16200000">
            <a:off x="7679531" y="2929732"/>
            <a:ext cx="290513"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9</a:t>
            </a:r>
            <a:endParaRPr lang="en-US" sz="1600">
              <a:latin typeface="Verdana" pitchFamily="34" charset="0"/>
              <a:cs typeface="Arial" charset="0"/>
            </a:endParaRPr>
          </a:p>
        </p:txBody>
      </p:sp>
      <p:sp>
        <p:nvSpPr>
          <p:cNvPr id="251963" name="Text Box 59"/>
          <p:cNvSpPr txBox="1">
            <a:spLocks noChangeArrowheads="1"/>
          </p:cNvSpPr>
          <p:nvPr/>
        </p:nvSpPr>
        <p:spPr bwMode="auto">
          <a:xfrm rot="16200000">
            <a:off x="7341393" y="2907507"/>
            <a:ext cx="290513"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8</a:t>
            </a:r>
            <a:endParaRPr lang="en-US" sz="1600">
              <a:latin typeface="Verdana" pitchFamily="34" charset="0"/>
              <a:cs typeface="Arial" charset="0"/>
            </a:endParaRPr>
          </a:p>
        </p:txBody>
      </p:sp>
      <p:sp>
        <p:nvSpPr>
          <p:cNvPr id="251964" name="Text Box 60"/>
          <p:cNvSpPr txBox="1">
            <a:spLocks noChangeArrowheads="1"/>
          </p:cNvSpPr>
          <p:nvPr/>
        </p:nvSpPr>
        <p:spPr bwMode="auto">
          <a:xfrm rot="16200000">
            <a:off x="6982618" y="2907507"/>
            <a:ext cx="290513"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7</a:t>
            </a:r>
            <a:endParaRPr lang="en-US" sz="1600">
              <a:latin typeface="Verdana" pitchFamily="34" charset="0"/>
              <a:cs typeface="Arial" charset="0"/>
            </a:endParaRPr>
          </a:p>
        </p:txBody>
      </p:sp>
      <p:sp>
        <p:nvSpPr>
          <p:cNvPr id="251965" name="Text Box 61"/>
          <p:cNvSpPr txBox="1">
            <a:spLocks noChangeArrowheads="1"/>
          </p:cNvSpPr>
          <p:nvPr/>
        </p:nvSpPr>
        <p:spPr bwMode="auto">
          <a:xfrm rot="16200000">
            <a:off x="6611143" y="2901157"/>
            <a:ext cx="290513"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6</a:t>
            </a:r>
            <a:endParaRPr lang="en-US" sz="1600">
              <a:latin typeface="Verdana" pitchFamily="34" charset="0"/>
              <a:cs typeface="Arial" charset="0"/>
            </a:endParaRPr>
          </a:p>
        </p:txBody>
      </p:sp>
      <p:sp>
        <p:nvSpPr>
          <p:cNvPr id="251966" name="Text Box 62"/>
          <p:cNvSpPr txBox="1">
            <a:spLocks noChangeArrowheads="1"/>
          </p:cNvSpPr>
          <p:nvPr/>
        </p:nvSpPr>
        <p:spPr bwMode="auto">
          <a:xfrm rot="16200000">
            <a:off x="6261893" y="2907507"/>
            <a:ext cx="290513"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5</a:t>
            </a:r>
            <a:endParaRPr lang="en-US" sz="1600">
              <a:latin typeface="Verdana" pitchFamily="34" charset="0"/>
              <a:cs typeface="Arial" charset="0"/>
            </a:endParaRPr>
          </a:p>
        </p:txBody>
      </p:sp>
      <p:sp>
        <p:nvSpPr>
          <p:cNvPr id="251967" name="Text Box 63"/>
          <p:cNvSpPr txBox="1">
            <a:spLocks noChangeArrowheads="1"/>
          </p:cNvSpPr>
          <p:nvPr/>
        </p:nvSpPr>
        <p:spPr bwMode="auto">
          <a:xfrm rot="16200000">
            <a:off x="5901531" y="2907507"/>
            <a:ext cx="290513"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4</a:t>
            </a:r>
            <a:endParaRPr lang="en-US" sz="1600">
              <a:latin typeface="Verdana" pitchFamily="34" charset="0"/>
              <a:cs typeface="Arial" charset="0"/>
            </a:endParaRPr>
          </a:p>
        </p:txBody>
      </p:sp>
      <p:sp>
        <p:nvSpPr>
          <p:cNvPr id="251968" name="Text Box 64"/>
          <p:cNvSpPr txBox="1">
            <a:spLocks noChangeArrowheads="1"/>
          </p:cNvSpPr>
          <p:nvPr/>
        </p:nvSpPr>
        <p:spPr bwMode="auto">
          <a:xfrm rot="16200000">
            <a:off x="5541168" y="2907507"/>
            <a:ext cx="290513"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3</a:t>
            </a:r>
            <a:endParaRPr lang="en-US" sz="1600">
              <a:latin typeface="Verdana" pitchFamily="34" charset="0"/>
              <a:cs typeface="Arial" charset="0"/>
            </a:endParaRPr>
          </a:p>
        </p:txBody>
      </p:sp>
      <p:sp>
        <p:nvSpPr>
          <p:cNvPr id="251969" name="Text Box 65"/>
          <p:cNvSpPr txBox="1">
            <a:spLocks noChangeArrowheads="1"/>
          </p:cNvSpPr>
          <p:nvPr/>
        </p:nvSpPr>
        <p:spPr bwMode="auto">
          <a:xfrm rot="16200000">
            <a:off x="5182393" y="2907507"/>
            <a:ext cx="290513"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2</a:t>
            </a:r>
            <a:endParaRPr lang="en-US" sz="1600">
              <a:latin typeface="Verdana" pitchFamily="34" charset="0"/>
              <a:cs typeface="Arial" charset="0"/>
            </a:endParaRPr>
          </a:p>
        </p:txBody>
      </p:sp>
      <p:sp>
        <p:nvSpPr>
          <p:cNvPr id="251970" name="Text Box 66"/>
          <p:cNvSpPr txBox="1">
            <a:spLocks noChangeArrowheads="1"/>
          </p:cNvSpPr>
          <p:nvPr/>
        </p:nvSpPr>
        <p:spPr bwMode="auto">
          <a:xfrm rot="16200000">
            <a:off x="4817268" y="2894807"/>
            <a:ext cx="290513"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1</a:t>
            </a:r>
            <a:endParaRPr lang="en-US" sz="1600">
              <a:latin typeface="Verdana" pitchFamily="34" charset="0"/>
              <a:cs typeface="Arial" charset="0"/>
            </a:endParaRPr>
          </a:p>
        </p:txBody>
      </p:sp>
      <p:sp>
        <p:nvSpPr>
          <p:cNvPr id="251971" name="Line 67"/>
          <p:cNvSpPr>
            <a:spLocks noChangeShapeType="1"/>
          </p:cNvSpPr>
          <p:nvPr/>
        </p:nvSpPr>
        <p:spPr bwMode="auto">
          <a:xfrm rot="5400000">
            <a:off x="4571207" y="2858294"/>
            <a:ext cx="0" cy="287337"/>
          </a:xfrm>
          <a:prstGeom prst="line">
            <a:avLst/>
          </a:prstGeom>
          <a:noFill/>
          <a:ln w="57150">
            <a:solidFill>
              <a:srgbClr val="FF3300"/>
            </a:solidFill>
            <a:round/>
            <a:headEnd/>
            <a:tailEnd/>
          </a:ln>
          <a:effectLst/>
        </p:spPr>
        <p:txBody>
          <a:bodyPr/>
          <a:lstStyle/>
          <a:p>
            <a:endParaRPr lang="fa-IR"/>
          </a:p>
        </p:txBody>
      </p:sp>
      <p:sp>
        <p:nvSpPr>
          <p:cNvPr id="251972" name="Line 68"/>
          <p:cNvSpPr>
            <a:spLocks noChangeShapeType="1"/>
          </p:cNvSpPr>
          <p:nvPr/>
        </p:nvSpPr>
        <p:spPr bwMode="auto">
          <a:xfrm rot="5400000">
            <a:off x="4571207" y="2137569"/>
            <a:ext cx="0" cy="287337"/>
          </a:xfrm>
          <a:prstGeom prst="line">
            <a:avLst/>
          </a:prstGeom>
          <a:noFill/>
          <a:ln w="57150">
            <a:solidFill>
              <a:srgbClr val="FF3300"/>
            </a:solidFill>
            <a:round/>
            <a:headEnd/>
            <a:tailEnd/>
          </a:ln>
          <a:effectLst/>
        </p:spPr>
        <p:txBody>
          <a:bodyPr/>
          <a:lstStyle/>
          <a:p>
            <a:endParaRPr lang="fa-IR"/>
          </a:p>
        </p:txBody>
      </p:sp>
      <p:sp>
        <p:nvSpPr>
          <p:cNvPr id="251973" name="Line 69"/>
          <p:cNvSpPr>
            <a:spLocks noChangeShapeType="1"/>
          </p:cNvSpPr>
          <p:nvPr/>
        </p:nvSpPr>
        <p:spPr bwMode="auto">
          <a:xfrm rot="5400000">
            <a:off x="4571207" y="2497931"/>
            <a:ext cx="0" cy="287337"/>
          </a:xfrm>
          <a:prstGeom prst="line">
            <a:avLst/>
          </a:prstGeom>
          <a:noFill/>
          <a:ln w="57150">
            <a:solidFill>
              <a:srgbClr val="FF3300"/>
            </a:solidFill>
            <a:round/>
            <a:headEnd/>
            <a:tailEnd/>
          </a:ln>
          <a:effectLst/>
        </p:spPr>
        <p:txBody>
          <a:bodyPr/>
          <a:lstStyle/>
          <a:p>
            <a:endParaRPr lang="fa-IR"/>
          </a:p>
        </p:txBody>
      </p:sp>
      <p:sp>
        <p:nvSpPr>
          <p:cNvPr id="251974" name="Line 70"/>
          <p:cNvSpPr>
            <a:spLocks noChangeShapeType="1"/>
          </p:cNvSpPr>
          <p:nvPr/>
        </p:nvSpPr>
        <p:spPr bwMode="auto">
          <a:xfrm rot="5400000">
            <a:off x="4571207" y="1777206"/>
            <a:ext cx="0" cy="287337"/>
          </a:xfrm>
          <a:prstGeom prst="line">
            <a:avLst/>
          </a:prstGeom>
          <a:noFill/>
          <a:ln w="57150">
            <a:solidFill>
              <a:srgbClr val="FF3300"/>
            </a:solidFill>
            <a:round/>
            <a:headEnd/>
            <a:tailEnd/>
          </a:ln>
          <a:effectLst/>
        </p:spPr>
        <p:txBody>
          <a:bodyPr/>
          <a:lstStyle/>
          <a:p>
            <a:endParaRPr lang="fa-IR"/>
          </a:p>
        </p:txBody>
      </p:sp>
      <p:sp>
        <p:nvSpPr>
          <p:cNvPr id="251975" name="Line 71"/>
          <p:cNvSpPr>
            <a:spLocks noChangeShapeType="1"/>
          </p:cNvSpPr>
          <p:nvPr/>
        </p:nvSpPr>
        <p:spPr bwMode="auto">
          <a:xfrm rot="5400000">
            <a:off x="4571207" y="1418431"/>
            <a:ext cx="0" cy="287337"/>
          </a:xfrm>
          <a:prstGeom prst="line">
            <a:avLst/>
          </a:prstGeom>
          <a:noFill/>
          <a:ln w="57150">
            <a:solidFill>
              <a:srgbClr val="FF3300"/>
            </a:solidFill>
            <a:round/>
            <a:headEnd/>
            <a:tailEnd/>
          </a:ln>
          <a:effectLst/>
        </p:spPr>
        <p:txBody>
          <a:bodyPr/>
          <a:lstStyle/>
          <a:p>
            <a:endParaRPr lang="fa-IR"/>
          </a:p>
        </p:txBody>
      </p:sp>
      <p:sp>
        <p:nvSpPr>
          <p:cNvPr id="251976" name="Line 72"/>
          <p:cNvSpPr>
            <a:spLocks noChangeShapeType="1"/>
          </p:cNvSpPr>
          <p:nvPr/>
        </p:nvSpPr>
        <p:spPr bwMode="auto">
          <a:xfrm rot="5400000">
            <a:off x="4571207" y="1058069"/>
            <a:ext cx="0" cy="287337"/>
          </a:xfrm>
          <a:prstGeom prst="line">
            <a:avLst/>
          </a:prstGeom>
          <a:noFill/>
          <a:ln w="57150">
            <a:solidFill>
              <a:srgbClr val="FF3300"/>
            </a:solidFill>
            <a:round/>
            <a:headEnd/>
            <a:tailEnd/>
          </a:ln>
          <a:effectLst/>
        </p:spPr>
        <p:txBody>
          <a:bodyPr/>
          <a:lstStyle/>
          <a:p>
            <a:endParaRPr lang="fa-IR"/>
          </a:p>
        </p:txBody>
      </p:sp>
      <p:sp>
        <p:nvSpPr>
          <p:cNvPr id="251977" name="Line 73"/>
          <p:cNvSpPr>
            <a:spLocks noChangeShapeType="1"/>
          </p:cNvSpPr>
          <p:nvPr/>
        </p:nvSpPr>
        <p:spPr bwMode="auto">
          <a:xfrm rot="5400000">
            <a:off x="4571207" y="697706"/>
            <a:ext cx="0" cy="287337"/>
          </a:xfrm>
          <a:prstGeom prst="line">
            <a:avLst/>
          </a:prstGeom>
          <a:noFill/>
          <a:ln w="57150">
            <a:solidFill>
              <a:srgbClr val="FF3300"/>
            </a:solidFill>
            <a:round/>
            <a:headEnd/>
            <a:tailEnd/>
          </a:ln>
          <a:effectLst/>
        </p:spPr>
        <p:txBody>
          <a:bodyPr/>
          <a:lstStyle/>
          <a:p>
            <a:endParaRPr lang="fa-IR"/>
          </a:p>
        </p:txBody>
      </p:sp>
      <p:sp>
        <p:nvSpPr>
          <p:cNvPr id="251978" name="Line 74"/>
          <p:cNvSpPr>
            <a:spLocks noChangeShapeType="1"/>
          </p:cNvSpPr>
          <p:nvPr/>
        </p:nvSpPr>
        <p:spPr bwMode="auto">
          <a:xfrm rot="5400000">
            <a:off x="4571207" y="337344"/>
            <a:ext cx="0" cy="287337"/>
          </a:xfrm>
          <a:prstGeom prst="line">
            <a:avLst/>
          </a:prstGeom>
          <a:noFill/>
          <a:ln w="57150">
            <a:solidFill>
              <a:srgbClr val="FF3300"/>
            </a:solidFill>
            <a:round/>
            <a:headEnd/>
            <a:tailEnd/>
          </a:ln>
          <a:effectLst/>
        </p:spPr>
        <p:txBody>
          <a:bodyPr/>
          <a:lstStyle/>
          <a:p>
            <a:endParaRPr lang="fa-IR"/>
          </a:p>
        </p:txBody>
      </p:sp>
      <p:sp>
        <p:nvSpPr>
          <p:cNvPr id="251979" name="Line 75"/>
          <p:cNvSpPr>
            <a:spLocks noChangeShapeType="1"/>
          </p:cNvSpPr>
          <p:nvPr/>
        </p:nvSpPr>
        <p:spPr bwMode="auto">
          <a:xfrm rot="5400000">
            <a:off x="4571207" y="-23019"/>
            <a:ext cx="0" cy="287337"/>
          </a:xfrm>
          <a:prstGeom prst="line">
            <a:avLst/>
          </a:prstGeom>
          <a:noFill/>
          <a:ln w="57150">
            <a:solidFill>
              <a:srgbClr val="FF3300"/>
            </a:solidFill>
            <a:round/>
            <a:headEnd/>
            <a:tailEnd/>
          </a:ln>
          <a:effectLst/>
        </p:spPr>
        <p:txBody>
          <a:bodyPr/>
          <a:lstStyle/>
          <a:p>
            <a:endParaRPr lang="fa-IR"/>
          </a:p>
        </p:txBody>
      </p:sp>
      <p:sp>
        <p:nvSpPr>
          <p:cNvPr id="251980" name="Text Box 76"/>
          <p:cNvSpPr txBox="1">
            <a:spLocks noChangeArrowheads="1"/>
          </p:cNvSpPr>
          <p:nvPr/>
        </p:nvSpPr>
        <p:spPr bwMode="auto">
          <a:xfrm rot="21600000">
            <a:off x="4691063" y="2835275"/>
            <a:ext cx="290512"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1</a:t>
            </a:r>
            <a:endParaRPr lang="en-US" sz="1600">
              <a:latin typeface="Verdana" pitchFamily="34" charset="0"/>
              <a:cs typeface="Arial" charset="0"/>
            </a:endParaRPr>
          </a:p>
        </p:txBody>
      </p:sp>
      <p:sp>
        <p:nvSpPr>
          <p:cNvPr id="251981" name="Text Box 77"/>
          <p:cNvSpPr txBox="1">
            <a:spLocks noChangeArrowheads="1"/>
          </p:cNvSpPr>
          <p:nvPr/>
        </p:nvSpPr>
        <p:spPr bwMode="auto">
          <a:xfrm rot="21600000">
            <a:off x="4713288" y="2497138"/>
            <a:ext cx="290512"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2</a:t>
            </a:r>
            <a:endParaRPr lang="en-US" sz="1600">
              <a:latin typeface="Verdana" pitchFamily="34" charset="0"/>
              <a:cs typeface="Arial" charset="0"/>
            </a:endParaRPr>
          </a:p>
        </p:txBody>
      </p:sp>
      <p:sp>
        <p:nvSpPr>
          <p:cNvPr id="251982" name="Text Box 78"/>
          <p:cNvSpPr txBox="1">
            <a:spLocks noChangeArrowheads="1"/>
          </p:cNvSpPr>
          <p:nvPr/>
        </p:nvSpPr>
        <p:spPr bwMode="auto">
          <a:xfrm rot="21600000">
            <a:off x="4713288" y="2138363"/>
            <a:ext cx="290512"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3</a:t>
            </a:r>
            <a:endParaRPr lang="en-US" sz="1600">
              <a:latin typeface="Verdana" pitchFamily="34" charset="0"/>
              <a:cs typeface="Arial" charset="0"/>
            </a:endParaRPr>
          </a:p>
        </p:txBody>
      </p:sp>
      <p:sp>
        <p:nvSpPr>
          <p:cNvPr id="251983" name="Text Box 79"/>
          <p:cNvSpPr txBox="1">
            <a:spLocks noChangeArrowheads="1"/>
          </p:cNvSpPr>
          <p:nvPr/>
        </p:nvSpPr>
        <p:spPr bwMode="auto">
          <a:xfrm rot="21600000">
            <a:off x="4719638" y="1766888"/>
            <a:ext cx="290512"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4</a:t>
            </a:r>
            <a:endParaRPr lang="en-US" sz="1600">
              <a:latin typeface="Verdana" pitchFamily="34" charset="0"/>
              <a:cs typeface="Arial" charset="0"/>
            </a:endParaRPr>
          </a:p>
        </p:txBody>
      </p:sp>
      <p:sp>
        <p:nvSpPr>
          <p:cNvPr id="251984" name="Text Box 80"/>
          <p:cNvSpPr txBox="1">
            <a:spLocks noChangeArrowheads="1"/>
          </p:cNvSpPr>
          <p:nvPr/>
        </p:nvSpPr>
        <p:spPr bwMode="auto">
          <a:xfrm rot="21600000">
            <a:off x="4713288" y="1417638"/>
            <a:ext cx="290512"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5</a:t>
            </a:r>
            <a:endParaRPr lang="en-US" sz="1600">
              <a:latin typeface="Verdana" pitchFamily="34" charset="0"/>
              <a:cs typeface="Arial" charset="0"/>
            </a:endParaRPr>
          </a:p>
        </p:txBody>
      </p:sp>
      <p:sp>
        <p:nvSpPr>
          <p:cNvPr id="251985" name="Text Box 81"/>
          <p:cNvSpPr txBox="1">
            <a:spLocks noChangeArrowheads="1"/>
          </p:cNvSpPr>
          <p:nvPr/>
        </p:nvSpPr>
        <p:spPr bwMode="auto">
          <a:xfrm rot="21600000">
            <a:off x="4713288" y="1057275"/>
            <a:ext cx="290512"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6</a:t>
            </a:r>
            <a:endParaRPr lang="en-US" sz="1600">
              <a:latin typeface="Verdana" pitchFamily="34" charset="0"/>
              <a:cs typeface="Arial" charset="0"/>
            </a:endParaRPr>
          </a:p>
        </p:txBody>
      </p:sp>
      <p:sp>
        <p:nvSpPr>
          <p:cNvPr id="251986" name="Text Box 82"/>
          <p:cNvSpPr txBox="1">
            <a:spLocks noChangeArrowheads="1"/>
          </p:cNvSpPr>
          <p:nvPr/>
        </p:nvSpPr>
        <p:spPr bwMode="auto">
          <a:xfrm rot="21600000">
            <a:off x="4713288" y="696913"/>
            <a:ext cx="290512"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7</a:t>
            </a:r>
            <a:endParaRPr lang="en-US" sz="1600">
              <a:latin typeface="Verdana" pitchFamily="34" charset="0"/>
              <a:cs typeface="Arial" charset="0"/>
            </a:endParaRPr>
          </a:p>
        </p:txBody>
      </p:sp>
      <p:sp>
        <p:nvSpPr>
          <p:cNvPr id="251987" name="Text Box 83"/>
          <p:cNvSpPr txBox="1">
            <a:spLocks noChangeArrowheads="1"/>
          </p:cNvSpPr>
          <p:nvPr/>
        </p:nvSpPr>
        <p:spPr bwMode="auto">
          <a:xfrm rot="21600000">
            <a:off x="4713288" y="338138"/>
            <a:ext cx="290512" cy="336550"/>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8</a:t>
            </a:r>
            <a:endParaRPr lang="en-US" sz="1600">
              <a:latin typeface="Verdana" pitchFamily="34" charset="0"/>
              <a:cs typeface="Arial" charset="0"/>
            </a:endParaRPr>
          </a:p>
        </p:txBody>
      </p:sp>
      <p:sp>
        <p:nvSpPr>
          <p:cNvPr id="251988" name="Text Box 84"/>
          <p:cNvSpPr txBox="1">
            <a:spLocks noChangeArrowheads="1"/>
          </p:cNvSpPr>
          <p:nvPr/>
        </p:nvSpPr>
        <p:spPr bwMode="auto">
          <a:xfrm rot="21600000">
            <a:off x="4725988" y="-26988"/>
            <a:ext cx="290512" cy="336551"/>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9</a:t>
            </a:r>
            <a:endParaRPr lang="en-US" sz="1600">
              <a:latin typeface="Verdana" pitchFamily="34" charset="0"/>
              <a:cs typeface="Arial" charset="0"/>
            </a:endParaRPr>
          </a:p>
        </p:txBody>
      </p:sp>
      <p:grpSp>
        <p:nvGrpSpPr>
          <p:cNvPr id="251989" name="Group 85"/>
          <p:cNvGrpSpPr>
            <a:grpSpLocks/>
          </p:cNvGrpSpPr>
          <p:nvPr/>
        </p:nvGrpSpPr>
        <p:grpSpPr bwMode="auto">
          <a:xfrm rot="5400000">
            <a:off x="3051176" y="4919662"/>
            <a:ext cx="3198812" cy="588963"/>
            <a:chOff x="1017" y="1381"/>
            <a:chExt cx="2015" cy="371"/>
          </a:xfrm>
        </p:grpSpPr>
        <p:sp>
          <p:nvSpPr>
            <p:cNvPr id="251990" name="Line 86"/>
            <p:cNvSpPr>
              <a:spLocks noChangeShapeType="1"/>
            </p:cNvSpPr>
            <p:nvPr/>
          </p:nvSpPr>
          <p:spPr bwMode="auto">
            <a:xfrm>
              <a:off x="2925" y="1571"/>
              <a:ext cx="0" cy="181"/>
            </a:xfrm>
            <a:prstGeom prst="line">
              <a:avLst/>
            </a:prstGeom>
            <a:noFill/>
            <a:ln w="57150">
              <a:solidFill>
                <a:srgbClr val="FF3300"/>
              </a:solidFill>
              <a:round/>
              <a:headEnd/>
              <a:tailEnd/>
            </a:ln>
            <a:effectLst/>
          </p:spPr>
          <p:txBody>
            <a:bodyPr/>
            <a:lstStyle/>
            <a:p>
              <a:endParaRPr lang="fa-IR"/>
            </a:p>
          </p:txBody>
        </p:sp>
        <p:sp>
          <p:nvSpPr>
            <p:cNvPr id="251991" name="Line 87"/>
            <p:cNvSpPr>
              <a:spLocks noChangeShapeType="1"/>
            </p:cNvSpPr>
            <p:nvPr/>
          </p:nvSpPr>
          <p:spPr bwMode="auto">
            <a:xfrm>
              <a:off x="2471" y="1571"/>
              <a:ext cx="0" cy="181"/>
            </a:xfrm>
            <a:prstGeom prst="line">
              <a:avLst/>
            </a:prstGeom>
            <a:noFill/>
            <a:ln w="57150">
              <a:solidFill>
                <a:srgbClr val="FF3300"/>
              </a:solidFill>
              <a:round/>
              <a:headEnd/>
              <a:tailEnd/>
            </a:ln>
            <a:effectLst/>
          </p:spPr>
          <p:txBody>
            <a:bodyPr/>
            <a:lstStyle/>
            <a:p>
              <a:endParaRPr lang="fa-IR"/>
            </a:p>
          </p:txBody>
        </p:sp>
        <p:sp>
          <p:nvSpPr>
            <p:cNvPr id="251992" name="Line 88"/>
            <p:cNvSpPr>
              <a:spLocks noChangeShapeType="1"/>
            </p:cNvSpPr>
            <p:nvPr/>
          </p:nvSpPr>
          <p:spPr bwMode="auto">
            <a:xfrm>
              <a:off x="2698" y="1571"/>
              <a:ext cx="0" cy="181"/>
            </a:xfrm>
            <a:prstGeom prst="line">
              <a:avLst/>
            </a:prstGeom>
            <a:noFill/>
            <a:ln w="57150">
              <a:solidFill>
                <a:srgbClr val="FF3300"/>
              </a:solidFill>
              <a:round/>
              <a:headEnd/>
              <a:tailEnd/>
            </a:ln>
            <a:effectLst/>
          </p:spPr>
          <p:txBody>
            <a:bodyPr/>
            <a:lstStyle/>
            <a:p>
              <a:endParaRPr lang="fa-IR"/>
            </a:p>
          </p:txBody>
        </p:sp>
        <p:sp>
          <p:nvSpPr>
            <p:cNvPr id="251993" name="Line 89"/>
            <p:cNvSpPr>
              <a:spLocks noChangeShapeType="1"/>
            </p:cNvSpPr>
            <p:nvPr/>
          </p:nvSpPr>
          <p:spPr bwMode="auto">
            <a:xfrm>
              <a:off x="2244" y="1571"/>
              <a:ext cx="0" cy="181"/>
            </a:xfrm>
            <a:prstGeom prst="line">
              <a:avLst/>
            </a:prstGeom>
            <a:noFill/>
            <a:ln w="57150">
              <a:solidFill>
                <a:srgbClr val="FF3300"/>
              </a:solidFill>
              <a:round/>
              <a:headEnd/>
              <a:tailEnd/>
            </a:ln>
            <a:effectLst/>
          </p:spPr>
          <p:txBody>
            <a:bodyPr/>
            <a:lstStyle/>
            <a:p>
              <a:endParaRPr lang="fa-IR"/>
            </a:p>
          </p:txBody>
        </p:sp>
        <p:sp>
          <p:nvSpPr>
            <p:cNvPr id="251994" name="Line 90"/>
            <p:cNvSpPr>
              <a:spLocks noChangeShapeType="1"/>
            </p:cNvSpPr>
            <p:nvPr/>
          </p:nvSpPr>
          <p:spPr bwMode="auto">
            <a:xfrm>
              <a:off x="2018" y="1571"/>
              <a:ext cx="0" cy="181"/>
            </a:xfrm>
            <a:prstGeom prst="line">
              <a:avLst/>
            </a:prstGeom>
            <a:noFill/>
            <a:ln w="57150">
              <a:solidFill>
                <a:srgbClr val="FF3300"/>
              </a:solidFill>
              <a:round/>
              <a:headEnd/>
              <a:tailEnd/>
            </a:ln>
            <a:effectLst/>
          </p:spPr>
          <p:txBody>
            <a:bodyPr/>
            <a:lstStyle/>
            <a:p>
              <a:endParaRPr lang="fa-IR"/>
            </a:p>
          </p:txBody>
        </p:sp>
        <p:sp>
          <p:nvSpPr>
            <p:cNvPr id="251995" name="Line 91"/>
            <p:cNvSpPr>
              <a:spLocks noChangeShapeType="1"/>
            </p:cNvSpPr>
            <p:nvPr/>
          </p:nvSpPr>
          <p:spPr bwMode="auto">
            <a:xfrm>
              <a:off x="1791" y="1571"/>
              <a:ext cx="0" cy="181"/>
            </a:xfrm>
            <a:prstGeom prst="line">
              <a:avLst/>
            </a:prstGeom>
            <a:noFill/>
            <a:ln w="57150">
              <a:solidFill>
                <a:srgbClr val="FF3300"/>
              </a:solidFill>
              <a:round/>
              <a:headEnd/>
              <a:tailEnd/>
            </a:ln>
            <a:effectLst/>
          </p:spPr>
          <p:txBody>
            <a:bodyPr/>
            <a:lstStyle/>
            <a:p>
              <a:endParaRPr lang="fa-IR"/>
            </a:p>
          </p:txBody>
        </p:sp>
        <p:sp>
          <p:nvSpPr>
            <p:cNvPr id="251996" name="Line 92"/>
            <p:cNvSpPr>
              <a:spLocks noChangeShapeType="1"/>
            </p:cNvSpPr>
            <p:nvPr/>
          </p:nvSpPr>
          <p:spPr bwMode="auto">
            <a:xfrm>
              <a:off x="1564" y="1571"/>
              <a:ext cx="0" cy="181"/>
            </a:xfrm>
            <a:prstGeom prst="line">
              <a:avLst/>
            </a:prstGeom>
            <a:noFill/>
            <a:ln w="57150">
              <a:solidFill>
                <a:srgbClr val="FF3300"/>
              </a:solidFill>
              <a:round/>
              <a:headEnd/>
              <a:tailEnd/>
            </a:ln>
            <a:effectLst/>
          </p:spPr>
          <p:txBody>
            <a:bodyPr/>
            <a:lstStyle/>
            <a:p>
              <a:endParaRPr lang="fa-IR"/>
            </a:p>
          </p:txBody>
        </p:sp>
        <p:sp>
          <p:nvSpPr>
            <p:cNvPr id="251997" name="Line 93"/>
            <p:cNvSpPr>
              <a:spLocks noChangeShapeType="1"/>
            </p:cNvSpPr>
            <p:nvPr/>
          </p:nvSpPr>
          <p:spPr bwMode="auto">
            <a:xfrm>
              <a:off x="1337" y="1571"/>
              <a:ext cx="0" cy="181"/>
            </a:xfrm>
            <a:prstGeom prst="line">
              <a:avLst/>
            </a:prstGeom>
            <a:noFill/>
            <a:ln w="57150">
              <a:solidFill>
                <a:srgbClr val="FF3300"/>
              </a:solidFill>
              <a:round/>
              <a:headEnd/>
              <a:tailEnd/>
            </a:ln>
            <a:effectLst/>
          </p:spPr>
          <p:txBody>
            <a:bodyPr/>
            <a:lstStyle/>
            <a:p>
              <a:endParaRPr lang="fa-IR"/>
            </a:p>
          </p:txBody>
        </p:sp>
        <p:sp>
          <p:nvSpPr>
            <p:cNvPr id="251998" name="Line 94"/>
            <p:cNvSpPr>
              <a:spLocks noChangeShapeType="1"/>
            </p:cNvSpPr>
            <p:nvPr/>
          </p:nvSpPr>
          <p:spPr bwMode="auto">
            <a:xfrm>
              <a:off x="1110" y="1571"/>
              <a:ext cx="0" cy="181"/>
            </a:xfrm>
            <a:prstGeom prst="line">
              <a:avLst/>
            </a:prstGeom>
            <a:noFill/>
            <a:ln w="57150">
              <a:solidFill>
                <a:srgbClr val="FF3300"/>
              </a:solidFill>
              <a:round/>
              <a:headEnd/>
              <a:tailEnd/>
            </a:ln>
            <a:effectLst/>
          </p:spPr>
          <p:txBody>
            <a:bodyPr/>
            <a:lstStyle/>
            <a:p>
              <a:endParaRPr lang="fa-IR"/>
            </a:p>
          </p:txBody>
        </p:sp>
        <p:sp>
          <p:nvSpPr>
            <p:cNvPr id="251999" name="Text Box 95"/>
            <p:cNvSpPr txBox="1">
              <a:spLocks noChangeArrowheads="1"/>
            </p:cNvSpPr>
            <p:nvPr/>
          </p:nvSpPr>
          <p:spPr bwMode="auto">
            <a:xfrm rot="16200000">
              <a:off x="2834" y="1389"/>
              <a:ext cx="183" cy="212"/>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9</a:t>
              </a:r>
              <a:endParaRPr lang="en-US" sz="1600">
                <a:latin typeface="Verdana" pitchFamily="34" charset="0"/>
                <a:cs typeface="Arial" charset="0"/>
              </a:endParaRPr>
            </a:p>
          </p:txBody>
        </p:sp>
        <p:sp>
          <p:nvSpPr>
            <p:cNvPr id="252000" name="Text Box 96"/>
            <p:cNvSpPr txBox="1">
              <a:spLocks noChangeArrowheads="1"/>
            </p:cNvSpPr>
            <p:nvPr/>
          </p:nvSpPr>
          <p:spPr bwMode="auto">
            <a:xfrm rot="16200000">
              <a:off x="2621" y="1375"/>
              <a:ext cx="183" cy="212"/>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8</a:t>
              </a:r>
              <a:endParaRPr lang="en-US" sz="1600">
                <a:latin typeface="Verdana" pitchFamily="34" charset="0"/>
                <a:cs typeface="Arial" charset="0"/>
              </a:endParaRPr>
            </a:p>
          </p:txBody>
        </p:sp>
        <p:sp>
          <p:nvSpPr>
            <p:cNvPr id="252001" name="Text Box 97"/>
            <p:cNvSpPr txBox="1">
              <a:spLocks noChangeArrowheads="1"/>
            </p:cNvSpPr>
            <p:nvPr/>
          </p:nvSpPr>
          <p:spPr bwMode="auto">
            <a:xfrm rot="16200000">
              <a:off x="2395" y="1375"/>
              <a:ext cx="183" cy="212"/>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7</a:t>
              </a:r>
              <a:endParaRPr lang="en-US" sz="1600">
                <a:latin typeface="Verdana" pitchFamily="34" charset="0"/>
                <a:cs typeface="Arial" charset="0"/>
              </a:endParaRPr>
            </a:p>
          </p:txBody>
        </p:sp>
        <p:sp>
          <p:nvSpPr>
            <p:cNvPr id="252002" name="Text Box 98"/>
            <p:cNvSpPr txBox="1">
              <a:spLocks noChangeArrowheads="1"/>
            </p:cNvSpPr>
            <p:nvPr/>
          </p:nvSpPr>
          <p:spPr bwMode="auto">
            <a:xfrm rot="16200000">
              <a:off x="2161" y="1371"/>
              <a:ext cx="183" cy="212"/>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6</a:t>
              </a:r>
              <a:endParaRPr lang="en-US" sz="1600">
                <a:latin typeface="Verdana" pitchFamily="34" charset="0"/>
                <a:cs typeface="Arial" charset="0"/>
              </a:endParaRPr>
            </a:p>
          </p:txBody>
        </p:sp>
        <p:sp>
          <p:nvSpPr>
            <p:cNvPr id="252003" name="Text Box 99"/>
            <p:cNvSpPr txBox="1">
              <a:spLocks noChangeArrowheads="1"/>
            </p:cNvSpPr>
            <p:nvPr/>
          </p:nvSpPr>
          <p:spPr bwMode="auto">
            <a:xfrm rot="16200000">
              <a:off x="1941" y="1375"/>
              <a:ext cx="183" cy="212"/>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5</a:t>
              </a:r>
              <a:endParaRPr lang="en-US" sz="1600">
                <a:latin typeface="Verdana" pitchFamily="34" charset="0"/>
                <a:cs typeface="Arial" charset="0"/>
              </a:endParaRPr>
            </a:p>
          </p:txBody>
        </p:sp>
        <p:sp>
          <p:nvSpPr>
            <p:cNvPr id="252004" name="Text Box 100"/>
            <p:cNvSpPr txBox="1">
              <a:spLocks noChangeArrowheads="1"/>
            </p:cNvSpPr>
            <p:nvPr/>
          </p:nvSpPr>
          <p:spPr bwMode="auto">
            <a:xfrm rot="16200000">
              <a:off x="1714" y="1375"/>
              <a:ext cx="183" cy="212"/>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4</a:t>
              </a:r>
              <a:endParaRPr lang="en-US" sz="1600">
                <a:latin typeface="Verdana" pitchFamily="34" charset="0"/>
                <a:cs typeface="Arial" charset="0"/>
              </a:endParaRPr>
            </a:p>
          </p:txBody>
        </p:sp>
        <p:sp>
          <p:nvSpPr>
            <p:cNvPr id="252005" name="Text Box 101"/>
            <p:cNvSpPr txBox="1">
              <a:spLocks noChangeArrowheads="1"/>
            </p:cNvSpPr>
            <p:nvPr/>
          </p:nvSpPr>
          <p:spPr bwMode="auto">
            <a:xfrm rot="16200000">
              <a:off x="1487" y="1375"/>
              <a:ext cx="183" cy="212"/>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3</a:t>
              </a:r>
              <a:endParaRPr lang="en-US" sz="1600">
                <a:latin typeface="Verdana" pitchFamily="34" charset="0"/>
                <a:cs typeface="Arial" charset="0"/>
              </a:endParaRPr>
            </a:p>
          </p:txBody>
        </p:sp>
        <p:sp>
          <p:nvSpPr>
            <p:cNvPr id="252006" name="Text Box 102"/>
            <p:cNvSpPr txBox="1">
              <a:spLocks noChangeArrowheads="1"/>
            </p:cNvSpPr>
            <p:nvPr/>
          </p:nvSpPr>
          <p:spPr bwMode="auto">
            <a:xfrm rot="16200000">
              <a:off x="1261" y="1375"/>
              <a:ext cx="183" cy="212"/>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2</a:t>
              </a:r>
              <a:endParaRPr lang="en-US" sz="1600">
                <a:latin typeface="Verdana" pitchFamily="34" charset="0"/>
                <a:cs typeface="Arial" charset="0"/>
              </a:endParaRPr>
            </a:p>
          </p:txBody>
        </p:sp>
        <p:sp>
          <p:nvSpPr>
            <p:cNvPr id="252007" name="Text Box 103"/>
            <p:cNvSpPr txBox="1">
              <a:spLocks noChangeArrowheads="1"/>
            </p:cNvSpPr>
            <p:nvPr/>
          </p:nvSpPr>
          <p:spPr bwMode="auto">
            <a:xfrm rot="16200000">
              <a:off x="1031" y="1367"/>
              <a:ext cx="183" cy="212"/>
            </a:xfrm>
            <a:prstGeom prst="rect">
              <a:avLst/>
            </a:prstGeom>
            <a:noFill/>
            <a:ln w="9525">
              <a:noFill/>
              <a:miter lim="800000"/>
              <a:headEnd/>
              <a:tailEnd/>
            </a:ln>
            <a:effectLst/>
          </p:spPr>
          <p:txBody>
            <a:bodyPr wrap="none">
              <a:spAutoFit/>
            </a:bodyPr>
            <a:lstStyle/>
            <a:p>
              <a:pPr algn="r" rtl="1"/>
              <a:r>
                <a:rPr lang="ar-SA" sz="1600">
                  <a:latin typeface="Verdana" pitchFamily="34" charset="0"/>
                  <a:cs typeface="Arial" charset="0"/>
                </a:rPr>
                <a:t>1</a:t>
              </a:r>
              <a:endParaRPr lang="en-US" sz="1600">
                <a:latin typeface="Verdana" pitchFamily="34" charset="0"/>
                <a:cs typeface="Arial" charset="0"/>
              </a:endParaRPr>
            </a:p>
          </p:txBody>
        </p:sp>
      </p:grpSp>
      <p:sp>
        <p:nvSpPr>
          <p:cNvPr id="252008" name="Line 104"/>
          <p:cNvSpPr>
            <a:spLocks noChangeShapeType="1"/>
          </p:cNvSpPr>
          <p:nvPr/>
        </p:nvSpPr>
        <p:spPr bwMode="auto">
          <a:xfrm>
            <a:off x="3276600" y="3429000"/>
            <a:ext cx="0" cy="792163"/>
          </a:xfrm>
          <a:prstGeom prst="line">
            <a:avLst/>
          </a:prstGeom>
          <a:noFill/>
          <a:ln w="9525">
            <a:solidFill>
              <a:schemeClr val="tx1"/>
            </a:solidFill>
            <a:round/>
            <a:headEnd/>
            <a:tailEnd type="oval" w="med" len="med"/>
          </a:ln>
          <a:effectLst/>
        </p:spPr>
        <p:txBody>
          <a:bodyPr/>
          <a:lstStyle/>
          <a:p>
            <a:endParaRPr lang="fa-IR"/>
          </a:p>
        </p:txBody>
      </p:sp>
      <p:sp>
        <p:nvSpPr>
          <p:cNvPr id="252009" name="Line 105"/>
          <p:cNvSpPr>
            <a:spLocks noChangeShapeType="1"/>
          </p:cNvSpPr>
          <p:nvPr/>
        </p:nvSpPr>
        <p:spPr bwMode="auto">
          <a:xfrm flipH="1">
            <a:off x="3276600" y="4221163"/>
            <a:ext cx="1295400" cy="0"/>
          </a:xfrm>
          <a:prstGeom prst="line">
            <a:avLst/>
          </a:prstGeom>
          <a:noFill/>
          <a:ln w="9525">
            <a:solidFill>
              <a:schemeClr val="tx1"/>
            </a:solidFill>
            <a:round/>
            <a:headEnd/>
            <a:tailEnd/>
          </a:ln>
          <a:effectLst/>
        </p:spPr>
        <p:txBody>
          <a:bodyPr/>
          <a:lstStyle/>
          <a:p>
            <a:endParaRPr lang="fa-IR"/>
          </a:p>
        </p:txBody>
      </p:sp>
      <p:sp>
        <p:nvSpPr>
          <p:cNvPr id="252010" name="Line 106"/>
          <p:cNvSpPr>
            <a:spLocks noChangeShapeType="1"/>
          </p:cNvSpPr>
          <p:nvPr/>
        </p:nvSpPr>
        <p:spPr bwMode="auto">
          <a:xfrm flipV="1">
            <a:off x="5940425" y="2708275"/>
            <a:ext cx="0" cy="720725"/>
          </a:xfrm>
          <a:prstGeom prst="line">
            <a:avLst/>
          </a:prstGeom>
          <a:noFill/>
          <a:ln w="9525">
            <a:solidFill>
              <a:schemeClr val="tx1"/>
            </a:solidFill>
            <a:round/>
            <a:headEnd/>
            <a:tailEnd type="oval" w="med" len="med"/>
          </a:ln>
          <a:effectLst/>
        </p:spPr>
        <p:txBody>
          <a:bodyPr/>
          <a:lstStyle/>
          <a:p>
            <a:endParaRPr lang="fa-IR"/>
          </a:p>
        </p:txBody>
      </p:sp>
      <p:sp>
        <p:nvSpPr>
          <p:cNvPr id="252011" name="Line 107"/>
          <p:cNvSpPr>
            <a:spLocks noChangeShapeType="1"/>
          </p:cNvSpPr>
          <p:nvPr/>
        </p:nvSpPr>
        <p:spPr bwMode="auto">
          <a:xfrm flipH="1">
            <a:off x="4643438" y="2708275"/>
            <a:ext cx="1296987" cy="0"/>
          </a:xfrm>
          <a:prstGeom prst="line">
            <a:avLst/>
          </a:prstGeom>
          <a:noFill/>
          <a:ln w="9525">
            <a:solidFill>
              <a:schemeClr val="tx1"/>
            </a:solidFill>
            <a:round/>
            <a:headEnd/>
            <a:tailEnd/>
          </a:ln>
          <a:effectLst/>
        </p:spPr>
        <p:txBody>
          <a:bodyPr/>
          <a:lstStyle/>
          <a:p>
            <a:endParaRPr lang="fa-IR"/>
          </a:p>
        </p:txBody>
      </p:sp>
      <p:sp>
        <p:nvSpPr>
          <p:cNvPr id="252012" name="AutoShape 108"/>
          <p:cNvSpPr>
            <a:spLocks noChangeArrowheads="1"/>
          </p:cNvSpPr>
          <p:nvPr/>
        </p:nvSpPr>
        <p:spPr bwMode="auto">
          <a:xfrm rot="15165513">
            <a:off x="3058319" y="4150519"/>
            <a:ext cx="288925" cy="287337"/>
          </a:xfrm>
          <a:prstGeom prst="sun">
            <a:avLst>
              <a:gd name="adj" fmla="val 12500"/>
            </a:avLst>
          </a:prstGeom>
          <a:solidFill>
            <a:srgbClr val="FFFF66"/>
          </a:solidFill>
          <a:ln w="9525">
            <a:solidFill>
              <a:schemeClr val="tx1"/>
            </a:solidFill>
            <a:miter lim="800000"/>
            <a:headEnd/>
            <a:tailEnd/>
          </a:ln>
          <a:effectLst/>
        </p:spPr>
        <p:txBody>
          <a:bodyPr wrap="none" anchor="ctr"/>
          <a:lstStyle/>
          <a:p>
            <a:endParaRPr lang="fa-IR"/>
          </a:p>
        </p:txBody>
      </p:sp>
      <p:sp>
        <p:nvSpPr>
          <p:cNvPr id="252013" name="AutoShape 109"/>
          <p:cNvSpPr>
            <a:spLocks noChangeArrowheads="1"/>
          </p:cNvSpPr>
          <p:nvPr/>
        </p:nvSpPr>
        <p:spPr bwMode="auto">
          <a:xfrm>
            <a:off x="3094038" y="4068763"/>
            <a:ext cx="360362" cy="360362"/>
          </a:xfrm>
          <a:prstGeom prst="star4">
            <a:avLst>
              <a:gd name="adj" fmla="val 12500"/>
            </a:avLst>
          </a:prstGeom>
          <a:solidFill>
            <a:srgbClr val="FF3300"/>
          </a:solidFill>
          <a:ln w="9525">
            <a:solidFill>
              <a:schemeClr val="tx1"/>
            </a:solidFill>
            <a:miter lim="800000"/>
            <a:headEnd/>
            <a:tailEnd/>
          </a:ln>
          <a:effectLst/>
        </p:spPr>
        <p:txBody>
          <a:bodyPr wrap="none" anchor="ctr"/>
          <a:lstStyle/>
          <a:p>
            <a:endParaRPr lang="fa-IR"/>
          </a:p>
        </p:txBody>
      </p:sp>
      <p:sp>
        <p:nvSpPr>
          <p:cNvPr id="252014" name="Line 110"/>
          <p:cNvSpPr>
            <a:spLocks noChangeShapeType="1"/>
          </p:cNvSpPr>
          <p:nvPr/>
        </p:nvSpPr>
        <p:spPr bwMode="auto">
          <a:xfrm flipV="1">
            <a:off x="3276600" y="2852738"/>
            <a:ext cx="2447925" cy="1368425"/>
          </a:xfrm>
          <a:prstGeom prst="line">
            <a:avLst/>
          </a:prstGeom>
          <a:noFill/>
          <a:ln w="76200" cap="rnd">
            <a:solidFill>
              <a:schemeClr val="tx1"/>
            </a:solidFill>
            <a:prstDash val="sysDot"/>
            <a:round/>
            <a:headEnd/>
            <a:tailEnd type="arrow" w="med" len="med"/>
          </a:ln>
          <a:effectLst/>
        </p:spPr>
        <p:txBody>
          <a:bodyPr/>
          <a:lstStyle/>
          <a:p>
            <a:endParaRPr lang="fa-I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52012"/>
                                        </p:tgtEl>
                                        <p:attrNameLst>
                                          <p:attrName>style.visibility</p:attrName>
                                        </p:attrNameLst>
                                      </p:cBhvr>
                                      <p:to>
                                        <p:strVal val="visible"/>
                                      </p:to>
                                    </p:set>
                                    <p:anim calcmode="lin" valueType="num">
                                      <p:cBhvr>
                                        <p:cTn id="7" dur="5000" fill="hold"/>
                                        <p:tgtEl>
                                          <p:spTgt spid="252012"/>
                                        </p:tgtEl>
                                        <p:attrNameLst>
                                          <p:attrName>ppt_w</p:attrName>
                                        </p:attrNameLst>
                                      </p:cBhvr>
                                      <p:tavLst>
                                        <p:tav tm="0">
                                          <p:val>
                                            <p:strVal val="4*#ppt_w"/>
                                          </p:val>
                                        </p:tav>
                                        <p:tav tm="100000">
                                          <p:val>
                                            <p:strVal val="#ppt_w"/>
                                          </p:val>
                                        </p:tav>
                                      </p:tavLst>
                                    </p:anim>
                                    <p:anim calcmode="lin" valueType="num">
                                      <p:cBhvr>
                                        <p:cTn id="8" dur="5000" fill="hold"/>
                                        <p:tgtEl>
                                          <p:spTgt spid="25201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8.05556E-6 1.48148E-6 C 0.00695 -0.09815 0.01407 -0.19607 0.05556 -0.2 C 0.09705 -0.20394 0.20886 -0.01945 0.24862 -0.02408 C 0.28837 -0.02871 0.29133 -0.12824 0.29445 -0.22778 " pathEditMode="relative" ptsTypes="aaaA">
                                      <p:cBhvr>
                                        <p:cTn id="12" dur="5000" fill="hold"/>
                                        <p:tgtEl>
                                          <p:spTgt spid="252012"/>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2014"/>
                                        </p:tgtEl>
                                        <p:attrNameLst>
                                          <p:attrName>style.visibility</p:attrName>
                                        </p:attrNameLst>
                                      </p:cBhvr>
                                      <p:to>
                                        <p:strVal val="visible"/>
                                      </p:to>
                                    </p:set>
                                    <p:animEffect transition="in" filter="checkerboard(across)">
                                      <p:cBhvr>
                                        <p:cTn id="17" dur="2000"/>
                                        <p:tgtEl>
                                          <p:spTgt spid="252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012" grpId="0" animBg="1"/>
      <p:bldP spid="252012" grpId="1" animBg="1"/>
      <p:bldP spid="25201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0" y="533400"/>
            <a:ext cx="9296400" cy="5638800"/>
          </a:xfrm>
          <a:prstGeom prst="rect">
            <a:avLst/>
          </a:prstGeom>
          <a:noFill/>
          <a:ln w="12700">
            <a:noFill/>
            <a:miter lim="800000"/>
            <a:headEnd type="none" w="sm" len="sm"/>
            <a:tailEnd type="none" w="sm" len="sm"/>
          </a:ln>
          <a:effectLst>
            <a:outerShdw dist="56796" dir="3806097" algn="ctr" rotWithShape="0">
              <a:schemeClr val="bg2"/>
            </a:outerShdw>
          </a:effectLst>
        </p:spPr>
        <p:txBody>
          <a:bodyPr anchor="ctr">
            <a:spAutoFit/>
          </a:bodyPr>
          <a:lstStyle/>
          <a:p>
            <a:pPr marL="571500" indent="-381000" algn="just" rtl="1">
              <a:spcBef>
                <a:spcPct val="50000"/>
              </a:spcBef>
            </a:pPr>
            <a:r>
              <a:rPr lang="ar-SA" sz="2400" b="1">
                <a:solidFill>
                  <a:schemeClr val="folHlink"/>
                </a:solidFill>
                <a:cs typeface="Titr" pitchFamily="2" charset="-78"/>
              </a:rPr>
              <a:t>براي تهيه «ماتريس ارزيابي موقعيت و اقدام استراتژيك» بايد به طريق زير عمل كرد :</a:t>
            </a:r>
          </a:p>
          <a:p>
            <a:pPr marL="571500" indent="-381000" algn="just" rtl="1">
              <a:spcBef>
                <a:spcPct val="50000"/>
              </a:spcBef>
              <a:buFontTx/>
              <a:buAutoNum type="arabicPeriod"/>
            </a:pPr>
            <a:r>
              <a:rPr lang="ar-SA" sz="2000" b="1">
                <a:cs typeface="Titr" pitchFamily="2" charset="-78"/>
              </a:rPr>
              <a:t>متغيرهايي را انتخاب نماييد كه معرف موارد زير باشد : توان مالي (</a:t>
            </a:r>
            <a:r>
              <a:rPr lang="en-US" sz="2000" b="1">
                <a:cs typeface="Titr" pitchFamily="2" charset="-78"/>
              </a:rPr>
              <a:t>FS</a:t>
            </a:r>
            <a:r>
              <a:rPr lang="ar-SA" sz="2000" b="1">
                <a:cs typeface="Titr" pitchFamily="2" charset="-78"/>
              </a:rPr>
              <a:t>) ، مزيت رقابتي (</a:t>
            </a:r>
            <a:r>
              <a:rPr lang="en-US" sz="2000" b="1">
                <a:cs typeface="Titr" pitchFamily="2" charset="-78"/>
              </a:rPr>
              <a:t>CA</a:t>
            </a:r>
            <a:r>
              <a:rPr lang="ar-SA" sz="2000" b="1">
                <a:cs typeface="Titr" pitchFamily="2" charset="-78"/>
              </a:rPr>
              <a:t>) ، ثبات محيط(</a:t>
            </a:r>
            <a:r>
              <a:rPr lang="en-US" sz="2000" b="1">
                <a:cs typeface="Titr" pitchFamily="2" charset="-78"/>
              </a:rPr>
              <a:t>ES</a:t>
            </a:r>
            <a:r>
              <a:rPr lang="ar-SA" sz="2000" b="1">
                <a:cs typeface="Titr" pitchFamily="2" charset="-78"/>
              </a:rPr>
              <a:t>)  و توان صنعتي(</a:t>
            </a:r>
            <a:r>
              <a:rPr lang="en-US" sz="2000" b="1">
                <a:cs typeface="Titr" pitchFamily="2" charset="-78"/>
              </a:rPr>
              <a:t>IS</a:t>
            </a:r>
            <a:r>
              <a:rPr lang="ar-SA" sz="2000" b="1">
                <a:cs typeface="Titr" pitchFamily="2" charset="-78"/>
              </a:rPr>
              <a:t>).</a:t>
            </a:r>
          </a:p>
          <a:p>
            <a:pPr marL="571500" indent="-381000" algn="just" rtl="1">
              <a:spcBef>
                <a:spcPct val="50000"/>
              </a:spcBef>
              <a:buFontTx/>
              <a:buAutoNum type="arabicPeriod"/>
            </a:pPr>
            <a:r>
              <a:rPr lang="ar-SA" sz="2000" b="1">
                <a:cs typeface="Titr" pitchFamily="2" charset="-78"/>
              </a:rPr>
              <a:t>به اين متغيرها از 1+ (بدترين) تا 6+ (بهترين) نمره بدهيد و دو بازوي </a:t>
            </a:r>
            <a:r>
              <a:rPr lang="en-US" sz="2000" b="1">
                <a:cs typeface="Titr" pitchFamily="2" charset="-78"/>
              </a:rPr>
              <a:t>FS</a:t>
            </a:r>
            <a:r>
              <a:rPr lang="ar-SA" sz="2000" b="1">
                <a:cs typeface="Titr" pitchFamily="2" charset="-78"/>
              </a:rPr>
              <a:t>و</a:t>
            </a:r>
            <a:r>
              <a:rPr lang="en-US" sz="2000" b="1">
                <a:cs typeface="Titr" pitchFamily="2" charset="-78"/>
              </a:rPr>
              <a:t>IS</a:t>
            </a:r>
            <a:r>
              <a:rPr lang="ar-SA" sz="2000" b="1">
                <a:cs typeface="Titr" pitchFamily="2" charset="-78"/>
              </a:rPr>
              <a:t> را تشكيل دهيد. دو بازوي </a:t>
            </a:r>
            <a:r>
              <a:rPr lang="en-US" sz="2000" b="1">
                <a:cs typeface="Titr" pitchFamily="2" charset="-78"/>
              </a:rPr>
              <a:t>ES</a:t>
            </a:r>
            <a:r>
              <a:rPr lang="ar-SA" sz="2000" b="1">
                <a:cs typeface="Titr" pitchFamily="2" charset="-78"/>
              </a:rPr>
              <a:t> و</a:t>
            </a:r>
            <a:r>
              <a:rPr lang="en-US" sz="2000" b="1">
                <a:cs typeface="Titr" pitchFamily="2" charset="-78"/>
              </a:rPr>
              <a:t>ca</a:t>
            </a:r>
            <a:r>
              <a:rPr lang="ar-SA" sz="2000" b="1">
                <a:cs typeface="Titr" pitchFamily="2" charset="-78"/>
              </a:rPr>
              <a:t> را براي هر يك از متغيرها تشكيل و از 1- (بهترين) تا 6- (بدترين) نمره بدهيد.</a:t>
            </a:r>
          </a:p>
          <a:p>
            <a:pPr marL="571500" indent="-381000" algn="just" rtl="1">
              <a:spcBef>
                <a:spcPct val="50000"/>
              </a:spcBef>
              <a:buFontTx/>
              <a:buAutoNum type="arabicPeriod"/>
            </a:pPr>
            <a:r>
              <a:rPr lang="ar-SA" sz="2000" b="1">
                <a:cs typeface="Titr" pitchFamily="2" charset="-78"/>
              </a:rPr>
              <a:t>مقادير هر يك از متغيرهاي موجود بر بازوي هعر يك از اين محورها را با هم جمع كنيد و سپس بر تعداد متغيرها تقسيم نماييد تا نمره ميانگين </a:t>
            </a:r>
            <a:r>
              <a:rPr lang="en-US" sz="2000" b="1">
                <a:cs typeface="Titr" pitchFamily="2" charset="-78"/>
              </a:rPr>
              <a:t>FS</a:t>
            </a:r>
            <a:r>
              <a:rPr lang="ar-SA" sz="2000" b="1">
                <a:cs typeface="Titr" pitchFamily="2" charset="-78"/>
              </a:rPr>
              <a:t> ، </a:t>
            </a:r>
            <a:r>
              <a:rPr lang="en-US" sz="2000" b="1">
                <a:cs typeface="Titr" pitchFamily="2" charset="-78"/>
              </a:rPr>
              <a:t>IS </a:t>
            </a:r>
            <a:r>
              <a:rPr lang="ar-SA" sz="2000" b="1">
                <a:cs typeface="Titr" pitchFamily="2" charset="-78"/>
              </a:rPr>
              <a:t> ، </a:t>
            </a:r>
            <a:r>
              <a:rPr lang="en-US" sz="2000" b="1">
                <a:cs typeface="Titr" pitchFamily="2" charset="-78"/>
              </a:rPr>
              <a:t>CA</a:t>
            </a:r>
            <a:r>
              <a:rPr lang="ar-SA" sz="2000" b="1">
                <a:cs typeface="Titr" pitchFamily="2" charset="-78"/>
              </a:rPr>
              <a:t> و </a:t>
            </a:r>
            <a:r>
              <a:rPr lang="en-US" sz="2000" b="1">
                <a:cs typeface="Titr" pitchFamily="2" charset="-78"/>
              </a:rPr>
              <a:t>ES</a:t>
            </a:r>
            <a:r>
              <a:rPr lang="ar-SA" sz="2000" b="1">
                <a:cs typeface="Titr" pitchFamily="2" charset="-78"/>
              </a:rPr>
              <a:t> به دست آيد.</a:t>
            </a:r>
            <a:endParaRPr lang="en-US" sz="2000" b="1">
              <a:cs typeface="Titr" pitchFamily="2" charset="-78"/>
            </a:endParaRPr>
          </a:p>
          <a:p>
            <a:pPr marL="571500" indent="-381000" algn="just" rtl="1">
              <a:spcBef>
                <a:spcPct val="50000"/>
              </a:spcBef>
              <a:buFontTx/>
              <a:buAutoNum type="arabicPeriod"/>
            </a:pPr>
            <a:r>
              <a:rPr lang="ar-SA" sz="2000" b="1">
                <a:cs typeface="Titr" pitchFamily="2" charset="-78"/>
              </a:rPr>
              <a:t>بر روي محورهاي «ماتريس ارزيابي موقعيت و اقدام استراتژيك» ميانگين نمره‏هاي </a:t>
            </a:r>
            <a:r>
              <a:rPr lang="en-US" sz="2000" b="1">
                <a:cs typeface="Titr" pitchFamily="2" charset="-78"/>
              </a:rPr>
              <a:t>FS</a:t>
            </a:r>
            <a:r>
              <a:rPr lang="ar-SA" sz="2000" b="1">
                <a:cs typeface="Titr" pitchFamily="2" charset="-78"/>
              </a:rPr>
              <a:t> ، </a:t>
            </a:r>
            <a:r>
              <a:rPr lang="en-US" sz="2000" b="1">
                <a:cs typeface="Titr" pitchFamily="2" charset="-78"/>
              </a:rPr>
              <a:t>IS</a:t>
            </a:r>
            <a:r>
              <a:rPr lang="ar-SA" sz="2000" b="1">
                <a:cs typeface="Titr" pitchFamily="2" charset="-78"/>
              </a:rPr>
              <a:t> ، </a:t>
            </a:r>
            <a:r>
              <a:rPr lang="en-US" sz="2000" b="1">
                <a:cs typeface="Titr" pitchFamily="2" charset="-78"/>
              </a:rPr>
              <a:t>ES</a:t>
            </a:r>
            <a:r>
              <a:rPr lang="ar-SA" sz="2000" b="1">
                <a:cs typeface="Titr" pitchFamily="2" charset="-78"/>
              </a:rPr>
              <a:t> و </a:t>
            </a:r>
            <a:r>
              <a:rPr lang="en-US" sz="2000" b="1">
                <a:cs typeface="Titr" pitchFamily="2" charset="-78"/>
              </a:rPr>
              <a:t> Ca</a:t>
            </a:r>
            <a:r>
              <a:rPr lang="ar-SA" sz="2000" b="1">
                <a:cs typeface="Titr" pitchFamily="2" charset="-78"/>
              </a:rPr>
              <a:t>را قرار دهيد.</a:t>
            </a:r>
          </a:p>
          <a:p>
            <a:pPr marL="571500" indent="-381000" algn="just" rtl="1">
              <a:spcBef>
                <a:spcPct val="50000"/>
              </a:spcBef>
              <a:buFontTx/>
              <a:buAutoNum type="arabicPeriod"/>
            </a:pPr>
            <a:r>
              <a:rPr lang="ar-SA" sz="2000" b="1">
                <a:cs typeface="Titr" pitchFamily="2" charset="-78"/>
              </a:rPr>
              <a:t>نمره‏هاي موجود بر روي محور </a:t>
            </a:r>
            <a:r>
              <a:rPr lang="en-US" sz="2000" b="1">
                <a:cs typeface="Titr" pitchFamily="2" charset="-78"/>
              </a:rPr>
              <a:t>X</a:t>
            </a:r>
            <a:r>
              <a:rPr lang="ar-SA" sz="2000" b="1">
                <a:cs typeface="Titr" pitchFamily="2" charset="-78"/>
              </a:rPr>
              <a:t>ها را جمع كنيد و نقطه متعلق به محور</a:t>
            </a:r>
            <a:r>
              <a:rPr lang="en-US" sz="2000" b="1">
                <a:cs typeface="Titr" pitchFamily="2" charset="-78"/>
              </a:rPr>
              <a:t>X</a:t>
            </a:r>
            <a:r>
              <a:rPr lang="ar-SA" sz="2000" b="1">
                <a:cs typeface="Titr" pitchFamily="2" charset="-78"/>
              </a:rPr>
              <a:t>ها را مشخص نماييد و نمره‏هاي موجود بر روي محور </a:t>
            </a:r>
            <a:r>
              <a:rPr lang="en-US" sz="2000" b="1">
                <a:cs typeface="Titr" pitchFamily="2" charset="-78"/>
              </a:rPr>
              <a:t>X</a:t>
            </a:r>
            <a:r>
              <a:rPr lang="ar-SA" sz="2000" b="1">
                <a:cs typeface="Titr" pitchFamily="2" charset="-78"/>
              </a:rPr>
              <a:t>ها را جمع بزنيد و نقطه مربوط به اين محور را تعيين نماييد. اين دو نقطه را به هم وصل كنيد.</a:t>
            </a:r>
          </a:p>
          <a:p>
            <a:pPr marL="571500" indent="-381000" algn="just" rtl="1">
              <a:spcBef>
                <a:spcPct val="50000"/>
              </a:spcBef>
              <a:buFontTx/>
              <a:buAutoNum type="arabicPeriod"/>
            </a:pPr>
            <a:r>
              <a:rPr lang="ar-SA" sz="2000" b="1">
                <a:cs typeface="Titr" pitchFamily="2" charset="-78"/>
              </a:rPr>
              <a:t>از مبدأ مختصات به اين نقطه وصل كنيد. اين خط نشان دهنده نوع استراتژي است كه براي سازمان توصيه مي‏شود و مي‏تواند به صورت تهاجمي ، رقابتي ، تدافعي يا محافظه‏كارانه باشد.</a:t>
            </a:r>
            <a:endParaRPr lang="en-US" sz="2000" b="1">
              <a:cs typeface="Titr" pitchFamily="2" charset="-78"/>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4800600" y="152400"/>
            <a:ext cx="4038600" cy="396875"/>
          </a:xfrm>
          <a:prstGeom prst="rect">
            <a:avLst/>
          </a:prstGeom>
          <a:solidFill>
            <a:srgbClr val="4D4D4D"/>
          </a:solidFill>
          <a:ln w="12700">
            <a:noFill/>
            <a:miter lim="800000"/>
            <a:headEnd type="none" w="sm" len="sm"/>
            <a:tailEnd type="none" w="sm" len="sm"/>
          </a:ln>
          <a:effectLst>
            <a:outerShdw dist="56796" dir="3806097" algn="ctr" rotWithShape="0">
              <a:schemeClr val="bg2"/>
            </a:outerShdw>
          </a:effectLst>
        </p:spPr>
        <p:txBody>
          <a:bodyPr anchor="ctr">
            <a:spAutoFit/>
          </a:bodyPr>
          <a:lstStyle/>
          <a:p>
            <a:pPr algn="r" rtl="1">
              <a:spcBef>
                <a:spcPct val="50000"/>
              </a:spcBef>
            </a:pPr>
            <a:r>
              <a:rPr lang="ar-SA" sz="2000" b="1" i="1" u="sng">
                <a:solidFill>
                  <a:srgbClr val="FF9900"/>
                </a:solidFill>
                <a:cs typeface="Mitra" pitchFamily="2" charset="-78"/>
              </a:rPr>
              <a:t>ماتريس ارزيابي موفقيت و اقدام استراتژيك</a:t>
            </a:r>
            <a:endParaRPr lang="en-US" sz="2000" b="1" i="1" u="sng">
              <a:solidFill>
                <a:srgbClr val="FF9900"/>
              </a:solidFill>
              <a:cs typeface="Mitra" pitchFamily="2" charset="-78"/>
            </a:endParaRPr>
          </a:p>
        </p:txBody>
      </p:sp>
      <p:sp>
        <p:nvSpPr>
          <p:cNvPr id="62468" name="Text Box 4"/>
          <p:cNvSpPr txBox="1">
            <a:spLocks noChangeArrowheads="1"/>
          </p:cNvSpPr>
          <p:nvPr/>
        </p:nvSpPr>
        <p:spPr bwMode="auto">
          <a:xfrm>
            <a:off x="3733800" y="242888"/>
            <a:ext cx="762000" cy="519112"/>
          </a:xfrm>
          <a:prstGeom prst="rect">
            <a:avLst/>
          </a:prstGeom>
          <a:noFill/>
          <a:ln w="12700">
            <a:noFill/>
            <a:miter lim="800000"/>
            <a:headEnd type="none" w="sm" len="sm"/>
            <a:tailEnd type="none" w="sm" len="sm"/>
          </a:ln>
          <a:effectLst/>
        </p:spPr>
        <p:txBody>
          <a:bodyPr>
            <a:spAutoFit/>
          </a:bodyPr>
          <a:lstStyle/>
          <a:p>
            <a:pPr algn="r" rtl="1">
              <a:spcBef>
                <a:spcPct val="50000"/>
              </a:spcBef>
            </a:pPr>
            <a:r>
              <a:rPr lang="en-US"/>
              <a:t>FS</a:t>
            </a:r>
          </a:p>
        </p:txBody>
      </p:sp>
      <p:sp>
        <p:nvSpPr>
          <p:cNvPr id="62469" name="Text Box 5"/>
          <p:cNvSpPr txBox="1">
            <a:spLocks noChangeArrowheads="1"/>
          </p:cNvSpPr>
          <p:nvPr/>
        </p:nvSpPr>
        <p:spPr bwMode="auto">
          <a:xfrm>
            <a:off x="3733800" y="6338888"/>
            <a:ext cx="762000" cy="519112"/>
          </a:xfrm>
          <a:prstGeom prst="rect">
            <a:avLst/>
          </a:prstGeom>
          <a:noFill/>
          <a:ln w="12700">
            <a:noFill/>
            <a:miter lim="800000"/>
            <a:headEnd type="none" w="sm" len="sm"/>
            <a:tailEnd type="none" w="sm" len="sm"/>
          </a:ln>
          <a:effectLst/>
        </p:spPr>
        <p:txBody>
          <a:bodyPr>
            <a:spAutoFit/>
          </a:bodyPr>
          <a:lstStyle/>
          <a:p>
            <a:pPr algn="r" rtl="1">
              <a:spcBef>
                <a:spcPct val="50000"/>
              </a:spcBef>
            </a:pPr>
            <a:r>
              <a:rPr lang="en-US"/>
              <a:t>ES</a:t>
            </a:r>
          </a:p>
        </p:txBody>
      </p:sp>
      <p:sp>
        <p:nvSpPr>
          <p:cNvPr id="62470" name="Text Box 6"/>
          <p:cNvSpPr txBox="1">
            <a:spLocks noChangeArrowheads="1"/>
          </p:cNvSpPr>
          <p:nvPr/>
        </p:nvSpPr>
        <p:spPr bwMode="auto">
          <a:xfrm>
            <a:off x="0" y="3352800"/>
            <a:ext cx="762000" cy="519113"/>
          </a:xfrm>
          <a:prstGeom prst="rect">
            <a:avLst/>
          </a:prstGeom>
          <a:noFill/>
          <a:ln w="12700">
            <a:noFill/>
            <a:miter lim="800000"/>
            <a:headEnd type="none" w="sm" len="sm"/>
            <a:tailEnd type="none" w="sm" len="sm"/>
          </a:ln>
          <a:effectLst/>
        </p:spPr>
        <p:txBody>
          <a:bodyPr>
            <a:spAutoFit/>
          </a:bodyPr>
          <a:lstStyle/>
          <a:p>
            <a:pPr algn="r" rtl="1">
              <a:spcBef>
                <a:spcPct val="50000"/>
              </a:spcBef>
            </a:pPr>
            <a:r>
              <a:rPr lang="en-US"/>
              <a:t>CA</a:t>
            </a:r>
          </a:p>
        </p:txBody>
      </p:sp>
      <p:sp>
        <p:nvSpPr>
          <p:cNvPr id="62471" name="Text Box 7"/>
          <p:cNvSpPr txBox="1">
            <a:spLocks noChangeArrowheads="1"/>
          </p:cNvSpPr>
          <p:nvPr/>
        </p:nvSpPr>
        <p:spPr bwMode="auto">
          <a:xfrm>
            <a:off x="7315200" y="3352800"/>
            <a:ext cx="762000" cy="519113"/>
          </a:xfrm>
          <a:prstGeom prst="rect">
            <a:avLst/>
          </a:prstGeom>
          <a:noFill/>
          <a:ln w="12700">
            <a:noFill/>
            <a:miter lim="800000"/>
            <a:headEnd type="none" w="sm" len="sm"/>
            <a:tailEnd type="none" w="sm" len="sm"/>
          </a:ln>
          <a:effectLst/>
        </p:spPr>
        <p:txBody>
          <a:bodyPr>
            <a:spAutoFit/>
          </a:bodyPr>
          <a:lstStyle/>
          <a:p>
            <a:pPr algn="r" rtl="1">
              <a:spcBef>
                <a:spcPct val="50000"/>
              </a:spcBef>
            </a:pPr>
            <a:r>
              <a:rPr lang="en-US"/>
              <a:t>IS</a:t>
            </a:r>
          </a:p>
        </p:txBody>
      </p:sp>
      <p:graphicFrame>
        <p:nvGraphicFramePr>
          <p:cNvPr id="62659" name="Group 195"/>
          <p:cNvGraphicFramePr>
            <a:graphicFrameLocks noGrp="1"/>
          </p:cNvGraphicFramePr>
          <p:nvPr/>
        </p:nvGraphicFramePr>
        <p:xfrm>
          <a:off x="838200" y="3643313"/>
          <a:ext cx="6638925" cy="396240"/>
        </p:xfrm>
        <a:graphic>
          <a:graphicData uri="http://schemas.openxmlformats.org/drawingml/2006/table">
            <a:tbl>
              <a:tblPr/>
              <a:tblGrid>
                <a:gridCol w="476250"/>
                <a:gridCol w="473075"/>
                <a:gridCol w="473075"/>
                <a:gridCol w="476250"/>
                <a:gridCol w="473075"/>
                <a:gridCol w="473075"/>
                <a:gridCol w="949325"/>
                <a:gridCol w="473075"/>
                <a:gridCol w="476250"/>
                <a:gridCol w="473075"/>
                <a:gridCol w="473075"/>
                <a:gridCol w="476250"/>
                <a:gridCol w="473075"/>
              </a:tblGrid>
              <a:tr h="304800">
                <a:tc>
                  <a:txBody>
                    <a:bodyPr/>
                    <a:lstStyle/>
                    <a:p>
                      <a:pPr marL="0" marR="0" lvl="0" indent="0" algn="l"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Mitra" pitchFamily="2" charset="-78"/>
                        </a:rPr>
                        <a:t>-6</a:t>
                      </a:r>
                    </a:p>
                  </a:txBody>
                  <a:tcPr horzOverflow="overflow">
                    <a:lnL cap="flat">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Mitra" pitchFamily="2" charset="-78"/>
                        </a:rPr>
                        <a:t>-5</a:t>
                      </a:r>
                    </a:p>
                  </a:txBody>
                  <a:tcPr horzOverflow="overflow">
                    <a:lnL>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Mitra" pitchFamily="2" charset="-78"/>
                        </a:rPr>
                        <a:t>-4</a:t>
                      </a:r>
                    </a:p>
                  </a:txBody>
                  <a:tcPr horzOverflow="overflow">
                    <a:lnL>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Mitra" pitchFamily="2" charset="-78"/>
                        </a:rPr>
                        <a:t>-3</a:t>
                      </a:r>
                    </a:p>
                  </a:txBody>
                  <a:tcPr horzOverflow="overflow">
                    <a:lnL>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Mitra" pitchFamily="2" charset="-78"/>
                        </a:rPr>
                        <a:t>-2</a:t>
                      </a:r>
                    </a:p>
                  </a:txBody>
                  <a:tcPr horzOverflow="overflow">
                    <a:lnL>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Mitra" pitchFamily="2" charset="-78"/>
                        </a:rPr>
                        <a:t>-1</a:t>
                      </a:r>
                    </a:p>
                  </a:txBody>
                  <a:tcPr horzOverflow="overflow">
                    <a:lnL>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Mitra" pitchFamily="2" charset="-78"/>
                        </a:rPr>
                        <a:t>0</a:t>
                      </a:r>
                    </a:p>
                  </a:txBody>
                  <a:tcPr horzOverflow="overflow">
                    <a:lnL>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Mitra" pitchFamily="2" charset="-78"/>
                        </a:rPr>
                        <a:t>+1</a:t>
                      </a:r>
                    </a:p>
                  </a:txBody>
                  <a:tcPr anchor="b" horzOverflow="overflow">
                    <a:lnL>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Mitra" pitchFamily="2" charset="-78"/>
                        </a:rPr>
                        <a:t>+2</a:t>
                      </a:r>
                    </a:p>
                  </a:txBody>
                  <a:tcPr horzOverflow="overflow">
                    <a:lnL>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Mitra" pitchFamily="2" charset="-78"/>
                        </a:rPr>
                        <a:t>+3</a:t>
                      </a:r>
                    </a:p>
                  </a:txBody>
                  <a:tcPr horzOverflow="overflow">
                    <a:lnL>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Mitra" pitchFamily="2" charset="-78"/>
                        </a:rPr>
                        <a:t>+4</a:t>
                      </a:r>
                    </a:p>
                  </a:txBody>
                  <a:tcPr horzOverflow="overflow">
                    <a:lnL>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Mitra" pitchFamily="2" charset="-78"/>
                        </a:rPr>
                        <a:t>+5</a:t>
                      </a:r>
                    </a:p>
                  </a:txBody>
                  <a:tcPr horzOverflow="overflow">
                    <a:lnL>
                      <a:noFill/>
                    </a:lnL>
                    <a:lnR>
                      <a:noFill/>
                    </a:lnR>
                    <a:lnT w="28575"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Mitra" pitchFamily="2" charset="-78"/>
                        </a:rPr>
                        <a:t>+6</a:t>
                      </a:r>
                    </a:p>
                  </a:txBody>
                  <a:tcPr horzOverflow="overflow">
                    <a:lnL>
                      <a:noFill/>
                    </a:lnL>
                    <a:lnR cap="flat">
                      <a:noFill/>
                    </a:lnR>
                    <a:lnT w="28575" cap="flat" cmpd="sng" algn="ctr">
                      <a:solidFill>
                        <a:schemeClr val="tx1"/>
                      </a:solidFill>
                      <a:prstDash val="solid"/>
                      <a:round/>
                      <a:headEnd type="none" w="sm" len="sm"/>
                      <a:tailEnd type="none" w="sm" len="sm"/>
                    </a:lnT>
                    <a:lnB cap="flat">
                      <a:noFill/>
                    </a:lnB>
                    <a:lnTlToBr>
                      <a:noFill/>
                    </a:lnTlToBr>
                    <a:lnBlToTr>
                      <a:noFill/>
                    </a:lnBlToTr>
                    <a:noFill/>
                  </a:tcPr>
                </a:tc>
              </a:tr>
            </a:tbl>
          </a:graphicData>
        </a:graphic>
      </p:graphicFrame>
      <p:graphicFrame>
        <p:nvGraphicFramePr>
          <p:cNvPr id="62649" name="Group 185"/>
          <p:cNvGraphicFramePr>
            <a:graphicFrameLocks noGrp="1"/>
          </p:cNvGraphicFramePr>
          <p:nvPr/>
        </p:nvGraphicFramePr>
        <p:xfrm>
          <a:off x="3683000" y="866775"/>
          <a:ext cx="533400" cy="5547360"/>
        </p:xfrm>
        <a:graphic>
          <a:graphicData uri="http://schemas.openxmlformats.org/drawingml/2006/table">
            <a:tbl>
              <a:tblPr/>
              <a:tblGrid>
                <a:gridCol w="533400"/>
              </a:tblGrid>
              <a:tr h="2254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cap="flat">
                      <a:noFill/>
                    </a:lnL>
                    <a:lnR w="28575" cap="flat" cmpd="sng" algn="ctr">
                      <a:solidFill>
                        <a:schemeClr val="tx1"/>
                      </a:solidFill>
                      <a:prstDash val="solid"/>
                      <a:round/>
                      <a:headEnd type="none" w="sm" len="sm"/>
                      <a:tailEnd type="none" w="sm" len="sm"/>
                    </a:lnR>
                    <a:lnT cap="flat">
                      <a:noFill/>
                    </a:lnT>
                    <a:lnB>
                      <a:noFill/>
                    </a:lnB>
                    <a:lnTlToBr>
                      <a:noFill/>
                    </a:lnTlToBr>
                    <a:lnBlToTr>
                      <a:noFill/>
                    </a:lnBlToTr>
                    <a:no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cap="flat">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cap="flat">
                      <a:noFill/>
                    </a:lnL>
                    <a:lnR w="28575" cap="flat" cmpd="sng" algn="ctr">
                      <a:solidFill>
                        <a:schemeClr val="tx1"/>
                      </a:solidFill>
                      <a:prstDash val="solid"/>
                      <a:round/>
                      <a:headEnd type="none" w="sm" len="sm"/>
                      <a:tailEnd type="none" w="sm" len="sm"/>
                    </a:lnR>
                    <a:lnT>
                      <a:noFill/>
                    </a:lnT>
                    <a:lnB cap="flat">
                      <a:noFill/>
                    </a:lnB>
                    <a:lnTlToBr>
                      <a:noFill/>
                    </a:lnTlToBr>
                    <a:lnBlToTr>
                      <a:noFill/>
                    </a:lnBlToTr>
                    <a:noFill/>
                  </a:tcPr>
                </a:tc>
              </a:tr>
            </a:tbl>
          </a:graphicData>
        </a:graphic>
      </p:graphicFrame>
      <p:sp>
        <p:nvSpPr>
          <p:cNvPr id="62650" name="Text Box 186"/>
          <p:cNvSpPr txBox="1">
            <a:spLocks noChangeArrowheads="1"/>
          </p:cNvSpPr>
          <p:nvPr/>
        </p:nvSpPr>
        <p:spPr bwMode="auto">
          <a:xfrm>
            <a:off x="762000" y="914400"/>
            <a:ext cx="1828800" cy="396875"/>
          </a:xfrm>
          <a:prstGeom prst="rect">
            <a:avLst/>
          </a:prstGeom>
          <a:noFill/>
          <a:ln w="12700">
            <a:noFill/>
            <a:miter lim="800000"/>
            <a:headEnd type="none" w="sm" len="sm"/>
            <a:tailEnd type="none" w="sm" len="sm"/>
          </a:ln>
          <a:effectLst/>
        </p:spPr>
        <p:txBody>
          <a:bodyPr>
            <a:spAutoFit/>
          </a:bodyPr>
          <a:lstStyle/>
          <a:p>
            <a:pPr algn="ctr" rtl="1">
              <a:spcBef>
                <a:spcPct val="50000"/>
              </a:spcBef>
            </a:pPr>
            <a:r>
              <a:rPr lang="ar-SA" sz="2000">
                <a:cs typeface="Titr" pitchFamily="2" charset="-78"/>
              </a:rPr>
              <a:t>محافظه كارانه</a:t>
            </a:r>
            <a:endParaRPr lang="en-US" sz="2000">
              <a:cs typeface="Titr" pitchFamily="2" charset="-78"/>
            </a:endParaRPr>
          </a:p>
        </p:txBody>
      </p:sp>
      <p:sp>
        <p:nvSpPr>
          <p:cNvPr id="62651" name="Text Box 187"/>
          <p:cNvSpPr txBox="1">
            <a:spLocks noChangeArrowheads="1"/>
          </p:cNvSpPr>
          <p:nvPr/>
        </p:nvSpPr>
        <p:spPr bwMode="auto">
          <a:xfrm>
            <a:off x="609600" y="5638800"/>
            <a:ext cx="1828800" cy="396875"/>
          </a:xfrm>
          <a:prstGeom prst="rect">
            <a:avLst/>
          </a:prstGeom>
          <a:noFill/>
          <a:ln w="12700">
            <a:noFill/>
            <a:miter lim="800000"/>
            <a:headEnd type="none" w="sm" len="sm"/>
            <a:tailEnd type="none" w="sm" len="sm"/>
          </a:ln>
          <a:effectLst/>
        </p:spPr>
        <p:txBody>
          <a:bodyPr>
            <a:spAutoFit/>
          </a:bodyPr>
          <a:lstStyle/>
          <a:p>
            <a:pPr algn="ctr" rtl="1">
              <a:spcBef>
                <a:spcPct val="50000"/>
              </a:spcBef>
            </a:pPr>
            <a:r>
              <a:rPr lang="ar-SA" sz="2000">
                <a:cs typeface="Titr" pitchFamily="2" charset="-78"/>
              </a:rPr>
              <a:t>تدافعي</a:t>
            </a:r>
            <a:endParaRPr lang="en-US" sz="2000">
              <a:cs typeface="Titr" pitchFamily="2" charset="-78"/>
            </a:endParaRPr>
          </a:p>
        </p:txBody>
      </p:sp>
      <p:sp>
        <p:nvSpPr>
          <p:cNvPr id="62652" name="Text Box 188"/>
          <p:cNvSpPr txBox="1">
            <a:spLocks noChangeArrowheads="1"/>
          </p:cNvSpPr>
          <p:nvPr/>
        </p:nvSpPr>
        <p:spPr bwMode="auto">
          <a:xfrm>
            <a:off x="5410200" y="914400"/>
            <a:ext cx="1828800" cy="396875"/>
          </a:xfrm>
          <a:prstGeom prst="rect">
            <a:avLst/>
          </a:prstGeom>
          <a:noFill/>
          <a:ln w="12700">
            <a:noFill/>
            <a:miter lim="800000"/>
            <a:headEnd type="none" w="sm" len="sm"/>
            <a:tailEnd type="none" w="sm" len="sm"/>
          </a:ln>
          <a:effectLst/>
        </p:spPr>
        <p:txBody>
          <a:bodyPr>
            <a:spAutoFit/>
          </a:bodyPr>
          <a:lstStyle/>
          <a:p>
            <a:pPr algn="ctr" rtl="1">
              <a:spcBef>
                <a:spcPct val="50000"/>
              </a:spcBef>
            </a:pPr>
            <a:r>
              <a:rPr lang="ar-SA" sz="2000">
                <a:cs typeface="Titr" pitchFamily="2" charset="-78"/>
              </a:rPr>
              <a:t>تهاجمي</a:t>
            </a:r>
            <a:endParaRPr lang="en-US" sz="2000">
              <a:cs typeface="Titr" pitchFamily="2" charset="-78"/>
            </a:endParaRPr>
          </a:p>
        </p:txBody>
      </p:sp>
      <p:sp>
        <p:nvSpPr>
          <p:cNvPr id="62653" name="Text Box 189"/>
          <p:cNvSpPr txBox="1">
            <a:spLocks noChangeArrowheads="1"/>
          </p:cNvSpPr>
          <p:nvPr/>
        </p:nvSpPr>
        <p:spPr bwMode="auto">
          <a:xfrm>
            <a:off x="5562600" y="5638800"/>
            <a:ext cx="1828800" cy="396875"/>
          </a:xfrm>
          <a:prstGeom prst="rect">
            <a:avLst/>
          </a:prstGeom>
          <a:noFill/>
          <a:ln w="12700">
            <a:noFill/>
            <a:miter lim="800000"/>
            <a:headEnd type="none" w="sm" len="sm"/>
            <a:tailEnd type="none" w="sm" len="sm"/>
          </a:ln>
          <a:effectLst/>
        </p:spPr>
        <p:txBody>
          <a:bodyPr>
            <a:spAutoFit/>
          </a:bodyPr>
          <a:lstStyle/>
          <a:p>
            <a:pPr algn="ctr" rtl="1">
              <a:spcBef>
                <a:spcPct val="50000"/>
              </a:spcBef>
            </a:pPr>
            <a:r>
              <a:rPr lang="ar-SA" sz="2000">
                <a:cs typeface="Titr" pitchFamily="2" charset="-78"/>
              </a:rPr>
              <a:t>رقابتي</a:t>
            </a:r>
            <a:endParaRPr lang="en-US" sz="2000">
              <a:cs typeface="Titr" pitchFamily="2" charset="-78"/>
            </a:endParaRPr>
          </a:p>
        </p:txBody>
      </p:sp>
    </p:spTree>
  </p:cSld>
  <p:clrMapOvr>
    <a:masterClrMapping/>
  </p:clrMapOvr>
</p:sld>
</file>

<file path=ppt/theme/theme1.xml><?xml version="1.0" encoding="utf-8"?>
<a:theme xmlns:a="http://schemas.openxmlformats.org/drawingml/2006/main" name="891208.31">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891208.31</Template>
  <TotalTime>160</TotalTime>
  <Words>10370</Words>
  <Application>Microsoft Office PowerPoint</Application>
  <PresentationFormat>On-screen Show (4:3)</PresentationFormat>
  <Paragraphs>1392</Paragraphs>
  <Slides>109</Slides>
  <Notes>109</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891208.31</vt:lpstr>
      <vt:lpstr>مديريت استراتژيك</vt:lpstr>
      <vt:lpstr>PowerPoint Presentation</vt:lpstr>
      <vt:lpstr>مقدمه</vt:lpstr>
      <vt:lpstr>تجزيه و تحليل موردي در سياست‏هاي بازرگاني</vt:lpstr>
      <vt:lpstr>مراحلي كه در تجزيه و تحليل موردي جامع و كتبي بايد انجام داد : </vt:lpstr>
      <vt:lpstr>پنجاه رهنمود براي موفقيت در تجزيه و تحليل موردي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ماموریت / رسالت </vt:lpstr>
      <vt:lpstr>فلسفه سازمان </vt:lpstr>
      <vt:lpstr>اهداف</vt:lpstr>
      <vt:lpstr>هدفهای بلند مدت</vt:lpstr>
      <vt:lpstr>هدف های سالانه </vt:lpstr>
      <vt:lpstr>استراتژی </vt:lpstr>
      <vt:lpstr>تعريف برنامه ريزي استراتژيك :</vt:lpstr>
      <vt:lpstr>PowerPoint Presentation</vt:lpstr>
      <vt:lpstr>PowerPoint Presentation</vt:lpstr>
      <vt:lpstr>PowerPoint Presentation</vt:lpstr>
      <vt:lpstr>استراتژی اصلی </vt:lpstr>
      <vt:lpstr>سیاست</vt:lpstr>
      <vt:lpstr>خط مشی ها</vt:lpstr>
      <vt:lpstr>PowerPoint Presentation</vt:lpstr>
      <vt:lpstr>انعطاف دربرنامه ریزی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هر شركت يا سازماني در هر وضعي كه باشد در يكي از خانه هاي متعلق به ماتريس استراتژي هاي اصلي قرار مي‏گيرد. با توجه به موقعيت شركتها مي‏توان جايگاه آن را تعيين كرد. همانگونه كه نمودار ذيل نشان مي‏دهد ماتريس استراتژيهاي اصلي بر پايه دو بعد قرار دارد. موضع رقابتي و رشد بازار ، براي هر يك از خانه هاي اين ماتريس ، استراتژيهايي كه براي سازمان يا شركت مناسب است و مي‏توان آنها را به اجرا درآورد در نمودار فهرست شده است و ما نيز آن را قبلاً در جدول SWOT بصورت همزمان براي شركت سرمايه گذاري بوعلي نشان داديم.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ويژگيهاي اهداف  1. بايد بصورت كمي باشد. 2. بايد ضرب‏الاجل داشته باشد. 3. بايد معيار داشته باشد- چه چيزي- چه وقت- چه كسي مسئول است. 4. بايد تمركز رقابتي داشته باشد. 5. بايد از يك طرف چالشي باشد و از سوي ديگر قابل دسترسي باشد. 6. بايد مجموعه را به تلاش براي استفاده كامل ازظرفيتهاي خود وا دارد. 7. بايستي براي هر بخشي نتايج كليدي داشته باشد. 8. بايد براي  تمامي مديران از راس هرم تا پايين‏ترين رده‏ها مسئوليت تعريف كند تا  به مقاصد پيش‏بيني شد برسند.</vt:lpstr>
      <vt:lpstr>PowerPoint Presentation</vt:lpstr>
      <vt:lpstr>PowerPoint Presentation</vt:lpstr>
      <vt:lpstr>PowerPoint Presentation</vt:lpstr>
      <vt:lpstr>PowerPoint Presentation</vt:lpstr>
      <vt:lpstr>   SWOT  ماتریس  </vt:lpstr>
      <vt:lpstr>براي ساختن يك ماتريس تهديدات ، فرصتها ، نقاط ضعف و نقاط قوت بايد 8 مرحله را طي كرد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مديريت استراتژيك</dc:title>
  <dc:creator>LAM VU TUNG</dc:creator>
  <cp:lastModifiedBy>WIN 7</cp:lastModifiedBy>
  <cp:revision>24</cp:revision>
  <dcterms:created xsi:type="dcterms:W3CDTF">2011-05-17T04:08:02Z</dcterms:created>
  <dcterms:modified xsi:type="dcterms:W3CDTF">2016-09-04T18:19:48Z</dcterms:modified>
</cp:coreProperties>
</file>