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35"/>
  </p:notesMasterIdLst>
  <p:handoutMasterIdLst>
    <p:handoutMasterId r:id="rId36"/>
  </p:handoutMasterIdLst>
  <p:sldIdLst>
    <p:sldId id="292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3" r:id="rId14"/>
    <p:sldId id="272" r:id="rId15"/>
    <p:sldId id="271" r:id="rId16"/>
    <p:sldId id="270" r:id="rId17"/>
    <p:sldId id="269" r:id="rId18"/>
    <p:sldId id="274" r:id="rId19"/>
    <p:sldId id="277" r:id="rId20"/>
    <p:sldId id="276" r:id="rId21"/>
    <p:sldId id="275" r:id="rId22"/>
    <p:sldId id="278" r:id="rId23"/>
    <p:sldId id="279" r:id="rId24"/>
    <p:sldId id="282" r:id="rId25"/>
    <p:sldId id="281" r:id="rId26"/>
    <p:sldId id="280" r:id="rId27"/>
    <p:sldId id="283" r:id="rId28"/>
    <p:sldId id="287" r:id="rId29"/>
    <p:sldId id="286" r:id="rId30"/>
    <p:sldId id="285" r:id="rId31"/>
    <p:sldId id="284" r:id="rId32"/>
    <p:sldId id="288" r:id="rId33"/>
    <p:sldId id="291" r:id="rId3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E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>
        <p:scale>
          <a:sx n="64" d="100"/>
          <a:sy n="64" d="100"/>
        </p:scale>
        <p:origin x="-198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A2139-DF50-48A3-AB77-4558CF3B541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5DD42-670C-4605-BF08-4A60E361C7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87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0E1863F-E95A-4594-BD0B-F4CE215E6793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289C925-F283-49C4-87A4-A1CA03C9FB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497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9C925-F283-49C4-87A4-A1CA03C9FBB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69FC-7CBE-4F3C-8364-FECD8A470723}" type="datetime1">
              <a:rPr lang="en-US" smtClean="0"/>
              <a:pPr/>
              <a:t>9/13/2016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BF4A-2BBA-4DE1-BA13-B20F9C568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4CEEB-8730-44B3-A9C1-2DD5C62C646C}" type="datetime1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BF4A-2BBA-4DE1-BA13-B20F9C568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3BC4-BF14-4B3C-A00E-752E30FA3F69}" type="datetime1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BF4A-2BBA-4DE1-BA13-B20F9C568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3A8D-3CA9-4322-9228-81A17780F699}" type="datetime1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BF4A-2BBA-4DE1-BA13-B20F9C568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87F5-A175-48BF-A80D-5CC5D5126723}" type="datetime1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BF4A-2BBA-4DE1-BA13-B20F9C568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1ED2-75B0-4D87-AF5B-CB63CABB37CB}" type="datetime1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BF4A-2BBA-4DE1-BA13-B20F9C568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104D-DAA9-402B-8043-C0A1086C3CA9}" type="datetime1">
              <a:rPr lang="en-US" smtClean="0"/>
              <a:pPr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BF4A-2BBA-4DE1-BA13-B20F9C568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E9E1-5F6F-4B8E-BB55-3622B7C3C122}" type="datetime1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BF4A-2BBA-4DE1-BA13-B20F9C568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02F3-1A91-4E85-8CA3-657D2E63D9D8}" type="datetime1">
              <a:rPr lang="en-US" smtClean="0"/>
              <a:pPr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BF4A-2BBA-4DE1-BA13-B20F9C568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1E0D-B208-463C-92E4-85DCF094BC6A}" type="datetime1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BF4A-2BBA-4DE1-BA13-B20F9C568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0FC4-CD85-4CD8-9A21-12F6AE111A11}" type="datetime1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68BF4A-2BBA-4DE1-BA13-B20F9C568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B61C1B-D371-48F4-B4CF-B4C98B47C877}" type="datetime1">
              <a:rPr lang="en-US" smtClean="0"/>
              <a:pPr/>
              <a:t>9/13/2016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68BF4A-2BBA-4DE1-BA13-B20F9C568B8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8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gif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gif"/><Relationship Id="rId7" Type="http://schemas.openxmlformats.org/officeDocument/2006/relationships/image" Target="../media/image2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gif"/><Relationship Id="rId5" Type="http://schemas.openxmlformats.org/officeDocument/2006/relationships/image" Target="../media/image22.gif"/><Relationship Id="rId4" Type="http://schemas.openxmlformats.org/officeDocument/2006/relationships/image" Target="../media/image2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2352" y="1600200"/>
            <a:ext cx="7851648" cy="1828800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rgbClr val="4DE1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مديريت ارتباط با مشتري</a:t>
            </a:r>
            <a:br>
              <a:rPr lang="fa-IR" dirty="0" smtClean="0">
                <a:solidFill>
                  <a:srgbClr val="4DE1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</a:br>
            <a:r>
              <a:rPr lang="en-US" dirty="0" smtClean="0">
                <a:solidFill>
                  <a:srgbClr val="4DE1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(CRM)</a:t>
            </a:r>
            <a:endParaRPr lang="en-US" dirty="0">
              <a:solidFill>
                <a:srgbClr val="4DE1E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9304" y="5105400"/>
            <a:ext cx="7854696" cy="1752600"/>
          </a:xfrm>
        </p:spPr>
        <p:txBody>
          <a:bodyPr>
            <a:normAutofit/>
          </a:bodyPr>
          <a:lstStyle/>
          <a:p>
            <a:pPr algn="ctr"/>
            <a:endParaRPr lang="fa-IR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zanin" pitchFamily="2" charset="-78"/>
            </a:endParaRPr>
          </a:p>
        </p:txBody>
      </p:sp>
      <p:pic>
        <p:nvPicPr>
          <p:cNvPr id="7" name="Picture 6" descr="9999999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07" y="2971800"/>
            <a:ext cx="2005093" cy="20574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10129"/>
            <a:ext cx="8420895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rtl="1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</a:pPr>
            <a:r>
              <a:rPr lang="fa-IR" sz="2400" b="1" dirty="0" smtClean="0">
                <a:cs typeface="B Nazanin" pitchFamily="2" charset="-78"/>
              </a:rPr>
              <a:t>نرم افزار مدیریت ارتباط با مشتری (</a:t>
            </a:r>
            <a:r>
              <a:rPr lang="en-US" sz="2400" b="1" dirty="0" smtClean="0">
                <a:cs typeface="B Nazanin" pitchFamily="2" charset="-78"/>
              </a:rPr>
              <a:t>CRM</a:t>
            </a:r>
            <a:r>
              <a:rPr lang="fa-IR" sz="2400" b="1" dirty="0" smtClean="0">
                <a:cs typeface="B Nazanin" pitchFamily="2" charset="-78"/>
              </a:rPr>
              <a:t>)، سیستم یکپارچه مدیریت ارتباط با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</a:pPr>
            <a:r>
              <a:rPr lang="fa-IR" sz="2400" b="1" dirty="0" smtClean="0">
                <a:cs typeface="B Nazanin" pitchFamily="2" charset="-78"/>
              </a:rPr>
              <a:t>مشتری است که این امکان را در اختیار شما قرار می دهد تا به راحتی به ایجاد و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</a:pPr>
            <a:r>
              <a:rPr lang="fa-IR" sz="2400" b="1" dirty="0" smtClean="0">
                <a:cs typeface="B Nazanin" pitchFamily="2" charset="-78"/>
              </a:rPr>
              <a:t>حفظ نگرشی روشن از مشتریان خود از لحظه خرید تا پس از آن داشته باشید. با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</a:pPr>
            <a:r>
              <a:rPr lang="fa-IR" sz="2400" b="1" dirty="0" smtClean="0">
                <a:cs typeface="B Nazanin" pitchFamily="2" charset="-78"/>
              </a:rPr>
              <a:t>استفاده از ابزارهای فروش، بازاریابی و فرآیند ارائه خدمات به مشتریان، نرم افزار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</a:pPr>
            <a:r>
              <a:rPr lang="fa-IR" sz="2400" b="1" dirty="0" smtClean="0">
                <a:cs typeface="B Nazanin" pitchFamily="2" charset="-78"/>
              </a:rPr>
              <a:t>مدیریت ارتباط با مشتری روشی مناسب، سریع و قابل انعطاف به شمار می آید. 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</a:pPr>
            <a:r>
              <a:rPr lang="fa-IR" sz="2400" b="1" dirty="0" smtClean="0">
                <a:cs typeface="B Nazanin" pitchFamily="2" charset="-78"/>
              </a:rPr>
              <a:t>این نرم افزار به شما کمک می کند تا رشدی مداوم در فرآیند کسب و کار خود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</a:pPr>
            <a:r>
              <a:rPr lang="fa-IR" sz="2400" b="1" dirty="0" smtClean="0">
                <a:cs typeface="B Nazanin" pitchFamily="2" charset="-78"/>
              </a:rPr>
              <a:t>داشته باشید.</a:t>
            </a:r>
            <a:endParaRPr lang="en-US" sz="2400" b="1" dirty="0" smtClean="0">
              <a:cs typeface="B Nazanin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r" rtl="1">
              <a:buClr>
                <a:srgbClr val="FF0000"/>
              </a:buClr>
              <a:buFont typeface="Wingdings" pitchFamily="2" charset="2"/>
              <a:buChar char="q"/>
            </a:pPr>
            <a:r>
              <a:rPr lang="fa-IR" sz="2800" b="1" dirty="0" smtClean="0">
                <a:cs typeface="B Nazanin" pitchFamily="2" charset="-78"/>
              </a:rPr>
              <a:t> معرفي نرم افزار </a:t>
            </a:r>
            <a:r>
              <a:rPr lang="en-US" sz="2800" b="1" dirty="0" smtClean="0">
                <a:cs typeface="B Nazanin" pitchFamily="2" charset="-78"/>
              </a:rPr>
              <a:t>CRM</a:t>
            </a:r>
            <a:endParaRPr lang="en-US" sz="2800" b="1" dirty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10</a:t>
            </a:fld>
            <a:endParaRPr lang="en-US" sz="1800" b="1" dirty="0">
              <a:cs typeface="Andalus" pitchFamily="2" charset="-78"/>
            </a:endParaRPr>
          </a:p>
        </p:txBody>
      </p:sp>
      <p:pic>
        <p:nvPicPr>
          <p:cNvPr id="7" name="Picture 6" descr="open-source-training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910" y="5516380"/>
            <a:ext cx="1676400" cy="1194584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190" y="1219200"/>
            <a:ext cx="8634094" cy="50321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نرم افزار مدیریت ارتباط با مشتری به راحتی برای افراد امکان مدیریت ارتباط با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مشتری را بدون آشنایی با نرم افزارهای جدید فراهم می نماید. همچنین به کاربران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اجازه می دهد بدون استفاده از پشتیبان فنی به ایجاد و درج روند کار و گزارشات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بپردازند.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نرم افزار </a:t>
            </a:r>
            <a:r>
              <a:rPr lang="en-US" sz="2400" b="1" dirty="0" smtClean="0">
                <a:cs typeface="B Nazanin" pitchFamily="2" charset="-78"/>
              </a:rPr>
              <a:t>CRM</a:t>
            </a:r>
            <a:r>
              <a:rPr lang="fa-IR" sz="2400" b="1" dirty="0" smtClean="0">
                <a:cs typeface="B Nazanin" pitchFamily="2" charset="-78"/>
              </a:rPr>
              <a:t> با ارائه نتایج به شما کمک می کند تا تصمیمات خود را از روی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آگاهی اتخاذ کرده و با اطلاع کامل به سرمایه گذاری در زمان، بودجه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 و منابع</a:t>
            </a:r>
            <a:r>
              <a:rPr lang="en-US" sz="2400" b="1" dirty="0" smtClean="0">
                <a:cs typeface="B Nazanin" pitchFamily="2" charset="-78"/>
              </a:rPr>
              <a:t> </a:t>
            </a:r>
            <a:r>
              <a:rPr lang="fa-IR" sz="2400" b="1" dirty="0" smtClean="0">
                <a:cs typeface="B Nazanin" pitchFamily="2" charset="-78"/>
              </a:rPr>
              <a:t>بپردازید. بعلاوه با کمک این نرم افزار می توانید به راحتی 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برنامه ریزی های خود</a:t>
            </a:r>
            <a:r>
              <a:rPr lang="en-US" sz="2400" b="1" dirty="0" smtClean="0">
                <a:cs typeface="B Nazanin" pitchFamily="2" charset="-78"/>
              </a:rPr>
              <a:t> </a:t>
            </a:r>
            <a:r>
              <a:rPr lang="fa-IR" sz="2400" b="1" dirty="0" smtClean="0">
                <a:cs typeface="B Nazanin" pitchFamily="2" charset="-78"/>
              </a:rPr>
              <a:t>را بهبود داده و به پیش بینی مسایل آتی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 فائق آیید.</a:t>
            </a:r>
            <a:endParaRPr lang="en-US" sz="2400" b="1" dirty="0" smtClean="0">
              <a:cs typeface="B Nazanin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r" rtl="1">
              <a:buClr>
                <a:srgbClr val="FF0000"/>
              </a:buClr>
              <a:buFont typeface="Wingdings" pitchFamily="2" charset="2"/>
              <a:buChar char="q"/>
            </a:pPr>
            <a:r>
              <a:rPr lang="fa-IR" sz="2800" b="1" dirty="0" smtClean="0">
                <a:cs typeface="B Nazanin" pitchFamily="2" charset="-78"/>
              </a:rPr>
              <a:t> معرفي نرم افزار </a:t>
            </a:r>
            <a:r>
              <a:rPr lang="en-US" sz="2800" b="1" dirty="0" smtClean="0">
                <a:cs typeface="B Nazanin" pitchFamily="2" charset="-78"/>
              </a:rPr>
              <a:t>CRM</a:t>
            </a:r>
            <a:endParaRPr lang="en-US" sz="2800" b="1" dirty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11</a:t>
            </a:fld>
            <a:endParaRPr lang="en-US" sz="1800" b="1" dirty="0">
              <a:cs typeface="Andalus" pitchFamily="2" charset="-78"/>
            </a:endParaRPr>
          </a:p>
        </p:txBody>
      </p:sp>
      <p:pic>
        <p:nvPicPr>
          <p:cNvPr id="7" name="Picture 6" descr="abou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20" y="4321777"/>
            <a:ext cx="1600200" cy="2446283"/>
          </a:xfrm>
          <a:prstGeom prst="rect">
            <a:avLst/>
          </a:prstGeom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011" y="1363682"/>
            <a:ext cx="857798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نرم افزار </a:t>
            </a:r>
            <a:r>
              <a:rPr lang="en-US" sz="2400" b="1" dirty="0" smtClean="0">
                <a:cs typeface="B Nazanin" pitchFamily="2" charset="-78"/>
              </a:rPr>
              <a:t>CRM</a:t>
            </a:r>
            <a:r>
              <a:rPr lang="fa-IR" sz="2400" b="1" dirty="0" smtClean="0">
                <a:cs typeface="B Nazanin" pitchFamily="2" charset="-78"/>
              </a:rPr>
              <a:t>، ارتباط جهانی کسب و کار شما را با در اختیار داشتن زبان های 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مختلف، ارزهای متنوع و زمان های مختلف دنیا تسهیل می کند. این نرم افزار، 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بر اساس استاندارد فناوریهای روز صنعت طراحی شده و قابل اعتماد و کامل 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می باشد.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نرم افزار مدیریت ارتباط با مشتری، به راحتی در فضای </a:t>
            </a:r>
            <a:r>
              <a:rPr lang="en-US" sz="2400" b="1" dirty="0" smtClean="0">
                <a:cs typeface="B Nazanin" pitchFamily="2" charset="-78"/>
              </a:rPr>
              <a:t>IT</a:t>
            </a:r>
            <a:r>
              <a:rPr lang="fa-IR" sz="2400" b="1" dirty="0" smtClean="0">
                <a:cs typeface="B Nazanin" pitchFamily="2" charset="-78"/>
              </a:rPr>
              <a:t> هر شرکت قرار گرفته و 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شامل مجموعه کاملی از بازاریابی، فروش و ارائه خدمات می باشد که می تواند</a:t>
            </a:r>
            <a:endParaRPr lang="en-US" sz="24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نیازهای موجود در کسب و کار را برطرف نماید.</a:t>
            </a:r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r" rtl="1">
              <a:buClr>
                <a:srgbClr val="FF0000"/>
              </a:buClr>
              <a:buFont typeface="Wingdings" pitchFamily="2" charset="2"/>
              <a:buChar char="q"/>
            </a:pPr>
            <a:r>
              <a:rPr lang="fa-IR" sz="2800" b="1" dirty="0" smtClean="0">
                <a:cs typeface="B Nazanin" pitchFamily="2" charset="-78"/>
              </a:rPr>
              <a:t> معرفي نرم افزار </a:t>
            </a:r>
            <a:r>
              <a:rPr lang="en-US" sz="2800" b="1" dirty="0" smtClean="0">
                <a:cs typeface="B Nazanin" pitchFamily="2" charset="-78"/>
              </a:rPr>
              <a:t>CRM</a:t>
            </a:r>
            <a:endParaRPr lang="en-US" sz="2800" b="1" dirty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12</a:t>
            </a:fld>
            <a:endParaRPr lang="en-US" sz="1800" b="1">
              <a:cs typeface="Andalus" pitchFamily="2" charset="-78"/>
            </a:endParaRPr>
          </a:p>
        </p:txBody>
      </p:sp>
      <p:pic>
        <p:nvPicPr>
          <p:cNvPr id="7" name="Picture 6" descr="crm-New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4876800"/>
            <a:ext cx="1752600" cy="1770668"/>
          </a:xfrm>
          <a:prstGeom prst="rect">
            <a:avLst/>
          </a:prstGeom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55029" y="824091"/>
            <a:ext cx="3849195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مزيت هاي </a:t>
            </a:r>
            <a:r>
              <a:rPr lang="en-US" sz="2400" b="1" dirty="0" smtClean="0">
                <a:solidFill>
                  <a:srgbClr val="FF0000"/>
                </a:solidFill>
                <a:cs typeface="B Nazanin" pitchFamily="2" charset="-78"/>
              </a:rPr>
              <a:t>CRM</a:t>
            </a: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: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  <a:buSzPct val="140000"/>
              <a:buFont typeface="Arial" pitchFamily="34" charset="0"/>
              <a:buChar char="•"/>
            </a:pPr>
            <a:r>
              <a:rPr lang="en-US" sz="2400" b="1" dirty="0" smtClean="0">
                <a:cs typeface="B Nazanin" pitchFamily="2" charset="-78"/>
              </a:rPr>
              <a:t> </a:t>
            </a:r>
            <a:r>
              <a:rPr lang="fa-IR" sz="2400" b="1" dirty="0" smtClean="0">
                <a:cs typeface="B Nazanin" pitchFamily="2" charset="-78"/>
              </a:rPr>
              <a:t>مدیریت فروش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مدیریت فرصت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مدیریت فرآیندهای فروش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مدیریت رقبا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مدیریت ادبیات فروش</a:t>
            </a:r>
            <a:endParaRPr lang="en-US" sz="2400" b="1" dirty="0" smtClean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fa-IR" sz="2400" b="1" dirty="0" smtClean="0">
                <a:cs typeface="B Nazanin" pitchFamily="2" charset="-78"/>
              </a:rPr>
              <a:t>مدیریت بازاریابی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مدیریت فعالیت های رقابتی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مدیریت فهرست سازی اهداف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مدیریت پاسخگویی به رقبا 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sz="2400" b="1" dirty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13</a:t>
            </a:fld>
            <a:endParaRPr lang="en-US" sz="1800" b="1" dirty="0">
              <a:cs typeface="Andalus" pitchFamily="2" charset="-78"/>
            </a:endParaRPr>
          </a:p>
        </p:txBody>
      </p:sp>
      <p:pic>
        <p:nvPicPr>
          <p:cNvPr id="5" name="Picture 4" descr="792a78ba394b73150e86b9abc7b14c9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209800"/>
            <a:ext cx="2190750" cy="2205355"/>
          </a:xfrm>
          <a:prstGeom prst="rect">
            <a:avLst/>
          </a:prstGeo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0098" y="876955"/>
            <a:ext cx="6393289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مزيت هاي </a:t>
            </a:r>
            <a:r>
              <a:rPr lang="en-US" sz="2400" b="1" dirty="0" smtClean="0">
                <a:solidFill>
                  <a:srgbClr val="FF0000"/>
                </a:solidFill>
                <a:cs typeface="B Nazanin" pitchFamily="2" charset="-78"/>
              </a:rPr>
              <a:t>:CRM</a:t>
            </a:r>
          </a:p>
          <a:p>
            <a:pPr lvl="0" algn="r" rtl="1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fa-IR" sz="2400" b="1" dirty="0" smtClean="0">
                <a:cs typeface="B Nazanin" pitchFamily="2" charset="-78"/>
              </a:rPr>
              <a:t>مدیریت خدمات به مشتریان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SzPct val="100000"/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مدیریت ارتباطات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SzPct val="100000"/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مدیریت خدمات به مشتریان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SzPct val="100000"/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مدیریت دانش محور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SzPct val="100000"/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مدیریت زمانبدی خدمات</a:t>
            </a:r>
            <a:endParaRPr lang="en-US" sz="2400" b="1" dirty="0" smtClean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fa-IR" sz="2400" b="1" dirty="0" smtClean="0">
                <a:cs typeface="B Nazanin" pitchFamily="2" charset="-78"/>
              </a:rPr>
              <a:t>تحلیل فرآیند فروش و پیش بینی ها</a:t>
            </a:r>
            <a:endParaRPr lang="en-US" sz="2400" b="1" dirty="0" smtClean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fa-IR" sz="2400" b="1" dirty="0" smtClean="0">
                <a:cs typeface="B Nazanin" pitchFamily="2" charset="-78"/>
              </a:rPr>
              <a:t>دسترسی به صورت آفلاین و با استفاده از تلفن همراه</a:t>
            </a:r>
            <a:endParaRPr lang="en-US" sz="2400" b="1" dirty="0" smtClean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fa-IR" sz="2400" b="1" dirty="0" smtClean="0">
                <a:cs typeface="B Nazanin" pitchFamily="2" charset="-78"/>
              </a:rPr>
              <a:t>دسترسی سریع به محصولات، قیمت ها و مسایل رایج بازار</a:t>
            </a:r>
            <a:endParaRPr lang="en-US" sz="2400" b="1" dirty="0" smtClean="0">
              <a:cs typeface="B Nazanin" pitchFamily="2" charset="-78"/>
            </a:endParaRPr>
          </a:p>
          <a:p>
            <a:pPr algn="r"/>
            <a:endParaRPr lang="en-US" sz="2400" b="1" dirty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14</a:t>
            </a:fld>
            <a:endParaRPr lang="en-US" sz="1800" b="1">
              <a:cs typeface="Andalus" pitchFamily="2" charset="-78"/>
            </a:endParaRPr>
          </a:p>
        </p:txBody>
      </p:sp>
      <p:pic>
        <p:nvPicPr>
          <p:cNvPr id="5" name="Picture 4" descr="info_ethic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133600"/>
            <a:ext cx="2514600" cy="2242297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54332" y="607159"/>
            <a:ext cx="2837829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عملکرد های اصلی </a:t>
            </a:r>
            <a:r>
              <a:rPr lang="en-US" sz="2400" b="1" dirty="0" smtClean="0">
                <a:solidFill>
                  <a:srgbClr val="FF0000"/>
                </a:solidFill>
                <a:cs typeface="B Nazanin" pitchFamily="2" charset="-78"/>
              </a:rPr>
              <a:t>CRM</a:t>
            </a: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: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fa-IR" sz="2400" b="1" dirty="0" smtClean="0">
                <a:cs typeface="B Nazanin" pitchFamily="2" charset="-78"/>
              </a:rPr>
              <a:t>مدیریت مشتریان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مدیریت حساب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مدیریت ارتباط</a:t>
            </a:r>
            <a:endParaRPr lang="en-US" sz="2400" b="1" dirty="0" smtClean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fa-IR" sz="2400" b="1" dirty="0" smtClean="0">
                <a:cs typeface="B Nazanin" pitchFamily="2" charset="-78"/>
              </a:rPr>
              <a:t>مدیریت فعالیت ها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فعالیت های تلفنی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فعالیت های فکس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فعالیت های ایمیل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ملاقات ها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خدمات ملاقات ها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پاسخگویی به رقبا</a:t>
            </a:r>
            <a:endParaRPr lang="en-US" sz="2400" b="1" dirty="0" smtClean="0">
              <a:cs typeface="B Nazanin" pitchFamily="2" charset="-78"/>
            </a:endParaRPr>
          </a:p>
          <a:p>
            <a:pPr algn="r"/>
            <a:endParaRPr lang="en-US" sz="2400" b="1" dirty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15</a:t>
            </a:fld>
            <a:endParaRPr lang="en-US" sz="1800" b="1" dirty="0">
              <a:cs typeface="Andalus" pitchFamily="2" charset="-78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94727" y="780157"/>
            <a:ext cx="6468502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  <a:buSzPct val="150000"/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عملکردهای اصلی </a:t>
            </a:r>
            <a:r>
              <a:rPr lang="en-US" sz="2400" b="1" dirty="0" smtClean="0">
                <a:solidFill>
                  <a:srgbClr val="FF0000"/>
                </a:solidFill>
                <a:cs typeface="B Nazanin" pitchFamily="2" charset="-78"/>
              </a:rPr>
              <a:t>CRM </a:t>
            </a: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: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fa-IR" sz="2400" b="1" dirty="0" smtClean="0">
                <a:cs typeface="B Nazanin" pitchFamily="2" charset="-78"/>
              </a:rPr>
              <a:t>فعالیت های رایج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فرآیند خودکار کسب و کار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مشخصات مشتریان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شرایط و کنش های بسط پذیر</a:t>
            </a:r>
            <a:endParaRPr lang="en-US" sz="2400" b="1" dirty="0" smtClean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fa-IR" sz="2400" b="1" dirty="0" smtClean="0">
                <a:cs typeface="B Nazanin" pitchFamily="2" charset="-78"/>
              </a:rPr>
              <a:t>امکانات سفارشی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سفارشی نمودن و تغییر نام موضوعات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سفارشی نمودن فعالیت های مدیریت ارتباط با مشتریان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ایجاد فایل جدید برای مشخصات مشتریان </a:t>
            </a:r>
            <a:endParaRPr lang="en-US" sz="2400" b="1" dirty="0" smtClean="0">
              <a:cs typeface="B Nazanin" pitchFamily="2" charset="-78"/>
            </a:endParaRPr>
          </a:p>
          <a:p>
            <a:pPr marL="457200" lvl="0" algn="r" rtl="1">
              <a:lnSpc>
                <a:spcPct val="150000"/>
              </a:lnSpc>
              <a:buFont typeface="Calibri" pitchFamily="34" charset="0"/>
              <a:buChar char="₋"/>
            </a:pPr>
            <a:r>
              <a:rPr lang="fa-IR" sz="2400" b="1" dirty="0" smtClean="0">
                <a:cs typeface="B Nazanin" pitchFamily="2" charset="-78"/>
              </a:rPr>
              <a:t>فرم ها و نمونه ها</a:t>
            </a:r>
            <a:endParaRPr lang="en-US" sz="2400" b="1" dirty="0" smtClean="0">
              <a:cs typeface="B Nazanin" pitchFamily="2" charset="-78"/>
            </a:endParaRPr>
          </a:p>
          <a:p>
            <a:pPr algn="r" rtl="1"/>
            <a:endParaRPr lang="en-US" sz="2400" b="1" dirty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16</a:t>
            </a:fld>
            <a:endParaRPr lang="en-US" sz="1800" b="1">
              <a:cs typeface="Andalus" pitchFamily="2" charset="-78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3505200"/>
          <a:ext cx="8387631" cy="2286000"/>
        </p:xfrm>
        <a:graphic>
          <a:graphicData uri="http://schemas.openxmlformats.org/drawingml/2006/table">
            <a:tbl>
              <a:tblPr rtl="1"/>
              <a:tblGrid>
                <a:gridCol w="2795877"/>
                <a:gridCol w="2795877"/>
                <a:gridCol w="2795877"/>
              </a:tblGrid>
              <a:tr h="45720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B Nazanin"/>
                        </a:rPr>
                        <a:t>Server OS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8894" marR="98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B Nazanin"/>
                        </a:rPr>
                        <a:t>Desktop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8894" marR="98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B Nazanin"/>
                        </a:rPr>
                        <a:t>Database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8894" marR="98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B Nazanin"/>
                        </a:rPr>
                        <a:t>Windows 9x/ME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8894" marR="98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B Nazanin"/>
                        </a:rPr>
                        <a:t>Windows 9x/ME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8894" marR="98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B Nazanin"/>
                        </a:rPr>
                        <a:t>MS-SQL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8894" marR="98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B Nazanin"/>
                        </a:rPr>
                        <a:t>Windows 2000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8894" marR="98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B Nazanin"/>
                        </a:rPr>
                        <a:t>Windows 2000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8894" marR="98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 dirty="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98894" marR="98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B Nazanin"/>
                        </a:rPr>
                        <a:t>Windows  XP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8894" marR="98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B Nazanin"/>
                        </a:rPr>
                        <a:t>ASP-Web Interface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8894" marR="98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 dirty="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98894" marR="98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B Nazanin"/>
                        </a:rPr>
                        <a:t>Windows  2003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8894" marR="98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B Nazanin"/>
                        </a:rPr>
                        <a:t>Windows  XP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8894" marR="98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 dirty="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98894" marR="98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590800" y="1219200"/>
            <a:ext cx="607089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تکنولوژی های مورد نیاز برای استفاده از نرم افزار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CRM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: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17</a:t>
            </a:fld>
            <a:endParaRPr lang="en-US" sz="1800" b="1" dirty="0">
              <a:cs typeface="Andalus" pitchFamily="2" charset="-78"/>
            </a:endParaRPr>
          </a:p>
        </p:txBody>
      </p:sp>
      <p:pic>
        <p:nvPicPr>
          <p:cNvPr id="8" name="Picture 7" descr="11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71600"/>
            <a:ext cx="1981200" cy="1589913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55505" y="768489"/>
            <a:ext cx="366478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فعالیت های عادی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آغاز به کار و جستجوی کمک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معرفی </a:t>
            </a:r>
            <a:r>
              <a:rPr lang="en-US" sz="2400" b="1" dirty="0" smtClean="0">
                <a:cs typeface="B Nazanin" pitchFamily="2" charset="-78"/>
              </a:rPr>
              <a:t>CRM</a:t>
            </a:r>
            <a:r>
              <a:rPr lang="fa-IR" sz="2400" b="1" dirty="0" smtClean="0">
                <a:cs typeface="B Nazanin" pitchFamily="2" charset="-78"/>
              </a:rPr>
              <a:t> مایکروسافت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دریافت پاسخ 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قابلیت دسترسی برای افراد ناتوان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ورود به مرکز منابع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استفاده از میانبرهای صفحه کلید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اداره یادداشتها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یافتن موضوعات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چاپ موضوعات</a:t>
            </a:r>
            <a:endParaRPr lang="en-US" sz="2400" b="1" dirty="0" smtClean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18</a:t>
            </a:fld>
            <a:endParaRPr lang="en-US" sz="1800" b="1" dirty="0">
              <a:cs typeface="Andalus" pitchFamily="2" charset="-78"/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8" y="768489"/>
            <a:ext cx="460093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فعالیت های عادی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اداره فعالیت 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اضافه کردن یادداشت یا ضمیمه کردن فایل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ویرایش یادداشت های متعدد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کنترل موارد تکراری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تلفیق گزارش 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کنترل اجازه شما برای ثبت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شروع فعالیت های عندالمطالبه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تقسیم موارد ثبت شده با همکاران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تقسیم یا تفویض موارد ثبت شده</a:t>
            </a:r>
            <a:endParaRPr lang="en-US" sz="2400" b="1" dirty="0" smtClean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19</a:t>
            </a:fld>
            <a:endParaRPr lang="en-US" sz="1800" b="1" dirty="0">
              <a:cs typeface="Andalus" pitchFamily="2" charset="-78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862903"/>
            <a:ext cx="4419600" cy="1143000"/>
          </a:xfrm>
        </p:spPr>
        <p:txBody>
          <a:bodyPr>
            <a:normAutofit/>
          </a:bodyPr>
          <a:lstStyle/>
          <a:p>
            <a:pPr algn="r" rtl="1"/>
            <a:r>
              <a:rPr lang="fa-IR" sz="1700" b="1" dirty="0" smtClean="0">
                <a:cs typeface="B Nazanin" pitchFamily="2" charset="-78"/>
              </a:rPr>
              <a:t>متخصصان اعلام حضور مي كنند- ارتباط به وي وصل </a:t>
            </a:r>
            <a:r>
              <a:rPr lang="en-US" sz="1700" b="1" dirty="0" smtClean="0">
                <a:cs typeface="B Nazanin" pitchFamily="2" charset="-78"/>
              </a:rPr>
              <a:t>    </a:t>
            </a:r>
            <a:br>
              <a:rPr lang="en-US" sz="1700" b="1" dirty="0" smtClean="0">
                <a:cs typeface="B Nazanin" pitchFamily="2" charset="-78"/>
              </a:rPr>
            </a:br>
            <a:r>
              <a:rPr lang="fa-IR" sz="1700" b="1" dirty="0" smtClean="0">
                <a:cs typeface="B Nazanin" pitchFamily="2" charset="-78"/>
              </a:rPr>
              <a:t>مي شود</a:t>
            </a:r>
            <a:r>
              <a:rPr lang="en-US" sz="1700" b="1" dirty="0" smtClean="0">
                <a:cs typeface="B Nazanin" pitchFamily="2" charset="-78"/>
              </a:rPr>
              <a:t>. </a:t>
            </a:r>
            <a:r>
              <a:rPr lang="fa-IR" sz="1700" b="1" dirty="0" smtClean="0">
                <a:cs typeface="B Nazanin" pitchFamily="2" charset="-78"/>
              </a:rPr>
              <a:t>سوابق مشورت در ديتابيس ثبت مي شود.</a:t>
            </a:r>
            <a:endParaRPr lang="en-US" sz="1700" b="1" dirty="0">
              <a:cs typeface="B Nazanin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86200" y="2036065"/>
            <a:ext cx="4800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1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>سوالات</a:t>
            </a:r>
            <a:r>
              <a:rPr kumimoji="0" lang="fa-IR" sz="1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> سرچ مي شود و پاسخ براي مشتري قرائت مي شود. </a:t>
            </a:r>
          </a:p>
          <a:p>
            <a:pPr marL="0" marR="0" lvl="0" indent="0" algn="r" defTabSz="914400" rtl="1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1700" b="1" baseline="0" dirty="0" smtClean="0">
                <a:latin typeface="+mj-lt"/>
                <a:ea typeface="+mj-ea"/>
                <a:cs typeface="B Nazanin" pitchFamily="2" charset="-78"/>
              </a:rPr>
              <a:t>اگر</a:t>
            </a:r>
            <a:r>
              <a:rPr lang="fa-IR" sz="1700" b="1" dirty="0" smtClean="0">
                <a:latin typeface="+mj-lt"/>
                <a:ea typeface="+mj-ea"/>
                <a:cs typeface="B Nazanin" pitchFamily="2" charset="-78"/>
              </a:rPr>
              <a:t> سوال نبود. وارد مي شود تا متخصص جواب دهد. جوابها </a:t>
            </a:r>
          </a:p>
          <a:p>
            <a:pPr marL="0" marR="0" lvl="0" indent="0" algn="r" defTabSz="914400" rtl="1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>به</a:t>
            </a:r>
            <a:r>
              <a:rPr kumimoji="0" lang="fa-IR" sz="1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> مشتري بر مي گردد. </a:t>
            </a:r>
            <a:endParaRPr kumimoji="0" lang="en-US" sz="1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Nazanin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800600" y="3179065"/>
            <a:ext cx="3886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1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>وضعيت مشتري از </a:t>
            </a:r>
            <a:r>
              <a:rPr kumimoji="0" 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>APP</a:t>
            </a:r>
            <a:r>
              <a:rPr kumimoji="0" lang="fa-IR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> استعلام</a:t>
            </a:r>
            <a:r>
              <a:rPr kumimoji="0" lang="fa-IR" sz="1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> و براي </a:t>
            </a:r>
          </a:p>
          <a:p>
            <a:pPr marL="0" marR="0" lvl="0" indent="0" algn="r" defTabSz="914400" rtl="1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1700" b="1" baseline="0" dirty="0" smtClean="0">
                <a:latin typeface="+mj-lt"/>
                <a:ea typeface="+mj-ea"/>
                <a:cs typeface="B Nazanin" pitchFamily="2" charset="-78"/>
              </a:rPr>
              <a:t>مشتري</a:t>
            </a:r>
            <a:r>
              <a:rPr lang="fa-IR" sz="1700" b="1" dirty="0" smtClean="0">
                <a:latin typeface="+mj-lt"/>
                <a:ea typeface="+mj-ea"/>
                <a:cs typeface="B Nazanin" pitchFamily="2" charset="-78"/>
              </a:rPr>
              <a:t> قرائت مي شود. </a:t>
            </a:r>
            <a:r>
              <a:rPr kumimoji="0" lang="fa-IR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> </a:t>
            </a:r>
            <a:endParaRPr kumimoji="0" lang="en-US" sz="1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Nazanin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876800" y="4398265"/>
            <a:ext cx="381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1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>سازمان از طريق كال سنتر</a:t>
            </a:r>
            <a:r>
              <a:rPr kumimoji="0" lang="fa-IR" sz="1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> پرسش نامه مدنظر خود را </a:t>
            </a:r>
            <a:r>
              <a:rPr lang="fa-IR" sz="1700" b="1" baseline="0" dirty="0" smtClean="0">
                <a:latin typeface="+mj-lt"/>
                <a:ea typeface="+mj-ea"/>
                <a:cs typeface="B Nazanin" pitchFamily="2" charset="-78"/>
              </a:rPr>
              <a:t>از</a:t>
            </a:r>
            <a:r>
              <a:rPr lang="fa-IR" sz="1700" b="1" dirty="0" smtClean="0">
                <a:latin typeface="+mj-lt"/>
                <a:ea typeface="+mj-ea"/>
                <a:cs typeface="B Nazanin" pitchFamily="2" charset="-78"/>
              </a:rPr>
              <a:t> مشتريان تكميل مي كند. </a:t>
            </a:r>
            <a:endParaRPr kumimoji="0" lang="en-US" sz="1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Nazanin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38600" y="1524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CRM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152400" y="914400"/>
            <a:ext cx="5895317" cy="5583935"/>
            <a:chOff x="124483" y="1045465"/>
            <a:chExt cx="5895317" cy="5583935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2514600" y="5007865"/>
              <a:ext cx="914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2484120" y="3788665"/>
              <a:ext cx="914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2514600" y="6248400"/>
              <a:ext cx="914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312920" y="6248400"/>
              <a:ext cx="914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1615440" y="1045465"/>
              <a:ext cx="914400" cy="8382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fa-IR" sz="15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itchFamily="2" charset="-78"/>
                </a:rPr>
                <a:t>ميز پشتيبان</a:t>
              </a:r>
              <a:endPara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15440" y="2188465"/>
              <a:ext cx="914400" cy="8382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120000"/>
                </a:lnSpc>
              </a:pPr>
              <a:r>
                <a:rPr lang="fa-IR" sz="15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itchFamily="2" charset="-78"/>
                </a:rPr>
                <a:t>پرسش و پاسخ </a:t>
              </a:r>
            </a:p>
            <a:p>
              <a:pPr algn="ctr">
                <a:lnSpc>
                  <a:spcPct val="120000"/>
                </a:lnSpc>
              </a:pPr>
              <a:r>
                <a:rPr lang="fa-IR" sz="15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itchFamily="2" charset="-78"/>
                </a:rPr>
                <a:t>درخت دانش</a:t>
              </a:r>
              <a:endPara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15440" y="3331465"/>
              <a:ext cx="914400" cy="8382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fa-IR" sz="15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itchFamily="2" charset="-78"/>
                </a:rPr>
                <a:t>استعلام</a:t>
              </a:r>
              <a:endPara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615440" y="4550665"/>
              <a:ext cx="914400" cy="8382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fa-IR" sz="15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itchFamily="2" charset="-78"/>
                </a:rPr>
                <a:t>پرسش نامه</a:t>
              </a:r>
              <a:endPara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615440" y="5769865"/>
              <a:ext cx="914400" cy="8382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fa-IR" sz="15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itchFamily="2" charset="-78"/>
                </a:rPr>
                <a:t>پست صوتي</a:t>
              </a:r>
              <a:endPara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429000" y="3331465"/>
              <a:ext cx="838200" cy="838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B Nazanin" pitchFamily="2" charset="-78"/>
                </a:rPr>
                <a:t>APP</a:t>
              </a:r>
              <a:endPara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B Nazanin" pitchFamily="2" charset="-78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429000" y="4550665"/>
              <a:ext cx="838200" cy="838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5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itchFamily="2" charset="-78"/>
                </a:rPr>
                <a:t>فرم</a:t>
              </a:r>
              <a:endPara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181600" y="5769865"/>
              <a:ext cx="838200" cy="838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B Nazanin" pitchFamily="2" charset="-78"/>
                </a:rPr>
                <a:t>ADD</a:t>
              </a:r>
              <a:endPara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B Nazanin" pitchFamily="2" charset="-78"/>
              </a:endParaRPr>
            </a:p>
          </p:txBody>
        </p:sp>
        <p:pic>
          <p:nvPicPr>
            <p:cNvPr id="22" name="Picture 21" descr="123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29000" y="5846065"/>
              <a:ext cx="914399" cy="783335"/>
            </a:xfrm>
            <a:prstGeom prst="rect">
              <a:avLst/>
            </a:prstGeom>
          </p:spPr>
        </p:pic>
        <p:cxnSp>
          <p:nvCxnSpPr>
            <p:cNvPr id="24" name="Straight Connector 23"/>
            <p:cNvCxnSpPr/>
            <p:nvPr/>
          </p:nvCxnSpPr>
          <p:spPr>
            <a:xfrm rot="5400000" flipH="1" flipV="1">
              <a:off x="751333" y="2961133"/>
              <a:ext cx="1240535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143000" y="4017265"/>
              <a:ext cx="457200" cy="990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" name="Group 59"/>
            <p:cNvGrpSpPr/>
            <p:nvPr/>
          </p:nvGrpSpPr>
          <p:grpSpPr>
            <a:xfrm>
              <a:off x="1066799" y="4267201"/>
              <a:ext cx="548641" cy="1921764"/>
              <a:chOff x="990601" y="4343401"/>
              <a:chExt cx="624840" cy="1845563"/>
            </a:xfrm>
          </p:grpSpPr>
          <p:cxnSp>
            <p:nvCxnSpPr>
              <p:cNvPr id="30" name="Straight Connector 29"/>
              <p:cNvCxnSpPr>
                <a:endCxn id="12" idx="1"/>
              </p:cNvCxnSpPr>
              <p:nvPr/>
            </p:nvCxnSpPr>
            <p:spPr>
              <a:xfrm rot="16200000" flipH="1">
                <a:off x="380239" y="4953763"/>
                <a:ext cx="1845563" cy="6248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Isosceles Triangle 30"/>
              <p:cNvSpPr/>
              <p:nvPr/>
            </p:nvSpPr>
            <p:spPr>
              <a:xfrm rot="20865983">
                <a:off x="1154106" y="4868491"/>
                <a:ext cx="88392" cy="76200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cs typeface="B Nazanin" pitchFamily="2" charset="-78"/>
                </a:endParaRPr>
              </a:p>
            </p:txBody>
          </p:sp>
        </p:grpSp>
        <p:sp>
          <p:nvSpPr>
            <p:cNvPr id="32" name="Isosceles Triangle 31"/>
            <p:cNvSpPr/>
            <p:nvPr/>
          </p:nvSpPr>
          <p:spPr>
            <a:xfrm rot="1033163">
              <a:off x="1427572" y="2885641"/>
              <a:ext cx="88392" cy="76200"/>
            </a:xfrm>
            <a:prstGeom prst="triangl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cs typeface="B Nazanin" pitchFamily="2" charset="-78"/>
              </a:endParaRPr>
            </a:p>
          </p:txBody>
        </p:sp>
        <p:sp>
          <p:nvSpPr>
            <p:cNvPr id="33" name="Isosceles Triangle 32"/>
            <p:cNvSpPr/>
            <p:nvPr/>
          </p:nvSpPr>
          <p:spPr>
            <a:xfrm rot="983489" flipV="1">
              <a:off x="1235860" y="3423406"/>
              <a:ext cx="88392" cy="76200"/>
            </a:xfrm>
            <a:prstGeom prst="triangl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cs typeface="B Nazanin" pitchFamily="2" charset="-78"/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1150616" y="3879445"/>
              <a:ext cx="449584" cy="52476"/>
              <a:chOff x="1181096" y="3227645"/>
              <a:chExt cx="419104" cy="92100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1219200" y="3276600"/>
                <a:ext cx="3810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Isosceles Triangle 35"/>
              <p:cNvSpPr/>
              <p:nvPr/>
            </p:nvSpPr>
            <p:spPr>
              <a:xfrm rot="5400000" flipV="1">
                <a:off x="1175000" y="3233741"/>
                <a:ext cx="88392" cy="76200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cs typeface="B Nazanin" pitchFamily="2" charset="-78"/>
                </a:endParaRPr>
              </a:p>
            </p:txBody>
          </p:sp>
          <p:sp>
            <p:nvSpPr>
              <p:cNvPr id="37" name="Isosceles Triangle 36"/>
              <p:cNvSpPr/>
              <p:nvPr/>
            </p:nvSpPr>
            <p:spPr>
              <a:xfrm rot="16200000" flipH="1" flipV="1">
                <a:off x="1517904" y="3237449"/>
                <a:ext cx="88392" cy="76200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cs typeface="B Nazanin" pitchFamily="2" charset="-78"/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2430780" y="3537205"/>
              <a:ext cx="1066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sz="1000" b="1" dirty="0" smtClean="0">
                  <a:cs typeface="B Nazanin" pitchFamily="2" charset="-78"/>
                </a:rPr>
                <a:t>وب سرويس</a:t>
              </a:r>
              <a:endParaRPr lang="en-US" sz="1000" b="1" dirty="0">
                <a:cs typeface="B Nazanin" pitchFamily="2" charset="-78"/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 flipV="1">
              <a:off x="2590800" y="1502665"/>
              <a:ext cx="914400" cy="213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9" name="Picture 38" descr="cisco-ip-phone-7911g-p_22303vb.png"/>
            <p:cNvPicPr>
              <a:picLocks noChangeAspect="1"/>
            </p:cNvPicPr>
            <p:nvPr/>
          </p:nvPicPr>
          <p:blipFill>
            <a:blip r:embed="rId4"/>
            <a:srcRect l="22414" t="25172" r="22414" b="25173"/>
            <a:stretch>
              <a:fillRect/>
            </a:stretch>
          </p:blipFill>
          <p:spPr>
            <a:xfrm>
              <a:off x="3200400" y="1066799"/>
              <a:ext cx="990600" cy="891539"/>
            </a:xfrm>
            <a:prstGeom prst="rect">
              <a:avLst/>
            </a:prstGeom>
          </p:spPr>
        </p:pic>
        <p:pic>
          <p:nvPicPr>
            <p:cNvPr id="58" name="Picture 57" descr="ميز پشتيبان 1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4483" y="3680307"/>
              <a:ext cx="1018517" cy="678333"/>
            </a:xfrm>
            <a:prstGeom prst="rect">
              <a:avLst/>
            </a:prstGeom>
          </p:spPr>
        </p:pic>
      </p:grpSp>
      <p:sp>
        <p:nvSpPr>
          <p:cNvPr id="40" name="Rectangle 39"/>
          <p:cNvSpPr/>
          <p:nvPr/>
        </p:nvSpPr>
        <p:spPr>
          <a:xfrm>
            <a:off x="6324600" y="6248400"/>
            <a:ext cx="2819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2</a:t>
            </a:fld>
            <a:endParaRPr lang="en-US" sz="1800" b="1" dirty="0">
              <a:cs typeface="Andalus" pitchFamily="2" charset="-78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4325" y="671691"/>
            <a:ext cx="5716629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فعالیت های عادی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ارسال رونوشت یا کلید میانبر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استفاده از اطلاعات و داده ها در اکسل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وارد کردن اطلاعات و داده 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کار با داده 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کار با نقشه های داده 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نصب و راه اندازی مدیریت جابجایی اطلاعات و داده 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تجزیه و تحلیل اطلاعات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بکار انداختن گزارشات و تجزیه و تحلیل داده 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طرز کار با جستجوی پیشرفته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استفاده از اطلاعات از طریق اکسل</a:t>
            </a:r>
            <a:endParaRPr lang="en-US" sz="2400" b="1" dirty="0" smtClean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20</a:t>
            </a:fld>
            <a:endParaRPr lang="en-US" sz="1800" b="1" dirty="0">
              <a:cs typeface="Andalus" pitchFamily="2" charset="-78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501" y="708352"/>
            <a:ext cx="8047459" cy="6683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فعالیت های عادی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بکارگیری گزارشات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گزارش نقایص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گزارش های سفارشی نمودن و سازماندهی کردن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ایجاد، ویرایش یا نسخه برداری از گزارش با استفاده از نرم افزار گزارش گیری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ایجاد گزارش ها و نحوه استفاده از آنها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تهیه گزارش با استفاده از ابزارها گزارش نویسی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ارتباط با مشتریان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اداره فعالیت های ارتباطی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ایجاد پیام ها و مدارک آماده مشتریان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اداره فعالیت 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sz="2400" b="1" dirty="0" smtClean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21</a:t>
            </a:fld>
            <a:endParaRPr lang="en-US" sz="1800" b="1" dirty="0">
              <a:cs typeface="Andalus" pitchFamily="2" charset="-78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934" y="754082"/>
            <a:ext cx="836703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فعالیت های عادی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کار با پیام فوری تلفیقی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اداره ایمیل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ارسال و دریافت ایمیل در نرم افزار مدیریت ارتباط با</a:t>
            </a:r>
            <a:r>
              <a:rPr lang="en-US" sz="2400" b="1" dirty="0" smtClean="0">
                <a:cs typeface="B Nazanin" pitchFamily="2" charset="-78"/>
              </a:rPr>
              <a:t> </a:t>
            </a:r>
            <a:r>
              <a:rPr lang="fa-IR" sz="2400" b="1" dirty="0" smtClean="0">
                <a:cs typeface="B Nazanin" pitchFamily="2" charset="-78"/>
              </a:rPr>
              <a:t>مشتریان در </a:t>
            </a:r>
            <a:r>
              <a:rPr lang="en-US" sz="1700" b="1" dirty="0" smtClean="0">
                <a:cs typeface="B Nazanin" pitchFamily="2" charset="-78"/>
              </a:rPr>
              <a:t>outlook express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کار با ایمیل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کار با  نمونه های ایمیل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sz="2400" b="1" dirty="0" smtClean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22</a:t>
            </a:fld>
            <a:endParaRPr lang="en-US" sz="1800" b="1">
              <a:cs typeface="Andalus" pitchFamily="2" charset="-78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770145"/>
            <a:ext cx="8116325" cy="5021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افزایش کارآیی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شخصی سازی نرم افزار مدیریت ارتباط با مشتریان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شناسایی موارد شخصی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بررسی پروفایل شخصی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استفاده از داده ها در فایل اکسل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ایجاد، ویرایش یا نسخه برداری از گزارش با استفاده از نرم افزار گزارش گیری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ایجاد گزارش ها و نحوه استفاده از آنها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تهیه گزارش با استفاده از ابزارها گزارش نویسی</a:t>
            </a:r>
            <a:endParaRPr lang="en-US" sz="2400" b="1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</a:pPr>
            <a:endParaRPr lang="en-US" sz="2400" b="1" dirty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23</a:t>
            </a:fld>
            <a:endParaRPr lang="en-US" sz="1800" b="1" dirty="0">
              <a:cs typeface="Andalus" pitchFamily="2" charset="-78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17130" y="565458"/>
            <a:ext cx="3768980" cy="61401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استفاده از دانش محوری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استفاده از مقالات در دانش محوری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کار با مقالات چاپ شده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ایجاد روند کار و استفاده از آن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چرخه عمر روند کار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ساختار روند کار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کار با روند کار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آغاز روند کار عندالمطالبه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ایجاد ارتباط با سایر کاربران </a:t>
            </a:r>
            <a:r>
              <a:rPr lang="en-US" sz="2400" b="1" dirty="0" smtClean="0">
                <a:cs typeface="B Nazanin" pitchFamily="2" charset="-78"/>
              </a:rPr>
              <a:t>CRM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کار با اعلامیه 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کار با پیام فوری تلفیقی</a:t>
            </a:r>
            <a:endParaRPr lang="en-US" sz="2400" b="1" dirty="0" smtClean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24</a:t>
            </a:fld>
            <a:endParaRPr lang="en-US" sz="1800" b="1" dirty="0">
              <a:cs typeface="Andalus" pitchFamily="2" charset="-78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62600" y="795278"/>
            <a:ext cx="289553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اداره ارتباطات مشتریان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اداره حساب ها و ارتباطات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کار با حسابها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کار با ارتباطات</a:t>
            </a:r>
            <a:endParaRPr lang="en-US" sz="2400" b="1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</a:pPr>
            <a:endParaRPr lang="en-US" sz="2400" b="1" dirty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25</a:t>
            </a:fld>
            <a:endParaRPr lang="en-US" sz="1800" b="1" dirty="0">
              <a:cs typeface="Andalus" pitchFamily="2" charset="-78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0" y="825748"/>
            <a:ext cx="3743333" cy="55750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ایجاد فروش های جدید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اداره سر دسته 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کار با سردسته 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اداره فرصتها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کار با فرصت 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رقابت برای جلب مشتری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کار با موارد ثبت شده رقابتی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شناسایی حملات سریع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استفاده از حملات سریع</a:t>
            </a:r>
            <a:endParaRPr lang="en-US" sz="2400" b="1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</a:pPr>
            <a:endParaRPr lang="en-US" sz="2400" b="1" dirty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26</a:t>
            </a:fld>
            <a:endParaRPr lang="en-US" sz="1800" b="1">
              <a:cs typeface="Andalus" pitchFamily="2" charset="-78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05002" y="774680"/>
            <a:ext cx="286347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تکمیل معاملات فروش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استفاده از نقل قولها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استفاده از سفارشات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استفاده از فاکتورها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 </a:t>
            </a:r>
            <a:endParaRPr lang="en-US" sz="2400" b="1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</a:pPr>
            <a:endParaRPr lang="en-US" sz="2400" b="1" dirty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27</a:t>
            </a:fld>
            <a:endParaRPr lang="en-US" sz="1800" b="1" dirty="0">
              <a:cs typeface="Andalus" pitchFamily="2" charset="-78"/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86200" y="754082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smtClean="0">
                <a:solidFill>
                  <a:srgbClr val="FF0000"/>
                </a:solidFill>
                <a:cs typeface="B Nazanin" pitchFamily="2" charset="-78"/>
              </a:rPr>
              <a:t>بکارگیری حملات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برنامه ریزی برای حمله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استفاده از حملات و نمونه های آنها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شناسایی حملات سریع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استفاده از حملات سریع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شناسایی پاسخها به حملات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استفاده از پاسخ به حملات</a:t>
            </a:r>
            <a:endParaRPr lang="en-US" sz="2400" b="1" dirty="0" smtClean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28</a:t>
            </a:fld>
            <a:endParaRPr lang="en-US" sz="1800" b="1">
              <a:cs typeface="Andalus" pitchFamily="2" charset="-78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8601" y="892076"/>
            <a:ext cx="439594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استفاده از لیست های بازاریابی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ایجاد لیست های بازاریابی و مدیریت آنها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استفاده از لیست های بازاریابی</a:t>
            </a:r>
            <a:endParaRPr lang="en-US" sz="2400" b="1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</a:pPr>
            <a:endParaRPr lang="en-US" sz="2400" b="1" dirty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29</a:t>
            </a:fld>
            <a:endParaRPr lang="en-US" sz="1800" b="1" dirty="0">
              <a:cs typeface="Andalus" pitchFamily="2" charset="-78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800" b="1" dirty="0" smtClean="0">
                <a:cs typeface="B Nazanin" pitchFamily="2" charset="-78"/>
              </a:rPr>
              <a:t> </a:t>
            </a:r>
            <a:r>
              <a:rPr lang="fa-IR" sz="2800" b="1" dirty="0" smtClean="0">
                <a:cs typeface="B Nazanin" pitchFamily="2" charset="-78"/>
              </a:rPr>
              <a:t>استراتژيهاي شبكه تلفن </a:t>
            </a:r>
            <a:endParaRPr lang="en-US" sz="2800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30000"/>
              </a:lnSpc>
              <a:spcBef>
                <a:spcPts val="0"/>
              </a:spcBef>
              <a:buNone/>
            </a:pPr>
            <a:r>
              <a:rPr lang="fa-IR" sz="2400" b="1" dirty="0" smtClean="0">
                <a:latin typeface="Times New Roman" pitchFamily="18" charset="0"/>
                <a:cs typeface="B Nazanin" pitchFamily="2" charset="-78"/>
              </a:rPr>
              <a:t>شبكه تلفن را مي توان با سه استراتژي برقرار نمود. </a:t>
            </a:r>
          </a:p>
          <a:p>
            <a:pPr algn="just" rtl="1">
              <a:lnSpc>
                <a:spcPct val="130000"/>
              </a:lnSpc>
              <a:spcBef>
                <a:spcPts val="0"/>
              </a:spcBef>
              <a:buNone/>
            </a:pPr>
            <a:r>
              <a:rPr lang="fa-IR" sz="2400" b="1" dirty="0" smtClean="0">
                <a:latin typeface="Times New Roman" pitchFamily="18" charset="0"/>
                <a:cs typeface="B Nazanin" pitchFamily="2" charset="-78"/>
              </a:rPr>
              <a:t>1- شبكه تلفن </a:t>
            </a:r>
            <a:r>
              <a:rPr lang="en-US" sz="2400" b="1" dirty="0" smtClean="0">
                <a:latin typeface="Times New Roman" pitchFamily="18" charset="0"/>
                <a:cs typeface="B Nazanin" pitchFamily="2" charset="-78"/>
              </a:rPr>
              <a:t>TDM</a:t>
            </a:r>
            <a:r>
              <a:rPr lang="fa-IR" sz="2400" b="1" dirty="0" smtClean="0">
                <a:latin typeface="Times New Roman" pitchFamily="18" charset="0"/>
                <a:cs typeface="B Nazanin" pitchFamily="2" charset="-78"/>
              </a:rPr>
              <a:t> </a:t>
            </a:r>
          </a:p>
          <a:p>
            <a:pPr algn="just" rtl="1">
              <a:lnSpc>
                <a:spcPct val="130000"/>
              </a:lnSpc>
              <a:spcBef>
                <a:spcPts val="0"/>
              </a:spcBef>
              <a:buNone/>
            </a:pPr>
            <a:r>
              <a:rPr lang="fa-IR" sz="2400" b="1" dirty="0" smtClean="0">
                <a:latin typeface="Times New Roman" pitchFamily="18" charset="0"/>
                <a:cs typeface="B Nazanin" pitchFamily="2" charset="-78"/>
              </a:rPr>
              <a:t>2- شبكه تلفن </a:t>
            </a:r>
            <a:r>
              <a:rPr lang="en-US" sz="2400" b="1" dirty="0" smtClean="0">
                <a:latin typeface="Times New Roman" pitchFamily="18" charset="0"/>
                <a:cs typeface="B Nazanin" pitchFamily="2" charset="-78"/>
              </a:rPr>
              <a:t>IP-TDM</a:t>
            </a:r>
            <a:r>
              <a:rPr lang="fa-IR" sz="2400" b="1" dirty="0" smtClean="0">
                <a:latin typeface="Times New Roman" pitchFamily="18" charset="0"/>
                <a:cs typeface="B Nazanin" pitchFamily="2" charset="-78"/>
              </a:rPr>
              <a:t> </a:t>
            </a:r>
          </a:p>
          <a:p>
            <a:pPr algn="just" rtl="1">
              <a:lnSpc>
                <a:spcPct val="130000"/>
              </a:lnSpc>
              <a:spcBef>
                <a:spcPts val="0"/>
              </a:spcBef>
              <a:buNone/>
            </a:pPr>
            <a:r>
              <a:rPr lang="fa-IR" sz="2400" b="1" dirty="0" smtClean="0">
                <a:latin typeface="Times New Roman" pitchFamily="18" charset="0"/>
                <a:cs typeface="B Nazanin" pitchFamily="2" charset="-78"/>
              </a:rPr>
              <a:t>3- شبكه تلفن </a:t>
            </a:r>
            <a:r>
              <a:rPr lang="en-US" sz="2400" b="1" dirty="0" smtClean="0">
                <a:latin typeface="Times New Roman" pitchFamily="18" charset="0"/>
                <a:cs typeface="B Nazanin" pitchFamily="2" charset="-78"/>
              </a:rPr>
              <a:t>IP</a:t>
            </a:r>
            <a:r>
              <a:rPr lang="fa-IR" sz="2400" b="1" dirty="0" smtClean="0">
                <a:latin typeface="Times New Roman" pitchFamily="18" charset="0"/>
                <a:cs typeface="B Nazanin" pitchFamily="2" charset="-78"/>
              </a:rPr>
              <a:t>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057400" y="3703637"/>
            <a:ext cx="5943600" cy="2773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1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B Nazanin" pitchFamily="2" charset="-78"/>
              </a:rPr>
              <a:t>تعريف تلفن 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B Nazanin" pitchFamily="2" charset="-78"/>
              </a:rPr>
              <a:t>تعيين سطح دسترسي تلفن 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B Nazanin" pitchFamily="2" charset="-78"/>
              </a:rPr>
              <a:t>مديريت راه عبور (گيت وي) 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B Nazanin" pitchFamily="2" charset="-78"/>
              </a:rPr>
              <a:t>صفربندي (كال كيوئينگ) 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B Nazanin" pitchFamily="2" charset="-78"/>
              </a:rPr>
              <a:t>گزارش ارتباطات </a:t>
            </a:r>
          </a:p>
        </p:txBody>
      </p:sp>
      <p:sp>
        <p:nvSpPr>
          <p:cNvPr id="6" name="Right Brace 5"/>
          <p:cNvSpPr/>
          <p:nvPr/>
        </p:nvSpPr>
        <p:spPr>
          <a:xfrm>
            <a:off x="8077200" y="3703637"/>
            <a:ext cx="457200" cy="2514600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19400" y="48006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IP/TDM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3</a:t>
            </a:fld>
            <a:endParaRPr lang="en-US" sz="1800" b="1" dirty="0">
              <a:cs typeface="Andalus" pitchFamily="2" charset="-78"/>
            </a:endParaRPr>
          </a:p>
        </p:txBody>
      </p:sp>
      <p:pic>
        <p:nvPicPr>
          <p:cNvPr id="9" name="Picture 8" descr="استراتژي تلفن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971800"/>
            <a:ext cx="1464537" cy="1447800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64549" y="733415"/>
            <a:ext cx="4908909" cy="56673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اداره مواردثبت شده مربوط به مشتریان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 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زمانبندی خدمات برای مشتریان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هدایت تقویم خدمات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تقویم خدمات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ثبت فعالیت های خدماتی در تقویم خدمات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زمانبندی فعالیت های خدماتی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استفاده از تقویم محل کار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استفاده از برنامه ملاقات ها</a:t>
            </a:r>
            <a:endParaRPr lang="en-US" sz="2400" b="1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</a:pPr>
            <a:endParaRPr lang="en-US" sz="2400" b="1" dirty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30</a:t>
            </a:fld>
            <a:endParaRPr lang="en-US" sz="1800" b="1">
              <a:cs typeface="Andalus" pitchFamily="2" charset="-78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850880"/>
            <a:ext cx="687098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ارائه خدمات به مشتریان از طریق عقد قرارداد و به صورت موردی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عقد قرارداد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استفاده از قرارداد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استفاده از خطوط قرارداد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پشتیبانی از خدمات با استفاده از </a:t>
            </a:r>
            <a:r>
              <a:rPr lang="en-US" sz="2400" b="1" dirty="0" smtClean="0">
                <a:cs typeface="B Nazanin" pitchFamily="2" charset="-78"/>
              </a:rPr>
              <a:t>CRM</a:t>
            </a:r>
          </a:p>
          <a:p>
            <a:pPr algn="r">
              <a:lnSpc>
                <a:spcPct val="150000"/>
              </a:lnSpc>
            </a:pPr>
            <a:endParaRPr lang="en-US" sz="2400" b="1" dirty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31</a:t>
            </a:fld>
            <a:endParaRPr lang="en-US" sz="1800" b="1" dirty="0">
              <a:cs typeface="Andalus" pitchFamily="2" charset="-78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795" y="768489"/>
            <a:ext cx="855394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موارد ثبت شده و فعالیت ها در </a:t>
            </a:r>
            <a:r>
              <a:rPr lang="en-US" sz="2400" b="1" dirty="0" smtClean="0">
                <a:solidFill>
                  <a:srgbClr val="FF0000"/>
                </a:solidFill>
                <a:cs typeface="B Nazanin" pitchFamily="2" charset="-78"/>
              </a:rPr>
              <a:t>OUTLOOK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استفاده از </a:t>
            </a:r>
            <a:r>
              <a:rPr lang="en-US" sz="2400" b="1" dirty="0" smtClean="0">
                <a:cs typeface="B Nazanin" pitchFamily="2" charset="-78"/>
              </a:rPr>
              <a:t>CRM</a:t>
            </a:r>
            <a:r>
              <a:rPr lang="fa-IR" sz="2400" b="1" dirty="0" smtClean="0">
                <a:cs typeface="B Nazanin" pitchFamily="2" charset="-78"/>
              </a:rPr>
              <a:t> در </a:t>
            </a:r>
            <a:r>
              <a:rPr lang="en-US" sz="2400" b="1" dirty="0" smtClean="0">
                <a:cs typeface="B Nazanin" pitchFamily="2" charset="-78"/>
              </a:rPr>
              <a:t>Outlook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نصب </a:t>
            </a:r>
            <a:r>
              <a:rPr lang="en-US" sz="2400" b="1" dirty="0" smtClean="0">
                <a:cs typeface="B Nazanin" pitchFamily="2" charset="-78"/>
              </a:rPr>
              <a:t>CRM</a:t>
            </a:r>
            <a:r>
              <a:rPr lang="fa-IR" sz="2400" b="1" dirty="0" smtClean="0">
                <a:cs typeface="B Nazanin" pitchFamily="2" charset="-78"/>
              </a:rPr>
              <a:t> در </a:t>
            </a:r>
            <a:r>
              <a:rPr lang="en-US" sz="2400" b="1" dirty="0" smtClean="0">
                <a:cs typeface="B Nazanin" pitchFamily="2" charset="-78"/>
              </a:rPr>
              <a:t>Outlook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به روز رسانی نرم افزار </a:t>
            </a:r>
            <a:r>
              <a:rPr lang="en-US" sz="2400" b="1" dirty="0" smtClean="0">
                <a:cs typeface="B Nazanin" pitchFamily="2" charset="-78"/>
              </a:rPr>
              <a:t>CRM </a:t>
            </a:r>
            <a:r>
              <a:rPr lang="fa-IR" sz="2400" b="1" dirty="0" smtClean="0">
                <a:cs typeface="B Nazanin" pitchFamily="2" charset="-78"/>
              </a:rPr>
              <a:t> در </a:t>
            </a:r>
            <a:r>
              <a:rPr lang="en-US" sz="2400" b="1" dirty="0" smtClean="0">
                <a:cs typeface="B Nazanin" pitchFamily="2" charset="-78"/>
              </a:rPr>
              <a:t>Outlook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ارتباط با سازمانی دیگر در </a:t>
            </a:r>
            <a:r>
              <a:rPr lang="en-US" sz="2400" b="1" dirty="0" smtClean="0">
                <a:cs typeface="B Nazanin" pitchFamily="2" charset="-78"/>
              </a:rPr>
              <a:t>CRM</a:t>
            </a:r>
            <a:r>
              <a:rPr lang="fa-IR" sz="2400" b="1" dirty="0" smtClean="0">
                <a:cs typeface="B Nazanin" pitchFamily="2" charset="-78"/>
              </a:rPr>
              <a:t> از طریق </a:t>
            </a:r>
            <a:r>
              <a:rPr lang="en-US" sz="2400" b="1" dirty="0" smtClean="0">
                <a:cs typeface="B Nazanin" pitchFamily="2" charset="-78"/>
              </a:rPr>
              <a:t>Outlook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ارسال و دریافت پیام در </a:t>
            </a:r>
            <a:r>
              <a:rPr lang="en-US" sz="2400" b="1" dirty="0" smtClean="0">
                <a:cs typeface="B Nazanin" pitchFamily="2" charset="-78"/>
              </a:rPr>
              <a:t>CRM</a:t>
            </a:r>
            <a:r>
              <a:rPr lang="fa-IR" sz="2400" b="1" dirty="0" smtClean="0">
                <a:cs typeface="B Nazanin" pitchFamily="2" charset="-78"/>
              </a:rPr>
              <a:t> از طریق </a:t>
            </a:r>
            <a:r>
              <a:rPr lang="en-US" sz="2400" b="1" dirty="0" smtClean="0">
                <a:cs typeface="B Nazanin" pitchFamily="2" charset="-78"/>
              </a:rPr>
              <a:t>Outlook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استفاده از گزارشات و فعالیت ها در </a:t>
            </a:r>
            <a:r>
              <a:rPr lang="en-US" sz="2400" b="1" dirty="0" smtClean="0">
                <a:cs typeface="B Nazanin" pitchFamily="2" charset="-78"/>
              </a:rPr>
              <a:t>CRM</a:t>
            </a:r>
            <a:r>
              <a:rPr lang="fa-IR" sz="2400" b="1" dirty="0" smtClean="0">
                <a:cs typeface="B Nazanin" pitchFamily="2" charset="-78"/>
              </a:rPr>
              <a:t> از طریق </a:t>
            </a:r>
            <a:r>
              <a:rPr lang="en-US" sz="2400" b="1" dirty="0" smtClean="0">
                <a:cs typeface="B Nazanin" pitchFamily="2" charset="-78"/>
              </a:rPr>
              <a:t>Outlook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حفظ ارتباطات و پیام های موجود در </a:t>
            </a:r>
            <a:r>
              <a:rPr lang="en-US" sz="2400" b="1" dirty="0" smtClean="0">
                <a:cs typeface="B Nazanin" pitchFamily="2" charset="-78"/>
              </a:rPr>
              <a:t>Outlook</a:t>
            </a:r>
            <a:r>
              <a:rPr lang="fa-IR" sz="2400" b="1" dirty="0" smtClean="0">
                <a:cs typeface="B Nazanin" pitchFamily="2" charset="-78"/>
              </a:rPr>
              <a:t> به عنوان مورد ثبت شده در </a:t>
            </a:r>
            <a:r>
              <a:rPr lang="en-US" sz="2400" b="1" dirty="0" smtClean="0">
                <a:cs typeface="B Nazanin" pitchFamily="2" charset="-78"/>
              </a:rPr>
              <a:t>CRM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ایجاد فعالیت در </a:t>
            </a:r>
            <a:r>
              <a:rPr lang="en-US" sz="2400" b="1" dirty="0" smtClean="0">
                <a:cs typeface="B Nazanin" pitchFamily="2" charset="-78"/>
              </a:rPr>
              <a:t>Outlook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ایجاد موارد ثبت شده در </a:t>
            </a:r>
            <a:r>
              <a:rPr lang="en-US" sz="2400" b="1" dirty="0" smtClean="0">
                <a:cs typeface="B Nazanin" pitchFamily="2" charset="-78"/>
              </a:rPr>
              <a:t>Outlook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32</a:t>
            </a:fld>
            <a:endParaRPr lang="en-US" sz="1800" b="1">
              <a:cs typeface="Andalus" pitchFamily="2" charset="-78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00430" y="774680"/>
            <a:ext cx="468230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موارد ثبت شده و فعالیت ها در </a:t>
            </a:r>
            <a:r>
              <a:rPr lang="en-US" sz="2400" b="1" dirty="0" smtClean="0">
                <a:solidFill>
                  <a:srgbClr val="FF0000"/>
                </a:solidFill>
                <a:cs typeface="B Nazanin" pitchFamily="2" charset="-78"/>
              </a:rPr>
              <a:t>OUTLOOK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نحوه کار به صورت </a:t>
            </a:r>
            <a:r>
              <a:rPr lang="en-US" sz="2400" b="1" dirty="0" smtClean="0">
                <a:cs typeface="B Nazanin" pitchFamily="2" charset="-78"/>
              </a:rPr>
              <a:t>offline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استفاده از داده ها در زمان </a:t>
            </a:r>
            <a:r>
              <a:rPr lang="en-US" sz="2400" b="1" dirty="0" smtClean="0">
                <a:cs typeface="B Nazanin" pitchFamily="2" charset="-78"/>
              </a:rPr>
              <a:t>offline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هماهنگ کردن اطلاعات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هماهنگ کردن داده ها</a:t>
            </a:r>
            <a:endParaRPr lang="en-US" sz="2400" b="1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</a:pPr>
            <a:endParaRPr lang="en-US" sz="2400" b="1" dirty="0"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33</a:t>
            </a:fld>
            <a:endParaRPr lang="en-US" sz="1800" b="1" dirty="0">
              <a:cs typeface="Andalus" pitchFamily="2" charset="-78"/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Clr>
                <a:srgbClr val="FF0000"/>
              </a:buClr>
              <a:buSzPct val="80000"/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TDM</a:t>
            </a:r>
            <a:r>
              <a:rPr lang="fa-IR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Time- Division Multiplexing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026833" y="2362200"/>
            <a:ext cx="4669367" cy="2362200"/>
            <a:chOff x="2971800" y="2286000"/>
            <a:chExt cx="4669367" cy="2362200"/>
          </a:xfrm>
        </p:grpSpPr>
        <p:sp>
          <p:nvSpPr>
            <p:cNvPr id="13" name="Rectangle 12"/>
            <p:cNvSpPr/>
            <p:nvPr/>
          </p:nvSpPr>
          <p:spPr>
            <a:xfrm>
              <a:off x="4191000" y="2514600"/>
              <a:ext cx="1066800" cy="20574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</a:p>
            <a:p>
              <a:pPr algn="ctr"/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</a:p>
            <a:p>
              <a:pPr algn="ctr"/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2971800" y="3352800"/>
              <a:ext cx="1066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486400" y="2690807"/>
              <a:ext cx="1447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486400" y="3263900"/>
              <a:ext cx="1447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486400" y="3857630"/>
              <a:ext cx="1447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5486400" y="4424379"/>
              <a:ext cx="1447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Picture 29" descr="cisco-ip-phone-7911g-p_22303vb.png"/>
            <p:cNvPicPr>
              <a:picLocks noChangeAspect="1"/>
            </p:cNvPicPr>
            <p:nvPr/>
          </p:nvPicPr>
          <p:blipFill>
            <a:blip r:embed="rId3"/>
            <a:srcRect l="22414" t="25172" r="22414" b="25173"/>
            <a:stretch>
              <a:fillRect/>
            </a:stretch>
          </p:blipFill>
          <p:spPr>
            <a:xfrm>
              <a:off x="7048500" y="2286000"/>
              <a:ext cx="592667" cy="533400"/>
            </a:xfrm>
            <a:prstGeom prst="rect">
              <a:avLst/>
            </a:prstGeom>
          </p:spPr>
        </p:pic>
        <p:pic>
          <p:nvPicPr>
            <p:cNvPr id="32" name="Picture 31" descr="cisco-ip-phone-7911g-p_22303vb.png"/>
            <p:cNvPicPr>
              <a:picLocks noChangeAspect="1"/>
            </p:cNvPicPr>
            <p:nvPr/>
          </p:nvPicPr>
          <p:blipFill>
            <a:blip r:embed="rId3"/>
            <a:srcRect l="22414" t="25172" r="22414" b="25173"/>
            <a:stretch>
              <a:fillRect/>
            </a:stretch>
          </p:blipFill>
          <p:spPr>
            <a:xfrm>
              <a:off x="7048500" y="2895600"/>
              <a:ext cx="592667" cy="533400"/>
            </a:xfrm>
            <a:prstGeom prst="rect">
              <a:avLst/>
            </a:prstGeom>
          </p:spPr>
        </p:pic>
        <p:pic>
          <p:nvPicPr>
            <p:cNvPr id="38" name="Picture 37" descr="cisco-ip-phone-7911g-p_22303vb.png"/>
            <p:cNvPicPr>
              <a:picLocks noChangeAspect="1"/>
            </p:cNvPicPr>
            <p:nvPr/>
          </p:nvPicPr>
          <p:blipFill>
            <a:blip r:embed="rId3"/>
            <a:srcRect l="22414" t="25172" r="22414" b="25173"/>
            <a:stretch>
              <a:fillRect/>
            </a:stretch>
          </p:blipFill>
          <p:spPr>
            <a:xfrm>
              <a:off x="7048500" y="3505200"/>
              <a:ext cx="592667" cy="533400"/>
            </a:xfrm>
            <a:prstGeom prst="rect">
              <a:avLst/>
            </a:prstGeom>
          </p:spPr>
        </p:pic>
        <p:pic>
          <p:nvPicPr>
            <p:cNvPr id="39" name="Picture 38" descr="cisco-ip-phone-7911g-p_22303vb.png"/>
            <p:cNvPicPr>
              <a:picLocks noChangeAspect="1"/>
            </p:cNvPicPr>
            <p:nvPr/>
          </p:nvPicPr>
          <p:blipFill>
            <a:blip r:embed="rId3"/>
            <a:srcRect l="22414" t="25172" r="22414" b="25173"/>
            <a:stretch>
              <a:fillRect/>
            </a:stretch>
          </p:blipFill>
          <p:spPr>
            <a:xfrm>
              <a:off x="7048500" y="4114800"/>
              <a:ext cx="592667" cy="533400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1295400" y="5562600"/>
            <a:ext cx="5486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PSTN- Public Switched Telephone Network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PBX- Private Branch Exchange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4</a:t>
            </a:fld>
            <a:endParaRPr lang="en-US" sz="1800" b="1" dirty="0">
              <a:cs typeface="Andalus" pitchFamily="2" charset="-78"/>
            </a:endParaRPr>
          </a:p>
        </p:txBody>
      </p:sp>
      <p:sp>
        <p:nvSpPr>
          <p:cNvPr id="23" name="Cloud Callout 22"/>
          <p:cNvSpPr/>
          <p:nvPr/>
        </p:nvSpPr>
        <p:spPr>
          <a:xfrm>
            <a:off x="990600" y="3048000"/>
            <a:ext cx="1676400" cy="931333"/>
          </a:xfrm>
          <a:prstGeom prst="cloudCallout">
            <a:avLst>
              <a:gd name="adj1" fmla="val -11574"/>
              <a:gd name="adj2" fmla="val 75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024467" y="3231273"/>
            <a:ext cx="1490133" cy="426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PSTN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706562"/>
          </a:xfrm>
        </p:spPr>
        <p:txBody>
          <a:bodyPr>
            <a:normAutofit/>
          </a:bodyPr>
          <a:lstStyle/>
          <a:p>
            <a:pPr algn="l">
              <a:buClr>
                <a:srgbClr val="FF0000"/>
              </a:buClr>
              <a:buSzPct val="80000"/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Phase I: VoIP (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Voice over IP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IP – TDM (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Internet Protocol – Time Division Multiplexing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975360" y="2209800"/>
            <a:ext cx="7025640" cy="3897630"/>
            <a:chOff x="670560" y="1752600"/>
            <a:chExt cx="7025640" cy="3897630"/>
          </a:xfrm>
        </p:grpSpPr>
        <p:cxnSp>
          <p:nvCxnSpPr>
            <p:cNvPr id="67" name="Straight Connector 66"/>
            <p:cNvCxnSpPr/>
            <p:nvPr/>
          </p:nvCxnSpPr>
          <p:spPr>
            <a:xfrm rot="5400000" flipH="1" flipV="1">
              <a:off x="1604966" y="3128966"/>
              <a:ext cx="2657469" cy="1447801"/>
            </a:xfrm>
            <a:prstGeom prst="line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2209800" y="2514600"/>
              <a:ext cx="1463040" cy="1588"/>
            </a:xfrm>
            <a:prstGeom prst="line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133600" y="5105400"/>
              <a:ext cx="1463040" cy="1588"/>
            </a:xfrm>
            <a:prstGeom prst="line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0560" y="4450080"/>
              <a:ext cx="1600200" cy="1200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3" name="Group 6"/>
            <p:cNvGrpSpPr/>
            <p:nvPr/>
          </p:nvGrpSpPr>
          <p:grpSpPr>
            <a:xfrm>
              <a:off x="685800" y="2116666"/>
              <a:ext cx="1676400" cy="931333"/>
              <a:chOff x="2971800" y="1045465"/>
              <a:chExt cx="1371600" cy="762000"/>
            </a:xfrm>
          </p:grpSpPr>
          <p:grpSp>
            <p:nvGrpSpPr>
              <p:cNvPr id="5" name="Group 19"/>
              <p:cNvGrpSpPr/>
              <p:nvPr/>
            </p:nvGrpSpPr>
            <p:grpSpPr>
              <a:xfrm>
                <a:off x="2971800" y="1045465"/>
                <a:ext cx="1371600" cy="762000"/>
                <a:chOff x="2971800" y="457200"/>
                <a:chExt cx="1371600" cy="762000"/>
              </a:xfrm>
            </p:grpSpPr>
            <p:sp>
              <p:nvSpPr>
                <p:cNvPr id="10" name="Cloud Callout 9"/>
                <p:cNvSpPr/>
                <p:nvPr/>
              </p:nvSpPr>
              <p:spPr>
                <a:xfrm>
                  <a:off x="2971800" y="457200"/>
                  <a:ext cx="1371600" cy="762000"/>
                </a:xfrm>
                <a:prstGeom prst="cloudCallout">
                  <a:avLst>
                    <a:gd name="adj1" fmla="val -11574"/>
                    <a:gd name="adj2" fmla="val 7500"/>
                  </a:avLst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3128963" y="909637"/>
                  <a:ext cx="228600" cy="152400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3352800" y="838200"/>
                  <a:ext cx="228600" cy="152400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3000500" y="1240311"/>
                <a:ext cx="1219200" cy="348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1"/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PSTN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6074226" y="1919515"/>
              <a:ext cx="609600" cy="1066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</a:p>
            <a:p>
              <a:pPr algn="ctr"/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</a:p>
            <a:p>
              <a:pPr algn="ctr"/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85800" y="4831473"/>
              <a:ext cx="1490133" cy="426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WAN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6876144" y="2022475"/>
              <a:ext cx="377826" cy="810750"/>
              <a:chOff x="6400799" y="2667000"/>
              <a:chExt cx="533401" cy="1144588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rot="10800000">
                <a:off x="6400799" y="26670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0800000">
                <a:off x="6400799" y="3244532"/>
                <a:ext cx="5334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0800000">
                <a:off x="6400800" y="38100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Straight Connector 58"/>
            <p:cNvCxnSpPr/>
            <p:nvPr/>
          </p:nvCxnSpPr>
          <p:spPr>
            <a:xfrm>
              <a:off x="2345563" y="2612813"/>
              <a:ext cx="1220597" cy="2456392"/>
            </a:xfrm>
            <a:prstGeom prst="line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4800600" y="2438400"/>
              <a:ext cx="990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57600" y="1981200"/>
              <a:ext cx="942975" cy="933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4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81400" y="4572000"/>
              <a:ext cx="942975" cy="933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5" name="Picture 44" descr="cisco-ip-phone-7911g-p_22303vb.png"/>
            <p:cNvPicPr>
              <a:picLocks noChangeAspect="1"/>
            </p:cNvPicPr>
            <p:nvPr/>
          </p:nvPicPr>
          <p:blipFill>
            <a:blip r:embed="rId5"/>
            <a:srcRect l="22414" t="25172" r="22414" b="25173"/>
            <a:stretch>
              <a:fillRect/>
            </a:stretch>
          </p:blipFill>
          <p:spPr>
            <a:xfrm>
              <a:off x="7277100" y="1752600"/>
              <a:ext cx="419100" cy="377190"/>
            </a:xfrm>
            <a:prstGeom prst="rect">
              <a:avLst/>
            </a:prstGeom>
          </p:spPr>
        </p:pic>
        <p:pic>
          <p:nvPicPr>
            <p:cNvPr id="46" name="Picture 45" descr="cisco-ip-phone-7911g-p_22303vb.png"/>
            <p:cNvPicPr>
              <a:picLocks noChangeAspect="1"/>
            </p:cNvPicPr>
            <p:nvPr/>
          </p:nvPicPr>
          <p:blipFill>
            <a:blip r:embed="rId5"/>
            <a:srcRect l="22414" t="25172" r="22414" b="25173"/>
            <a:stretch>
              <a:fillRect/>
            </a:stretch>
          </p:blipFill>
          <p:spPr>
            <a:xfrm>
              <a:off x="7277100" y="2165350"/>
              <a:ext cx="419100" cy="377190"/>
            </a:xfrm>
            <a:prstGeom prst="rect">
              <a:avLst/>
            </a:prstGeom>
          </p:spPr>
        </p:pic>
        <p:pic>
          <p:nvPicPr>
            <p:cNvPr id="47" name="Picture 46" descr="cisco-ip-phone-7911g-p_22303vb.png"/>
            <p:cNvPicPr>
              <a:picLocks noChangeAspect="1"/>
            </p:cNvPicPr>
            <p:nvPr/>
          </p:nvPicPr>
          <p:blipFill>
            <a:blip r:embed="rId5"/>
            <a:srcRect l="22414" t="25172" r="22414" b="25173"/>
            <a:stretch>
              <a:fillRect/>
            </a:stretch>
          </p:blipFill>
          <p:spPr>
            <a:xfrm>
              <a:off x="7277100" y="2590800"/>
              <a:ext cx="419100" cy="377190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3733800" y="249936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Router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642360" y="509016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Router</a:t>
              </a:r>
              <a:endParaRPr lang="en-US" dirty="0"/>
            </a:p>
          </p:txBody>
        </p:sp>
      </p:grp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400" b="1" smtClean="0">
                <a:cs typeface="Andalus" pitchFamily="2" charset="-78"/>
              </a:rPr>
              <a:pPr algn="ctr"/>
              <a:t>5</a:t>
            </a:fld>
            <a:endParaRPr lang="en-US" sz="1400" b="1" dirty="0">
              <a:cs typeface="Andalus" pitchFamily="2" charset="-78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706562"/>
          </a:xfrm>
        </p:spPr>
        <p:txBody>
          <a:bodyPr>
            <a:normAutofit/>
          </a:bodyPr>
          <a:lstStyle/>
          <a:p>
            <a:pPr algn="l">
              <a:buClr>
                <a:srgbClr val="FF0000"/>
              </a:buClr>
              <a:buSzPct val="80000"/>
              <a:buFont typeface="Wingdings" pitchFamily="2" charset="2"/>
              <a:buChar char="q"/>
            </a:pP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Phase II: IP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335280" y="1273445"/>
            <a:ext cx="8656320" cy="5279755"/>
            <a:chOff x="335280" y="1095375"/>
            <a:chExt cx="8656320" cy="5279755"/>
          </a:xfrm>
        </p:grpSpPr>
        <p:cxnSp>
          <p:nvCxnSpPr>
            <p:cNvPr id="143" name="Straight Connector 142"/>
            <p:cNvCxnSpPr/>
            <p:nvPr/>
          </p:nvCxnSpPr>
          <p:spPr>
            <a:xfrm flipV="1">
              <a:off x="1547326" y="2663389"/>
              <a:ext cx="997754" cy="36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10800000" flipV="1">
              <a:off x="1508760" y="2676524"/>
              <a:ext cx="962025" cy="28098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1371600" y="5410200"/>
              <a:ext cx="1143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0800000">
              <a:off x="3388426" y="2743200"/>
              <a:ext cx="2743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Group 42"/>
            <p:cNvGrpSpPr/>
            <p:nvPr/>
          </p:nvGrpSpPr>
          <p:grpSpPr>
            <a:xfrm>
              <a:off x="381000" y="2286001"/>
              <a:ext cx="1223313" cy="838200"/>
              <a:chOff x="685800" y="2514600"/>
              <a:chExt cx="1223313" cy="679617"/>
            </a:xfrm>
          </p:grpSpPr>
          <p:grpSp>
            <p:nvGrpSpPr>
              <p:cNvPr id="3" name="Group 19"/>
              <p:cNvGrpSpPr/>
              <p:nvPr/>
            </p:nvGrpSpPr>
            <p:grpSpPr>
              <a:xfrm>
                <a:off x="685800" y="2514600"/>
                <a:ext cx="1223313" cy="679617"/>
                <a:chOff x="2971800" y="457200"/>
                <a:chExt cx="1371600" cy="762000"/>
              </a:xfrm>
            </p:grpSpPr>
            <p:sp>
              <p:nvSpPr>
                <p:cNvPr id="10" name="Cloud Callout 9"/>
                <p:cNvSpPr/>
                <p:nvPr/>
              </p:nvSpPr>
              <p:spPr>
                <a:xfrm>
                  <a:off x="2971800" y="457200"/>
                  <a:ext cx="1371600" cy="762000"/>
                </a:xfrm>
                <a:prstGeom prst="cloudCallout">
                  <a:avLst>
                    <a:gd name="adj1" fmla="val -11574"/>
                    <a:gd name="adj2" fmla="val 7500"/>
                  </a:avLst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3128963" y="909637"/>
                  <a:ext cx="228600" cy="152400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3352800" y="838200"/>
                  <a:ext cx="228600" cy="152400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711397" y="2694801"/>
                <a:ext cx="108738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1"/>
                <a:r>
                  <a:rPr lang="en-US" sz="1600" b="1" dirty="0" smtClean="0">
                    <a:latin typeface="Times New Roman" pitchFamily="18" charset="0"/>
                    <a:cs typeface="Times New Roman" pitchFamily="18" charset="0"/>
                  </a:rPr>
                  <a:t>WAN IP</a:t>
                </a:r>
              </a:p>
            </p:txBody>
          </p:sp>
        </p:grpSp>
        <p:sp>
          <p:nvSpPr>
            <p:cNvPr id="45" name="Rectangle 44"/>
            <p:cNvSpPr/>
            <p:nvPr/>
          </p:nvSpPr>
          <p:spPr>
            <a:xfrm>
              <a:off x="4359966" y="1828800"/>
              <a:ext cx="914400" cy="3048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IVR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335280" y="4907280"/>
              <a:ext cx="1223313" cy="914400"/>
              <a:chOff x="613713" y="4206240"/>
              <a:chExt cx="1223313" cy="914400"/>
            </a:xfrm>
          </p:grpSpPr>
          <p:grpSp>
            <p:nvGrpSpPr>
              <p:cNvPr id="48" name="Group 19"/>
              <p:cNvGrpSpPr/>
              <p:nvPr/>
            </p:nvGrpSpPr>
            <p:grpSpPr>
              <a:xfrm>
                <a:off x="613713" y="4206240"/>
                <a:ext cx="1223313" cy="914400"/>
                <a:chOff x="2890975" y="406400"/>
                <a:chExt cx="1371600" cy="762000"/>
              </a:xfrm>
            </p:grpSpPr>
            <p:sp>
              <p:nvSpPr>
                <p:cNvPr id="53" name="Cloud Callout 52"/>
                <p:cNvSpPr/>
                <p:nvPr/>
              </p:nvSpPr>
              <p:spPr>
                <a:xfrm>
                  <a:off x="2890975" y="406400"/>
                  <a:ext cx="1371600" cy="762000"/>
                </a:xfrm>
                <a:prstGeom prst="cloudCallout">
                  <a:avLst>
                    <a:gd name="adj1" fmla="val -11574"/>
                    <a:gd name="adj2" fmla="val 7500"/>
                  </a:avLst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3128963" y="909637"/>
                  <a:ext cx="228600" cy="152400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3352800" y="838200"/>
                  <a:ext cx="228600" cy="152400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p:grpSp>
          <p:sp>
            <p:nvSpPr>
              <p:cNvPr id="49" name="TextBox 48"/>
              <p:cNvSpPr txBox="1"/>
              <p:nvPr/>
            </p:nvSpPr>
            <p:spPr>
              <a:xfrm>
                <a:off x="689913" y="4368225"/>
                <a:ext cx="108738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1"/>
                <a:r>
                  <a:rPr lang="en-US" sz="1600" b="1" dirty="0" smtClean="0">
                    <a:latin typeface="Times New Roman" pitchFamily="18" charset="0"/>
                    <a:cs typeface="Times New Roman" pitchFamily="18" charset="0"/>
                  </a:rPr>
                  <a:t>PSTN TDM</a:t>
                </a:r>
              </a:p>
            </p:txBody>
          </p:sp>
        </p:grpSp>
        <p:sp>
          <p:nvSpPr>
            <p:cNvPr id="70" name="Cloud Callout 69"/>
            <p:cNvSpPr/>
            <p:nvPr/>
          </p:nvSpPr>
          <p:spPr>
            <a:xfrm>
              <a:off x="6084866" y="1717166"/>
              <a:ext cx="2906734" cy="1788034"/>
            </a:xfrm>
            <a:prstGeom prst="cloudCallout">
              <a:avLst>
                <a:gd name="adj1" fmla="val -50252"/>
                <a:gd name="adj2" fmla="val 247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417930" y="2675982"/>
              <a:ext cx="484456" cy="32297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892292" y="2524591"/>
              <a:ext cx="484456" cy="32297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313466" y="3669268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b="1" dirty="0" smtClean="0">
                  <a:latin typeface="Times New Roman" pitchFamily="18" charset="0"/>
                  <a:cs typeface="B Nazanin" pitchFamily="2" charset="-78"/>
                </a:rPr>
                <a:t>شبكه مديريت پيام :</a:t>
              </a:r>
              <a:r>
                <a:rPr lang="en-US" b="1" dirty="0" smtClean="0">
                  <a:latin typeface="Times New Roman" pitchFamily="18" charset="0"/>
                  <a:cs typeface="B Nazanin" pitchFamily="2" charset="-78"/>
                </a:rPr>
                <a:t> CMN</a:t>
              </a:r>
              <a:r>
                <a:rPr lang="fa-IR" b="1" dirty="0" smtClean="0">
                  <a:latin typeface="Times New Roman" pitchFamily="18" charset="0"/>
                  <a:cs typeface="B Nazanin" pitchFamily="2" charset="-78"/>
                </a:rPr>
                <a:t> </a:t>
              </a:r>
              <a:endParaRPr lang="en-US" b="1" dirty="0">
                <a:latin typeface="Times New Roman" pitchFamily="18" charset="0"/>
                <a:cs typeface="B Nazanin" pitchFamily="2" charset="-78"/>
              </a:endParaRPr>
            </a:p>
          </p:txBody>
        </p:sp>
        <p:cxnSp>
          <p:nvCxnSpPr>
            <p:cNvPr id="90" name="Straight Connector 89"/>
            <p:cNvCxnSpPr/>
            <p:nvPr/>
          </p:nvCxnSpPr>
          <p:spPr>
            <a:xfrm rot="5400000">
              <a:off x="5017723" y="2056950"/>
              <a:ext cx="1219994" cy="16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5274366" y="1981200"/>
              <a:ext cx="200900" cy="9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10800000">
              <a:off x="5170466" y="2667000"/>
              <a:ext cx="457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>
              <a:off x="5209044" y="2247424"/>
              <a:ext cx="533398" cy="9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>
              <a:off x="4942660" y="3429000"/>
              <a:ext cx="1066006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10800000">
              <a:off x="5094266" y="3492500"/>
              <a:ext cx="381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10800000">
              <a:off x="5094266" y="3962400"/>
              <a:ext cx="381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TextBox 125"/>
            <p:cNvSpPr txBox="1"/>
            <p:nvPr/>
          </p:nvSpPr>
          <p:spPr>
            <a:xfrm>
              <a:off x="2895600" y="3402568"/>
              <a:ext cx="111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en-US" b="1" dirty="0" smtClean="0">
                  <a:latin typeface="Times New Roman" pitchFamily="18" charset="0"/>
                  <a:cs typeface="Mitra" pitchFamily="2" charset="-78"/>
                </a:rPr>
                <a:t>IP Phone</a:t>
              </a:r>
              <a:endParaRPr lang="en-US" b="1" dirty="0">
                <a:latin typeface="Times New Roman" pitchFamily="18" charset="0"/>
                <a:cs typeface="Mitra" pitchFamily="2" charset="-78"/>
              </a:endParaRPr>
            </a:p>
          </p:txBody>
        </p:sp>
        <p:cxnSp>
          <p:nvCxnSpPr>
            <p:cNvPr id="134" name="Straight Connector 133"/>
            <p:cNvCxnSpPr>
              <a:stCxn id="10" idx="2"/>
            </p:cNvCxnSpPr>
            <p:nvPr/>
          </p:nvCxnSpPr>
          <p:spPr>
            <a:xfrm>
              <a:off x="1603294" y="2705101"/>
              <a:ext cx="911306" cy="28574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4114800" y="5562600"/>
              <a:ext cx="4572000" cy="81253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  <a:spcBef>
                  <a:spcPts val="0"/>
                </a:spcBef>
                <a:buNone/>
              </a:pPr>
              <a:r>
                <a:rPr lang="en-US" b="1" dirty="0" smtClean="0">
                  <a:latin typeface="Times New Roman" pitchFamily="18" charset="0"/>
                  <a:cs typeface="Mitra" pitchFamily="2" charset="-78"/>
                </a:rPr>
                <a:t>CMN: Call Management Network</a:t>
              </a:r>
            </a:p>
            <a:p>
              <a:pPr>
                <a:lnSpc>
                  <a:spcPct val="130000"/>
                </a:lnSpc>
                <a:spcBef>
                  <a:spcPts val="0"/>
                </a:spcBef>
                <a:buNone/>
              </a:pPr>
              <a:r>
                <a:rPr lang="en-US" b="1" dirty="0" smtClean="0">
                  <a:latin typeface="Times New Roman" pitchFamily="18" charset="0"/>
                  <a:cs typeface="Mitra" pitchFamily="2" charset="-78"/>
                </a:rPr>
                <a:t>IVR: Interactive Voice Response</a:t>
              </a:r>
              <a:endParaRPr lang="fa-IR" b="1" dirty="0" smtClean="0">
                <a:latin typeface="Times New Roman" pitchFamily="18" charset="0"/>
                <a:cs typeface="Mitra" pitchFamily="2" charset="-78"/>
              </a:endParaRP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86025" y="2209800"/>
              <a:ext cx="942975" cy="933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57450" y="4876800"/>
              <a:ext cx="942975" cy="933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3" name="Picture 62" descr="cisco-ip-phone-7911g-p_22303vb.png"/>
            <p:cNvPicPr>
              <a:picLocks noChangeAspect="1"/>
            </p:cNvPicPr>
            <p:nvPr/>
          </p:nvPicPr>
          <p:blipFill>
            <a:blip r:embed="rId4"/>
            <a:srcRect l="22414" t="25172" r="22414" b="25173"/>
            <a:stretch>
              <a:fillRect/>
            </a:stretch>
          </p:blipFill>
          <p:spPr>
            <a:xfrm>
              <a:off x="4572000" y="3276600"/>
              <a:ext cx="457200" cy="411480"/>
            </a:xfrm>
            <a:prstGeom prst="rect">
              <a:avLst/>
            </a:prstGeom>
          </p:spPr>
        </p:pic>
        <p:pic>
          <p:nvPicPr>
            <p:cNvPr id="65" name="Picture 64" descr="cisco-ip-phone-7911g-p_22303vb.png"/>
            <p:cNvPicPr>
              <a:picLocks noChangeAspect="1"/>
            </p:cNvPicPr>
            <p:nvPr/>
          </p:nvPicPr>
          <p:blipFill>
            <a:blip r:embed="rId4"/>
            <a:srcRect l="22414" t="25172" r="22414" b="25173"/>
            <a:stretch>
              <a:fillRect/>
            </a:stretch>
          </p:blipFill>
          <p:spPr>
            <a:xfrm>
              <a:off x="4038600" y="3276600"/>
              <a:ext cx="457200" cy="411480"/>
            </a:xfrm>
            <a:prstGeom prst="rect">
              <a:avLst/>
            </a:prstGeom>
          </p:spPr>
        </p:pic>
        <p:cxnSp>
          <p:nvCxnSpPr>
            <p:cNvPr id="81" name="Straight Connector 80"/>
            <p:cNvCxnSpPr>
              <a:endCxn id="67" idx="3"/>
            </p:cNvCxnSpPr>
            <p:nvPr/>
          </p:nvCxnSpPr>
          <p:spPr>
            <a:xfrm rot="10800000" flipV="1">
              <a:off x="7086600" y="2258524"/>
              <a:ext cx="838200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7162800" y="2336530"/>
              <a:ext cx="83820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2545080" y="272796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Router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529840" y="539496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Router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682240" y="3733800"/>
              <a:ext cx="1346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en-US" b="1" dirty="0" smtClean="0">
                  <a:latin typeface="Times New Roman" pitchFamily="18" charset="0"/>
                  <a:cs typeface="Mitra" pitchFamily="2" charset="-78"/>
                </a:rPr>
                <a:t>Soft Phone</a:t>
              </a:r>
              <a:endParaRPr lang="en-US" b="1" dirty="0">
                <a:latin typeface="Times New Roman" pitchFamily="18" charset="0"/>
                <a:cs typeface="Mitra" pitchFamily="2" charset="-78"/>
              </a:endParaRPr>
            </a:p>
          </p:txBody>
        </p:sp>
        <p:pic>
          <p:nvPicPr>
            <p:cNvPr id="85" name="Picture 84" descr="ميز-پشتيبان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48175" y="1095375"/>
              <a:ext cx="921067" cy="606135"/>
            </a:xfrm>
            <a:prstGeom prst="rect">
              <a:avLst/>
            </a:prstGeom>
          </p:spPr>
        </p:pic>
        <p:cxnSp>
          <p:nvCxnSpPr>
            <p:cNvPr id="88" name="Straight Connector 87"/>
            <p:cNvCxnSpPr/>
            <p:nvPr/>
          </p:nvCxnSpPr>
          <p:spPr>
            <a:xfrm>
              <a:off x="5105400" y="1447800"/>
              <a:ext cx="5222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9" name="Picture 88" descr="سوئيچ1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371975" y="2371725"/>
              <a:ext cx="809625" cy="676275"/>
            </a:xfrm>
            <a:prstGeom prst="rect">
              <a:avLst/>
            </a:prstGeom>
          </p:spPr>
        </p:pic>
        <p:pic>
          <p:nvPicPr>
            <p:cNvPr id="91" name="Picture 90" descr="لپ داپ1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89076" y="3724275"/>
              <a:ext cx="406724" cy="371475"/>
            </a:xfrm>
            <a:prstGeom prst="rect">
              <a:avLst/>
            </a:prstGeom>
          </p:spPr>
        </p:pic>
        <p:pic>
          <p:nvPicPr>
            <p:cNvPr id="93" name="Picture 92" descr="لپ داپ1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657725" y="3724275"/>
              <a:ext cx="406724" cy="371475"/>
            </a:xfrm>
            <a:prstGeom prst="rect">
              <a:avLst/>
            </a:prstGeom>
          </p:spPr>
        </p:pic>
        <p:cxnSp>
          <p:nvCxnSpPr>
            <p:cNvPr id="101" name="Straight Connector 100"/>
            <p:cNvCxnSpPr/>
            <p:nvPr/>
          </p:nvCxnSpPr>
          <p:spPr>
            <a:xfrm rot="10800000">
              <a:off x="5029200" y="2514600"/>
              <a:ext cx="446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4524375" y="2962275"/>
              <a:ext cx="55656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 smtClean="0">
                  <a:latin typeface="Arial" pitchFamily="34" charset="0"/>
                  <a:cs typeface="Arial" pitchFamily="34" charset="0"/>
                </a:rPr>
                <a:t>Switch</a:t>
              </a:r>
              <a:endParaRPr lang="en-US" sz="9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6" name="Straight Connector 105"/>
            <p:cNvCxnSpPr/>
            <p:nvPr/>
          </p:nvCxnSpPr>
          <p:spPr>
            <a:xfrm>
              <a:off x="5029200" y="2895600"/>
              <a:ext cx="446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4" name="Picture 73" descr="999999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29400" y="2209800"/>
            <a:ext cx="762000" cy="395941"/>
          </a:xfrm>
          <a:prstGeom prst="rect">
            <a:avLst/>
          </a:prstGeom>
        </p:spPr>
      </p:pic>
      <p:pic>
        <p:nvPicPr>
          <p:cNvPr id="75" name="Picture 74" descr="999999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96200" y="2209800"/>
            <a:ext cx="762000" cy="395941"/>
          </a:xfrm>
          <a:prstGeom prst="rect">
            <a:avLst/>
          </a:prstGeom>
        </p:spPr>
      </p:pic>
      <p:pic>
        <p:nvPicPr>
          <p:cNvPr id="76" name="Picture 75" descr="999999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29400" y="2895600"/>
            <a:ext cx="762000" cy="395941"/>
          </a:xfrm>
          <a:prstGeom prst="rect">
            <a:avLst/>
          </a:prstGeom>
        </p:spPr>
      </p:pic>
      <p:pic>
        <p:nvPicPr>
          <p:cNvPr id="77" name="Picture 76" descr="999999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96200" y="2895600"/>
            <a:ext cx="762000" cy="395941"/>
          </a:xfrm>
          <a:prstGeom prst="rect">
            <a:avLst/>
          </a:prstGeom>
        </p:spPr>
      </p:pic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6</a:t>
            </a:fld>
            <a:endParaRPr lang="en-US" sz="1800" b="1" dirty="0">
              <a:cs typeface="Andalus" pitchFamily="2" charset="-78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876800" y="1371600"/>
            <a:ext cx="990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Mitra" pitchFamily="2" charset="-78"/>
              </a:rPr>
              <a:t>پيام گير</a:t>
            </a:r>
            <a:endParaRPr lang="en-US" sz="1400" b="1" dirty="0">
              <a:solidFill>
                <a:schemeClr val="tx1"/>
              </a:solidFill>
              <a:cs typeface="Mitra" pitchFamily="2" charset="-78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5698375"/>
            <a:ext cx="2057400" cy="11596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r" rtl="1">
              <a:buClr>
                <a:srgbClr val="FF0000"/>
              </a:buClr>
              <a:buFont typeface="Wingdings" pitchFamily="2" charset="2"/>
              <a:buChar char="q"/>
            </a:pPr>
            <a:r>
              <a:rPr lang="fa-IR" sz="2800" b="1" dirty="0" smtClean="0">
                <a:cs typeface="B Nazanin" pitchFamily="2" charset="-78"/>
              </a:rPr>
              <a:t>ماموريت هاي </a:t>
            </a:r>
            <a:r>
              <a:rPr lang="en-US" sz="2800" b="1" dirty="0" smtClean="0">
                <a:latin typeface="Times New Roman" pitchFamily="18" charset="0"/>
                <a:cs typeface="B Nazanin" pitchFamily="2" charset="-78"/>
              </a:rPr>
              <a:t>CRM</a:t>
            </a:r>
            <a:endParaRPr lang="en-US" sz="2800" b="1" dirty="0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Autofit/>
          </a:bodyPr>
          <a:lstStyle/>
          <a:p>
            <a:pPr algn="just" rtl="1">
              <a:lnSpc>
                <a:spcPct val="120000"/>
              </a:lnSpc>
              <a:buNone/>
            </a:pPr>
            <a:r>
              <a:rPr lang="fa-IR" sz="2400" b="1" dirty="0" smtClean="0">
                <a:cs typeface="B Nazanin" pitchFamily="2" charset="-78"/>
              </a:rPr>
              <a:t>1- براي هر مشتري يك پرونده در سيستم ايجاد مي شود و كليه تماسها و سوابق بصورت ركوردهاي مستقل به پرونده اضافه مي گردد.</a:t>
            </a:r>
          </a:p>
          <a:p>
            <a:pPr algn="just" rtl="1">
              <a:lnSpc>
                <a:spcPct val="120000"/>
              </a:lnSpc>
              <a:buNone/>
            </a:pPr>
            <a:r>
              <a:rPr lang="fa-IR" sz="2400" b="1" dirty="0" smtClean="0">
                <a:cs typeface="B Nazanin" pitchFamily="2" charset="-78"/>
              </a:rPr>
              <a:t>2- هنگام تماس مستقيم و يا پيام مشتري،‌پرونده در اختيار پاسخ دهنده قرار مي گيرد تا پاسخ گويي به مشتري بر مبناي سوابق وي صورت پذيرد.</a:t>
            </a:r>
          </a:p>
          <a:p>
            <a:pPr algn="just" rtl="1">
              <a:lnSpc>
                <a:spcPct val="120000"/>
              </a:lnSpc>
              <a:buNone/>
            </a:pPr>
            <a:r>
              <a:rPr lang="fa-IR" sz="2400" b="1" dirty="0" smtClean="0">
                <a:cs typeface="B Nazanin" pitchFamily="2" charset="-78"/>
              </a:rPr>
              <a:t>3- نيازهاي آتي مشتري ثبت مي شود تا در سر رسيد به مشتري تذكر داده شود.</a:t>
            </a:r>
          </a:p>
          <a:p>
            <a:pPr algn="just" rtl="1">
              <a:lnSpc>
                <a:spcPct val="120000"/>
              </a:lnSpc>
              <a:buNone/>
            </a:pPr>
            <a:r>
              <a:rPr lang="fa-IR" sz="2400" b="1" dirty="0" smtClean="0">
                <a:cs typeface="B Nazanin" pitchFamily="2" charset="-78"/>
              </a:rPr>
              <a:t>4- سوالات مشتريان و پاسخ سازمان در يك نظام درختي ثبت مي شود و به مرور درخت دانش سازمان بوجود مي آيد و سازمان دانا مي شود.</a:t>
            </a:r>
          </a:p>
          <a:p>
            <a:pPr algn="just" rtl="1">
              <a:lnSpc>
                <a:spcPct val="120000"/>
              </a:lnSpc>
              <a:buNone/>
            </a:pPr>
            <a:r>
              <a:rPr lang="en-US" sz="2400" b="1" dirty="0" smtClean="0">
                <a:cs typeface="B Nazanin" pitchFamily="2" charset="-78"/>
              </a:rPr>
              <a:t>     </a:t>
            </a:r>
            <a:r>
              <a:rPr lang="fa-IR" sz="2400" b="1" dirty="0" smtClean="0">
                <a:cs typeface="B Nazanin" pitchFamily="2" charset="-78"/>
              </a:rPr>
              <a:t>پاسخ اوپراتور به مشتري صرفا از طريق اين درخت انجام مي شود تا هزينه پاسخ گويي كاهش يابد.</a:t>
            </a:r>
            <a:endParaRPr lang="en-US" sz="2400" b="1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7</a:t>
            </a:fld>
            <a:endParaRPr lang="en-US" sz="1800" b="1">
              <a:cs typeface="Andalus" pitchFamily="2" charset="-78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 descr="crm_syste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981200"/>
            <a:ext cx="1316294" cy="1295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>
              <a:buClr>
                <a:srgbClr val="FF0000"/>
              </a:buClr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 </a:t>
            </a:r>
            <a:r>
              <a:rPr lang="fa-IR" sz="2800" b="1" dirty="0" smtClean="0">
                <a:cs typeface="B Nazanin" pitchFamily="2" charset="-78"/>
              </a:rPr>
              <a:t>معماري سطح بالا</a:t>
            </a:r>
            <a:r>
              <a:rPr lang="en-US" sz="2800" b="1" dirty="0" smtClean="0">
                <a:cs typeface="B Nazanin" pitchFamily="2" charset="-78"/>
              </a:rPr>
              <a:t/>
            </a:r>
            <a:br>
              <a:rPr lang="en-US" sz="2800" b="1" dirty="0" smtClean="0">
                <a:cs typeface="B Nazanin" pitchFamily="2" charset="-78"/>
              </a:rPr>
            </a:br>
            <a:r>
              <a:rPr lang="fa-IR" sz="2800" b="1" dirty="0" smtClean="0">
                <a:cs typeface="B Nazanin" pitchFamily="2" charset="-78"/>
              </a:rPr>
              <a:t>ارتباط مشتري با </a:t>
            </a:r>
            <a:r>
              <a:rPr lang="en-US" sz="2800" b="1" dirty="0" smtClean="0">
                <a:latin typeface="Times New Roman" pitchFamily="18" charset="0"/>
                <a:cs typeface="B Nazanin" pitchFamily="2" charset="-78"/>
              </a:rPr>
              <a:t>CRM</a:t>
            </a:r>
            <a:endParaRPr lang="en-US" sz="2800" b="1" dirty="0">
              <a:latin typeface="Times New Roman" pitchFamily="18" charset="0"/>
              <a:cs typeface="B Nazanin" pitchFamily="2" charset="-78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62815" y="1066800"/>
            <a:ext cx="6776185" cy="5334000"/>
            <a:chOff x="152400" y="914400"/>
            <a:chExt cx="6776185" cy="5334000"/>
          </a:xfrm>
        </p:grpSpPr>
        <p:cxnSp>
          <p:nvCxnSpPr>
            <p:cNvPr id="83" name="Straight Arrow Connector 82"/>
            <p:cNvCxnSpPr>
              <a:endCxn id="42" idx="1"/>
            </p:cNvCxnSpPr>
            <p:nvPr/>
          </p:nvCxnSpPr>
          <p:spPr>
            <a:xfrm rot="16200000" flipH="1">
              <a:off x="2257270" y="4067330"/>
              <a:ext cx="1981200" cy="17713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flipV="1">
              <a:off x="4953000" y="3711940"/>
              <a:ext cx="1085850" cy="4940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4038600" y="1524000"/>
              <a:ext cx="12192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CRM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6" name="Picture 25" descr="custom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2400" y="3520190"/>
              <a:ext cx="1171575" cy="476250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472190" y="3962400"/>
              <a:ext cx="6415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a-IR" sz="1400" b="1" dirty="0" smtClean="0">
                  <a:cs typeface="B Nazanin" pitchFamily="2" charset="-78"/>
                </a:rPr>
                <a:t>مشتري</a:t>
              </a:r>
              <a:endParaRPr lang="en-US" sz="1400" b="1" dirty="0">
                <a:cs typeface="B Nazanin" pitchFamily="2" charset="-78"/>
              </a:endParaRPr>
            </a:p>
          </p:txBody>
        </p:sp>
        <p:pic>
          <p:nvPicPr>
            <p:cNvPr id="28" name="Picture 27" descr="ميز پشتيبان 1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81200" y="3352800"/>
              <a:ext cx="1178810" cy="785087"/>
            </a:xfrm>
            <a:prstGeom prst="rect">
              <a:avLst/>
            </a:prstGeom>
          </p:spPr>
        </p:pic>
        <p:pic>
          <p:nvPicPr>
            <p:cNvPr id="35" name="Picture 34" descr="مركز پيام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038850" y="3247870"/>
              <a:ext cx="819150" cy="838200"/>
            </a:xfrm>
            <a:prstGeom prst="rect">
              <a:avLst/>
            </a:prstGeom>
          </p:spPr>
        </p:pic>
        <p:pic>
          <p:nvPicPr>
            <p:cNvPr id="36" name="Picture 35" descr="درخت دانش.bmp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57340" y="3687580"/>
              <a:ext cx="1123950" cy="1123950"/>
            </a:xfrm>
            <a:prstGeom prst="rect">
              <a:avLst/>
            </a:prstGeom>
          </p:spPr>
        </p:pic>
        <p:pic>
          <p:nvPicPr>
            <p:cNvPr id="39" name="Picture 38" descr="100950895323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697554" y="914400"/>
              <a:ext cx="1387797" cy="990600"/>
            </a:xfrm>
            <a:prstGeom prst="rect">
              <a:avLst/>
            </a:prstGeom>
          </p:spPr>
        </p:pic>
        <p:sp>
          <p:nvSpPr>
            <p:cNvPr id="41" name="Rectangle 40"/>
            <p:cNvSpPr/>
            <p:nvPr/>
          </p:nvSpPr>
          <p:spPr>
            <a:xfrm>
              <a:off x="1676400" y="2209800"/>
              <a:ext cx="914400" cy="457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IVR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133540" y="5638800"/>
              <a:ext cx="914400" cy="609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APP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7" name="Straight Arrow Connector 46"/>
            <p:cNvCxnSpPr>
              <a:stCxn id="26" idx="0"/>
            </p:cNvCxnSpPr>
            <p:nvPr/>
          </p:nvCxnSpPr>
          <p:spPr>
            <a:xfrm rot="5400000" flipH="1" flipV="1">
              <a:off x="742599" y="2586389"/>
              <a:ext cx="929390" cy="9382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1159240" y="3780020"/>
              <a:ext cx="838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41" idx="2"/>
              <a:endCxn id="28" idx="0"/>
            </p:cNvCxnSpPr>
            <p:nvPr/>
          </p:nvCxnSpPr>
          <p:spPr>
            <a:xfrm rot="16200000" flipH="1">
              <a:off x="2009202" y="2791397"/>
              <a:ext cx="685800" cy="4370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rot="5400000" flipH="1" flipV="1">
              <a:off x="2194810" y="1477780"/>
              <a:ext cx="655820" cy="77824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5400000" flipH="1" flipV="1">
              <a:off x="1971102" y="2229683"/>
              <a:ext cx="1752600" cy="5535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V="1">
              <a:off x="2713222" y="2453391"/>
              <a:ext cx="1329127" cy="776989"/>
            </a:xfrm>
            <a:prstGeom prst="straightConnector1">
              <a:avLst/>
            </a:prstGeom>
            <a:ln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V="1">
              <a:off x="2758190" y="2545831"/>
              <a:ext cx="1329127" cy="776989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V="1">
              <a:off x="3160010" y="3666970"/>
              <a:ext cx="2878840" cy="184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4038600" y="4648200"/>
              <a:ext cx="12192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400" b="1" dirty="0" smtClean="0">
                  <a:solidFill>
                    <a:schemeClr val="tx1"/>
                  </a:solidFill>
                  <a:cs typeface="B Nazanin" pitchFamily="2" charset="-78"/>
                </a:rPr>
                <a:t>درخت دانش</a:t>
              </a:r>
              <a:endParaRPr lang="en-US" sz="1400" b="1" dirty="0">
                <a:solidFill>
                  <a:schemeClr val="tx1"/>
                </a:solidFill>
                <a:cs typeface="B Nazanin" pitchFamily="2" charset="-78"/>
              </a:endParaRPr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>
              <a:off x="5029200" y="2713220"/>
              <a:ext cx="1009650" cy="9237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3169170" y="3856220"/>
              <a:ext cx="933140" cy="36335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5976080" y="4056090"/>
              <a:ext cx="9525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a-IR" sz="1400" b="1" dirty="0" smtClean="0">
                  <a:cs typeface="B Nazanin" pitchFamily="2" charset="-78"/>
                </a:rPr>
                <a:t>ميز پشتيبان</a:t>
              </a:r>
              <a:endParaRPr lang="en-US" sz="1400" b="1" dirty="0">
                <a:cs typeface="B Nazanin" pitchFamily="2" charset="-78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866870" y="1675150"/>
              <a:ext cx="12192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400" b="1" dirty="0" smtClean="0">
                  <a:solidFill>
                    <a:schemeClr val="tx1"/>
                  </a:solidFill>
                  <a:cs typeface="B Nazanin" pitchFamily="2" charset="-78"/>
                </a:rPr>
                <a:t>پيام صوتي</a:t>
              </a:r>
              <a:endParaRPr lang="en-US" sz="1400" b="1" dirty="0">
                <a:solidFill>
                  <a:schemeClr val="tx1"/>
                </a:solidFill>
                <a:cs typeface="B Nazanin" pitchFamily="2" charset="-78"/>
              </a:endParaRPr>
            </a:p>
          </p:txBody>
        </p:sp>
      </p:grp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8</a:t>
            </a:fld>
            <a:endParaRPr lang="en-US" sz="1800" b="1" dirty="0">
              <a:cs typeface="Andalus" pitchFamily="2" charset="-78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>
              <a:buClr>
                <a:srgbClr val="FF0000"/>
              </a:buClr>
              <a:buFont typeface="Wingdings" pitchFamily="2" charset="2"/>
              <a:buChar char="q"/>
            </a:pPr>
            <a:r>
              <a:rPr lang="fa-IR" sz="2800" b="1" dirty="0" smtClean="0">
                <a:cs typeface="B Nazanin" pitchFamily="2" charset="-78"/>
              </a:rPr>
              <a:t> كانال هاي ارتباطي مشتري با سازمان</a:t>
            </a:r>
            <a:endParaRPr lang="en-US" sz="2800" b="1" dirty="0">
              <a:cs typeface="B Nazanin" pitchFamily="2" charset="-78"/>
            </a:endParaRPr>
          </a:p>
        </p:txBody>
      </p:sp>
      <p:pic>
        <p:nvPicPr>
          <p:cNvPr id="6" name="Picture 5" descr="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441490"/>
            <a:ext cx="381000" cy="898666"/>
          </a:xfrm>
          <a:prstGeom prst="rect">
            <a:avLst/>
          </a:prstGeom>
        </p:spPr>
      </p:pic>
      <p:cxnSp>
        <p:nvCxnSpPr>
          <p:cNvPr id="34" name="Straight Connector 33"/>
          <p:cNvCxnSpPr/>
          <p:nvPr/>
        </p:nvCxnSpPr>
        <p:spPr>
          <a:xfrm>
            <a:off x="3810000" y="251460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733800" y="556260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096000" y="4007370"/>
            <a:ext cx="1219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Cloud 47"/>
          <p:cNvSpPr/>
          <p:nvPr/>
        </p:nvSpPr>
        <p:spPr>
          <a:xfrm>
            <a:off x="2209800" y="5029200"/>
            <a:ext cx="1524000" cy="838200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(SMS)</a:t>
            </a:r>
          </a:p>
          <a:p>
            <a:pPr algn="ctr" rtl="1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GSM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Cloud 48"/>
          <p:cNvSpPr/>
          <p:nvPr/>
        </p:nvSpPr>
        <p:spPr>
          <a:xfrm>
            <a:off x="2209800" y="2057400"/>
            <a:ext cx="1524000" cy="914400"/>
          </a:xfrm>
          <a:prstGeom prst="clou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PSTN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3550170" y="3992380"/>
            <a:ext cx="1676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6200000" flipH="1">
            <a:off x="4419600" y="2514600"/>
            <a:ext cx="1066800" cy="1066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 flipH="1" flipV="1">
            <a:off x="4191000" y="4267200"/>
            <a:ext cx="1447800" cy="1143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Cloud 25"/>
          <p:cNvSpPr/>
          <p:nvPr/>
        </p:nvSpPr>
        <p:spPr>
          <a:xfrm>
            <a:off x="2095500" y="3466890"/>
            <a:ext cx="1600200" cy="1018309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Internet</a:t>
            </a:r>
            <a:endParaRPr lang="en-US" sz="1900" dirty="0">
              <a:solidFill>
                <a:schemeClr val="tx1"/>
              </a:solidFill>
            </a:endParaRPr>
          </a:p>
        </p:txBody>
      </p:sp>
      <p:pic>
        <p:nvPicPr>
          <p:cNvPr id="23" name="Picture 22" descr="تلفكس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2209800"/>
            <a:ext cx="684548" cy="533400"/>
          </a:xfrm>
          <a:prstGeom prst="rect">
            <a:avLst/>
          </a:prstGeom>
        </p:spPr>
      </p:pic>
      <p:pic>
        <p:nvPicPr>
          <p:cNvPr id="32" name="Picture 31" descr="cellphone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7456" y="5210330"/>
            <a:ext cx="565573" cy="609600"/>
          </a:xfrm>
          <a:prstGeom prst="rect">
            <a:avLst/>
          </a:prstGeom>
        </p:spPr>
      </p:pic>
      <p:pic>
        <p:nvPicPr>
          <p:cNvPr id="36" name="Picture 35" descr="laptop2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3000" y="3653850"/>
            <a:ext cx="742950" cy="719239"/>
          </a:xfrm>
          <a:prstGeom prst="rect">
            <a:avLst/>
          </a:prstGeom>
        </p:spPr>
      </p:pic>
      <p:pic>
        <p:nvPicPr>
          <p:cNvPr id="45" name="Picture 44" descr="company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39000" y="3505200"/>
            <a:ext cx="1508510" cy="828675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7543800" y="4314670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Company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23" descr="IC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334000" y="3657600"/>
            <a:ext cx="1082843" cy="762000"/>
          </a:xfrm>
          <a:prstGeom prst="rect">
            <a:avLst/>
          </a:prstGeom>
        </p:spPr>
      </p:pic>
      <p:pic>
        <p:nvPicPr>
          <p:cNvPr id="27" name="Picture 26" descr="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968734"/>
            <a:ext cx="381000" cy="898666"/>
          </a:xfrm>
          <a:prstGeom prst="rect">
            <a:avLst/>
          </a:prstGeom>
        </p:spPr>
      </p:pic>
      <p:pic>
        <p:nvPicPr>
          <p:cNvPr id="28" name="Picture 27" descr="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190" y="1966210"/>
            <a:ext cx="381000" cy="898666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962400" y="5685020"/>
            <a:ext cx="531276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SMS- Short Message Service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GSM- Global System for Mobile Communication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ICT- Information and Communications Technology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62000" cy="365125"/>
          </a:xfrm>
        </p:spPr>
        <p:txBody>
          <a:bodyPr/>
          <a:lstStyle/>
          <a:p>
            <a:pPr algn="ctr"/>
            <a:fld id="{3168BF4A-2BBA-4DE1-BA13-B20F9C568B87}" type="slidenum">
              <a:rPr lang="en-US" sz="1800" b="1" smtClean="0">
                <a:cs typeface="Andalus" pitchFamily="2" charset="-78"/>
              </a:rPr>
              <a:pPr algn="ctr"/>
              <a:t>9</a:t>
            </a:fld>
            <a:endParaRPr lang="en-US" sz="1800" b="1" dirty="0">
              <a:cs typeface="Andalus" pitchFamily="2" charset="-78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9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08000"/>
      </a:accent1>
      <a:accent2>
        <a:srgbClr val="009DD9"/>
      </a:accent2>
      <a:accent3>
        <a:srgbClr val="0BD0D9"/>
      </a:accent3>
      <a:accent4>
        <a:srgbClr val="10CF9B"/>
      </a:accent4>
      <a:accent5>
        <a:srgbClr val="3ECCB4"/>
      </a:accent5>
      <a:accent6>
        <a:srgbClr val="FF742F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737</TotalTime>
  <Words>1556</Words>
  <Application>Microsoft Office PowerPoint</Application>
  <PresentationFormat>On-screen Show (4:3)</PresentationFormat>
  <Paragraphs>348</Paragraphs>
  <Slides>33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Flow</vt:lpstr>
      <vt:lpstr>مديريت ارتباط با مشتري (CRM)</vt:lpstr>
      <vt:lpstr>متخصصان اعلام حضور مي كنند- ارتباط به وي وصل      مي شود. سوابق مشورت در ديتابيس ثبت مي شود.</vt:lpstr>
      <vt:lpstr> استراتژيهاي شبكه تلفن </vt:lpstr>
      <vt:lpstr> TDM (Time- Division Multiplexing)</vt:lpstr>
      <vt:lpstr> Phase I: VoIP (Voice over IP)  IP – TDM ( Internet Protocol – Time Division Multiplexing)</vt:lpstr>
      <vt:lpstr> Phase II: IP </vt:lpstr>
      <vt:lpstr>ماموريت هاي CRM</vt:lpstr>
      <vt:lpstr> معماري سطح بالا ارتباط مشتري با CRM</vt:lpstr>
      <vt:lpstr> كانال هاي ارتباطي مشتري با سازمان</vt:lpstr>
      <vt:lpstr> معرفي نرم افزار CRM</vt:lpstr>
      <vt:lpstr> معرفي نرم افزار CRM</vt:lpstr>
      <vt:lpstr> معرفي نرم افزار CRM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mellat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متخصصان اعلام حضور مي كنند- ارتباط به وي وصل مي شود سوابق مشورت در ديتابيس ثبت مي شود.</dc:title>
  <dc:creator>khademi</dc:creator>
  <cp:lastModifiedBy>WIN 7</cp:lastModifiedBy>
  <cp:revision>234</cp:revision>
  <dcterms:created xsi:type="dcterms:W3CDTF">2009-09-27T10:47:36Z</dcterms:created>
  <dcterms:modified xsi:type="dcterms:W3CDTF">2016-09-13T18:07:58Z</dcterms:modified>
</cp:coreProperties>
</file>