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1"/>
  </p:notesMasterIdLst>
  <p:sldIdLst>
    <p:sldId id="256" r:id="rId2"/>
    <p:sldId id="435" r:id="rId3"/>
    <p:sldId id="432" r:id="rId4"/>
    <p:sldId id="426" r:id="rId5"/>
    <p:sldId id="428" r:id="rId6"/>
    <p:sldId id="376" r:id="rId7"/>
    <p:sldId id="434" r:id="rId8"/>
    <p:sldId id="429" r:id="rId9"/>
    <p:sldId id="427" r:id="rId10"/>
    <p:sldId id="425" r:id="rId11"/>
    <p:sldId id="399" r:id="rId12"/>
    <p:sldId id="400" r:id="rId13"/>
    <p:sldId id="436" r:id="rId14"/>
    <p:sldId id="418" r:id="rId15"/>
    <p:sldId id="417" r:id="rId16"/>
    <p:sldId id="419" r:id="rId17"/>
    <p:sldId id="420" r:id="rId18"/>
    <p:sldId id="421" r:id="rId19"/>
    <p:sldId id="422" r:id="rId20"/>
    <p:sldId id="423" r:id="rId21"/>
    <p:sldId id="424" r:id="rId22"/>
    <p:sldId id="378" r:id="rId23"/>
    <p:sldId id="409" r:id="rId24"/>
    <p:sldId id="410" r:id="rId25"/>
    <p:sldId id="411" r:id="rId26"/>
    <p:sldId id="412" r:id="rId27"/>
    <p:sldId id="413" r:id="rId28"/>
    <p:sldId id="414" r:id="rId29"/>
    <p:sldId id="415" r:id="rId30"/>
    <p:sldId id="377" r:id="rId31"/>
    <p:sldId id="430" r:id="rId32"/>
    <p:sldId id="437" r:id="rId33"/>
    <p:sldId id="431" r:id="rId34"/>
    <p:sldId id="380" r:id="rId35"/>
    <p:sldId id="381" r:id="rId36"/>
    <p:sldId id="382" r:id="rId37"/>
    <p:sldId id="391" r:id="rId38"/>
    <p:sldId id="438" r:id="rId39"/>
    <p:sldId id="392" r:id="rId40"/>
  </p:sldIdLst>
  <p:sldSz cx="9144000" cy="6858000" type="screen4x3"/>
  <p:notesSz cx="6858000" cy="9144000"/>
  <p:custDataLst>
    <p:tags r:id="rId42"/>
  </p:custDataLst>
  <p:defaultTextStyle>
    <a:defPPr>
      <a:defRPr lang="fa-IR"/>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8" autoAdjust="0"/>
    <p:restoredTop sz="86571" autoAdjust="0"/>
  </p:normalViewPr>
  <p:slideViewPr>
    <p:cSldViewPr>
      <p:cViewPr varScale="1">
        <p:scale>
          <a:sx n="63" d="100"/>
          <a:sy n="63" d="100"/>
        </p:scale>
        <p:origin x="-159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39734-2317-44C9-9A9C-2FF73216E05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72144EF-D6C8-4B97-9F5A-A800968F6643}">
      <dgm:prSet phldrT="[Text]"/>
      <dgm:spPr/>
      <dgm:t>
        <a:bodyPr/>
        <a:lstStyle/>
        <a:p>
          <a:r>
            <a:rPr lang="en-US" dirty="0" smtClean="0"/>
            <a:t>BI</a:t>
          </a:r>
          <a:endParaRPr lang="en-US" dirty="0"/>
        </a:p>
      </dgm:t>
    </dgm:pt>
    <dgm:pt modelId="{6C7527F7-D488-46C9-AEA6-8F5EA748D101}" type="parTrans" cxnId="{35578B3E-3743-4935-8C01-5FAB1999291B}">
      <dgm:prSet/>
      <dgm:spPr/>
      <dgm:t>
        <a:bodyPr/>
        <a:lstStyle/>
        <a:p>
          <a:endParaRPr lang="en-US"/>
        </a:p>
      </dgm:t>
    </dgm:pt>
    <dgm:pt modelId="{C780B7D3-E39F-4EFD-B59D-CE41A945129F}" type="sibTrans" cxnId="{35578B3E-3743-4935-8C01-5FAB1999291B}">
      <dgm:prSet/>
      <dgm:spPr/>
      <dgm:t>
        <a:bodyPr/>
        <a:lstStyle/>
        <a:p>
          <a:endParaRPr lang="en-US"/>
        </a:p>
      </dgm:t>
    </dgm:pt>
    <dgm:pt modelId="{5530589C-A457-4D13-831E-BD8DFB3E17F9}">
      <dgm:prSet phldrT="[Text]"/>
      <dgm:spPr/>
      <dgm:t>
        <a:bodyPr/>
        <a:lstStyle/>
        <a:p>
          <a:r>
            <a:rPr lang="en-US" dirty="0" smtClean="0"/>
            <a:t>OLTP</a:t>
          </a:r>
          <a:endParaRPr lang="en-US" dirty="0"/>
        </a:p>
      </dgm:t>
    </dgm:pt>
    <dgm:pt modelId="{B079B5BC-D3C6-4189-AC3D-A9E99C07D30E}" type="parTrans" cxnId="{DFA7CFBF-9BBD-46B1-947C-89D03AD22897}">
      <dgm:prSet/>
      <dgm:spPr/>
      <dgm:t>
        <a:bodyPr/>
        <a:lstStyle/>
        <a:p>
          <a:endParaRPr lang="en-US"/>
        </a:p>
      </dgm:t>
    </dgm:pt>
    <dgm:pt modelId="{44DA665B-FBCD-4A87-A36D-ED890B430073}" type="sibTrans" cxnId="{DFA7CFBF-9BBD-46B1-947C-89D03AD22897}">
      <dgm:prSet/>
      <dgm:spPr/>
      <dgm:t>
        <a:bodyPr/>
        <a:lstStyle/>
        <a:p>
          <a:endParaRPr lang="en-US"/>
        </a:p>
      </dgm:t>
    </dgm:pt>
    <dgm:pt modelId="{4DAEF7E8-528C-49F3-8C58-FF3C130C5179}">
      <dgm:prSet phldrT="[Text]"/>
      <dgm:spPr/>
      <dgm:t>
        <a:bodyPr/>
        <a:lstStyle/>
        <a:p>
          <a:r>
            <a:rPr lang="en-US" dirty="0" smtClean="0"/>
            <a:t>IDSS</a:t>
          </a:r>
          <a:endParaRPr lang="en-US" dirty="0"/>
        </a:p>
      </dgm:t>
    </dgm:pt>
    <dgm:pt modelId="{A531F2FC-CBDF-4B9E-91A6-0FF8650850DF}" type="parTrans" cxnId="{8C8A176C-5157-467C-B710-CAB834B218E8}">
      <dgm:prSet/>
      <dgm:spPr/>
      <dgm:t>
        <a:bodyPr/>
        <a:lstStyle/>
        <a:p>
          <a:endParaRPr lang="en-US"/>
        </a:p>
      </dgm:t>
    </dgm:pt>
    <dgm:pt modelId="{66887C84-1210-4B7C-86D7-B00221CCE859}" type="sibTrans" cxnId="{8C8A176C-5157-467C-B710-CAB834B218E8}">
      <dgm:prSet/>
      <dgm:spPr/>
      <dgm:t>
        <a:bodyPr/>
        <a:lstStyle/>
        <a:p>
          <a:endParaRPr lang="en-US"/>
        </a:p>
      </dgm:t>
    </dgm:pt>
    <dgm:pt modelId="{645E8C83-BA4A-4C12-B0D9-F7F2F8D17DB0}">
      <dgm:prSet phldrT="[Text]"/>
      <dgm:spPr/>
      <dgm:t>
        <a:bodyPr/>
        <a:lstStyle/>
        <a:p>
          <a:r>
            <a:rPr lang="en-US" dirty="0" smtClean="0"/>
            <a:t>ERP</a:t>
          </a:r>
          <a:endParaRPr lang="en-US" dirty="0"/>
        </a:p>
      </dgm:t>
    </dgm:pt>
    <dgm:pt modelId="{BAA1C4AA-E0D3-4B70-9965-BDCC8BF1B3DE}" type="parTrans" cxnId="{29D6FEED-C8A8-472F-9007-B6BA00D4AB5B}">
      <dgm:prSet/>
      <dgm:spPr/>
      <dgm:t>
        <a:bodyPr/>
        <a:lstStyle/>
        <a:p>
          <a:endParaRPr lang="en-US"/>
        </a:p>
      </dgm:t>
    </dgm:pt>
    <dgm:pt modelId="{DDFA9D15-86ED-4318-B9A3-61E296A93532}" type="sibTrans" cxnId="{29D6FEED-C8A8-472F-9007-B6BA00D4AB5B}">
      <dgm:prSet/>
      <dgm:spPr/>
      <dgm:t>
        <a:bodyPr/>
        <a:lstStyle/>
        <a:p>
          <a:endParaRPr lang="en-US"/>
        </a:p>
      </dgm:t>
    </dgm:pt>
    <dgm:pt modelId="{3AECE69A-EEE4-4C33-8EC5-0697B12EA333}">
      <dgm:prSet phldrT="[Text]"/>
      <dgm:spPr/>
      <dgm:t>
        <a:bodyPr/>
        <a:lstStyle/>
        <a:p>
          <a:r>
            <a:rPr lang="en-US" dirty="0" smtClean="0"/>
            <a:t>Data </a:t>
          </a:r>
          <a:r>
            <a:rPr lang="en-US" i="1" dirty="0" smtClean="0"/>
            <a:t>mining</a:t>
          </a:r>
          <a:endParaRPr lang="en-US" i="1" dirty="0"/>
        </a:p>
      </dgm:t>
    </dgm:pt>
    <dgm:pt modelId="{4FBD2903-8F30-453E-9C4D-0043263E94AA}" type="parTrans" cxnId="{0AADCC93-72F5-4AF6-B9F1-E2817B810F7B}">
      <dgm:prSet/>
      <dgm:spPr/>
      <dgm:t>
        <a:bodyPr/>
        <a:lstStyle/>
        <a:p>
          <a:endParaRPr lang="en-US"/>
        </a:p>
      </dgm:t>
    </dgm:pt>
    <dgm:pt modelId="{8D3C2D0E-2E0A-4BB2-B8BF-A50F93E003A3}" type="sibTrans" cxnId="{0AADCC93-72F5-4AF6-B9F1-E2817B810F7B}">
      <dgm:prSet/>
      <dgm:spPr/>
      <dgm:t>
        <a:bodyPr/>
        <a:lstStyle/>
        <a:p>
          <a:endParaRPr lang="en-US"/>
        </a:p>
      </dgm:t>
    </dgm:pt>
    <dgm:pt modelId="{DE1AE1FC-2BF3-4139-B75F-CD8186F8A325}">
      <dgm:prSet phldrT="[Text]"/>
      <dgm:spPr/>
      <dgm:t>
        <a:bodyPr/>
        <a:lstStyle/>
        <a:p>
          <a:r>
            <a:rPr lang="en-US" dirty="0" smtClean="0"/>
            <a:t>Data Warehousing </a:t>
          </a:r>
          <a:endParaRPr lang="en-US" dirty="0"/>
        </a:p>
      </dgm:t>
    </dgm:pt>
    <dgm:pt modelId="{714B2C9D-E7B4-45B2-8FDF-848D22346F1B}" type="parTrans" cxnId="{A09073FF-573D-4678-917A-874FD1954E8D}">
      <dgm:prSet/>
      <dgm:spPr/>
      <dgm:t>
        <a:bodyPr/>
        <a:lstStyle/>
        <a:p>
          <a:endParaRPr lang="en-US"/>
        </a:p>
      </dgm:t>
    </dgm:pt>
    <dgm:pt modelId="{6CC7A87F-4FEB-4A35-8D84-15C63C45F969}" type="sibTrans" cxnId="{A09073FF-573D-4678-917A-874FD1954E8D}">
      <dgm:prSet/>
      <dgm:spPr/>
      <dgm:t>
        <a:bodyPr/>
        <a:lstStyle/>
        <a:p>
          <a:endParaRPr lang="en-US"/>
        </a:p>
      </dgm:t>
    </dgm:pt>
    <dgm:pt modelId="{2E6815D2-9D7B-487B-B223-48E851AF5AFB}">
      <dgm:prSet phldrT="[Text]"/>
      <dgm:spPr/>
      <dgm:t>
        <a:bodyPr/>
        <a:lstStyle/>
        <a:p>
          <a:r>
            <a:rPr lang="en-US" dirty="0" smtClean="0"/>
            <a:t>Intelligent Agent</a:t>
          </a:r>
          <a:endParaRPr lang="en-US" dirty="0"/>
        </a:p>
      </dgm:t>
    </dgm:pt>
    <dgm:pt modelId="{69B6C059-6B68-423C-B153-75D54E7C6B1E}" type="parTrans" cxnId="{522EC309-7ECC-4EC7-9F13-C87EFBC03651}">
      <dgm:prSet/>
      <dgm:spPr/>
      <dgm:t>
        <a:bodyPr/>
        <a:lstStyle/>
        <a:p>
          <a:endParaRPr lang="en-US"/>
        </a:p>
      </dgm:t>
    </dgm:pt>
    <dgm:pt modelId="{D63B03AA-3D6A-4C39-B173-953119BA2B7A}" type="sibTrans" cxnId="{522EC309-7ECC-4EC7-9F13-C87EFBC03651}">
      <dgm:prSet/>
      <dgm:spPr/>
      <dgm:t>
        <a:bodyPr/>
        <a:lstStyle/>
        <a:p>
          <a:endParaRPr lang="en-US"/>
        </a:p>
      </dgm:t>
    </dgm:pt>
    <dgm:pt modelId="{BF28F56E-955D-4CC7-ADA6-ACC8D28EF754}">
      <dgm:prSet phldrT="[Text]"/>
      <dgm:spPr/>
      <dgm:t>
        <a:bodyPr/>
        <a:lstStyle/>
        <a:p>
          <a:r>
            <a:rPr lang="en-US" dirty="0" smtClean="0"/>
            <a:t>OLAP</a:t>
          </a:r>
          <a:endParaRPr lang="en-US" dirty="0"/>
        </a:p>
      </dgm:t>
    </dgm:pt>
    <dgm:pt modelId="{7FCA19E6-0B22-4F5C-9B6E-4DCF87677D5D}" type="parTrans" cxnId="{11771DF9-94A5-413C-9CA1-65091CB8757E}">
      <dgm:prSet/>
      <dgm:spPr/>
      <dgm:t>
        <a:bodyPr/>
        <a:lstStyle/>
        <a:p>
          <a:endParaRPr lang="en-US"/>
        </a:p>
      </dgm:t>
    </dgm:pt>
    <dgm:pt modelId="{9D0E69AF-ACE7-4FB6-B3F8-7AB4D9A3EDF0}" type="sibTrans" cxnId="{11771DF9-94A5-413C-9CA1-65091CB8757E}">
      <dgm:prSet/>
      <dgm:spPr/>
      <dgm:t>
        <a:bodyPr/>
        <a:lstStyle/>
        <a:p>
          <a:endParaRPr lang="en-US"/>
        </a:p>
      </dgm:t>
    </dgm:pt>
    <dgm:pt modelId="{58752097-F929-4C65-A46A-7BBDDE8B25F3}">
      <dgm:prSet phldrT="[Text]"/>
      <dgm:spPr/>
      <dgm:t>
        <a:bodyPr/>
        <a:lstStyle/>
        <a:p>
          <a:r>
            <a:rPr lang="en-US" dirty="0" smtClean="0"/>
            <a:t>SCM</a:t>
          </a:r>
          <a:endParaRPr lang="en-US" dirty="0"/>
        </a:p>
      </dgm:t>
    </dgm:pt>
    <dgm:pt modelId="{401090D7-BB4D-4A95-BB69-21E0E6300790}" type="parTrans" cxnId="{BDB007E8-55AC-4AA5-A69E-D3632FD93142}">
      <dgm:prSet/>
      <dgm:spPr/>
      <dgm:t>
        <a:bodyPr/>
        <a:lstStyle/>
        <a:p>
          <a:endParaRPr lang="en-US"/>
        </a:p>
      </dgm:t>
    </dgm:pt>
    <dgm:pt modelId="{98B52FFB-5DC2-4B2F-9CFB-24B322A9205A}" type="sibTrans" cxnId="{BDB007E8-55AC-4AA5-A69E-D3632FD93142}">
      <dgm:prSet/>
      <dgm:spPr/>
      <dgm:t>
        <a:bodyPr/>
        <a:lstStyle/>
        <a:p>
          <a:endParaRPr lang="en-US"/>
        </a:p>
      </dgm:t>
    </dgm:pt>
    <dgm:pt modelId="{121A447A-D7EC-4EF8-841E-4F0757F5A92F}" type="pres">
      <dgm:prSet presAssocID="{3EB39734-2317-44C9-9A9C-2FF73216E059}" presName="cycle" presStyleCnt="0">
        <dgm:presLayoutVars>
          <dgm:chMax val="1"/>
          <dgm:dir/>
          <dgm:animLvl val="ctr"/>
          <dgm:resizeHandles val="exact"/>
        </dgm:presLayoutVars>
      </dgm:prSet>
      <dgm:spPr/>
      <dgm:t>
        <a:bodyPr/>
        <a:lstStyle/>
        <a:p>
          <a:pPr rtl="1"/>
          <a:endParaRPr lang="fa-IR"/>
        </a:p>
      </dgm:t>
    </dgm:pt>
    <dgm:pt modelId="{AA972493-F5CD-475F-B290-7C39C44B256E}" type="pres">
      <dgm:prSet presAssocID="{572144EF-D6C8-4B97-9F5A-A800968F6643}" presName="centerShape" presStyleLbl="node0" presStyleIdx="0" presStyleCnt="1"/>
      <dgm:spPr/>
      <dgm:t>
        <a:bodyPr/>
        <a:lstStyle/>
        <a:p>
          <a:endParaRPr lang="en-US"/>
        </a:p>
      </dgm:t>
    </dgm:pt>
    <dgm:pt modelId="{128876C8-610C-4BC1-A291-6B0870A6341E}" type="pres">
      <dgm:prSet presAssocID="{4FBD2903-8F30-453E-9C4D-0043263E94AA}" presName="parTrans" presStyleLbl="bgSibTrans2D1" presStyleIdx="0" presStyleCnt="8"/>
      <dgm:spPr/>
      <dgm:t>
        <a:bodyPr/>
        <a:lstStyle/>
        <a:p>
          <a:pPr rtl="1"/>
          <a:endParaRPr lang="fa-IR"/>
        </a:p>
      </dgm:t>
    </dgm:pt>
    <dgm:pt modelId="{F8485B68-7FF5-4C64-A56D-E532DA2001BB}" type="pres">
      <dgm:prSet presAssocID="{3AECE69A-EEE4-4C33-8EC5-0697B12EA333}" presName="node" presStyleLbl="node1" presStyleIdx="0" presStyleCnt="8">
        <dgm:presLayoutVars>
          <dgm:bulletEnabled val="1"/>
        </dgm:presLayoutVars>
      </dgm:prSet>
      <dgm:spPr/>
      <dgm:t>
        <a:bodyPr/>
        <a:lstStyle/>
        <a:p>
          <a:pPr rtl="1"/>
          <a:endParaRPr lang="fa-IR"/>
        </a:p>
      </dgm:t>
    </dgm:pt>
    <dgm:pt modelId="{5F6276E8-3B9B-48DE-B8A2-7E70CCCF6C2A}" type="pres">
      <dgm:prSet presAssocID="{714B2C9D-E7B4-45B2-8FDF-848D22346F1B}" presName="parTrans" presStyleLbl="bgSibTrans2D1" presStyleIdx="1" presStyleCnt="8"/>
      <dgm:spPr/>
      <dgm:t>
        <a:bodyPr/>
        <a:lstStyle/>
        <a:p>
          <a:pPr rtl="1"/>
          <a:endParaRPr lang="fa-IR"/>
        </a:p>
      </dgm:t>
    </dgm:pt>
    <dgm:pt modelId="{677F5D82-CB6A-4CCB-B2A3-9AD933DD3B07}" type="pres">
      <dgm:prSet presAssocID="{DE1AE1FC-2BF3-4139-B75F-CD8186F8A325}" presName="node" presStyleLbl="node1" presStyleIdx="1" presStyleCnt="8">
        <dgm:presLayoutVars>
          <dgm:bulletEnabled val="1"/>
        </dgm:presLayoutVars>
      </dgm:prSet>
      <dgm:spPr/>
      <dgm:t>
        <a:bodyPr/>
        <a:lstStyle/>
        <a:p>
          <a:pPr rtl="1"/>
          <a:endParaRPr lang="fa-IR"/>
        </a:p>
      </dgm:t>
    </dgm:pt>
    <dgm:pt modelId="{DAAC1F90-A39A-49E5-B8F0-A8808193BE15}" type="pres">
      <dgm:prSet presAssocID="{69B6C059-6B68-423C-B153-75D54E7C6B1E}" presName="parTrans" presStyleLbl="bgSibTrans2D1" presStyleIdx="2" presStyleCnt="8"/>
      <dgm:spPr/>
      <dgm:t>
        <a:bodyPr/>
        <a:lstStyle/>
        <a:p>
          <a:pPr rtl="1"/>
          <a:endParaRPr lang="fa-IR"/>
        </a:p>
      </dgm:t>
    </dgm:pt>
    <dgm:pt modelId="{93582668-EF16-4BFB-8513-63F9EBA2EA84}" type="pres">
      <dgm:prSet presAssocID="{2E6815D2-9D7B-487B-B223-48E851AF5AFB}" presName="node" presStyleLbl="node1" presStyleIdx="2" presStyleCnt="8">
        <dgm:presLayoutVars>
          <dgm:bulletEnabled val="1"/>
        </dgm:presLayoutVars>
      </dgm:prSet>
      <dgm:spPr/>
      <dgm:t>
        <a:bodyPr/>
        <a:lstStyle/>
        <a:p>
          <a:pPr rtl="1"/>
          <a:endParaRPr lang="fa-IR"/>
        </a:p>
      </dgm:t>
    </dgm:pt>
    <dgm:pt modelId="{92223A04-9F5B-4466-ACE4-823B1151BC04}" type="pres">
      <dgm:prSet presAssocID="{7FCA19E6-0B22-4F5C-9B6E-4DCF87677D5D}" presName="parTrans" presStyleLbl="bgSibTrans2D1" presStyleIdx="3" presStyleCnt="8"/>
      <dgm:spPr/>
      <dgm:t>
        <a:bodyPr/>
        <a:lstStyle/>
        <a:p>
          <a:pPr rtl="1"/>
          <a:endParaRPr lang="fa-IR"/>
        </a:p>
      </dgm:t>
    </dgm:pt>
    <dgm:pt modelId="{3FD5FD85-1055-4145-BA0A-1D342BD2C274}" type="pres">
      <dgm:prSet presAssocID="{BF28F56E-955D-4CC7-ADA6-ACC8D28EF754}" presName="node" presStyleLbl="node1" presStyleIdx="3" presStyleCnt="8">
        <dgm:presLayoutVars>
          <dgm:bulletEnabled val="1"/>
        </dgm:presLayoutVars>
      </dgm:prSet>
      <dgm:spPr/>
      <dgm:t>
        <a:bodyPr/>
        <a:lstStyle/>
        <a:p>
          <a:endParaRPr lang="en-US"/>
        </a:p>
      </dgm:t>
    </dgm:pt>
    <dgm:pt modelId="{4201C21B-9E0A-4EDB-8DBA-9FE1D4013C62}" type="pres">
      <dgm:prSet presAssocID="{B079B5BC-D3C6-4189-AC3D-A9E99C07D30E}" presName="parTrans" presStyleLbl="bgSibTrans2D1" presStyleIdx="4" presStyleCnt="8"/>
      <dgm:spPr/>
      <dgm:t>
        <a:bodyPr/>
        <a:lstStyle/>
        <a:p>
          <a:pPr rtl="1"/>
          <a:endParaRPr lang="fa-IR"/>
        </a:p>
      </dgm:t>
    </dgm:pt>
    <dgm:pt modelId="{F41E636D-4D05-4775-9968-BD9004725C70}" type="pres">
      <dgm:prSet presAssocID="{5530589C-A457-4D13-831E-BD8DFB3E17F9}" presName="node" presStyleLbl="node1" presStyleIdx="4" presStyleCnt="8">
        <dgm:presLayoutVars>
          <dgm:bulletEnabled val="1"/>
        </dgm:presLayoutVars>
      </dgm:prSet>
      <dgm:spPr/>
      <dgm:t>
        <a:bodyPr/>
        <a:lstStyle/>
        <a:p>
          <a:pPr rtl="1"/>
          <a:endParaRPr lang="fa-IR"/>
        </a:p>
      </dgm:t>
    </dgm:pt>
    <dgm:pt modelId="{5480AECA-3364-44A7-81A9-124CA21F5349}" type="pres">
      <dgm:prSet presAssocID="{A531F2FC-CBDF-4B9E-91A6-0FF8650850DF}" presName="parTrans" presStyleLbl="bgSibTrans2D1" presStyleIdx="5" presStyleCnt="8"/>
      <dgm:spPr/>
      <dgm:t>
        <a:bodyPr/>
        <a:lstStyle/>
        <a:p>
          <a:pPr rtl="1"/>
          <a:endParaRPr lang="fa-IR"/>
        </a:p>
      </dgm:t>
    </dgm:pt>
    <dgm:pt modelId="{6051057F-443D-45D9-9276-88796345F4E6}" type="pres">
      <dgm:prSet presAssocID="{4DAEF7E8-528C-49F3-8C58-FF3C130C5179}" presName="node" presStyleLbl="node1" presStyleIdx="5" presStyleCnt="8">
        <dgm:presLayoutVars>
          <dgm:bulletEnabled val="1"/>
        </dgm:presLayoutVars>
      </dgm:prSet>
      <dgm:spPr/>
      <dgm:t>
        <a:bodyPr/>
        <a:lstStyle/>
        <a:p>
          <a:endParaRPr lang="en-US"/>
        </a:p>
      </dgm:t>
    </dgm:pt>
    <dgm:pt modelId="{9E5D883D-17CD-4DF0-BF52-0F6433C007D5}" type="pres">
      <dgm:prSet presAssocID="{BAA1C4AA-E0D3-4B70-9965-BDCC8BF1B3DE}" presName="parTrans" presStyleLbl="bgSibTrans2D1" presStyleIdx="6" presStyleCnt="8"/>
      <dgm:spPr/>
      <dgm:t>
        <a:bodyPr/>
        <a:lstStyle/>
        <a:p>
          <a:pPr rtl="1"/>
          <a:endParaRPr lang="fa-IR"/>
        </a:p>
      </dgm:t>
    </dgm:pt>
    <dgm:pt modelId="{B92DA481-19C8-49DA-A8A5-6F2C841EBF90}" type="pres">
      <dgm:prSet presAssocID="{645E8C83-BA4A-4C12-B0D9-F7F2F8D17DB0}" presName="node" presStyleLbl="node1" presStyleIdx="6" presStyleCnt="8">
        <dgm:presLayoutVars>
          <dgm:bulletEnabled val="1"/>
        </dgm:presLayoutVars>
      </dgm:prSet>
      <dgm:spPr/>
      <dgm:t>
        <a:bodyPr/>
        <a:lstStyle/>
        <a:p>
          <a:endParaRPr lang="en-US"/>
        </a:p>
      </dgm:t>
    </dgm:pt>
    <dgm:pt modelId="{72521048-7A76-49B9-85CF-6CB1592DF9B6}" type="pres">
      <dgm:prSet presAssocID="{401090D7-BB4D-4A95-BB69-21E0E6300790}" presName="parTrans" presStyleLbl="bgSibTrans2D1" presStyleIdx="7" presStyleCnt="8"/>
      <dgm:spPr/>
      <dgm:t>
        <a:bodyPr/>
        <a:lstStyle/>
        <a:p>
          <a:pPr rtl="1"/>
          <a:endParaRPr lang="fa-IR"/>
        </a:p>
      </dgm:t>
    </dgm:pt>
    <dgm:pt modelId="{47C41B85-6B1A-423B-BB69-E976224CB636}" type="pres">
      <dgm:prSet presAssocID="{58752097-F929-4C65-A46A-7BBDDE8B25F3}" presName="node" presStyleLbl="node1" presStyleIdx="7" presStyleCnt="8">
        <dgm:presLayoutVars>
          <dgm:bulletEnabled val="1"/>
        </dgm:presLayoutVars>
      </dgm:prSet>
      <dgm:spPr/>
      <dgm:t>
        <a:bodyPr/>
        <a:lstStyle/>
        <a:p>
          <a:endParaRPr lang="en-US"/>
        </a:p>
      </dgm:t>
    </dgm:pt>
  </dgm:ptLst>
  <dgm:cxnLst>
    <dgm:cxn modelId="{EEA74D3F-CF91-4650-B80D-1847A4150D28}" type="presOf" srcId="{A531F2FC-CBDF-4B9E-91A6-0FF8650850DF}" destId="{5480AECA-3364-44A7-81A9-124CA21F5349}" srcOrd="0" destOrd="0" presId="urn:microsoft.com/office/officeart/2005/8/layout/radial4"/>
    <dgm:cxn modelId="{A09073FF-573D-4678-917A-874FD1954E8D}" srcId="{572144EF-D6C8-4B97-9F5A-A800968F6643}" destId="{DE1AE1FC-2BF3-4139-B75F-CD8186F8A325}" srcOrd="1" destOrd="0" parTransId="{714B2C9D-E7B4-45B2-8FDF-848D22346F1B}" sibTransId="{6CC7A87F-4FEB-4A35-8D84-15C63C45F969}"/>
    <dgm:cxn modelId="{35578B3E-3743-4935-8C01-5FAB1999291B}" srcId="{3EB39734-2317-44C9-9A9C-2FF73216E059}" destId="{572144EF-D6C8-4B97-9F5A-A800968F6643}" srcOrd="0" destOrd="0" parTransId="{6C7527F7-D488-46C9-AEA6-8F5EA748D101}" sibTransId="{C780B7D3-E39F-4EFD-B59D-CE41A945129F}"/>
    <dgm:cxn modelId="{BC957A15-FFB3-444B-B77F-B5C54CF4C2E9}" type="presOf" srcId="{B079B5BC-D3C6-4189-AC3D-A9E99C07D30E}" destId="{4201C21B-9E0A-4EDB-8DBA-9FE1D4013C62}" srcOrd="0" destOrd="0" presId="urn:microsoft.com/office/officeart/2005/8/layout/radial4"/>
    <dgm:cxn modelId="{0AADCC93-72F5-4AF6-B9F1-E2817B810F7B}" srcId="{572144EF-D6C8-4B97-9F5A-A800968F6643}" destId="{3AECE69A-EEE4-4C33-8EC5-0697B12EA333}" srcOrd="0" destOrd="0" parTransId="{4FBD2903-8F30-453E-9C4D-0043263E94AA}" sibTransId="{8D3C2D0E-2E0A-4BB2-B8BF-A50F93E003A3}"/>
    <dgm:cxn modelId="{1F4131A7-E229-422E-B88E-A92B6A5CB822}" type="presOf" srcId="{645E8C83-BA4A-4C12-B0D9-F7F2F8D17DB0}" destId="{B92DA481-19C8-49DA-A8A5-6F2C841EBF90}" srcOrd="0" destOrd="0" presId="urn:microsoft.com/office/officeart/2005/8/layout/radial4"/>
    <dgm:cxn modelId="{6C9DC80A-21AF-490A-84E0-AC8E07B306D9}" type="presOf" srcId="{7FCA19E6-0B22-4F5C-9B6E-4DCF87677D5D}" destId="{92223A04-9F5B-4466-ACE4-823B1151BC04}" srcOrd="0" destOrd="0" presId="urn:microsoft.com/office/officeart/2005/8/layout/radial4"/>
    <dgm:cxn modelId="{522EC309-7ECC-4EC7-9F13-C87EFBC03651}" srcId="{572144EF-D6C8-4B97-9F5A-A800968F6643}" destId="{2E6815D2-9D7B-487B-B223-48E851AF5AFB}" srcOrd="2" destOrd="0" parTransId="{69B6C059-6B68-423C-B153-75D54E7C6B1E}" sibTransId="{D63B03AA-3D6A-4C39-B173-953119BA2B7A}"/>
    <dgm:cxn modelId="{258BFB03-0726-4FD6-9028-AC4E735C60A1}" type="presOf" srcId="{DE1AE1FC-2BF3-4139-B75F-CD8186F8A325}" destId="{677F5D82-CB6A-4CCB-B2A3-9AD933DD3B07}" srcOrd="0" destOrd="0" presId="urn:microsoft.com/office/officeart/2005/8/layout/radial4"/>
    <dgm:cxn modelId="{654449B6-0CC5-42CC-A525-231695042C20}" type="presOf" srcId="{5530589C-A457-4D13-831E-BD8DFB3E17F9}" destId="{F41E636D-4D05-4775-9968-BD9004725C70}" srcOrd="0" destOrd="0" presId="urn:microsoft.com/office/officeart/2005/8/layout/radial4"/>
    <dgm:cxn modelId="{8122421D-C926-4FC7-BAE3-94E4582A5E05}" type="presOf" srcId="{3AECE69A-EEE4-4C33-8EC5-0697B12EA333}" destId="{F8485B68-7FF5-4C64-A56D-E532DA2001BB}" srcOrd="0" destOrd="0" presId="urn:microsoft.com/office/officeart/2005/8/layout/radial4"/>
    <dgm:cxn modelId="{8307A23C-C4AB-45B6-8D00-69529E70FEC2}" type="presOf" srcId="{BAA1C4AA-E0D3-4B70-9965-BDCC8BF1B3DE}" destId="{9E5D883D-17CD-4DF0-BF52-0F6433C007D5}" srcOrd="0" destOrd="0" presId="urn:microsoft.com/office/officeart/2005/8/layout/radial4"/>
    <dgm:cxn modelId="{2EDC721A-6620-4C1F-842E-53CF5CD14C0E}" type="presOf" srcId="{2E6815D2-9D7B-487B-B223-48E851AF5AFB}" destId="{93582668-EF16-4BFB-8513-63F9EBA2EA84}" srcOrd="0" destOrd="0" presId="urn:microsoft.com/office/officeart/2005/8/layout/radial4"/>
    <dgm:cxn modelId="{DFA7CFBF-9BBD-46B1-947C-89D03AD22897}" srcId="{572144EF-D6C8-4B97-9F5A-A800968F6643}" destId="{5530589C-A457-4D13-831E-BD8DFB3E17F9}" srcOrd="4" destOrd="0" parTransId="{B079B5BC-D3C6-4189-AC3D-A9E99C07D30E}" sibTransId="{44DA665B-FBCD-4A87-A36D-ED890B430073}"/>
    <dgm:cxn modelId="{BDB007E8-55AC-4AA5-A69E-D3632FD93142}" srcId="{572144EF-D6C8-4B97-9F5A-A800968F6643}" destId="{58752097-F929-4C65-A46A-7BBDDE8B25F3}" srcOrd="7" destOrd="0" parTransId="{401090D7-BB4D-4A95-BB69-21E0E6300790}" sibTransId="{98B52FFB-5DC2-4B2F-9CFB-24B322A9205A}"/>
    <dgm:cxn modelId="{BECB5DE7-0E67-44E0-AA61-A97C421FE0A0}" type="presOf" srcId="{4DAEF7E8-528C-49F3-8C58-FF3C130C5179}" destId="{6051057F-443D-45D9-9276-88796345F4E6}" srcOrd="0" destOrd="0" presId="urn:microsoft.com/office/officeart/2005/8/layout/radial4"/>
    <dgm:cxn modelId="{BEFD9A56-E009-44F3-AE24-59AB0FF4519A}" type="presOf" srcId="{401090D7-BB4D-4A95-BB69-21E0E6300790}" destId="{72521048-7A76-49B9-85CF-6CB1592DF9B6}" srcOrd="0" destOrd="0" presId="urn:microsoft.com/office/officeart/2005/8/layout/radial4"/>
    <dgm:cxn modelId="{4FD719C9-F66C-4D0B-8C66-3836A7A13887}" type="presOf" srcId="{BF28F56E-955D-4CC7-ADA6-ACC8D28EF754}" destId="{3FD5FD85-1055-4145-BA0A-1D342BD2C274}" srcOrd="0" destOrd="0" presId="urn:microsoft.com/office/officeart/2005/8/layout/radial4"/>
    <dgm:cxn modelId="{4A0CB476-A293-4ED1-9CD5-ACB54A39A95B}" type="presOf" srcId="{4FBD2903-8F30-453E-9C4D-0043263E94AA}" destId="{128876C8-610C-4BC1-A291-6B0870A6341E}" srcOrd="0" destOrd="0" presId="urn:microsoft.com/office/officeart/2005/8/layout/radial4"/>
    <dgm:cxn modelId="{8C8A176C-5157-467C-B710-CAB834B218E8}" srcId="{572144EF-D6C8-4B97-9F5A-A800968F6643}" destId="{4DAEF7E8-528C-49F3-8C58-FF3C130C5179}" srcOrd="5" destOrd="0" parTransId="{A531F2FC-CBDF-4B9E-91A6-0FF8650850DF}" sibTransId="{66887C84-1210-4B7C-86D7-B00221CCE859}"/>
    <dgm:cxn modelId="{16F074EA-45F4-4DD7-ACC5-ABFBA15508D9}" type="presOf" srcId="{69B6C059-6B68-423C-B153-75D54E7C6B1E}" destId="{DAAC1F90-A39A-49E5-B8F0-A8808193BE15}" srcOrd="0" destOrd="0" presId="urn:microsoft.com/office/officeart/2005/8/layout/radial4"/>
    <dgm:cxn modelId="{CE397BF9-51A8-4E2D-942A-8F55E95AD4AC}" type="presOf" srcId="{58752097-F929-4C65-A46A-7BBDDE8B25F3}" destId="{47C41B85-6B1A-423B-BB69-E976224CB636}" srcOrd="0" destOrd="0" presId="urn:microsoft.com/office/officeart/2005/8/layout/radial4"/>
    <dgm:cxn modelId="{29D6FEED-C8A8-472F-9007-B6BA00D4AB5B}" srcId="{572144EF-D6C8-4B97-9F5A-A800968F6643}" destId="{645E8C83-BA4A-4C12-B0D9-F7F2F8D17DB0}" srcOrd="6" destOrd="0" parTransId="{BAA1C4AA-E0D3-4B70-9965-BDCC8BF1B3DE}" sibTransId="{DDFA9D15-86ED-4318-B9A3-61E296A93532}"/>
    <dgm:cxn modelId="{F7101AB5-C87E-4565-B209-2149926EBDA9}" type="presOf" srcId="{714B2C9D-E7B4-45B2-8FDF-848D22346F1B}" destId="{5F6276E8-3B9B-48DE-B8A2-7E70CCCF6C2A}" srcOrd="0" destOrd="0" presId="urn:microsoft.com/office/officeart/2005/8/layout/radial4"/>
    <dgm:cxn modelId="{645AD05C-957E-442F-8E58-DD33E0CCB5B6}" type="presOf" srcId="{3EB39734-2317-44C9-9A9C-2FF73216E059}" destId="{121A447A-D7EC-4EF8-841E-4F0757F5A92F}" srcOrd="0" destOrd="0" presId="urn:microsoft.com/office/officeart/2005/8/layout/radial4"/>
    <dgm:cxn modelId="{0A246F83-B066-46DE-B130-25E12FA5FE39}" type="presOf" srcId="{572144EF-D6C8-4B97-9F5A-A800968F6643}" destId="{AA972493-F5CD-475F-B290-7C39C44B256E}" srcOrd="0" destOrd="0" presId="urn:microsoft.com/office/officeart/2005/8/layout/radial4"/>
    <dgm:cxn modelId="{11771DF9-94A5-413C-9CA1-65091CB8757E}" srcId="{572144EF-D6C8-4B97-9F5A-A800968F6643}" destId="{BF28F56E-955D-4CC7-ADA6-ACC8D28EF754}" srcOrd="3" destOrd="0" parTransId="{7FCA19E6-0B22-4F5C-9B6E-4DCF87677D5D}" sibTransId="{9D0E69AF-ACE7-4FB6-B3F8-7AB4D9A3EDF0}"/>
    <dgm:cxn modelId="{A944D324-8068-4586-9BFF-60E9C711A048}" type="presParOf" srcId="{121A447A-D7EC-4EF8-841E-4F0757F5A92F}" destId="{AA972493-F5CD-475F-B290-7C39C44B256E}" srcOrd="0" destOrd="0" presId="urn:microsoft.com/office/officeart/2005/8/layout/radial4"/>
    <dgm:cxn modelId="{9949EC63-7429-4ACD-A491-DC489CBEDEEA}" type="presParOf" srcId="{121A447A-D7EC-4EF8-841E-4F0757F5A92F}" destId="{128876C8-610C-4BC1-A291-6B0870A6341E}" srcOrd="1" destOrd="0" presId="urn:microsoft.com/office/officeart/2005/8/layout/radial4"/>
    <dgm:cxn modelId="{04E3E941-D6CC-4848-9ECA-EBE1FFD59469}" type="presParOf" srcId="{121A447A-D7EC-4EF8-841E-4F0757F5A92F}" destId="{F8485B68-7FF5-4C64-A56D-E532DA2001BB}" srcOrd="2" destOrd="0" presId="urn:microsoft.com/office/officeart/2005/8/layout/radial4"/>
    <dgm:cxn modelId="{0E22B449-05DB-408A-BDF8-296619365D3B}" type="presParOf" srcId="{121A447A-D7EC-4EF8-841E-4F0757F5A92F}" destId="{5F6276E8-3B9B-48DE-B8A2-7E70CCCF6C2A}" srcOrd="3" destOrd="0" presId="urn:microsoft.com/office/officeart/2005/8/layout/radial4"/>
    <dgm:cxn modelId="{C5BDA2E3-5DEE-4AD5-BE71-A7E56A7E68F8}" type="presParOf" srcId="{121A447A-D7EC-4EF8-841E-4F0757F5A92F}" destId="{677F5D82-CB6A-4CCB-B2A3-9AD933DD3B07}" srcOrd="4" destOrd="0" presId="urn:microsoft.com/office/officeart/2005/8/layout/radial4"/>
    <dgm:cxn modelId="{E6F2F972-CCBB-48ED-AAAD-5C777FF0AA1B}" type="presParOf" srcId="{121A447A-D7EC-4EF8-841E-4F0757F5A92F}" destId="{DAAC1F90-A39A-49E5-B8F0-A8808193BE15}" srcOrd="5" destOrd="0" presId="urn:microsoft.com/office/officeart/2005/8/layout/radial4"/>
    <dgm:cxn modelId="{8033509C-74DB-4B41-9D90-3B4E5E1A9EC5}" type="presParOf" srcId="{121A447A-D7EC-4EF8-841E-4F0757F5A92F}" destId="{93582668-EF16-4BFB-8513-63F9EBA2EA84}" srcOrd="6" destOrd="0" presId="urn:microsoft.com/office/officeart/2005/8/layout/radial4"/>
    <dgm:cxn modelId="{0B574F81-EF3C-4CEA-9E55-E8A5B209D620}" type="presParOf" srcId="{121A447A-D7EC-4EF8-841E-4F0757F5A92F}" destId="{92223A04-9F5B-4466-ACE4-823B1151BC04}" srcOrd="7" destOrd="0" presId="urn:microsoft.com/office/officeart/2005/8/layout/radial4"/>
    <dgm:cxn modelId="{0AF2BF70-355B-46CE-99FF-E5CB47B5A3B9}" type="presParOf" srcId="{121A447A-D7EC-4EF8-841E-4F0757F5A92F}" destId="{3FD5FD85-1055-4145-BA0A-1D342BD2C274}" srcOrd="8" destOrd="0" presId="urn:microsoft.com/office/officeart/2005/8/layout/radial4"/>
    <dgm:cxn modelId="{251BE2CC-E5CE-4679-953E-62088DD20838}" type="presParOf" srcId="{121A447A-D7EC-4EF8-841E-4F0757F5A92F}" destId="{4201C21B-9E0A-4EDB-8DBA-9FE1D4013C62}" srcOrd="9" destOrd="0" presId="urn:microsoft.com/office/officeart/2005/8/layout/radial4"/>
    <dgm:cxn modelId="{BAC69664-34B8-4F47-80EB-A05DB4709D05}" type="presParOf" srcId="{121A447A-D7EC-4EF8-841E-4F0757F5A92F}" destId="{F41E636D-4D05-4775-9968-BD9004725C70}" srcOrd="10" destOrd="0" presId="urn:microsoft.com/office/officeart/2005/8/layout/radial4"/>
    <dgm:cxn modelId="{FD4D9DF2-84EE-4E52-BACB-3730D46E8209}" type="presParOf" srcId="{121A447A-D7EC-4EF8-841E-4F0757F5A92F}" destId="{5480AECA-3364-44A7-81A9-124CA21F5349}" srcOrd="11" destOrd="0" presId="urn:microsoft.com/office/officeart/2005/8/layout/radial4"/>
    <dgm:cxn modelId="{485795DB-1F8F-4118-8B00-724E0E269844}" type="presParOf" srcId="{121A447A-D7EC-4EF8-841E-4F0757F5A92F}" destId="{6051057F-443D-45D9-9276-88796345F4E6}" srcOrd="12" destOrd="0" presId="urn:microsoft.com/office/officeart/2005/8/layout/radial4"/>
    <dgm:cxn modelId="{D36DF653-5BC4-43F3-8EB5-9FB23E14BDD7}" type="presParOf" srcId="{121A447A-D7EC-4EF8-841E-4F0757F5A92F}" destId="{9E5D883D-17CD-4DF0-BF52-0F6433C007D5}" srcOrd="13" destOrd="0" presId="urn:microsoft.com/office/officeart/2005/8/layout/radial4"/>
    <dgm:cxn modelId="{94DA4D61-5C05-4FA4-A69D-B9BA544E4B1B}" type="presParOf" srcId="{121A447A-D7EC-4EF8-841E-4F0757F5A92F}" destId="{B92DA481-19C8-49DA-A8A5-6F2C841EBF90}" srcOrd="14" destOrd="0" presId="urn:microsoft.com/office/officeart/2005/8/layout/radial4"/>
    <dgm:cxn modelId="{9A12E728-3D05-4D96-8D2F-C3A642ABD75A}" type="presParOf" srcId="{121A447A-D7EC-4EF8-841E-4F0757F5A92F}" destId="{72521048-7A76-49B9-85CF-6CB1592DF9B6}" srcOrd="15" destOrd="0" presId="urn:microsoft.com/office/officeart/2005/8/layout/radial4"/>
    <dgm:cxn modelId="{C3FD53CC-19C7-4061-8796-F922B5925F9D}" type="presParOf" srcId="{121A447A-D7EC-4EF8-841E-4F0757F5A92F}" destId="{47C41B85-6B1A-423B-BB69-E976224CB636}" srcOrd="1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7B80AF-8E36-4BE1-9F93-F7D2EC372B2C}"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FEF15640-F192-48FF-90CF-6C995125BD59}">
      <dgm:prSet phldrT="[Text]"/>
      <dgm:spPr/>
      <dgm:t>
        <a:bodyPr/>
        <a:lstStyle/>
        <a:p>
          <a:r>
            <a:rPr lang="en-US" dirty="0" smtClean="0">
              <a:cs typeface="B Nazanin" panose="00000400000000000000" pitchFamily="2" charset="-78"/>
            </a:rPr>
            <a:t>Pre BI</a:t>
          </a:r>
          <a:endParaRPr lang="en-US" dirty="0">
            <a:cs typeface="B Nazanin" panose="00000400000000000000" pitchFamily="2" charset="-78"/>
          </a:endParaRPr>
        </a:p>
      </dgm:t>
    </dgm:pt>
    <dgm:pt modelId="{C313B3B1-FB4D-4852-B691-AD38CA925F4D}" type="parTrans" cxnId="{D9650E24-793B-4475-BE14-9CC4AFA1E765}">
      <dgm:prSet/>
      <dgm:spPr/>
      <dgm:t>
        <a:bodyPr/>
        <a:lstStyle/>
        <a:p>
          <a:endParaRPr lang="en-US">
            <a:cs typeface="B Nazanin" panose="00000400000000000000" pitchFamily="2" charset="-78"/>
          </a:endParaRPr>
        </a:p>
      </dgm:t>
    </dgm:pt>
    <dgm:pt modelId="{5ECC6467-5C65-4BFC-A2D6-6F0952AF62E2}" type="sibTrans" cxnId="{D9650E24-793B-4475-BE14-9CC4AFA1E765}">
      <dgm:prSet/>
      <dgm:spPr/>
      <dgm:t>
        <a:bodyPr/>
        <a:lstStyle/>
        <a:p>
          <a:endParaRPr lang="en-US">
            <a:cs typeface="B Nazanin" panose="00000400000000000000" pitchFamily="2" charset="-78"/>
          </a:endParaRPr>
        </a:p>
      </dgm:t>
    </dgm:pt>
    <dgm:pt modelId="{104BFF0A-BF71-42D8-A0E7-88EA0FF56AB7}">
      <dgm:prSet phldrT="[Text]"/>
      <dgm:spPr/>
      <dgm:t>
        <a:bodyPr/>
        <a:lstStyle/>
        <a:p>
          <a:r>
            <a:rPr lang="fa-IR" dirty="0" smtClean="0">
              <a:cs typeface="B Nazanin" panose="00000400000000000000" pitchFamily="2" charset="-78"/>
            </a:rPr>
            <a:t>تکميل منابع اطلاعاتی</a:t>
          </a:r>
          <a:endParaRPr lang="en-US" dirty="0">
            <a:cs typeface="B Nazanin" panose="00000400000000000000" pitchFamily="2" charset="-78"/>
          </a:endParaRPr>
        </a:p>
      </dgm:t>
    </dgm:pt>
    <dgm:pt modelId="{853E4C06-B13B-4603-843D-CB2CCA61B6A8}" type="parTrans" cxnId="{268D0684-3B7B-431C-9161-FB697EDDEDA4}">
      <dgm:prSet/>
      <dgm:spPr/>
      <dgm:t>
        <a:bodyPr/>
        <a:lstStyle/>
        <a:p>
          <a:endParaRPr lang="en-US">
            <a:cs typeface="B Nazanin" panose="00000400000000000000" pitchFamily="2" charset="-78"/>
          </a:endParaRPr>
        </a:p>
      </dgm:t>
    </dgm:pt>
    <dgm:pt modelId="{4BBB3C5B-7132-4586-952C-8B844AF74ED6}" type="sibTrans" cxnId="{268D0684-3B7B-431C-9161-FB697EDDEDA4}">
      <dgm:prSet/>
      <dgm:spPr/>
      <dgm:t>
        <a:bodyPr/>
        <a:lstStyle/>
        <a:p>
          <a:endParaRPr lang="en-US">
            <a:cs typeface="B Nazanin" panose="00000400000000000000" pitchFamily="2" charset="-78"/>
          </a:endParaRPr>
        </a:p>
      </dgm:t>
    </dgm:pt>
    <dgm:pt modelId="{1B7ED390-C842-431E-B0E7-01C7B5D69B41}">
      <dgm:prSet phldrT="[Text]"/>
      <dgm:spPr/>
      <dgm:t>
        <a:bodyPr/>
        <a:lstStyle/>
        <a:p>
          <a:r>
            <a:rPr lang="fa-IR" dirty="0" smtClean="0">
              <a:cs typeface="B Nazanin" panose="00000400000000000000" pitchFamily="2" charset="-78"/>
            </a:rPr>
            <a:t>ايجاد فرهنگ کاری</a:t>
          </a:r>
          <a:endParaRPr lang="en-US" dirty="0">
            <a:cs typeface="B Nazanin" panose="00000400000000000000" pitchFamily="2" charset="-78"/>
          </a:endParaRPr>
        </a:p>
      </dgm:t>
    </dgm:pt>
    <dgm:pt modelId="{CCBD3A88-EFE8-4DE5-9765-172DE19536A8}" type="parTrans" cxnId="{831853AC-485A-4C06-9538-76F6C3EEF6DB}">
      <dgm:prSet/>
      <dgm:spPr/>
      <dgm:t>
        <a:bodyPr/>
        <a:lstStyle/>
        <a:p>
          <a:endParaRPr lang="en-US">
            <a:cs typeface="B Nazanin" panose="00000400000000000000" pitchFamily="2" charset="-78"/>
          </a:endParaRPr>
        </a:p>
      </dgm:t>
    </dgm:pt>
    <dgm:pt modelId="{7516EE9F-DA18-4B72-9409-3C32ACB768D3}" type="sibTrans" cxnId="{831853AC-485A-4C06-9538-76F6C3EEF6DB}">
      <dgm:prSet/>
      <dgm:spPr/>
      <dgm:t>
        <a:bodyPr/>
        <a:lstStyle/>
        <a:p>
          <a:endParaRPr lang="en-US">
            <a:cs typeface="B Nazanin" panose="00000400000000000000" pitchFamily="2" charset="-78"/>
          </a:endParaRPr>
        </a:p>
      </dgm:t>
    </dgm:pt>
    <dgm:pt modelId="{FE20D739-B7D6-4A68-A048-FD4D959B2922}">
      <dgm:prSet phldrT="[Text]"/>
      <dgm:spPr/>
      <dgm:t>
        <a:bodyPr/>
        <a:lstStyle/>
        <a:p>
          <a:r>
            <a:rPr lang="fa-IR" dirty="0" smtClean="0">
              <a:cs typeface="B Nazanin" panose="00000400000000000000" pitchFamily="2" charset="-78"/>
            </a:rPr>
            <a:t>صحه گذاری اطلاعات</a:t>
          </a:r>
          <a:endParaRPr lang="en-US" dirty="0">
            <a:cs typeface="B Nazanin" panose="00000400000000000000" pitchFamily="2" charset="-78"/>
          </a:endParaRPr>
        </a:p>
      </dgm:t>
    </dgm:pt>
    <dgm:pt modelId="{EED7DA53-38C0-4E48-B685-EBDB954C3363}" type="parTrans" cxnId="{0ED791A5-817A-4747-8BE6-A2C1FFDBFC82}">
      <dgm:prSet/>
      <dgm:spPr/>
      <dgm:t>
        <a:bodyPr/>
        <a:lstStyle/>
        <a:p>
          <a:endParaRPr lang="en-US"/>
        </a:p>
      </dgm:t>
    </dgm:pt>
    <dgm:pt modelId="{3EEBD21D-8A87-4B17-B3E6-34D74F713C69}" type="sibTrans" cxnId="{0ED791A5-817A-4747-8BE6-A2C1FFDBFC82}">
      <dgm:prSet/>
      <dgm:spPr/>
      <dgm:t>
        <a:bodyPr/>
        <a:lstStyle/>
        <a:p>
          <a:endParaRPr lang="en-US"/>
        </a:p>
      </dgm:t>
    </dgm:pt>
    <dgm:pt modelId="{AC9A503E-1462-48CD-BA13-72993A9F0111}" type="pres">
      <dgm:prSet presAssocID="{737B80AF-8E36-4BE1-9F93-F7D2EC372B2C}" presName="linearFlow" presStyleCnt="0">
        <dgm:presLayoutVars>
          <dgm:dir/>
          <dgm:animLvl val="lvl"/>
          <dgm:resizeHandles val="exact"/>
        </dgm:presLayoutVars>
      </dgm:prSet>
      <dgm:spPr/>
      <dgm:t>
        <a:bodyPr/>
        <a:lstStyle/>
        <a:p>
          <a:endParaRPr lang="en-US"/>
        </a:p>
      </dgm:t>
    </dgm:pt>
    <dgm:pt modelId="{CC34F329-7437-4093-81ED-56AE28477313}" type="pres">
      <dgm:prSet presAssocID="{FEF15640-F192-48FF-90CF-6C995125BD59}" presName="composite" presStyleCnt="0"/>
      <dgm:spPr/>
    </dgm:pt>
    <dgm:pt modelId="{788DA53A-E365-401E-8BDE-D770757235E3}" type="pres">
      <dgm:prSet presAssocID="{FEF15640-F192-48FF-90CF-6C995125BD59}" presName="parentText" presStyleLbl="alignNode1" presStyleIdx="0" presStyleCnt="1">
        <dgm:presLayoutVars>
          <dgm:chMax val="1"/>
          <dgm:bulletEnabled val="1"/>
        </dgm:presLayoutVars>
      </dgm:prSet>
      <dgm:spPr/>
      <dgm:t>
        <a:bodyPr/>
        <a:lstStyle/>
        <a:p>
          <a:endParaRPr lang="en-US"/>
        </a:p>
      </dgm:t>
    </dgm:pt>
    <dgm:pt modelId="{1C74FC84-2D95-43F8-98C2-BDC08641E5CD}" type="pres">
      <dgm:prSet presAssocID="{FEF15640-F192-48FF-90CF-6C995125BD59}" presName="descendantText" presStyleLbl="alignAcc1" presStyleIdx="0" presStyleCnt="1">
        <dgm:presLayoutVars>
          <dgm:bulletEnabled val="1"/>
        </dgm:presLayoutVars>
      </dgm:prSet>
      <dgm:spPr/>
      <dgm:t>
        <a:bodyPr/>
        <a:lstStyle/>
        <a:p>
          <a:endParaRPr lang="en-US"/>
        </a:p>
      </dgm:t>
    </dgm:pt>
  </dgm:ptLst>
  <dgm:cxnLst>
    <dgm:cxn modelId="{A2E2C441-4BB6-469A-A83F-23CEB9E4673E}" type="presOf" srcId="{FE20D739-B7D6-4A68-A048-FD4D959B2922}" destId="{1C74FC84-2D95-43F8-98C2-BDC08641E5CD}" srcOrd="0" destOrd="1" presId="urn:microsoft.com/office/officeart/2005/8/layout/chevron2"/>
    <dgm:cxn modelId="{66AAAFBA-B685-4584-BFA6-318C7AEA8165}" type="presOf" srcId="{104BFF0A-BF71-42D8-A0E7-88EA0FF56AB7}" destId="{1C74FC84-2D95-43F8-98C2-BDC08641E5CD}" srcOrd="0" destOrd="0" presId="urn:microsoft.com/office/officeart/2005/8/layout/chevron2"/>
    <dgm:cxn modelId="{268D0684-3B7B-431C-9161-FB697EDDEDA4}" srcId="{FEF15640-F192-48FF-90CF-6C995125BD59}" destId="{104BFF0A-BF71-42D8-A0E7-88EA0FF56AB7}" srcOrd="0" destOrd="0" parTransId="{853E4C06-B13B-4603-843D-CB2CCA61B6A8}" sibTransId="{4BBB3C5B-7132-4586-952C-8B844AF74ED6}"/>
    <dgm:cxn modelId="{D9650E24-793B-4475-BE14-9CC4AFA1E765}" srcId="{737B80AF-8E36-4BE1-9F93-F7D2EC372B2C}" destId="{FEF15640-F192-48FF-90CF-6C995125BD59}" srcOrd="0" destOrd="0" parTransId="{C313B3B1-FB4D-4852-B691-AD38CA925F4D}" sibTransId="{5ECC6467-5C65-4BFC-A2D6-6F0952AF62E2}"/>
    <dgm:cxn modelId="{FA55D4BA-6016-4277-A2FC-B5B666E6CC59}" type="presOf" srcId="{1B7ED390-C842-431E-B0E7-01C7B5D69B41}" destId="{1C74FC84-2D95-43F8-98C2-BDC08641E5CD}" srcOrd="0" destOrd="2" presId="urn:microsoft.com/office/officeart/2005/8/layout/chevron2"/>
    <dgm:cxn modelId="{831853AC-485A-4C06-9538-76F6C3EEF6DB}" srcId="{FEF15640-F192-48FF-90CF-6C995125BD59}" destId="{1B7ED390-C842-431E-B0E7-01C7B5D69B41}" srcOrd="2" destOrd="0" parTransId="{CCBD3A88-EFE8-4DE5-9765-172DE19536A8}" sibTransId="{7516EE9F-DA18-4B72-9409-3C32ACB768D3}"/>
    <dgm:cxn modelId="{92202826-6CE5-446F-B6FD-62D5CB06A290}" type="presOf" srcId="{FEF15640-F192-48FF-90CF-6C995125BD59}" destId="{788DA53A-E365-401E-8BDE-D770757235E3}" srcOrd="0" destOrd="0" presId="urn:microsoft.com/office/officeart/2005/8/layout/chevron2"/>
    <dgm:cxn modelId="{0ED791A5-817A-4747-8BE6-A2C1FFDBFC82}" srcId="{FEF15640-F192-48FF-90CF-6C995125BD59}" destId="{FE20D739-B7D6-4A68-A048-FD4D959B2922}" srcOrd="1" destOrd="0" parTransId="{EED7DA53-38C0-4E48-B685-EBDB954C3363}" sibTransId="{3EEBD21D-8A87-4B17-B3E6-34D74F713C69}"/>
    <dgm:cxn modelId="{A0591A96-F55D-4244-98A9-ACA9FFD1F96E}" type="presOf" srcId="{737B80AF-8E36-4BE1-9F93-F7D2EC372B2C}" destId="{AC9A503E-1462-48CD-BA13-72993A9F0111}" srcOrd="0" destOrd="0" presId="urn:microsoft.com/office/officeart/2005/8/layout/chevron2"/>
    <dgm:cxn modelId="{557C37F9-3D34-4A01-865F-20389CB0469B}" type="presParOf" srcId="{AC9A503E-1462-48CD-BA13-72993A9F0111}" destId="{CC34F329-7437-4093-81ED-56AE28477313}" srcOrd="0" destOrd="0" presId="urn:microsoft.com/office/officeart/2005/8/layout/chevron2"/>
    <dgm:cxn modelId="{4011E8E7-1F73-4A3E-BA99-2317B20A1B77}" type="presParOf" srcId="{CC34F329-7437-4093-81ED-56AE28477313}" destId="{788DA53A-E365-401E-8BDE-D770757235E3}" srcOrd="0" destOrd="0" presId="urn:microsoft.com/office/officeart/2005/8/layout/chevron2"/>
    <dgm:cxn modelId="{453E3065-23B9-45A6-AE71-28670930F2DD}" type="presParOf" srcId="{CC34F329-7437-4093-81ED-56AE28477313}" destId="{1C74FC84-2D95-43F8-98C2-BDC08641E5C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7B80AF-8E36-4BE1-9F93-F7D2EC372B2C}"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25F835CE-5440-4573-A05C-9E22322A61F0}">
      <dgm:prSet phldrT="[Text]"/>
      <dgm:spPr>
        <a:solidFill>
          <a:srgbClr val="00B050"/>
        </a:solidFill>
        <a:ln>
          <a:solidFill>
            <a:schemeClr val="accent3"/>
          </a:solidFill>
        </a:ln>
      </dgm:spPr>
      <dgm:t>
        <a:bodyPr/>
        <a:lstStyle/>
        <a:p>
          <a:r>
            <a:rPr lang="en-US" dirty="0" smtClean="0">
              <a:cs typeface="B Nazanin" panose="00000400000000000000" pitchFamily="2" charset="-78"/>
            </a:rPr>
            <a:t>Post BI</a:t>
          </a:r>
          <a:endParaRPr lang="en-US" dirty="0">
            <a:cs typeface="B Nazanin" panose="00000400000000000000" pitchFamily="2" charset="-78"/>
          </a:endParaRPr>
        </a:p>
      </dgm:t>
    </dgm:pt>
    <dgm:pt modelId="{FB704289-74B4-461F-BA3B-7DC0AE8DA892}" type="parTrans" cxnId="{AB35C819-9014-4242-ACED-22BBD0EE392D}">
      <dgm:prSet/>
      <dgm:spPr/>
      <dgm:t>
        <a:bodyPr/>
        <a:lstStyle/>
        <a:p>
          <a:endParaRPr lang="en-US">
            <a:cs typeface="B Nazanin" panose="00000400000000000000" pitchFamily="2" charset="-78"/>
          </a:endParaRPr>
        </a:p>
      </dgm:t>
    </dgm:pt>
    <dgm:pt modelId="{BA8AA673-A443-4F4D-8C8C-D783C8B5EE6B}" type="sibTrans" cxnId="{AB35C819-9014-4242-ACED-22BBD0EE392D}">
      <dgm:prSet/>
      <dgm:spPr/>
      <dgm:t>
        <a:bodyPr/>
        <a:lstStyle/>
        <a:p>
          <a:endParaRPr lang="en-US">
            <a:cs typeface="B Nazanin" panose="00000400000000000000" pitchFamily="2" charset="-78"/>
          </a:endParaRPr>
        </a:p>
      </dgm:t>
    </dgm:pt>
    <dgm:pt modelId="{073BE4DD-FF9B-4F74-A33A-38F8133AC3DC}">
      <dgm:prSet phldrT="[Text]">
        <dgm:style>
          <a:lnRef idx="2">
            <a:schemeClr val="accent3"/>
          </a:lnRef>
          <a:fillRef idx="1">
            <a:schemeClr val="lt1"/>
          </a:fillRef>
          <a:effectRef idx="0">
            <a:schemeClr val="accent3"/>
          </a:effectRef>
          <a:fontRef idx="minor">
            <a:schemeClr val="dk1"/>
          </a:fontRef>
        </dgm:style>
      </dgm:prSet>
      <dgm:spPr/>
      <dgm:t>
        <a:bodyPr/>
        <a:lstStyle/>
        <a:p>
          <a:r>
            <a:rPr lang="fa-IR" dirty="0" smtClean="0">
              <a:cs typeface="B Nazanin" panose="00000400000000000000" pitchFamily="2" charset="-78"/>
            </a:rPr>
            <a:t>درخت واره شاخص ها بر اساس مشتريان، جامعه هدف، مخاطبین، رقبا، محیط اقتصادی</a:t>
          </a:r>
          <a:endParaRPr lang="en-US" dirty="0">
            <a:cs typeface="B Nazanin" panose="00000400000000000000" pitchFamily="2" charset="-78"/>
          </a:endParaRPr>
        </a:p>
      </dgm:t>
    </dgm:pt>
    <dgm:pt modelId="{15ECA8DC-6099-4CC1-9AB3-1F934BF1C392}" type="parTrans" cxnId="{C70F54D8-CDA9-49EB-9611-708E218591B8}">
      <dgm:prSet/>
      <dgm:spPr/>
      <dgm:t>
        <a:bodyPr/>
        <a:lstStyle/>
        <a:p>
          <a:endParaRPr lang="en-US">
            <a:cs typeface="B Nazanin" panose="00000400000000000000" pitchFamily="2" charset="-78"/>
          </a:endParaRPr>
        </a:p>
      </dgm:t>
    </dgm:pt>
    <dgm:pt modelId="{1D5D7C50-D7B6-4F02-8BEB-5AAF815CE812}" type="sibTrans" cxnId="{C70F54D8-CDA9-49EB-9611-708E218591B8}">
      <dgm:prSet/>
      <dgm:spPr/>
      <dgm:t>
        <a:bodyPr/>
        <a:lstStyle/>
        <a:p>
          <a:endParaRPr lang="en-US">
            <a:cs typeface="B Nazanin" panose="00000400000000000000" pitchFamily="2" charset="-78"/>
          </a:endParaRPr>
        </a:p>
      </dgm:t>
    </dgm:pt>
    <dgm:pt modelId="{E3ED9260-F78C-4C6F-A2D8-1B99F773D331}">
      <dgm:prSet phldrT="[Text]">
        <dgm:style>
          <a:lnRef idx="2">
            <a:schemeClr val="accent3"/>
          </a:lnRef>
          <a:fillRef idx="1">
            <a:schemeClr val="lt1"/>
          </a:fillRef>
          <a:effectRef idx="0">
            <a:schemeClr val="accent3"/>
          </a:effectRef>
          <a:fontRef idx="minor">
            <a:schemeClr val="dk1"/>
          </a:fontRef>
        </dgm:style>
      </dgm:prSet>
      <dgm:spPr/>
      <dgm:t>
        <a:bodyPr/>
        <a:lstStyle/>
        <a:p>
          <a:r>
            <a:rPr lang="fa-IR" dirty="0" smtClean="0">
              <a:cs typeface="B Nazanin" panose="00000400000000000000" pitchFamily="2" charset="-78"/>
            </a:rPr>
            <a:t>پیش بيني و تحليل پيشرفته و کشف الگوها </a:t>
          </a:r>
          <a:endParaRPr lang="en-US" dirty="0">
            <a:cs typeface="B Nazanin" panose="00000400000000000000" pitchFamily="2" charset="-78"/>
          </a:endParaRPr>
        </a:p>
      </dgm:t>
    </dgm:pt>
    <dgm:pt modelId="{81B0B6E9-4006-4D10-8DBE-D24D3FFC526E}" type="parTrans" cxnId="{79F90BBE-817E-45E8-B1AE-32CA91910F0F}">
      <dgm:prSet/>
      <dgm:spPr/>
      <dgm:t>
        <a:bodyPr/>
        <a:lstStyle/>
        <a:p>
          <a:endParaRPr lang="en-US">
            <a:cs typeface="B Nazanin" panose="00000400000000000000" pitchFamily="2" charset="-78"/>
          </a:endParaRPr>
        </a:p>
      </dgm:t>
    </dgm:pt>
    <dgm:pt modelId="{2341B744-EDB9-4BFC-9341-A80E66FC2225}" type="sibTrans" cxnId="{79F90BBE-817E-45E8-B1AE-32CA91910F0F}">
      <dgm:prSet/>
      <dgm:spPr/>
      <dgm:t>
        <a:bodyPr/>
        <a:lstStyle/>
        <a:p>
          <a:endParaRPr lang="en-US">
            <a:cs typeface="B Nazanin" panose="00000400000000000000" pitchFamily="2" charset="-78"/>
          </a:endParaRPr>
        </a:p>
      </dgm:t>
    </dgm:pt>
    <dgm:pt modelId="{BF19E039-F14D-4274-A196-3D14F451097C}">
      <dgm:prSet phldrT="[Text]">
        <dgm:style>
          <a:lnRef idx="2">
            <a:schemeClr val="accent3"/>
          </a:lnRef>
          <a:fillRef idx="1">
            <a:schemeClr val="lt1"/>
          </a:fillRef>
          <a:effectRef idx="0">
            <a:schemeClr val="accent3"/>
          </a:effectRef>
          <a:fontRef idx="minor">
            <a:schemeClr val="dk1"/>
          </a:fontRef>
        </dgm:style>
      </dgm:prSet>
      <dgm:spPr/>
      <dgm:t>
        <a:bodyPr/>
        <a:lstStyle/>
        <a:p>
          <a:r>
            <a:rPr lang="fa-IR" dirty="0" smtClean="0">
              <a:cs typeface="B Nazanin" panose="00000400000000000000" pitchFamily="2" charset="-78"/>
            </a:rPr>
            <a:t>کنترل کارايي و اثر بخشی واحدها و فرايندهای سازمانی</a:t>
          </a:r>
          <a:endParaRPr lang="en-US" dirty="0">
            <a:cs typeface="B Nazanin" panose="00000400000000000000" pitchFamily="2" charset="-78"/>
          </a:endParaRPr>
        </a:p>
      </dgm:t>
    </dgm:pt>
    <dgm:pt modelId="{2C4C688B-575E-4F2B-A353-0FC280792C26}" type="parTrans" cxnId="{FCC36231-0293-4C2B-9F0A-0C3D92812677}">
      <dgm:prSet/>
      <dgm:spPr/>
      <dgm:t>
        <a:bodyPr/>
        <a:lstStyle/>
        <a:p>
          <a:endParaRPr lang="en-US"/>
        </a:p>
      </dgm:t>
    </dgm:pt>
    <dgm:pt modelId="{FFE3C91E-D8D3-45DA-A640-9EAFC1B87388}" type="sibTrans" cxnId="{FCC36231-0293-4C2B-9F0A-0C3D92812677}">
      <dgm:prSet/>
      <dgm:spPr/>
      <dgm:t>
        <a:bodyPr/>
        <a:lstStyle/>
        <a:p>
          <a:endParaRPr lang="en-US"/>
        </a:p>
      </dgm:t>
    </dgm:pt>
    <dgm:pt modelId="{AC9A503E-1462-48CD-BA13-72993A9F0111}" type="pres">
      <dgm:prSet presAssocID="{737B80AF-8E36-4BE1-9F93-F7D2EC372B2C}" presName="linearFlow" presStyleCnt="0">
        <dgm:presLayoutVars>
          <dgm:dir/>
          <dgm:animLvl val="lvl"/>
          <dgm:resizeHandles val="exact"/>
        </dgm:presLayoutVars>
      </dgm:prSet>
      <dgm:spPr/>
      <dgm:t>
        <a:bodyPr/>
        <a:lstStyle/>
        <a:p>
          <a:endParaRPr lang="en-US"/>
        </a:p>
      </dgm:t>
    </dgm:pt>
    <dgm:pt modelId="{5A0FC05F-4844-4B7D-B88A-00EC870CD8EB}" type="pres">
      <dgm:prSet presAssocID="{25F835CE-5440-4573-A05C-9E22322A61F0}" presName="composite" presStyleCnt="0"/>
      <dgm:spPr/>
    </dgm:pt>
    <dgm:pt modelId="{129C661F-2120-4130-8066-1C3F4A8377D8}" type="pres">
      <dgm:prSet presAssocID="{25F835CE-5440-4573-A05C-9E22322A61F0}" presName="parentText" presStyleLbl="alignNode1" presStyleIdx="0" presStyleCnt="1">
        <dgm:presLayoutVars>
          <dgm:chMax val="1"/>
          <dgm:bulletEnabled val="1"/>
        </dgm:presLayoutVars>
      </dgm:prSet>
      <dgm:spPr/>
      <dgm:t>
        <a:bodyPr/>
        <a:lstStyle/>
        <a:p>
          <a:endParaRPr lang="en-US"/>
        </a:p>
      </dgm:t>
    </dgm:pt>
    <dgm:pt modelId="{7D3790FB-422C-4281-A629-DD5F8D87842C}" type="pres">
      <dgm:prSet presAssocID="{25F835CE-5440-4573-A05C-9E22322A61F0}" presName="descendantText" presStyleLbl="alignAcc1" presStyleIdx="0" presStyleCnt="1">
        <dgm:presLayoutVars>
          <dgm:bulletEnabled val="1"/>
        </dgm:presLayoutVars>
      </dgm:prSet>
      <dgm:spPr/>
      <dgm:t>
        <a:bodyPr/>
        <a:lstStyle/>
        <a:p>
          <a:endParaRPr lang="en-US"/>
        </a:p>
      </dgm:t>
    </dgm:pt>
  </dgm:ptLst>
  <dgm:cxnLst>
    <dgm:cxn modelId="{AB35C819-9014-4242-ACED-22BBD0EE392D}" srcId="{737B80AF-8E36-4BE1-9F93-F7D2EC372B2C}" destId="{25F835CE-5440-4573-A05C-9E22322A61F0}" srcOrd="0" destOrd="0" parTransId="{FB704289-74B4-461F-BA3B-7DC0AE8DA892}" sibTransId="{BA8AA673-A443-4F4D-8C8C-D783C8B5EE6B}"/>
    <dgm:cxn modelId="{A0E0AAC7-B6ED-4920-81F8-49A5D16E9290}" type="presOf" srcId="{BF19E039-F14D-4274-A196-3D14F451097C}" destId="{7D3790FB-422C-4281-A629-DD5F8D87842C}" srcOrd="0" destOrd="1" presId="urn:microsoft.com/office/officeart/2005/8/layout/chevron2"/>
    <dgm:cxn modelId="{C70F54D8-CDA9-49EB-9611-708E218591B8}" srcId="{25F835CE-5440-4573-A05C-9E22322A61F0}" destId="{073BE4DD-FF9B-4F74-A33A-38F8133AC3DC}" srcOrd="0" destOrd="0" parTransId="{15ECA8DC-6099-4CC1-9AB3-1F934BF1C392}" sibTransId="{1D5D7C50-D7B6-4F02-8BEB-5AAF815CE812}"/>
    <dgm:cxn modelId="{253305C9-066B-43B0-AAE0-9C4095A099BC}" type="presOf" srcId="{737B80AF-8E36-4BE1-9F93-F7D2EC372B2C}" destId="{AC9A503E-1462-48CD-BA13-72993A9F0111}" srcOrd="0" destOrd="0" presId="urn:microsoft.com/office/officeart/2005/8/layout/chevron2"/>
    <dgm:cxn modelId="{FCC36231-0293-4C2B-9F0A-0C3D92812677}" srcId="{25F835CE-5440-4573-A05C-9E22322A61F0}" destId="{BF19E039-F14D-4274-A196-3D14F451097C}" srcOrd="1" destOrd="0" parTransId="{2C4C688B-575E-4F2B-A353-0FC280792C26}" sibTransId="{FFE3C91E-D8D3-45DA-A640-9EAFC1B87388}"/>
    <dgm:cxn modelId="{79F90BBE-817E-45E8-B1AE-32CA91910F0F}" srcId="{25F835CE-5440-4573-A05C-9E22322A61F0}" destId="{E3ED9260-F78C-4C6F-A2D8-1B99F773D331}" srcOrd="2" destOrd="0" parTransId="{81B0B6E9-4006-4D10-8DBE-D24D3FFC526E}" sibTransId="{2341B744-EDB9-4BFC-9341-A80E66FC2225}"/>
    <dgm:cxn modelId="{CA90268E-7754-442E-9255-7CA73DF771FC}" type="presOf" srcId="{E3ED9260-F78C-4C6F-A2D8-1B99F773D331}" destId="{7D3790FB-422C-4281-A629-DD5F8D87842C}" srcOrd="0" destOrd="2" presId="urn:microsoft.com/office/officeart/2005/8/layout/chevron2"/>
    <dgm:cxn modelId="{A965ADAE-D018-40E8-A287-AB2F227174AA}" type="presOf" srcId="{25F835CE-5440-4573-A05C-9E22322A61F0}" destId="{129C661F-2120-4130-8066-1C3F4A8377D8}" srcOrd="0" destOrd="0" presId="urn:microsoft.com/office/officeart/2005/8/layout/chevron2"/>
    <dgm:cxn modelId="{A5A004A7-6B6C-4D4C-8D3F-ED92D0E1F3C0}" type="presOf" srcId="{073BE4DD-FF9B-4F74-A33A-38F8133AC3DC}" destId="{7D3790FB-422C-4281-A629-DD5F8D87842C}" srcOrd="0" destOrd="0" presId="urn:microsoft.com/office/officeart/2005/8/layout/chevron2"/>
    <dgm:cxn modelId="{D7CC0721-F80B-45E2-A8F1-19A29401D837}" type="presParOf" srcId="{AC9A503E-1462-48CD-BA13-72993A9F0111}" destId="{5A0FC05F-4844-4B7D-B88A-00EC870CD8EB}" srcOrd="0" destOrd="0" presId="urn:microsoft.com/office/officeart/2005/8/layout/chevron2"/>
    <dgm:cxn modelId="{06B8398C-9788-45AE-B1AE-3CC01170085A}" type="presParOf" srcId="{5A0FC05F-4844-4B7D-B88A-00EC870CD8EB}" destId="{129C661F-2120-4130-8066-1C3F4A8377D8}" srcOrd="0" destOrd="0" presId="urn:microsoft.com/office/officeart/2005/8/layout/chevron2"/>
    <dgm:cxn modelId="{9159D427-3A67-4CFF-9DA3-F79AB54FC408}" type="presParOf" srcId="{5A0FC05F-4844-4B7D-B88A-00EC870CD8EB}" destId="{7D3790FB-422C-4281-A629-DD5F8D87842C}"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89E54198-84F7-4CED-AA4A-F0409CBA89BA}" type="datetimeFigureOut">
              <a:rPr lang="fa-IR"/>
              <a:pPr>
                <a:defRPr/>
              </a:pPr>
              <a:t>03/12/1437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Calibri" panose="020F0502020204030204" pitchFamily="34" charset="0"/>
              </a:defRPr>
            </a:lvl1pPr>
          </a:lstStyle>
          <a:p>
            <a:fld id="{50AB7F71-6946-41FE-A735-A0E7CAE4D77B}" type="slidenum">
              <a:rPr lang="fa-IR"/>
              <a:pPr/>
              <a:t>‹#›</a:t>
            </a:fld>
            <a:endParaRPr lang="fa-IR"/>
          </a:p>
        </p:txBody>
      </p:sp>
    </p:spTree>
    <p:extLst>
      <p:ext uri="{BB962C8B-B14F-4D97-AF65-F5344CB8AC3E}">
        <p14:creationId xmlns:p14="http://schemas.microsoft.com/office/powerpoint/2010/main" val="370061281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2D020C-8C32-46F9-8252-8A5B5E9DDD6B}" type="slidenum">
              <a:rPr lang="fa-IR">
                <a:latin typeface="Calibri" panose="020F0502020204030204" pitchFamily="34" charset="0"/>
              </a:rPr>
              <a:pPr eaLnBrk="1" hangingPunct="1"/>
              <a:t>1</a:t>
            </a:fld>
            <a:endParaRPr lang="fa-IR">
              <a:latin typeface="Calibri" panose="020F0502020204030204" pitchFamily="34" charset="0"/>
            </a:endParaRPr>
          </a:p>
        </p:txBody>
      </p:sp>
    </p:spTree>
    <p:extLst>
      <p:ext uri="{BB962C8B-B14F-4D97-AF65-F5344CB8AC3E}">
        <p14:creationId xmlns:p14="http://schemas.microsoft.com/office/powerpoint/2010/main" val="139942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10</a:t>
            </a:fld>
            <a:endParaRPr lang="fa-IR"/>
          </a:p>
        </p:txBody>
      </p:sp>
    </p:spTree>
    <p:extLst>
      <p:ext uri="{BB962C8B-B14F-4D97-AF65-F5344CB8AC3E}">
        <p14:creationId xmlns:p14="http://schemas.microsoft.com/office/powerpoint/2010/main" val="2647339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11</a:t>
            </a:fld>
            <a:endParaRPr lang="fa-IR"/>
          </a:p>
        </p:txBody>
      </p:sp>
    </p:spTree>
    <p:extLst>
      <p:ext uri="{BB962C8B-B14F-4D97-AF65-F5344CB8AC3E}">
        <p14:creationId xmlns:p14="http://schemas.microsoft.com/office/powerpoint/2010/main" val="2026645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12</a:t>
            </a:fld>
            <a:endParaRPr lang="fa-IR"/>
          </a:p>
        </p:txBody>
      </p:sp>
    </p:spTree>
    <p:extLst>
      <p:ext uri="{BB962C8B-B14F-4D97-AF65-F5344CB8AC3E}">
        <p14:creationId xmlns:p14="http://schemas.microsoft.com/office/powerpoint/2010/main" val="2848677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ETL</a:t>
            </a:r>
            <a:r>
              <a:rPr lang="en-US" sz="1200" kern="1200" dirty="0" smtClean="0">
                <a:solidFill>
                  <a:schemeClr val="tx1"/>
                </a:solidFill>
                <a:latin typeface="+mn-lt"/>
                <a:ea typeface="+mn-ea"/>
                <a:cs typeface="+mn-cs"/>
              </a:rPr>
              <a:t> , which stands for "extract, transform and load," is the set of functions combined into one </a:t>
            </a:r>
            <a:r>
              <a:rPr lang="en-US" sz="1200" b="1" kern="1200" dirty="0" smtClean="0">
                <a:solidFill>
                  <a:schemeClr val="tx1"/>
                </a:solidFill>
                <a:latin typeface="+mn-lt"/>
                <a:ea typeface="+mn-ea"/>
                <a:cs typeface="+mn-cs"/>
              </a:rPr>
              <a:t>tool</a:t>
            </a:r>
            <a:r>
              <a:rPr lang="en-US" sz="1200" kern="1200" dirty="0" smtClean="0">
                <a:solidFill>
                  <a:schemeClr val="tx1"/>
                </a:solidFill>
                <a:latin typeface="+mn-lt"/>
                <a:ea typeface="+mn-ea"/>
                <a:cs typeface="+mn-cs"/>
              </a:rPr>
              <a:t> or solution that enables companies to "extract" data from numerous databases, applications and systems, "transform" it as appropriate, and "load" it into another database, a data mart or a data warehouse for analysis</a:t>
            </a:r>
          </a:p>
          <a:p>
            <a:pPr algn="l" rtl="0"/>
            <a:endParaRPr lang="en-US" dirty="0" smtClean="0"/>
          </a:p>
          <a:p>
            <a:pPr algn="l" rtl="0"/>
            <a:endParaRPr lang="fa-IR" dirty="0"/>
          </a:p>
        </p:txBody>
      </p:sp>
      <p:sp>
        <p:nvSpPr>
          <p:cNvPr id="4" name="Slide Number Placeholder 3"/>
          <p:cNvSpPr>
            <a:spLocks noGrp="1"/>
          </p:cNvSpPr>
          <p:nvPr>
            <p:ph type="sldNum" sz="quarter" idx="10"/>
          </p:nvPr>
        </p:nvSpPr>
        <p:spPr/>
        <p:txBody>
          <a:bodyPr/>
          <a:lstStyle/>
          <a:p>
            <a:fld id="{50AB7F71-6946-41FE-A735-A0E7CAE4D77B}" type="slidenum">
              <a:rPr lang="fa-IR" smtClean="0"/>
              <a:pPr/>
              <a:t>13</a:t>
            </a:fld>
            <a:endParaRPr lang="fa-IR"/>
          </a:p>
        </p:txBody>
      </p:sp>
    </p:spTree>
    <p:extLst>
      <p:ext uri="{BB962C8B-B14F-4D97-AF65-F5344CB8AC3E}">
        <p14:creationId xmlns:p14="http://schemas.microsoft.com/office/powerpoint/2010/main" val="286705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14</a:t>
            </a:fld>
            <a:endParaRPr lang="fa-IR"/>
          </a:p>
        </p:txBody>
      </p:sp>
    </p:spTree>
    <p:extLst>
      <p:ext uri="{BB962C8B-B14F-4D97-AF65-F5344CB8AC3E}">
        <p14:creationId xmlns:p14="http://schemas.microsoft.com/office/powerpoint/2010/main" val="1127955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15</a:t>
            </a:fld>
            <a:endParaRPr lang="fa-IR"/>
          </a:p>
        </p:txBody>
      </p:sp>
    </p:spTree>
    <p:extLst>
      <p:ext uri="{BB962C8B-B14F-4D97-AF65-F5344CB8AC3E}">
        <p14:creationId xmlns:p14="http://schemas.microsoft.com/office/powerpoint/2010/main" val="1759812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16</a:t>
            </a:fld>
            <a:endParaRPr lang="fa-IR"/>
          </a:p>
        </p:txBody>
      </p:sp>
    </p:spTree>
    <p:extLst>
      <p:ext uri="{BB962C8B-B14F-4D97-AF65-F5344CB8AC3E}">
        <p14:creationId xmlns:p14="http://schemas.microsoft.com/office/powerpoint/2010/main" val="1701705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17</a:t>
            </a:fld>
            <a:endParaRPr lang="fa-IR"/>
          </a:p>
        </p:txBody>
      </p:sp>
    </p:spTree>
    <p:extLst>
      <p:ext uri="{BB962C8B-B14F-4D97-AF65-F5344CB8AC3E}">
        <p14:creationId xmlns:p14="http://schemas.microsoft.com/office/powerpoint/2010/main" val="3246956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18</a:t>
            </a:fld>
            <a:endParaRPr lang="fa-IR"/>
          </a:p>
        </p:txBody>
      </p:sp>
    </p:spTree>
    <p:extLst>
      <p:ext uri="{BB962C8B-B14F-4D97-AF65-F5344CB8AC3E}">
        <p14:creationId xmlns:p14="http://schemas.microsoft.com/office/powerpoint/2010/main" val="276220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b="0" i="0" kern="1200" dirty="0" smtClean="0">
                <a:solidFill>
                  <a:schemeClr val="tx1"/>
                </a:solidFill>
                <a:latin typeface="+mn-lt"/>
                <a:ea typeface="+mn-ea"/>
                <a:cs typeface="+mn-cs"/>
              </a:rPr>
              <a:t>A </a:t>
            </a:r>
            <a:r>
              <a:rPr lang="en-US" sz="1200" b="1" i="0" kern="1200" dirty="0" smtClean="0">
                <a:solidFill>
                  <a:schemeClr val="tx1"/>
                </a:solidFill>
                <a:latin typeface="+mn-lt"/>
                <a:ea typeface="+mn-ea"/>
                <a:cs typeface="+mn-cs"/>
              </a:rPr>
              <a:t>data mart</a:t>
            </a:r>
            <a:r>
              <a:rPr lang="en-US" sz="1200" b="0" i="0" kern="1200" dirty="0" smtClean="0">
                <a:solidFill>
                  <a:schemeClr val="tx1"/>
                </a:solidFill>
                <a:latin typeface="+mn-lt"/>
                <a:ea typeface="+mn-ea"/>
                <a:cs typeface="+mn-cs"/>
              </a:rPr>
              <a:t> is the access layer of the </a:t>
            </a:r>
            <a:r>
              <a:rPr lang="en-US" sz="1200" b="1" i="0" kern="1200" dirty="0" smtClean="0">
                <a:solidFill>
                  <a:schemeClr val="tx1"/>
                </a:solidFill>
                <a:latin typeface="+mn-lt"/>
                <a:ea typeface="+mn-ea"/>
                <a:cs typeface="+mn-cs"/>
              </a:rPr>
              <a:t>data</a:t>
            </a:r>
            <a:r>
              <a:rPr lang="en-US" sz="1200" b="0" i="0" kern="1200" dirty="0" smtClean="0">
                <a:solidFill>
                  <a:schemeClr val="tx1"/>
                </a:solidFill>
                <a:latin typeface="+mn-lt"/>
                <a:ea typeface="+mn-ea"/>
                <a:cs typeface="+mn-cs"/>
              </a:rPr>
              <a:t> warehouse environment that is used to get </a:t>
            </a:r>
            <a:r>
              <a:rPr lang="en-US" sz="1200" b="1" i="0" kern="1200" dirty="0" smtClean="0">
                <a:solidFill>
                  <a:schemeClr val="tx1"/>
                </a:solidFill>
                <a:latin typeface="+mn-lt"/>
                <a:ea typeface="+mn-ea"/>
                <a:cs typeface="+mn-cs"/>
              </a:rPr>
              <a:t>data</a:t>
            </a:r>
            <a:r>
              <a:rPr lang="en-US" sz="1200" b="0" i="0" kern="1200" dirty="0" smtClean="0">
                <a:solidFill>
                  <a:schemeClr val="tx1"/>
                </a:solidFill>
                <a:latin typeface="+mn-lt"/>
                <a:ea typeface="+mn-ea"/>
                <a:cs typeface="+mn-cs"/>
              </a:rPr>
              <a:t> out to the users. The </a:t>
            </a:r>
            <a:r>
              <a:rPr lang="en-US" sz="1200" b="1" i="0" kern="1200" dirty="0" smtClean="0">
                <a:solidFill>
                  <a:schemeClr val="tx1"/>
                </a:solidFill>
                <a:latin typeface="+mn-lt"/>
                <a:ea typeface="+mn-ea"/>
                <a:cs typeface="+mn-cs"/>
              </a:rPr>
              <a:t>data mart</a:t>
            </a:r>
            <a:r>
              <a:rPr lang="en-US" sz="1200" b="0" i="0" kern="1200" dirty="0" smtClean="0">
                <a:solidFill>
                  <a:schemeClr val="tx1"/>
                </a:solidFill>
                <a:latin typeface="+mn-lt"/>
                <a:ea typeface="+mn-ea"/>
                <a:cs typeface="+mn-cs"/>
              </a:rPr>
              <a:t> is a subset of the </a:t>
            </a:r>
            <a:r>
              <a:rPr lang="en-US" sz="1200" b="1" i="0" kern="1200" dirty="0" smtClean="0">
                <a:solidFill>
                  <a:schemeClr val="tx1"/>
                </a:solidFill>
                <a:latin typeface="+mn-lt"/>
                <a:ea typeface="+mn-ea"/>
                <a:cs typeface="+mn-cs"/>
              </a:rPr>
              <a:t>data </a:t>
            </a:r>
            <a:r>
              <a:rPr lang="en-US" sz="1200" b="0" i="0" kern="1200" dirty="0" smtClean="0">
                <a:solidFill>
                  <a:schemeClr val="tx1"/>
                </a:solidFill>
                <a:latin typeface="+mn-lt"/>
                <a:ea typeface="+mn-ea"/>
                <a:cs typeface="+mn-cs"/>
              </a:rPr>
              <a:t>warehouse that is usually oriented to a specific business line or team. </a:t>
            </a:r>
            <a:r>
              <a:rPr lang="en-US" sz="1200" b="1" i="0" kern="1200" dirty="0" smtClean="0">
                <a:solidFill>
                  <a:schemeClr val="tx1"/>
                </a:solidFill>
                <a:latin typeface="+mn-lt"/>
                <a:ea typeface="+mn-ea"/>
                <a:cs typeface="+mn-cs"/>
              </a:rPr>
              <a:t>Data marts</a:t>
            </a:r>
            <a:r>
              <a:rPr lang="en-US" sz="1200" b="0" i="0" kern="1200" dirty="0" smtClean="0">
                <a:solidFill>
                  <a:schemeClr val="tx1"/>
                </a:solidFill>
                <a:latin typeface="+mn-lt"/>
                <a:ea typeface="+mn-ea"/>
                <a:cs typeface="+mn-cs"/>
              </a:rPr>
              <a:t> are small slices of the </a:t>
            </a:r>
            <a:r>
              <a:rPr lang="en-US" sz="1200" b="1" i="0" kern="1200" dirty="0" smtClean="0">
                <a:solidFill>
                  <a:schemeClr val="tx1"/>
                </a:solidFill>
                <a:latin typeface="+mn-lt"/>
                <a:ea typeface="+mn-ea"/>
                <a:cs typeface="+mn-cs"/>
              </a:rPr>
              <a:t>data</a:t>
            </a:r>
            <a:r>
              <a:rPr lang="en-US" sz="1200" b="0" i="0" kern="1200" dirty="0" smtClean="0">
                <a:solidFill>
                  <a:schemeClr val="tx1"/>
                </a:solidFill>
                <a:latin typeface="+mn-lt"/>
                <a:ea typeface="+mn-ea"/>
                <a:cs typeface="+mn-cs"/>
              </a:rPr>
              <a:t> warehouse.</a:t>
            </a:r>
            <a:endParaRPr lang="fa-IR" dirty="0"/>
          </a:p>
        </p:txBody>
      </p:sp>
      <p:sp>
        <p:nvSpPr>
          <p:cNvPr id="4" name="Slide Number Placeholder 3"/>
          <p:cNvSpPr>
            <a:spLocks noGrp="1"/>
          </p:cNvSpPr>
          <p:nvPr>
            <p:ph type="sldNum" sz="quarter" idx="10"/>
          </p:nvPr>
        </p:nvSpPr>
        <p:spPr/>
        <p:txBody>
          <a:bodyPr/>
          <a:lstStyle/>
          <a:p>
            <a:fld id="{50AB7F71-6946-41FE-A735-A0E7CAE4D77B}" type="slidenum">
              <a:rPr lang="fa-IR" smtClean="0"/>
              <a:pPr/>
              <a:t>19</a:t>
            </a:fld>
            <a:endParaRPr lang="fa-IR"/>
          </a:p>
        </p:txBody>
      </p:sp>
    </p:spTree>
    <p:extLst>
      <p:ext uri="{BB962C8B-B14F-4D97-AF65-F5344CB8AC3E}">
        <p14:creationId xmlns:p14="http://schemas.microsoft.com/office/powerpoint/2010/main" val="334670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2</a:t>
            </a:fld>
            <a:endParaRPr lang="fa-IR"/>
          </a:p>
        </p:txBody>
      </p:sp>
    </p:spTree>
    <p:extLst>
      <p:ext uri="{BB962C8B-B14F-4D97-AF65-F5344CB8AC3E}">
        <p14:creationId xmlns:p14="http://schemas.microsoft.com/office/powerpoint/2010/main" val="3450508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20</a:t>
            </a:fld>
            <a:endParaRPr lang="fa-IR"/>
          </a:p>
        </p:txBody>
      </p:sp>
    </p:spTree>
    <p:extLst>
      <p:ext uri="{BB962C8B-B14F-4D97-AF65-F5344CB8AC3E}">
        <p14:creationId xmlns:p14="http://schemas.microsoft.com/office/powerpoint/2010/main" val="900740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21</a:t>
            </a:fld>
            <a:endParaRPr lang="fa-IR"/>
          </a:p>
        </p:txBody>
      </p:sp>
    </p:spTree>
    <p:extLst>
      <p:ext uri="{BB962C8B-B14F-4D97-AF65-F5344CB8AC3E}">
        <p14:creationId xmlns:p14="http://schemas.microsoft.com/office/powerpoint/2010/main" val="2870770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22</a:t>
            </a:fld>
            <a:endParaRPr lang="fa-IR"/>
          </a:p>
        </p:txBody>
      </p:sp>
    </p:spTree>
    <p:extLst>
      <p:ext uri="{BB962C8B-B14F-4D97-AF65-F5344CB8AC3E}">
        <p14:creationId xmlns:p14="http://schemas.microsoft.com/office/powerpoint/2010/main" val="146144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23</a:t>
            </a:fld>
            <a:endParaRPr lang="fa-IR"/>
          </a:p>
        </p:txBody>
      </p:sp>
    </p:spTree>
    <p:extLst>
      <p:ext uri="{BB962C8B-B14F-4D97-AF65-F5344CB8AC3E}">
        <p14:creationId xmlns:p14="http://schemas.microsoft.com/office/powerpoint/2010/main" val="2689996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24</a:t>
            </a:fld>
            <a:endParaRPr lang="fa-IR"/>
          </a:p>
        </p:txBody>
      </p:sp>
    </p:spTree>
    <p:extLst>
      <p:ext uri="{BB962C8B-B14F-4D97-AF65-F5344CB8AC3E}">
        <p14:creationId xmlns:p14="http://schemas.microsoft.com/office/powerpoint/2010/main" val="1035696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25</a:t>
            </a:fld>
            <a:endParaRPr lang="fa-IR"/>
          </a:p>
        </p:txBody>
      </p:sp>
    </p:spTree>
    <p:extLst>
      <p:ext uri="{BB962C8B-B14F-4D97-AF65-F5344CB8AC3E}">
        <p14:creationId xmlns:p14="http://schemas.microsoft.com/office/powerpoint/2010/main" val="1272519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26</a:t>
            </a:fld>
            <a:endParaRPr lang="fa-IR"/>
          </a:p>
        </p:txBody>
      </p:sp>
    </p:spTree>
    <p:extLst>
      <p:ext uri="{BB962C8B-B14F-4D97-AF65-F5344CB8AC3E}">
        <p14:creationId xmlns:p14="http://schemas.microsoft.com/office/powerpoint/2010/main" val="740076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27</a:t>
            </a:fld>
            <a:endParaRPr lang="fa-IR"/>
          </a:p>
        </p:txBody>
      </p:sp>
    </p:spTree>
    <p:extLst>
      <p:ext uri="{BB962C8B-B14F-4D97-AF65-F5344CB8AC3E}">
        <p14:creationId xmlns:p14="http://schemas.microsoft.com/office/powerpoint/2010/main" val="255303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28</a:t>
            </a:fld>
            <a:endParaRPr lang="fa-IR"/>
          </a:p>
        </p:txBody>
      </p:sp>
    </p:spTree>
    <p:extLst>
      <p:ext uri="{BB962C8B-B14F-4D97-AF65-F5344CB8AC3E}">
        <p14:creationId xmlns:p14="http://schemas.microsoft.com/office/powerpoint/2010/main" val="2195296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29</a:t>
            </a:fld>
            <a:endParaRPr lang="fa-IR"/>
          </a:p>
        </p:txBody>
      </p:sp>
    </p:spTree>
    <p:extLst>
      <p:ext uri="{BB962C8B-B14F-4D97-AF65-F5344CB8AC3E}">
        <p14:creationId xmlns:p14="http://schemas.microsoft.com/office/powerpoint/2010/main" val="265279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3</a:t>
            </a:fld>
            <a:endParaRPr lang="fa-IR"/>
          </a:p>
        </p:txBody>
      </p:sp>
    </p:spTree>
    <p:extLst>
      <p:ext uri="{BB962C8B-B14F-4D97-AF65-F5344CB8AC3E}">
        <p14:creationId xmlns:p14="http://schemas.microsoft.com/office/powerpoint/2010/main" val="3485348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30</a:t>
            </a:fld>
            <a:endParaRPr lang="fa-IR"/>
          </a:p>
        </p:txBody>
      </p:sp>
    </p:spTree>
    <p:extLst>
      <p:ext uri="{BB962C8B-B14F-4D97-AF65-F5344CB8AC3E}">
        <p14:creationId xmlns:p14="http://schemas.microsoft.com/office/powerpoint/2010/main" val="4110082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31</a:t>
            </a:fld>
            <a:endParaRPr lang="fa-IR"/>
          </a:p>
        </p:txBody>
      </p:sp>
    </p:spTree>
    <p:extLst>
      <p:ext uri="{BB962C8B-B14F-4D97-AF65-F5344CB8AC3E}">
        <p14:creationId xmlns:p14="http://schemas.microsoft.com/office/powerpoint/2010/main" val="2414151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32</a:t>
            </a:fld>
            <a:endParaRPr lang="fa-IR"/>
          </a:p>
        </p:txBody>
      </p:sp>
    </p:spTree>
    <p:extLst>
      <p:ext uri="{BB962C8B-B14F-4D97-AF65-F5344CB8AC3E}">
        <p14:creationId xmlns:p14="http://schemas.microsoft.com/office/powerpoint/2010/main" val="2208213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33</a:t>
            </a:fld>
            <a:endParaRPr lang="fa-IR"/>
          </a:p>
        </p:txBody>
      </p:sp>
    </p:spTree>
    <p:extLst>
      <p:ext uri="{BB962C8B-B14F-4D97-AF65-F5344CB8AC3E}">
        <p14:creationId xmlns:p14="http://schemas.microsoft.com/office/powerpoint/2010/main" val="4107253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34</a:t>
            </a:fld>
            <a:endParaRPr lang="fa-IR"/>
          </a:p>
        </p:txBody>
      </p:sp>
    </p:spTree>
    <p:extLst>
      <p:ext uri="{BB962C8B-B14F-4D97-AF65-F5344CB8AC3E}">
        <p14:creationId xmlns:p14="http://schemas.microsoft.com/office/powerpoint/2010/main" val="2701158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35</a:t>
            </a:fld>
            <a:endParaRPr lang="fa-IR"/>
          </a:p>
        </p:txBody>
      </p:sp>
    </p:spTree>
    <p:extLst>
      <p:ext uri="{BB962C8B-B14F-4D97-AF65-F5344CB8AC3E}">
        <p14:creationId xmlns:p14="http://schemas.microsoft.com/office/powerpoint/2010/main" val="1252689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36</a:t>
            </a:fld>
            <a:endParaRPr lang="fa-IR"/>
          </a:p>
        </p:txBody>
      </p:sp>
    </p:spTree>
    <p:extLst>
      <p:ext uri="{BB962C8B-B14F-4D97-AF65-F5344CB8AC3E}">
        <p14:creationId xmlns:p14="http://schemas.microsoft.com/office/powerpoint/2010/main" val="9466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37</a:t>
            </a:fld>
            <a:endParaRPr lang="fa-IR"/>
          </a:p>
        </p:txBody>
      </p:sp>
    </p:spTree>
    <p:extLst>
      <p:ext uri="{BB962C8B-B14F-4D97-AF65-F5344CB8AC3E}">
        <p14:creationId xmlns:p14="http://schemas.microsoft.com/office/powerpoint/2010/main" val="2467461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39</a:t>
            </a:fld>
            <a:endParaRPr lang="fa-IR"/>
          </a:p>
        </p:txBody>
      </p:sp>
    </p:spTree>
    <p:extLst>
      <p:ext uri="{BB962C8B-B14F-4D97-AF65-F5344CB8AC3E}">
        <p14:creationId xmlns:p14="http://schemas.microsoft.com/office/powerpoint/2010/main" val="410339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4</a:t>
            </a:fld>
            <a:endParaRPr lang="fa-IR"/>
          </a:p>
        </p:txBody>
      </p:sp>
    </p:spTree>
    <p:extLst>
      <p:ext uri="{BB962C8B-B14F-4D97-AF65-F5344CB8AC3E}">
        <p14:creationId xmlns:p14="http://schemas.microsoft.com/office/powerpoint/2010/main" val="215177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5</a:t>
            </a:fld>
            <a:endParaRPr lang="fa-IR"/>
          </a:p>
        </p:txBody>
      </p:sp>
    </p:spTree>
    <p:extLst>
      <p:ext uri="{BB962C8B-B14F-4D97-AF65-F5344CB8AC3E}">
        <p14:creationId xmlns:p14="http://schemas.microsoft.com/office/powerpoint/2010/main" val="74489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4AD16C-98D0-4E3D-81C2-800E6248771E}" type="slidenum">
              <a:rPr lang="fa-IR"/>
              <a:pPr eaLnBrk="1" hangingPunct="1"/>
              <a:t>6</a:t>
            </a:fld>
            <a:endParaRPr lang="fa-IR"/>
          </a:p>
        </p:txBody>
      </p:sp>
    </p:spTree>
    <p:extLst>
      <p:ext uri="{BB962C8B-B14F-4D97-AF65-F5344CB8AC3E}">
        <p14:creationId xmlns:p14="http://schemas.microsoft.com/office/powerpoint/2010/main" val="1456304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7</a:t>
            </a:fld>
            <a:endParaRPr lang="fa-IR"/>
          </a:p>
        </p:txBody>
      </p:sp>
    </p:spTree>
    <p:extLst>
      <p:ext uri="{BB962C8B-B14F-4D97-AF65-F5344CB8AC3E}">
        <p14:creationId xmlns:p14="http://schemas.microsoft.com/office/powerpoint/2010/main" val="1448443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8</a:t>
            </a:fld>
            <a:endParaRPr lang="fa-IR"/>
          </a:p>
        </p:txBody>
      </p:sp>
    </p:spTree>
    <p:extLst>
      <p:ext uri="{BB962C8B-B14F-4D97-AF65-F5344CB8AC3E}">
        <p14:creationId xmlns:p14="http://schemas.microsoft.com/office/powerpoint/2010/main" val="179837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0AB7F71-6946-41FE-A735-A0E7CAE4D77B}" type="slidenum">
              <a:rPr lang="fa-IR" smtClean="0"/>
              <a:pPr/>
              <a:t>9</a:t>
            </a:fld>
            <a:endParaRPr lang="fa-IR"/>
          </a:p>
        </p:txBody>
      </p:sp>
    </p:spTree>
    <p:extLst>
      <p:ext uri="{BB962C8B-B14F-4D97-AF65-F5344CB8AC3E}">
        <p14:creationId xmlns:p14="http://schemas.microsoft.com/office/powerpoint/2010/main" val="302158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a-I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a-IR" dirty="0"/>
          </a:p>
        </p:txBody>
      </p:sp>
      <p:sp>
        <p:nvSpPr>
          <p:cNvPr id="5" name="Date Placeholder 3"/>
          <p:cNvSpPr>
            <a:spLocks noGrp="1"/>
          </p:cNvSpPr>
          <p:nvPr>
            <p:ph type="dt" sz="half" idx="10"/>
          </p:nvPr>
        </p:nvSpPr>
        <p:spPr/>
        <p:txBody>
          <a:bodyPr/>
          <a:lstStyle>
            <a:lvl1pPr>
              <a:defRPr/>
            </a:lvl1pPr>
          </a:lstStyle>
          <a:p>
            <a:pPr>
              <a:defRPr/>
            </a:pPr>
            <a:fld id="{B530E499-BFDD-4621-892B-69709A6E7945}" type="datetime8">
              <a:rPr lang="fa-IR"/>
              <a:pPr>
                <a:defRPr/>
              </a:pPr>
              <a:t>05 سپتامبر 16</a:t>
            </a:fld>
            <a:endParaRPr lang="fa-IR"/>
          </a:p>
        </p:txBody>
      </p:sp>
      <p:sp>
        <p:nvSpPr>
          <p:cNvPr id="6" name="Slide Number Placeholder 5"/>
          <p:cNvSpPr>
            <a:spLocks noGrp="1"/>
          </p:cNvSpPr>
          <p:nvPr>
            <p:ph type="sldNum" sz="quarter" idx="11"/>
          </p:nvPr>
        </p:nvSpPr>
        <p:spPr/>
        <p:txBody>
          <a:bodyPr/>
          <a:lstStyle>
            <a:lvl1pPr>
              <a:defRPr/>
            </a:lvl1pPr>
          </a:lstStyle>
          <a:p>
            <a:fld id="{E6AB8430-6C2A-4A18-8BA8-CF1A93EA959E}" type="slidenum">
              <a:rPr lang="fa-IR"/>
              <a:pPr/>
              <a:t>‹#›</a:t>
            </a:fld>
            <a:endParaRPr lang="fa-IR"/>
          </a:p>
        </p:txBody>
      </p:sp>
    </p:spTree>
    <p:extLst>
      <p:ext uri="{BB962C8B-B14F-4D97-AF65-F5344CB8AC3E}">
        <p14:creationId xmlns:p14="http://schemas.microsoft.com/office/powerpoint/2010/main" val="365887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8B2BFC1F-8181-44F0-A5ED-AC02CC4F800D}" type="datetime8">
              <a:rPr lang="fa-IR"/>
              <a:pPr>
                <a:defRPr/>
              </a:pPr>
              <a:t>05 سپتامبر 16</a:t>
            </a:fld>
            <a:endParaRPr lang="fa-IR"/>
          </a:p>
        </p:txBody>
      </p:sp>
      <p:sp>
        <p:nvSpPr>
          <p:cNvPr id="5" name="Footer Placeholder 4"/>
          <p:cNvSpPr>
            <a:spLocks noGrp="1"/>
          </p:cNvSpPr>
          <p:nvPr>
            <p:ph type="ftr" sz="quarter" idx="11"/>
          </p:nvPr>
        </p:nvSpPr>
        <p:spPr/>
        <p:txBody>
          <a:bodyPr/>
          <a:lstStyle>
            <a:lvl1pPr>
              <a:defRPr/>
            </a:lvl1pPr>
          </a:lstStyle>
          <a:p>
            <a:pPr>
              <a:defRPr/>
            </a:pPr>
            <a:r>
              <a:rPr lang="fa-IR"/>
              <a:t>دانشگاه صنعتی امیرکبیر - دانشکده مهندسی کامپیوتر و فن آوری اطلاعات – بهار  1390</a:t>
            </a:r>
          </a:p>
        </p:txBody>
      </p:sp>
      <p:sp>
        <p:nvSpPr>
          <p:cNvPr id="6" name="Slide Number Placeholder 5"/>
          <p:cNvSpPr>
            <a:spLocks noGrp="1"/>
          </p:cNvSpPr>
          <p:nvPr>
            <p:ph type="sldNum" sz="quarter" idx="12"/>
          </p:nvPr>
        </p:nvSpPr>
        <p:spPr/>
        <p:txBody>
          <a:bodyPr/>
          <a:lstStyle>
            <a:lvl1pPr>
              <a:defRPr/>
            </a:lvl1pPr>
          </a:lstStyle>
          <a:p>
            <a:fld id="{4CACC910-FF3A-47B4-821A-364A4175A640}" type="slidenum">
              <a:rPr lang="fa-IR"/>
              <a:pPr/>
              <a:t>‹#›</a:t>
            </a:fld>
            <a:endParaRPr lang="fa-IR"/>
          </a:p>
        </p:txBody>
      </p:sp>
    </p:spTree>
    <p:extLst>
      <p:ext uri="{BB962C8B-B14F-4D97-AF65-F5344CB8AC3E}">
        <p14:creationId xmlns:p14="http://schemas.microsoft.com/office/powerpoint/2010/main" val="305147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F40B7828-D26F-4B6A-BA54-416DA049E39F}" type="datetime8">
              <a:rPr lang="fa-IR"/>
              <a:pPr>
                <a:defRPr/>
              </a:pPr>
              <a:t>05 سپتامبر 16</a:t>
            </a:fld>
            <a:endParaRPr lang="fa-IR"/>
          </a:p>
        </p:txBody>
      </p:sp>
      <p:sp>
        <p:nvSpPr>
          <p:cNvPr id="5" name="Footer Placeholder 4"/>
          <p:cNvSpPr>
            <a:spLocks noGrp="1"/>
          </p:cNvSpPr>
          <p:nvPr>
            <p:ph type="ftr" sz="quarter" idx="11"/>
          </p:nvPr>
        </p:nvSpPr>
        <p:spPr/>
        <p:txBody>
          <a:bodyPr/>
          <a:lstStyle>
            <a:lvl1pPr>
              <a:defRPr/>
            </a:lvl1pPr>
          </a:lstStyle>
          <a:p>
            <a:pPr>
              <a:defRPr/>
            </a:pPr>
            <a:r>
              <a:rPr lang="fa-IR"/>
              <a:t>دانشگاه صنعتی امیرکبیر - دانشکده مهندسی کامپیوتر و فن آوری اطلاعات – بهار  1390</a:t>
            </a:r>
          </a:p>
        </p:txBody>
      </p:sp>
      <p:sp>
        <p:nvSpPr>
          <p:cNvPr id="6" name="Slide Number Placeholder 5"/>
          <p:cNvSpPr>
            <a:spLocks noGrp="1"/>
          </p:cNvSpPr>
          <p:nvPr>
            <p:ph type="sldNum" sz="quarter" idx="12"/>
          </p:nvPr>
        </p:nvSpPr>
        <p:spPr/>
        <p:txBody>
          <a:bodyPr/>
          <a:lstStyle>
            <a:lvl1pPr>
              <a:defRPr/>
            </a:lvl1pPr>
          </a:lstStyle>
          <a:p>
            <a:fld id="{40A2E782-6775-4442-8884-06E378B6A644}" type="slidenum">
              <a:rPr lang="fa-IR"/>
              <a:pPr/>
              <a:t>‹#›</a:t>
            </a:fld>
            <a:endParaRPr lang="fa-IR"/>
          </a:p>
        </p:txBody>
      </p:sp>
    </p:spTree>
    <p:extLst>
      <p:ext uri="{BB962C8B-B14F-4D97-AF65-F5344CB8AC3E}">
        <p14:creationId xmlns:p14="http://schemas.microsoft.com/office/powerpoint/2010/main" val="3827774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cxnSp>
        <p:nvCxnSpPr>
          <p:cNvPr id="3" name="Straight Connector 2"/>
          <p:cNvCxnSpPr/>
          <p:nvPr userDrawn="1"/>
        </p:nvCxnSpPr>
        <p:spPr>
          <a:xfrm rot="10800000">
            <a:off x="77788" y="1371600"/>
            <a:ext cx="9010650" cy="1588"/>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0" y="609600"/>
            <a:ext cx="9088437" cy="762000"/>
          </a:xfrm>
          <a:noFill/>
          <a:ln>
            <a:noFill/>
          </a:ln>
        </p:spPr>
        <p:txBody>
          <a:bodyPr/>
          <a:lstStyle>
            <a:lvl1pPr algn="r" rtl="1">
              <a:defRPr sz="3200" b="1">
                <a:cs typeface="B Nazanin" pitchFamily="2" charset="-78"/>
              </a:defRPr>
            </a:lvl1pPr>
          </a:lstStyle>
          <a:p>
            <a:r>
              <a:rPr lang="en-US" dirty="0" smtClean="0"/>
              <a:t>Click to edit Master title style</a:t>
            </a:r>
            <a:endParaRPr/>
          </a:p>
        </p:txBody>
      </p:sp>
      <p:sp>
        <p:nvSpPr>
          <p:cNvPr id="4" name="Date Placeholder 1"/>
          <p:cNvSpPr>
            <a:spLocks noGrp="1"/>
          </p:cNvSpPr>
          <p:nvPr>
            <p:ph type="dt" sz="half" idx="10"/>
          </p:nvPr>
        </p:nvSpPr>
        <p:spPr>
          <a:xfrm>
            <a:off x="77788" y="300038"/>
            <a:ext cx="2743200" cy="184150"/>
          </a:xfrm>
        </p:spPr>
        <p:txBody>
          <a:bodyPr/>
          <a:lstStyle>
            <a:lvl1pPr algn="ctr" rtl="1">
              <a:defRPr>
                <a:latin typeface="Arial" pitchFamily="34" charset="0"/>
                <a:cs typeface="Arial" pitchFamily="34" charset="0"/>
              </a:defRPr>
            </a:lvl1pPr>
          </a:lstStyle>
          <a:p>
            <a:pPr>
              <a:defRPr/>
            </a:pPr>
            <a:fld id="{DDD1A92C-09A7-4BF1-862D-786E1AA3314A}" type="datetime8">
              <a:rPr lang="fa-IR"/>
              <a:pPr>
                <a:defRPr/>
              </a:pPr>
              <a:t>05 سپتامبر 16</a:t>
            </a:fld>
            <a:endParaRPr lang="en-US"/>
          </a:p>
        </p:txBody>
      </p:sp>
      <p:sp>
        <p:nvSpPr>
          <p:cNvPr id="6" name="Footer Placeholder 2"/>
          <p:cNvSpPr>
            <a:spLocks noGrp="1"/>
          </p:cNvSpPr>
          <p:nvPr>
            <p:ph type="ftr" sz="quarter" idx="11"/>
          </p:nvPr>
        </p:nvSpPr>
        <p:spPr/>
        <p:txBody>
          <a:bodyPr/>
          <a:lstStyle>
            <a:lvl1pPr>
              <a:defRPr/>
            </a:lvl1pPr>
          </a:lstStyle>
          <a:p>
            <a:pPr>
              <a:defRPr/>
            </a:pPr>
            <a:r>
              <a:rPr lang="fa-IR"/>
              <a:t>دانشگاه صنعتی امیرکبیر - دانشکده مهندسی کامپیوتر و فن آوری اطلاعات – بهار  1390</a:t>
            </a:r>
            <a:endParaRPr lang="en-US"/>
          </a:p>
        </p:txBody>
      </p:sp>
      <p:sp>
        <p:nvSpPr>
          <p:cNvPr id="7" name="Slide Number Placeholder 3"/>
          <p:cNvSpPr>
            <a:spLocks noGrp="1"/>
          </p:cNvSpPr>
          <p:nvPr>
            <p:ph type="sldNum" sz="quarter" idx="12"/>
          </p:nvPr>
        </p:nvSpPr>
        <p:spPr/>
        <p:txBody>
          <a:bodyPr/>
          <a:lstStyle>
            <a:lvl1pPr>
              <a:defRPr/>
            </a:lvl1pPr>
          </a:lstStyle>
          <a:p>
            <a:fld id="{665820D5-805B-4F9D-95EB-DAC77E388887}" type="slidenum">
              <a:rPr lang="en-US"/>
              <a:pPr/>
              <a:t>‹#›</a:t>
            </a:fld>
            <a:endParaRPr lang="en-US"/>
          </a:p>
        </p:txBody>
      </p:sp>
    </p:spTree>
    <p:extLst>
      <p:ext uri="{BB962C8B-B14F-4D97-AF65-F5344CB8AC3E}">
        <p14:creationId xmlns:p14="http://schemas.microsoft.com/office/powerpoint/2010/main" val="330822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b="1">
                <a:cs typeface="B Nazanin" pitchFamily="2" charset="-78"/>
              </a:defRPr>
            </a:lvl1pPr>
          </a:lstStyle>
          <a:p>
            <a:r>
              <a:rPr lang="en-US" dirty="0" smtClean="0"/>
              <a:t>Click to edit Master title style</a:t>
            </a:r>
            <a:endParaRPr lang="fa-IR" dirty="0"/>
          </a:p>
        </p:txBody>
      </p:sp>
      <p:sp>
        <p:nvSpPr>
          <p:cNvPr id="3" name="Content Placeholder 2"/>
          <p:cNvSpPr>
            <a:spLocks noGrp="1"/>
          </p:cNvSpPr>
          <p:nvPr>
            <p:ph idx="1"/>
          </p:nvPr>
        </p:nvSpPr>
        <p:spPr>
          <a:xfrm>
            <a:off x="457200" y="1857364"/>
            <a:ext cx="8229600" cy="4268799"/>
          </a:xfrm>
        </p:spPr>
        <p:txBody>
          <a:bodyPr/>
          <a:lstStyle>
            <a:lvl1pPr algn="r" rtl="1">
              <a:defRPr>
                <a:cs typeface="B Nazanin" pitchFamily="2" charset="-78"/>
              </a:defRPr>
            </a:lvl1pPr>
            <a:lvl2pPr algn="r" rtl="1">
              <a:defRPr>
                <a:cs typeface="B Nazanin" pitchFamily="2" charset="-78"/>
              </a:defRPr>
            </a:lvl2pPr>
            <a:lvl3pPr algn="r" rtl="1">
              <a:defRPr>
                <a:cs typeface="B Nazanin" pitchFamily="2" charset="-78"/>
              </a:defRPr>
            </a:lvl3pPr>
            <a:lvl4pPr algn="r" rtl="1">
              <a:defRPr>
                <a:cs typeface="B Nazanin" pitchFamily="2" charset="-78"/>
              </a:defRPr>
            </a:lvl4pPr>
            <a:lvl5pPr algn="r" rtl="1">
              <a:defRPr>
                <a:cs typeface="B Nazanin"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lvl1pPr>
              <a:defRPr/>
            </a:lvl1pPr>
          </a:lstStyle>
          <a:p>
            <a:pPr>
              <a:defRPr/>
            </a:pPr>
            <a:fld id="{A193818C-2F5A-4546-8CAE-5425000838EA}" type="datetime8">
              <a:rPr lang="fa-IR"/>
              <a:pPr>
                <a:defRPr/>
              </a:pPr>
              <a:t>05 سپتامبر 16</a:t>
            </a:fld>
            <a:endParaRPr lang="fa-IR"/>
          </a:p>
        </p:txBody>
      </p:sp>
      <p:sp>
        <p:nvSpPr>
          <p:cNvPr id="5" name="Footer Placeholder 4"/>
          <p:cNvSpPr>
            <a:spLocks noGrp="1"/>
          </p:cNvSpPr>
          <p:nvPr>
            <p:ph type="ftr" sz="quarter" idx="11"/>
          </p:nvPr>
        </p:nvSpPr>
        <p:spPr>
          <a:xfrm>
            <a:off x="2643188" y="6356350"/>
            <a:ext cx="3857625" cy="365125"/>
          </a:xfrm>
        </p:spPr>
        <p:txBody>
          <a:bodyPr/>
          <a:lstStyle>
            <a:lvl1pPr>
              <a:defRPr/>
            </a:lvl1pPr>
          </a:lstStyle>
          <a:p>
            <a:pPr>
              <a:defRPr/>
            </a:pPr>
            <a:r>
              <a:rPr lang="fa-IR"/>
              <a:t>دانشگاه صنعتی امیرکبیر - دانشکده مهندسی کامپیوتر و فن آوری اطلاعات – بهار  1390</a:t>
            </a:r>
          </a:p>
        </p:txBody>
      </p:sp>
      <p:sp>
        <p:nvSpPr>
          <p:cNvPr id="6" name="Slide Number Placeholder 5"/>
          <p:cNvSpPr>
            <a:spLocks noGrp="1"/>
          </p:cNvSpPr>
          <p:nvPr>
            <p:ph type="sldNum" sz="quarter" idx="12"/>
          </p:nvPr>
        </p:nvSpPr>
        <p:spPr/>
        <p:txBody>
          <a:bodyPr/>
          <a:lstStyle>
            <a:lvl1pPr>
              <a:defRPr/>
            </a:lvl1pPr>
          </a:lstStyle>
          <a:p>
            <a:fld id="{834D9165-9843-45FA-A602-96E7888B9936}" type="slidenum">
              <a:rPr lang="fa-IR"/>
              <a:pPr/>
              <a:t>‹#›</a:t>
            </a:fld>
            <a:endParaRPr lang="fa-IR"/>
          </a:p>
        </p:txBody>
      </p:sp>
    </p:spTree>
    <p:extLst>
      <p:ext uri="{BB962C8B-B14F-4D97-AF65-F5344CB8AC3E}">
        <p14:creationId xmlns:p14="http://schemas.microsoft.com/office/powerpoint/2010/main" val="141490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A4204E-9174-4383-9B1C-3C7AA8C7CDCF}" type="datetime8">
              <a:rPr lang="fa-IR"/>
              <a:pPr>
                <a:defRPr/>
              </a:pPr>
              <a:t>05 سپتامبر 16</a:t>
            </a:fld>
            <a:endParaRPr lang="fa-IR"/>
          </a:p>
        </p:txBody>
      </p:sp>
      <p:sp>
        <p:nvSpPr>
          <p:cNvPr id="5" name="Footer Placeholder 4"/>
          <p:cNvSpPr>
            <a:spLocks noGrp="1"/>
          </p:cNvSpPr>
          <p:nvPr>
            <p:ph type="ftr" sz="quarter" idx="11"/>
          </p:nvPr>
        </p:nvSpPr>
        <p:spPr/>
        <p:txBody>
          <a:bodyPr/>
          <a:lstStyle>
            <a:lvl1pPr>
              <a:defRPr/>
            </a:lvl1pPr>
          </a:lstStyle>
          <a:p>
            <a:pPr>
              <a:defRPr/>
            </a:pPr>
            <a:r>
              <a:rPr lang="fa-IR"/>
              <a:t>دانشگاه صنعتی امیرکبیر - دانشکده مهندسی کامپیوتر و فن آوری اطلاعات – بهار  1390</a:t>
            </a:r>
          </a:p>
        </p:txBody>
      </p:sp>
      <p:sp>
        <p:nvSpPr>
          <p:cNvPr id="6" name="Slide Number Placeholder 5"/>
          <p:cNvSpPr>
            <a:spLocks noGrp="1"/>
          </p:cNvSpPr>
          <p:nvPr>
            <p:ph type="sldNum" sz="quarter" idx="12"/>
          </p:nvPr>
        </p:nvSpPr>
        <p:spPr/>
        <p:txBody>
          <a:bodyPr/>
          <a:lstStyle>
            <a:lvl1pPr>
              <a:defRPr/>
            </a:lvl1pPr>
          </a:lstStyle>
          <a:p>
            <a:fld id="{D4CB7EAF-195F-4FFC-B522-7340FCDC0A41}" type="slidenum">
              <a:rPr lang="fa-IR"/>
              <a:pPr/>
              <a:t>‹#›</a:t>
            </a:fld>
            <a:endParaRPr lang="fa-IR"/>
          </a:p>
        </p:txBody>
      </p:sp>
    </p:spTree>
    <p:extLst>
      <p:ext uri="{BB962C8B-B14F-4D97-AF65-F5344CB8AC3E}">
        <p14:creationId xmlns:p14="http://schemas.microsoft.com/office/powerpoint/2010/main" val="88935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C7F1F716-6845-4EDD-82F5-0ACA4CA563BF}" type="datetime8">
              <a:rPr lang="fa-IR"/>
              <a:pPr>
                <a:defRPr/>
              </a:pPr>
              <a:t>05 سپتامبر 16</a:t>
            </a:fld>
            <a:endParaRPr lang="fa-IR"/>
          </a:p>
        </p:txBody>
      </p:sp>
      <p:sp>
        <p:nvSpPr>
          <p:cNvPr id="6" name="Footer Placeholder 4"/>
          <p:cNvSpPr>
            <a:spLocks noGrp="1"/>
          </p:cNvSpPr>
          <p:nvPr>
            <p:ph type="ftr" sz="quarter" idx="11"/>
          </p:nvPr>
        </p:nvSpPr>
        <p:spPr/>
        <p:txBody>
          <a:bodyPr/>
          <a:lstStyle>
            <a:lvl1pPr>
              <a:defRPr/>
            </a:lvl1pPr>
          </a:lstStyle>
          <a:p>
            <a:pPr>
              <a:defRPr/>
            </a:pPr>
            <a:r>
              <a:rPr lang="fa-IR"/>
              <a:t>دانشگاه صنعتی امیرکبیر - دانشکده مهندسی کامپیوتر و فن آوری اطلاعات – بهار  1390</a:t>
            </a:r>
          </a:p>
        </p:txBody>
      </p:sp>
      <p:sp>
        <p:nvSpPr>
          <p:cNvPr id="7" name="Slide Number Placeholder 5"/>
          <p:cNvSpPr>
            <a:spLocks noGrp="1"/>
          </p:cNvSpPr>
          <p:nvPr>
            <p:ph type="sldNum" sz="quarter" idx="12"/>
          </p:nvPr>
        </p:nvSpPr>
        <p:spPr/>
        <p:txBody>
          <a:bodyPr/>
          <a:lstStyle>
            <a:lvl1pPr>
              <a:defRPr/>
            </a:lvl1pPr>
          </a:lstStyle>
          <a:p>
            <a:fld id="{1F8135C6-7365-4809-8726-B55D66FE64B6}" type="slidenum">
              <a:rPr lang="fa-IR"/>
              <a:pPr/>
              <a:t>‹#›</a:t>
            </a:fld>
            <a:endParaRPr lang="fa-IR"/>
          </a:p>
        </p:txBody>
      </p:sp>
    </p:spTree>
    <p:extLst>
      <p:ext uri="{BB962C8B-B14F-4D97-AF65-F5344CB8AC3E}">
        <p14:creationId xmlns:p14="http://schemas.microsoft.com/office/powerpoint/2010/main" val="1838697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694D712C-B8AF-49E5-87BE-41DD17BD661C}" type="datetime8">
              <a:rPr lang="fa-IR"/>
              <a:pPr>
                <a:defRPr/>
              </a:pPr>
              <a:t>05 سپتامبر 16</a:t>
            </a:fld>
            <a:endParaRPr lang="fa-IR"/>
          </a:p>
        </p:txBody>
      </p:sp>
      <p:sp>
        <p:nvSpPr>
          <p:cNvPr id="8" name="Footer Placeholder 4"/>
          <p:cNvSpPr>
            <a:spLocks noGrp="1"/>
          </p:cNvSpPr>
          <p:nvPr>
            <p:ph type="ftr" sz="quarter" idx="11"/>
          </p:nvPr>
        </p:nvSpPr>
        <p:spPr/>
        <p:txBody>
          <a:bodyPr/>
          <a:lstStyle>
            <a:lvl1pPr>
              <a:defRPr/>
            </a:lvl1pPr>
          </a:lstStyle>
          <a:p>
            <a:pPr>
              <a:defRPr/>
            </a:pPr>
            <a:r>
              <a:rPr lang="fa-IR"/>
              <a:t>دانشگاه صنعتی امیرکبیر - دانشکده مهندسی کامپیوتر و فن آوری اطلاعات – بهار  1390</a:t>
            </a:r>
          </a:p>
        </p:txBody>
      </p:sp>
      <p:sp>
        <p:nvSpPr>
          <p:cNvPr id="9" name="Slide Number Placeholder 5"/>
          <p:cNvSpPr>
            <a:spLocks noGrp="1"/>
          </p:cNvSpPr>
          <p:nvPr>
            <p:ph type="sldNum" sz="quarter" idx="12"/>
          </p:nvPr>
        </p:nvSpPr>
        <p:spPr/>
        <p:txBody>
          <a:bodyPr/>
          <a:lstStyle>
            <a:lvl1pPr>
              <a:defRPr/>
            </a:lvl1pPr>
          </a:lstStyle>
          <a:p>
            <a:fld id="{BC520FB7-49EE-40D8-892F-ED6BD02CAFB0}" type="slidenum">
              <a:rPr lang="fa-IR"/>
              <a:pPr/>
              <a:t>‹#›</a:t>
            </a:fld>
            <a:endParaRPr lang="fa-IR"/>
          </a:p>
        </p:txBody>
      </p:sp>
    </p:spTree>
    <p:extLst>
      <p:ext uri="{BB962C8B-B14F-4D97-AF65-F5344CB8AC3E}">
        <p14:creationId xmlns:p14="http://schemas.microsoft.com/office/powerpoint/2010/main" val="412814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F88D0C93-A56A-45EF-9A1F-57EBD4D9D51E}" type="datetime8">
              <a:rPr lang="fa-IR"/>
              <a:pPr>
                <a:defRPr/>
              </a:pPr>
              <a:t>05 سپتامبر 16</a:t>
            </a:fld>
            <a:endParaRPr lang="fa-IR"/>
          </a:p>
        </p:txBody>
      </p:sp>
      <p:sp>
        <p:nvSpPr>
          <p:cNvPr id="4" name="Footer Placeholder 4"/>
          <p:cNvSpPr>
            <a:spLocks noGrp="1"/>
          </p:cNvSpPr>
          <p:nvPr>
            <p:ph type="ftr" sz="quarter" idx="11"/>
          </p:nvPr>
        </p:nvSpPr>
        <p:spPr/>
        <p:txBody>
          <a:bodyPr/>
          <a:lstStyle>
            <a:lvl1pPr>
              <a:defRPr/>
            </a:lvl1pPr>
          </a:lstStyle>
          <a:p>
            <a:pPr>
              <a:defRPr/>
            </a:pPr>
            <a:r>
              <a:rPr lang="fa-IR"/>
              <a:t>دانشگاه صنعتی امیرکبیر - دانشکده مهندسی کامپیوتر و فن آوری اطلاعات – بهار  1390</a:t>
            </a:r>
          </a:p>
        </p:txBody>
      </p:sp>
      <p:sp>
        <p:nvSpPr>
          <p:cNvPr id="5" name="Slide Number Placeholder 5"/>
          <p:cNvSpPr>
            <a:spLocks noGrp="1"/>
          </p:cNvSpPr>
          <p:nvPr>
            <p:ph type="sldNum" sz="quarter" idx="12"/>
          </p:nvPr>
        </p:nvSpPr>
        <p:spPr/>
        <p:txBody>
          <a:bodyPr/>
          <a:lstStyle>
            <a:lvl1pPr>
              <a:defRPr/>
            </a:lvl1pPr>
          </a:lstStyle>
          <a:p>
            <a:fld id="{D370C040-7CEB-4035-AEC0-9ED1DB497741}" type="slidenum">
              <a:rPr lang="fa-IR"/>
              <a:pPr/>
              <a:t>‹#›</a:t>
            </a:fld>
            <a:endParaRPr lang="fa-IR"/>
          </a:p>
        </p:txBody>
      </p:sp>
    </p:spTree>
    <p:extLst>
      <p:ext uri="{BB962C8B-B14F-4D97-AF65-F5344CB8AC3E}">
        <p14:creationId xmlns:p14="http://schemas.microsoft.com/office/powerpoint/2010/main" val="2807169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1C9745-7028-4274-ADC0-3D44933E37EB}" type="datetime8">
              <a:rPr lang="fa-IR"/>
              <a:pPr>
                <a:defRPr/>
              </a:pPr>
              <a:t>05 سپتامبر 16</a:t>
            </a:fld>
            <a:endParaRPr lang="fa-IR"/>
          </a:p>
        </p:txBody>
      </p:sp>
      <p:sp>
        <p:nvSpPr>
          <p:cNvPr id="3" name="Footer Placeholder 4"/>
          <p:cNvSpPr>
            <a:spLocks noGrp="1"/>
          </p:cNvSpPr>
          <p:nvPr>
            <p:ph type="ftr" sz="quarter" idx="11"/>
          </p:nvPr>
        </p:nvSpPr>
        <p:spPr/>
        <p:txBody>
          <a:bodyPr/>
          <a:lstStyle>
            <a:lvl1pPr>
              <a:defRPr/>
            </a:lvl1pPr>
          </a:lstStyle>
          <a:p>
            <a:pPr>
              <a:defRPr/>
            </a:pPr>
            <a:r>
              <a:rPr lang="fa-IR"/>
              <a:t>دانشگاه صنعتی امیرکبیر - دانشکده مهندسی کامپیوتر و فن آوری اطلاعات – بهار  1390</a:t>
            </a:r>
          </a:p>
        </p:txBody>
      </p:sp>
      <p:sp>
        <p:nvSpPr>
          <p:cNvPr id="4" name="Slide Number Placeholder 5"/>
          <p:cNvSpPr>
            <a:spLocks noGrp="1"/>
          </p:cNvSpPr>
          <p:nvPr>
            <p:ph type="sldNum" sz="quarter" idx="12"/>
          </p:nvPr>
        </p:nvSpPr>
        <p:spPr/>
        <p:txBody>
          <a:bodyPr/>
          <a:lstStyle>
            <a:lvl1pPr>
              <a:defRPr/>
            </a:lvl1pPr>
          </a:lstStyle>
          <a:p>
            <a:fld id="{EBC73155-A63B-42D6-95E5-F4874D6D5531}" type="slidenum">
              <a:rPr lang="fa-IR"/>
              <a:pPr/>
              <a:t>‹#›</a:t>
            </a:fld>
            <a:endParaRPr lang="fa-IR"/>
          </a:p>
        </p:txBody>
      </p:sp>
    </p:spTree>
    <p:extLst>
      <p:ext uri="{BB962C8B-B14F-4D97-AF65-F5344CB8AC3E}">
        <p14:creationId xmlns:p14="http://schemas.microsoft.com/office/powerpoint/2010/main" val="804767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B0CD24-A7C0-4F10-AEFE-3FD3CEC29F84}" type="datetime8">
              <a:rPr lang="fa-IR"/>
              <a:pPr>
                <a:defRPr/>
              </a:pPr>
              <a:t>05 سپتامبر 16</a:t>
            </a:fld>
            <a:endParaRPr lang="fa-IR"/>
          </a:p>
        </p:txBody>
      </p:sp>
      <p:sp>
        <p:nvSpPr>
          <p:cNvPr id="6" name="Footer Placeholder 4"/>
          <p:cNvSpPr>
            <a:spLocks noGrp="1"/>
          </p:cNvSpPr>
          <p:nvPr>
            <p:ph type="ftr" sz="quarter" idx="11"/>
          </p:nvPr>
        </p:nvSpPr>
        <p:spPr/>
        <p:txBody>
          <a:bodyPr/>
          <a:lstStyle>
            <a:lvl1pPr>
              <a:defRPr/>
            </a:lvl1pPr>
          </a:lstStyle>
          <a:p>
            <a:pPr>
              <a:defRPr/>
            </a:pPr>
            <a:r>
              <a:rPr lang="fa-IR"/>
              <a:t>دانشگاه صنعتی امیرکبیر - دانشکده مهندسی کامپیوتر و فن آوری اطلاعات – بهار  1390</a:t>
            </a:r>
          </a:p>
        </p:txBody>
      </p:sp>
      <p:sp>
        <p:nvSpPr>
          <p:cNvPr id="7" name="Slide Number Placeholder 5"/>
          <p:cNvSpPr>
            <a:spLocks noGrp="1"/>
          </p:cNvSpPr>
          <p:nvPr>
            <p:ph type="sldNum" sz="quarter" idx="12"/>
          </p:nvPr>
        </p:nvSpPr>
        <p:spPr/>
        <p:txBody>
          <a:bodyPr/>
          <a:lstStyle>
            <a:lvl1pPr>
              <a:defRPr/>
            </a:lvl1pPr>
          </a:lstStyle>
          <a:p>
            <a:fld id="{8D9B0A17-4187-47B3-B35F-6F330DE89EF1}" type="slidenum">
              <a:rPr lang="fa-IR"/>
              <a:pPr/>
              <a:t>‹#›</a:t>
            </a:fld>
            <a:endParaRPr lang="fa-IR"/>
          </a:p>
        </p:txBody>
      </p:sp>
    </p:spTree>
    <p:extLst>
      <p:ext uri="{BB962C8B-B14F-4D97-AF65-F5344CB8AC3E}">
        <p14:creationId xmlns:p14="http://schemas.microsoft.com/office/powerpoint/2010/main" val="1074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4E0830-6213-4051-8E4A-B015A3CBB83C}" type="datetime8">
              <a:rPr lang="fa-IR"/>
              <a:pPr>
                <a:defRPr/>
              </a:pPr>
              <a:t>05 سپتامبر 16</a:t>
            </a:fld>
            <a:endParaRPr lang="fa-IR"/>
          </a:p>
        </p:txBody>
      </p:sp>
      <p:sp>
        <p:nvSpPr>
          <p:cNvPr id="6" name="Footer Placeholder 4"/>
          <p:cNvSpPr>
            <a:spLocks noGrp="1"/>
          </p:cNvSpPr>
          <p:nvPr>
            <p:ph type="ftr" sz="quarter" idx="11"/>
          </p:nvPr>
        </p:nvSpPr>
        <p:spPr/>
        <p:txBody>
          <a:bodyPr/>
          <a:lstStyle>
            <a:lvl1pPr>
              <a:defRPr/>
            </a:lvl1pPr>
          </a:lstStyle>
          <a:p>
            <a:pPr>
              <a:defRPr/>
            </a:pPr>
            <a:r>
              <a:rPr lang="fa-IR"/>
              <a:t>دانشگاه صنعتی امیرکبیر - دانشکده مهندسی کامپیوتر و فن آوری اطلاعات – بهار  1390</a:t>
            </a:r>
          </a:p>
        </p:txBody>
      </p:sp>
      <p:sp>
        <p:nvSpPr>
          <p:cNvPr id="7" name="Slide Number Placeholder 5"/>
          <p:cNvSpPr>
            <a:spLocks noGrp="1"/>
          </p:cNvSpPr>
          <p:nvPr>
            <p:ph type="sldNum" sz="quarter" idx="12"/>
          </p:nvPr>
        </p:nvSpPr>
        <p:spPr/>
        <p:txBody>
          <a:bodyPr/>
          <a:lstStyle>
            <a:lvl1pPr>
              <a:defRPr/>
            </a:lvl1pPr>
          </a:lstStyle>
          <a:p>
            <a:fld id="{C89854E5-96DF-4E7B-A8DB-244C340D90E2}" type="slidenum">
              <a:rPr lang="fa-IR"/>
              <a:pPr/>
              <a:t>‹#›</a:t>
            </a:fld>
            <a:endParaRPr lang="fa-IR"/>
          </a:p>
        </p:txBody>
      </p:sp>
    </p:spTree>
    <p:extLst>
      <p:ext uri="{BB962C8B-B14F-4D97-AF65-F5344CB8AC3E}">
        <p14:creationId xmlns:p14="http://schemas.microsoft.com/office/powerpoint/2010/main" val="63826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55B8E7A-81C8-40F6-888E-FEAD35B084A3}" type="datetime8">
              <a:rPr lang="fa-IR"/>
              <a:pPr>
                <a:defRPr/>
              </a:pPr>
              <a:t>05 سپتامبر 16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a-IR"/>
              <a:t>دانشگاه صنعتی امیرکبیر - دانشکده مهندسی کامپیوتر و فن آوری اطلاعات – بهار  1390</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anose="020F0502020204030204" pitchFamily="34" charset="0"/>
              </a:defRPr>
            </a:lvl1pPr>
          </a:lstStyle>
          <a:p>
            <a:fld id="{CD041018-6832-439A-9CFE-B9964F15931C}" type="slidenum">
              <a:rPr lang="fa-IR"/>
              <a:pPr/>
              <a:t>‹#›</a:t>
            </a:fld>
            <a:endParaRPr lang="fa-IR"/>
          </a:p>
        </p:txBody>
      </p:sp>
    </p:spTree>
  </p:cSld>
  <p:clrMap bg1="lt1" tx1="dk1" bg2="lt2" tx2="dk2" accent1="accent1" accent2="accent2" accent3="accent3" accent4="accent4" accent5="accent5" accent6="accent6" hlink="hlink" folHlink="folHlink"/>
  <p:sldLayoutIdLst>
    <p:sldLayoutId id="2147484590" r:id="rId1"/>
    <p:sldLayoutId id="2147484591" r:id="rId2"/>
    <p:sldLayoutId id="2147484581" r:id="rId3"/>
    <p:sldLayoutId id="2147484582" r:id="rId4"/>
    <p:sldLayoutId id="2147484583" r:id="rId5"/>
    <p:sldLayoutId id="2147484584" r:id="rId6"/>
    <p:sldLayoutId id="2147484585" r:id="rId7"/>
    <p:sldLayoutId id="2147484586" r:id="rId8"/>
    <p:sldLayoutId id="2147484587" r:id="rId9"/>
    <p:sldLayoutId id="2147484588" r:id="rId10"/>
    <p:sldLayoutId id="2147484589" r:id="rId11"/>
    <p:sldLayoutId id="2147484592" r:id="rId12"/>
  </p:sldLayoutIdLst>
  <p:hf hdr="0" ft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l"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l"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l"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l" rtl="0" fontAlgn="base">
        <a:spcBef>
          <a:spcPct val="0"/>
        </a:spcBef>
        <a:spcAft>
          <a:spcPct val="0"/>
        </a:spcAft>
        <a:defRPr sz="4400">
          <a:solidFill>
            <a:schemeClr val="tx1"/>
          </a:solidFill>
          <a:latin typeface="Calibri" pitchFamily="34" charset="0"/>
          <a:cs typeface="Times New Roman" pitchFamily="18" charset="0"/>
        </a:defRPr>
      </a:lvl6pPr>
      <a:lvl7pPr marL="914400" algn="l" rtl="0" fontAlgn="base">
        <a:spcBef>
          <a:spcPct val="0"/>
        </a:spcBef>
        <a:spcAft>
          <a:spcPct val="0"/>
        </a:spcAft>
        <a:defRPr sz="4400">
          <a:solidFill>
            <a:schemeClr val="tx1"/>
          </a:solidFill>
          <a:latin typeface="Calibri" pitchFamily="34" charset="0"/>
          <a:cs typeface="Times New Roman" pitchFamily="18" charset="0"/>
        </a:defRPr>
      </a:lvl7pPr>
      <a:lvl8pPr marL="1371600" algn="l" rtl="0" fontAlgn="base">
        <a:spcBef>
          <a:spcPct val="0"/>
        </a:spcBef>
        <a:spcAft>
          <a:spcPct val="0"/>
        </a:spcAft>
        <a:defRPr sz="4400">
          <a:solidFill>
            <a:schemeClr val="tx1"/>
          </a:solidFill>
          <a:latin typeface="Calibri" pitchFamily="34" charset="0"/>
          <a:cs typeface="Times New Roman" pitchFamily="18" charset="0"/>
        </a:defRPr>
      </a:lvl8pPr>
      <a:lvl9pPr marL="1828800" algn="l"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9.bin"/><Relationship Id="rId18" Type="http://schemas.openxmlformats.org/officeDocument/2006/relationships/oleObject" Target="../embeddings/oleObject14.bin"/><Relationship Id="rId26" Type="http://schemas.openxmlformats.org/officeDocument/2006/relationships/oleObject" Target="../embeddings/oleObject22.bin"/><Relationship Id="rId39" Type="http://schemas.openxmlformats.org/officeDocument/2006/relationships/oleObject" Target="../embeddings/oleObject35.bin"/><Relationship Id="rId21" Type="http://schemas.openxmlformats.org/officeDocument/2006/relationships/oleObject" Target="../embeddings/oleObject17.bin"/><Relationship Id="rId34" Type="http://schemas.openxmlformats.org/officeDocument/2006/relationships/oleObject" Target="../embeddings/oleObject30.bin"/><Relationship Id="rId42" Type="http://schemas.openxmlformats.org/officeDocument/2006/relationships/oleObject" Target="../embeddings/oleObject38.bin"/><Relationship Id="rId7" Type="http://schemas.openxmlformats.org/officeDocument/2006/relationships/oleObject" Target="../embeddings/oleObject3.bin"/><Relationship Id="rId2" Type="http://schemas.openxmlformats.org/officeDocument/2006/relationships/slideLayout" Target="../slideLayouts/slideLayout6.xml"/><Relationship Id="rId16" Type="http://schemas.openxmlformats.org/officeDocument/2006/relationships/oleObject" Target="../embeddings/oleObject12.bin"/><Relationship Id="rId20" Type="http://schemas.openxmlformats.org/officeDocument/2006/relationships/oleObject" Target="../embeddings/oleObject16.bin"/><Relationship Id="rId29" Type="http://schemas.openxmlformats.org/officeDocument/2006/relationships/oleObject" Target="../embeddings/oleObject25.bin"/><Relationship Id="rId41" Type="http://schemas.openxmlformats.org/officeDocument/2006/relationships/oleObject" Target="../embeddings/oleObject3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24" Type="http://schemas.openxmlformats.org/officeDocument/2006/relationships/oleObject" Target="../embeddings/oleObject20.bin"/><Relationship Id="rId32" Type="http://schemas.openxmlformats.org/officeDocument/2006/relationships/oleObject" Target="../embeddings/oleObject28.bin"/><Relationship Id="rId37" Type="http://schemas.openxmlformats.org/officeDocument/2006/relationships/oleObject" Target="../embeddings/oleObject33.bin"/><Relationship Id="rId40" Type="http://schemas.openxmlformats.org/officeDocument/2006/relationships/oleObject" Target="../embeddings/oleObject36.bin"/><Relationship Id="rId5" Type="http://schemas.openxmlformats.org/officeDocument/2006/relationships/image" Target="../media/image10.png"/><Relationship Id="rId15" Type="http://schemas.openxmlformats.org/officeDocument/2006/relationships/oleObject" Target="../embeddings/oleObject11.bin"/><Relationship Id="rId23" Type="http://schemas.openxmlformats.org/officeDocument/2006/relationships/oleObject" Target="../embeddings/oleObject19.bin"/><Relationship Id="rId28" Type="http://schemas.openxmlformats.org/officeDocument/2006/relationships/oleObject" Target="../embeddings/oleObject24.bin"/><Relationship Id="rId36" Type="http://schemas.openxmlformats.org/officeDocument/2006/relationships/oleObject" Target="../embeddings/oleObject32.bin"/><Relationship Id="rId10" Type="http://schemas.openxmlformats.org/officeDocument/2006/relationships/oleObject" Target="../embeddings/oleObject6.bin"/><Relationship Id="rId19" Type="http://schemas.openxmlformats.org/officeDocument/2006/relationships/oleObject" Target="../embeddings/oleObject15.bin"/><Relationship Id="rId31" Type="http://schemas.openxmlformats.org/officeDocument/2006/relationships/oleObject" Target="../embeddings/oleObject27.bin"/><Relationship Id="rId44" Type="http://schemas.openxmlformats.org/officeDocument/2006/relationships/oleObject" Target="../embeddings/oleObject40.bin"/><Relationship Id="rId4" Type="http://schemas.openxmlformats.org/officeDocument/2006/relationships/oleObject" Target="../embeddings/oleObject1.bin"/><Relationship Id="rId9" Type="http://schemas.openxmlformats.org/officeDocument/2006/relationships/oleObject" Target="../embeddings/oleObject5.bin"/><Relationship Id="rId14" Type="http://schemas.openxmlformats.org/officeDocument/2006/relationships/oleObject" Target="../embeddings/oleObject10.bin"/><Relationship Id="rId22" Type="http://schemas.openxmlformats.org/officeDocument/2006/relationships/oleObject" Target="../embeddings/oleObject18.bin"/><Relationship Id="rId27" Type="http://schemas.openxmlformats.org/officeDocument/2006/relationships/oleObject" Target="../embeddings/oleObject23.bin"/><Relationship Id="rId30" Type="http://schemas.openxmlformats.org/officeDocument/2006/relationships/oleObject" Target="../embeddings/oleObject26.bin"/><Relationship Id="rId35" Type="http://schemas.openxmlformats.org/officeDocument/2006/relationships/oleObject" Target="../embeddings/oleObject31.bin"/><Relationship Id="rId43" Type="http://schemas.openxmlformats.org/officeDocument/2006/relationships/oleObject" Target="../embeddings/oleObject39.bin"/><Relationship Id="rId8" Type="http://schemas.openxmlformats.org/officeDocument/2006/relationships/oleObject" Target="../embeddings/oleObject4.bin"/><Relationship Id="rId3" Type="http://schemas.openxmlformats.org/officeDocument/2006/relationships/notesSlide" Target="../notesSlides/notesSlide11.xml"/><Relationship Id="rId12" Type="http://schemas.openxmlformats.org/officeDocument/2006/relationships/oleObject" Target="../embeddings/oleObject8.bin"/><Relationship Id="rId17" Type="http://schemas.openxmlformats.org/officeDocument/2006/relationships/oleObject" Target="../embeddings/oleObject13.bin"/><Relationship Id="rId25" Type="http://schemas.openxmlformats.org/officeDocument/2006/relationships/oleObject" Target="../embeddings/oleObject21.bin"/><Relationship Id="rId33" Type="http://schemas.openxmlformats.org/officeDocument/2006/relationships/oleObject" Target="../embeddings/oleObject29.bin"/><Relationship Id="rId38" Type="http://schemas.openxmlformats.org/officeDocument/2006/relationships/oleObject" Target="../embeddings/oleObject34.bin"/></Relationships>
</file>

<file path=ppt/slides/_rels/slide12.xml.rels><?xml version="1.0" encoding="UTF-8" standalone="yes"?>
<Relationships xmlns="http://schemas.openxmlformats.org/package/2006/relationships"><Relationship Id="rId13" Type="http://schemas.openxmlformats.org/officeDocument/2006/relationships/oleObject" Target="../embeddings/oleObject49.bin"/><Relationship Id="rId18" Type="http://schemas.openxmlformats.org/officeDocument/2006/relationships/oleObject" Target="../embeddings/oleObject54.bin"/><Relationship Id="rId26" Type="http://schemas.openxmlformats.org/officeDocument/2006/relationships/oleObject" Target="../embeddings/oleObject62.bin"/><Relationship Id="rId39" Type="http://schemas.openxmlformats.org/officeDocument/2006/relationships/oleObject" Target="../embeddings/oleObject75.bin"/><Relationship Id="rId21" Type="http://schemas.openxmlformats.org/officeDocument/2006/relationships/oleObject" Target="../embeddings/oleObject57.bin"/><Relationship Id="rId34" Type="http://schemas.openxmlformats.org/officeDocument/2006/relationships/oleObject" Target="../embeddings/oleObject70.bin"/><Relationship Id="rId42" Type="http://schemas.openxmlformats.org/officeDocument/2006/relationships/oleObject" Target="../embeddings/oleObject78.bin"/><Relationship Id="rId7" Type="http://schemas.openxmlformats.org/officeDocument/2006/relationships/oleObject" Target="../embeddings/oleObject43.bin"/><Relationship Id="rId2" Type="http://schemas.openxmlformats.org/officeDocument/2006/relationships/slideLayout" Target="../slideLayouts/slideLayout6.xml"/><Relationship Id="rId16" Type="http://schemas.openxmlformats.org/officeDocument/2006/relationships/oleObject" Target="../embeddings/oleObject52.bin"/><Relationship Id="rId20" Type="http://schemas.openxmlformats.org/officeDocument/2006/relationships/oleObject" Target="../embeddings/oleObject56.bin"/><Relationship Id="rId29" Type="http://schemas.openxmlformats.org/officeDocument/2006/relationships/oleObject" Target="../embeddings/oleObject65.bin"/><Relationship Id="rId41" Type="http://schemas.openxmlformats.org/officeDocument/2006/relationships/oleObject" Target="../embeddings/oleObject77.bin"/><Relationship Id="rId1" Type="http://schemas.openxmlformats.org/officeDocument/2006/relationships/vmlDrawing" Target="../drawings/vmlDrawing2.vml"/><Relationship Id="rId6" Type="http://schemas.openxmlformats.org/officeDocument/2006/relationships/oleObject" Target="../embeddings/oleObject42.bin"/><Relationship Id="rId11" Type="http://schemas.openxmlformats.org/officeDocument/2006/relationships/oleObject" Target="../embeddings/oleObject47.bin"/><Relationship Id="rId24" Type="http://schemas.openxmlformats.org/officeDocument/2006/relationships/oleObject" Target="../embeddings/oleObject60.bin"/><Relationship Id="rId32" Type="http://schemas.openxmlformats.org/officeDocument/2006/relationships/oleObject" Target="../embeddings/oleObject68.bin"/><Relationship Id="rId37" Type="http://schemas.openxmlformats.org/officeDocument/2006/relationships/oleObject" Target="../embeddings/oleObject73.bin"/><Relationship Id="rId40" Type="http://schemas.openxmlformats.org/officeDocument/2006/relationships/oleObject" Target="../embeddings/oleObject76.bin"/><Relationship Id="rId5" Type="http://schemas.openxmlformats.org/officeDocument/2006/relationships/image" Target="../media/image10.png"/><Relationship Id="rId15" Type="http://schemas.openxmlformats.org/officeDocument/2006/relationships/oleObject" Target="../embeddings/oleObject51.bin"/><Relationship Id="rId23" Type="http://schemas.openxmlformats.org/officeDocument/2006/relationships/oleObject" Target="../embeddings/oleObject59.bin"/><Relationship Id="rId28" Type="http://schemas.openxmlformats.org/officeDocument/2006/relationships/oleObject" Target="../embeddings/oleObject64.bin"/><Relationship Id="rId36" Type="http://schemas.openxmlformats.org/officeDocument/2006/relationships/oleObject" Target="../embeddings/oleObject72.bin"/><Relationship Id="rId10" Type="http://schemas.openxmlformats.org/officeDocument/2006/relationships/oleObject" Target="../embeddings/oleObject46.bin"/><Relationship Id="rId19" Type="http://schemas.openxmlformats.org/officeDocument/2006/relationships/oleObject" Target="../embeddings/oleObject55.bin"/><Relationship Id="rId31" Type="http://schemas.openxmlformats.org/officeDocument/2006/relationships/oleObject" Target="../embeddings/oleObject67.bin"/><Relationship Id="rId44" Type="http://schemas.openxmlformats.org/officeDocument/2006/relationships/oleObject" Target="../embeddings/oleObject80.bin"/><Relationship Id="rId4" Type="http://schemas.openxmlformats.org/officeDocument/2006/relationships/oleObject" Target="../embeddings/oleObject41.bin"/><Relationship Id="rId9" Type="http://schemas.openxmlformats.org/officeDocument/2006/relationships/oleObject" Target="../embeddings/oleObject45.bin"/><Relationship Id="rId14" Type="http://schemas.openxmlformats.org/officeDocument/2006/relationships/oleObject" Target="../embeddings/oleObject50.bin"/><Relationship Id="rId22" Type="http://schemas.openxmlformats.org/officeDocument/2006/relationships/oleObject" Target="../embeddings/oleObject58.bin"/><Relationship Id="rId27" Type="http://schemas.openxmlformats.org/officeDocument/2006/relationships/oleObject" Target="../embeddings/oleObject63.bin"/><Relationship Id="rId30" Type="http://schemas.openxmlformats.org/officeDocument/2006/relationships/oleObject" Target="../embeddings/oleObject66.bin"/><Relationship Id="rId35" Type="http://schemas.openxmlformats.org/officeDocument/2006/relationships/oleObject" Target="../embeddings/oleObject71.bin"/><Relationship Id="rId43" Type="http://schemas.openxmlformats.org/officeDocument/2006/relationships/oleObject" Target="../embeddings/oleObject79.bin"/><Relationship Id="rId8" Type="http://schemas.openxmlformats.org/officeDocument/2006/relationships/oleObject" Target="../embeddings/oleObject44.bin"/><Relationship Id="rId3" Type="http://schemas.openxmlformats.org/officeDocument/2006/relationships/notesSlide" Target="../notesSlides/notesSlide12.xml"/><Relationship Id="rId12" Type="http://schemas.openxmlformats.org/officeDocument/2006/relationships/oleObject" Target="../embeddings/oleObject48.bin"/><Relationship Id="rId17" Type="http://schemas.openxmlformats.org/officeDocument/2006/relationships/oleObject" Target="../embeddings/oleObject53.bin"/><Relationship Id="rId25" Type="http://schemas.openxmlformats.org/officeDocument/2006/relationships/oleObject" Target="../embeddings/oleObject61.bin"/><Relationship Id="rId33" Type="http://schemas.openxmlformats.org/officeDocument/2006/relationships/oleObject" Target="../embeddings/oleObject69.bin"/><Relationship Id="rId38" Type="http://schemas.openxmlformats.org/officeDocument/2006/relationships/oleObject" Target="../embeddings/oleObject74.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2000250"/>
            <a:ext cx="7772400" cy="2357438"/>
          </a:xfrm>
        </p:spPr>
        <p:txBody>
          <a:bodyPr/>
          <a:lstStyle/>
          <a:p>
            <a:pPr rtl="1">
              <a:defRPr/>
            </a:pPr>
            <a:r>
              <a:rPr lang="fa-IR" sz="5400" b="1" dirty="0" smtClean="0">
                <a:ln w="18000">
                  <a:noFill/>
                  <a:prstDash val="solid"/>
                  <a:miter lim="800000"/>
                </a:ln>
                <a:solidFill>
                  <a:srgbClr val="FFFFFF"/>
                </a:solidFill>
                <a:effectLst>
                  <a:glow rad="101600">
                    <a:schemeClr val="tx1">
                      <a:alpha val="60000"/>
                    </a:schemeClr>
                  </a:glow>
                  <a:outerShdw blurRad="25500" dist="23000" dir="7020000" algn="tl">
                    <a:srgbClr val="000000">
                      <a:alpha val="50000"/>
                    </a:srgbClr>
                  </a:outerShdw>
                </a:effectLst>
                <a:cs typeface="B Nazanin" pitchFamily="2" charset="-78"/>
              </a:rPr>
              <a:t>هوش تجاری</a:t>
            </a:r>
            <a:br>
              <a:rPr lang="fa-IR" sz="5400" b="1" dirty="0" smtClean="0">
                <a:ln w="18000">
                  <a:noFill/>
                  <a:prstDash val="solid"/>
                  <a:miter lim="800000"/>
                </a:ln>
                <a:solidFill>
                  <a:srgbClr val="FFFFFF"/>
                </a:solidFill>
                <a:effectLst>
                  <a:glow rad="101600">
                    <a:schemeClr val="tx1">
                      <a:alpha val="60000"/>
                    </a:schemeClr>
                  </a:glow>
                  <a:outerShdw blurRad="25500" dist="23000" dir="7020000" algn="tl">
                    <a:srgbClr val="000000">
                      <a:alpha val="50000"/>
                    </a:srgbClr>
                  </a:outerShdw>
                </a:effectLst>
                <a:cs typeface="B Nazanin" pitchFamily="2" charset="-78"/>
              </a:rPr>
            </a:br>
            <a:r>
              <a:rPr lang="en-US" sz="5400" b="1" dirty="0" smtClean="0">
                <a:ln w="18000">
                  <a:noFill/>
                  <a:prstDash val="solid"/>
                  <a:miter lim="800000"/>
                </a:ln>
                <a:solidFill>
                  <a:srgbClr val="FFFFFF"/>
                </a:solidFill>
                <a:effectLst>
                  <a:glow rad="101600">
                    <a:schemeClr val="tx1">
                      <a:alpha val="60000"/>
                    </a:schemeClr>
                  </a:glow>
                  <a:outerShdw blurRad="25500" dist="23000" dir="7020000" algn="tl">
                    <a:srgbClr val="000000">
                      <a:alpha val="50000"/>
                    </a:srgbClr>
                  </a:outerShdw>
                </a:effectLst>
                <a:cs typeface="B Nazanin" pitchFamily="2" charset="-78"/>
              </a:rPr>
              <a:t>Business Intelligence</a:t>
            </a:r>
            <a:endParaRPr lang="fa-IR" sz="5400" b="1" dirty="0">
              <a:ln w="18000">
                <a:noFill/>
                <a:prstDash val="solid"/>
                <a:miter lim="800000"/>
              </a:ln>
              <a:solidFill>
                <a:srgbClr val="FFFFFF"/>
              </a:solidFill>
              <a:effectLst>
                <a:glow rad="101600">
                  <a:schemeClr val="tx1">
                    <a:alpha val="60000"/>
                  </a:schemeClr>
                </a:glow>
                <a:outerShdw blurRad="25500" dist="23000" dir="7020000" algn="tl">
                  <a:srgbClr val="000000">
                    <a:alpha val="50000"/>
                  </a:srgbClr>
                </a:outerShdw>
              </a:effectLst>
              <a:cs typeface="B Nazanin" pitchFamily="2" charset="-78"/>
            </a:endParaRPr>
          </a:p>
        </p:txBody>
      </p:sp>
      <p:pic>
        <p:nvPicPr>
          <p:cNvPr id="5123" name="Picture 13" descr="D:\My Document\My Pictures\IT\zib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525" y="303213"/>
            <a:ext cx="4237038"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Subtitle 2"/>
          <p:cNvSpPr txBox="1">
            <a:spLocks/>
          </p:cNvSpPr>
          <p:nvPr/>
        </p:nvSpPr>
        <p:spPr bwMode="auto">
          <a:xfrm>
            <a:off x="-180528" y="4055720"/>
            <a:ext cx="871537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52463" eaLnBrk="0" hangingPunct="0">
              <a:defRPr>
                <a:solidFill>
                  <a:schemeClr val="tx1"/>
                </a:solidFill>
                <a:latin typeface="Arial" panose="020B0604020202020204" pitchFamily="34" charset="0"/>
                <a:cs typeface="Arial" panose="020B0604020202020204" pitchFamily="34" charset="0"/>
              </a:defRPr>
            </a:lvl1pPr>
            <a:lvl2pPr marL="742950" indent="-285750" defTabSz="652463" eaLnBrk="0" hangingPunct="0">
              <a:defRPr>
                <a:solidFill>
                  <a:schemeClr val="tx1"/>
                </a:solidFill>
                <a:latin typeface="Arial" panose="020B0604020202020204" pitchFamily="34" charset="0"/>
                <a:cs typeface="Arial" panose="020B0604020202020204" pitchFamily="34" charset="0"/>
              </a:defRPr>
            </a:lvl2pPr>
            <a:lvl3pPr marL="1143000" indent="-228600" defTabSz="652463" eaLnBrk="0" hangingPunct="0">
              <a:defRPr>
                <a:solidFill>
                  <a:schemeClr val="tx1"/>
                </a:solidFill>
                <a:latin typeface="Arial" panose="020B0604020202020204" pitchFamily="34" charset="0"/>
                <a:cs typeface="Arial" panose="020B0604020202020204" pitchFamily="34" charset="0"/>
              </a:defRPr>
            </a:lvl3pPr>
            <a:lvl4pPr marL="1600200" indent="-228600" defTabSz="652463" eaLnBrk="0" hangingPunct="0">
              <a:defRPr>
                <a:solidFill>
                  <a:schemeClr val="tx1"/>
                </a:solidFill>
                <a:latin typeface="Arial" panose="020B0604020202020204" pitchFamily="34" charset="0"/>
                <a:cs typeface="Arial" panose="020B0604020202020204" pitchFamily="34" charset="0"/>
              </a:defRPr>
            </a:lvl4pPr>
            <a:lvl5pPr marL="2057400" indent="-228600" defTabSz="652463" eaLnBrk="0" hangingPunct="0">
              <a:defRPr>
                <a:solidFill>
                  <a:schemeClr val="tx1"/>
                </a:solidFill>
                <a:latin typeface="Arial" panose="020B0604020202020204" pitchFamily="34" charset="0"/>
                <a:cs typeface="Arial" panose="020B0604020202020204" pitchFamily="34" charset="0"/>
              </a:defRPr>
            </a:lvl5pPr>
            <a:lvl6pPr marL="2514600" indent="-228600" algn="r" defTabSz="65246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65246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65246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652463"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spcBef>
                <a:spcPct val="20000"/>
              </a:spcBef>
              <a:buFont typeface="Arial" panose="020B0604020202020204" pitchFamily="34" charset="0"/>
              <a:buNone/>
            </a:pPr>
            <a:endParaRPr lang="en-US" b="1" dirty="0">
              <a:cs typeface="B Nazanin" panose="00000400000000000000" pitchFamily="2" charset="-78"/>
            </a:endParaRPr>
          </a:p>
          <a:p>
            <a:pPr algn="ctr" rtl="0">
              <a:spcBef>
                <a:spcPct val="20000"/>
              </a:spcBef>
              <a:buFont typeface="Arial" panose="020B0604020202020204" pitchFamily="34" charset="0"/>
              <a:buNone/>
            </a:pPr>
            <a:endParaRPr lang="fa-IR" b="1" dirty="0">
              <a:cs typeface="B Nazanin" panose="00000400000000000000" pitchFamily="2" charset="-78"/>
            </a:endParaRPr>
          </a:p>
        </p:txBody>
      </p:sp>
      <p:sp>
        <p:nvSpPr>
          <p:cNvPr id="3" name="Slide Number Placeholder 2"/>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52EFFE-ADB0-458D-A550-0845D0C8903F}" type="slidenum">
              <a:rPr lang="fa-IR">
                <a:solidFill>
                  <a:srgbClr val="898989"/>
                </a:solidFill>
                <a:latin typeface="Calibri" panose="020F0502020204030204" pitchFamily="34" charset="0"/>
              </a:rPr>
              <a:pPr eaLnBrk="1" hangingPunct="1"/>
              <a:t>1</a:t>
            </a:fld>
            <a:endParaRPr lang="fa-IR">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anose="00000400000000000000" pitchFamily="2" charset="-78"/>
              </a:rPr>
              <a:t>هوش تجاری چرا؟</a:t>
            </a:r>
            <a:endParaRPr lang="en-US" dirty="0">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D370C040-7CEB-4035-AEC0-9ED1DB497741}" type="slidenum">
              <a:rPr lang="fa-IR" smtClean="0"/>
              <a:pPr/>
              <a:t>10</a:t>
            </a:fld>
            <a:endParaRPr lang="fa-IR"/>
          </a:p>
        </p:txBody>
      </p:sp>
      <p:sp>
        <p:nvSpPr>
          <p:cNvPr id="4" name="Rectangle 3"/>
          <p:cNvSpPr/>
          <p:nvPr/>
        </p:nvSpPr>
        <p:spPr>
          <a:xfrm>
            <a:off x="287524" y="1844824"/>
            <a:ext cx="8568952" cy="3785652"/>
          </a:xfrm>
          <a:prstGeom prst="rect">
            <a:avLst/>
          </a:prstGeom>
        </p:spPr>
        <p:txBody>
          <a:bodyPr wrap="square">
            <a:spAutoFit/>
          </a:bodyPr>
          <a:lstStyle/>
          <a:p>
            <a:pPr algn="just">
              <a:buFont typeface="Arial" panose="020B0604020202020204" pitchFamily="34" charset="0"/>
              <a:buChar char="•"/>
            </a:pPr>
            <a:r>
              <a:rPr lang="fa-IR" sz="2000" b="1" i="0" dirty="0" smtClean="0">
                <a:solidFill>
                  <a:srgbClr val="000000"/>
                </a:solidFill>
                <a:effectLst/>
                <a:latin typeface="Tahoma" panose="020B0604030504040204" pitchFamily="34" charset="0"/>
                <a:cs typeface="B Nazanin" panose="00000400000000000000" pitchFamily="2" charset="-78"/>
              </a:rPr>
              <a:t>اخذ تصمیم‌های هوشمندانه‌تر</a:t>
            </a:r>
            <a:r>
              <a:rPr lang="fa-IR" sz="2000" b="0" i="0" dirty="0" smtClean="0">
                <a:solidFill>
                  <a:srgbClr val="000000"/>
                </a:solidFill>
                <a:effectLst/>
                <a:latin typeface="Tahoma" panose="020B0604030504040204" pitchFamily="34" charset="0"/>
                <a:cs typeface="B Nazanin" panose="00000400000000000000" pitchFamily="2" charset="-78"/>
              </a:rPr>
              <a:t>: از طریق دسترسی به موقع، دقیق و جامع به اطلاعات کلیدی کسب و کار، آگاهی از روند شاخص‌های عملکردی و همچنین تجزیه و تحلیل مسائل سازمان، امکان اخذ تصمیمات هوشمندانه و موثر فراهم می‌شود.</a:t>
            </a:r>
          </a:p>
          <a:p>
            <a:pPr algn="just">
              <a:buFont typeface="Arial" panose="020B0604020202020204" pitchFamily="34" charset="0"/>
              <a:buChar char="•"/>
            </a:pPr>
            <a:r>
              <a:rPr lang="fa-IR" sz="2000" b="1" i="0" dirty="0" smtClean="0">
                <a:solidFill>
                  <a:srgbClr val="000000"/>
                </a:solidFill>
                <a:effectLst/>
                <a:latin typeface="Tahoma" panose="020B0604030504040204" pitchFamily="34" charset="0"/>
                <a:cs typeface="B Nazanin" panose="00000400000000000000" pitchFamily="2" charset="-78"/>
              </a:rPr>
              <a:t>ارائه گزارش‌ها و تجزیه و تحلیل‌های مقرون به صرفه</a:t>
            </a:r>
            <a:r>
              <a:rPr lang="fa-IR" sz="2000" b="0" i="0" dirty="0" smtClean="0">
                <a:solidFill>
                  <a:srgbClr val="000000"/>
                </a:solidFill>
                <a:effectLst/>
                <a:latin typeface="Tahoma" panose="020B0604030504040204" pitchFamily="34" charset="0"/>
                <a:cs typeface="B Nazanin" panose="00000400000000000000" pitchFamily="2" charset="-78"/>
              </a:rPr>
              <a:t>: با استفاده از تحلیل‌های آماده، مدیران و تحلیلگران زمان کمتری را برای تهیه و به‌روزرسانی گزارش‌ها و وقت بیشتری برای تجزیه و تحلیل اطلاعات خواهند داشت.</a:t>
            </a:r>
          </a:p>
          <a:p>
            <a:pPr algn="just">
              <a:buFont typeface="Arial" panose="020B0604020202020204" pitchFamily="34" charset="0"/>
              <a:buChar char="•"/>
            </a:pPr>
            <a:r>
              <a:rPr lang="fa-IR" sz="2000" b="1" i="0" dirty="0" smtClean="0">
                <a:solidFill>
                  <a:srgbClr val="000000"/>
                </a:solidFill>
                <a:effectLst/>
                <a:latin typeface="Tahoma" panose="020B0604030504040204" pitchFamily="34" charset="0"/>
                <a:cs typeface="B Nazanin" panose="00000400000000000000" pitchFamily="2" charset="-78"/>
              </a:rPr>
              <a:t>دید ۳۶۰ درجه از کسب و کار و بهبود عملکرد</a:t>
            </a:r>
            <a:r>
              <a:rPr lang="fa-IR" sz="2000" b="0" i="0" dirty="0" smtClean="0">
                <a:solidFill>
                  <a:srgbClr val="000000"/>
                </a:solidFill>
                <a:effectLst/>
                <a:latin typeface="Tahoma" panose="020B0604030504040204" pitchFamily="34" charset="0"/>
                <a:cs typeface="B Nazanin" panose="00000400000000000000" pitchFamily="2" charset="-78"/>
              </a:rPr>
              <a:t>: با آگاهی از وضعیت فرایندهای مختلف سازمان یا کل کسب و کار در داشبوردهای مدیریتی، مدیران سازمان می‌توانند از روندها و فرایندهای کسب ‌وکار با روشی ساده و مؤثر آگاهی یابند و در سریع‌ترین زمان تصمیم‌های مقتضی برای بهبود عملکرد بگیرند.</a:t>
            </a:r>
          </a:p>
          <a:p>
            <a:pPr algn="just">
              <a:buFont typeface="Arial" panose="020B0604020202020204" pitchFamily="34" charset="0"/>
              <a:buChar char="•"/>
            </a:pPr>
            <a:r>
              <a:rPr lang="fa-IR" sz="2000" b="1" i="0" dirty="0" smtClean="0">
                <a:solidFill>
                  <a:srgbClr val="000000"/>
                </a:solidFill>
                <a:effectLst/>
                <a:latin typeface="Tahoma" panose="020B0604030504040204" pitchFamily="34" charset="0"/>
                <a:cs typeface="B Nazanin" panose="00000400000000000000" pitchFamily="2" charset="-78"/>
              </a:rPr>
              <a:t>مدیریت داده‌های انبوه سازمان</a:t>
            </a:r>
            <a:r>
              <a:rPr lang="fa-IR" sz="2000" b="0" i="0" dirty="0" smtClean="0">
                <a:solidFill>
                  <a:srgbClr val="000000"/>
                </a:solidFill>
                <a:effectLst/>
                <a:latin typeface="Tahoma" panose="020B0604030504040204" pitchFamily="34" charset="0"/>
                <a:cs typeface="B Nazanin" panose="00000400000000000000" pitchFamily="2" charset="-78"/>
              </a:rPr>
              <a:t>: از طریق این ابزارها داده‌های انبوه و پراکنده منابع اطلاعاتی سازمان، تجمیع و خلاصه شده و در مخزن داده تجمیعی سازمان قرار می‌گیرد که متناسب‌ترین ساختار را برای گزارش گیری و تحلیل دارد.</a:t>
            </a:r>
            <a:endParaRPr lang="fa-IR" sz="2000" b="0" i="0" dirty="0">
              <a:solidFill>
                <a:srgbClr val="000000"/>
              </a:solidFill>
              <a:effectLst/>
              <a:latin typeface="Tahoma" panose="020B0604030504040204" pitchFamily="34" charset="0"/>
              <a:cs typeface="B Nazanin" panose="00000400000000000000" pitchFamily="2" charset="-78"/>
            </a:endParaRPr>
          </a:p>
        </p:txBody>
      </p:sp>
    </p:spTree>
    <p:extLst>
      <p:ext uri="{BB962C8B-B14F-4D97-AF65-F5344CB8AC3E}">
        <p14:creationId xmlns:p14="http://schemas.microsoft.com/office/powerpoint/2010/main" val="3260993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r" rtl="1"/>
            <a:r>
              <a:rPr lang="fa-IR" b="1" dirty="0" smtClean="0">
                <a:cs typeface="B Nazanin" panose="00000400000000000000" pitchFamily="2" charset="-78"/>
              </a:rPr>
              <a:t>هوش تجاری به زبان ساده</a:t>
            </a:r>
            <a:endParaRPr lang="en-GB" b="1" dirty="0" smtClean="0">
              <a:cs typeface="B Nazanin" panose="00000400000000000000" pitchFamily="2" charset="-78"/>
            </a:endParaRPr>
          </a:p>
        </p:txBody>
      </p:sp>
      <p:grpSp>
        <p:nvGrpSpPr>
          <p:cNvPr id="227331" name="Group 3"/>
          <p:cNvGrpSpPr>
            <a:grpSpLocks/>
          </p:cNvGrpSpPr>
          <p:nvPr/>
        </p:nvGrpSpPr>
        <p:grpSpPr bwMode="auto">
          <a:xfrm>
            <a:off x="1371600" y="1600200"/>
            <a:ext cx="6599238" cy="4452938"/>
            <a:chOff x="864" y="1008"/>
            <a:chExt cx="4157" cy="2805"/>
          </a:xfrm>
        </p:grpSpPr>
        <p:graphicFrame>
          <p:nvGraphicFramePr>
            <p:cNvPr id="7172" name="Object 4"/>
            <p:cNvGraphicFramePr>
              <a:graphicFrameLocks noChangeAspect="1"/>
            </p:cNvGraphicFramePr>
            <p:nvPr/>
          </p:nvGraphicFramePr>
          <p:xfrm>
            <a:off x="2912" y="1288"/>
            <a:ext cx="125" cy="837"/>
          </p:xfrm>
          <a:graphic>
            <a:graphicData uri="http://schemas.openxmlformats.org/presentationml/2006/ole">
              <mc:AlternateContent xmlns:mc="http://schemas.openxmlformats.org/markup-compatibility/2006">
                <mc:Choice xmlns:v="urn:schemas-microsoft-com:vml" Requires="v">
                  <p:oleObj spid="_x0000_s7652" name="Bitmap Image" r:id="rId4" imgW="352474" imgH="2352381" progId="PBrush">
                    <p:embed/>
                  </p:oleObj>
                </mc:Choice>
                <mc:Fallback>
                  <p:oleObj name="Bitmap Image" r:id="rId4" imgW="352474" imgH="2352381" progId="PBrush">
                    <p:embed/>
                    <p:pic>
                      <p:nvPicPr>
                        <p:cNvPr id="0" name="Picture 3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2" y="1288"/>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3072" y="1584"/>
            <a:ext cx="125" cy="837"/>
          </p:xfrm>
          <a:graphic>
            <a:graphicData uri="http://schemas.openxmlformats.org/presentationml/2006/ole">
              <mc:AlternateContent xmlns:mc="http://schemas.openxmlformats.org/markup-compatibility/2006">
                <mc:Choice xmlns:v="urn:schemas-microsoft-com:vml" Requires="v">
                  <p:oleObj spid="_x0000_s7653" name="Bitmap Image" r:id="rId6" imgW="352474" imgH="2352381" progId="PBrush">
                    <p:embed/>
                  </p:oleObj>
                </mc:Choice>
                <mc:Fallback>
                  <p:oleObj name="Bitmap Image" r:id="rId6" imgW="352474" imgH="2352381" progId="PBrush">
                    <p:embed/>
                    <p:pic>
                      <p:nvPicPr>
                        <p:cNvPr id="0" name="Picture 3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1584"/>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nvGraphicFramePr>
          <p:xfrm>
            <a:off x="3312" y="1632"/>
            <a:ext cx="125" cy="837"/>
          </p:xfrm>
          <a:graphic>
            <a:graphicData uri="http://schemas.openxmlformats.org/presentationml/2006/ole">
              <mc:AlternateContent xmlns:mc="http://schemas.openxmlformats.org/markup-compatibility/2006">
                <mc:Choice xmlns:v="urn:schemas-microsoft-com:vml" Requires="v">
                  <p:oleObj spid="_x0000_s7654" name="Bitmap Image" r:id="rId7" imgW="352474" imgH="2352381" progId="PBrush">
                    <p:embed/>
                  </p:oleObj>
                </mc:Choice>
                <mc:Fallback>
                  <p:oleObj name="Bitmap Image" r:id="rId7" imgW="352474" imgH="2352381" progId="PBrush">
                    <p:embed/>
                    <p:pic>
                      <p:nvPicPr>
                        <p:cNvPr id="0" name="Picture 3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 y="1632"/>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3456" y="1008"/>
            <a:ext cx="125" cy="837"/>
          </p:xfrm>
          <a:graphic>
            <a:graphicData uri="http://schemas.openxmlformats.org/presentationml/2006/ole">
              <mc:AlternateContent xmlns:mc="http://schemas.openxmlformats.org/markup-compatibility/2006">
                <mc:Choice xmlns:v="urn:schemas-microsoft-com:vml" Requires="v">
                  <p:oleObj spid="_x0000_s7655" name="Bitmap Image" r:id="rId8" imgW="352474" imgH="2352381" progId="PBrush">
                    <p:embed/>
                  </p:oleObj>
                </mc:Choice>
                <mc:Fallback>
                  <p:oleObj name="Bitmap Image" r:id="rId8" imgW="352474" imgH="2352381" progId="PBrush">
                    <p:embed/>
                    <p:pic>
                      <p:nvPicPr>
                        <p:cNvPr id="0" name="Picture 3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6" y="1008"/>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8"/>
            <p:cNvGraphicFramePr>
              <a:graphicFrameLocks noChangeAspect="1"/>
            </p:cNvGraphicFramePr>
            <p:nvPr/>
          </p:nvGraphicFramePr>
          <p:xfrm>
            <a:off x="2784" y="1632"/>
            <a:ext cx="125" cy="837"/>
          </p:xfrm>
          <a:graphic>
            <a:graphicData uri="http://schemas.openxmlformats.org/presentationml/2006/ole">
              <mc:AlternateContent xmlns:mc="http://schemas.openxmlformats.org/markup-compatibility/2006">
                <mc:Choice xmlns:v="urn:schemas-microsoft-com:vml" Requires="v">
                  <p:oleObj spid="_x0000_s7656" name="Bitmap Image" r:id="rId9" imgW="352474" imgH="2352381" progId="PBrush">
                    <p:embed/>
                  </p:oleObj>
                </mc:Choice>
                <mc:Fallback>
                  <p:oleObj name="Bitmap Image" r:id="rId9" imgW="352474" imgH="2352381" progId="PBrush">
                    <p:embed/>
                    <p:pic>
                      <p:nvPicPr>
                        <p:cNvPr id="0" name="Picture 3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1632"/>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7" name="Object 9"/>
            <p:cNvGraphicFramePr>
              <a:graphicFrameLocks noChangeAspect="1"/>
            </p:cNvGraphicFramePr>
            <p:nvPr/>
          </p:nvGraphicFramePr>
          <p:xfrm>
            <a:off x="3744" y="1288"/>
            <a:ext cx="125" cy="837"/>
          </p:xfrm>
          <a:graphic>
            <a:graphicData uri="http://schemas.openxmlformats.org/presentationml/2006/ole">
              <mc:AlternateContent xmlns:mc="http://schemas.openxmlformats.org/markup-compatibility/2006">
                <mc:Choice xmlns:v="urn:schemas-microsoft-com:vml" Requires="v">
                  <p:oleObj spid="_x0000_s7657" name="Bitmap Image" r:id="rId10" imgW="352474" imgH="2352381" progId="PBrush">
                    <p:embed/>
                  </p:oleObj>
                </mc:Choice>
                <mc:Fallback>
                  <p:oleObj name="Bitmap Image" r:id="rId10" imgW="352474" imgH="2352381" progId="PBrush">
                    <p:embed/>
                    <p:pic>
                      <p:nvPicPr>
                        <p:cNvPr id="0" name="Picture 3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 y="1288"/>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10"/>
            <p:cNvGraphicFramePr>
              <a:graphicFrameLocks noChangeAspect="1"/>
            </p:cNvGraphicFramePr>
            <p:nvPr/>
          </p:nvGraphicFramePr>
          <p:xfrm>
            <a:off x="4128" y="1248"/>
            <a:ext cx="125" cy="837"/>
          </p:xfrm>
          <a:graphic>
            <a:graphicData uri="http://schemas.openxmlformats.org/presentationml/2006/ole">
              <mc:AlternateContent xmlns:mc="http://schemas.openxmlformats.org/markup-compatibility/2006">
                <mc:Choice xmlns:v="urn:schemas-microsoft-com:vml" Requires="v">
                  <p:oleObj spid="_x0000_s7658" name="Bitmap Image" r:id="rId11" imgW="352474" imgH="2352381" progId="PBrush">
                    <p:embed/>
                  </p:oleObj>
                </mc:Choice>
                <mc:Fallback>
                  <p:oleObj name="Bitmap Image" r:id="rId11" imgW="352474" imgH="2352381" progId="PBrush">
                    <p:embed/>
                    <p:pic>
                      <p:nvPicPr>
                        <p:cNvPr id="0" name="Picture 3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 y="1248"/>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9" name="Object 11"/>
            <p:cNvGraphicFramePr>
              <a:graphicFrameLocks noChangeAspect="1"/>
            </p:cNvGraphicFramePr>
            <p:nvPr/>
          </p:nvGraphicFramePr>
          <p:xfrm>
            <a:off x="4896" y="2112"/>
            <a:ext cx="125" cy="837"/>
          </p:xfrm>
          <a:graphic>
            <a:graphicData uri="http://schemas.openxmlformats.org/presentationml/2006/ole">
              <mc:AlternateContent xmlns:mc="http://schemas.openxmlformats.org/markup-compatibility/2006">
                <mc:Choice xmlns:v="urn:schemas-microsoft-com:vml" Requires="v">
                  <p:oleObj spid="_x0000_s7659" name="Bitmap Image" r:id="rId12" imgW="352474" imgH="2352381" progId="PBrush">
                    <p:embed/>
                  </p:oleObj>
                </mc:Choice>
                <mc:Fallback>
                  <p:oleObj name="Bitmap Image" r:id="rId12" imgW="352474" imgH="2352381" progId="PBrush">
                    <p:embed/>
                    <p:pic>
                      <p:nvPicPr>
                        <p:cNvPr id="0" name="Picture 3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6" y="2112"/>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0" name="Object 12"/>
            <p:cNvGraphicFramePr>
              <a:graphicFrameLocks noChangeAspect="1"/>
            </p:cNvGraphicFramePr>
            <p:nvPr/>
          </p:nvGraphicFramePr>
          <p:xfrm>
            <a:off x="4608" y="2064"/>
            <a:ext cx="125" cy="837"/>
          </p:xfrm>
          <a:graphic>
            <a:graphicData uri="http://schemas.openxmlformats.org/presentationml/2006/ole">
              <mc:AlternateContent xmlns:mc="http://schemas.openxmlformats.org/markup-compatibility/2006">
                <mc:Choice xmlns:v="urn:schemas-microsoft-com:vml" Requires="v">
                  <p:oleObj spid="_x0000_s7660" name="Bitmap Image" r:id="rId13" imgW="352474" imgH="2352381" progId="PBrush">
                    <p:embed/>
                  </p:oleObj>
                </mc:Choice>
                <mc:Fallback>
                  <p:oleObj name="Bitmap Image" r:id="rId13" imgW="352474" imgH="2352381" progId="PBrush">
                    <p:embed/>
                    <p:pic>
                      <p:nvPicPr>
                        <p:cNvPr id="0" name="Picture 3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 y="2064"/>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1" name="Object 13"/>
            <p:cNvGraphicFramePr>
              <a:graphicFrameLocks noChangeAspect="1"/>
            </p:cNvGraphicFramePr>
            <p:nvPr/>
          </p:nvGraphicFramePr>
          <p:xfrm>
            <a:off x="4848" y="1008"/>
            <a:ext cx="125" cy="837"/>
          </p:xfrm>
          <a:graphic>
            <a:graphicData uri="http://schemas.openxmlformats.org/presentationml/2006/ole">
              <mc:AlternateContent xmlns:mc="http://schemas.openxmlformats.org/markup-compatibility/2006">
                <mc:Choice xmlns:v="urn:schemas-microsoft-com:vml" Requires="v">
                  <p:oleObj spid="_x0000_s7661" name="Bitmap Image" r:id="rId14" imgW="352474" imgH="2352381" progId="PBrush">
                    <p:embed/>
                  </p:oleObj>
                </mc:Choice>
                <mc:Fallback>
                  <p:oleObj name="Bitmap Image" r:id="rId14" imgW="352474" imgH="2352381" progId="PBrush">
                    <p:embed/>
                    <p:pic>
                      <p:nvPicPr>
                        <p:cNvPr id="0" name="Picture 3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 y="1008"/>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2" name="Object 14"/>
            <p:cNvGraphicFramePr>
              <a:graphicFrameLocks noChangeAspect="1"/>
            </p:cNvGraphicFramePr>
            <p:nvPr/>
          </p:nvGraphicFramePr>
          <p:xfrm>
            <a:off x="2912" y="2296"/>
            <a:ext cx="125" cy="837"/>
          </p:xfrm>
          <a:graphic>
            <a:graphicData uri="http://schemas.openxmlformats.org/presentationml/2006/ole">
              <mc:AlternateContent xmlns:mc="http://schemas.openxmlformats.org/markup-compatibility/2006">
                <mc:Choice xmlns:v="urn:schemas-microsoft-com:vml" Requires="v">
                  <p:oleObj spid="_x0000_s7662" name="Bitmap Image" r:id="rId15" imgW="352474" imgH="2352381" progId="PBrush">
                    <p:embed/>
                  </p:oleObj>
                </mc:Choice>
                <mc:Fallback>
                  <p:oleObj name="Bitmap Image" r:id="rId15" imgW="352474" imgH="2352381" progId="PBrush">
                    <p:embed/>
                    <p:pic>
                      <p:nvPicPr>
                        <p:cNvPr id="0" name="Picture 3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2" y="2296"/>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3" name="Object 15"/>
            <p:cNvGraphicFramePr>
              <a:graphicFrameLocks noChangeAspect="1"/>
            </p:cNvGraphicFramePr>
            <p:nvPr/>
          </p:nvGraphicFramePr>
          <p:xfrm>
            <a:off x="3120" y="2304"/>
            <a:ext cx="125" cy="837"/>
          </p:xfrm>
          <a:graphic>
            <a:graphicData uri="http://schemas.openxmlformats.org/presentationml/2006/ole">
              <mc:AlternateContent xmlns:mc="http://schemas.openxmlformats.org/markup-compatibility/2006">
                <mc:Choice xmlns:v="urn:schemas-microsoft-com:vml" Requires="v">
                  <p:oleObj spid="_x0000_s7663" name="Bitmap Image" r:id="rId16" imgW="352474" imgH="2352381" progId="PBrush">
                    <p:embed/>
                  </p:oleObj>
                </mc:Choice>
                <mc:Fallback>
                  <p:oleObj name="Bitmap Image" r:id="rId16" imgW="352474" imgH="2352381" progId="PBrush">
                    <p:embed/>
                    <p:pic>
                      <p:nvPicPr>
                        <p:cNvPr id="0" name="Picture 3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2304"/>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4" name="Object 16"/>
            <p:cNvGraphicFramePr>
              <a:graphicFrameLocks noChangeAspect="1"/>
            </p:cNvGraphicFramePr>
            <p:nvPr/>
          </p:nvGraphicFramePr>
          <p:xfrm>
            <a:off x="2976" y="2832"/>
            <a:ext cx="125" cy="837"/>
          </p:xfrm>
          <a:graphic>
            <a:graphicData uri="http://schemas.openxmlformats.org/presentationml/2006/ole">
              <mc:AlternateContent xmlns:mc="http://schemas.openxmlformats.org/markup-compatibility/2006">
                <mc:Choice xmlns:v="urn:schemas-microsoft-com:vml" Requires="v">
                  <p:oleObj spid="_x0000_s7664" name="Bitmap Image" r:id="rId17" imgW="352474" imgH="2352381" progId="PBrush">
                    <p:embed/>
                  </p:oleObj>
                </mc:Choice>
                <mc:Fallback>
                  <p:oleObj name="Bitmap Image" r:id="rId17" imgW="352474" imgH="2352381" progId="PBrush">
                    <p:embed/>
                    <p:pic>
                      <p:nvPicPr>
                        <p:cNvPr id="0" name="Picture 3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 y="2832"/>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5" name="Object 17"/>
            <p:cNvGraphicFramePr>
              <a:graphicFrameLocks noChangeAspect="1"/>
            </p:cNvGraphicFramePr>
            <p:nvPr/>
          </p:nvGraphicFramePr>
          <p:xfrm>
            <a:off x="3408" y="2256"/>
            <a:ext cx="125" cy="837"/>
          </p:xfrm>
          <a:graphic>
            <a:graphicData uri="http://schemas.openxmlformats.org/presentationml/2006/ole">
              <mc:AlternateContent xmlns:mc="http://schemas.openxmlformats.org/markup-compatibility/2006">
                <mc:Choice xmlns:v="urn:schemas-microsoft-com:vml" Requires="v">
                  <p:oleObj spid="_x0000_s7665" name="Bitmap Image" r:id="rId18" imgW="352474" imgH="2352381" progId="PBrush">
                    <p:embed/>
                  </p:oleObj>
                </mc:Choice>
                <mc:Fallback>
                  <p:oleObj name="Bitmap Image" r:id="rId18" imgW="352474" imgH="2352381" progId="PBrush">
                    <p:embed/>
                    <p:pic>
                      <p:nvPicPr>
                        <p:cNvPr id="0" name="Picture 3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 y="2256"/>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18"/>
            <p:cNvGraphicFramePr>
              <a:graphicFrameLocks noChangeAspect="1"/>
            </p:cNvGraphicFramePr>
            <p:nvPr/>
          </p:nvGraphicFramePr>
          <p:xfrm>
            <a:off x="3360" y="2880"/>
            <a:ext cx="125" cy="837"/>
          </p:xfrm>
          <a:graphic>
            <a:graphicData uri="http://schemas.openxmlformats.org/presentationml/2006/ole">
              <mc:AlternateContent xmlns:mc="http://schemas.openxmlformats.org/markup-compatibility/2006">
                <mc:Choice xmlns:v="urn:schemas-microsoft-com:vml" Requires="v">
                  <p:oleObj spid="_x0000_s7666" name="Bitmap Image" r:id="rId19" imgW="352474" imgH="2352381" progId="">
                    <p:embed/>
                  </p:oleObj>
                </mc:Choice>
                <mc:Fallback>
                  <p:oleObj name="Bitmap Image" r:id="rId19" imgW="352474" imgH="2352381" progId="">
                    <p:embed/>
                    <p:pic>
                      <p:nvPicPr>
                        <p:cNvPr id="0" name="Picture 3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 y="2880"/>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7" name="Object 19"/>
            <p:cNvGraphicFramePr>
              <a:graphicFrameLocks noChangeAspect="1"/>
            </p:cNvGraphicFramePr>
            <p:nvPr/>
          </p:nvGraphicFramePr>
          <p:xfrm>
            <a:off x="1920" y="1248"/>
            <a:ext cx="125" cy="837"/>
          </p:xfrm>
          <a:graphic>
            <a:graphicData uri="http://schemas.openxmlformats.org/presentationml/2006/ole">
              <mc:AlternateContent xmlns:mc="http://schemas.openxmlformats.org/markup-compatibility/2006">
                <mc:Choice xmlns:v="urn:schemas-microsoft-com:vml" Requires="v">
                  <p:oleObj spid="_x0000_s7667" name="Bitmap Image" r:id="rId20" imgW="352474" imgH="2352381" progId="PBrush">
                    <p:embed/>
                  </p:oleObj>
                </mc:Choice>
                <mc:Fallback>
                  <p:oleObj name="Bitmap Image" r:id="rId20" imgW="352474" imgH="2352381" progId="PBrush">
                    <p:embed/>
                    <p:pic>
                      <p:nvPicPr>
                        <p:cNvPr id="0" name="Picture 3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248"/>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8" name="Object 20"/>
            <p:cNvGraphicFramePr>
              <a:graphicFrameLocks noChangeAspect="1"/>
            </p:cNvGraphicFramePr>
            <p:nvPr/>
          </p:nvGraphicFramePr>
          <p:xfrm>
            <a:off x="2256" y="1248"/>
            <a:ext cx="125" cy="837"/>
          </p:xfrm>
          <a:graphic>
            <a:graphicData uri="http://schemas.openxmlformats.org/presentationml/2006/ole">
              <mc:AlternateContent xmlns:mc="http://schemas.openxmlformats.org/markup-compatibility/2006">
                <mc:Choice xmlns:v="urn:schemas-microsoft-com:vml" Requires="v">
                  <p:oleObj spid="_x0000_s7668" name="Bitmap Image" r:id="rId21" imgW="352474" imgH="2352381" progId="PBrush">
                    <p:embed/>
                  </p:oleObj>
                </mc:Choice>
                <mc:Fallback>
                  <p:oleObj name="Bitmap Image" r:id="rId21" imgW="352474" imgH="2352381" progId="PBrush">
                    <p:embed/>
                    <p:pic>
                      <p:nvPicPr>
                        <p:cNvPr id="0" name="Picture 3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1248"/>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9" name="Object 21"/>
            <p:cNvGraphicFramePr>
              <a:graphicFrameLocks noChangeAspect="1"/>
            </p:cNvGraphicFramePr>
            <p:nvPr/>
          </p:nvGraphicFramePr>
          <p:xfrm>
            <a:off x="2064" y="2016"/>
            <a:ext cx="125" cy="837"/>
          </p:xfrm>
          <a:graphic>
            <a:graphicData uri="http://schemas.openxmlformats.org/presentationml/2006/ole">
              <mc:AlternateContent xmlns:mc="http://schemas.openxmlformats.org/markup-compatibility/2006">
                <mc:Choice xmlns:v="urn:schemas-microsoft-com:vml" Requires="v">
                  <p:oleObj spid="_x0000_s7669" name="Bitmap Image" r:id="rId22" imgW="352474" imgH="2352381" progId="PBrush">
                    <p:embed/>
                  </p:oleObj>
                </mc:Choice>
                <mc:Fallback>
                  <p:oleObj name="Bitmap Image" r:id="rId22" imgW="352474" imgH="2352381" progId="PBrush">
                    <p:embed/>
                    <p:pic>
                      <p:nvPicPr>
                        <p:cNvPr id="0" name="Picture 3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2016"/>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0" name="Object 22"/>
            <p:cNvGraphicFramePr>
              <a:graphicFrameLocks noChangeAspect="1"/>
            </p:cNvGraphicFramePr>
            <p:nvPr/>
          </p:nvGraphicFramePr>
          <p:xfrm>
            <a:off x="2452" y="1288"/>
            <a:ext cx="125" cy="837"/>
          </p:xfrm>
          <a:graphic>
            <a:graphicData uri="http://schemas.openxmlformats.org/presentationml/2006/ole">
              <mc:AlternateContent xmlns:mc="http://schemas.openxmlformats.org/markup-compatibility/2006">
                <mc:Choice xmlns:v="urn:schemas-microsoft-com:vml" Requires="v">
                  <p:oleObj spid="_x0000_s7670" name="Bitmap Image" r:id="rId23" imgW="352474" imgH="2352381" progId="PBrush">
                    <p:embed/>
                  </p:oleObj>
                </mc:Choice>
                <mc:Fallback>
                  <p:oleObj name="Bitmap Image" r:id="rId23" imgW="352474" imgH="2352381" progId="PBrush">
                    <p:embed/>
                    <p:pic>
                      <p:nvPicPr>
                        <p:cNvPr id="0" name="Picture 3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2" y="1288"/>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1" name="Object 23"/>
            <p:cNvGraphicFramePr>
              <a:graphicFrameLocks noChangeAspect="1"/>
            </p:cNvGraphicFramePr>
            <p:nvPr/>
          </p:nvGraphicFramePr>
          <p:xfrm>
            <a:off x="2640" y="1056"/>
            <a:ext cx="125" cy="837"/>
          </p:xfrm>
          <a:graphic>
            <a:graphicData uri="http://schemas.openxmlformats.org/presentationml/2006/ole">
              <mc:AlternateContent xmlns:mc="http://schemas.openxmlformats.org/markup-compatibility/2006">
                <mc:Choice xmlns:v="urn:schemas-microsoft-com:vml" Requires="v">
                  <p:oleObj spid="_x0000_s7671" name="Bitmap Image" r:id="rId24" imgW="352474" imgH="2352381" progId="PBrush">
                    <p:embed/>
                  </p:oleObj>
                </mc:Choice>
                <mc:Fallback>
                  <p:oleObj name="Bitmap Image" r:id="rId24" imgW="352474" imgH="2352381" progId="PBrush">
                    <p:embed/>
                    <p:pic>
                      <p:nvPicPr>
                        <p:cNvPr id="0" name="Picture 3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1056"/>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2" name="Object 24"/>
            <p:cNvGraphicFramePr>
              <a:graphicFrameLocks noChangeAspect="1"/>
            </p:cNvGraphicFramePr>
            <p:nvPr/>
          </p:nvGraphicFramePr>
          <p:xfrm>
            <a:off x="2304" y="2160"/>
            <a:ext cx="125" cy="837"/>
          </p:xfrm>
          <a:graphic>
            <a:graphicData uri="http://schemas.openxmlformats.org/presentationml/2006/ole">
              <mc:AlternateContent xmlns:mc="http://schemas.openxmlformats.org/markup-compatibility/2006">
                <mc:Choice xmlns:v="urn:schemas-microsoft-com:vml" Requires="v">
                  <p:oleObj spid="_x0000_s7672" name="Bitmap Image" r:id="rId25" imgW="352474" imgH="2352381" progId="PBrush">
                    <p:embed/>
                  </p:oleObj>
                </mc:Choice>
                <mc:Fallback>
                  <p:oleObj name="Bitmap Image" r:id="rId25" imgW="352474" imgH="2352381" progId="PBrush">
                    <p:embed/>
                    <p:pic>
                      <p:nvPicPr>
                        <p:cNvPr id="0" name="Picture 3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4" y="2160"/>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3" name="Object 25"/>
            <p:cNvGraphicFramePr>
              <a:graphicFrameLocks noChangeAspect="1"/>
            </p:cNvGraphicFramePr>
            <p:nvPr/>
          </p:nvGraphicFramePr>
          <p:xfrm>
            <a:off x="2208" y="2784"/>
            <a:ext cx="125" cy="837"/>
          </p:xfrm>
          <a:graphic>
            <a:graphicData uri="http://schemas.openxmlformats.org/presentationml/2006/ole">
              <mc:AlternateContent xmlns:mc="http://schemas.openxmlformats.org/markup-compatibility/2006">
                <mc:Choice xmlns:v="urn:schemas-microsoft-com:vml" Requires="v">
                  <p:oleObj spid="_x0000_s7673" name="Bitmap Image" r:id="rId26" imgW="352474" imgH="2352381" progId="PBrush">
                    <p:embed/>
                  </p:oleObj>
                </mc:Choice>
                <mc:Fallback>
                  <p:oleObj name="Bitmap Image" r:id="rId26" imgW="352474" imgH="2352381" progId="PBrush">
                    <p:embed/>
                    <p:pic>
                      <p:nvPicPr>
                        <p:cNvPr id="0" name="Picture 3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 y="2784"/>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4" name="Object 26"/>
            <p:cNvGraphicFramePr>
              <a:graphicFrameLocks noChangeAspect="1"/>
            </p:cNvGraphicFramePr>
            <p:nvPr/>
          </p:nvGraphicFramePr>
          <p:xfrm>
            <a:off x="2448" y="2592"/>
            <a:ext cx="125" cy="837"/>
          </p:xfrm>
          <a:graphic>
            <a:graphicData uri="http://schemas.openxmlformats.org/presentationml/2006/ole">
              <mc:AlternateContent xmlns:mc="http://schemas.openxmlformats.org/markup-compatibility/2006">
                <mc:Choice xmlns:v="urn:schemas-microsoft-com:vml" Requires="v">
                  <p:oleObj spid="_x0000_s7674" name="Bitmap Image" r:id="rId27" imgW="352474" imgH="2352381" progId="PBrush">
                    <p:embed/>
                  </p:oleObj>
                </mc:Choice>
                <mc:Fallback>
                  <p:oleObj name="Bitmap Image" r:id="rId27" imgW="352474" imgH="2352381" progId="PBrush">
                    <p:embed/>
                    <p:pic>
                      <p:nvPicPr>
                        <p:cNvPr id="0" name="Picture 3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8" y="2592"/>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5" name="Object 27"/>
            <p:cNvGraphicFramePr>
              <a:graphicFrameLocks noChangeAspect="1"/>
            </p:cNvGraphicFramePr>
            <p:nvPr/>
          </p:nvGraphicFramePr>
          <p:xfrm>
            <a:off x="2544" y="2352"/>
            <a:ext cx="125" cy="837"/>
          </p:xfrm>
          <a:graphic>
            <a:graphicData uri="http://schemas.openxmlformats.org/presentationml/2006/ole">
              <mc:AlternateContent xmlns:mc="http://schemas.openxmlformats.org/markup-compatibility/2006">
                <mc:Choice xmlns:v="urn:schemas-microsoft-com:vml" Requires="v">
                  <p:oleObj spid="_x0000_s7675" name="Bitmap Image" r:id="rId28" imgW="352474" imgH="2352381" progId="PBrush">
                    <p:embed/>
                  </p:oleObj>
                </mc:Choice>
                <mc:Fallback>
                  <p:oleObj name="Bitmap Image" r:id="rId28" imgW="352474" imgH="2352381" progId="PBrush">
                    <p:embed/>
                    <p:pic>
                      <p:nvPicPr>
                        <p:cNvPr id="0" name="Picture 3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 y="2352"/>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6" name="Object 28"/>
            <p:cNvGraphicFramePr>
              <a:graphicFrameLocks/>
            </p:cNvGraphicFramePr>
            <p:nvPr/>
          </p:nvGraphicFramePr>
          <p:xfrm>
            <a:off x="2016" y="2976"/>
            <a:ext cx="125" cy="837"/>
          </p:xfrm>
          <a:graphic>
            <a:graphicData uri="http://schemas.openxmlformats.org/presentationml/2006/ole">
              <mc:AlternateContent xmlns:mc="http://schemas.openxmlformats.org/markup-compatibility/2006">
                <mc:Choice xmlns:v="urn:schemas-microsoft-com:vml" Requires="v">
                  <p:oleObj spid="_x0000_s7676" name="Bitmap Image" r:id="rId29" imgW="352474" imgH="2352381" progId="PBrush">
                    <p:embed/>
                  </p:oleObj>
                </mc:Choice>
                <mc:Fallback>
                  <p:oleObj name="Bitmap Image" r:id="rId29" imgW="352474" imgH="2352381" progId="PBrush">
                    <p:embed/>
                    <p:pic>
                      <p:nvPicPr>
                        <p:cNvPr id="0" name="Picture 3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 y="2976"/>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7" name="Object 29"/>
            <p:cNvGraphicFramePr>
              <a:graphicFrameLocks noChangeAspect="1"/>
            </p:cNvGraphicFramePr>
            <p:nvPr/>
          </p:nvGraphicFramePr>
          <p:xfrm>
            <a:off x="1344" y="2448"/>
            <a:ext cx="125" cy="837"/>
          </p:xfrm>
          <a:graphic>
            <a:graphicData uri="http://schemas.openxmlformats.org/presentationml/2006/ole">
              <mc:AlternateContent xmlns:mc="http://schemas.openxmlformats.org/markup-compatibility/2006">
                <mc:Choice xmlns:v="urn:schemas-microsoft-com:vml" Requires="v">
                  <p:oleObj spid="_x0000_s7677" name="Bitmap Image" r:id="rId30" imgW="352474" imgH="2352381" progId="PBrush">
                    <p:embed/>
                  </p:oleObj>
                </mc:Choice>
                <mc:Fallback>
                  <p:oleObj name="Bitmap Image" r:id="rId30" imgW="352474" imgH="2352381" progId="PBrush">
                    <p:embed/>
                    <p:pic>
                      <p:nvPicPr>
                        <p:cNvPr id="0" name="Picture 3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 y="2448"/>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8" name="Object 30"/>
            <p:cNvGraphicFramePr>
              <a:graphicFrameLocks noChangeAspect="1"/>
            </p:cNvGraphicFramePr>
            <p:nvPr/>
          </p:nvGraphicFramePr>
          <p:xfrm>
            <a:off x="1056" y="2448"/>
            <a:ext cx="125" cy="837"/>
          </p:xfrm>
          <a:graphic>
            <a:graphicData uri="http://schemas.openxmlformats.org/presentationml/2006/ole">
              <mc:AlternateContent xmlns:mc="http://schemas.openxmlformats.org/markup-compatibility/2006">
                <mc:Choice xmlns:v="urn:schemas-microsoft-com:vml" Requires="v">
                  <p:oleObj spid="_x0000_s7678" name="Bitmap Image" r:id="rId31" imgW="352474" imgH="2352381" progId="PBrush">
                    <p:embed/>
                  </p:oleObj>
                </mc:Choice>
                <mc:Fallback>
                  <p:oleObj name="Bitmap Image" r:id="rId31" imgW="352474" imgH="2352381" progId="PBrush">
                    <p:embed/>
                    <p:pic>
                      <p:nvPicPr>
                        <p:cNvPr id="0" name="Picture 3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2448"/>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9" name="Object 31"/>
            <p:cNvGraphicFramePr>
              <a:graphicFrameLocks noChangeAspect="1"/>
            </p:cNvGraphicFramePr>
            <p:nvPr/>
          </p:nvGraphicFramePr>
          <p:xfrm>
            <a:off x="1680" y="2112"/>
            <a:ext cx="125" cy="837"/>
          </p:xfrm>
          <a:graphic>
            <a:graphicData uri="http://schemas.openxmlformats.org/presentationml/2006/ole">
              <mc:AlternateContent xmlns:mc="http://schemas.openxmlformats.org/markup-compatibility/2006">
                <mc:Choice xmlns:v="urn:schemas-microsoft-com:vml" Requires="v">
                  <p:oleObj spid="_x0000_s7679" name="Bitmap Image" r:id="rId32" imgW="352474" imgH="2352381" progId="PBrush">
                    <p:embed/>
                  </p:oleObj>
                </mc:Choice>
                <mc:Fallback>
                  <p:oleObj name="Bitmap Image" r:id="rId32" imgW="352474" imgH="2352381" progId="PBrush">
                    <p:embed/>
                    <p:pic>
                      <p:nvPicPr>
                        <p:cNvPr id="0" name="Picture 3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2112"/>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0" name="Object 32"/>
            <p:cNvGraphicFramePr>
              <a:graphicFrameLocks noChangeAspect="1"/>
            </p:cNvGraphicFramePr>
            <p:nvPr/>
          </p:nvGraphicFramePr>
          <p:xfrm>
            <a:off x="1536" y="2640"/>
            <a:ext cx="125" cy="837"/>
          </p:xfrm>
          <a:graphic>
            <a:graphicData uri="http://schemas.openxmlformats.org/presentationml/2006/ole">
              <mc:AlternateContent xmlns:mc="http://schemas.openxmlformats.org/markup-compatibility/2006">
                <mc:Choice xmlns:v="urn:schemas-microsoft-com:vml" Requires="v">
                  <p:oleObj spid="_x0000_s7680" name="Bitmap Image" r:id="rId33" imgW="352474" imgH="2352381" progId="PBrush">
                    <p:embed/>
                  </p:oleObj>
                </mc:Choice>
                <mc:Fallback>
                  <p:oleObj name="Bitmap Image" r:id="rId33" imgW="352474" imgH="2352381" progId="PBrush">
                    <p:embed/>
                    <p:pic>
                      <p:nvPicPr>
                        <p:cNvPr id="0" name="Picture 3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2640"/>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1" name="Object 33"/>
            <p:cNvGraphicFramePr>
              <a:graphicFrameLocks noChangeAspect="1"/>
            </p:cNvGraphicFramePr>
            <p:nvPr/>
          </p:nvGraphicFramePr>
          <p:xfrm>
            <a:off x="1776" y="2592"/>
            <a:ext cx="125" cy="837"/>
          </p:xfrm>
          <a:graphic>
            <a:graphicData uri="http://schemas.openxmlformats.org/presentationml/2006/ole">
              <mc:AlternateContent xmlns:mc="http://schemas.openxmlformats.org/markup-compatibility/2006">
                <mc:Choice xmlns:v="urn:schemas-microsoft-com:vml" Requires="v">
                  <p:oleObj spid="_x0000_s7681" name="Bitmap Image" r:id="rId34" imgW="352474" imgH="2352381" progId="PBrush">
                    <p:embed/>
                  </p:oleObj>
                </mc:Choice>
                <mc:Fallback>
                  <p:oleObj name="Bitmap Image" r:id="rId34" imgW="352474" imgH="2352381" progId="PBrush">
                    <p:embed/>
                    <p:pic>
                      <p:nvPicPr>
                        <p:cNvPr id="0" name="Picture 3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2592"/>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2" name="Object 34"/>
            <p:cNvGraphicFramePr>
              <a:graphicFrameLocks noChangeAspect="1"/>
            </p:cNvGraphicFramePr>
            <p:nvPr/>
          </p:nvGraphicFramePr>
          <p:xfrm>
            <a:off x="864" y="1248"/>
            <a:ext cx="125" cy="837"/>
          </p:xfrm>
          <a:graphic>
            <a:graphicData uri="http://schemas.openxmlformats.org/presentationml/2006/ole">
              <mc:AlternateContent xmlns:mc="http://schemas.openxmlformats.org/markup-compatibility/2006">
                <mc:Choice xmlns:v="urn:schemas-microsoft-com:vml" Requires="v">
                  <p:oleObj spid="_x0000_s7682" name="Bitmap Image" r:id="rId35" imgW="352474" imgH="2352381" progId="PBrush">
                    <p:embed/>
                  </p:oleObj>
                </mc:Choice>
                <mc:Fallback>
                  <p:oleObj name="Bitmap Image" r:id="rId35" imgW="352474" imgH="2352381" progId="PBrush">
                    <p:embed/>
                    <p:pic>
                      <p:nvPicPr>
                        <p:cNvPr id="0" name="Picture 3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1248"/>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3" name="Object 35"/>
            <p:cNvGraphicFramePr>
              <a:graphicFrameLocks noChangeAspect="1"/>
            </p:cNvGraphicFramePr>
            <p:nvPr/>
          </p:nvGraphicFramePr>
          <p:xfrm>
            <a:off x="1200" y="1392"/>
            <a:ext cx="125" cy="837"/>
          </p:xfrm>
          <a:graphic>
            <a:graphicData uri="http://schemas.openxmlformats.org/presentationml/2006/ole">
              <mc:AlternateContent xmlns:mc="http://schemas.openxmlformats.org/markup-compatibility/2006">
                <mc:Choice xmlns:v="urn:schemas-microsoft-com:vml" Requires="v">
                  <p:oleObj spid="_x0000_s7683" name="Bitmap Image" r:id="rId36" imgW="352474" imgH="2352381" progId="PBrush">
                    <p:embed/>
                  </p:oleObj>
                </mc:Choice>
                <mc:Fallback>
                  <p:oleObj name="Bitmap Image" r:id="rId36" imgW="352474" imgH="2352381" progId="PBrush">
                    <p:embed/>
                    <p:pic>
                      <p:nvPicPr>
                        <p:cNvPr id="0" name="Picture 3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 y="1392"/>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4" name="Object 36"/>
            <p:cNvGraphicFramePr>
              <a:graphicFrameLocks noChangeAspect="1"/>
            </p:cNvGraphicFramePr>
            <p:nvPr/>
          </p:nvGraphicFramePr>
          <p:xfrm>
            <a:off x="1248" y="1680"/>
            <a:ext cx="125" cy="837"/>
          </p:xfrm>
          <a:graphic>
            <a:graphicData uri="http://schemas.openxmlformats.org/presentationml/2006/ole">
              <mc:AlternateContent xmlns:mc="http://schemas.openxmlformats.org/markup-compatibility/2006">
                <mc:Choice xmlns:v="urn:schemas-microsoft-com:vml" Requires="v">
                  <p:oleObj spid="_x0000_s7684" name="Bitmap Image" r:id="rId37" imgW="352474" imgH="2352381" progId="PBrush">
                    <p:embed/>
                  </p:oleObj>
                </mc:Choice>
                <mc:Fallback>
                  <p:oleObj name="Bitmap Image" r:id="rId37" imgW="352474" imgH="2352381" progId="PBrush">
                    <p:embed/>
                    <p:pic>
                      <p:nvPicPr>
                        <p:cNvPr id="0" name="Picture 3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 y="1680"/>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5" name="Object 37"/>
            <p:cNvGraphicFramePr>
              <a:graphicFrameLocks noChangeAspect="1"/>
            </p:cNvGraphicFramePr>
            <p:nvPr/>
          </p:nvGraphicFramePr>
          <p:xfrm>
            <a:off x="1584" y="1008"/>
            <a:ext cx="125" cy="837"/>
          </p:xfrm>
          <a:graphic>
            <a:graphicData uri="http://schemas.openxmlformats.org/presentationml/2006/ole">
              <mc:AlternateContent xmlns:mc="http://schemas.openxmlformats.org/markup-compatibility/2006">
                <mc:Choice xmlns:v="urn:schemas-microsoft-com:vml" Requires="v">
                  <p:oleObj spid="_x0000_s7685" name="Bitmap Image" r:id="rId38" imgW="352474" imgH="2352381" progId="PBrush">
                    <p:embed/>
                  </p:oleObj>
                </mc:Choice>
                <mc:Fallback>
                  <p:oleObj name="Bitmap Image" r:id="rId38" imgW="352474" imgH="2352381" progId="PBrush">
                    <p:embed/>
                    <p:pic>
                      <p:nvPicPr>
                        <p:cNvPr id="0" name="Picture 3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 y="1008"/>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6" name="Object 38"/>
            <p:cNvGraphicFramePr>
              <a:graphicFrameLocks noChangeAspect="1"/>
            </p:cNvGraphicFramePr>
            <p:nvPr/>
          </p:nvGraphicFramePr>
          <p:xfrm>
            <a:off x="2064" y="1152"/>
            <a:ext cx="125" cy="837"/>
          </p:xfrm>
          <a:graphic>
            <a:graphicData uri="http://schemas.openxmlformats.org/presentationml/2006/ole">
              <mc:AlternateContent xmlns:mc="http://schemas.openxmlformats.org/markup-compatibility/2006">
                <mc:Choice xmlns:v="urn:schemas-microsoft-com:vml" Requires="v">
                  <p:oleObj spid="_x0000_s7686" name="Bitmap Image" r:id="rId39" imgW="352474" imgH="2352381" progId="PBrush">
                    <p:embed/>
                  </p:oleObj>
                </mc:Choice>
                <mc:Fallback>
                  <p:oleObj name="Bitmap Image" r:id="rId39" imgW="352474" imgH="2352381" progId="PBrush">
                    <p:embed/>
                    <p:pic>
                      <p:nvPicPr>
                        <p:cNvPr id="0" name="Picture 3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1152"/>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7" name="Object 39"/>
            <p:cNvGraphicFramePr>
              <a:graphicFrameLocks noChangeAspect="1"/>
            </p:cNvGraphicFramePr>
            <p:nvPr/>
          </p:nvGraphicFramePr>
          <p:xfrm>
            <a:off x="3744" y="2296"/>
            <a:ext cx="125" cy="837"/>
          </p:xfrm>
          <a:graphic>
            <a:graphicData uri="http://schemas.openxmlformats.org/presentationml/2006/ole">
              <mc:AlternateContent xmlns:mc="http://schemas.openxmlformats.org/markup-compatibility/2006">
                <mc:Choice xmlns:v="urn:schemas-microsoft-com:vml" Requires="v">
                  <p:oleObj spid="_x0000_s7687" name="Bitmap Image" r:id="rId40" imgW="352474" imgH="2352381" progId="PBrush">
                    <p:embed/>
                  </p:oleObj>
                </mc:Choice>
                <mc:Fallback>
                  <p:oleObj name="Bitmap Image" r:id="rId40" imgW="352474" imgH="2352381" progId="PBrush">
                    <p:embed/>
                    <p:pic>
                      <p:nvPicPr>
                        <p:cNvPr id="0" name="Picture 3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 y="2296"/>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8" name="Object 40"/>
            <p:cNvGraphicFramePr>
              <a:graphicFrameLocks noChangeAspect="1"/>
            </p:cNvGraphicFramePr>
            <p:nvPr/>
          </p:nvGraphicFramePr>
          <p:xfrm>
            <a:off x="3868" y="2296"/>
            <a:ext cx="125" cy="837"/>
          </p:xfrm>
          <a:graphic>
            <a:graphicData uri="http://schemas.openxmlformats.org/presentationml/2006/ole">
              <mc:AlternateContent xmlns:mc="http://schemas.openxmlformats.org/markup-compatibility/2006">
                <mc:Choice xmlns:v="urn:schemas-microsoft-com:vml" Requires="v">
                  <p:oleObj spid="_x0000_s7688" name="Bitmap Image" r:id="rId41" imgW="352474" imgH="2352381" progId="PBrush">
                    <p:embed/>
                  </p:oleObj>
                </mc:Choice>
                <mc:Fallback>
                  <p:oleObj name="Bitmap Image" r:id="rId41" imgW="352474" imgH="2352381" progId="PBrush">
                    <p:embed/>
                    <p:pic>
                      <p:nvPicPr>
                        <p:cNvPr id="0" name="Picture 3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8" y="2296"/>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9" name="Object 41"/>
            <p:cNvGraphicFramePr>
              <a:graphicFrameLocks noChangeAspect="1"/>
            </p:cNvGraphicFramePr>
            <p:nvPr/>
          </p:nvGraphicFramePr>
          <p:xfrm>
            <a:off x="4416" y="1248"/>
            <a:ext cx="125" cy="837"/>
          </p:xfrm>
          <a:graphic>
            <a:graphicData uri="http://schemas.openxmlformats.org/presentationml/2006/ole">
              <mc:AlternateContent xmlns:mc="http://schemas.openxmlformats.org/markup-compatibility/2006">
                <mc:Choice xmlns:v="urn:schemas-microsoft-com:vml" Requires="v">
                  <p:oleObj spid="_x0000_s7689" name="Bitmap Image" r:id="rId42" imgW="352474" imgH="2352381" progId="PBrush">
                    <p:embed/>
                  </p:oleObj>
                </mc:Choice>
                <mc:Fallback>
                  <p:oleObj name="Bitmap Image" r:id="rId42" imgW="352474" imgH="2352381" progId="PBrush">
                    <p:embed/>
                    <p:pic>
                      <p:nvPicPr>
                        <p:cNvPr id="0" name="Picture 3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6" y="1248"/>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10" name="Object 42"/>
            <p:cNvGraphicFramePr>
              <a:graphicFrameLocks noChangeAspect="1"/>
            </p:cNvGraphicFramePr>
            <p:nvPr/>
          </p:nvGraphicFramePr>
          <p:xfrm>
            <a:off x="4272" y="2112"/>
            <a:ext cx="125" cy="837"/>
          </p:xfrm>
          <a:graphic>
            <a:graphicData uri="http://schemas.openxmlformats.org/presentationml/2006/ole">
              <mc:AlternateContent xmlns:mc="http://schemas.openxmlformats.org/markup-compatibility/2006">
                <mc:Choice xmlns:v="urn:schemas-microsoft-com:vml" Requires="v">
                  <p:oleObj spid="_x0000_s7690" name="Bitmap Image" r:id="rId43" imgW="352474" imgH="2352381" progId="PBrush">
                    <p:embed/>
                  </p:oleObj>
                </mc:Choice>
                <mc:Fallback>
                  <p:oleObj name="Bitmap Image" r:id="rId43" imgW="352474" imgH="2352381" progId="PBrush">
                    <p:embed/>
                    <p:pic>
                      <p:nvPicPr>
                        <p:cNvPr id="0" name="Picture 3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 y="2112"/>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11" name="Object 43"/>
            <p:cNvGraphicFramePr>
              <a:graphicFrameLocks noChangeAspect="1"/>
            </p:cNvGraphicFramePr>
            <p:nvPr/>
          </p:nvGraphicFramePr>
          <p:xfrm>
            <a:off x="4176" y="2832"/>
            <a:ext cx="125" cy="837"/>
          </p:xfrm>
          <a:graphic>
            <a:graphicData uri="http://schemas.openxmlformats.org/presentationml/2006/ole">
              <mc:AlternateContent xmlns:mc="http://schemas.openxmlformats.org/markup-compatibility/2006">
                <mc:Choice xmlns:v="urn:schemas-microsoft-com:vml" Requires="v">
                  <p:oleObj spid="_x0000_s7691" name="Bitmap Image" r:id="rId44" imgW="352474" imgH="2352381" progId="PBrush">
                    <p:embed/>
                  </p:oleObj>
                </mc:Choice>
                <mc:Fallback>
                  <p:oleObj name="Bitmap Image" r:id="rId44" imgW="352474" imgH="2352381" progId="PBrush">
                    <p:embed/>
                    <p:pic>
                      <p:nvPicPr>
                        <p:cNvPr id="0" name="Picture 3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 y="2832"/>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4" name="Rectangle 2"/>
          <p:cNvSpPr txBox="1">
            <a:spLocks noChangeArrowheads="1"/>
          </p:cNvSpPr>
          <p:nvPr/>
        </p:nvSpPr>
        <p:spPr bwMode="auto">
          <a:xfrm>
            <a:off x="142844" y="5857892"/>
            <a:ext cx="8229600"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3200" b="1" i="0" u="none" strike="noStrike" kern="1200" cap="none" spc="0" normalizeH="0" baseline="0" noProof="0" dirty="0" smtClean="0">
                <a:ln>
                  <a:noFill/>
                </a:ln>
                <a:solidFill>
                  <a:schemeClr val="tx1"/>
                </a:solidFill>
                <a:effectLst/>
                <a:uLnTx/>
                <a:uFillTx/>
                <a:latin typeface="+mj-lt"/>
                <a:ea typeface="+mj-ea"/>
                <a:cs typeface="B Nazanin" panose="00000400000000000000" pitchFamily="2" charset="-78"/>
              </a:rPr>
              <a:t>تعداد چوب کبریت ها چند تاست؟</a:t>
            </a:r>
            <a:endParaRPr kumimoji="0" lang="en-GB" sz="3200" b="1" i="0" u="none" strike="noStrike" kern="1200" cap="none" spc="0" normalizeH="0" baseline="0" noProof="0" dirty="0" smtClean="0">
              <a:ln>
                <a:noFill/>
              </a:ln>
              <a:solidFill>
                <a:schemeClr val="tx1"/>
              </a:solidFill>
              <a:effectLst/>
              <a:uLnTx/>
              <a:uFillTx/>
              <a:latin typeface="+mj-lt"/>
              <a:ea typeface="+mj-ea"/>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7331"/>
                                        </p:tgtEl>
                                        <p:attrNameLst>
                                          <p:attrName>style.visibility</p:attrName>
                                        </p:attrNameLst>
                                      </p:cBhvr>
                                      <p:to>
                                        <p:strVal val="visible"/>
                                      </p:to>
                                    </p:set>
                                    <p:animEffect transition="in" filter="dissolve">
                                      <p:cBhvr>
                                        <p:cTn id="7" dur="500"/>
                                        <p:tgtEl>
                                          <p:spTgt spid="227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xit" presetSubtype="32" fill="hold" nodeType="clickEffect">
                                  <p:stCondLst>
                                    <p:cond delay="0"/>
                                  </p:stCondLst>
                                  <p:childTnLst>
                                    <p:anim calcmode="lin" valueType="num">
                                      <p:cBhvr>
                                        <p:cTn id="11" dur="500"/>
                                        <p:tgtEl>
                                          <p:spTgt spid="227331"/>
                                        </p:tgtEl>
                                        <p:attrNameLst>
                                          <p:attrName>ppt_w</p:attrName>
                                        </p:attrNameLst>
                                      </p:cBhvr>
                                      <p:tavLst>
                                        <p:tav tm="0">
                                          <p:val>
                                            <p:strVal val="ppt_w"/>
                                          </p:val>
                                        </p:tav>
                                        <p:tav tm="100000">
                                          <p:val>
                                            <p:fltVal val="0"/>
                                          </p:val>
                                        </p:tav>
                                      </p:tavLst>
                                    </p:anim>
                                    <p:anim calcmode="lin" valueType="num">
                                      <p:cBhvr>
                                        <p:cTn id="12" dur="500"/>
                                        <p:tgtEl>
                                          <p:spTgt spid="227331"/>
                                        </p:tgtEl>
                                        <p:attrNameLst>
                                          <p:attrName>ppt_h</p:attrName>
                                        </p:attrNameLst>
                                      </p:cBhvr>
                                      <p:tavLst>
                                        <p:tav tm="0">
                                          <p:val>
                                            <p:strVal val="ppt_h"/>
                                          </p:val>
                                        </p:tav>
                                        <p:tav tm="100000">
                                          <p:val>
                                            <p:fltVal val="0"/>
                                          </p:val>
                                        </p:tav>
                                      </p:tavLst>
                                    </p:anim>
                                    <p:set>
                                      <p:cBhvr>
                                        <p:cTn id="13" dur="1" fill="hold">
                                          <p:stCondLst>
                                            <p:cond delay="499"/>
                                          </p:stCondLst>
                                        </p:cTn>
                                        <p:tgtEl>
                                          <p:spTgt spid="2273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p:cNvGrpSpPr>
            <a:grpSpLocks/>
          </p:cNvGrpSpPr>
          <p:nvPr/>
        </p:nvGrpSpPr>
        <p:grpSpPr bwMode="auto">
          <a:xfrm>
            <a:off x="4622800" y="2044700"/>
            <a:ext cx="985838" cy="1328738"/>
            <a:chOff x="2769" y="1419"/>
            <a:chExt cx="621" cy="837"/>
          </a:xfrm>
        </p:grpSpPr>
        <p:graphicFrame>
          <p:nvGraphicFramePr>
            <p:cNvPr id="8238" name="Object 4"/>
            <p:cNvGraphicFramePr>
              <a:graphicFrameLocks noChangeAspect="1"/>
            </p:cNvGraphicFramePr>
            <p:nvPr/>
          </p:nvGraphicFramePr>
          <p:xfrm>
            <a:off x="2769" y="1419"/>
            <a:ext cx="125" cy="837"/>
          </p:xfrm>
          <a:graphic>
            <a:graphicData uri="http://schemas.openxmlformats.org/presentationml/2006/ole">
              <mc:AlternateContent xmlns:mc="http://schemas.openxmlformats.org/markup-compatibility/2006">
                <mc:Choice xmlns:v="urn:schemas-microsoft-com:vml" Requires="v">
                  <p:oleObj spid="_x0000_s8683" name="Bitmap Image" r:id="rId4" imgW="352474" imgH="2352381" progId="">
                    <p:embed/>
                  </p:oleObj>
                </mc:Choice>
                <mc:Fallback>
                  <p:oleObj name="Bitmap Image" r:id="rId4" imgW="352474" imgH="2352381" progId="">
                    <p:embed/>
                    <p:pic>
                      <p:nvPicPr>
                        <p:cNvPr id="0" name="Picture 3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9"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39" name="Object 5"/>
            <p:cNvGraphicFramePr>
              <a:graphicFrameLocks noChangeAspect="1"/>
            </p:cNvGraphicFramePr>
            <p:nvPr/>
          </p:nvGraphicFramePr>
          <p:xfrm>
            <a:off x="2893" y="1419"/>
            <a:ext cx="125" cy="837"/>
          </p:xfrm>
          <a:graphic>
            <a:graphicData uri="http://schemas.openxmlformats.org/presentationml/2006/ole">
              <mc:AlternateContent xmlns:mc="http://schemas.openxmlformats.org/markup-compatibility/2006">
                <mc:Choice xmlns:v="urn:schemas-microsoft-com:vml" Requires="v">
                  <p:oleObj spid="_x0000_s8684" name="Bitmap Image" r:id="rId6" imgW="352474" imgH="2352381" progId="">
                    <p:embed/>
                  </p:oleObj>
                </mc:Choice>
                <mc:Fallback>
                  <p:oleObj name="Bitmap Image" r:id="rId6" imgW="352474" imgH="2352381" progId="">
                    <p:embed/>
                    <p:pic>
                      <p:nvPicPr>
                        <p:cNvPr id="0" name="Picture 3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3"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40" name="Object 6"/>
            <p:cNvGraphicFramePr>
              <a:graphicFrameLocks noChangeAspect="1"/>
            </p:cNvGraphicFramePr>
            <p:nvPr/>
          </p:nvGraphicFramePr>
          <p:xfrm>
            <a:off x="3017" y="1419"/>
            <a:ext cx="125" cy="837"/>
          </p:xfrm>
          <a:graphic>
            <a:graphicData uri="http://schemas.openxmlformats.org/presentationml/2006/ole">
              <mc:AlternateContent xmlns:mc="http://schemas.openxmlformats.org/markup-compatibility/2006">
                <mc:Choice xmlns:v="urn:schemas-microsoft-com:vml" Requires="v">
                  <p:oleObj spid="_x0000_s8685" name="Bitmap Image" r:id="rId7" imgW="352474" imgH="2352381" progId="">
                    <p:embed/>
                  </p:oleObj>
                </mc:Choice>
                <mc:Fallback>
                  <p:oleObj name="Bitmap Image" r:id="rId7" imgW="352474" imgH="2352381" progId="">
                    <p:embed/>
                    <p:pic>
                      <p:nvPicPr>
                        <p:cNvPr id="0" name="Picture 3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7"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41" name="Object 7"/>
            <p:cNvGraphicFramePr>
              <a:graphicFrameLocks noChangeAspect="1"/>
            </p:cNvGraphicFramePr>
            <p:nvPr/>
          </p:nvGraphicFramePr>
          <p:xfrm>
            <a:off x="3141" y="1419"/>
            <a:ext cx="125" cy="837"/>
          </p:xfrm>
          <a:graphic>
            <a:graphicData uri="http://schemas.openxmlformats.org/presentationml/2006/ole">
              <mc:AlternateContent xmlns:mc="http://schemas.openxmlformats.org/markup-compatibility/2006">
                <mc:Choice xmlns:v="urn:schemas-microsoft-com:vml" Requires="v">
                  <p:oleObj spid="_x0000_s8686" name="Bitmap Image" r:id="rId8" imgW="352474" imgH="2352381" progId="">
                    <p:embed/>
                  </p:oleObj>
                </mc:Choice>
                <mc:Fallback>
                  <p:oleObj name="Bitmap Image" r:id="rId8" imgW="352474" imgH="2352381" progId="">
                    <p:embed/>
                    <p:pic>
                      <p:nvPicPr>
                        <p:cNvPr id="0" name="Picture 3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1"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42" name="Object 8"/>
            <p:cNvGraphicFramePr>
              <a:graphicFrameLocks noChangeAspect="1"/>
            </p:cNvGraphicFramePr>
            <p:nvPr/>
          </p:nvGraphicFramePr>
          <p:xfrm>
            <a:off x="3265" y="1419"/>
            <a:ext cx="125" cy="837"/>
          </p:xfrm>
          <a:graphic>
            <a:graphicData uri="http://schemas.openxmlformats.org/presentationml/2006/ole">
              <mc:AlternateContent xmlns:mc="http://schemas.openxmlformats.org/markup-compatibility/2006">
                <mc:Choice xmlns:v="urn:schemas-microsoft-com:vml" Requires="v">
                  <p:oleObj spid="_x0000_s8687" name="Bitmap Image" r:id="rId9" imgW="352474" imgH="2352381" progId="">
                    <p:embed/>
                  </p:oleObj>
                </mc:Choice>
                <mc:Fallback>
                  <p:oleObj name="Bitmap Image" r:id="rId9" imgW="352474" imgH="2352381" progId="">
                    <p:embed/>
                    <p:pic>
                      <p:nvPicPr>
                        <p:cNvPr id="0" name="Picture 3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196" name="Group 9"/>
          <p:cNvGrpSpPr>
            <a:grpSpLocks/>
          </p:cNvGrpSpPr>
          <p:nvPr/>
        </p:nvGrpSpPr>
        <p:grpSpPr bwMode="auto">
          <a:xfrm>
            <a:off x="5943600" y="2044700"/>
            <a:ext cx="985838" cy="1328738"/>
            <a:chOff x="2769" y="1419"/>
            <a:chExt cx="621" cy="837"/>
          </a:xfrm>
        </p:grpSpPr>
        <p:graphicFrame>
          <p:nvGraphicFramePr>
            <p:cNvPr id="8233" name="Object 10"/>
            <p:cNvGraphicFramePr>
              <a:graphicFrameLocks noChangeAspect="1"/>
            </p:cNvGraphicFramePr>
            <p:nvPr/>
          </p:nvGraphicFramePr>
          <p:xfrm>
            <a:off x="2769" y="1419"/>
            <a:ext cx="125" cy="837"/>
          </p:xfrm>
          <a:graphic>
            <a:graphicData uri="http://schemas.openxmlformats.org/presentationml/2006/ole">
              <mc:AlternateContent xmlns:mc="http://schemas.openxmlformats.org/markup-compatibility/2006">
                <mc:Choice xmlns:v="urn:schemas-microsoft-com:vml" Requires="v">
                  <p:oleObj spid="_x0000_s8688" name="Bitmap Image" r:id="rId10" imgW="352474" imgH="2352381" progId="">
                    <p:embed/>
                  </p:oleObj>
                </mc:Choice>
                <mc:Fallback>
                  <p:oleObj name="Bitmap Image" r:id="rId10" imgW="352474" imgH="2352381" progId="">
                    <p:embed/>
                    <p:pic>
                      <p:nvPicPr>
                        <p:cNvPr id="0" name="Picture 3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9"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34" name="Object 11"/>
            <p:cNvGraphicFramePr>
              <a:graphicFrameLocks noChangeAspect="1"/>
            </p:cNvGraphicFramePr>
            <p:nvPr/>
          </p:nvGraphicFramePr>
          <p:xfrm>
            <a:off x="2893" y="1419"/>
            <a:ext cx="125" cy="837"/>
          </p:xfrm>
          <a:graphic>
            <a:graphicData uri="http://schemas.openxmlformats.org/presentationml/2006/ole">
              <mc:AlternateContent xmlns:mc="http://schemas.openxmlformats.org/markup-compatibility/2006">
                <mc:Choice xmlns:v="urn:schemas-microsoft-com:vml" Requires="v">
                  <p:oleObj spid="_x0000_s8689" name="Bitmap Image" r:id="rId11" imgW="352474" imgH="2352381" progId="">
                    <p:embed/>
                  </p:oleObj>
                </mc:Choice>
                <mc:Fallback>
                  <p:oleObj name="Bitmap Image" r:id="rId11" imgW="352474" imgH="2352381" progId="">
                    <p:embed/>
                    <p:pic>
                      <p:nvPicPr>
                        <p:cNvPr id="0" name="Picture 3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3"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35" name="Object 12"/>
            <p:cNvGraphicFramePr>
              <a:graphicFrameLocks noChangeAspect="1"/>
            </p:cNvGraphicFramePr>
            <p:nvPr/>
          </p:nvGraphicFramePr>
          <p:xfrm>
            <a:off x="3017" y="1419"/>
            <a:ext cx="125" cy="837"/>
          </p:xfrm>
          <a:graphic>
            <a:graphicData uri="http://schemas.openxmlformats.org/presentationml/2006/ole">
              <mc:AlternateContent xmlns:mc="http://schemas.openxmlformats.org/markup-compatibility/2006">
                <mc:Choice xmlns:v="urn:schemas-microsoft-com:vml" Requires="v">
                  <p:oleObj spid="_x0000_s8690" name="Bitmap Image" r:id="rId12" imgW="352474" imgH="2352381" progId="">
                    <p:embed/>
                  </p:oleObj>
                </mc:Choice>
                <mc:Fallback>
                  <p:oleObj name="Bitmap Image" r:id="rId12" imgW="352474" imgH="2352381" progId="">
                    <p:embed/>
                    <p:pic>
                      <p:nvPicPr>
                        <p:cNvPr id="0" name="Picture 3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7"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36" name="Object 13"/>
            <p:cNvGraphicFramePr>
              <a:graphicFrameLocks noChangeAspect="1"/>
            </p:cNvGraphicFramePr>
            <p:nvPr/>
          </p:nvGraphicFramePr>
          <p:xfrm>
            <a:off x="3141" y="1419"/>
            <a:ext cx="125" cy="837"/>
          </p:xfrm>
          <a:graphic>
            <a:graphicData uri="http://schemas.openxmlformats.org/presentationml/2006/ole">
              <mc:AlternateContent xmlns:mc="http://schemas.openxmlformats.org/markup-compatibility/2006">
                <mc:Choice xmlns:v="urn:schemas-microsoft-com:vml" Requires="v">
                  <p:oleObj spid="_x0000_s8691" name="Bitmap Image" r:id="rId13" imgW="352474" imgH="2352381" progId="">
                    <p:embed/>
                  </p:oleObj>
                </mc:Choice>
                <mc:Fallback>
                  <p:oleObj name="Bitmap Image" r:id="rId13" imgW="352474" imgH="2352381" progId="">
                    <p:embed/>
                    <p:pic>
                      <p:nvPicPr>
                        <p:cNvPr id="0" name="Picture 3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1"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37" name="Object 14"/>
            <p:cNvGraphicFramePr>
              <a:graphicFrameLocks noChangeAspect="1"/>
            </p:cNvGraphicFramePr>
            <p:nvPr/>
          </p:nvGraphicFramePr>
          <p:xfrm>
            <a:off x="3265" y="1419"/>
            <a:ext cx="125" cy="837"/>
          </p:xfrm>
          <a:graphic>
            <a:graphicData uri="http://schemas.openxmlformats.org/presentationml/2006/ole">
              <mc:AlternateContent xmlns:mc="http://schemas.openxmlformats.org/markup-compatibility/2006">
                <mc:Choice xmlns:v="urn:schemas-microsoft-com:vml" Requires="v">
                  <p:oleObj spid="_x0000_s8692" name="Bitmap Image" r:id="rId14" imgW="352474" imgH="2352381" progId="">
                    <p:embed/>
                  </p:oleObj>
                </mc:Choice>
                <mc:Fallback>
                  <p:oleObj name="Bitmap Image" r:id="rId14" imgW="352474" imgH="2352381" progId="">
                    <p:embed/>
                    <p:pic>
                      <p:nvPicPr>
                        <p:cNvPr id="0" name="Picture 3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197" name="Group 15"/>
          <p:cNvGrpSpPr>
            <a:grpSpLocks/>
          </p:cNvGrpSpPr>
          <p:nvPr/>
        </p:nvGrpSpPr>
        <p:grpSpPr bwMode="auto">
          <a:xfrm>
            <a:off x="4622800" y="3644900"/>
            <a:ext cx="985838" cy="1328738"/>
            <a:chOff x="2769" y="1419"/>
            <a:chExt cx="621" cy="837"/>
          </a:xfrm>
        </p:grpSpPr>
        <p:graphicFrame>
          <p:nvGraphicFramePr>
            <p:cNvPr id="8228" name="Object 16"/>
            <p:cNvGraphicFramePr>
              <a:graphicFrameLocks noChangeAspect="1"/>
            </p:cNvGraphicFramePr>
            <p:nvPr/>
          </p:nvGraphicFramePr>
          <p:xfrm>
            <a:off x="2769" y="1419"/>
            <a:ext cx="125" cy="837"/>
          </p:xfrm>
          <a:graphic>
            <a:graphicData uri="http://schemas.openxmlformats.org/presentationml/2006/ole">
              <mc:AlternateContent xmlns:mc="http://schemas.openxmlformats.org/markup-compatibility/2006">
                <mc:Choice xmlns:v="urn:schemas-microsoft-com:vml" Requires="v">
                  <p:oleObj spid="_x0000_s8693" name="Bitmap Image" r:id="rId15" imgW="352474" imgH="2352381" progId="">
                    <p:embed/>
                  </p:oleObj>
                </mc:Choice>
                <mc:Fallback>
                  <p:oleObj name="Bitmap Image" r:id="rId15" imgW="352474" imgH="2352381" progId="">
                    <p:embed/>
                    <p:pic>
                      <p:nvPicPr>
                        <p:cNvPr id="0" name="Picture 3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9"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29" name="Object 17"/>
            <p:cNvGraphicFramePr>
              <a:graphicFrameLocks noChangeAspect="1"/>
            </p:cNvGraphicFramePr>
            <p:nvPr/>
          </p:nvGraphicFramePr>
          <p:xfrm>
            <a:off x="2893" y="1419"/>
            <a:ext cx="125" cy="837"/>
          </p:xfrm>
          <a:graphic>
            <a:graphicData uri="http://schemas.openxmlformats.org/presentationml/2006/ole">
              <mc:AlternateContent xmlns:mc="http://schemas.openxmlformats.org/markup-compatibility/2006">
                <mc:Choice xmlns:v="urn:schemas-microsoft-com:vml" Requires="v">
                  <p:oleObj spid="_x0000_s8694" name="Bitmap Image" r:id="rId16" imgW="352474" imgH="2352381" progId="">
                    <p:embed/>
                  </p:oleObj>
                </mc:Choice>
                <mc:Fallback>
                  <p:oleObj name="Bitmap Image" r:id="rId16" imgW="352474" imgH="2352381" progId="">
                    <p:embed/>
                    <p:pic>
                      <p:nvPicPr>
                        <p:cNvPr id="0" name="Picture 3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3"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30" name="Object 18"/>
            <p:cNvGraphicFramePr>
              <a:graphicFrameLocks noChangeAspect="1"/>
            </p:cNvGraphicFramePr>
            <p:nvPr/>
          </p:nvGraphicFramePr>
          <p:xfrm>
            <a:off x="3017" y="1419"/>
            <a:ext cx="125" cy="837"/>
          </p:xfrm>
          <a:graphic>
            <a:graphicData uri="http://schemas.openxmlformats.org/presentationml/2006/ole">
              <mc:AlternateContent xmlns:mc="http://schemas.openxmlformats.org/markup-compatibility/2006">
                <mc:Choice xmlns:v="urn:schemas-microsoft-com:vml" Requires="v">
                  <p:oleObj spid="_x0000_s8695" name="Bitmap Image" r:id="rId17" imgW="352474" imgH="2352381" progId="">
                    <p:embed/>
                  </p:oleObj>
                </mc:Choice>
                <mc:Fallback>
                  <p:oleObj name="Bitmap Image" r:id="rId17" imgW="352474" imgH="2352381" progId="">
                    <p:embed/>
                    <p:pic>
                      <p:nvPicPr>
                        <p:cNvPr id="0" name="Picture 3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7"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31" name="Object 19"/>
            <p:cNvGraphicFramePr>
              <a:graphicFrameLocks noChangeAspect="1"/>
            </p:cNvGraphicFramePr>
            <p:nvPr/>
          </p:nvGraphicFramePr>
          <p:xfrm>
            <a:off x="3141" y="1419"/>
            <a:ext cx="125" cy="837"/>
          </p:xfrm>
          <a:graphic>
            <a:graphicData uri="http://schemas.openxmlformats.org/presentationml/2006/ole">
              <mc:AlternateContent xmlns:mc="http://schemas.openxmlformats.org/markup-compatibility/2006">
                <mc:Choice xmlns:v="urn:schemas-microsoft-com:vml" Requires="v">
                  <p:oleObj spid="_x0000_s8696" name="Bitmap Image" r:id="rId18" imgW="352474" imgH="2352381" progId="">
                    <p:embed/>
                  </p:oleObj>
                </mc:Choice>
                <mc:Fallback>
                  <p:oleObj name="Bitmap Image" r:id="rId18" imgW="352474" imgH="2352381" progId="">
                    <p:embed/>
                    <p:pic>
                      <p:nvPicPr>
                        <p:cNvPr id="0" name="Picture 3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1"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32" name="Object 20"/>
            <p:cNvGraphicFramePr>
              <a:graphicFrameLocks noChangeAspect="1"/>
            </p:cNvGraphicFramePr>
            <p:nvPr/>
          </p:nvGraphicFramePr>
          <p:xfrm>
            <a:off x="3265" y="1419"/>
            <a:ext cx="125" cy="837"/>
          </p:xfrm>
          <a:graphic>
            <a:graphicData uri="http://schemas.openxmlformats.org/presentationml/2006/ole">
              <mc:AlternateContent xmlns:mc="http://schemas.openxmlformats.org/markup-compatibility/2006">
                <mc:Choice xmlns:v="urn:schemas-microsoft-com:vml" Requires="v">
                  <p:oleObj spid="_x0000_s8697" name="Bitmap Image" r:id="rId19" imgW="352474" imgH="2352381" progId="">
                    <p:embed/>
                  </p:oleObj>
                </mc:Choice>
                <mc:Fallback>
                  <p:oleObj name="Bitmap Image" r:id="rId19" imgW="352474" imgH="2352381" progId="">
                    <p:embed/>
                    <p:pic>
                      <p:nvPicPr>
                        <p:cNvPr id="0" name="Picture 3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198" name="Group 21"/>
          <p:cNvGrpSpPr>
            <a:grpSpLocks/>
          </p:cNvGrpSpPr>
          <p:nvPr/>
        </p:nvGrpSpPr>
        <p:grpSpPr bwMode="auto">
          <a:xfrm>
            <a:off x="3302000" y="2044700"/>
            <a:ext cx="985838" cy="1328738"/>
            <a:chOff x="2769" y="1419"/>
            <a:chExt cx="621" cy="837"/>
          </a:xfrm>
        </p:grpSpPr>
        <p:graphicFrame>
          <p:nvGraphicFramePr>
            <p:cNvPr id="8223" name="Object 22"/>
            <p:cNvGraphicFramePr>
              <a:graphicFrameLocks noChangeAspect="1"/>
            </p:cNvGraphicFramePr>
            <p:nvPr/>
          </p:nvGraphicFramePr>
          <p:xfrm>
            <a:off x="2769" y="1419"/>
            <a:ext cx="125" cy="837"/>
          </p:xfrm>
          <a:graphic>
            <a:graphicData uri="http://schemas.openxmlformats.org/presentationml/2006/ole">
              <mc:AlternateContent xmlns:mc="http://schemas.openxmlformats.org/markup-compatibility/2006">
                <mc:Choice xmlns:v="urn:schemas-microsoft-com:vml" Requires="v">
                  <p:oleObj spid="_x0000_s8698" name="Bitmap Image" r:id="rId20" imgW="352474" imgH="2352381" progId="">
                    <p:embed/>
                  </p:oleObj>
                </mc:Choice>
                <mc:Fallback>
                  <p:oleObj name="Bitmap Image" r:id="rId20" imgW="352474" imgH="2352381" progId="">
                    <p:embed/>
                    <p:pic>
                      <p:nvPicPr>
                        <p:cNvPr id="0" name="Picture 3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9"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24" name="Object 23"/>
            <p:cNvGraphicFramePr>
              <a:graphicFrameLocks noChangeAspect="1"/>
            </p:cNvGraphicFramePr>
            <p:nvPr/>
          </p:nvGraphicFramePr>
          <p:xfrm>
            <a:off x="2893" y="1419"/>
            <a:ext cx="125" cy="837"/>
          </p:xfrm>
          <a:graphic>
            <a:graphicData uri="http://schemas.openxmlformats.org/presentationml/2006/ole">
              <mc:AlternateContent xmlns:mc="http://schemas.openxmlformats.org/markup-compatibility/2006">
                <mc:Choice xmlns:v="urn:schemas-microsoft-com:vml" Requires="v">
                  <p:oleObj spid="_x0000_s8699" name="Bitmap Image" r:id="rId21" imgW="352474" imgH="2352381" progId="">
                    <p:embed/>
                  </p:oleObj>
                </mc:Choice>
                <mc:Fallback>
                  <p:oleObj name="Bitmap Image" r:id="rId21" imgW="352474" imgH="2352381" progId="">
                    <p:embed/>
                    <p:pic>
                      <p:nvPicPr>
                        <p:cNvPr id="0" name="Picture 3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3"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25" name="Object 24"/>
            <p:cNvGraphicFramePr>
              <a:graphicFrameLocks noChangeAspect="1"/>
            </p:cNvGraphicFramePr>
            <p:nvPr/>
          </p:nvGraphicFramePr>
          <p:xfrm>
            <a:off x="3017" y="1419"/>
            <a:ext cx="125" cy="837"/>
          </p:xfrm>
          <a:graphic>
            <a:graphicData uri="http://schemas.openxmlformats.org/presentationml/2006/ole">
              <mc:AlternateContent xmlns:mc="http://schemas.openxmlformats.org/markup-compatibility/2006">
                <mc:Choice xmlns:v="urn:schemas-microsoft-com:vml" Requires="v">
                  <p:oleObj spid="_x0000_s8700" name="Bitmap Image" r:id="rId22" imgW="352474" imgH="2352381" progId="">
                    <p:embed/>
                  </p:oleObj>
                </mc:Choice>
                <mc:Fallback>
                  <p:oleObj name="Bitmap Image" r:id="rId22" imgW="352474" imgH="2352381" progId="">
                    <p:embed/>
                    <p:pic>
                      <p:nvPicPr>
                        <p:cNvPr id="0" name="Picture 3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7"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26" name="Object 25"/>
            <p:cNvGraphicFramePr>
              <a:graphicFrameLocks noChangeAspect="1"/>
            </p:cNvGraphicFramePr>
            <p:nvPr/>
          </p:nvGraphicFramePr>
          <p:xfrm>
            <a:off x="3141" y="1419"/>
            <a:ext cx="125" cy="837"/>
          </p:xfrm>
          <a:graphic>
            <a:graphicData uri="http://schemas.openxmlformats.org/presentationml/2006/ole">
              <mc:AlternateContent xmlns:mc="http://schemas.openxmlformats.org/markup-compatibility/2006">
                <mc:Choice xmlns:v="urn:schemas-microsoft-com:vml" Requires="v">
                  <p:oleObj spid="_x0000_s8701" name="Bitmap Image" r:id="rId23" imgW="352474" imgH="2352381" progId="">
                    <p:embed/>
                  </p:oleObj>
                </mc:Choice>
                <mc:Fallback>
                  <p:oleObj name="Bitmap Image" r:id="rId23" imgW="352474" imgH="2352381" progId="">
                    <p:embed/>
                    <p:pic>
                      <p:nvPicPr>
                        <p:cNvPr id="0" name="Picture 3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1"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27" name="Object 26"/>
            <p:cNvGraphicFramePr>
              <a:graphicFrameLocks noChangeAspect="1"/>
            </p:cNvGraphicFramePr>
            <p:nvPr/>
          </p:nvGraphicFramePr>
          <p:xfrm>
            <a:off x="3265" y="1419"/>
            <a:ext cx="125" cy="837"/>
          </p:xfrm>
          <a:graphic>
            <a:graphicData uri="http://schemas.openxmlformats.org/presentationml/2006/ole">
              <mc:AlternateContent xmlns:mc="http://schemas.openxmlformats.org/markup-compatibility/2006">
                <mc:Choice xmlns:v="urn:schemas-microsoft-com:vml" Requires="v">
                  <p:oleObj spid="_x0000_s8702" name="Bitmap Image" r:id="rId24" imgW="352474" imgH="2352381" progId="">
                    <p:embed/>
                  </p:oleObj>
                </mc:Choice>
                <mc:Fallback>
                  <p:oleObj name="Bitmap Image" r:id="rId24" imgW="352474" imgH="2352381" progId="">
                    <p:embed/>
                    <p:pic>
                      <p:nvPicPr>
                        <p:cNvPr id="0" name="Picture 3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199" name="Group 27"/>
          <p:cNvGrpSpPr>
            <a:grpSpLocks/>
          </p:cNvGrpSpPr>
          <p:nvPr/>
        </p:nvGrpSpPr>
        <p:grpSpPr bwMode="auto">
          <a:xfrm>
            <a:off x="3302000" y="3644900"/>
            <a:ext cx="985838" cy="1328738"/>
            <a:chOff x="2769" y="1419"/>
            <a:chExt cx="621" cy="837"/>
          </a:xfrm>
        </p:grpSpPr>
        <p:graphicFrame>
          <p:nvGraphicFramePr>
            <p:cNvPr id="8218" name="Object 28"/>
            <p:cNvGraphicFramePr>
              <a:graphicFrameLocks noChangeAspect="1"/>
            </p:cNvGraphicFramePr>
            <p:nvPr/>
          </p:nvGraphicFramePr>
          <p:xfrm>
            <a:off x="2769" y="1419"/>
            <a:ext cx="125" cy="837"/>
          </p:xfrm>
          <a:graphic>
            <a:graphicData uri="http://schemas.openxmlformats.org/presentationml/2006/ole">
              <mc:AlternateContent xmlns:mc="http://schemas.openxmlformats.org/markup-compatibility/2006">
                <mc:Choice xmlns:v="urn:schemas-microsoft-com:vml" Requires="v">
                  <p:oleObj spid="_x0000_s8703" name="Bitmap Image" r:id="rId25" imgW="352474" imgH="2352381" progId="PBrush">
                    <p:embed/>
                  </p:oleObj>
                </mc:Choice>
                <mc:Fallback>
                  <p:oleObj name="Bitmap Image" r:id="rId25" imgW="352474" imgH="2352381" progId="PBrush">
                    <p:embed/>
                    <p:pic>
                      <p:nvPicPr>
                        <p:cNvPr id="0" name="Picture 3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9"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9" name="Object 29"/>
            <p:cNvGraphicFramePr>
              <a:graphicFrameLocks noChangeAspect="1"/>
            </p:cNvGraphicFramePr>
            <p:nvPr/>
          </p:nvGraphicFramePr>
          <p:xfrm>
            <a:off x="2893" y="1419"/>
            <a:ext cx="125" cy="837"/>
          </p:xfrm>
          <a:graphic>
            <a:graphicData uri="http://schemas.openxmlformats.org/presentationml/2006/ole">
              <mc:AlternateContent xmlns:mc="http://schemas.openxmlformats.org/markup-compatibility/2006">
                <mc:Choice xmlns:v="urn:schemas-microsoft-com:vml" Requires="v">
                  <p:oleObj spid="_x0000_s8704" name="Bitmap Image" r:id="rId26" imgW="352474" imgH="2352381" progId="PBrush">
                    <p:embed/>
                  </p:oleObj>
                </mc:Choice>
                <mc:Fallback>
                  <p:oleObj name="Bitmap Image" r:id="rId26" imgW="352474" imgH="2352381" progId="PBrush">
                    <p:embed/>
                    <p:pic>
                      <p:nvPicPr>
                        <p:cNvPr id="0" name="Picture 3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3"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20" name="Object 30"/>
            <p:cNvGraphicFramePr>
              <a:graphicFrameLocks noChangeAspect="1"/>
            </p:cNvGraphicFramePr>
            <p:nvPr/>
          </p:nvGraphicFramePr>
          <p:xfrm>
            <a:off x="3017" y="1419"/>
            <a:ext cx="125" cy="837"/>
          </p:xfrm>
          <a:graphic>
            <a:graphicData uri="http://schemas.openxmlformats.org/presentationml/2006/ole">
              <mc:AlternateContent xmlns:mc="http://schemas.openxmlformats.org/markup-compatibility/2006">
                <mc:Choice xmlns:v="urn:schemas-microsoft-com:vml" Requires="v">
                  <p:oleObj spid="_x0000_s8705" name="Bitmap Image" r:id="rId27" imgW="352474" imgH="2352381" progId="PBrush">
                    <p:embed/>
                  </p:oleObj>
                </mc:Choice>
                <mc:Fallback>
                  <p:oleObj name="Bitmap Image" r:id="rId27" imgW="352474" imgH="2352381" progId="PBrush">
                    <p:embed/>
                    <p:pic>
                      <p:nvPicPr>
                        <p:cNvPr id="0" name="Picture 3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7"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21" name="Object 31"/>
            <p:cNvGraphicFramePr>
              <a:graphicFrameLocks noChangeAspect="1"/>
            </p:cNvGraphicFramePr>
            <p:nvPr/>
          </p:nvGraphicFramePr>
          <p:xfrm>
            <a:off x="3141" y="1419"/>
            <a:ext cx="125" cy="837"/>
          </p:xfrm>
          <a:graphic>
            <a:graphicData uri="http://schemas.openxmlformats.org/presentationml/2006/ole">
              <mc:AlternateContent xmlns:mc="http://schemas.openxmlformats.org/markup-compatibility/2006">
                <mc:Choice xmlns:v="urn:schemas-microsoft-com:vml" Requires="v">
                  <p:oleObj spid="_x0000_s8706" name="Bitmap Image" r:id="rId28" imgW="352474" imgH="2352381" progId="PBrush">
                    <p:embed/>
                  </p:oleObj>
                </mc:Choice>
                <mc:Fallback>
                  <p:oleObj name="Bitmap Image" r:id="rId28" imgW="352474" imgH="2352381" progId="PBrush">
                    <p:embed/>
                    <p:pic>
                      <p:nvPicPr>
                        <p:cNvPr id="0" name="Picture 3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1"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22" name="Object 32"/>
            <p:cNvGraphicFramePr>
              <a:graphicFrameLocks noChangeAspect="1"/>
            </p:cNvGraphicFramePr>
            <p:nvPr/>
          </p:nvGraphicFramePr>
          <p:xfrm>
            <a:off x="3265" y="1419"/>
            <a:ext cx="125" cy="837"/>
          </p:xfrm>
          <a:graphic>
            <a:graphicData uri="http://schemas.openxmlformats.org/presentationml/2006/ole">
              <mc:AlternateContent xmlns:mc="http://schemas.openxmlformats.org/markup-compatibility/2006">
                <mc:Choice xmlns:v="urn:schemas-microsoft-com:vml" Requires="v">
                  <p:oleObj spid="_x0000_s8707" name="Bitmap Image" r:id="rId29" imgW="352474" imgH="2352381" progId="">
                    <p:embed/>
                  </p:oleObj>
                </mc:Choice>
                <mc:Fallback>
                  <p:oleObj name="Bitmap Image" r:id="rId29" imgW="352474" imgH="2352381" progId="">
                    <p:embed/>
                    <p:pic>
                      <p:nvPicPr>
                        <p:cNvPr id="0" name="Picture 3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200" name="Group 33"/>
          <p:cNvGrpSpPr>
            <a:grpSpLocks/>
          </p:cNvGrpSpPr>
          <p:nvPr/>
        </p:nvGrpSpPr>
        <p:grpSpPr bwMode="auto">
          <a:xfrm>
            <a:off x="1981200" y="3644900"/>
            <a:ext cx="985838" cy="1328738"/>
            <a:chOff x="2769" y="1419"/>
            <a:chExt cx="621" cy="837"/>
          </a:xfrm>
        </p:grpSpPr>
        <p:graphicFrame>
          <p:nvGraphicFramePr>
            <p:cNvPr id="8213" name="Object 34"/>
            <p:cNvGraphicFramePr>
              <a:graphicFrameLocks noChangeAspect="1"/>
            </p:cNvGraphicFramePr>
            <p:nvPr/>
          </p:nvGraphicFramePr>
          <p:xfrm>
            <a:off x="2769" y="1419"/>
            <a:ext cx="125" cy="837"/>
          </p:xfrm>
          <a:graphic>
            <a:graphicData uri="http://schemas.openxmlformats.org/presentationml/2006/ole">
              <mc:AlternateContent xmlns:mc="http://schemas.openxmlformats.org/markup-compatibility/2006">
                <mc:Choice xmlns:v="urn:schemas-microsoft-com:vml" Requires="v">
                  <p:oleObj spid="_x0000_s8708" name="Bitmap Image" r:id="rId30" imgW="352474" imgH="2352381" progId="PBrush">
                    <p:embed/>
                  </p:oleObj>
                </mc:Choice>
                <mc:Fallback>
                  <p:oleObj name="Bitmap Image" r:id="rId30" imgW="352474" imgH="2352381" progId="PBrush">
                    <p:embed/>
                    <p:pic>
                      <p:nvPicPr>
                        <p:cNvPr id="0" name="Picture 3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9"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4" name="Object 35"/>
            <p:cNvGraphicFramePr>
              <a:graphicFrameLocks noChangeAspect="1"/>
            </p:cNvGraphicFramePr>
            <p:nvPr/>
          </p:nvGraphicFramePr>
          <p:xfrm>
            <a:off x="2893" y="1419"/>
            <a:ext cx="125" cy="837"/>
          </p:xfrm>
          <a:graphic>
            <a:graphicData uri="http://schemas.openxmlformats.org/presentationml/2006/ole">
              <mc:AlternateContent xmlns:mc="http://schemas.openxmlformats.org/markup-compatibility/2006">
                <mc:Choice xmlns:v="urn:schemas-microsoft-com:vml" Requires="v">
                  <p:oleObj spid="_x0000_s8709" name="Bitmap Image" r:id="rId31" imgW="352474" imgH="2352381" progId="PBrush">
                    <p:embed/>
                  </p:oleObj>
                </mc:Choice>
                <mc:Fallback>
                  <p:oleObj name="Bitmap Image" r:id="rId31" imgW="352474" imgH="2352381" progId="PBrush">
                    <p:embed/>
                    <p:pic>
                      <p:nvPicPr>
                        <p:cNvPr id="0" name="Picture 3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3"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5" name="Object 36"/>
            <p:cNvGraphicFramePr>
              <a:graphicFrameLocks noChangeAspect="1"/>
            </p:cNvGraphicFramePr>
            <p:nvPr/>
          </p:nvGraphicFramePr>
          <p:xfrm>
            <a:off x="3017" y="1419"/>
            <a:ext cx="125" cy="837"/>
          </p:xfrm>
          <a:graphic>
            <a:graphicData uri="http://schemas.openxmlformats.org/presentationml/2006/ole">
              <mc:AlternateContent xmlns:mc="http://schemas.openxmlformats.org/markup-compatibility/2006">
                <mc:Choice xmlns:v="urn:schemas-microsoft-com:vml" Requires="v">
                  <p:oleObj spid="_x0000_s8710" name="Bitmap Image" r:id="rId32" imgW="352474" imgH="2352381" progId="PBrush">
                    <p:embed/>
                  </p:oleObj>
                </mc:Choice>
                <mc:Fallback>
                  <p:oleObj name="Bitmap Image" r:id="rId32" imgW="352474" imgH="2352381" progId="PBrush">
                    <p:embed/>
                    <p:pic>
                      <p:nvPicPr>
                        <p:cNvPr id="0" name="Picture 3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7"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6" name="Object 37"/>
            <p:cNvGraphicFramePr>
              <a:graphicFrameLocks noChangeAspect="1"/>
            </p:cNvGraphicFramePr>
            <p:nvPr/>
          </p:nvGraphicFramePr>
          <p:xfrm>
            <a:off x="3141" y="1419"/>
            <a:ext cx="125" cy="837"/>
          </p:xfrm>
          <a:graphic>
            <a:graphicData uri="http://schemas.openxmlformats.org/presentationml/2006/ole">
              <mc:AlternateContent xmlns:mc="http://schemas.openxmlformats.org/markup-compatibility/2006">
                <mc:Choice xmlns:v="urn:schemas-microsoft-com:vml" Requires="v">
                  <p:oleObj spid="_x0000_s8711" name="Bitmap Image" r:id="rId33" imgW="352474" imgH="2352381" progId="PBrush">
                    <p:embed/>
                  </p:oleObj>
                </mc:Choice>
                <mc:Fallback>
                  <p:oleObj name="Bitmap Image" r:id="rId33" imgW="352474" imgH="2352381" progId="PBrush">
                    <p:embed/>
                    <p:pic>
                      <p:nvPicPr>
                        <p:cNvPr id="0" name="Picture 3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1"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7" name="Object 38"/>
            <p:cNvGraphicFramePr>
              <a:graphicFrameLocks noChangeAspect="1"/>
            </p:cNvGraphicFramePr>
            <p:nvPr/>
          </p:nvGraphicFramePr>
          <p:xfrm>
            <a:off x="3265" y="1419"/>
            <a:ext cx="125" cy="837"/>
          </p:xfrm>
          <a:graphic>
            <a:graphicData uri="http://schemas.openxmlformats.org/presentationml/2006/ole">
              <mc:AlternateContent xmlns:mc="http://schemas.openxmlformats.org/markup-compatibility/2006">
                <mc:Choice xmlns:v="urn:schemas-microsoft-com:vml" Requires="v">
                  <p:oleObj spid="_x0000_s8712" name="Bitmap Image" r:id="rId34" imgW="352474" imgH="2352381" progId="PBrush">
                    <p:embed/>
                  </p:oleObj>
                </mc:Choice>
                <mc:Fallback>
                  <p:oleObj name="Bitmap Image" r:id="rId34" imgW="352474" imgH="2352381" progId="PBrush">
                    <p:embed/>
                    <p:pic>
                      <p:nvPicPr>
                        <p:cNvPr id="0" name="Picture 3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201" name="Group 39"/>
          <p:cNvGrpSpPr>
            <a:grpSpLocks/>
          </p:cNvGrpSpPr>
          <p:nvPr/>
        </p:nvGrpSpPr>
        <p:grpSpPr bwMode="auto">
          <a:xfrm>
            <a:off x="1981200" y="2044700"/>
            <a:ext cx="985838" cy="1328738"/>
            <a:chOff x="2769" y="1419"/>
            <a:chExt cx="621" cy="837"/>
          </a:xfrm>
        </p:grpSpPr>
        <p:graphicFrame>
          <p:nvGraphicFramePr>
            <p:cNvPr id="8208" name="Object 40"/>
            <p:cNvGraphicFramePr>
              <a:graphicFrameLocks noChangeAspect="1"/>
            </p:cNvGraphicFramePr>
            <p:nvPr/>
          </p:nvGraphicFramePr>
          <p:xfrm>
            <a:off x="2769" y="1419"/>
            <a:ext cx="125" cy="837"/>
          </p:xfrm>
          <a:graphic>
            <a:graphicData uri="http://schemas.openxmlformats.org/presentationml/2006/ole">
              <mc:AlternateContent xmlns:mc="http://schemas.openxmlformats.org/markup-compatibility/2006">
                <mc:Choice xmlns:v="urn:schemas-microsoft-com:vml" Requires="v">
                  <p:oleObj spid="_x0000_s8713" name="Bitmap Image" r:id="rId35" imgW="352474" imgH="2352381" progId="PBrush">
                    <p:embed/>
                  </p:oleObj>
                </mc:Choice>
                <mc:Fallback>
                  <p:oleObj name="Bitmap Image" r:id="rId35" imgW="352474" imgH="2352381" progId="PBrush">
                    <p:embed/>
                    <p:pic>
                      <p:nvPicPr>
                        <p:cNvPr id="0" name="Picture 3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9"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9" name="Object 41"/>
            <p:cNvGraphicFramePr>
              <a:graphicFrameLocks noChangeAspect="1"/>
            </p:cNvGraphicFramePr>
            <p:nvPr/>
          </p:nvGraphicFramePr>
          <p:xfrm>
            <a:off x="2893" y="1419"/>
            <a:ext cx="125" cy="837"/>
          </p:xfrm>
          <a:graphic>
            <a:graphicData uri="http://schemas.openxmlformats.org/presentationml/2006/ole">
              <mc:AlternateContent xmlns:mc="http://schemas.openxmlformats.org/markup-compatibility/2006">
                <mc:Choice xmlns:v="urn:schemas-microsoft-com:vml" Requires="v">
                  <p:oleObj spid="_x0000_s8714" name="Bitmap Image" r:id="rId36" imgW="352474" imgH="2352381" progId="PBrush">
                    <p:embed/>
                  </p:oleObj>
                </mc:Choice>
                <mc:Fallback>
                  <p:oleObj name="Bitmap Image" r:id="rId36" imgW="352474" imgH="2352381" progId="PBrush">
                    <p:embed/>
                    <p:pic>
                      <p:nvPicPr>
                        <p:cNvPr id="0" name="Picture 3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3"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0" name="Object 42"/>
            <p:cNvGraphicFramePr>
              <a:graphicFrameLocks noChangeAspect="1"/>
            </p:cNvGraphicFramePr>
            <p:nvPr/>
          </p:nvGraphicFramePr>
          <p:xfrm>
            <a:off x="3017" y="1419"/>
            <a:ext cx="125" cy="837"/>
          </p:xfrm>
          <a:graphic>
            <a:graphicData uri="http://schemas.openxmlformats.org/presentationml/2006/ole">
              <mc:AlternateContent xmlns:mc="http://schemas.openxmlformats.org/markup-compatibility/2006">
                <mc:Choice xmlns:v="urn:schemas-microsoft-com:vml" Requires="v">
                  <p:oleObj spid="_x0000_s8715" name="Bitmap Image" r:id="rId37" imgW="352474" imgH="2352381" progId="PBrush">
                    <p:embed/>
                  </p:oleObj>
                </mc:Choice>
                <mc:Fallback>
                  <p:oleObj name="Bitmap Image" r:id="rId37" imgW="352474" imgH="2352381" progId="PBrush">
                    <p:embed/>
                    <p:pic>
                      <p:nvPicPr>
                        <p:cNvPr id="0" name="Picture 3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7"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1" name="Object 43"/>
            <p:cNvGraphicFramePr>
              <a:graphicFrameLocks noChangeAspect="1"/>
            </p:cNvGraphicFramePr>
            <p:nvPr/>
          </p:nvGraphicFramePr>
          <p:xfrm>
            <a:off x="3141" y="1419"/>
            <a:ext cx="125" cy="837"/>
          </p:xfrm>
          <a:graphic>
            <a:graphicData uri="http://schemas.openxmlformats.org/presentationml/2006/ole">
              <mc:AlternateContent xmlns:mc="http://schemas.openxmlformats.org/markup-compatibility/2006">
                <mc:Choice xmlns:v="urn:schemas-microsoft-com:vml" Requires="v">
                  <p:oleObj spid="_x0000_s8716" name="Bitmap Image" r:id="rId38" imgW="352474" imgH="2352381" progId="PBrush">
                    <p:embed/>
                  </p:oleObj>
                </mc:Choice>
                <mc:Fallback>
                  <p:oleObj name="Bitmap Image" r:id="rId38" imgW="352474" imgH="2352381" progId="PBrush">
                    <p:embed/>
                    <p:pic>
                      <p:nvPicPr>
                        <p:cNvPr id="0" name="Picture 3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1"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2" name="Object 44"/>
            <p:cNvGraphicFramePr>
              <a:graphicFrameLocks noChangeAspect="1"/>
            </p:cNvGraphicFramePr>
            <p:nvPr/>
          </p:nvGraphicFramePr>
          <p:xfrm>
            <a:off x="3265" y="1419"/>
            <a:ext cx="125" cy="837"/>
          </p:xfrm>
          <a:graphic>
            <a:graphicData uri="http://schemas.openxmlformats.org/presentationml/2006/ole">
              <mc:AlternateContent xmlns:mc="http://schemas.openxmlformats.org/markup-compatibility/2006">
                <mc:Choice xmlns:v="urn:schemas-microsoft-com:vml" Requires="v">
                  <p:oleObj spid="_x0000_s8717" name="Bitmap Image" r:id="rId39" imgW="352474" imgH="2352381" progId="PBrush">
                    <p:embed/>
                  </p:oleObj>
                </mc:Choice>
                <mc:Fallback>
                  <p:oleObj name="Bitmap Image" r:id="rId39" imgW="352474" imgH="2352381" progId="PBrush">
                    <p:embed/>
                    <p:pic>
                      <p:nvPicPr>
                        <p:cNvPr id="0" name="Picture 3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202" name="Group 45"/>
          <p:cNvGrpSpPr>
            <a:grpSpLocks/>
          </p:cNvGrpSpPr>
          <p:nvPr/>
        </p:nvGrpSpPr>
        <p:grpSpPr bwMode="auto">
          <a:xfrm>
            <a:off x="5943600" y="3644900"/>
            <a:ext cx="985838" cy="1328738"/>
            <a:chOff x="2769" y="1419"/>
            <a:chExt cx="621" cy="837"/>
          </a:xfrm>
        </p:grpSpPr>
        <p:graphicFrame>
          <p:nvGraphicFramePr>
            <p:cNvPr id="8203" name="Object 46"/>
            <p:cNvGraphicFramePr>
              <a:graphicFrameLocks noChangeAspect="1"/>
            </p:cNvGraphicFramePr>
            <p:nvPr/>
          </p:nvGraphicFramePr>
          <p:xfrm>
            <a:off x="2769" y="1419"/>
            <a:ext cx="125" cy="837"/>
          </p:xfrm>
          <a:graphic>
            <a:graphicData uri="http://schemas.openxmlformats.org/presentationml/2006/ole">
              <mc:AlternateContent xmlns:mc="http://schemas.openxmlformats.org/markup-compatibility/2006">
                <mc:Choice xmlns:v="urn:schemas-microsoft-com:vml" Requires="v">
                  <p:oleObj spid="_x0000_s8718" name="Bitmap Image" r:id="rId40" imgW="352474" imgH="2352381" progId="PBrush">
                    <p:embed/>
                  </p:oleObj>
                </mc:Choice>
                <mc:Fallback>
                  <p:oleObj name="Bitmap Image" r:id="rId40" imgW="352474" imgH="2352381" progId="PBrush">
                    <p:embed/>
                    <p:pic>
                      <p:nvPicPr>
                        <p:cNvPr id="0" name="Picture 3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9"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4" name="Object 47"/>
            <p:cNvGraphicFramePr>
              <a:graphicFrameLocks noChangeAspect="1"/>
            </p:cNvGraphicFramePr>
            <p:nvPr/>
          </p:nvGraphicFramePr>
          <p:xfrm>
            <a:off x="2893" y="1419"/>
            <a:ext cx="125" cy="837"/>
          </p:xfrm>
          <a:graphic>
            <a:graphicData uri="http://schemas.openxmlformats.org/presentationml/2006/ole">
              <mc:AlternateContent xmlns:mc="http://schemas.openxmlformats.org/markup-compatibility/2006">
                <mc:Choice xmlns:v="urn:schemas-microsoft-com:vml" Requires="v">
                  <p:oleObj spid="_x0000_s8719" name="Bitmap Image" r:id="rId41" imgW="352474" imgH="2352381" progId="PBrush">
                    <p:embed/>
                  </p:oleObj>
                </mc:Choice>
                <mc:Fallback>
                  <p:oleObj name="Bitmap Image" r:id="rId41" imgW="352474" imgH="2352381" progId="PBrush">
                    <p:embed/>
                    <p:pic>
                      <p:nvPicPr>
                        <p:cNvPr id="0" name="Picture 3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3"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5" name="Object 48"/>
            <p:cNvGraphicFramePr>
              <a:graphicFrameLocks noChangeAspect="1"/>
            </p:cNvGraphicFramePr>
            <p:nvPr/>
          </p:nvGraphicFramePr>
          <p:xfrm>
            <a:off x="3017" y="1419"/>
            <a:ext cx="125" cy="837"/>
          </p:xfrm>
          <a:graphic>
            <a:graphicData uri="http://schemas.openxmlformats.org/presentationml/2006/ole">
              <mc:AlternateContent xmlns:mc="http://schemas.openxmlformats.org/markup-compatibility/2006">
                <mc:Choice xmlns:v="urn:schemas-microsoft-com:vml" Requires="v">
                  <p:oleObj spid="_x0000_s8720" name="Bitmap Image" r:id="rId42" imgW="352474" imgH="2352381" progId="PBrush">
                    <p:embed/>
                  </p:oleObj>
                </mc:Choice>
                <mc:Fallback>
                  <p:oleObj name="Bitmap Image" r:id="rId42" imgW="352474" imgH="2352381" progId="PBrush">
                    <p:embed/>
                    <p:pic>
                      <p:nvPicPr>
                        <p:cNvPr id="0" name="Picture 3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7"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6" name="Object 49"/>
            <p:cNvGraphicFramePr>
              <a:graphicFrameLocks noChangeAspect="1"/>
            </p:cNvGraphicFramePr>
            <p:nvPr/>
          </p:nvGraphicFramePr>
          <p:xfrm>
            <a:off x="3141" y="1419"/>
            <a:ext cx="125" cy="837"/>
          </p:xfrm>
          <a:graphic>
            <a:graphicData uri="http://schemas.openxmlformats.org/presentationml/2006/ole">
              <mc:AlternateContent xmlns:mc="http://schemas.openxmlformats.org/markup-compatibility/2006">
                <mc:Choice xmlns:v="urn:schemas-microsoft-com:vml" Requires="v">
                  <p:oleObj spid="_x0000_s8721" name="Bitmap Image" r:id="rId43" imgW="352474" imgH="2352381" progId="PBrush">
                    <p:embed/>
                  </p:oleObj>
                </mc:Choice>
                <mc:Fallback>
                  <p:oleObj name="Bitmap Image" r:id="rId43" imgW="352474" imgH="2352381" progId="PBrush">
                    <p:embed/>
                    <p:pic>
                      <p:nvPicPr>
                        <p:cNvPr id="0" name="Picture 3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1"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7" name="Object 50"/>
            <p:cNvGraphicFramePr>
              <a:graphicFrameLocks noChangeAspect="1"/>
            </p:cNvGraphicFramePr>
            <p:nvPr/>
          </p:nvGraphicFramePr>
          <p:xfrm>
            <a:off x="3265" y="1419"/>
            <a:ext cx="125" cy="837"/>
          </p:xfrm>
          <a:graphic>
            <a:graphicData uri="http://schemas.openxmlformats.org/presentationml/2006/ole">
              <mc:AlternateContent xmlns:mc="http://schemas.openxmlformats.org/markup-compatibility/2006">
                <mc:Choice xmlns:v="urn:schemas-microsoft-com:vml" Requires="v">
                  <p:oleObj spid="_x0000_s8722" name="Bitmap Image" r:id="rId44" imgW="352474" imgH="2352381" progId="PBrush">
                    <p:embed/>
                  </p:oleObj>
                </mc:Choice>
                <mc:Fallback>
                  <p:oleObj name="Bitmap Image" r:id="rId44" imgW="352474" imgH="2352381" progId="PBrush">
                    <p:embed/>
                    <p:pic>
                      <p:nvPicPr>
                        <p:cNvPr id="0" name="Picture 3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 y="1419"/>
                          <a:ext cx="125" cy="8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1" name="Rectangle 2"/>
          <p:cNvSpPr txBox="1">
            <a:spLocks noChangeArrowheads="1"/>
          </p:cNvSpPr>
          <p:nvPr/>
        </p:nvSpPr>
        <p:spPr bwMode="auto">
          <a:xfrm>
            <a:off x="142844" y="5857892"/>
            <a:ext cx="8229600" cy="78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3200" b="1" i="0" u="none" strike="noStrike" kern="1200" cap="none" spc="0" normalizeH="0" baseline="0" noProof="0" dirty="0" smtClean="0">
                <a:ln>
                  <a:noFill/>
                </a:ln>
                <a:solidFill>
                  <a:schemeClr val="tx1"/>
                </a:solidFill>
                <a:effectLst/>
                <a:uLnTx/>
                <a:uFillTx/>
                <a:latin typeface="+mj-lt"/>
                <a:ea typeface="+mj-ea"/>
                <a:cs typeface="B Nazanin" panose="00000400000000000000" pitchFamily="2" charset="-78"/>
              </a:rPr>
              <a:t>تعداد چوب کبریت ها کنون چند تاست؟</a:t>
            </a:r>
            <a:endParaRPr kumimoji="0" lang="en-GB" sz="3200" b="1" i="0" u="none" strike="noStrike" kern="1200" cap="none" spc="0" normalizeH="0" baseline="0" noProof="0" dirty="0" smtClean="0">
              <a:ln>
                <a:noFill/>
              </a:ln>
              <a:solidFill>
                <a:schemeClr val="tx1"/>
              </a:solidFill>
              <a:effectLst/>
              <a:uLnTx/>
              <a:uFillTx/>
              <a:latin typeface="+mj-lt"/>
              <a:ea typeface="+mj-ea"/>
              <a:cs typeface="B Nazanin" panose="00000400000000000000" pitchFamily="2" charset="-78"/>
            </a:endParaRPr>
          </a:p>
        </p:txBody>
      </p:sp>
      <p:sp>
        <p:nvSpPr>
          <p:cNvPr id="53" name="Rectangle 2"/>
          <p:cNvSpPr>
            <a:spLocks noGrp="1" noChangeArrowheads="1"/>
          </p:cNvSpPr>
          <p:nvPr>
            <p:ph type="title"/>
          </p:nvPr>
        </p:nvSpPr>
        <p:spPr>
          <a:xfrm>
            <a:off x="457200" y="274638"/>
            <a:ext cx="8229600" cy="1143000"/>
          </a:xfrm>
        </p:spPr>
        <p:txBody>
          <a:bodyPr/>
          <a:lstStyle/>
          <a:p>
            <a:pPr algn="r" rtl="1"/>
            <a:r>
              <a:rPr lang="fa-IR" b="1" dirty="0" smtClean="0">
                <a:cs typeface="B Nazanin" panose="00000400000000000000" pitchFamily="2" charset="-78"/>
              </a:rPr>
              <a:t>هوش تجاری به زبان ساده</a:t>
            </a:r>
            <a:endParaRPr lang="en-GB" b="1" dirty="0"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anose="00000400000000000000" pitchFamily="2" charset="-78"/>
              </a:rPr>
              <a:t>اجزای هوش تجاری</a:t>
            </a:r>
            <a:endParaRPr lang="en-US" dirty="0">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D370C040-7CEB-4035-AEC0-9ED1DB497741}" type="slidenum">
              <a:rPr lang="fa-IR" smtClean="0"/>
              <a:pPr/>
              <a:t>13</a:t>
            </a:fld>
            <a:endParaRPr lang="fa-IR"/>
          </a:p>
        </p:txBody>
      </p:sp>
      <p:sp>
        <p:nvSpPr>
          <p:cNvPr id="4" name="Rectangle 3"/>
          <p:cNvSpPr/>
          <p:nvPr/>
        </p:nvSpPr>
        <p:spPr>
          <a:xfrm>
            <a:off x="287524" y="1844824"/>
            <a:ext cx="8568952" cy="3477875"/>
          </a:xfrm>
          <a:prstGeom prst="rect">
            <a:avLst/>
          </a:prstGeom>
        </p:spPr>
        <p:txBody>
          <a:bodyPr wrap="square">
            <a:spAutoFit/>
          </a:bodyPr>
          <a:lstStyle/>
          <a:p>
            <a:pPr algn="l" rtl="0"/>
            <a:r>
              <a:rPr lang="en-US" sz="2000" dirty="0" smtClean="0"/>
              <a:t>A BI Platform/Suite will be more of a full-stack solution that will usually include the following:</a:t>
            </a:r>
          </a:p>
          <a:p>
            <a:pPr algn="l" rtl="0"/>
            <a:endParaRPr lang="en-US" sz="2000" dirty="0" smtClean="0"/>
          </a:p>
          <a:p>
            <a:pPr lvl="0" algn="l" rtl="0">
              <a:buFont typeface="Arial" pitchFamily="34" charset="0"/>
              <a:buChar char="•"/>
            </a:pPr>
            <a:r>
              <a:rPr lang="en-US" sz="2000" dirty="0" smtClean="0"/>
              <a:t>ETL Tools </a:t>
            </a:r>
          </a:p>
          <a:p>
            <a:pPr lvl="0" algn="l" rtl="0">
              <a:buFont typeface="Arial" pitchFamily="34" charset="0"/>
              <a:buChar char="•"/>
            </a:pPr>
            <a:r>
              <a:rPr lang="en-US" sz="2000" dirty="0" smtClean="0"/>
              <a:t>Data store / database</a:t>
            </a:r>
          </a:p>
          <a:p>
            <a:pPr lvl="0" algn="l" rtl="0">
              <a:buFont typeface="Arial" pitchFamily="34" charset="0"/>
              <a:buChar char="•"/>
            </a:pPr>
            <a:r>
              <a:rPr lang="en-US" sz="2000" dirty="0" smtClean="0"/>
              <a:t>Multi-dimensional database / cubes</a:t>
            </a:r>
          </a:p>
          <a:p>
            <a:pPr lvl="0" algn="l" rtl="0">
              <a:buFont typeface="Arial" pitchFamily="34" charset="0"/>
              <a:buChar char="•"/>
            </a:pPr>
            <a:r>
              <a:rPr lang="en-US" sz="2000" dirty="0" smtClean="0"/>
              <a:t>Tools to author the MDDB Dims/Attributes/Facts/Measures etc</a:t>
            </a:r>
          </a:p>
          <a:p>
            <a:pPr lvl="0" algn="l" rtl="0">
              <a:buFont typeface="Arial" pitchFamily="34" charset="0"/>
              <a:buChar char="•"/>
            </a:pPr>
            <a:r>
              <a:rPr lang="en-US" sz="2000" dirty="0" smtClean="0"/>
              <a:t>Reporting tools / platform</a:t>
            </a:r>
          </a:p>
          <a:p>
            <a:pPr lvl="0" algn="l" rtl="0">
              <a:buFont typeface="Arial" pitchFamily="34" charset="0"/>
              <a:buChar char="•"/>
            </a:pPr>
            <a:r>
              <a:rPr lang="en-US" sz="2000" dirty="0" smtClean="0"/>
              <a:t>Analytics tools / platform</a:t>
            </a:r>
          </a:p>
          <a:p>
            <a:pPr lvl="0" algn="l" rtl="0">
              <a:buFont typeface="Arial" pitchFamily="34" charset="0"/>
              <a:buChar char="•"/>
            </a:pPr>
            <a:r>
              <a:rPr lang="en-US" sz="2000" dirty="0" smtClean="0"/>
              <a:t>Dashboard tools / platform</a:t>
            </a:r>
          </a:p>
          <a:p>
            <a:pPr algn="just" rtl="0">
              <a:buFont typeface="Arial" panose="020B0604020202020204" pitchFamily="34" charset="0"/>
              <a:buChar char="•"/>
            </a:pPr>
            <a:endParaRPr lang="fa-IR" sz="2000" b="0" i="0" dirty="0">
              <a:solidFill>
                <a:srgbClr val="000000"/>
              </a:solidFill>
              <a:effectLst/>
              <a:latin typeface="Tahoma" panose="020B0604030504040204" pitchFamily="34" charset="0"/>
              <a:cs typeface="B Nazanin" panose="00000400000000000000" pitchFamily="2" charset="-78"/>
            </a:endParaRPr>
          </a:p>
        </p:txBody>
      </p:sp>
    </p:spTree>
    <p:extLst>
      <p:ext uri="{BB962C8B-B14F-4D97-AF65-F5344CB8AC3E}">
        <p14:creationId xmlns:p14="http://schemas.microsoft.com/office/powerpoint/2010/main" val="3260993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anose="00000400000000000000" pitchFamily="2" charset="-78"/>
              </a:rPr>
              <a:t>اجزای هوش تجاری</a:t>
            </a:r>
            <a:endParaRPr lang="en-US" dirty="0"/>
          </a:p>
        </p:txBody>
      </p:sp>
      <p:sp>
        <p:nvSpPr>
          <p:cNvPr id="3" name="Slide Number Placeholder 2"/>
          <p:cNvSpPr>
            <a:spLocks noGrp="1"/>
          </p:cNvSpPr>
          <p:nvPr>
            <p:ph type="sldNum" sz="quarter" idx="12"/>
          </p:nvPr>
        </p:nvSpPr>
        <p:spPr/>
        <p:txBody>
          <a:bodyPr/>
          <a:lstStyle/>
          <a:p>
            <a:fld id="{D370C040-7CEB-4035-AEC0-9ED1DB497741}" type="slidenum">
              <a:rPr lang="fa-IR" smtClean="0"/>
              <a:pPr/>
              <a:t>14</a:t>
            </a:fld>
            <a:endParaRPr lang="fa-IR"/>
          </a:p>
        </p:txBody>
      </p:sp>
      <p:graphicFrame>
        <p:nvGraphicFramePr>
          <p:cNvPr id="4" name="Content Placeholder 3"/>
          <p:cNvGraphicFramePr>
            <a:graphicFrameLocks/>
          </p:cNvGraphicFramePr>
          <p:nvPr>
            <p:extLst>
              <p:ext uri="{D42A27DB-BD31-4B8C-83A1-F6EECF244321}">
                <p14:modId xmlns:p14="http://schemas.microsoft.com/office/powerpoint/2010/main" val="1898709143"/>
              </p:ext>
            </p:extLst>
          </p:nvPr>
        </p:nvGraphicFramePr>
        <p:xfrm>
          <a:off x="457200" y="183038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7983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r" rtl="1"/>
            <a:r>
              <a:rPr lang="fa-IR" b="1" smtClean="0">
                <a:cs typeface="B Nazanin" panose="00000400000000000000" pitchFamily="2" charset="-78"/>
              </a:rPr>
              <a:t>سبد هوش تجاری (اجزای اصلی)</a:t>
            </a:r>
            <a:endParaRPr lang="en-US" b="1" smtClean="0">
              <a:cs typeface="B Nazanin" panose="00000400000000000000" pitchFamily="2" charset="-78"/>
            </a:endParaRP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3BF02C-B8DF-4C34-9B7A-EF9751BE8098}" type="slidenum">
              <a:rPr lang="fa-IR">
                <a:solidFill>
                  <a:srgbClr val="898989"/>
                </a:solidFill>
                <a:latin typeface="Calibri" panose="020F0502020204030204" pitchFamily="34" charset="0"/>
              </a:rPr>
              <a:pPr eaLnBrk="1" hangingPunct="1"/>
              <a:t>15</a:t>
            </a:fld>
            <a:endParaRPr lang="fa-IR">
              <a:solidFill>
                <a:srgbClr val="898989"/>
              </a:solidFill>
              <a:latin typeface="Calibri" panose="020F0502020204030204" pitchFamily="34" charset="0"/>
            </a:endParaRP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1989138"/>
            <a:ext cx="776287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70C040-7CEB-4035-AEC0-9ED1DB497741}" type="slidenum">
              <a:rPr lang="fa-IR" smtClean="0"/>
              <a:pPr/>
              <a:t>16</a:t>
            </a:fld>
            <a:endParaRPr lang="fa-IR"/>
          </a:p>
        </p:txBody>
      </p:sp>
      <p:sp>
        <p:nvSpPr>
          <p:cNvPr id="4" name="Rectangle 2"/>
          <p:cNvSpPr txBox="1">
            <a:spLocks noChangeArrowheads="1"/>
          </p:cNvSpPr>
          <p:nvPr/>
        </p:nvSpPr>
        <p:spPr bwMode="auto">
          <a:xfrm>
            <a:off x="323850" y="142875"/>
            <a:ext cx="8042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l"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l"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l"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l" rtl="0" fontAlgn="base">
              <a:spcBef>
                <a:spcPct val="0"/>
              </a:spcBef>
              <a:spcAft>
                <a:spcPct val="0"/>
              </a:spcAft>
              <a:defRPr sz="4400">
                <a:solidFill>
                  <a:schemeClr val="tx1"/>
                </a:solidFill>
                <a:latin typeface="Calibri" pitchFamily="34" charset="0"/>
                <a:cs typeface="Times New Roman" pitchFamily="18" charset="0"/>
              </a:defRPr>
            </a:lvl6pPr>
            <a:lvl7pPr marL="914400" algn="l" rtl="0" fontAlgn="base">
              <a:spcBef>
                <a:spcPct val="0"/>
              </a:spcBef>
              <a:spcAft>
                <a:spcPct val="0"/>
              </a:spcAft>
              <a:defRPr sz="4400">
                <a:solidFill>
                  <a:schemeClr val="tx1"/>
                </a:solidFill>
                <a:latin typeface="Calibri" pitchFamily="34" charset="0"/>
                <a:cs typeface="Times New Roman" pitchFamily="18" charset="0"/>
              </a:defRPr>
            </a:lvl7pPr>
            <a:lvl8pPr marL="1371600" algn="l" rtl="0" fontAlgn="base">
              <a:spcBef>
                <a:spcPct val="0"/>
              </a:spcBef>
              <a:spcAft>
                <a:spcPct val="0"/>
              </a:spcAft>
              <a:defRPr sz="4400">
                <a:solidFill>
                  <a:schemeClr val="tx1"/>
                </a:solidFill>
                <a:latin typeface="Calibri" pitchFamily="34" charset="0"/>
                <a:cs typeface="Times New Roman" pitchFamily="18" charset="0"/>
              </a:defRPr>
            </a:lvl8pPr>
            <a:lvl9pPr marL="1828800" algn="l" rtl="0" fontAlgn="base">
              <a:spcBef>
                <a:spcPct val="0"/>
              </a:spcBef>
              <a:spcAft>
                <a:spcPct val="0"/>
              </a:spcAft>
              <a:defRPr sz="4400">
                <a:solidFill>
                  <a:schemeClr val="tx1"/>
                </a:solidFill>
                <a:latin typeface="Calibri" pitchFamily="34" charset="0"/>
                <a:cs typeface="Times New Roman" pitchFamily="18" charset="0"/>
              </a:defRPr>
            </a:lvl9pPr>
          </a:lstStyle>
          <a:p>
            <a:pPr algn="r" rtl="1" eaLnBrk="1" hangingPunct="1"/>
            <a:r>
              <a:rPr lang="en-US" sz="2800" smtClean="0">
                <a:cs typeface="B Nazanin" panose="00000400000000000000" pitchFamily="2" charset="-78"/>
              </a:rPr>
              <a:t>    OLAP (On-Line Analytical Processing)  </a:t>
            </a:r>
            <a:endParaRPr lang="en-US" sz="2800" dirty="0" smtClean="0">
              <a:cs typeface="B Nazanin" panose="00000400000000000000" pitchFamily="2" charset="-78"/>
            </a:endParaRPr>
          </a:p>
        </p:txBody>
      </p:sp>
      <p:sp>
        <p:nvSpPr>
          <p:cNvPr id="5" name="Rectangle 3"/>
          <p:cNvSpPr txBox="1">
            <a:spLocks noChangeArrowheads="1"/>
          </p:cNvSpPr>
          <p:nvPr/>
        </p:nvSpPr>
        <p:spPr>
          <a:xfrm>
            <a:off x="684213" y="1557338"/>
            <a:ext cx="7745412" cy="492442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eaLnBrk="1" hangingPunct="1">
              <a:lnSpc>
                <a:spcPct val="120000"/>
              </a:lnSpc>
            </a:pPr>
            <a:r>
              <a:rPr lang="fa-IR" sz="2600" smtClean="0">
                <a:cs typeface="B Nazanin" panose="00000400000000000000" pitchFamily="2" charset="-78"/>
              </a:rPr>
              <a:t>پردازش تحليلی برخط (</a:t>
            </a:r>
            <a:r>
              <a:rPr lang="en-US" sz="2400" smtClean="0">
                <a:cs typeface="B Nazanin" panose="00000400000000000000" pitchFamily="2" charset="-78"/>
              </a:rPr>
              <a:t>OLAP</a:t>
            </a:r>
            <a:r>
              <a:rPr lang="fa-IR" sz="2600" smtClean="0">
                <a:cs typeface="B Nazanin" panose="00000400000000000000" pitchFamily="2" charset="-78"/>
              </a:rPr>
              <a:t>)</a:t>
            </a:r>
          </a:p>
          <a:p>
            <a:pPr lvl="1" algn="just" rtl="1" eaLnBrk="1" hangingPunct="1">
              <a:lnSpc>
                <a:spcPct val="120000"/>
              </a:lnSpc>
            </a:pPr>
            <a:r>
              <a:rPr lang="fa-IR" sz="2200" smtClean="0">
                <a:cs typeface="B Nazanin" panose="00000400000000000000" pitchFamily="2" charset="-78"/>
              </a:rPr>
              <a:t>سرويس هايی که از پايگاه داده تحليلی به منظور پاسخگويی سريع به پرسش های تحليلی کاربران استفاده می کنند،</a:t>
            </a:r>
          </a:p>
          <a:p>
            <a:pPr lvl="1" algn="just" rtl="1" eaLnBrk="1" hangingPunct="1">
              <a:lnSpc>
                <a:spcPct val="120000"/>
              </a:lnSpc>
            </a:pPr>
            <a:r>
              <a:rPr lang="fa-IR" sz="2200" smtClean="0">
                <a:cs typeface="B Nazanin" panose="00000400000000000000" pitchFamily="2" charset="-78"/>
              </a:rPr>
              <a:t>عبارت است از مجموعه ای از نرم افزارها برای </a:t>
            </a:r>
          </a:p>
          <a:p>
            <a:pPr lvl="2" algn="just" rtl="1" eaLnBrk="1" hangingPunct="1">
              <a:lnSpc>
                <a:spcPct val="120000"/>
              </a:lnSpc>
            </a:pPr>
            <a:r>
              <a:rPr lang="fa-IR" sz="2000" smtClean="0">
                <a:cs typeface="B Nazanin" panose="00000400000000000000" pitchFamily="2" charset="-78"/>
              </a:rPr>
              <a:t>اکتشاف و تحليل سريع داده های مبتنی بر يک شيوة چند بُعدی با چندين سطح از مجموع سازی (</a:t>
            </a:r>
            <a:r>
              <a:rPr lang="en-US" sz="1800" smtClean="0">
                <a:cs typeface="B Nazanin" panose="00000400000000000000" pitchFamily="2" charset="-78"/>
              </a:rPr>
              <a:t>Aggregation</a:t>
            </a:r>
            <a:r>
              <a:rPr lang="fa-IR" sz="2000" smtClean="0">
                <a:cs typeface="B Nazanin" panose="00000400000000000000" pitchFamily="2" charset="-78"/>
              </a:rPr>
              <a:t>) جهت</a:t>
            </a:r>
          </a:p>
          <a:p>
            <a:pPr lvl="3" algn="just" rtl="1" eaLnBrk="1" hangingPunct="1">
              <a:lnSpc>
                <a:spcPct val="120000"/>
              </a:lnSpc>
            </a:pPr>
            <a:r>
              <a:rPr lang="fa-IR" sz="1800" smtClean="0">
                <a:cs typeface="B Nazanin" panose="00000400000000000000" pitchFamily="2" charset="-78"/>
              </a:rPr>
              <a:t>تسريع و آسان سازی تصميم گيری  </a:t>
            </a:r>
          </a:p>
          <a:p>
            <a:pPr algn="just" rtl="1" eaLnBrk="1" hangingPunct="1">
              <a:lnSpc>
                <a:spcPct val="120000"/>
              </a:lnSpc>
            </a:pPr>
            <a:r>
              <a:rPr lang="fa-IR" sz="2600" smtClean="0">
                <a:cs typeface="B Nazanin" panose="00000400000000000000" pitchFamily="2" charset="-78"/>
              </a:rPr>
              <a:t> آسان شدن تصميم گيری به دليل </a:t>
            </a:r>
          </a:p>
          <a:p>
            <a:pPr lvl="1" algn="just" rtl="1" eaLnBrk="1" hangingPunct="1">
              <a:lnSpc>
                <a:spcPct val="120000"/>
              </a:lnSpc>
            </a:pPr>
            <a:r>
              <a:rPr lang="fa-IR" sz="2200" smtClean="0">
                <a:cs typeface="B Nazanin" panose="00000400000000000000" pitchFamily="2" charset="-78"/>
              </a:rPr>
              <a:t>قابليت هدايت تحليل ها بدون نياز به يک زبان پرس  و جوی اصلی يا فهم ساختار زيرين بانک اطلاعاتی حاصل می شود.     </a:t>
            </a:r>
          </a:p>
        </p:txBody>
      </p:sp>
    </p:spTree>
    <p:extLst>
      <p:ext uri="{BB962C8B-B14F-4D97-AF65-F5344CB8AC3E}">
        <p14:creationId xmlns:p14="http://schemas.microsoft.com/office/powerpoint/2010/main" val="2333527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70C040-7CEB-4035-AEC0-9ED1DB497741}" type="slidenum">
              <a:rPr lang="fa-IR" smtClean="0"/>
              <a:pPr/>
              <a:t>17</a:t>
            </a:fld>
            <a:endParaRPr lang="fa-IR"/>
          </a:p>
        </p:txBody>
      </p:sp>
      <p:sp>
        <p:nvSpPr>
          <p:cNvPr id="4" name="Rectangle 2"/>
          <p:cNvSpPr txBox="1">
            <a:spLocks noChangeArrowheads="1"/>
          </p:cNvSpPr>
          <p:nvPr/>
        </p:nvSpPr>
        <p:spPr bwMode="auto">
          <a:xfrm>
            <a:off x="838200" y="455613"/>
            <a:ext cx="73914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l"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l"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l"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l" rtl="0" fontAlgn="base">
              <a:spcBef>
                <a:spcPct val="0"/>
              </a:spcBef>
              <a:spcAft>
                <a:spcPct val="0"/>
              </a:spcAft>
              <a:defRPr sz="4400">
                <a:solidFill>
                  <a:schemeClr val="tx1"/>
                </a:solidFill>
                <a:latin typeface="Calibri" pitchFamily="34" charset="0"/>
                <a:cs typeface="Times New Roman" pitchFamily="18" charset="0"/>
              </a:defRPr>
            </a:lvl6pPr>
            <a:lvl7pPr marL="914400" algn="l" rtl="0" fontAlgn="base">
              <a:spcBef>
                <a:spcPct val="0"/>
              </a:spcBef>
              <a:spcAft>
                <a:spcPct val="0"/>
              </a:spcAft>
              <a:defRPr sz="4400">
                <a:solidFill>
                  <a:schemeClr val="tx1"/>
                </a:solidFill>
                <a:latin typeface="Calibri" pitchFamily="34" charset="0"/>
                <a:cs typeface="Times New Roman" pitchFamily="18" charset="0"/>
              </a:defRPr>
            </a:lvl7pPr>
            <a:lvl8pPr marL="1371600" algn="l" rtl="0" fontAlgn="base">
              <a:spcBef>
                <a:spcPct val="0"/>
              </a:spcBef>
              <a:spcAft>
                <a:spcPct val="0"/>
              </a:spcAft>
              <a:defRPr sz="4400">
                <a:solidFill>
                  <a:schemeClr val="tx1"/>
                </a:solidFill>
                <a:latin typeface="Calibri" pitchFamily="34" charset="0"/>
                <a:cs typeface="Times New Roman" pitchFamily="18" charset="0"/>
              </a:defRPr>
            </a:lvl8pPr>
            <a:lvl9pPr marL="1828800" algn="l" rtl="0" fontAlgn="base">
              <a:spcBef>
                <a:spcPct val="0"/>
              </a:spcBef>
              <a:spcAft>
                <a:spcPct val="0"/>
              </a:spcAft>
              <a:defRPr sz="4400">
                <a:solidFill>
                  <a:schemeClr val="tx1"/>
                </a:solidFill>
                <a:latin typeface="Calibri" pitchFamily="34" charset="0"/>
                <a:cs typeface="Times New Roman" pitchFamily="18" charset="0"/>
              </a:defRPr>
            </a:lvl9pPr>
          </a:lstStyle>
          <a:p>
            <a:pPr algn="r" rtl="1" eaLnBrk="1" hangingPunct="1"/>
            <a:r>
              <a:rPr lang="en-US" sz="2800" dirty="0" smtClean="0"/>
              <a:t> </a:t>
            </a:r>
            <a:r>
              <a:rPr lang="en-US" sz="3600" dirty="0" smtClean="0"/>
              <a:t>OLTP (O</a:t>
            </a:r>
            <a:r>
              <a:rPr lang="en-US" sz="3600" dirty="0" smtClean="0">
                <a:cs typeface="Nazanin" pitchFamily="2" charset="-78"/>
              </a:rPr>
              <a:t>n-Line Transaction Processing)</a:t>
            </a:r>
          </a:p>
        </p:txBody>
      </p:sp>
      <p:sp>
        <p:nvSpPr>
          <p:cNvPr id="5" name="Rounded Rectangle 4">
            <a:hlinkClick r:id="" action="ppaction://noaction"/>
          </p:cNvPr>
          <p:cNvSpPr/>
          <p:nvPr/>
        </p:nvSpPr>
        <p:spPr>
          <a:xfrm>
            <a:off x="1403350" y="4724400"/>
            <a:ext cx="4032250" cy="904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a:solidFill>
                  <a:srgbClr val="FFFFFF"/>
                </a:solidFill>
                <a:latin typeface="Calibri" pitchFamily="34" charset="0"/>
                <a:cs typeface="Arial" pitchFamily="34" charset="0"/>
              </a:rPr>
              <a:t>Database</a:t>
            </a:r>
          </a:p>
        </p:txBody>
      </p:sp>
      <p:sp>
        <p:nvSpPr>
          <p:cNvPr id="6" name="Rounded Rectangle 5">
            <a:hlinkClick r:id="" action="ppaction://noaction"/>
          </p:cNvPr>
          <p:cNvSpPr/>
          <p:nvPr/>
        </p:nvSpPr>
        <p:spPr>
          <a:xfrm>
            <a:off x="1403350" y="3500438"/>
            <a:ext cx="4033838" cy="904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a:solidFill>
                  <a:srgbClr val="FFFFFF"/>
                </a:solidFill>
                <a:latin typeface="Calibri" pitchFamily="34" charset="0"/>
                <a:cs typeface="Arial" pitchFamily="34" charset="0"/>
              </a:rPr>
              <a:t>Application</a:t>
            </a:r>
          </a:p>
        </p:txBody>
      </p:sp>
      <p:sp>
        <p:nvSpPr>
          <p:cNvPr id="7" name="Rounded Rectangle 6">
            <a:hlinkClick r:id="" action="ppaction://noaction"/>
          </p:cNvPr>
          <p:cNvSpPr/>
          <p:nvPr/>
        </p:nvSpPr>
        <p:spPr>
          <a:xfrm>
            <a:off x="1425575" y="2286000"/>
            <a:ext cx="4032250" cy="904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a:solidFill>
                  <a:srgbClr val="FFFFFF"/>
                </a:solidFill>
                <a:latin typeface="Calibri" pitchFamily="34" charset="0"/>
                <a:cs typeface="Arial" pitchFamily="34" charset="0"/>
              </a:rPr>
              <a:t>User Interface</a:t>
            </a:r>
          </a:p>
        </p:txBody>
      </p:sp>
      <p:sp>
        <p:nvSpPr>
          <p:cNvPr id="8" name="Rounded Rectangle 11">
            <a:hlinkClick r:id="" action="ppaction://noaction"/>
          </p:cNvPr>
          <p:cNvSpPr/>
          <p:nvPr/>
        </p:nvSpPr>
        <p:spPr>
          <a:xfrm>
            <a:off x="7642225" y="2243138"/>
            <a:ext cx="1189038" cy="904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a:solidFill>
                  <a:srgbClr val="FFFFFF"/>
                </a:solidFill>
                <a:latin typeface="Calibri" pitchFamily="34" charset="0"/>
                <a:cs typeface="Arial" pitchFamily="34" charset="0"/>
              </a:rPr>
              <a:t>User</a:t>
            </a:r>
          </a:p>
        </p:txBody>
      </p:sp>
      <p:sp>
        <p:nvSpPr>
          <p:cNvPr id="9" name="Rectangle 7"/>
          <p:cNvSpPr>
            <a:spLocks noChangeArrowheads="1"/>
          </p:cNvSpPr>
          <p:nvPr/>
        </p:nvSpPr>
        <p:spPr bwMode="auto">
          <a:xfrm>
            <a:off x="1258888" y="1989138"/>
            <a:ext cx="4392612" cy="3887787"/>
          </a:xfrm>
          <a:prstGeom prst="rect">
            <a:avLst/>
          </a:prstGeom>
          <a:noFill/>
          <a:ln w="381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10" name="Line 8"/>
          <p:cNvSpPr>
            <a:spLocks noChangeShapeType="1"/>
          </p:cNvSpPr>
          <p:nvPr/>
        </p:nvSpPr>
        <p:spPr bwMode="auto">
          <a:xfrm>
            <a:off x="3924300" y="3213100"/>
            <a:ext cx="0" cy="2873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9"/>
          <p:cNvSpPr>
            <a:spLocks noChangeShapeType="1"/>
          </p:cNvSpPr>
          <p:nvPr/>
        </p:nvSpPr>
        <p:spPr bwMode="auto">
          <a:xfrm>
            <a:off x="3924300" y="443706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10"/>
          <p:cNvSpPr>
            <a:spLocks noChangeShapeType="1"/>
          </p:cNvSpPr>
          <p:nvPr/>
        </p:nvSpPr>
        <p:spPr bwMode="auto">
          <a:xfrm flipV="1">
            <a:off x="2386013" y="441166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1"/>
          <p:cNvSpPr>
            <a:spLocks noChangeShapeType="1"/>
          </p:cNvSpPr>
          <p:nvPr/>
        </p:nvSpPr>
        <p:spPr bwMode="auto">
          <a:xfrm flipV="1">
            <a:off x="2398713" y="320516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2"/>
          <p:cNvSpPr>
            <a:spLocks noChangeShapeType="1"/>
          </p:cNvSpPr>
          <p:nvPr/>
        </p:nvSpPr>
        <p:spPr bwMode="auto">
          <a:xfrm flipH="1">
            <a:off x="5435600" y="2708275"/>
            <a:ext cx="21605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2411413" y="1751013"/>
            <a:ext cx="0" cy="5397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4"/>
          <p:cNvSpPr>
            <a:spLocks noChangeShapeType="1"/>
          </p:cNvSpPr>
          <p:nvPr/>
        </p:nvSpPr>
        <p:spPr bwMode="auto">
          <a:xfrm>
            <a:off x="2411413" y="1773238"/>
            <a:ext cx="57610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5"/>
          <p:cNvSpPr>
            <a:spLocks noChangeShapeType="1"/>
          </p:cNvSpPr>
          <p:nvPr/>
        </p:nvSpPr>
        <p:spPr bwMode="auto">
          <a:xfrm>
            <a:off x="8172450" y="1773238"/>
            <a:ext cx="0" cy="5032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Rounded Rectangle 11">
            <a:hlinkClick r:id="" action="ppaction://noaction"/>
          </p:cNvPr>
          <p:cNvSpPr>
            <a:spLocks noChangeArrowheads="1"/>
          </p:cNvSpPr>
          <p:nvPr/>
        </p:nvSpPr>
        <p:spPr bwMode="auto">
          <a:xfrm>
            <a:off x="5651500" y="2165350"/>
            <a:ext cx="1871663" cy="6159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r>
              <a:rPr lang="en-US" sz="2000" b="0">
                <a:solidFill>
                  <a:schemeClr val="tx1"/>
                </a:solidFill>
                <a:latin typeface="Calibri" panose="020F0502020204030204" pitchFamily="34" charset="0"/>
                <a:cs typeface="Arial" panose="020B0604020202020204" pitchFamily="34" charset="0"/>
              </a:rPr>
              <a:t>Transaction</a:t>
            </a:r>
          </a:p>
        </p:txBody>
      </p:sp>
      <p:sp>
        <p:nvSpPr>
          <p:cNvPr id="19" name="Rectangle 3"/>
          <p:cNvSpPr txBox="1">
            <a:spLocks noChangeArrowheads="1"/>
          </p:cNvSpPr>
          <p:nvPr/>
        </p:nvSpPr>
        <p:spPr>
          <a:xfrm>
            <a:off x="5457825" y="3343275"/>
            <a:ext cx="3686175" cy="262096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eaLnBrk="1" hangingPunct="1">
              <a:lnSpc>
                <a:spcPct val="110000"/>
              </a:lnSpc>
            </a:pPr>
            <a:r>
              <a:rPr lang="fa-IR" sz="1600" smtClean="0">
                <a:cs typeface="B Nazanin" panose="00000400000000000000" pitchFamily="2" charset="-78"/>
              </a:rPr>
              <a:t>داده‌هاي مورد استفاده در اين تراكنش‌ها داده‌هاي به‌روز، جاري و با جزئيات است : پردازش تراكنش‌ها، مشتمل بر انجام عمليات روزانه مانند خريد و فروش و عمليات بانكي و مانند آن.</a:t>
            </a:r>
            <a:endParaRPr lang="en-US" sz="1600" smtClean="0">
              <a:cs typeface="B Nazanin" panose="00000400000000000000" pitchFamily="2" charset="-78"/>
            </a:endParaRPr>
          </a:p>
          <a:p>
            <a:pPr algn="just" rtl="1" eaLnBrk="1" hangingPunct="1">
              <a:lnSpc>
                <a:spcPct val="110000"/>
              </a:lnSpc>
            </a:pPr>
            <a:r>
              <a:rPr lang="fa-IR" sz="1600" smtClean="0">
                <a:cs typeface="B Nazanin" panose="00000400000000000000" pitchFamily="2" charset="-78"/>
              </a:rPr>
              <a:t>پايگاه های داده عملياتی (</a:t>
            </a:r>
            <a:r>
              <a:rPr lang="en-US" sz="1400" smtClean="0">
                <a:cs typeface="B Nazanin" panose="00000400000000000000" pitchFamily="2" charset="-78"/>
              </a:rPr>
              <a:t>DB</a:t>
            </a:r>
            <a:r>
              <a:rPr lang="fa-IR" sz="1600" smtClean="0">
                <a:cs typeface="B Nazanin" panose="00000400000000000000" pitchFamily="2" charset="-78"/>
              </a:rPr>
              <a:t>)، منبع داده ای سيستم های </a:t>
            </a:r>
            <a:r>
              <a:rPr lang="en-US" sz="1400" smtClean="0">
                <a:cs typeface="B Nazanin" panose="00000400000000000000" pitchFamily="2" charset="-78"/>
              </a:rPr>
              <a:t>OLTP</a:t>
            </a:r>
            <a:r>
              <a:rPr lang="fa-IR" sz="1600" smtClean="0">
                <a:cs typeface="B Nazanin" panose="00000400000000000000" pitchFamily="2" charset="-78"/>
              </a:rPr>
              <a:t> هستند.</a:t>
            </a:r>
            <a:endParaRPr lang="en-US" sz="1600" smtClean="0">
              <a:cs typeface="B Nazanin" panose="00000400000000000000" pitchFamily="2" charset="-78"/>
            </a:endParaRPr>
          </a:p>
          <a:p>
            <a:pPr algn="just" rtl="1" eaLnBrk="1" hangingPunct="1">
              <a:lnSpc>
                <a:spcPct val="110000"/>
              </a:lnSpc>
            </a:pPr>
            <a:r>
              <a:rPr lang="fa-IR" sz="1600" smtClean="0">
                <a:cs typeface="B Nazanin" panose="00000400000000000000" pitchFamily="2" charset="-78"/>
              </a:rPr>
              <a:t>پايگاه های دادة عملياتی رايج شامل داده های بروز و جاری،  جهت انجام عمليات روزانة ثبت، حذف، بروزرسانی و مشاهده داده ها هستند. </a:t>
            </a:r>
            <a:endParaRPr lang="en-US" sz="1600" dirty="0" smtClean="0">
              <a:cs typeface="B Nazanin" panose="00000400000000000000" pitchFamily="2" charset="-78"/>
            </a:endParaRPr>
          </a:p>
        </p:txBody>
      </p:sp>
    </p:spTree>
    <p:extLst>
      <p:ext uri="{BB962C8B-B14F-4D97-AF65-F5344CB8AC3E}">
        <p14:creationId xmlns:p14="http://schemas.microsoft.com/office/powerpoint/2010/main" val="532095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Nazanin" panose="00000400000000000000" pitchFamily="2" charset="-78"/>
              </a:rPr>
              <a:t>پا</a:t>
            </a:r>
            <a:r>
              <a:rPr lang="ar-SA" dirty="0" smtClean="0">
                <a:cs typeface="B Nazanin" panose="00000400000000000000" pitchFamily="2" charset="-78"/>
              </a:rPr>
              <a:t>ي</a:t>
            </a:r>
            <a:r>
              <a:rPr lang="fa-IR" dirty="0" smtClean="0">
                <a:cs typeface="B Nazanin" panose="00000400000000000000" pitchFamily="2" charset="-78"/>
              </a:rPr>
              <a:t>گاه داده تحل</a:t>
            </a:r>
            <a:r>
              <a:rPr lang="ar-SA" dirty="0" smtClean="0">
                <a:cs typeface="B Nazanin" panose="00000400000000000000" pitchFamily="2" charset="-78"/>
              </a:rPr>
              <a:t>ي</a:t>
            </a:r>
            <a:r>
              <a:rPr lang="fa-IR" dirty="0" smtClean="0">
                <a:cs typeface="B Nazanin" panose="00000400000000000000" pitchFamily="2" charset="-78"/>
              </a:rPr>
              <a:t>لی </a:t>
            </a:r>
            <a:endParaRPr lang="en-US" dirty="0">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D370C040-7CEB-4035-AEC0-9ED1DB497741}" type="slidenum">
              <a:rPr lang="fa-IR" smtClean="0"/>
              <a:pPr/>
              <a:t>18</a:t>
            </a:fld>
            <a:endParaRPr lang="fa-IR"/>
          </a:p>
        </p:txBody>
      </p:sp>
      <p:sp>
        <p:nvSpPr>
          <p:cNvPr id="4" name="Rectangle 3"/>
          <p:cNvSpPr>
            <a:spLocks noChangeArrowheads="1"/>
          </p:cNvSpPr>
          <p:nvPr/>
        </p:nvSpPr>
        <p:spPr bwMode="auto">
          <a:xfrm>
            <a:off x="468313" y="2112867"/>
            <a:ext cx="8266112" cy="4594225"/>
          </a:xfrm>
          <a:prstGeom prst="rect">
            <a:avLst/>
          </a:prstGeom>
          <a:solidFill>
            <a:srgbClr val="D8DBDE"/>
          </a:solidFill>
          <a:ln w="12700">
            <a:solidFill>
              <a:srgbClr val="000000"/>
            </a:solidFill>
            <a:miter lim="800000"/>
            <a:headEnd/>
            <a:tailEnd type="none" w="sm" len="sm"/>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l" rtl="0" eaLnBrk="1" hangingPunct="1">
              <a:spcBef>
                <a:spcPct val="0"/>
              </a:spcBef>
              <a:buClrTx/>
              <a:buFontTx/>
              <a:buNone/>
            </a:pPr>
            <a:endParaRPr lang="pt-BR" sz="1200">
              <a:solidFill>
                <a:srgbClr val="000000"/>
              </a:solidFill>
              <a:cs typeface="Arial" panose="020B0604020202020204" pitchFamily="34" charset="0"/>
            </a:endParaRPr>
          </a:p>
        </p:txBody>
      </p:sp>
      <p:sp>
        <p:nvSpPr>
          <p:cNvPr id="5" name="Line 4"/>
          <p:cNvSpPr>
            <a:spLocks noChangeShapeType="1"/>
          </p:cNvSpPr>
          <p:nvPr/>
        </p:nvSpPr>
        <p:spPr bwMode="auto">
          <a:xfrm>
            <a:off x="4343400" y="1931892"/>
            <a:ext cx="0" cy="46609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5"/>
          <p:cNvSpPr>
            <a:spLocks noChangeShapeType="1"/>
          </p:cNvSpPr>
          <p:nvPr/>
        </p:nvSpPr>
        <p:spPr bwMode="auto">
          <a:xfrm>
            <a:off x="2286000" y="1931892"/>
            <a:ext cx="0" cy="46609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6"/>
          <p:cNvSpPr>
            <a:spLocks noChangeShapeType="1"/>
          </p:cNvSpPr>
          <p:nvPr/>
        </p:nvSpPr>
        <p:spPr bwMode="auto">
          <a:xfrm>
            <a:off x="7010400" y="1931892"/>
            <a:ext cx="0" cy="46609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7"/>
          <p:cNvSpPr>
            <a:spLocks noChangeArrowheads="1"/>
          </p:cNvSpPr>
          <p:nvPr/>
        </p:nvSpPr>
        <p:spPr bwMode="auto">
          <a:xfrm>
            <a:off x="492125" y="1795367"/>
            <a:ext cx="8272463" cy="328613"/>
          </a:xfrm>
          <a:prstGeom prst="rect">
            <a:avLst/>
          </a:prstGeom>
          <a:solidFill>
            <a:srgbClr val="073771"/>
          </a:solidFill>
          <a:ln>
            <a:noFill/>
          </a:ln>
          <a:extLst>
            <a:ext uri="{91240B29-F687-4F45-9708-019B960494DF}">
              <a14:hiddenLine xmlns:a14="http://schemas.microsoft.com/office/drawing/2010/main" w="9525">
                <a:solidFill>
                  <a:srgbClr val="000000"/>
                </a:solidFill>
                <a:miter lim="800000"/>
                <a:headEnd/>
                <a:tailEnd type="none" w="sm" len="sm"/>
              </a14:hiddenLine>
            </a:ext>
          </a:extLst>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l" rtl="0" eaLnBrk="1" hangingPunct="1">
              <a:spcBef>
                <a:spcPct val="0"/>
              </a:spcBef>
              <a:buClrTx/>
              <a:buFontTx/>
              <a:buNone/>
            </a:pPr>
            <a:r>
              <a:rPr lang="pt-BR" sz="1200">
                <a:solidFill>
                  <a:schemeClr val="bg1"/>
                </a:solidFill>
                <a:cs typeface="Arial" panose="020B0604020202020204" pitchFamily="34" charset="0"/>
              </a:rPr>
              <a:t>       DATA SOURCES              STAGING AREA                         DATA WAREHOUSE                DECISION SUPPORT</a:t>
            </a:r>
          </a:p>
        </p:txBody>
      </p:sp>
      <p:sp>
        <p:nvSpPr>
          <p:cNvPr id="9" name="AutoShape 8"/>
          <p:cNvSpPr>
            <a:spLocks noChangeArrowheads="1"/>
          </p:cNvSpPr>
          <p:nvPr/>
        </p:nvSpPr>
        <p:spPr bwMode="auto">
          <a:xfrm>
            <a:off x="1600200" y="2541492"/>
            <a:ext cx="304800" cy="304800"/>
          </a:xfrm>
          <a:prstGeom prst="flowChartMagneticTape">
            <a:avLst/>
          </a:prstGeom>
          <a:solidFill>
            <a:srgbClr val="98ADB2"/>
          </a:solidFill>
          <a:ln w="3175">
            <a:solidFill>
              <a:srgbClr val="457681"/>
            </a:solidFill>
            <a:miter lim="800000"/>
            <a:headEnd/>
            <a:tailEnd/>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10" name="AutoShape 9"/>
          <p:cNvSpPr>
            <a:spLocks noChangeArrowheads="1"/>
          </p:cNvSpPr>
          <p:nvPr/>
        </p:nvSpPr>
        <p:spPr bwMode="auto">
          <a:xfrm>
            <a:off x="1143000" y="2541492"/>
            <a:ext cx="228600" cy="304800"/>
          </a:xfrm>
          <a:prstGeom prst="can">
            <a:avLst>
              <a:gd name="adj" fmla="val 33333"/>
            </a:avLst>
          </a:prstGeom>
          <a:solidFill>
            <a:srgbClr val="98ADB2"/>
          </a:solidFill>
          <a:ln w="3175">
            <a:solidFill>
              <a:srgbClr val="457681"/>
            </a:solidFill>
            <a:round/>
            <a:headEnd/>
            <a:tailEnd/>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endParaRPr lang="pt-BR" sz="1200">
              <a:solidFill>
                <a:srgbClr val="000000"/>
              </a:solidFill>
              <a:cs typeface="Arial" panose="020B0604020202020204" pitchFamily="34" charset="0"/>
            </a:endParaRPr>
          </a:p>
        </p:txBody>
      </p:sp>
      <p:sp>
        <p:nvSpPr>
          <p:cNvPr id="11" name="AutoShape 10"/>
          <p:cNvSpPr>
            <a:spLocks noChangeArrowheads="1"/>
          </p:cNvSpPr>
          <p:nvPr/>
        </p:nvSpPr>
        <p:spPr bwMode="auto">
          <a:xfrm>
            <a:off x="685800" y="2541492"/>
            <a:ext cx="228600" cy="304800"/>
          </a:xfrm>
          <a:prstGeom prst="can">
            <a:avLst>
              <a:gd name="adj" fmla="val 33333"/>
            </a:avLst>
          </a:prstGeom>
          <a:solidFill>
            <a:srgbClr val="98ADB2"/>
          </a:solidFill>
          <a:ln w="3175">
            <a:solidFill>
              <a:srgbClr val="457681"/>
            </a:solidFill>
            <a:round/>
            <a:headEnd/>
            <a:tailEnd/>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endParaRPr lang="pt-BR" sz="1200">
              <a:solidFill>
                <a:srgbClr val="000000"/>
              </a:solidFill>
              <a:cs typeface="Arial" panose="020B0604020202020204" pitchFamily="34" charset="0"/>
            </a:endParaRPr>
          </a:p>
        </p:txBody>
      </p:sp>
      <p:sp>
        <p:nvSpPr>
          <p:cNvPr id="12" name="AutoShape 11"/>
          <p:cNvSpPr>
            <a:spLocks noChangeArrowheads="1"/>
          </p:cNvSpPr>
          <p:nvPr/>
        </p:nvSpPr>
        <p:spPr bwMode="auto">
          <a:xfrm>
            <a:off x="1600200" y="3760692"/>
            <a:ext cx="304800" cy="304800"/>
          </a:xfrm>
          <a:prstGeom prst="flowChartMagneticTape">
            <a:avLst/>
          </a:prstGeom>
          <a:solidFill>
            <a:srgbClr val="98ADB2"/>
          </a:solidFill>
          <a:ln w="3175">
            <a:solidFill>
              <a:srgbClr val="457681"/>
            </a:solidFill>
            <a:miter lim="800000"/>
            <a:headEnd/>
            <a:tailEnd/>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13" name="AutoShape 12"/>
          <p:cNvSpPr>
            <a:spLocks noChangeArrowheads="1"/>
          </p:cNvSpPr>
          <p:nvPr/>
        </p:nvSpPr>
        <p:spPr bwMode="auto">
          <a:xfrm>
            <a:off x="1143000" y="3760692"/>
            <a:ext cx="228600" cy="304800"/>
          </a:xfrm>
          <a:prstGeom prst="can">
            <a:avLst>
              <a:gd name="adj" fmla="val 33333"/>
            </a:avLst>
          </a:prstGeom>
          <a:solidFill>
            <a:srgbClr val="98ADB2"/>
          </a:solidFill>
          <a:ln w="3175">
            <a:solidFill>
              <a:srgbClr val="457681"/>
            </a:solidFill>
            <a:round/>
            <a:headEnd/>
            <a:tailEnd/>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endParaRPr lang="pt-BR" sz="1200">
              <a:solidFill>
                <a:srgbClr val="000000"/>
              </a:solidFill>
              <a:cs typeface="Arial" panose="020B0604020202020204" pitchFamily="34" charset="0"/>
            </a:endParaRPr>
          </a:p>
        </p:txBody>
      </p:sp>
      <p:sp>
        <p:nvSpPr>
          <p:cNvPr id="14" name="AutoShape 13"/>
          <p:cNvSpPr>
            <a:spLocks noChangeArrowheads="1"/>
          </p:cNvSpPr>
          <p:nvPr/>
        </p:nvSpPr>
        <p:spPr bwMode="auto">
          <a:xfrm>
            <a:off x="685800" y="3760692"/>
            <a:ext cx="228600" cy="304800"/>
          </a:xfrm>
          <a:prstGeom prst="can">
            <a:avLst>
              <a:gd name="adj" fmla="val 33333"/>
            </a:avLst>
          </a:prstGeom>
          <a:solidFill>
            <a:srgbClr val="98ADB2"/>
          </a:solidFill>
          <a:ln w="3175">
            <a:solidFill>
              <a:srgbClr val="457681"/>
            </a:solidFill>
            <a:round/>
            <a:headEnd/>
            <a:tailEnd/>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endParaRPr lang="pt-BR" sz="1200">
              <a:solidFill>
                <a:srgbClr val="000000"/>
              </a:solidFill>
              <a:cs typeface="Arial" panose="020B0604020202020204" pitchFamily="34" charset="0"/>
            </a:endParaRPr>
          </a:p>
        </p:txBody>
      </p:sp>
      <p:sp>
        <p:nvSpPr>
          <p:cNvPr id="15" name="tower"/>
          <p:cNvSpPr>
            <a:spLocks noEditPoints="1" noChangeArrowheads="1"/>
          </p:cNvSpPr>
          <p:nvPr/>
        </p:nvSpPr>
        <p:spPr bwMode="auto">
          <a:xfrm>
            <a:off x="766763" y="4684617"/>
            <a:ext cx="376237" cy="447675"/>
          </a:xfrm>
          <a:custGeom>
            <a:avLst/>
            <a:gdLst>
              <a:gd name="T0" fmla="*/ 0 w 21600"/>
              <a:gd name="T1" fmla="*/ 2147483646 h 21600"/>
              <a:gd name="T2" fmla="*/ 2147483646 w 21600"/>
              <a:gd name="T3" fmla="*/ 0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w 21600"/>
              <a:gd name="T17" fmla="*/ 2147483646 h 21600"/>
              <a:gd name="T18" fmla="*/ 0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98ADB2"/>
          </a:solidFill>
          <a:ln w="9525">
            <a:solidFill>
              <a:srgbClr val="000000"/>
            </a:solidFill>
            <a:miter lim="800000"/>
            <a:headEnd/>
            <a:tailEnd/>
          </a:ln>
        </p:spPr>
        <p:txBody>
          <a:bodyPr/>
          <a:lstStyle/>
          <a:p>
            <a:endParaRPr lang="en-US"/>
          </a:p>
        </p:txBody>
      </p:sp>
      <p:sp>
        <p:nvSpPr>
          <p:cNvPr id="16" name="computr1"/>
          <p:cNvSpPr>
            <a:spLocks noEditPoints="1" noChangeArrowheads="1"/>
          </p:cNvSpPr>
          <p:nvPr/>
        </p:nvSpPr>
        <p:spPr bwMode="auto">
          <a:xfrm>
            <a:off x="1295400" y="4675092"/>
            <a:ext cx="457200" cy="457200"/>
          </a:xfrm>
          <a:custGeom>
            <a:avLst/>
            <a:gdLst>
              <a:gd name="T0" fmla="*/ 2147483646 w 21600"/>
              <a:gd name="T1" fmla="*/ 0 h 21600"/>
              <a:gd name="T2" fmla="*/ 2147483646 w 21600"/>
              <a:gd name="T3" fmla="*/ 0 h 21600"/>
              <a:gd name="T4" fmla="*/ 2147483646 w 21600"/>
              <a:gd name="T5" fmla="*/ 0 h 21600"/>
              <a:gd name="T6" fmla="*/ 0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0 w 21600"/>
              <a:gd name="T25" fmla="*/ 2147483646 h 21600"/>
              <a:gd name="T26" fmla="*/ 2147483646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5A659A"/>
          </a:solidFill>
          <a:ln w="9525">
            <a:solidFill>
              <a:srgbClr val="000000"/>
            </a:solidFill>
            <a:miter lim="800000"/>
            <a:headEnd/>
            <a:tailEnd/>
          </a:ln>
        </p:spPr>
        <p:txBody>
          <a:bodyPr/>
          <a:lstStyle/>
          <a:p>
            <a:endParaRPr lang="en-US"/>
          </a:p>
        </p:txBody>
      </p:sp>
      <p:sp>
        <p:nvSpPr>
          <p:cNvPr id="17" name="AutoShape 16"/>
          <p:cNvSpPr>
            <a:spLocks noChangeArrowheads="1"/>
          </p:cNvSpPr>
          <p:nvPr/>
        </p:nvSpPr>
        <p:spPr bwMode="auto">
          <a:xfrm>
            <a:off x="1600200" y="5665692"/>
            <a:ext cx="304800" cy="304800"/>
          </a:xfrm>
          <a:prstGeom prst="flowChartMagneticTape">
            <a:avLst/>
          </a:prstGeom>
          <a:solidFill>
            <a:srgbClr val="98ADB2"/>
          </a:solidFill>
          <a:ln w="3175">
            <a:solidFill>
              <a:srgbClr val="457681"/>
            </a:solidFill>
            <a:miter lim="800000"/>
            <a:headEnd/>
            <a:tailEnd/>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18" name="AutoShape 17"/>
          <p:cNvSpPr>
            <a:spLocks noChangeArrowheads="1"/>
          </p:cNvSpPr>
          <p:nvPr/>
        </p:nvSpPr>
        <p:spPr bwMode="auto">
          <a:xfrm>
            <a:off x="685800" y="5665692"/>
            <a:ext cx="304800" cy="304800"/>
          </a:xfrm>
          <a:prstGeom prst="flowChartMagneticTape">
            <a:avLst/>
          </a:prstGeom>
          <a:solidFill>
            <a:srgbClr val="98ADB2"/>
          </a:solidFill>
          <a:ln w="3175">
            <a:solidFill>
              <a:srgbClr val="457681"/>
            </a:solidFill>
            <a:miter lim="800000"/>
            <a:headEnd/>
            <a:tailEnd/>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19" name="AutoShape 18"/>
          <p:cNvSpPr>
            <a:spLocks noChangeArrowheads="1"/>
          </p:cNvSpPr>
          <p:nvPr/>
        </p:nvSpPr>
        <p:spPr bwMode="auto">
          <a:xfrm>
            <a:off x="1143000" y="5665692"/>
            <a:ext cx="304800" cy="304800"/>
          </a:xfrm>
          <a:prstGeom prst="flowChartMagneticTape">
            <a:avLst/>
          </a:prstGeom>
          <a:solidFill>
            <a:srgbClr val="98ADB2"/>
          </a:solidFill>
          <a:ln w="3175">
            <a:solidFill>
              <a:srgbClr val="457681"/>
            </a:solidFill>
            <a:miter lim="800000"/>
            <a:headEnd/>
            <a:tailEnd/>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20" name="Text Box 19"/>
          <p:cNvSpPr txBox="1">
            <a:spLocks noChangeArrowheads="1"/>
          </p:cNvSpPr>
          <p:nvPr/>
        </p:nvSpPr>
        <p:spPr bwMode="auto">
          <a:xfrm>
            <a:off x="533400" y="2084292"/>
            <a:ext cx="1447800" cy="4572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Application Databases</a:t>
            </a:r>
          </a:p>
        </p:txBody>
      </p:sp>
      <p:sp>
        <p:nvSpPr>
          <p:cNvPr id="21" name="Text Box 20"/>
          <p:cNvSpPr txBox="1">
            <a:spLocks noChangeArrowheads="1"/>
          </p:cNvSpPr>
          <p:nvPr/>
        </p:nvSpPr>
        <p:spPr bwMode="auto">
          <a:xfrm>
            <a:off x="533400" y="2998692"/>
            <a:ext cx="1447800" cy="639763"/>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Packaged application/ERP Data</a:t>
            </a:r>
          </a:p>
        </p:txBody>
      </p:sp>
      <p:sp>
        <p:nvSpPr>
          <p:cNvPr id="22" name="Text Box 21"/>
          <p:cNvSpPr txBox="1">
            <a:spLocks noChangeArrowheads="1"/>
          </p:cNvSpPr>
          <p:nvPr/>
        </p:nvSpPr>
        <p:spPr bwMode="auto">
          <a:xfrm>
            <a:off x="533400" y="4248055"/>
            <a:ext cx="1447800" cy="274637"/>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Desktop Data</a:t>
            </a:r>
          </a:p>
        </p:txBody>
      </p:sp>
      <p:sp>
        <p:nvSpPr>
          <p:cNvPr id="23" name="Text Box 22"/>
          <p:cNvSpPr txBox="1">
            <a:spLocks noChangeArrowheads="1"/>
          </p:cNvSpPr>
          <p:nvPr/>
        </p:nvSpPr>
        <p:spPr bwMode="auto">
          <a:xfrm>
            <a:off x="533400" y="5284692"/>
            <a:ext cx="1447800" cy="274638"/>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External Data</a:t>
            </a:r>
          </a:p>
        </p:txBody>
      </p:sp>
      <p:sp>
        <p:nvSpPr>
          <p:cNvPr id="24" name="Text Box 23"/>
          <p:cNvSpPr txBox="1">
            <a:spLocks noChangeArrowheads="1"/>
          </p:cNvSpPr>
          <p:nvPr/>
        </p:nvSpPr>
        <p:spPr bwMode="auto">
          <a:xfrm>
            <a:off x="533400" y="6122892"/>
            <a:ext cx="1447800" cy="274638"/>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Web-based Data</a:t>
            </a:r>
          </a:p>
        </p:txBody>
      </p:sp>
      <p:sp>
        <p:nvSpPr>
          <p:cNvPr id="25" name="Line 24"/>
          <p:cNvSpPr>
            <a:spLocks noChangeShapeType="1"/>
          </p:cNvSpPr>
          <p:nvPr/>
        </p:nvSpPr>
        <p:spPr bwMode="auto">
          <a:xfrm>
            <a:off x="1824038" y="2325592"/>
            <a:ext cx="1071562" cy="1054100"/>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26" name="Line 25"/>
          <p:cNvSpPr>
            <a:spLocks noChangeShapeType="1"/>
          </p:cNvSpPr>
          <p:nvPr/>
        </p:nvSpPr>
        <p:spPr bwMode="auto">
          <a:xfrm>
            <a:off x="1905000" y="3303492"/>
            <a:ext cx="685800" cy="381000"/>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27" name="Line 26"/>
          <p:cNvSpPr>
            <a:spLocks noChangeShapeType="1"/>
          </p:cNvSpPr>
          <p:nvPr/>
        </p:nvSpPr>
        <p:spPr bwMode="auto">
          <a:xfrm flipV="1">
            <a:off x="1828800" y="4154392"/>
            <a:ext cx="727075" cy="292100"/>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28" name="Line 27"/>
          <p:cNvSpPr>
            <a:spLocks noChangeShapeType="1"/>
          </p:cNvSpPr>
          <p:nvPr/>
        </p:nvSpPr>
        <p:spPr bwMode="auto">
          <a:xfrm flipV="1">
            <a:off x="1828800" y="4598892"/>
            <a:ext cx="762000" cy="762000"/>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29" name="Line 28"/>
          <p:cNvSpPr>
            <a:spLocks noChangeShapeType="1"/>
          </p:cNvSpPr>
          <p:nvPr/>
        </p:nvSpPr>
        <p:spPr bwMode="auto">
          <a:xfrm flipV="1">
            <a:off x="1905000" y="5189442"/>
            <a:ext cx="754063" cy="1085850"/>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30" name="Line 29"/>
          <p:cNvSpPr>
            <a:spLocks noChangeShapeType="1"/>
          </p:cNvSpPr>
          <p:nvPr/>
        </p:nvSpPr>
        <p:spPr bwMode="auto">
          <a:xfrm>
            <a:off x="4073525" y="4446492"/>
            <a:ext cx="457200" cy="0"/>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31" name="AutoShape 30"/>
          <p:cNvSpPr>
            <a:spLocks noChangeArrowheads="1"/>
          </p:cNvSpPr>
          <p:nvPr/>
        </p:nvSpPr>
        <p:spPr bwMode="auto">
          <a:xfrm>
            <a:off x="6400800" y="3608292"/>
            <a:ext cx="381000" cy="304800"/>
          </a:xfrm>
          <a:prstGeom prst="can">
            <a:avLst>
              <a:gd name="adj" fmla="val 25000"/>
            </a:avLst>
          </a:prstGeom>
          <a:solidFill>
            <a:srgbClr val="0A5374"/>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endParaRPr lang="pt-BR" sz="1200">
              <a:solidFill>
                <a:srgbClr val="000000"/>
              </a:solidFill>
              <a:cs typeface="Arial" panose="020B0604020202020204" pitchFamily="34" charset="0"/>
            </a:endParaRPr>
          </a:p>
        </p:txBody>
      </p:sp>
      <p:sp>
        <p:nvSpPr>
          <p:cNvPr id="32" name="AutoShape 31"/>
          <p:cNvSpPr>
            <a:spLocks noChangeArrowheads="1"/>
          </p:cNvSpPr>
          <p:nvPr/>
        </p:nvSpPr>
        <p:spPr bwMode="auto">
          <a:xfrm>
            <a:off x="6400800" y="4065492"/>
            <a:ext cx="381000" cy="304800"/>
          </a:xfrm>
          <a:prstGeom prst="can">
            <a:avLst>
              <a:gd name="adj" fmla="val 25000"/>
            </a:avLst>
          </a:prstGeom>
          <a:solidFill>
            <a:srgbClr val="0A5374"/>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endParaRPr lang="pt-BR" sz="1200">
              <a:solidFill>
                <a:srgbClr val="000000"/>
              </a:solidFill>
              <a:cs typeface="Arial" panose="020B0604020202020204" pitchFamily="34" charset="0"/>
            </a:endParaRPr>
          </a:p>
        </p:txBody>
      </p:sp>
      <p:sp>
        <p:nvSpPr>
          <p:cNvPr id="33" name="AutoShape 32"/>
          <p:cNvSpPr>
            <a:spLocks noChangeArrowheads="1"/>
          </p:cNvSpPr>
          <p:nvPr/>
        </p:nvSpPr>
        <p:spPr bwMode="auto">
          <a:xfrm>
            <a:off x="6400800" y="4522692"/>
            <a:ext cx="381000" cy="304800"/>
          </a:xfrm>
          <a:prstGeom prst="can">
            <a:avLst>
              <a:gd name="adj" fmla="val 25000"/>
            </a:avLst>
          </a:prstGeom>
          <a:solidFill>
            <a:srgbClr val="0A5374"/>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endParaRPr lang="pt-BR" sz="1200">
              <a:solidFill>
                <a:srgbClr val="000000"/>
              </a:solidFill>
              <a:cs typeface="Arial" panose="020B0604020202020204" pitchFamily="34" charset="0"/>
            </a:endParaRPr>
          </a:p>
        </p:txBody>
      </p:sp>
      <p:sp>
        <p:nvSpPr>
          <p:cNvPr id="34" name="AutoShape 33"/>
          <p:cNvSpPr>
            <a:spLocks noChangeArrowheads="1"/>
          </p:cNvSpPr>
          <p:nvPr/>
        </p:nvSpPr>
        <p:spPr bwMode="auto">
          <a:xfrm>
            <a:off x="6400800" y="4979892"/>
            <a:ext cx="381000" cy="304800"/>
          </a:xfrm>
          <a:prstGeom prst="can">
            <a:avLst>
              <a:gd name="adj" fmla="val 25000"/>
            </a:avLst>
          </a:prstGeom>
          <a:solidFill>
            <a:srgbClr val="0A5374"/>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endParaRPr lang="pt-BR" sz="1200">
              <a:solidFill>
                <a:srgbClr val="000000"/>
              </a:solidFill>
              <a:cs typeface="Arial" panose="020B0604020202020204" pitchFamily="34" charset="0"/>
            </a:endParaRPr>
          </a:p>
        </p:txBody>
      </p:sp>
      <p:sp>
        <p:nvSpPr>
          <p:cNvPr id="35" name="Line 34"/>
          <p:cNvSpPr>
            <a:spLocks noChangeShapeType="1"/>
          </p:cNvSpPr>
          <p:nvPr/>
        </p:nvSpPr>
        <p:spPr bwMode="auto">
          <a:xfrm flipV="1">
            <a:off x="5562600" y="3760692"/>
            <a:ext cx="762000" cy="609600"/>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36" name="Line 35"/>
          <p:cNvSpPr>
            <a:spLocks noChangeShapeType="1"/>
          </p:cNvSpPr>
          <p:nvPr/>
        </p:nvSpPr>
        <p:spPr bwMode="auto">
          <a:xfrm flipV="1">
            <a:off x="5562600" y="4217892"/>
            <a:ext cx="762000" cy="228600"/>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37" name="Line 36"/>
          <p:cNvSpPr>
            <a:spLocks noChangeShapeType="1"/>
          </p:cNvSpPr>
          <p:nvPr/>
        </p:nvSpPr>
        <p:spPr bwMode="auto">
          <a:xfrm>
            <a:off x="5562600" y="4522692"/>
            <a:ext cx="762000" cy="152400"/>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38" name="Line 37"/>
          <p:cNvSpPr>
            <a:spLocks noChangeShapeType="1"/>
          </p:cNvSpPr>
          <p:nvPr/>
        </p:nvSpPr>
        <p:spPr bwMode="auto">
          <a:xfrm>
            <a:off x="5562600" y="4598892"/>
            <a:ext cx="762000" cy="457200"/>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grpSp>
        <p:nvGrpSpPr>
          <p:cNvPr id="39" name="Group 38"/>
          <p:cNvGrpSpPr>
            <a:grpSpLocks/>
          </p:cNvGrpSpPr>
          <p:nvPr/>
        </p:nvGrpSpPr>
        <p:grpSpPr bwMode="auto">
          <a:xfrm>
            <a:off x="7543800" y="4275042"/>
            <a:ext cx="781050" cy="704850"/>
            <a:chOff x="2928" y="1968"/>
            <a:chExt cx="2064" cy="1824"/>
          </a:xfrm>
        </p:grpSpPr>
        <p:sp>
          <p:nvSpPr>
            <p:cNvPr id="40" name="AutoShape 39"/>
            <p:cNvSpPr>
              <a:spLocks noChangeArrowheads="1"/>
            </p:cNvSpPr>
            <p:nvPr/>
          </p:nvSpPr>
          <p:spPr bwMode="auto">
            <a:xfrm>
              <a:off x="2928" y="1968"/>
              <a:ext cx="2064" cy="1824"/>
            </a:xfrm>
            <a:prstGeom prst="cube">
              <a:avLst>
                <a:gd name="adj" fmla="val 25000"/>
              </a:avLst>
            </a:prstGeom>
            <a:solidFill>
              <a:srgbClr val="E8E8CF"/>
            </a:solidFill>
            <a:ln w="12700">
              <a:solidFill>
                <a:srgbClr val="837E43"/>
              </a:solidFill>
              <a:miter lim="800000"/>
              <a:headEnd/>
              <a:tailEnd/>
            </a:ln>
          </p:spPr>
          <p:txBody>
            <a:bodyPr wrap="none" lIns="92075" tIns="46038" rIns="92075" bIns="46038"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41" name="Line 40"/>
            <p:cNvSpPr>
              <a:spLocks noChangeShapeType="1"/>
            </p:cNvSpPr>
            <p:nvPr/>
          </p:nvSpPr>
          <p:spPr bwMode="auto">
            <a:xfrm flipV="1">
              <a:off x="2928" y="2640"/>
              <a:ext cx="1632" cy="1"/>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42" name="Line 41"/>
            <p:cNvSpPr>
              <a:spLocks noChangeShapeType="1"/>
            </p:cNvSpPr>
            <p:nvPr/>
          </p:nvSpPr>
          <p:spPr bwMode="auto">
            <a:xfrm>
              <a:off x="2928" y="2880"/>
              <a:ext cx="1632" cy="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43" name="Line 42"/>
            <p:cNvSpPr>
              <a:spLocks noChangeShapeType="1"/>
            </p:cNvSpPr>
            <p:nvPr/>
          </p:nvSpPr>
          <p:spPr bwMode="auto">
            <a:xfrm flipV="1">
              <a:off x="4560" y="2208"/>
              <a:ext cx="432" cy="43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44" name="Line 43"/>
            <p:cNvSpPr>
              <a:spLocks noChangeShapeType="1"/>
            </p:cNvSpPr>
            <p:nvPr/>
          </p:nvSpPr>
          <p:spPr bwMode="auto">
            <a:xfrm flipV="1">
              <a:off x="4560" y="2448"/>
              <a:ext cx="432" cy="43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45" name="Line 44"/>
            <p:cNvSpPr>
              <a:spLocks noChangeShapeType="1"/>
            </p:cNvSpPr>
            <p:nvPr/>
          </p:nvSpPr>
          <p:spPr bwMode="auto">
            <a:xfrm flipV="1">
              <a:off x="2928" y="3120"/>
              <a:ext cx="1632" cy="1"/>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46" name="Line 45"/>
            <p:cNvSpPr>
              <a:spLocks noChangeShapeType="1"/>
            </p:cNvSpPr>
            <p:nvPr/>
          </p:nvSpPr>
          <p:spPr bwMode="auto">
            <a:xfrm>
              <a:off x="2928" y="3360"/>
              <a:ext cx="1632" cy="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47" name="Line 46"/>
            <p:cNvSpPr>
              <a:spLocks noChangeShapeType="1"/>
            </p:cNvSpPr>
            <p:nvPr/>
          </p:nvSpPr>
          <p:spPr bwMode="auto">
            <a:xfrm flipV="1">
              <a:off x="4560" y="2688"/>
              <a:ext cx="432" cy="43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48" name="Line 47"/>
            <p:cNvSpPr>
              <a:spLocks noChangeShapeType="1"/>
            </p:cNvSpPr>
            <p:nvPr/>
          </p:nvSpPr>
          <p:spPr bwMode="auto">
            <a:xfrm flipV="1">
              <a:off x="4560" y="2928"/>
              <a:ext cx="432" cy="43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49" name="Line 48"/>
            <p:cNvSpPr>
              <a:spLocks noChangeShapeType="1"/>
            </p:cNvSpPr>
            <p:nvPr/>
          </p:nvSpPr>
          <p:spPr bwMode="auto">
            <a:xfrm>
              <a:off x="2928" y="3600"/>
              <a:ext cx="1632" cy="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0" name="Line 49"/>
            <p:cNvSpPr>
              <a:spLocks noChangeShapeType="1"/>
            </p:cNvSpPr>
            <p:nvPr/>
          </p:nvSpPr>
          <p:spPr bwMode="auto">
            <a:xfrm flipV="1">
              <a:off x="4560" y="3168"/>
              <a:ext cx="432" cy="43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1" name="Line 50"/>
            <p:cNvSpPr>
              <a:spLocks noChangeShapeType="1"/>
            </p:cNvSpPr>
            <p:nvPr/>
          </p:nvSpPr>
          <p:spPr bwMode="auto">
            <a:xfrm>
              <a:off x="3120" y="2448"/>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2" name="Line 51"/>
            <p:cNvSpPr>
              <a:spLocks noChangeShapeType="1"/>
            </p:cNvSpPr>
            <p:nvPr/>
          </p:nvSpPr>
          <p:spPr bwMode="auto">
            <a:xfrm>
              <a:off x="3360" y="2448"/>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3" name="Line 52"/>
            <p:cNvSpPr>
              <a:spLocks noChangeShapeType="1"/>
            </p:cNvSpPr>
            <p:nvPr/>
          </p:nvSpPr>
          <p:spPr bwMode="auto">
            <a:xfrm>
              <a:off x="3600" y="2448"/>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4" name="Line 53"/>
            <p:cNvSpPr>
              <a:spLocks noChangeShapeType="1"/>
            </p:cNvSpPr>
            <p:nvPr/>
          </p:nvSpPr>
          <p:spPr bwMode="auto">
            <a:xfrm>
              <a:off x="3840" y="2448"/>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5" name="Line 54"/>
            <p:cNvSpPr>
              <a:spLocks noChangeShapeType="1"/>
            </p:cNvSpPr>
            <p:nvPr/>
          </p:nvSpPr>
          <p:spPr bwMode="auto">
            <a:xfrm>
              <a:off x="4080" y="2448"/>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6" name="Line 55"/>
            <p:cNvSpPr>
              <a:spLocks noChangeShapeType="1"/>
            </p:cNvSpPr>
            <p:nvPr/>
          </p:nvSpPr>
          <p:spPr bwMode="auto">
            <a:xfrm>
              <a:off x="4272" y="2448"/>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7" name="Line 56"/>
            <p:cNvSpPr>
              <a:spLocks noChangeShapeType="1"/>
            </p:cNvSpPr>
            <p:nvPr/>
          </p:nvSpPr>
          <p:spPr bwMode="auto">
            <a:xfrm>
              <a:off x="4656" y="2304"/>
              <a:ext cx="0" cy="139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8" name="Line 57"/>
            <p:cNvSpPr>
              <a:spLocks noChangeShapeType="1"/>
            </p:cNvSpPr>
            <p:nvPr/>
          </p:nvSpPr>
          <p:spPr bwMode="auto">
            <a:xfrm>
              <a:off x="4800" y="2160"/>
              <a:ext cx="0" cy="139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9" name="Line 58"/>
            <p:cNvSpPr>
              <a:spLocks noChangeShapeType="1"/>
            </p:cNvSpPr>
            <p:nvPr/>
          </p:nvSpPr>
          <p:spPr bwMode="auto">
            <a:xfrm>
              <a:off x="4896" y="2064"/>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0" name="Line 59"/>
            <p:cNvSpPr>
              <a:spLocks noChangeShapeType="1"/>
            </p:cNvSpPr>
            <p:nvPr/>
          </p:nvSpPr>
          <p:spPr bwMode="auto">
            <a:xfrm>
              <a:off x="3072" y="2304"/>
              <a:ext cx="1584" cy="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1" name="Line 60"/>
            <p:cNvSpPr>
              <a:spLocks noChangeShapeType="1"/>
            </p:cNvSpPr>
            <p:nvPr/>
          </p:nvSpPr>
          <p:spPr bwMode="auto">
            <a:xfrm flipH="1">
              <a:off x="3168" y="2160"/>
              <a:ext cx="1632" cy="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2" name="Line 61"/>
            <p:cNvSpPr>
              <a:spLocks noChangeShapeType="1"/>
            </p:cNvSpPr>
            <p:nvPr/>
          </p:nvSpPr>
          <p:spPr bwMode="auto">
            <a:xfrm flipH="1">
              <a:off x="3264" y="2064"/>
              <a:ext cx="1632" cy="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3" name="Line 62"/>
            <p:cNvSpPr>
              <a:spLocks noChangeShapeType="1"/>
            </p:cNvSpPr>
            <p:nvPr/>
          </p:nvSpPr>
          <p:spPr bwMode="auto">
            <a:xfrm flipV="1">
              <a:off x="3120" y="1968"/>
              <a:ext cx="480" cy="48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4" name="Line 63"/>
            <p:cNvSpPr>
              <a:spLocks noChangeShapeType="1"/>
            </p:cNvSpPr>
            <p:nvPr/>
          </p:nvSpPr>
          <p:spPr bwMode="auto">
            <a:xfrm flipV="1">
              <a:off x="3360" y="1968"/>
              <a:ext cx="480" cy="48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5" name="Line 64"/>
            <p:cNvSpPr>
              <a:spLocks noChangeShapeType="1"/>
            </p:cNvSpPr>
            <p:nvPr/>
          </p:nvSpPr>
          <p:spPr bwMode="auto">
            <a:xfrm flipV="1">
              <a:off x="3600" y="1968"/>
              <a:ext cx="480" cy="48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6" name="Line 65"/>
            <p:cNvSpPr>
              <a:spLocks noChangeShapeType="1"/>
            </p:cNvSpPr>
            <p:nvPr/>
          </p:nvSpPr>
          <p:spPr bwMode="auto">
            <a:xfrm flipV="1">
              <a:off x="3840" y="1968"/>
              <a:ext cx="480" cy="48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7" name="Line 66"/>
            <p:cNvSpPr>
              <a:spLocks noChangeShapeType="1"/>
            </p:cNvSpPr>
            <p:nvPr/>
          </p:nvSpPr>
          <p:spPr bwMode="auto">
            <a:xfrm flipV="1">
              <a:off x="4080" y="1968"/>
              <a:ext cx="480" cy="48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8" name="Line 67"/>
            <p:cNvSpPr>
              <a:spLocks noChangeShapeType="1"/>
            </p:cNvSpPr>
            <p:nvPr/>
          </p:nvSpPr>
          <p:spPr bwMode="auto">
            <a:xfrm flipV="1">
              <a:off x="4272" y="1968"/>
              <a:ext cx="480" cy="48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grpSp>
      <p:sp>
        <p:nvSpPr>
          <p:cNvPr id="69" name="Document"/>
          <p:cNvSpPr>
            <a:spLocks noEditPoints="1" noChangeArrowheads="1"/>
          </p:cNvSpPr>
          <p:nvPr/>
        </p:nvSpPr>
        <p:spPr bwMode="auto">
          <a:xfrm>
            <a:off x="7705725" y="2160492"/>
            <a:ext cx="447675" cy="600075"/>
          </a:xfrm>
          <a:custGeom>
            <a:avLst/>
            <a:gdLst>
              <a:gd name="T0" fmla="*/ 2147483646 w 21600"/>
              <a:gd name="T1" fmla="*/ 2147483646 h 21600"/>
              <a:gd name="T2" fmla="*/ 325122000 w 21600"/>
              <a:gd name="T3" fmla="*/ 2147483646 h 21600"/>
              <a:gd name="T4" fmla="*/ 2147483646 w 21600"/>
              <a:gd name="T5" fmla="*/ 1340265568 h 21600"/>
              <a:gd name="T6" fmla="*/ 2147483646 w 21600"/>
              <a:gd name="T7" fmla="*/ 2147483646 h 21600"/>
              <a:gd name="T8" fmla="*/ 2147483646 w 21600"/>
              <a:gd name="T9" fmla="*/ 2147483646 h 21600"/>
              <a:gd name="T10" fmla="*/ 0 w 21600"/>
              <a:gd name="T11" fmla="*/ 0 h 21600"/>
              <a:gd name="T12" fmla="*/ 2147483646 w 21600"/>
              <a:gd name="T13" fmla="*/ 0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E8E8CF"/>
          </a:solidFill>
          <a:ln w="12700">
            <a:solidFill>
              <a:srgbClr val="837E43"/>
            </a:solidFill>
            <a:miter lim="800000"/>
            <a:headEnd/>
            <a:tailEnd/>
          </a:ln>
          <a:effectLst>
            <a:outerShdw dist="63500" dir="2212194" algn="ctr" rotWithShape="0">
              <a:srgbClr val="4D4D4D"/>
            </a:outerShdw>
          </a:effectLst>
        </p:spPr>
        <p:txBody>
          <a:bodyPr lIns="0" tIns="0" rIns="0" bIns="0"/>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lnSpc>
                <a:spcPct val="70000"/>
              </a:lnSpc>
              <a:spcBef>
                <a:spcPct val="50000"/>
              </a:spcBef>
              <a:buClrTx/>
              <a:buFontTx/>
              <a:buNone/>
            </a:pPr>
            <a:r>
              <a:rPr lang="pt-BR" sz="600" b="0">
                <a:solidFill>
                  <a:schemeClr val="bg2"/>
                </a:solidFill>
                <a:cs typeface="Arial" panose="020B0604020202020204" pitchFamily="34" charset="0"/>
              </a:rPr>
              <a:t>______________________________________________________</a:t>
            </a:r>
          </a:p>
        </p:txBody>
      </p:sp>
      <p:sp>
        <p:nvSpPr>
          <p:cNvPr id="70" name="Rectangle 69"/>
          <p:cNvSpPr>
            <a:spLocks noChangeArrowheads="1"/>
          </p:cNvSpPr>
          <p:nvPr/>
        </p:nvSpPr>
        <p:spPr bwMode="auto">
          <a:xfrm>
            <a:off x="7467600" y="3303492"/>
            <a:ext cx="914400" cy="533400"/>
          </a:xfrm>
          <a:prstGeom prst="rect">
            <a:avLst/>
          </a:prstGeom>
          <a:solidFill>
            <a:srgbClr val="E8E8CF"/>
          </a:solidFill>
          <a:ln w="6350">
            <a:solidFill>
              <a:schemeClr val="tx1"/>
            </a:solidFill>
            <a:miter lim="800000"/>
            <a:headEnd/>
            <a:tailEnd type="none" w="med" len="sm"/>
          </a:ln>
          <a:effectLst>
            <a:outerShdw dist="35921" dir="2700000" algn="ctr" rotWithShape="0">
              <a:srgbClr val="5F5F5F"/>
            </a:outerShdw>
          </a:effectLst>
        </p:spPr>
        <p:txBody>
          <a:bodyPr wrap="none" lIns="0" tIns="0" rIns="0" bIns="0"/>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500" b="0">
                <a:solidFill>
                  <a:schemeClr val="bg2"/>
                </a:solidFill>
                <a:cs typeface="Arial" panose="020B0604020202020204" pitchFamily="34" charset="0"/>
              </a:rPr>
              <a:t>INCOME ANNUAL REPORT</a:t>
            </a:r>
          </a:p>
          <a:p>
            <a:pPr algn="ctr" rtl="0" eaLnBrk="1" hangingPunct="1">
              <a:spcBef>
                <a:spcPct val="50000"/>
              </a:spcBef>
              <a:buClrTx/>
              <a:buFontTx/>
              <a:buNone/>
            </a:pPr>
            <a:r>
              <a:rPr lang="pt-BR" sz="500">
                <a:solidFill>
                  <a:schemeClr val="bg2"/>
                </a:solidFill>
                <a:cs typeface="Arial" panose="020B0604020202020204" pitchFamily="34" charset="0"/>
              </a:rPr>
              <a:t>___ ___ ____ _____ ___ __ </a:t>
            </a:r>
          </a:p>
          <a:p>
            <a:pPr algn="ctr" rtl="0" eaLnBrk="1" hangingPunct="1">
              <a:spcBef>
                <a:spcPct val="50000"/>
              </a:spcBef>
              <a:buClrTx/>
              <a:buFontTx/>
              <a:buNone/>
            </a:pPr>
            <a:r>
              <a:rPr lang="pt-BR" sz="500">
                <a:solidFill>
                  <a:schemeClr val="bg2"/>
                </a:solidFill>
                <a:cs typeface="Arial" panose="020B0604020202020204" pitchFamily="34" charset="0"/>
              </a:rPr>
              <a:t>___ ___ ____ _____ ___ __ </a:t>
            </a:r>
          </a:p>
          <a:p>
            <a:pPr algn="ctr" rtl="0" eaLnBrk="1" hangingPunct="1">
              <a:spcBef>
                <a:spcPct val="50000"/>
              </a:spcBef>
              <a:buClrTx/>
              <a:buFontTx/>
              <a:buNone/>
            </a:pPr>
            <a:r>
              <a:rPr lang="pt-BR" sz="500">
                <a:solidFill>
                  <a:schemeClr val="bg2"/>
                </a:solidFill>
                <a:cs typeface="Arial" panose="020B0604020202020204" pitchFamily="34" charset="0"/>
              </a:rPr>
              <a:t>___ ___ ____ _____ ___ __ </a:t>
            </a:r>
          </a:p>
        </p:txBody>
      </p:sp>
      <p:sp>
        <p:nvSpPr>
          <p:cNvPr id="71" name="Line 70"/>
          <p:cNvSpPr>
            <a:spLocks noChangeShapeType="1"/>
          </p:cNvSpPr>
          <p:nvPr/>
        </p:nvSpPr>
        <p:spPr bwMode="auto">
          <a:xfrm>
            <a:off x="7696200" y="3379692"/>
            <a:ext cx="0" cy="381000"/>
          </a:xfrm>
          <a:prstGeom prst="line">
            <a:avLst/>
          </a:prstGeom>
          <a:noFill/>
          <a:ln w="12700">
            <a:solidFill>
              <a:schemeClr val="bg2"/>
            </a:solidFill>
            <a:round/>
            <a:headEnd/>
            <a:tailEnd type="none" w="med" len="sm"/>
          </a:ln>
          <a:extLst>
            <a:ext uri="{909E8E84-426E-40DD-AFC4-6F175D3DCCD1}">
              <a14:hiddenFill xmlns:a14="http://schemas.microsoft.com/office/drawing/2010/main">
                <a:noFill/>
              </a14:hiddenFill>
            </a:ext>
          </a:extLst>
        </p:spPr>
        <p:txBody>
          <a:bodyPr>
            <a:spAutoFit/>
          </a:bodyPr>
          <a:lstStyle/>
          <a:p>
            <a:endParaRPr lang="en-US"/>
          </a:p>
        </p:txBody>
      </p:sp>
      <p:sp>
        <p:nvSpPr>
          <p:cNvPr id="72" name="Line 71"/>
          <p:cNvSpPr>
            <a:spLocks noChangeShapeType="1"/>
          </p:cNvSpPr>
          <p:nvPr/>
        </p:nvSpPr>
        <p:spPr bwMode="auto">
          <a:xfrm>
            <a:off x="7848600" y="3379692"/>
            <a:ext cx="0" cy="381000"/>
          </a:xfrm>
          <a:prstGeom prst="line">
            <a:avLst/>
          </a:prstGeom>
          <a:noFill/>
          <a:ln w="12700">
            <a:solidFill>
              <a:schemeClr val="bg2"/>
            </a:solidFill>
            <a:round/>
            <a:headEnd/>
            <a:tailEnd type="none" w="med" len="sm"/>
          </a:ln>
          <a:extLst>
            <a:ext uri="{909E8E84-426E-40DD-AFC4-6F175D3DCCD1}">
              <a14:hiddenFill xmlns:a14="http://schemas.microsoft.com/office/drawing/2010/main">
                <a:noFill/>
              </a14:hiddenFill>
            </a:ext>
          </a:extLst>
        </p:spPr>
        <p:txBody>
          <a:bodyPr>
            <a:spAutoFit/>
          </a:bodyPr>
          <a:lstStyle/>
          <a:p>
            <a:endParaRPr lang="en-US"/>
          </a:p>
        </p:txBody>
      </p:sp>
      <p:sp>
        <p:nvSpPr>
          <p:cNvPr id="73" name="Line 72"/>
          <p:cNvSpPr>
            <a:spLocks noChangeShapeType="1"/>
          </p:cNvSpPr>
          <p:nvPr/>
        </p:nvSpPr>
        <p:spPr bwMode="auto">
          <a:xfrm>
            <a:off x="8001000" y="3379692"/>
            <a:ext cx="0" cy="381000"/>
          </a:xfrm>
          <a:prstGeom prst="line">
            <a:avLst/>
          </a:prstGeom>
          <a:noFill/>
          <a:ln w="12700">
            <a:solidFill>
              <a:schemeClr val="bg2"/>
            </a:solidFill>
            <a:round/>
            <a:headEnd/>
            <a:tailEnd type="none" w="med" len="sm"/>
          </a:ln>
          <a:extLst>
            <a:ext uri="{909E8E84-426E-40DD-AFC4-6F175D3DCCD1}">
              <a14:hiddenFill xmlns:a14="http://schemas.microsoft.com/office/drawing/2010/main">
                <a:noFill/>
              </a14:hiddenFill>
            </a:ext>
          </a:extLst>
        </p:spPr>
        <p:txBody>
          <a:bodyPr>
            <a:spAutoFit/>
          </a:bodyPr>
          <a:lstStyle/>
          <a:p>
            <a:endParaRPr lang="en-US"/>
          </a:p>
        </p:txBody>
      </p:sp>
      <p:sp>
        <p:nvSpPr>
          <p:cNvPr id="74" name="Line 73"/>
          <p:cNvSpPr>
            <a:spLocks noChangeShapeType="1"/>
          </p:cNvSpPr>
          <p:nvPr/>
        </p:nvSpPr>
        <p:spPr bwMode="auto">
          <a:xfrm>
            <a:off x="8153400" y="3379692"/>
            <a:ext cx="0" cy="381000"/>
          </a:xfrm>
          <a:prstGeom prst="line">
            <a:avLst/>
          </a:prstGeom>
          <a:noFill/>
          <a:ln w="12700">
            <a:solidFill>
              <a:schemeClr val="bg2"/>
            </a:solidFill>
            <a:round/>
            <a:headEnd/>
            <a:tailEnd type="none" w="med" len="sm"/>
          </a:ln>
          <a:extLst>
            <a:ext uri="{909E8E84-426E-40DD-AFC4-6F175D3DCCD1}">
              <a14:hiddenFill xmlns:a14="http://schemas.microsoft.com/office/drawing/2010/main">
                <a:noFill/>
              </a14:hiddenFill>
            </a:ext>
          </a:extLst>
        </p:spPr>
        <p:txBody>
          <a:bodyPr>
            <a:spAutoFit/>
          </a:bodyPr>
          <a:lstStyle/>
          <a:p>
            <a:endParaRPr lang="en-US"/>
          </a:p>
        </p:txBody>
      </p:sp>
      <p:grpSp>
        <p:nvGrpSpPr>
          <p:cNvPr id="75" name="Group 74"/>
          <p:cNvGrpSpPr>
            <a:grpSpLocks/>
          </p:cNvGrpSpPr>
          <p:nvPr/>
        </p:nvGrpSpPr>
        <p:grpSpPr bwMode="auto">
          <a:xfrm>
            <a:off x="7391400" y="5437092"/>
            <a:ext cx="1150938" cy="609600"/>
            <a:chOff x="4656" y="3024"/>
            <a:chExt cx="725" cy="384"/>
          </a:xfrm>
        </p:grpSpPr>
        <p:sp>
          <p:nvSpPr>
            <p:cNvPr id="76" name="Line 75"/>
            <p:cNvSpPr>
              <a:spLocks noChangeShapeType="1"/>
            </p:cNvSpPr>
            <p:nvPr/>
          </p:nvSpPr>
          <p:spPr bwMode="auto">
            <a:xfrm>
              <a:off x="4656" y="3408"/>
              <a:ext cx="725" cy="0"/>
            </a:xfrm>
            <a:prstGeom prst="line">
              <a:avLst/>
            </a:prstGeom>
            <a:noFill/>
            <a:ln w="12700">
              <a:solidFill>
                <a:schemeClr val="tx1"/>
              </a:solidFill>
              <a:round/>
              <a:headEnd/>
              <a:tailEnd type="none" w="med" len="sm"/>
            </a:ln>
            <a:extLst>
              <a:ext uri="{909E8E84-426E-40DD-AFC4-6F175D3DCCD1}">
                <a14:hiddenFill xmlns:a14="http://schemas.microsoft.com/office/drawing/2010/main">
                  <a:noFill/>
                </a14:hiddenFill>
              </a:ext>
            </a:extLst>
          </p:spPr>
          <p:txBody>
            <a:bodyPr>
              <a:spAutoFit/>
            </a:bodyPr>
            <a:lstStyle/>
            <a:p>
              <a:endParaRPr lang="en-US"/>
            </a:p>
          </p:txBody>
        </p:sp>
        <p:sp>
          <p:nvSpPr>
            <p:cNvPr id="77" name="Rectangle 76"/>
            <p:cNvSpPr>
              <a:spLocks noChangeArrowheads="1"/>
            </p:cNvSpPr>
            <p:nvPr/>
          </p:nvSpPr>
          <p:spPr bwMode="auto">
            <a:xfrm>
              <a:off x="4752" y="3120"/>
              <a:ext cx="96" cy="288"/>
            </a:xfrm>
            <a:prstGeom prst="rect">
              <a:avLst/>
            </a:prstGeom>
            <a:solidFill>
              <a:srgbClr val="837E43"/>
            </a:solidFill>
            <a:ln w="12700">
              <a:solidFill>
                <a:schemeClr val="tx1"/>
              </a:solidFill>
              <a:miter lim="800000"/>
              <a:headEnd/>
              <a:tailEnd type="none" w="med" len="sm"/>
            </a:ln>
          </p:spPr>
          <p:txBody>
            <a:bodyPr anchor="ct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78" name="Rectangle 77"/>
            <p:cNvSpPr>
              <a:spLocks noChangeArrowheads="1"/>
            </p:cNvSpPr>
            <p:nvPr/>
          </p:nvSpPr>
          <p:spPr bwMode="auto">
            <a:xfrm>
              <a:off x="4896" y="3024"/>
              <a:ext cx="96" cy="384"/>
            </a:xfrm>
            <a:prstGeom prst="rect">
              <a:avLst/>
            </a:prstGeom>
            <a:solidFill>
              <a:srgbClr val="837E43"/>
            </a:solidFill>
            <a:ln w="12700">
              <a:solidFill>
                <a:schemeClr val="tx1"/>
              </a:solidFill>
              <a:miter lim="800000"/>
              <a:headEnd/>
              <a:tailEnd type="none" w="med" len="sm"/>
            </a:ln>
          </p:spPr>
          <p:txBody>
            <a:bodyPr anchor="ct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79" name="Rectangle 78"/>
            <p:cNvSpPr>
              <a:spLocks noChangeArrowheads="1"/>
            </p:cNvSpPr>
            <p:nvPr/>
          </p:nvSpPr>
          <p:spPr bwMode="auto">
            <a:xfrm>
              <a:off x="5040" y="3216"/>
              <a:ext cx="96" cy="192"/>
            </a:xfrm>
            <a:prstGeom prst="rect">
              <a:avLst/>
            </a:prstGeom>
            <a:solidFill>
              <a:srgbClr val="837E43"/>
            </a:solidFill>
            <a:ln w="12700">
              <a:solidFill>
                <a:schemeClr val="tx1"/>
              </a:solidFill>
              <a:miter lim="800000"/>
              <a:headEnd/>
              <a:tailEnd type="none" w="med" len="sm"/>
            </a:ln>
          </p:spPr>
          <p:txBody>
            <a:bodyPr anchor="ct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80" name="Rectangle 79"/>
            <p:cNvSpPr>
              <a:spLocks noChangeArrowheads="1"/>
            </p:cNvSpPr>
            <p:nvPr/>
          </p:nvSpPr>
          <p:spPr bwMode="auto">
            <a:xfrm>
              <a:off x="5184" y="3072"/>
              <a:ext cx="96" cy="336"/>
            </a:xfrm>
            <a:prstGeom prst="rect">
              <a:avLst/>
            </a:prstGeom>
            <a:solidFill>
              <a:srgbClr val="837E43"/>
            </a:solidFill>
            <a:ln w="12700">
              <a:solidFill>
                <a:schemeClr val="tx1"/>
              </a:solidFill>
              <a:miter lim="800000"/>
              <a:headEnd/>
              <a:tailEnd type="none" w="med" len="sm"/>
            </a:ln>
          </p:spPr>
          <p:txBody>
            <a:bodyPr anchor="ct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grpSp>
      <p:sp>
        <p:nvSpPr>
          <p:cNvPr id="81" name="AutoShape 80"/>
          <p:cNvSpPr>
            <a:spLocks noChangeArrowheads="1"/>
          </p:cNvSpPr>
          <p:nvPr/>
        </p:nvSpPr>
        <p:spPr bwMode="auto">
          <a:xfrm>
            <a:off x="6858000" y="4065492"/>
            <a:ext cx="609600" cy="609600"/>
          </a:xfrm>
          <a:prstGeom prst="rightArrow">
            <a:avLst>
              <a:gd name="adj1" fmla="val 50000"/>
              <a:gd name="adj2" fmla="val 25000"/>
            </a:avLst>
          </a:prstGeom>
          <a:solidFill>
            <a:srgbClr val="6A747E"/>
          </a:solidFill>
          <a:ln>
            <a:noFill/>
          </a:ln>
          <a:extLst>
            <a:ext uri="{91240B29-F687-4F45-9708-019B960494DF}">
              <a14:hiddenLine xmlns:a14="http://schemas.microsoft.com/office/drawing/2010/main" w="76200">
                <a:solidFill>
                  <a:srgbClr val="000000"/>
                </a:solidFill>
                <a:miter lim="800000"/>
                <a:headEnd/>
                <a:tailEnd type="none" w="med" len="sm"/>
              </a14:hiddenLine>
            </a:ext>
          </a:extLst>
        </p:spPr>
        <p:txBody>
          <a:bodyPr anchor="ct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82" name="Text Box 81"/>
          <p:cNvSpPr txBox="1">
            <a:spLocks noChangeArrowheads="1"/>
          </p:cNvSpPr>
          <p:nvPr/>
        </p:nvSpPr>
        <p:spPr bwMode="auto">
          <a:xfrm>
            <a:off x="7467600" y="2800255"/>
            <a:ext cx="106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type="none" w="med" len="sm"/>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Reports</a:t>
            </a:r>
          </a:p>
        </p:txBody>
      </p:sp>
      <p:sp>
        <p:nvSpPr>
          <p:cNvPr id="83" name="Text Box 82"/>
          <p:cNvSpPr txBox="1">
            <a:spLocks noChangeArrowheads="1"/>
          </p:cNvSpPr>
          <p:nvPr/>
        </p:nvSpPr>
        <p:spPr bwMode="auto">
          <a:xfrm>
            <a:off x="7391400" y="3943255"/>
            <a:ext cx="106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type="none" w="med" len="sm"/>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EIS</a:t>
            </a:r>
          </a:p>
        </p:txBody>
      </p:sp>
      <p:sp>
        <p:nvSpPr>
          <p:cNvPr id="84" name="Text Box 83"/>
          <p:cNvSpPr txBox="1">
            <a:spLocks noChangeArrowheads="1"/>
          </p:cNvSpPr>
          <p:nvPr/>
        </p:nvSpPr>
        <p:spPr bwMode="auto">
          <a:xfrm>
            <a:off x="7391400" y="5056092"/>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type="none" w="med" len="sm"/>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OLAP</a:t>
            </a:r>
          </a:p>
        </p:txBody>
      </p:sp>
      <p:sp>
        <p:nvSpPr>
          <p:cNvPr id="85" name="Text Box 84"/>
          <p:cNvSpPr txBox="1">
            <a:spLocks noChangeArrowheads="1"/>
          </p:cNvSpPr>
          <p:nvPr/>
        </p:nvSpPr>
        <p:spPr bwMode="auto">
          <a:xfrm>
            <a:off x="7010400" y="607685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type="none" w="med" len="sm"/>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Statistical &amp; Financial Analysis</a:t>
            </a:r>
          </a:p>
        </p:txBody>
      </p:sp>
      <p:pic>
        <p:nvPicPr>
          <p:cNvPr id="86" name="Picture 85" descr="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684492"/>
            <a:ext cx="14208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AutoShape 86"/>
          <p:cNvSpPr>
            <a:spLocks noChangeArrowheads="1"/>
          </p:cNvSpPr>
          <p:nvPr/>
        </p:nvSpPr>
        <p:spPr bwMode="auto">
          <a:xfrm>
            <a:off x="2667000" y="3379692"/>
            <a:ext cx="1371600" cy="1905000"/>
          </a:xfrm>
          <a:prstGeom prst="can">
            <a:avLst>
              <a:gd name="adj" fmla="val 3472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round/>
                <a:headEnd/>
                <a:tailEnd/>
              </a14:hiddenLine>
            </a:ext>
          </a:extLst>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r>
              <a:rPr lang="pt-BR" sz="1000">
                <a:solidFill>
                  <a:schemeClr val="tx1"/>
                </a:solidFill>
                <a:cs typeface="Arial" panose="020B0604020202020204" pitchFamily="34" charset="0"/>
              </a:rPr>
              <a:t>EXTRACTION</a:t>
            </a:r>
          </a:p>
          <a:p>
            <a:pPr algn="ctr" rtl="0" eaLnBrk="1" hangingPunct="1">
              <a:spcBef>
                <a:spcPct val="0"/>
              </a:spcBef>
              <a:buClrTx/>
              <a:buFontTx/>
              <a:buNone/>
            </a:pPr>
            <a:r>
              <a:rPr lang="pt-BR" sz="1000">
                <a:solidFill>
                  <a:schemeClr val="tx1"/>
                </a:solidFill>
                <a:cs typeface="Arial" panose="020B0604020202020204" pitchFamily="34" charset="0"/>
              </a:rPr>
              <a:t>TRANSFORMING</a:t>
            </a:r>
          </a:p>
          <a:p>
            <a:pPr algn="ctr" rtl="0" eaLnBrk="1" hangingPunct="1">
              <a:spcBef>
                <a:spcPct val="0"/>
              </a:spcBef>
              <a:buClrTx/>
              <a:buFontTx/>
              <a:buNone/>
            </a:pPr>
            <a:r>
              <a:rPr lang="pt-BR" sz="1000">
                <a:solidFill>
                  <a:schemeClr val="tx1"/>
                </a:solidFill>
                <a:cs typeface="Arial" panose="020B0604020202020204" pitchFamily="34" charset="0"/>
              </a:rPr>
              <a:t>CLEANING</a:t>
            </a:r>
          </a:p>
          <a:p>
            <a:pPr algn="ctr" rtl="0" eaLnBrk="1" hangingPunct="1">
              <a:spcBef>
                <a:spcPct val="0"/>
              </a:spcBef>
              <a:buClrTx/>
              <a:buFontTx/>
              <a:buNone/>
            </a:pPr>
            <a:r>
              <a:rPr lang="pt-BR" sz="1000">
                <a:solidFill>
                  <a:schemeClr val="tx1"/>
                </a:solidFill>
                <a:cs typeface="Arial" panose="020B0604020202020204" pitchFamily="34" charset="0"/>
              </a:rPr>
              <a:t>AGGREGATION</a:t>
            </a:r>
          </a:p>
        </p:txBody>
      </p:sp>
      <p:pic>
        <p:nvPicPr>
          <p:cNvPr id="88" name="Picture 87" descr="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913092"/>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AutoShape 88"/>
          <p:cNvSpPr>
            <a:spLocks noChangeArrowheads="1"/>
          </p:cNvSpPr>
          <p:nvPr/>
        </p:nvSpPr>
        <p:spPr bwMode="auto">
          <a:xfrm>
            <a:off x="4572000" y="3913092"/>
            <a:ext cx="1143000" cy="990600"/>
          </a:xfrm>
          <a:prstGeom prst="can">
            <a:avLst>
              <a:gd name="adj"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round/>
                <a:headEnd/>
                <a:tailEnd/>
              </a14:hiddenLine>
            </a:ext>
          </a:extLst>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r>
              <a:rPr lang="pt-BR" sz="1000">
                <a:solidFill>
                  <a:schemeClr val="tx1"/>
                </a:solidFill>
                <a:cs typeface="Arial" panose="020B0604020202020204" pitchFamily="34" charset="0"/>
              </a:rPr>
              <a:t>DATA </a:t>
            </a:r>
          </a:p>
          <a:p>
            <a:pPr algn="ctr" rtl="0" eaLnBrk="1" hangingPunct="1">
              <a:spcBef>
                <a:spcPct val="0"/>
              </a:spcBef>
              <a:buClrTx/>
              <a:buFontTx/>
              <a:buNone/>
            </a:pPr>
            <a:r>
              <a:rPr lang="pt-BR" sz="1000">
                <a:solidFill>
                  <a:schemeClr val="tx1"/>
                </a:solidFill>
                <a:cs typeface="Arial" panose="020B0604020202020204" pitchFamily="34" charset="0"/>
              </a:rPr>
              <a:t>WAREHOUSE</a:t>
            </a:r>
          </a:p>
        </p:txBody>
      </p:sp>
      <p:sp>
        <p:nvSpPr>
          <p:cNvPr id="90" name="Text Box 89"/>
          <p:cNvSpPr txBox="1">
            <a:spLocks noChangeArrowheads="1"/>
          </p:cNvSpPr>
          <p:nvPr/>
        </p:nvSpPr>
        <p:spPr bwMode="auto">
          <a:xfrm>
            <a:off x="6019800" y="3074892"/>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type="none" w="med" len="sm"/>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DATA MARTS</a:t>
            </a:r>
          </a:p>
        </p:txBody>
      </p:sp>
      <p:sp>
        <p:nvSpPr>
          <p:cNvPr id="91" name="Rectangle 91"/>
          <p:cNvSpPr>
            <a:spLocks noChangeArrowheads="1"/>
          </p:cNvSpPr>
          <p:nvPr/>
        </p:nvSpPr>
        <p:spPr bwMode="auto">
          <a:xfrm>
            <a:off x="4643438" y="5137055"/>
            <a:ext cx="1008062" cy="1366837"/>
          </a:xfrm>
          <a:prstGeom prst="rect">
            <a:avLst/>
          </a:prstGeom>
          <a:solidFill>
            <a:srgbClr val="DDDDDD">
              <a:alpha val="45882"/>
            </a:srgbClr>
          </a:solidFill>
          <a:ln>
            <a:noFill/>
          </a:ln>
          <a:effectLst>
            <a:prstShdw prst="shdw17" dist="17961" dir="2700000">
              <a:srgbClr val="858585"/>
            </a:prstShdw>
          </a:effectLst>
          <a:extLst>
            <a:ext uri="{91240B29-F687-4F45-9708-019B960494DF}">
              <a14:hiddenLine xmlns:a14="http://schemas.microsoft.com/office/drawing/2010/main" w="22225">
                <a:solidFill>
                  <a:srgbClr val="000000"/>
                </a:solidFill>
                <a:miter lim="800000"/>
                <a:headEnd/>
                <a:tailEnd/>
              </a14:hiddenLine>
            </a:ext>
          </a:extLst>
        </p:spPr>
        <p:txBody>
          <a:bodyPr wrap="none" lIns="90000" tIns="46800" rIns="90000" bIns="46800" anchor="ctr" anchorCtr="1"/>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buClrTx/>
              <a:buFontTx/>
              <a:buNone/>
            </a:pPr>
            <a:r>
              <a:rPr lang="en-US" sz="3600" b="0">
                <a:solidFill>
                  <a:srgbClr val="401F0C"/>
                </a:solidFill>
                <a:latin typeface="Times New Roman" panose="02020603050405020304" pitchFamily="18" charset="0"/>
                <a:cs typeface="Lotus" pitchFamily="2" charset="-78"/>
                <a:hlinkClick r:id="" action="ppaction://noaction"/>
              </a:rPr>
              <a:t>OR</a:t>
            </a:r>
            <a:endParaRPr lang="en-US" sz="3600" b="0">
              <a:solidFill>
                <a:srgbClr val="401F0C"/>
              </a:solidFill>
              <a:latin typeface="Times New Roman" panose="02020603050405020304" pitchFamily="18" charset="0"/>
              <a:cs typeface="Lotus" pitchFamily="2" charset="-78"/>
            </a:endParaRPr>
          </a:p>
        </p:txBody>
      </p:sp>
    </p:spTree>
    <p:extLst>
      <p:ext uri="{BB962C8B-B14F-4D97-AF65-F5344CB8AC3E}">
        <p14:creationId xmlns:p14="http://schemas.microsoft.com/office/powerpoint/2010/main" val="703175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70C040-7CEB-4035-AEC0-9ED1DB497741}" type="slidenum">
              <a:rPr lang="fa-IR" smtClean="0"/>
              <a:pPr/>
              <a:t>19</a:t>
            </a:fld>
            <a:endParaRPr lang="fa-IR"/>
          </a:p>
        </p:txBody>
      </p:sp>
      <p:sp>
        <p:nvSpPr>
          <p:cNvPr id="4" name="Rectangle 2"/>
          <p:cNvSpPr txBox="1">
            <a:spLocks noChangeArrowheads="1"/>
          </p:cNvSpPr>
          <p:nvPr/>
        </p:nvSpPr>
        <p:spPr bwMode="auto">
          <a:xfrm>
            <a:off x="366713" y="142875"/>
            <a:ext cx="8320087"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l"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l"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l"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l" rtl="0" fontAlgn="base">
              <a:spcBef>
                <a:spcPct val="0"/>
              </a:spcBef>
              <a:spcAft>
                <a:spcPct val="0"/>
              </a:spcAft>
              <a:defRPr sz="4400">
                <a:solidFill>
                  <a:schemeClr val="tx1"/>
                </a:solidFill>
                <a:latin typeface="Calibri" pitchFamily="34" charset="0"/>
                <a:cs typeface="Times New Roman" pitchFamily="18" charset="0"/>
              </a:defRPr>
            </a:lvl6pPr>
            <a:lvl7pPr marL="914400" algn="l" rtl="0" fontAlgn="base">
              <a:spcBef>
                <a:spcPct val="0"/>
              </a:spcBef>
              <a:spcAft>
                <a:spcPct val="0"/>
              </a:spcAft>
              <a:defRPr sz="4400">
                <a:solidFill>
                  <a:schemeClr val="tx1"/>
                </a:solidFill>
                <a:latin typeface="Calibri" pitchFamily="34" charset="0"/>
                <a:cs typeface="Times New Roman" pitchFamily="18" charset="0"/>
              </a:defRPr>
            </a:lvl7pPr>
            <a:lvl8pPr marL="1371600" algn="l" rtl="0" fontAlgn="base">
              <a:spcBef>
                <a:spcPct val="0"/>
              </a:spcBef>
              <a:spcAft>
                <a:spcPct val="0"/>
              </a:spcAft>
              <a:defRPr sz="4400">
                <a:solidFill>
                  <a:schemeClr val="tx1"/>
                </a:solidFill>
                <a:latin typeface="Calibri" pitchFamily="34" charset="0"/>
                <a:cs typeface="Times New Roman" pitchFamily="18" charset="0"/>
              </a:defRPr>
            </a:lvl8pPr>
            <a:lvl9pPr marL="1828800" algn="l" rtl="0" fontAlgn="base">
              <a:spcBef>
                <a:spcPct val="0"/>
              </a:spcBef>
              <a:spcAft>
                <a:spcPct val="0"/>
              </a:spcAft>
              <a:defRPr sz="4400">
                <a:solidFill>
                  <a:schemeClr val="tx1"/>
                </a:solidFill>
                <a:latin typeface="Calibri" pitchFamily="34" charset="0"/>
                <a:cs typeface="Times New Roman" pitchFamily="18" charset="0"/>
              </a:defRPr>
            </a:lvl9pPr>
          </a:lstStyle>
          <a:p>
            <a:pPr algn="r" eaLnBrk="1" hangingPunct="1"/>
            <a:r>
              <a:rPr lang="fa-IR" dirty="0" smtClean="0">
                <a:cs typeface="B Nazanin" panose="00000400000000000000" pitchFamily="2" charset="-78"/>
              </a:rPr>
              <a:t>پا</a:t>
            </a:r>
            <a:r>
              <a:rPr lang="ar-SA" dirty="0" smtClean="0">
                <a:cs typeface="B Nazanin" panose="00000400000000000000" pitchFamily="2" charset="-78"/>
              </a:rPr>
              <a:t>ي</a:t>
            </a:r>
            <a:r>
              <a:rPr lang="fa-IR" dirty="0" smtClean="0">
                <a:cs typeface="B Nazanin" panose="00000400000000000000" pitchFamily="2" charset="-78"/>
              </a:rPr>
              <a:t>گاه داده تحل</a:t>
            </a:r>
            <a:r>
              <a:rPr lang="ar-SA" dirty="0" smtClean="0">
                <a:cs typeface="B Nazanin" panose="00000400000000000000" pitchFamily="2" charset="-78"/>
              </a:rPr>
              <a:t>ي</a:t>
            </a:r>
            <a:r>
              <a:rPr lang="fa-IR" dirty="0" smtClean="0">
                <a:cs typeface="B Nazanin" panose="00000400000000000000" pitchFamily="2" charset="-78"/>
              </a:rPr>
              <a:t>لی (ادامه)</a:t>
            </a:r>
            <a:endParaRPr lang="en-US" dirty="0" smtClean="0">
              <a:cs typeface="B Nazanin" panose="00000400000000000000" pitchFamily="2" charset="-78"/>
            </a:endParaRPr>
          </a:p>
        </p:txBody>
      </p:sp>
      <p:sp>
        <p:nvSpPr>
          <p:cNvPr id="7" name="Rectangle 3"/>
          <p:cNvSpPr>
            <a:spLocks noChangeArrowheads="1"/>
          </p:cNvSpPr>
          <p:nvPr/>
        </p:nvSpPr>
        <p:spPr bwMode="auto">
          <a:xfrm>
            <a:off x="468313" y="1817033"/>
            <a:ext cx="8266112" cy="4594225"/>
          </a:xfrm>
          <a:prstGeom prst="rect">
            <a:avLst/>
          </a:prstGeom>
          <a:solidFill>
            <a:srgbClr val="D8DBDE"/>
          </a:solidFill>
          <a:ln w="12700">
            <a:solidFill>
              <a:srgbClr val="000000"/>
            </a:solidFill>
            <a:miter lim="800000"/>
            <a:headEnd/>
            <a:tailEnd type="none" w="sm" len="sm"/>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l" rtl="0" eaLnBrk="1" hangingPunct="1">
              <a:spcBef>
                <a:spcPct val="0"/>
              </a:spcBef>
              <a:buClrTx/>
              <a:buFontTx/>
              <a:buNone/>
            </a:pPr>
            <a:endParaRPr lang="pt-BR" sz="1200">
              <a:solidFill>
                <a:srgbClr val="000000"/>
              </a:solidFill>
              <a:cs typeface="Arial" panose="020B0604020202020204" pitchFamily="34" charset="0"/>
            </a:endParaRPr>
          </a:p>
        </p:txBody>
      </p:sp>
      <p:sp>
        <p:nvSpPr>
          <p:cNvPr id="8" name="Line 4"/>
          <p:cNvSpPr>
            <a:spLocks noChangeShapeType="1"/>
          </p:cNvSpPr>
          <p:nvPr/>
        </p:nvSpPr>
        <p:spPr bwMode="auto">
          <a:xfrm>
            <a:off x="4343400" y="1636058"/>
            <a:ext cx="0" cy="46609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5"/>
          <p:cNvSpPr>
            <a:spLocks noChangeShapeType="1"/>
          </p:cNvSpPr>
          <p:nvPr/>
        </p:nvSpPr>
        <p:spPr bwMode="auto">
          <a:xfrm>
            <a:off x="2286000" y="1636058"/>
            <a:ext cx="0" cy="46609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6"/>
          <p:cNvSpPr>
            <a:spLocks noChangeShapeType="1"/>
          </p:cNvSpPr>
          <p:nvPr/>
        </p:nvSpPr>
        <p:spPr bwMode="auto">
          <a:xfrm>
            <a:off x="7010400" y="1636058"/>
            <a:ext cx="0" cy="46609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7"/>
          <p:cNvSpPr>
            <a:spLocks noChangeArrowheads="1"/>
          </p:cNvSpPr>
          <p:nvPr/>
        </p:nvSpPr>
        <p:spPr bwMode="auto">
          <a:xfrm>
            <a:off x="492125" y="1499533"/>
            <a:ext cx="8272463" cy="328613"/>
          </a:xfrm>
          <a:prstGeom prst="rect">
            <a:avLst/>
          </a:prstGeom>
          <a:solidFill>
            <a:srgbClr val="073771"/>
          </a:solidFill>
          <a:ln>
            <a:noFill/>
          </a:ln>
          <a:extLst>
            <a:ext uri="{91240B29-F687-4F45-9708-019B960494DF}">
              <a14:hiddenLine xmlns:a14="http://schemas.microsoft.com/office/drawing/2010/main" w="9525">
                <a:solidFill>
                  <a:srgbClr val="000000"/>
                </a:solidFill>
                <a:miter lim="800000"/>
                <a:headEnd/>
                <a:tailEnd type="none" w="sm" len="sm"/>
              </a14:hiddenLine>
            </a:ext>
          </a:extLst>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l" rtl="0" eaLnBrk="1" hangingPunct="1">
              <a:spcBef>
                <a:spcPct val="0"/>
              </a:spcBef>
              <a:buClrTx/>
              <a:buFontTx/>
              <a:buNone/>
            </a:pPr>
            <a:r>
              <a:rPr lang="pt-BR" sz="1200" dirty="0">
                <a:solidFill>
                  <a:schemeClr val="bg1"/>
                </a:solidFill>
                <a:cs typeface="Arial" panose="020B0604020202020204" pitchFamily="34" charset="0"/>
              </a:rPr>
              <a:t>       DATA SOURCES              STAGING AREA                         DATA WAREHOUSE                DECISION SUPPORT</a:t>
            </a:r>
          </a:p>
        </p:txBody>
      </p:sp>
      <p:sp>
        <p:nvSpPr>
          <p:cNvPr id="12" name="AutoShape 8"/>
          <p:cNvSpPr>
            <a:spLocks noChangeArrowheads="1"/>
          </p:cNvSpPr>
          <p:nvPr/>
        </p:nvSpPr>
        <p:spPr bwMode="auto">
          <a:xfrm>
            <a:off x="1600200" y="2245658"/>
            <a:ext cx="304800" cy="304800"/>
          </a:xfrm>
          <a:prstGeom prst="flowChartMagneticTape">
            <a:avLst/>
          </a:prstGeom>
          <a:solidFill>
            <a:srgbClr val="98ADB2"/>
          </a:solidFill>
          <a:ln w="3175">
            <a:solidFill>
              <a:srgbClr val="457681"/>
            </a:solidFill>
            <a:miter lim="800000"/>
            <a:headEnd/>
            <a:tailEnd/>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13" name="AutoShape 9"/>
          <p:cNvSpPr>
            <a:spLocks noChangeArrowheads="1"/>
          </p:cNvSpPr>
          <p:nvPr/>
        </p:nvSpPr>
        <p:spPr bwMode="auto">
          <a:xfrm>
            <a:off x="1143000" y="2245658"/>
            <a:ext cx="228600" cy="304800"/>
          </a:xfrm>
          <a:prstGeom prst="can">
            <a:avLst>
              <a:gd name="adj" fmla="val 33333"/>
            </a:avLst>
          </a:prstGeom>
          <a:solidFill>
            <a:srgbClr val="98ADB2"/>
          </a:solidFill>
          <a:ln w="3175">
            <a:solidFill>
              <a:srgbClr val="457681"/>
            </a:solidFill>
            <a:round/>
            <a:headEnd/>
            <a:tailEnd/>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endParaRPr lang="pt-BR" sz="1200">
              <a:solidFill>
                <a:srgbClr val="000000"/>
              </a:solidFill>
              <a:cs typeface="Arial" panose="020B0604020202020204" pitchFamily="34" charset="0"/>
            </a:endParaRPr>
          </a:p>
        </p:txBody>
      </p:sp>
      <p:sp>
        <p:nvSpPr>
          <p:cNvPr id="14" name="AutoShape 10"/>
          <p:cNvSpPr>
            <a:spLocks noChangeArrowheads="1"/>
          </p:cNvSpPr>
          <p:nvPr/>
        </p:nvSpPr>
        <p:spPr bwMode="auto">
          <a:xfrm>
            <a:off x="685800" y="2245658"/>
            <a:ext cx="228600" cy="304800"/>
          </a:xfrm>
          <a:prstGeom prst="can">
            <a:avLst>
              <a:gd name="adj" fmla="val 33333"/>
            </a:avLst>
          </a:prstGeom>
          <a:solidFill>
            <a:srgbClr val="98ADB2"/>
          </a:solidFill>
          <a:ln w="3175">
            <a:solidFill>
              <a:srgbClr val="457681"/>
            </a:solidFill>
            <a:round/>
            <a:headEnd/>
            <a:tailEnd/>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endParaRPr lang="pt-BR" sz="1200">
              <a:solidFill>
                <a:srgbClr val="000000"/>
              </a:solidFill>
              <a:cs typeface="Arial" panose="020B0604020202020204" pitchFamily="34" charset="0"/>
            </a:endParaRPr>
          </a:p>
        </p:txBody>
      </p:sp>
      <p:sp>
        <p:nvSpPr>
          <p:cNvPr id="15" name="AutoShape 11"/>
          <p:cNvSpPr>
            <a:spLocks noChangeArrowheads="1"/>
          </p:cNvSpPr>
          <p:nvPr/>
        </p:nvSpPr>
        <p:spPr bwMode="auto">
          <a:xfrm>
            <a:off x="1600200" y="3464858"/>
            <a:ext cx="304800" cy="304800"/>
          </a:xfrm>
          <a:prstGeom prst="flowChartMagneticTape">
            <a:avLst/>
          </a:prstGeom>
          <a:solidFill>
            <a:srgbClr val="98ADB2"/>
          </a:solidFill>
          <a:ln w="3175">
            <a:solidFill>
              <a:srgbClr val="457681"/>
            </a:solidFill>
            <a:miter lim="800000"/>
            <a:headEnd/>
            <a:tailEnd/>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16" name="AutoShape 12"/>
          <p:cNvSpPr>
            <a:spLocks noChangeArrowheads="1"/>
          </p:cNvSpPr>
          <p:nvPr/>
        </p:nvSpPr>
        <p:spPr bwMode="auto">
          <a:xfrm>
            <a:off x="1143000" y="3464858"/>
            <a:ext cx="228600" cy="304800"/>
          </a:xfrm>
          <a:prstGeom prst="can">
            <a:avLst>
              <a:gd name="adj" fmla="val 33333"/>
            </a:avLst>
          </a:prstGeom>
          <a:solidFill>
            <a:srgbClr val="98ADB2"/>
          </a:solidFill>
          <a:ln w="3175">
            <a:solidFill>
              <a:srgbClr val="457681"/>
            </a:solidFill>
            <a:round/>
            <a:headEnd/>
            <a:tailEnd/>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endParaRPr lang="pt-BR" sz="1200">
              <a:solidFill>
                <a:srgbClr val="000000"/>
              </a:solidFill>
              <a:cs typeface="Arial" panose="020B0604020202020204" pitchFamily="34" charset="0"/>
            </a:endParaRPr>
          </a:p>
        </p:txBody>
      </p:sp>
      <p:sp>
        <p:nvSpPr>
          <p:cNvPr id="17" name="AutoShape 13"/>
          <p:cNvSpPr>
            <a:spLocks noChangeArrowheads="1"/>
          </p:cNvSpPr>
          <p:nvPr/>
        </p:nvSpPr>
        <p:spPr bwMode="auto">
          <a:xfrm>
            <a:off x="685800" y="3464858"/>
            <a:ext cx="228600" cy="304800"/>
          </a:xfrm>
          <a:prstGeom prst="can">
            <a:avLst>
              <a:gd name="adj" fmla="val 33333"/>
            </a:avLst>
          </a:prstGeom>
          <a:solidFill>
            <a:srgbClr val="98ADB2"/>
          </a:solidFill>
          <a:ln w="3175">
            <a:solidFill>
              <a:srgbClr val="457681"/>
            </a:solidFill>
            <a:round/>
            <a:headEnd/>
            <a:tailEnd/>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endParaRPr lang="pt-BR" sz="1200">
              <a:solidFill>
                <a:srgbClr val="000000"/>
              </a:solidFill>
              <a:cs typeface="Arial" panose="020B0604020202020204" pitchFamily="34" charset="0"/>
            </a:endParaRPr>
          </a:p>
        </p:txBody>
      </p:sp>
      <p:sp>
        <p:nvSpPr>
          <p:cNvPr id="18" name="tower"/>
          <p:cNvSpPr>
            <a:spLocks noEditPoints="1" noChangeArrowheads="1"/>
          </p:cNvSpPr>
          <p:nvPr/>
        </p:nvSpPr>
        <p:spPr bwMode="auto">
          <a:xfrm>
            <a:off x="766763" y="4388783"/>
            <a:ext cx="376237" cy="447675"/>
          </a:xfrm>
          <a:custGeom>
            <a:avLst/>
            <a:gdLst>
              <a:gd name="T0" fmla="*/ 0 w 21600"/>
              <a:gd name="T1" fmla="*/ 2147483646 h 21600"/>
              <a:gd name="T2" fmla="*/ 2147483646 w 21600"/>
              <a:gd name="T3" fmla="*/ 0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w 21600"/>
              <a:gd name="T17" fmla="*/ 2147483646 h 21600"/>
              <a:gd name="T18" fmla="*/ 0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98ADB2"/>
          </a:solidFill>
          <a:ln w="9525">
            <a:solidFill>
              <a:srgbClr val="000000"/>
            </a:solidFill>
            <a:miter lim="800000"/>
            <a:headEnd/>
            <a:tailEnd/>
          </a:ln>
        </p:spPr>
        <p:txBody>
          <a:bodyPr/>
          <a:lstStyle/>
          <a:p>
            <a:endParaRPr lang="en-US"/>
          </a:p>
        </p:txBody>
      </p:sp>
      <p:sp>
        <p:nvSpPr>
          <p:cNvPr id="19" name="computr1"/>
          <p:cNvSpPr>
            <a:spLocks noEditPoints="1" noChangeArrowheads="1"/>
          </p:cNvSpPr>
          <p:nvPr/>
        </p:nvSpPr>
        <p:spPr bwMode="auto">
          <a:xfrm>
            <a:off x="1295400" y="4379258"/>
            <a:ext cx="457200" cy="457200"/>
          </a:xfrm>
          <a:custGeom>
            <a:avLst/>
            <a:gdLst>
              <a:gd name="T0" fmla="*/ 2147483646 w 21600"/>
              <a:gd name="T1" fmla="*/ 0 h 21600"/>
              <a:gd name="T2" fmla="*/ 2147483646 w 21600"/>
              <a:gd name="T3" fmla="*/ 0 h 21600"/>
              <a:gd name="T4" fmla="*/ 2147483646 w 21600"/>
              <a:gd name="T5" fmla="*/ 0 h 21600"/>
              <a:gd name="T6" fmla="*/ 0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0 w 21600"/>
              <a:gd name="T25" fmla="*/ 2147483646 h 21600"/>
              <a:gd name="T26" fmla="*/ 2147483646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5A659A"/>
          </a:solidFill>
          <a:ln w="9525">
            <a:solidFill>
              <a:srgbClr val="000000"/>
            </a:solidFill>
            <a:miter lim="800000"/>
            <a:headEnd/>
            <a:tailEnd/>
          </a:ln>
        </p:spPr>
        <p:txBody>
          <a:bodyPr/>
          <a:lstStyle/>
          <a:p>
            <a:endParaRPr lang="en-US"/>
          </a:p>
        </p:txBody>
      </p:sp>
      <p:sp>
        <p:nvSpPr>
          <p:cNvPr id="20" name="AutoShape 16"/>
          <p:cNvSpPr>
            <a:spLocks noChangeArrowheads="1"/>
          </p:cNvSpPr>
          <p:nvPr/>
        </p:nvSpPr>
        <p:spPr bwMode="auto">
          <a:xfrm>
            <a:off x="1600200" y="5369858"/>
            <a:ext cx="304800" cy="304800"/>
          </a:xfrm>
          <a:prstGeom prst="flowChartMagneticTape">
            <a:avLst/>
          </a:prstGeom>
          <a:solidFill>
            <a:srgbClr val="98ADB2"/>
          </a:solidFill>
          <a:ln w="3175">
            <a:solidFill>
              <a:srgbClr val="457681"/>
            </a:solidFill>
            <a:miter lim="800000"/>
            <a:headEnd/>
            <a:tailEnd/>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21" name="AutoShape 17"/>
          <p:cNvSpPr>
            <a:spLocks noChangeArrowheads="1"/>
          </p:cNvSpPr>
          <p:nvPr/>
        </p:nvSpPr>
        <p:spPr bwMode="auto">
          <a:xfrm>
            <a:off x="685800" y="5369858"/>
            <a:ext cx="304800" cy="304800"/>
          </a:xfrm>
          <a:prstGeom prst="flowChartMagneticTape">
            <a:avLst/>
          </a:prstGeom>
          <a:solidFill>
            <a:srgbClr val="98ADB2"/>
          </a:solidFill>
          <a:ln w="3175">
            <a:solidFill>
              <a:srgbClr val="457681"/>
            </a:solidFill>
            <a:miter lim="800000"/>
            <a:headEnd/>
            <a:tailEnd/>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22" name="AutoShape 18"/>
          <p:cNvSpPr>
            <a:spLocks noChangeArrowheads="1"/>
          </p:cNvSpPr>
          <p:nvPr/>
        </p:nvSpPr>
        <p:spPr bwMode="auto">
          <a:xfrm>
            <a:off x="1143000" y="5369858"/>
            <a:ext cx="304800" cy="304800"/>
          </a:xfrm>
          <a:prstGeom prst="flowChartMagneticTape">
            <a:avLst/>
          </a:prstGeom>
          <a:solidFill>
            <a:srgbClr val="98ADB2"/>
          </a:solidFill>
          <a:ln w="3175">
            <a:solidFill>
              <a:srgbClr val="457681"/>
            </a:solidFill>
            <a:miter lim="800000"/>
            <a:headEnd/>
            <a:tailEnd/>
          </a:ln>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23" name="Text Box 19"/>
          <p:cNvSpPr txBox="1">
            <a:spLocks noChangeArrowheads="1"/>
          </p:cNvSpPr>
          <p:nvPr/>
        </p:nvSpPr>
        <p:spPr bwMode="auto">
          <a:xfrm>
            <a:off x="533400" y="1788458"/>
            <a:ext cx="1447800" cy="4572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Application Databases</a:t>
            </a:r>
          </a:p>
        </p:txBody>
      </p:sp>
      <p:sp>
        <p:nvSpPr>
          <p:cNvPr id="24" name="Text Box 20"/>
          <p:cNvSpPr txBox="1">
            <a:spLocks noChangeArrowheads="1"/>
          </p:cNvSpPr>
          <p:nvPr/>
        </p:nvSpPr>
        <p:spPr bwMode="auto">
          <a:xfrm>
            <a:off x="533400" y="2702858"/>
            <a:ext cx="1447800" cy="639763"/>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Packaged application/ERP Data</a:t>
            </a:r>
          </a:p>
        </p:txBody>
      </p:sp>
      <p:sp>
        <p:nvSpPr>
          <p:cNvPr id="25" name="Text Box 21"/>
          <p:cNvSpPr txBox="1">
            <a:spLocks noChangeArrowheads="1"/>
          </p:cNvSpPr>
          <p:nvPr/>
        </p:nvSpPr>
        <p:spPr bwMode="auto">
          <a:xfrm>
            <a:off x="533400" y="3952221"/>
            <a:ext cx="1447800" cy="274637"/>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Desktop Data</a:t>
            </a:r>
          </a:p>
        </p:txBody>
      </p:sp>
      <p:sp>
        <p:nvSpPr>
          <p:cNvPr id="26" name="Text Box 22"/>
          <p:cNvSpPr txBox="1">
            <a:spLocks noChangeArrowheads="1"/>
          </p:cNvSpPr>
          <p:nvPr/>
        </p:nvSpPr>
        <p:spPr bwMode="auto">
          <a:xfrm>
            <a:off x="533400" y="4988858"/>
            <a:ext cx="1447800" cy="274638"/>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External Data</a:t>
            </a:r>
          </a:p>
        </p:txBody>
      </p:sp>
      <p:sp>
        <p:nvSpPr>
          <p:cNvPr id="27" name="Text Box 23"/>
          <p:cNvSpPr txBox="1">
            <a:spLocks noChangeArrowheads="1"/>
          </p:cNvSpPr>
          <p:nvPr/>
        </p:nvSpPr>
        <p:spPr bwMode="auto">
          <a:xfrm>
            <a:off x="533400" y="5827058"/>
            <a:ext cx="1447800" cy="274638"/>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Web-based Data</a:t>
            </a:r>
          </a:p>
        </p:txBody>
      </p:sp>
      <p:sp>
        <p:nvSpPr>
          <p:cNvPr id="28" name="Line 24"/>
          <p:cNvSpPr>
            <a:spLocks noChangeShapeType="1"/>
          </p:cNvSpPr>
          <p:nvPr/>
        </p:nvSpPr>
        <p:spPr bwMode="auto">
          <a:xfrm>
            <a:off x="1824038" y="2029758"/>
            <a:ext cx="1071562" cy="1054100"/>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29" name="Line 25"/>
          <p:cNvSpPr>
            <a:spLocks noChangeShapeType="1"/>
          </p:cNvSpPr>
          <p:nvPr/>
        </p:nvSpPr>
        <p:spPr bwMode="auto">
          <a:xfrm>
            <a:off x="1905000" y="3007658"/>
            <a:ext cx="685800" cy="381000"/>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30" name="Line 26"/>
          <p:cNvSpPr>
            <a:spLocks noChangeShapeType="1"/>
          </p:cNvSpPr>
          <p:nvPr/>
        </p:nvSpPr>
        <p:spPr bwMode="auto">
          <a:xfrm flipV="1">
            <a:off x="1828800" y="3858558"/>
            <a:ext cx="727075" cy="292100"/>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31" name="Line 27"/>
          <p:cNvSpPr>
            <a:spLocks noChangeShapeType="1"/>
          </p:cNvSpPr>
          <p:nvPr/>
        </p:nvSpPr>
        <p:spPr bwMode="auto">
          <a:xfrm flipV="1">
            <a:off x="1828800" y="4303058"/>
            <a:ext cx="762000" cy="762000"/>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32" name="Line 28"/>
          <p:cNvSpPr>
            <a:spLocks noChangeShapeType="1"/>
          </p:cNvSpPr>
          <p:nvPr/>
        </p:nvSpPr>
        <p:spPr bwMode="auto">
          <a:xfrm flipV="1">
            <a:off x="1905000" y="4893608"/>
            <a:ext cx="754063" cy="1085850"/>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33" name="Line 29"/>
          <p:cNvSpPr>
            <a:spLocks noChangeShapeType="1"/>
          </p:cNvSpPr>
          <p:nvPr/>
        </p:nvSpPr>
        <p:spPr bwMode="auto">
          <a:xfrm>
            <a:off x="4073525" y="4150658"/>
            <a:ext cx="457200" cy="0"/>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34" name="AutoShape 30"/>
          <p:cNvSpPr>
            <a:spLocks noChangeArrowheads="1"/>
          </p:cNvSpPr>
          <p:nvPr/>
        </p:nvSpPr>
        <p:spPr bwMode="auto">
          <a:xfrm>
            <a:off x="4592638" y="3312458"/>
            <a:ext cx="381000" cy="304800"/>
          </a:xfrm>
          <a:prstGeom prst="can">
            <a:avLst>
              <a:gd name="adj" fmla="val 25000"/>
            </a:avLst>
          </a:prstGeom>
          <a:solidFill>
            <a:srgbClr val="0A5374"/>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endParaRPr lang="pt-BR" sz="1200">
              <a:solidFill>
                <a:srgbClr val="000000"/>
              </a:solidFill>
              <a:cs typeface="Arial" panose="020B0604020202020204" pitchFamily="34" charset="0"/>
            </a:endParaRPr>
          </a:p>
        </p:txBody>
      </p:sp>
      <p:sp>
        <p:nvSpPr>
          <p:cNvPr id="35" name="AutoShape 31"/>
          <p:cNvSpPr>
            <a:spLocks noChangeArrowheads="1"/>
          </p:cNvSpPr>
          <p:nvPr/>
        </p:nvSpPr>
        <p:spPr bwMode="auto">
          <a:xfrm>
            <a:off x="4592638" y="3769658"/>
            <a:ext cx="381000" cy="304800"/>
          </a:xfrm>
          <a:prstGeom prst="can">
            <a:avLst>
              <a:gd name="adj" fmla="val 25000"/>
            </a:avLst>
          </a:prstGeom>
          <a:solidFill>
            <a:srgbClr val="0A5374"/>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endParaRPr lang="pt-BR" sz="1200">
              <a:solidFill>
                <a:srgbClr val="000000"/>
              </a:solidFill>
              <a:cs typeface="Arial" panose="020B0604020202020204" pitchFamily="34" charset="0"/>
            </a:endParaRPr>
          </a:p>
        </p:txBody>
      </p:sp>
      <p:sp>
        <p:nvSpPr>
          <p:cNvPr id="36" name="AutoShape 32"/>
          <p:cNvSpPr>
            <a:spLocks noChangeArrowheads="1"/>
          </p:cNvSpPr>
          <p:nvPr/>
        </p:nvSpPr>
        <p:spPr bwMode="auto">
          <a:xfrm>
            <a:off x="4592638" y="4226858"/>
            <a:ext cx="381000" cy="304800"/>
          </a:xfrm>
          <a:prstGeom prst="can">
            <a:avLst>
              <a:gd name="adj" fmla="val 25000"/>
            </a:avLst>
          </a:prstGeom>
          <a:solidFill>
            <a:srgbClr val="0A5374"/>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endParaRPr lang="pt-BR" sz="1200">
              <a:solidFill>
                <a:srgbClr val="000000"/>
              </a:solidFill>
              <a:cs typeface="Arial" panose="020B0604020202020204" pitchFamily="34" charset="0"/>
            </a:endParaRPr>
          </a:p>
        </p:txBody>
      </p:sp>
      <p:sp>
        <p:nvSpPr>
          <p:cNvPr id="37" name="AutoShape 33"/>
          <p:cNvSpPr>
            <a:spLocks noChangeArrowheads="1"/>
          </p:cNvSpPr>
          <p:nvPr/>
        </p:nvSpPr>
        <p:spPr bwMode="auto">
          <a:xfrm>
            <a:off x="4592638" y="4684058"/>
            <a:ext cx="381000" cy="304800"/>
          </a:xfrm>
          <a:prstGeom prst="can">
            <a:avLst>
              <a:gd name="adj" fmla="val 25000"/>
            </a:avLst>
          </a:prstGeom>
          <a:solidFill>
            <a:srgbClr val="0A5374"/>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endParaRPr lang="pt-BR" sz="1200">
              <a:solidFill>
                <a:srgbClr val="000000"/>
              </a:solidFill>
              <a:cs typeface="Arial" panose="020B0604020202020204" pitchFamily="34" charset="0"/>
            </a:endParaRPr>
          </a:p>
        </p:txBody>
      </p:sp>
      <p:grpSp>
        <p:nvGrpSpPr>
          <p:cNvPr id="38" name="Group 34"/>
          <p:cNvGrpSpPr>
            <a:grpSpLocks/>
          </p:cNvGrpSpPr>
          <p:nvPr/>
        </p:nvGrpSpPr>
        <p:grpSpPr bwMode="auto">
          <a:xfrm>
            <a:off x="7543800" y="3979208"/>
            <a:ext cx="781050" cy="704850"/>
            <a:chOff x="2928" y="1968"/>
            <a:chExt cx="2064" cy="1824"/>
          </a:xfrm>
        </p:grpSpPr>
        <p:sp>
          <p:nvSpPr>
            <p:cNvPr id="39" name="AutoShape 35"/>
            <p:cNvSpPr>
              <a:spLocks noChangeArrowheads="1"/>
            </p:cNvSpPr>
            <p:nvPr/>
          </p:nvSpPr>
          <p:spPr bwMode="auto">
            <a:xfrm>
              <a:off x="2928" y="1968"/>
              <a:ext cx="2064" cy="1824"/>
            </a:xfrm>
            <a:prstGeom prst="cube">
              <a:avLst>
                <a:gd name="adj" fmla="val 25000"/>
              </a:avLst>
            </a:prstGeom>
            <a:solidFill>
              <a:srgbClr val="E8E8CF"/>
            </a:solidFill>
            <a:ln w="12700">
              <a:solidFill>
                <a:srgbClr val="837E43"/>
              </a:solidFill>
              <a:miter lim="800000"/>
              <a:headEnd/>
              <a:tailEnd/>
            </a:ln>
          </p:spPr>
          <p:txBody>
            <a:bodyPr wrap="none" lIns="92075" tIns="46038" rIns="92075" bIns="46038"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40" name="Line 36"/>
            <p:cNvSpPr>
              <a:spLocks noChangeShapeType="1"/>
            </p:cNvSpPr>
            <p:nvPr/>
          </p:nvSpPr>
          <p:spPr bwMode="auto">
            <a:xfrm flipV="1">
              <a:off x="2928" y="2640"/>
              <a:ext cx="1632" cy="1"/>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41" name="Line 37"/>
            <p:cNvSpPr>
              <a:spLocks noChangeShapeType="1"/>
            </p:cNvSpPr>
            <p:nvPr/>
          </p:nvSpPr>
          <p:spPr bwMode="auto">
            <a:xfrm>
              <a:off x="2928" y="2880"/>
              <a:ext cx="1632" cy="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42" name="Line 38"/>
            <p:cNvSpPr>
              <a:spLocks noChangeShapeType="1"/>
            </p:cNvSpPr>
            <p:nvPr/>
          </p:nvSpPr>
          <p:spPr bwMode="auto">
            <a:xfrm flipV="1">
              <a:off x="4560" y="2208"/>
              <a:ext cx="432" cy="43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43" name="Line 39"/>
            <p:cNvSpPr>
              <a:spLocks noChangeShapeType="1"/>
            </p:cNvSpPr>
            <p:nvPr/>
          </p:nvSpPr>
          <p:spPr bwMode="auto">
            <a:xfrm flipV="1">
              <a:off x="4560" y="2448"/>
              <a:ext cx="432" cy="43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44" name="Line 40"/>
            <p:cNvSpPr>
              <a:spLocks noChangeShapeType="1"/>
            </p:cNvSpPr>
            <p:nvPr/>
          </p:nvSpPr>
          <p:spPr bwMode="auto">
            <a:xfrm flipV="1">
              <a:off x="2928" y="3120"/>
              <a:ext cx="1632" cy="1"/>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45" name="Line 41"/>
            <p:cNvSpPr>
              <a:spLocks noChangeShapeType="1"/>
            </p:cNvSpPr>
            <p:nvPr/>
          </p:nvSpPr>
          <p:spPr bwMode="auto">
            <a:xfrm>
              <a:off x="2928" y="3360"/>
              <a:ext cx="1632" cy="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46" name="Line 42"/>
            <p:cNvSpPr>
              <a:spLocks noChangeShapeType="1"/>
            </p:cNvSpPr>
            <p:nvPr/>
          </p:nvSpPr>
          <p:spPr bwMode="auto">
            <a:xfrm flipV="1">
              <a:off x="4560" y="2688"/>
              <a:ext cx="432" cy="43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47" name="Line 43"/>
            <p:cNvSpPr>
              <a:spLocks noChangeShapeType="1"/>
            </p:cNvSpPr>
            <p:nvPr/>
          </p:nvSpPr>
          <p:spPr bwMode="auto">
            <a:xfrm flipV="1">
              <a:off x="4560" y="2928"/>
              <a:ext cx="432" cy="43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48" name="Line 44"/>
            <p:cNvSpPr>
              <a:spLocks noChangeShapeType="1"/>
            </p:cNvSpPr>
            <p:nvPr/>
          </p:nvSpPr>
          <p:spPr bwMode="auto">
            <a:xfrm>
              <a:off x="2928" y="3600"/>
              <a:ext cx="1632" cy="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49" name="Line 45"/>
            <p:cNvSpPr>
              <a:spLocks noChangeShapeType="1"/>
            </p:cNvSpPr>
            <p:nvPr/>
          </p:nvSpPr>
          <p:spPr bwMode="auto">
            <a:xfrm flipV="1">
              <a:off x="4560" y="3168"/>
              <a:ext cx="432" cy="43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0" name="Line 46"/>
            <p:cNvSpPr>
              <a:spLocks noChangeShapeType="1"/>
            </p:cNvSpPr>
            <p:nvPr/>
          </p:nvSpPr>
          <p:spPr bwMode="auto">
            <a:xfrm>
              <a:off x="3120" y="2448"/>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1" name="Line 47"/>
            <p:cNvSpPr>
              <a:spLocks noChangeShapeType="1"/>
            </p:cNvSpPr>
            <p:nvPr/>
          </p:nvSpPr>
          <p:spPr bwMode="auto">
            <a:xfrm>
              <a:off x="3360" y="2448"/>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2" name="Line 48"/>
            <p:cNvSpPr>
              <a:spLocks noChangeShapeType="1"/>
            </p:cNvSpPr>
            <p:nvPr/>
          </p:nvSpPr>
          <p:spPr bwMode="auto">
            <a:xfrm>
              <a:off x="3600" y="2448"/>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3" name="Line 49"/>
            <p:cNvSpPr>
              <a:spLocks noChangeShapeType="1"/>
            </p:cNvSpPr>
            <p:nvPr/>
          </p:nvSpPr>
          <p:spPr bwMode="auto">
            <a:xfrm>
              <a:off x="3840" y="2448"/>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4" name="Line 50"/>
            <p:cNvSpPr>
              <a:spLocks noChangeShapeType="1"/>
            </p:cNvSpPr>
            <p:nvPr/>
          </p:nvSpPr>
          <p:spPr bwMode="auto">
            <a:xfrm>
              <a:off x="4080" y="2448"/>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5" name="Line 51"/>
            <p:cNvSpPr>
              <a:spLocks noChangeShapeType="1"/>
            </p:cNvSpPr>
            <p:nvPr/>
          </p:nvSpPr>
          <p:spPr bwMode="auto">
            <a:xfrm>
              <a:off x="4272" y="2448"/>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6" name="Line 52"/>
            <p:cNvSpPr>
              <a:spLocks noChangeShapeType="1"/>
            </p:cNvSpPr>
            <p:nvPr/>
          </p:nvSpPr>
          <p:spPr bwMode="auto">
            <a:xfrm>
              <a:off x="4656" y="2304"/>
              <a:ext cx="0" cy="139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7" name="Line 53"/>
            <p:cNvSpPr>
              <a:spLocks noChangeShapeType="1"/>
            </p:cNvSpPr>
            <p:nvPr/>
          </p:nvSpPr>
          <p:spPr bwMode="auto">
            <a:xfrm>
              <a:off x="4800" y="2160"/>
              <a:ext cx="0" cy="139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8" name="Line 54"/>
            <p:cNvSpPr>
              <a:spLocks noChangeShapeType="1"/>
            </p:cNvSpPr>
            <p:nvPr/>
          </p:nvSpPr>
          <p:spPr bwMode="auto">
            <a:xfrm>
              <a:off x="4896" y="2064"/>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59" name="Line 55"/>
            <p:cNvSpPr>
              <a:spLocks noChangeShapeType="1"/>
            </p:cNvSpPr>
            <p:nvPr/>
          </p:nvSpPr>
          <p:spPr bwMode="auto">
            <a:xfrm>
              <a:off x="3072" y="2304"/>
              <a:ext cx="1584" cy="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0" name="Line 56"/>
            <p:cNvSpPr>
              <a:spLocks noChangeShapeType="1"/>
            </p:cNvSpPr>
            <p:nvPr/>
          </p:nvSpPr>
          <p:spPr bwMode="auto">
            <a:xfrm flipH="1">
              <a:off x="3168" y="2160"/>
              <a:ext cx="1632" cy="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1" name="Line 57"/>
            <p:cNvSpPr>
              <a:spLocks noChangeShapeType="1"/>
            </p:cNvSpPr>
            <p:nvPr/>
          </p:nvSpPr>
          <p:spPr bwMode="auto">
            <a:xfrm flipH="1">
              <a:off x="3264" y="2064"/>
              <a:ext cx="1632" cy="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2" name="Line 58"/>
            <p:cNvSpPr>
              <a:spLocks noChangeShapeType="1"/>
            </p:cNvSpPr>
            <p:nvPr/>
          </p:nvSpPr>
          <p:spPr bwMode="auto">
            <a:xfrm flipV="1">
              <a:off x="3120" y="1968"/>
              <a:ext cx="480" cy="48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3" name="Line 59"/>
            <p:cNvSpPr>
              <a:spLocks noChangeShapeType="1"/>
            </p:cNvSpPr>
            <p:nvPr/>
          </p:nvSpPr>
          <p:spPr bwMode="auto">
            <a:xfrm flipV="1">
              <a:off x="3360" y="1968"/>
              <a:ext cx="480" cy="48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4" name="Line 60"/>
            <p:cNvSpPr>
              <a:spLocks noChangeShapeType="1"/>
            </p:cNvSpPr>
            <p:nvPr/>
          </p:nvSpPr>
          <p:spPr bwMode="auto">
            <a:xfrm flipV="1">
              <a:off x="3600" y="1968"/>
              <a:ext cx="480" cy="48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5" name="Line 61"/>
            <p:cNvSpPr>
              <a:spLocks noChangeShapeType="1"/>
            </p:cNvSpPr>
            <p:nvPr/>
          </p:nvSpPr>
          <p:spPr bwMode="auto">
            <a:xfrm flipV="1">
              <a:off x="3840" y="1968"/>
              <a:ext cx="480" cy="48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6" name="Line 62"/>
            <p:cNvSpPr>
              <a:spLocks noChangeShapeType="1"/>
            </p:cNvSpPr>
            <p:nvPr/>
          </p:nvSpPr>
          <p:spPr bwMode="auto">
            <a:xfrm flipV="1">
              <a:off x="4080" y="1968"/>
              <a:ext cx="480" cy="48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67" name="Line 63"/>
            <p:cNvSpPr>
              <a:spLocks noChangeShapeType="1"/>
            </p:cNvSpPr>
            <p:nvPr/>
          </p:nvSpPr>
          <p:spPr bwMode="auto">
            <a:xfrm flipV="1">
              <a:off x="4272" y="1968"/>
              <a:ext cx="480" cy="48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grpSp>
      <p:sp>
        <p:nvSpPr>
          <p:cNvPr id="68" name="Document"/>
          <p:cNvSpPr>
            <a:spLocks noEditPoints="1" noChangeArrowheads="1"/>
          </p:cNvSpPr>
          <p:nvPr/>
        </p:nvSpPr>
        <p:spPr bwMode="auto">
          <a:xfrm>
            <a:off x="7705725" y="1864658"/>
            <a:ext cx="447675" cy="600075"/>
          </a:xfrm>
          <a:custGeom>
            <a:avLst/>
            <a:gdLst>
              <a:gd name="T0" fmla="*/ 2147483646 w 21600"/>
              <a:gd name="T1" fmla="*/ 2147483646 h 21600"/>
              <a:gd name="T2" fmla="*/ 325122000 w 21600"/>
              <a:gd name="T3" fmla="*/ 2147483646 h 21600"/>
              <a:gd name="T4" fmla="*/ 2147483646 w 21600"/>
              <a:gd name="T5" fmla="*/ 1340265568 h 21600"/>
              <a:gd name="T6" fmla="*/ 2147483646 w 21600"/>
              <a:gd name="T7" fmla="*/ 2147483646 h 21600"/>
              <a:gd name="T8" fmla="*/ 2147483646 w 21600"/>
              <a:gd name="T9" fmla="*/ 2147483646 h 21600"/>
              <a:gd name="T10" fmla="*/ 0 w 21600"/>
              <a:gd name="T11" fmla="*/ 0 h 21600"/>
              <a:gd name="T12" fmla="*/ 2147483646 w 21600"/>
              <a:gd name="T13" fmla="*/ 0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E8E8CF"/>
          </a:solidFill>
          <a:ln w="12700">
            <a:solidFill>
              <a:srgbClr val="837E43"/>
            </a:solidFill>
            <a:miter lim="800000"/>
            <a:headEnd/>
            <a:tailEnd/>
          </a:ln>
          <a:effectLst>
            <a:outerShdw dist="63500" dir="2212194" algn="ctr" rotWithShape="0">
              <a:srgbClr val="4D4D4D"/>
            </a:outerShdw>
          </a:effectLst>
        </p:spPr>
        <p:txBody>
          <a:bodyPr lIns="0" tIns="0" rIns="0" bIns="0"/>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lnSpc>
                <a:spcPct val="70000"/>
              </a:lnSpc>
              <a:spcBef>
                <a:spcPct val="50000"/>
              </a:spcBef>
              <a:buClrTx/>
              <a:buFontTx/>
              <a:buNone/>
            </a:pPr>
            <a:r>
              <a:rPr lang="pt-BR" sz="600" b="0">
                <a:solidFill>
                  <a:schemeClr val="bg2"/>
                </a:solidFill>
                <a:cs typeface="Arial" panose="020B0604020202020204" pitchFamily="34" charset="0"/>
              </a:rPr>
              <a:t>______________________________________________________</a:t>
            </a:r>
          </a:p>
        </p:txBody>
      </p:sp>
      <p:sp>
        <p:nvSpPr>
          <p:cNvPr id="69" name="Rectangle 65"/>
          <p:cNvSpPr>
            <a:spLocks noChangeArrowheads="1"/>
          </p:cNvSpPr>
          <p:nvPr/>
        </p:nvSpPr>
        <p:spPr bwMode="auto">
          <a:xfrm>
            <a:off x="7467600" y="3007658"/>
            <a:ext cx="914400" cy="533400"/>
          </a:xfrm>
          <a:prstGeom prst="rect">
            <a:avLst/>
          </a:prstGeom>
          <a:solidFill>
            <a:srgbClr val="E8E8CF"/>
          </a:solidFill>
          <a:ln w="6350">
            <a:solidFill>
              <a:schemeClr val="tx1"/>
            </a:solidFill>
            <a:miter lim="800000"/>
            <a:headEnd/>
            <a:tailEnd type="none" w="med" len="sm"/>
          </a:ln>
          <a:effectLst>
            <a:outerShdw dist="35921" dir="2700000" algn="ctr" rotWithShape="0">
              <a:srgbClr val="5F5F5F"/>
            </a:outerShdw>
          </a:effectLst>
        </p:spPr>
        <p:txBody>
          <a:bodyPr wrap="none" lIns="0" tIns="0" rIns="0" bIns="0"/>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500" b="0">
                <a:solidFill>
                  <a:schemeClr val="bg2"/>
                </a:solidFill>
                <a:cs typeface="Arial" panose="020B0604020202020204" pitchFamily="34" charset="0"/>
              </a:rPr>
              <a:t>INCOME ANNUAL REPORT</a:t>
            </a:r>
          </a:p>
          <a:p>
            <a:pPr algn="ctr" rtl="0" eaLnBrk="1" hangingPunct="1">
              <a:spcBef>
                <a:spcPct val="50000"/>
              </a:spcBef>
              <a:buClrTx/>
              <a:buFontTx/>
              <a:buNone/>
            </a:pPr>
            <a:r>
              <a:rPr lang="pt-BR" sz="500">
                <a:solidFill>
                  <a:schemeClr val="bg2"/>
                </a:solidFill>
                <a:cs typeface="Arial" panose="020B0604020202020204" pitchFamily="34" charset="0"/>
              </a:rPr>
              <a:t>___ ___ ____ _____ ___ __ </a:t>
            </a:r>
          </a:p>
          <a:p>
            <a:pPr algn="ctr" rtl="0" eaLnBrk="1" hangingPunct="1">
              <a:spcBef>
                <a:spcPct val="50000"/>
              </a:spcBef>
              <a:buClrTx/>
              <a:buFontTx/>
              <a:buNone/>
            </a:pPr>
            <a:r>
              <a:rPr lang="pt-BR" sz="500">
                <a:solidFill>
                  <a:schemeClr val="bg2"/>
                </a:solidFill>
                <a:cs typeface="Arial" panose="020B0604020202020204" pitchFamily="34" charset="0"/>
              </a:rPr>
              <a:t>___ ___ ____ _____ ___ __ </a:t>
            </a:r>
          </a:p>
          <a:p>
            <a:pPr algn="ctr" rtl="0" eaLnBrk="1" hangingPunct="1">
              <a:spcBef>
                <a:spcPct val="50000"/>
              </a:spcBef>
              <a:buClrTx/>
              <a:buFontTx/>
              <a:buNone/>
            </a:pPr>
            <a:r>
              <a:rPr lang="pt-BR" sz="500">
                <a:solidFill>
                  <a:schemeClr val="bg2"/>
                </a:solidFill>
                <a:cs typeface="Arial" panose="020B0604020202020204" pitchFamily="34" charset="0"/>
              </a:rPr>
              <a:t>___ ___ ____ _____ ___ __ </a:t>
            </a:r>
          </a:p>
        </p:txBody>
      </p:sp>
      <p:sp>
        <p:nvSpPr>
          <p:cNvPr id="70" name="Line 66"/>
          <p:cNvSpPr>
            <a:spLocks noChangeShapeType="1"/>
          </p:cNvSpPr>
          <p:nvPr/>
        </p:nvSpPr>
        <p:spPr bwMode="auto">
          <a:xfrm>
            <a:off x="7696200" y="3083858"/>
            <a:ext cx="0" cy="381000"/>
          </a:xfrm>
          <a:prstGeom prst="line">
            <a:avLst/>
          </a:prstGeom>
          <a:noFill/>
          <a:ln w="12700">
            <a:solidFill>
              <a:schemeClr val="bg2"/>
            </a:solidFill>
            <a:round/>
            <a:headEnd/>
            <a:tailEnd type="none" w="med" len="sm"/>
          </a:ln>
          <a:extLst>
            <a:ext uri="{909E8E84-426E-40DD-AFC4-6F175D3DCCD1}">
              <a14:hiddenFill xmlns:a14="http://schemas.microsoft.com/office/drawing/2010/main">
                <a:noFill/>
              </a14:hiddenFill>
            </a:ext>
          </a:extLst>
        </p:spPr>
        <p:txBody>
          <a:bodyPr>
            <a:spAutoFit/>
          </a:bodyPr>
          <a:lstStyle/>
          <a:p>
            <a:endParaRPr lang="en-US"/>
          </a:p>
        </p:txBody>
      </p:sp>
      <p:sp>
        <p:nvSpPr>
          <p:cNvPr id="71" name="Line 67"/>
          <p:cNvSpPr>
            <a:spLocks noChangeShapeType="1"/>
          </p:cNvSpPr>
          <p:nvPr/>
        </p:nvSpPr>
        <p:spPr bwMode="auto">
          <a:xfrm>
            <a:off x="7848600" y="3083858"/>
            <a:ext cx="0" cy="381000"/>
          </a:xfrm>
          <a:prstGeom prst="line">
            <a:avLst/>
          </a:prstGeom>
          <a:noFill/>
          <a:ln w="12700">
            <a:solidFill>
              <a:schemeClr val="bg2"/>
            </a:solidFill>
            <a:round/>
            <a:headEnd/>
            <a:tailEnd type="none" w="med" len="sm"/>
          </a:ln>
          <a:extLst>
            <a:ext uri="{909E8E84-426E-40DD-AFC4-6F175D3DCCD1}">
              <a14:hiddenFill xmlns:a14="http://schemas.microsoft.com/office/drawing/2010/main">
                <a:noFill/>
              </a14:hiddenFill>
            </a:ext>
          </a:extLst>
        </p:spPr>
        <p:txBody>
          <a:bodyPr>
            <a:spAutoFit/>
          </a:bodyPr>
          <a:lstStyle/>
          <a:p>
            <a:endParaRPr lang="en-US"/>
          </a:p>
        </p:txBody>
      </p:sp>
      <p:sp>
        <p:nvSpPr>
          <p:cNvPr id="72" name="Line 68"/>
          <p:cNvSpPr>
            <a:spLocks noChangeShapeType="1"/>
          </p:cNvSpPr>
          <p:nvPr/>
        </p:nvSpPr>
        <p:spPr bwMode="auto">
          <a:xfrm>
            <a:off x="8001000" y="3083858"/>
            <a:ext cx="0" cy="381000"/>
          </a:xfrm>
          <a:prstGeom prst="line">
            <a:avLst/>
          </a:prstGeom>
          <a:noFill/>
          <a:ln w="12700">
            <a:solidFill>
              <a:schemeClr val="bg2"/>
            </a:solidFill>
            <a:round/>
            <a:headEnd/>
            <a:tailEnd type="none" w="med" len="sm"/>
          </a:ln>
          <a:extLst>
            <a:ext uri="{909E8E84-426E-40DD-AFC4-6F175D3DCCD1}">
              <a14:hiddenFill xmlns:a14="http://schemas.microsoft.com/office/drawing/2010/main">
                <a:noFill/>
              </a14:hiddenFill>
            </a:ext>
          </a:extLst>
        </p:spPr>
        <p:txBody>
          <a:bodyPr>
            <a:spAutoFit/>
          </a:bodyPr>
          <a:lstStyle/>
          <a:p>
            <a:endParaRPr lang="en-US"/>
          </a:p>
        </p:txBody>
      </p:sp>
      <p:sp>
        <p:nvSpPr>
          <p:cNvPr id="73" name="Line 69"/>
          <p:cNvSpPr>
            <a:spLocks noChangeShapeType="1"/>
          </p:cNvSpPr>
          <p:nvPr/>
        </p:nvSpPr>
        <p:spPr bwMode="auto">
          <a:xfrm>
            <a:off x="8153400" y="3083858"/>
            <a:ext cx="0" cy="381000"/>
          </a:xfrm>
          <a:prstGeom prst="line">
            <a:avLst/>
          </a:prstGeom>
          <a:noFill/>
          <a:ln w="12700">
            <a:solidFill>
              <a:schemeClr val="bg2"/>
            </a:solidFill>
            <a:round/>
            <a:headEnd/>
            <a:tailEnd type="none" w="med" len="sm"/>
          </a:ln>
          <a:extLst>
            <a:ext uri="{909E8E84-426E-40DD-AFC4-6F175D3DCCD1}">
              <a14:hiddenFill xmlns:a14="http://schemas.microsoft.com/office/drawing/2010/main">
                <a:noFill/>
              </a14:hiddenFill>
            </a:ext>
          </a:extLst>
        </p:spPr>
        <p:txBody>
          <a:bodyPr>
            <a:spAutoFit/>
          </a:bodyPr>
          <a:lstStyle/>
          <a:p>
            <a:endParaRPr lang="en-US"/>
          </a:p>
        </p:txBody>
      </p:sp>
      <p:grpSp>
        <p:nvGrpSpPr>
          <p:cNvPr id="74" name="Group 70"/>
          <p:cNvGrpSpPr>
            <a:grpSpLocks/>
          </p:cNvGrpSpPr>
          <p:nvPr/>
        </p:nvGrpSpPr>
        <p:grpSpPr bwMode="auto">
          <a:xfrm>
            <a:off x="7391400" y="5141258"/>
            <a:ext cx="1150938" cy="609600"/>
            <a:chOff x="4656" y="3024"/>
            <a:chExt cx="725" cy="384"/>
          </a:xfrm>
        </p:grpSpPr>
        <p:sp>
          <p:nvSpPr>
            <p:cNvPr id="75" name="Line 71"/>
            <p:cNvSpPr>
              <a:spLocks noChangeShapeType="1"/>
            </p:cNvSpPr>
            <p:nvPr/>
          </p:nvSpPr>
          <p:spPr bwMode="auto">
            <a:xfrm>
              <a:off x="4656" y="3408"/>
              <a:ext cx="725" cy="0"/>
            </a:xfrm>
            <a:prstGeom prst="line">
              <a:avLst/>
            </a:prstGeom>
            <a:noFill/>
            <a:ln w="12700">
              <a:solidFill>
                <a:schemeClr val="tx1"/>
              </a:solidFill>
              <a:round/>
              <a:headEnd/>
              <a:tailEnd type="none" w="med" len="sm"/>
            </a:ln>
            <a:extLst>
              <a:ext uri="{909E8E84-426E-40DD-AFC4-6F175D3DCCD1}">
                <a14:hiddenFill xmlns:a14="http://schemas.microsoft.com/office/drawing/2010/main">
                  <a:noFill/>
                </a14:hiddenFill>
              </a:ext>
            </a:extLst>
          </p:spPr>
          <p:txBody>
            <a:bodyPr>
              <a:spAutoFit/>
            </a:bodyPr>
            <a:lstStyle/>
            <a:p>
              <a:endParaRPr lang="en-US"/>
            </a:p>
          </p:txBody>
        </p:sp>
        <p:sp>
          <p:nvSpPr>
            <p:cNvPr id="76" name="Rectangle 72"/>
            <p:cNvSpPr>
              <a:spLocks noChangeArrowheads="1"/>
            </p:cNvSpPr>
            <p:nvPr/>
          </p:nvSpPr>
          <p:spPr bwMode="auto">
            <a:xfrm>
              <a:off x="4752" y="3120"/>
              <a:ext cx="96" cy="288"/>
            </a:xfrm>
            <a:prstGeom prst="rect">
              <a:avLst/>
            </a:prstGeom>
            <a:solidFill>
              <a:srgbClr val="837E43"/>
            </a:solidFill>
            <a:ln w="12700">
              <a:solidFill>
                <a:schemeClr val="tx1"/>
              </a:solidFill>
              <a:miter lim="800000"/>
              <a:headEnd/>
              <a:tailEnd type="none" w="med" len="sm"/>
            </a:ln>
          </p:spPr>
          <p:txBody>
            <a:bodyPr anchor="ct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77" name="Rectangle 73"/>
            <p:cNvSpPr>
              <a:spLocks noChangeArrowheads="1"/>
            </p:cNvSpPr>
            <p:nvPr/>
          </p:nvSpPr>
          <p:spPr bwMode="auto">
            <a:xfrm>
              <a:off x="4896" y="3024"/>
              <a:ext cx="96" cy="384"/>
            </a:xfrm>
            <a:prstGeom prst="rect">
              <a:avLst/>
            </a:prstGeom>
            <a:solidFill>
              <a:srgbClr val="837E43"/>
            </a:solidFill>
            <a:ln w="12700">
              <a:solidFill>
                <a:schemeClr val="tx1"/>
              </a:solidFill>
              <a:miter lim="800000"/>
              <a:headEnd/>
              <a:tailEnd type="none" w="med" len="sm"/>
            </a:ln>
          </p:spPr>
          <p:txBody>
            <a:bodyPr anchor="ct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78" name="Rectangle 74"/>
            <p:cNvSpPr>
              <a:spLocks noChangeArrowheads="1"/>
            </p:cNvSpPr>
            <p:nvPr/>
          </p:nvSpPr>
          <p:spPr bwMode="auto">
            <a:xfrm>
              <a:off x="5040" y="3216"/>
              <a:ext cx="96" cy="192"/>
            </a:xfrm>
            <a:prstGeom prst="rect">
              <a:avLst/>
            </a:prstGeom>
            <a:solidFill>
              <a:srgbClr val="837E43"/>
            </a:solidFill>
            <a:ln w="12700">
              <a:solidFill>
                <a:schemeClr val="tx1"/>
              </a:solidFill>
              <a:miter lim="800000"/>
              <a:headEnd/>
              <a:tailEnd type="none" w="med" len="sm"/>
            </a:ln>
          </p:spPr>
          <p:txBody>
            <a:bodyPr anchor="ct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79" name="Rectangle 75"/>
            <p:cNvSpPr>
              <a:spLocks noChangeArrowheads="1"/>
            </p:cNvSpPr>
            <p:nvPr/>
          </p:nvSpPr>
          <p:spPr bwMode="auto">
            <a:xfrm>
              <a:off x="5184" y="3072"/>
              <a:ext cx="96" cy="336"/>
            </a:xfrm>
            <a:prstGeom prst="rect">
              <a:avLst/>
            </a:prstGeom>
            <a:solidFill>
              <a:srgbClr val="837E43"/>
            </a:solidFill>
            <a:ln w="12700">
              <a:solidFill>
                <a:schemeClr val="tx1"/>
              </a:solidFill>
              <a:miter lim="800000"/>
              <a:headEnd/>
              <a:tailEnd type="none" w="med" len="sm"/>
            </a:ln>
          </p:spPr>
          <p:txBody>
            <a:bodyPr anchor="ct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grpSp>
      <p:sp>
        <p:nvSpPr>
          <p:cNvPr id="80" name="AutoShape 76"/>
          <p:cNvSpPr>
            <a:spLocks noChangeArrowheads="1"/>
          </p:cNvSpPr>
          <p:nvPr/>
        </p:nvSpPr>
        <p:spPr bwMode="auto">
          <a:xfrm>
            <a:off x="6858000" y="3769658"/>
            <a:ext cx="609600" cy="609600"/>
          </a:xfrm>
          <a:prstGeom prst="rightArrow">
            <a:avLst>
              <a:gd name="adj1" fmla="val 50000"/>
              <a:gd name="adj2" fmla="val 25000"/>
            </a:avLst>
          </a:prstGeom>
          <a:solidFill>
            <a:srgbClr val="6A747E"/>
          </a:solidFill>
          <a:ln>
            <a:noFill/>
          </a:ln>
          <a:extLst>
            <a:ext uri="{91240B29-F687-4F45-9708-019B960494DF}">
              <a14:hiddenLine xmlns:a14="http://schemas.microsoft.com/office/drawing/2010/main" w="76200">
                <a:solidFill>
                  <a:srgbClr val="000000"/>
                </a:solidFill>
                <a:miter lim="800000"/>
                <a:headEnd/>
                <a:tailEnd type="none" w="med" len="sm"/>
              </a14:hiddenLine>
            </a:ext>
          </a:extLst>
        </p:spPr>
        <p:txBody>
          <a:bodyPr anchor="ct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buClr>
                <a:schemeClr val="bg2"/>
              </a:buClr>
              <a:buFont typeface="Wingdings" panose="05000000000000000000" pitchFamily="2" charset="2"/>
              <a:buChar char="•"/>
            </a:pPr>
            <a:endParaRPr lang="fa-IR" sz="2800" b="0">
              <a:solidFill>
                <a:schemeClr val="tx1"/>
              </a:solidFill>
              <a:cs typeface="Nazanin" pitchFamily="2" charset="-78"/>
            </a:endParaRPr>
          </a:p>
        </p:txBody>
      </p:sp>
      <p:sp>
        <p:nvSpPr>
          <p:cNvPr id="81" name="Text Box 77"/>
          <p:cNvSpPr txBox="1">
            <a:spLocks noChangeArrowheads="1"/>
          </p:cNvSpPr>
          <p:nvPr/>
        </p:nvSpPr>
        <p:spPr bwMode="auto">
          <a:xfrm>
            <a:off x="7467600" y="2504421"/>
            <a:ext cx="106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type="none" w="med" len="sm"/>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Reports</a:t>
            </a:r>
          </a:p>
        </p:txBody>
      </p:sp>
      <p:sp>
        <p:nvSpPr>
          <p:cNvPr id="82" name="Text Box 78"/>
          <p:cNvSpPr txBox="1">
            <a:spLocks noChangeArrowheads="1"/>
          </p:cNvSpPr>
          <p:nvPr/>
        </p:nvSpPr>
        <p:spPr bwMode="auto">
          <a:xfrm>
            <a:off x="7391400" y="3647421"/>
            <a:ext cx="106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type="none" w="med" len="sm"/>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EIS</a:t>
            </a:r>
          </a:p>
        </p:txBody>
      </p:sp>
      <p:sp>
        <p:nvSpPr>
          <p:cNvPr id="83" name="Text Box 79"/>
          <p:cNvSpPr txBox="1">
            <a:spLocks noChangeArrowheads="1"/>
          </p:cNvSpPr>
          <p:nvPr/>
        </p:nvSpPr>
        <p:spPr bwMode="auto">
          <a:xfrm>
            <a:off x="7391400" y="4760258"/>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type="none" w="med" len="sm"/>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OLAP</a:t>
            </a:r>
          </a:p>
        </p:txBody>
      </p:sp>
      <p:sp>
        <p:nvSpPr>
          <p:cNvPr id="84" name="Text Box 80"/>
          <p:cNvSpPr txBox="1">
            <a:spLocks noChangeArrowheads="1"/>
          </p:cNvSpPr>
          <p:nvPr/>
        </p:nvSpPr>
        <p:spPr bwMode="auto">
          <a:xfrm>
            <a:off x="7010400" y="5781021"/>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type="none" w="med" len="sm"/>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Statistical &amp; Financial Analysis</a:t>
            </a:r>
          </a:p>
        </p:txBody>
      </p:sp>
      <p:pic>
        <p:nvPicPr>
          <p:cNvPr id="85" name="Picture 81" descr="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388658"/>
            <a:ext cx="14208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AutoShape 82"/>
          <p:cNvSpPr>
            <a:spLocks noChangeArrowheads="1"/>
          </p:cNvSpPr>
          <p:nvPr/>
        </p:nvSpPr>
        <p:spPr bwMode="auto">
          <a:xfrm>
            <a:off x="2667000" y="3083858"/>
            <a:ext cx="1371600" cy="1905000"/>
          </a:xfrm>
          <a:prstGeom prst="can">
            <a:avLst>
              <a:gd name="adj" fmla="val 3472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round/>
                <a:headEnd/>
                <a:tailEnd/>
              </a14:hiddenLine>
            </a:ext>
          </a:extLst>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r>
              <a:rPr lang="pt-BR" sz="1000">
                <a:solidFill>
                  <a:schemeClr val="tx1"/>
                </a:solidFill>
                <a:cs typeface="Arial" panose="020B0604020202020204" pitchFamily="34" charset="0"/>
              </a:rPr>
              <a:t>EXTRACTION</a:t>
            </a:r>
          </a:p>
          <a:p>
            <a:pPr algn="ctr" rtl="0" eaLnBrk="1" hangingPunct="1">
              <a:spcBef>
                <a:spcPct val="0"/>
              </a:spcBef>
              <a:buClrTx/>
              <a:buFontTx/>
              <a:buNone/>
            </a:pPr>
            <a:r>
              <a:rPr lang="pt-BR" sz="1000">
                <a:solidFill>
                  <a:schemeClr val="tx1"/>
                </a:solidFill>
                <a:cs typeface="Arial" panose="020B0604020202020204" pitchFamily="34" charset="0"/>
              </a:rPr>
              <a:t>TRANSFORMING</a:t>
            </a:r>
          </a:p>
          <a:p>
            <a:pPr algn="ctr" rtl="0" eaLnBrk="1" hangingPunct="1">
              <a:spcBef>
                <a:spcPct val="0"/>
              </a:spcBef>
              <a:buClrTx/>
              <a:buFontTx/>
              <a:buNone/>
            </a:pPr>
            <a:r>
              <a:rPr lang="pt-BR" sz="1000">
                <a:solidFill>
                  <a:schemeClr val="tx1"/>
                </a:solidFill>
                <a:cs typeface="Arial" panose="020B0604020202020204" pitchFamily="34" charset="0"/>
              </a:rPr>
              <a:t>CLEANING</a:t>
            </a:r>
          </a:p>
          <a:p>
            <a:pPr algn="ctr" rtl="0" eaLnBrk="1" hangingPunct="1">
              <a:spcBef>
                <a:spcPct val="0"/>
              </a:spcBef>
              <a:buClrTx/>
              <a:buFontTx/>
              <a:buNone/>
            </a:pPr>
            <a:r>
              <a:rPr lang="pt-BR" sz="1000">
                <a:solidFill>
                  <a:schemeClr val="tx1"/>
                </a:solidFill>
                <a:cs typeface="Arial" panose="020B0604020202020204" pitchFamily="34" charset="0"/>
              </a:rPr>
              <a:t>AGGREGATION</a:t>
            </a:r>
          </a:p>
        </p:txBody>
      </p:sp>
      <p:pic>
        <p:nvPicPr>
          <p:cNvPr id="87" name="Picture 83" descr="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338" y="3655358"/>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AutoShape 84"/>
          <p:cNvSpPr>
            <a:spLocks noChangeArrowheads="1"/>
          </p:cNvSpPr>
          <p:nvPr/>
        </p:nvSpPr>
        <p:spPr bwMode="auto">
          <a:xfrm>
            <a:off x="5738813" y="3655358"/>
            <a:ext cx="1143000" cy="990600"/>
          </a:xfrm>
          <a:prstGeom prst="can">
            <a:avLst>
              <a:gd name="adj"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round/>
                <a:headEnd/>
                <a:tailEnd/>
              </a14:hiddenLine>
            </a:ext>
          </a:extLst>
        </p:spPr>
        <p:txBody>
          <a:bodyPr wrap="none" anchor="ct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0"/>
              </a:spcBef>
              <a:buClrTx/>
              <a:buFontTx/>
              <a:buNone/>
            </a:pPr>
            <a:r>
              <a:rPr lang="pt-BR" sz="1000">
                <a:solidFill>
                  <a:schemeClr val="tx1"/>
                </a:solidFill>
                <a:cs typeface="Arial" panose="020B0604020202020204" pitchFamily="34" charset="0"/>
              </a:rPr>
              <a:t>DATA </a:t>
            </a:r>
          </a:p>
          <a:p>
            <a:pPr algn="ctr" rtl="0" eaLnBrk="1" hangingPunct="1">
              <a:spcBef>
                <a:spcPct val="0"/>
              </a:spcBef>
              <a:buClrTx/>
              <a:buFontTx/>
              <a:buNone/>
            </a:pPr>
            <a:r>
              <a:rPr lang="pt-BR" sz="1000">
                <a:solidFill>
                  <a:schemeClr val="tx1"/>
                </a:solidFill>
                <a:cs typeface="Arial" panose="020B0604020202020204" pitchFamily="34" charset="0"/>
              </a:rPr>
              <a:t>WAREHOUSE</a:t>
            </a:r>
          </a:p>
        </p:txBody>
      </p:sp>
      <p:sp>
        <p:nvSpPr>
          <p:cNvPr id="89" name="Text Box 85"/>
          <p:cNvSpPr txBox="1">
            <a:spLocks noChangeArrowheads="1"/>
          </p:cNvSpPr>
          <p:nvPr/>
        </p:nvSpPr>
        <p:spPr bwMode="auto">
          <a:xfrm>
            <a:off x="4211638" y="2779058"/>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type="none" w="med" len="sm"/>
              </a14:hiddenLine>
            </a:ext>
          </a:extLst>
        </p:spPr>
        <p:txBody>
          <a:bodyPr>
            <a:spAutoFit/>
          </a:bodyPr>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0" eaLnBrk="1" hangingPunct="1">
              <a:spcBef>
                <a:spcPct val="50000"/>
              </a:spcBef>
              <a:buClrTx/>
              <a:buFontTx/>
              <a:buNone/>
            </a:pPr>
            <a:r>
              <a:rPr lang="pt-BR" sz="1200">
                <a:solidFill>
                  <a:schemeClr val="tx1"/>
                </a:solidFill>
                <a:cs typeface="Arial" panose="020B0604020202020204" pitchFamily="34" charset="0"/>
              </a:rPr>
              <a:t>DATA MARTS</a:t>
            </a:r>
          </a:p>
        </p:txBody>
      </p:sp>
      <p:sp>
        <p:nvSpPr>
          <p:cNvPr id="90" name="Line 87"/>
          <p:cNvSpPr>
            <a:spLocks noChangeShapeType="1"/>
          </p:cNvSpPr>
          <p:nvPr/>
        </p:nvSpPr>
        <p:spPr bwMode="auto">
          <a:xfrm>
            <a:off x="4932363" y="3545821"/>
            <a:ext cx="792162" cy="576262"/>
          </a:xfrm>
          <a:prstGeom prst="line">
            <a:avLst/>
          </a:prstGeom>
          <a:noFill/>
          <a:ln w="22225">
            <a:solidFill>
              <a:srgbClr val="401F0C"/>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1" name="Line 88"/>
          <p:cNvSpPr>
            <a:spLocks noChangeShapeType="1"/>
          </p:cNvSpPr>
          <p:nvPr/>
        </p:nvSpPr>
        <p:spPr bwMode="auto">
          <a:xfrm>
            <a:off x="5003800" y="3904596"/>
            <a:ext cx="720725" cy="288925"/>
          </a:xfrm>
          <a:prstGeom prst="line">
            <a:avLst/>
          </a:prstGeom>
          <a:noFill/>
          <a:ln w="22225">
            <a:solidFill>
              <a:srgbClr val="401F0C"/>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2" name="Line 89"/>
          <p:cNvSpPr>
            <a:spLocks noChangeShapeType="1"/>
          </p:cNvSpPr>
          <p:nvPr/>
        </p:nvSpPr>
        <p:spPr bwMode="auto">
          <a:xfrm flipV="1">
            <a:off x="5003800" y="4264958"/>
            <a:ext cx="720725" cy="144463"/>
          </a:xfrm>
          <a:prstGeom prst="line">
            <a:avLst/>
          </a:prstGeom>
          <a:noFill/>
          <a:ln w="22225">
            <a:solidFill>
              <a:srgbClr val="401F0C"/>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 name="Line 90"/>
          <p:cNvSpPr>
            <a:spLocks noChangeShapeType="1"/>
          </p:cNvSpPr>
          <p:nvPr/>
        </p:nvSpPr>
        <p:spPr bwMode="auto">
          <a:xfrm flipV="1">
            <a:off x="5003800" y="4337983"/>
            <a:ext cx="720725" cy="503238"/>
          </a:xfrm>
          <a:prstGeom prst="line">
            <a:avLst/>
          </a:prstGeom>
          <a:noFill/>
          <a:ln w="22225">
            <a:solidFill>
              <a:srgbClr val="401F0C"/>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4" name="Rectangle 91"/>
          <p:cNvSpPr>
            <a:spLocks noChangeArrowheads="1"/>
          </p:cNvSpPr>
          <p:nvPr/>
        </p:nvSpPr>
        <p:spPr bwMode="auto">
          <a:xfrm>
            <a:off x="5724525" y="4841221"/>
            <a:ext cx="1008063" cy="1366837"/>
          </a:xfrm>
          <a:prstGeom prst="rect">
            <a:avLst/>
          </a:prstGeom>
          <a:solidFill>
            <a:srgbClr val="DDDDDD">
              <a:alpha val="45882"/>
            </a:srgbClr>
          </a:solidFill>
          <a:ln>
            <a:noFill/>
          </a:ln>
          <a:effectLst>
            <a:prstShdw prst="shdw17" dist="17961" dir="2700000">
              <a:srgbClr val="858585"/>
            </a:prstShdw>
          </a:effectLst>
          <a:extLst>
            <a:ext uri="{91240B29-F687-4F45-9708-019B960494DF}">
              <a14:hiddenLine xmlns:a14="http://schemas.microsoft.com/office/drawing/2010/main" w="22225">
                <a:solidFill>
                  <a:srgbClr val="000000"/>
                </a:solidFill>
                <a:miter lim="800000"/>
                <a:headEnd/>
                <a:tailEnd/>
              </a14:hiddenLine>
            </a:ext>
          </a:extLst>
        </p:spPr>
        <p:txBody>
          <a:bodyPr wrap="none" lIns="90000" tIns="46800" rIns="90000" bIns="46800" anchor="ctr" anchorCtr="1"/>
          <a:lstStyle>
            <a:lvl1pPr algn="r" rtl="1">
              <a:spcBef>
                <a:spcPct val="20000"/>
              </a:spcBef>
              <a:buClr>
                <a:schemeClr val="hlink"/>
              </a:buClr>
              <a:buFont typeface="Wingdings" panose="05000000000000000000" pitchFamily="2" charset="2"/>
              <a:buChar char="v"/>
              <a:defRPr sz="3200" b="1">
                <a:solidFill>
                  <a:schemeClr val="accent1"/>
                </a:solidFill>
                <a:latin typeface="Arial" panose="020B0604020202020204" pitchFamily="34" charset="0"/>
                <a:cs typeface="B Nazanin" panose="00000400000000000000" pitchFamily="2" charset="-78"/>
              </a:defRPr>
            </a:lvl1pPr>
            <a:lvl2pPr marL="742950" indent="-285750" algn="r" rtl="1">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cs typeface="B Nazanin" panose="00000400000000000000" pitchFamily="2" charset="-78"/>
              </a:defRPr>
            </a:lvl2pPr>
            <a:lvl3pPr marL="1143000" indent="-228600" algn="r" rtl="1">
              <a:spcBef>
                <a:spcPct val="20000"/>
              </a:spcBef>
              <a:buClr>
                <a:schemeClr val="tx1"/>
              </a:buClr>
              <a:buChar char="•"/>
              <a:defRPr sz="2400">
                <a:solidFill>
                  <a:schemeClr val="tx1"/>
                </a:solidFill>
                <a:latin typeface="Arial" panose="020B0604020202020204" pitchFamily="34" charset="0"/>
                <a:cs typeface="B Nazanin" panose="00000400000000000000" pitchFamily="2" charset="-78"/>
              </a:defRPr>
            </a:lvl3pPr>
            <a:lvl4pPr marL="16002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lgn="r" rtl="1">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buClrTx/>
              <a:buFontTx/>
              <a:buNone/>
            </a:pPr>
            <a:r>
              <a:rPr lang="en-US" sz="3600" b="0">
                <a:solidFill>
                  <a:srgbClr val="401F0C"/>
                </a:solidFill>
                <a:latin typeface="Times New Roman" panose="02020603050405020304" pitchFamily="18" charset="0"/>
                <a:cs typeface="Lotus" pitchFamily="2" charset="-78"/>
                <a:hlinkClick r:id="" action="ppaction://noaction"/>
              </a:rPr>
              <a:t>OR</a:t>
            </a:r>
            <a:endParaRPr lang="en-US" sz="3600" b="0">
              <a:solidFill>
                <a:srgbClr val="401F0C"/>
              </a:solidFill>
              <a:latin typeface="Times New Roman" panose="02020603050405020304" pitchFamily="18" charset="0"/>
              <a:cs typeface="Lotus" pitchFamily="2" charset="-78"/>
            </a:endParaRPr>
          </a:p>
        </p:txBody>
      </p:sp>
    </p:spTree>
    <p:extLst>
      <p:ext uri="{BB962C8B-B14F-4D97-AF65-F5344CB8AC3E}">
        <p14:creationId xmlns:p14="http://schemas.microsoft.com/office/powerpoint/2010/main" val="1926194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معرفی</a:t>
            </a:r>
            <a:endParaRPr lang="fa-IR" dirty="0"/>
          </a:p>
        </p:txBody>
      </p:sp>
      <p:sp>
        <p:nvSpPr>
          <p:cNvPr id="3" name="Content Placeholder 2"/>
          <p:cNvSpPr>
            <a:spLocks noGrp="1"/>
          </p:cNvSpPr>
          <p:nvPr>
            <p:ph idx="1"/>
          </p:nvPr>
        </p:nvSpPr>
        <p:spPr>
          <a:xfrm>
            <a:off x="457200" y="1628800"/>
            <a:ext cx="8229600" cy="4497363"/>
          </a:xfrm>
        </p:spPr>
        <p:txBody>
          <a:bodyPr/>
          <a:lstStyle/>
          <a:p>
            <a:endParaRPr lang="fa-IR" sz="2000" b="1" dirty="0" smtClean="0"/>
          </a:p>
          <a:p>
            <a:r>
              <a:rPr lang="fa-IR" sz="2000" b="1" dirty="0" smtClean="0"/>
              <a:t>تحصيلات</a:t>
            </a:r>
          </a:p>
          <a:p>
            <a:pPr lvl="1"/>
            <a:r>
              <a:rPr lang="fa-IR" sz="1800" b="1" dirty="0" smtClean="0"/>
              <a:t>ليسانس نرم افزار دانشگاه فردوسی مشهد 1372</a:t>
            </a:r>
          </a:p>
          <a:p>
            <a:pPr lvl="1"/>
            <a:r>
              <a:rPr lang="fa-IR" sz="1800" b="1" dirty="0" smtClean="0"/>
              <a:t>فوق ليسانس هوش و رباتيک دانشگاه تهران 1376</a:t>
            </a:r>
          </a:p>
          <a:p>
            <a:r>
              <a:rPr lang="fa-IR" sz="2000" b="1" dirty="0" smtClean="0"/>
              <a:t>مسئوليت ها</a:t>
            </a:r>
          </a:p>
          <a:p>
            <a:pPr lvl="1"/>
            <a:r>
              <a:rPr lang="fa-IR" sz="1800" b="1" dirty="0" smtClean="0"/>
              <a:t>مدير </a:t>
            </a:r>
            <a:r>
              <a:rPr lang="en-US" sz="1800" b="1" dirty="0" smtClean="0"/>
              <a:t>IT</a:t>
            </a:r>
            <a:r>
              <a:rPr lang="fa-IR" sz="1800" b="1" dirty="0" smtClean="0"/>
              <a:t> گروه صنعتی پارت لاستيک از سال 1378</a:t>
            </a:r>
          </a:p>
          <a:p>
            <a:pPr lvl="1"/>
            <a:r>
              <a:rPr lang="fa-IR" sz="1800" b="1" dirty="0" smtClean="0"/>
              <a:t>مدير گروه فناوری اطلاعات دانشگاه علمی کاربردی پارت لاستيک از سال 1386</a:t>
            </a:r>
          </a:p>
          <a:p>
            <a:pPr lvl="1"/>
            <a:r>
              <a:rPr lang="fa-IR" sz="1800" b="1" dirty="0" smtClean="0"/>
              <a:t>دبير کار گروه فناوری اطلاعات انجمن مديران صنايع از سال 1382</a:t>
            </a:r>
          </a:p>
          <a:p>
            <a:pPr lvl="1"/>
            <a:r>
              <a:rPr lang="fa-IR" sz="1800" b="1" dirty="0" smtClean="0"/>
              <a:t>عضويت در هيات مديره نظام صنفی رايانه خراسان رضوی (2 دوره علی البدل ، در حال حاضر اصلی)</a:t>
            </a:r>
          </a:p>
          <a:p>
            <a:pPr lvl="1"/>
            <a:r>
              <a:rPr lang="fa-IR" sz="1800" b="1" dirty="0" smtClean="0"/>
              <a:t>عضو کارگروه امنيت اطلاعات استان به نمايندگی از صنعت</a:t>
            </a:r>
            <a:endParaRPr lang="en-US" sz="1800" b="1" dirty="0" smtClean="0"/>
          </a:p>
          <a:p>
            <a:pPr lvl="1"/>
            <a:r>
              <a:rPr lang="fa-IR" sz="1800" b="1" dirty="0" smtClean="0"/>
              <a:t>عضويت در کار گروه ارزيابی پروژه های استان از سال 89</a:t>
            </a:r>
          </a:p>
          <a:p>
            <a:pPr lvl="1"/>
            <a:r>
              <a:rPr lang="fa-IR" sz="1800" b="1" dirty="0" smtClean="0"/>
              <a:t>و ...</a:t>
            </a:r>
          </a:p>
          <a:p>
            <a:pPr lvl="1"/>
            <a:endParaRPr lang="fa-IR" sz="1800" b="1" dirty="0"/>
          </a:p>
        </p:txBody>
      </p:sp>
      <p:sp>
        <p:nvSpPr>
          <p:cNvPr id="4" name="Slide Number Placeholder 3"/>
          <p:cNvSpPr>
            <a:spLocks noGrp="1"/>
          </p:cNvSpPr>
          <p:nvPr>
            <p:ph type="sldNum" sz="quarter" idx="12"/>
          </p:nvPr>
        </p:nvSpPr>
        <p:spPr/>
        <p:txBody>
          <a:bodyPr/>
          <a:lstStyle/>
          <a:p>
            <a:fld id="{834D9165-9843-45FA-A602-96E7888B9936}" type="slidenum">
              <a:rPr lang="fa-IR" smtClean="0"/>
              <a:pPr/>
              <a:t>2</a:t>
            </a:fld>
            <a:endParaRPr lang="fa-I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70C040-7CEB-4035-AEC0-9ED1DB497741}" type="slidenum">
              <a:rPr lang="fa-IR" smtClean="0"/>
              <a:pPr/>
              <a:t>20</a:t>
            </a:fld>
            <a:endParaRPr lang="fa-IR"/>
          </a:p>
        </p:txBody>
      </p:sp>
      <p:sp>
        <p:nvSpPr>
          <p:cNvPr id="4" name="Rectangle 2"/>
          <p:cNvSpPr>
            <a:spLocks noGrp="1" noChangeArrowheads="1"/>
          </p:cNvSpPr>
          <p:nvPr>
            <p:ph type="title"/>
          </p:nvPr>
        </p:nvSpPr>
        <p:spPr>
          <a:xfrm>
            <a:off x="876300" y="404664"/>
            <a:ext cx="7391400" cy="563562"/>
          </a:xfrm>
        </p:spPr>
        <p:txBody>
          <a:bodyPr/>
          <a:lstStyle/>
          <a:p>
            <a:pPr algn="r" rtl="1" eaLnBrk="1" hangingPunct="1"/>
            <a:r>
              <a:rPr lang="fa-IR" sz="3500" dirty="0" smtClean="0">
                <a:cs typeface="B Nazanin" panose="00000400000000000000" pitchFamily="2" charset="-78"/>
              </a:rPr>
              <a:t>پايگاه دادة تحليلی (</a:t>
            </a:r>
            <a:r>
              <a:rPr lang="en-US" sz="3300" dirty="0" smtClean="0">
                <a:cs typeface="B Nazanin" panose="00000400000000000000" pitchFamily="2" charset="-78"/>
              </a:rPr>
              <a:t>Data Warehouse</a:t>
            </a:r>
            <a:r>
              <a:rPr lang="fa-IR" sz="3500" dirty="0" smtClean="0">
                <a:cs typeface="B Nazanin" panose="00000400000000000000" pitchFamily="2" charset="-78"/>
              </a:rPr>
              <a:t>)                               </a:t>
            </a:r>
            <a:endParaRPr lang="en-US" sz="3500" dirty="0" smtClean="0">
              <a:cs typeface="B Nazanin" panose="00000400000000000000" pitchFamily="2" charset="-78"/>
            </a:endParaRPr>
          </a:p>
        </p:txBody>
      </p:sp>
      <p:sp>
        <p:nvSpPr>
          <p:cNvPr id="5" name="Rectangle 3"/>
          <p:cNvSpPr txBox="1">
            <a:spLocks noChangeArrowheads="1"/>
          </p:cNvSpPr>
          <p:nvPr/>
        </p:nvSpPr>
        <p:spPr>
          <a:xfrm>
            <a:off x="455613" y="1743073"/>
            <a:ext cx="8232775" cy="403542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eaLnBrk="1" hangingPunct="1">
              <a:lnSpc>
                <a:spcPct val="110000"/>
              </a:lnSpc>
            </a:pPr>
            <a:r>
              <a:rPr lang="en-US" sz="2200" dirty="0" smtClean="0">
                <a:cs typeface="B Nazanin" panose="00000400000000000000" pitchFamily="2" charset="-78"/>
              </a:rPr>
              <a:t> </a:t>
            </a:r>
            <a:r>
              <a:rPr lang="en-US" sz="2000" dirty="0" smtClean="0">
                <a:cs typeface="B Nazanin" panose="00000400000000000000" pitchFamily="2" charset="-78"/>
              </a:rPr>
              <a:t>Data Warehouse</a:t>
            </a:r>
            <a:r>
              <a:rPr lang="fa-IR" sz="2200" dirty="0" smtClean="0">
                <a:cs typeface="B Nazanin" panose="00000400000000000000" pitchFamily="2" charset="-78"/>
              </a:rPr>
              <a:t> (پايگاه داده تحليلی)، مخزن داده ای متمرکز، جمع آوری شده از منابع اطلاعاتی مختلف و ناهمگن در يک محدوده وسيع زمانی است و برای پشتيبانی از سيستم های تصميم يار(</a:t>
            </a:r>
            <a:r>
              <a:rPr lang="en-US" sz="2000" dirty="0" smtClean="0">
                <a:cs typeface="B Nazanin" panose="00000400000000000000" pitchFamily="2" charset="-78"/>
              </a:rPr>
              <a:t>DSS</a:t>
            </a:r>
            <a:r>
              <a:rPr lang="fa-IR" sz="2200" dirty="0" smtClean="0">
                <a:cs typeface="B Nazanin" panose="00000400000000000000" pitchFamily="2" charset="-78"/>
              </a:rPr>
              <a:t>) استفاده می شود.</a:t>
            </a:r>
          </a:p>
          <a:p>
            <a:pPr algn="just" rtl="1" eaLnBrk="1" hangingPunct="1">
              <a:lnSpc>
                <a:spcPct val="80000"/>
              </a:lnSpc>
            </a:pPr>
            <a:r>
              <a:rPr lang="en-US" sz="2000" dirty="0" smtClean="0">
                <a:cs typeface="B Nazanin" panose="00000400000000000000" pitchFamily="2" charset="-78"/>
              </a:rPr>
              <a:t>DW</a:t>
            </a:r>
            <a:r>
              <a:rPr lang="fa-IR" sz="2200" dirty="0" smtClean="0">
                <a:cs typeface="B Nazanin" panose="00000400000000000000" pitchFamily="2" charset="-78"/>
              </a:rPr>
              <a:t> از پايگاه های داده عملياتی و يا ساير منابع داده ای توزيع شدة سازمان ها و ارگان های متفاوت تهيه می شود. </a:t>
            </a:r>
          </a:p>
          <a:p>
            <a:pPr algn="just" rtl="1" eaLnBrk="1" hangingPunct="1">
              <a:lnSpc>
                <a:spcPct val="80000"/>
              </a:lnSpc>
            </a:pPr>
            <a:r>
              <a:rPr lang="fa-IR" sz="2200" dirty="0" smtClean="0">
                <a:cs typeface="B Nazanin" panose="00000400000000000000" pitchFamily="2" charset="-78"/>
              </a:rPr>
              <a:t>پايگاه دادة تحليلی بستر مناسبی فراهم می آورد که داده ها به منظور پاسخگويی به پرسش های تحليلی به صورت بايگانی شده، سر جمع شده و سازمان يافته، ذخيره شوند.</a:t>
            </a:r>
          </a:p>
          <a:p>
            <a:pPr algn="just" rtl="1" eaLnBrk="1" hangingPunct="1">
              <a:lnSpc>
                <a:spcPct val="80000"/>
              </a:lnSpc>
            </a:pPr>
            <a:r>
              <a:rPr lang="fa-IR" sz="2200" dirty="0" smtClean="0">
                <a:cs typeface="B Nazanin" panose="00000400000000000000" pitchFamily="2" charset="-78"/>
              </a:rPr>
              <a:t> پايگاه داده تحليلی شامل داده هايی است که برای انجام تصميم گيری ها و تحليل ها مناسب است.</a:t>
            </a:r>
            <a:r>
              <a:rPr lang="fa-IR" dirty="0" smtClean="0">
                <a:cs typeface="B Nazanin" panose="00000400000000000000" pitchFamily="2" charset="-78"/>
              </a:rPr>
              <a:t>         </a:t>
            </a:r>
            <a:endParaRPr lang="en-US" dirty="0" smtClean="0">
              <a:cs typeface="B Nazanin" panose="00000400000000000000" pitchFamily="2" charset="-78"/>
            </a:endParaRPr>
          </a:p>
          <a:p>
            <a:pPr algn="r" rtl="1" eaLnBrk="1" hangingPunct="1">
              <a:lnSpc>
                <a:spcPct val="80000"/>
              </a:lnSpc>
            </a:pPr>
            <a:endParaRPr lang="en-US" dirty="0" smtClean="0">
              <a:cs typeface="B Nazanin" panose="00000400000000000000" pitchFamily="2" charset="-78"/>
            </a:endParaRPr>
          </a:p>
        </p:txBody>
      </p:sp>
    </p:spTree>
    <p:extLst>
      <p:ext uri="{BB962C8B-B14F-4D97-AF65-F5344CB8AC3E}">
        <p14:creationId xmlns:p14="http://schemas.microsoft.com/office/powerpoint/2010/main" val="834854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70C040-7CEB-4035-AEC0-9ED1DB497741}" type="slidenum">
              <a:rPr lang="fa-IR" smtClean="0"/>
              <a:pPr/>
              <a:t>21</a:t>
            </a:fld>
            <a:endParaRPr lang="fa-IR"/>
          </a:p>
        </p:txBody>
      </p:sp>
      <p:sp>
        <p:nvSpPr>
          <p:cNvPr id="8" name="Rectangle 3"/>
          <p:cNvSpPr txBox="1">
            <a:spLocks noChangeArrowheads="1"/>
          </p:cNvSpPr>
          <p:nvPr/>
        </p:nvSpPr>
        <p:spPr>
          <a:xfrm>
            <a:off x="771525" y="1700808"/>
            <a:ext cx="8048947" cy="426660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eaLnBrk="1" hangingPunct="1">
              <a:lnSpc>
                <a:spcPct val="110000"/>
              </a:lnSpc>
            </a:pPr>
            <a:r>
              <a:rPr lang="fa-IR" sz="2200" smtClean="0">
                <a:cs typeface="B Nazanin" panose="00000400000000000000" pitchFamily="2" charset="-78"/>
              </a:rPr>
              <a:t>پا</a:t>
            </a:r>
            <a:r>
              <a:rPr lang="ar-SA" sz="2200" smtClean="0">
                <a:cs typeface="B Nazanin" panose="00000400000000000000" pitchFamily="2" charset="-78"/>
              </a:rPr>
              <a:t>ي</a:t>
            </a:r>
            <a:r>
              <a:rPr lang="fa-IR" sz="2200" smtClean="0">
                <a:cs typeface="B Nazanin" panose="00000400000000000000" pitchFamily="2" charset="-78"/>
              </a:rPr>
              <a:t>گاه داده تحل</a:t>
            </a:r>
            <a:r>
              <a:rPr lang="ar-SA" sz="2200" smtClean="0">
                <a:cs typeface="B Nazanin" panose="00000400000000000000" pitchFamily="2" charset="-78"/>
              </a:rPr>
              <a:t>ي</a:t>
            </a:r>
            <a:r>
              <a:rPr lang="fa-IR" sz="2200" smtClean="0">
                <a:cs typeface="B Nazanin" panose="00000400000000000000" pitchFamily="2" charset="-78"/>
              </a:rPr>
              <a:t>لی عبارت است از مخزن دادة جمع آوری شده ای از منابع اطلاعاتی:</a:t>
            </a:r>
          </a:p>
          <a:p>
            <a:pPr lvl="2" algn="just" rtl="1" eaLnBrk="1" hangingPunct="1">
              <a:lnSpc>
                <a:spcPct val="110000"/>
              </a:lnSpc>
            </a:pPr>
            <a:r>
              <a:rPr lang="fa-IR" sz="2200" smtClean="0">
                <a:cs typeface="B Nazanin" panose="00000400000000000000" pitchFamily="2" charset="-78"/>
              </a:rPr>
              <a:t>مختلف، </a:t>
            </a:r>
          </a:p>
          <a:p>
            <a:pPr lvl="2" algn="just" rtl="1" eaLnBrk="1" hangingPunct="1">
              <a:lnSpc>
                <a:spcPct val="110000"/>
              </a:lnSpc>
            </a:pPr>
            <a:r>
              <a:rPr lang="fa-IR" sz="2200" smtClean="0">
                <a:cs typeface="B Nazanin" panose="00000400000000000000" pitchFamily="2" charset="-78"/>
              </a:rPr>
              <a:t>توز</a:t>
            </a:r>
            <a:r>
              <a:rPr lang="ar-SA" sz="2200" smtClean="0">
                <a:cs typeface="B Nazanin" panose="00000400000000000000" pitchFamily="2" charset="-78"/>
              </a:rPr>
              <a:t>ي</a:t>
            </a:r>
            <a:r>
              <a:rPr lang="fa-IR" sz="2200" smtClean="0">
                <a:cs typeface="B Nazanin" panose="00000400000000000000" pitchFamily="2" charset="-78"/>
              </a:rPr>
              <a:t>ع شده، </a:t>
            </a:r>
          </a:p>
          <a:p>
            <a:pPr lvl="2" algn="just" rtl="1" eaLnBrk="1" hangingPunct="1">
              <a:lnSpc>
                <a:spcPct val="110000"/>
              </a:lnSpc>
            </a:pPr>
            <a:r>
              <a:rPr lang="fa-IR" sz="2200" smtClean="0">
                <a:cs typeface="B Nazanin" panose="00000400000000000000" pitchFamily="2" charset="-78"/>
              </a:rPr>
              <a:t>احتمالاً ناهمگون، </a:t>
            </a:r>
          </a:p>
          <a:p>
            <a:pPr lvl="2" algn="just" rtl="1" eaLnBrk="1" hangingPunct="1">
              <a:lnSpc>
                <a:spcPct val="110000"/>
              </a:lnSpc>
            </a:pPr>
            <a:r>
              <a:rPr lang="fa-IR" sz="2200" smtClean="0">
                <a:cs typeface="B Nazanin" panose="00000400000000000000" pitchFamily="2" charset="-78"/>
              </a:rPr>
              <a:t>تحت </a:t>
            </a:r>
            <a:r>
              <a:rPr lang="ar-SA" sz="2200" smtClean="0">
                <a:cs typeface="B Nazanin" panose="00000400000000000000" pitchFamily="2" charset="-78"/>
              </a:rPr>
              <a:t>ي</a:t>
            </a:r>
            <a:r>
              <a:rPr lang="fa-IR" sz="2200" smtClean="0">
                <a:cs typeface="B Nazanin" panose="00000400000000000000" pitchFamily="2" charset="-78"/>
              </a:rPr>
              <a:t>ک ساختار چند بُعدی،</a:t>
            </a:r>
          </a:p>
          <a:p>
            <a:pPr lvl="2" algn="just" rtl="1" eaLnBrk="1" hangingPunct="1">
              <a:lnSpc>
                <a:spcPct val="110000"/>
              </a:lnSpc>
            </a:pPr>
            <a:r>
              <a:rPr lang="fa-IR" sz="2200" smtClean="0">
                <a:cs typeface="B Nazanin" panose="00000400000000000000" pitchFamily="2" charset="-78"/>
              </a:rPr>
              <a:t> بصورت </a:t>
            </a:r>
            <a:r>
              <a:rPr lang="ar-SA" sz="2200" smtClean="0">
                <a:cs typeface="B Nazanin" panose="00000400000000000000" pitchFamily="2" charset="-78"/>
              </a:rPr>
              <a:t>ي</a:t>
            </a:r>
            <a:r>
              <a:rPr lang="fa-IR" sz="2200" smtClean="0">
                <a:cs typeface="B Nazanin" panose="00000400000000000000" pitchFamily="2" charset="-78"/>
              </a:rPr>
              <a:t>کپارچه،</a:t>
            </a:r>
          </a:p>
          <a:p>
            <a:pPr lvl="2" algn="just" rtl="1" eaLnBrk="1" hangingPunct="1">
              <a:lnSpc>
                <a:spcPct val="110000"/>
              </a:lnSpc>
            </a:pPr>
            <a:r>
              <a:rPr lang="fa-IR" sz="2200" smtClean="0">
                <a:cs typeface="B Nazanin" panose="00000400000000000000" pitchFamily="2" charset="-78"/>
              </a:rPr>
              <a:t> پاکسازی شده، </a:t>
            </a:r>
          </a:p>
          <a:p>
            <a:pPr lvl="2" algn="just" rtl="1" eaLnBrk="1" hangingPunct="1">
              <a:lnSpc>
                <a:spcPct val="110000"/>
              </a:lnSpc>
            </a:pPr>
            <a:r>
              <a:rPr lang="fa-IR" sz="2200" smtClean="0">
                <a:cs typeface="B Nazanin" panose="00000400000000000000" pitchFamily="2" charset="-78"/>
              </a:rPr>
              <a:t>موضوع گرا،</a:t>
            </a:r>
          </a:p>
          <a:p>
            <a:pPr lvl="2" algn="just" rtl="1" eaLnBrk="1" hangingPunct="1">
              <a:lnSpc>
                <a:spcPct val="110000"/>
              </a:lnSpc>
            </a:pPr>
            <a:r>
              <a:rPr lang="fa-IR" sz="2200" smtClean="0">
                <a:cs typeface="B Nazanin" panose="00000400000000000000" pitchFamily="2" charset="-78"/>
              </a:rPr>
              <a:t> سرجمع شده،</a:t>
            </a:r>
          </a:p>
          <a:p>
            <a:pPr lvl="2" algn="just" rtl="1" eaLnBrk="1" hangingPunct="1">
              <a:lnSpc>
                <a:spcPct val="110000"/>
              </a:lnSpc>
            </a:pPr>
            <a:r>
              <a:rPr lang="fa-IR" sz="2200" smtClean="0">
                <a:cs typeface="B Nazanin" panose="00000400000000000000" pitchFamily="2" charset="-78"/>
              </a:rPr>
              <a:t> غ</a:t>
            </a:r>
            <a:r>
              <a:rPr lang="ar-SA" sz="2200" smtClean="0">
                <a:cs typeface="B Nazanin" panose="00000400000000000000" pitchFamily="2" charset="-78"/>
              </a:rPr>
              <a:t>ي</a:t>
            </a:r>
            <a:r>
              <a:rPr lang="fa-IR" sz="2200" smtClean="0">
                <a:cs typeface="B Nazanin" panose="00000400000000000000" pitchFamily="2" charset="-78"/>
              </a:rPr>
              <a:t>ر قابل تغ</a:t>
            </a:r>
            <a:r>
              <a:rPr lang="ar-SA" sz="2200" smtClean="0">
                <a:cs typeface="B Nazanin" panose="00000400000000000000" pitchFamily="2" charset="-78"/>
              </a:rPr>
              <a:t>يي</a:t>
            </a:r>
            <a:r>
              <a:rPr lang="fa-IR" sz="2200" smtClean="0">
                <a:cs typeface="B Nazanin" panose="00000400000000000000" pitchFamily="2" charset="-78"/>
              </a:rPr>
              <a:t>ر</a:t>
            </a:r>
          </a:p>
          <a:p>
            <a:pPr lvl="2" algn="just" rtl="1" eaLnBrk="1" hangingPunct="1">
              <a:lnSpc>
                <a:spcPct val="110000"/>
              </a:lnSpc>
            </a:pPr>
            <a:r>
              <a:rPr lang="fa-IR" sz="2200" smtClean="0">
                <a:cs typeface="B Nazanin" panose="00000400000000000000" pitchFamily="2" charset="-78"/>
              </a:rPr>
              <a:t> و در محدودة زمانی مشخص طولانی دردسترس بوده.</a:t>
            </a:r>
          </a:p>
          <a:p>
            <a:pPr lvl="2" algn="just" rtl="1" eaLnBrk="1" hangingPunct="1">
              <a:lnSpc>
                <a:spcPct val="110000"/>
              </a:lnSpc>
              <a:buFont typeface="Wingdings" panose="05000000000000000000" pitchFamily="2" charset="2"/>
              <a:buNone/>
            </a:pPr>
            <a:endParaRPr lang="fa-IR" sz="2200" smtClean="0">
              <a:cs typeface="B Nazanin" panose="00000400000000000000" pitchFamily="2" charset="-78"/>
            </a:endParaRPr>
          </a:p>
          <a:p>
            <a:pPr algn="just" rtl="1" eaLnBrk="1" hangingPunct="1">
              <a:buFont typeface="Wingdings" panose="05000000000000000000" pitchFamily="2" charset="2"/>
              <a:buNone/>
            </a:pPr>
            <a:endParaRPr lang="en-US" sz="2200" dirty="0" smtClean="0">
              <a:cs typeface="B Nazanin" panose="00000400000000000000" pitchFamily="2" charset="-78"/>
            </a:endParaRPr>
          </a:p>
        </p:txBody>
      </p:sp>
      <p:sp>
        <p:nvSpPr>
          <p:cNvPr id="9" name="Rectangle 2"/>
          <p:cNvSpPr>
            <a:spLocks noGrp="1" noChangeArrowheads="1"/>
          </p:cNvSpPr>
          <p:nvPr>
            <p:ph type="title"/>
          </p:nvPr>
        </p:nvSpPr>
        <p:spPr>
          <a:xfrm>
            <a:off x="876300" y="404664"/>
            <a:ext cx="7391400" cy="563562"/>
          </a:xfrm>
        </p:spPr>
        <p:txBody>
          <a:bodyPr/>
          <a:lstStyle/>
          <a:p>
            <a:pPr algn="r" rtl="1" eaLnBrk="1" hangingPunct="1"/>
            <a:r>
              <a:rPr lang="fa-IR" sz="3500" dirty="0" smtClean="0">
                <a:cs typeface="B Nazanin" panose="00000400000000000000" pitchFamily="2" charset="-78"/>
              </a:rPr>
              <a:t>پايگاه دادة تحليلی (</a:t>
            </a:r>
            <a:r>
              <a:rPr lang="en-US" sz="3300" dirty="0" smtClean="0">
                <a:cs typeface="B Nazanin" panose="00000400000000000000" pitchFamily="2" charset="-78"/>
              </a:rPr>
              <a:t>Data Warehouse</a:t>
            </a:r>
            <a:r>
              <a:rPr lang="fa-IR" sz="3500" dirty="0" smtClean="0">
                <a:cs typeface="B Nazanin" panose="00000400000000000000" pitchFamily="2" charset="-78"/>
              </a:rPr>
              <a:t>)                               </a:t>
            </a:r>
            <a:endParaRPr lang="en-US" sz="3500" dirty="0" smtClean="0">
              <a:cs typeface="B Nazanin" panose="00000400000000000000" pitchFamily="2" charset="-78"/>
            </a:endParaRPr>
          </a:p>
        </p:txBody>
      </p:sp>
    </p:spTree>
    <p:extLst>
      <p:ext uri="{BB962C8B-B14F-4D97-AF65-F5344CB8AC3E}">
        <p14:creationId xmlns:p14="http://schemas.microsoft.com/office/powerpoint/2010/main" val="3448403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42938" y="274638"/>
            <a:ext cx="8043862" cy="939800"/>
          </a:xfrm>
        </p:spPr>
        <p:txBody>
          <a:bodyPr/>
          <a:lstStyle/>
          <a:p>
            <a:r>
              <a:rPr lang="fa-IR" smtClean="0"/>
              <a:t>معماری هوش تجاری (انتزاعی)</a:t>
            </a:r>
          </a:p>
        </p:txBody>
      </p:sp>
      <p:sp>
        <p:nvSpPr>
          <p:cNvPr id="11267"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p>
        </p:txBody>
      </p:sp>
      <p:grpSp>
        <p:nvGrpSpPr>
          <p:cNvPr id="11268" name="Group 121"/>
          <p:cNvGrpSpPr>
            <a:grpSpLocks/>
          </p:cNvGrpSpPr>
          <p:nvPr/>
        </p:nvGrpSpPr>
        <p:grpSpPr bwMode="auto">
          <a:xfrm>
            <a:off x="5583238" y="1660525"/>
            <a:ext cx="3106737" cy="4348163"/>
            <a:chOff x="5564218" y="1660525"/>
            <a:chExt cx="3106738" cy="4348163"/>
          </a:xfrm>
        </p:grpSpPr>
        <p:pic>
          <p:nvPicPr>
            <p:cNvPr id="11325"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4218" y="1660525"/>
              <a:ext cx="3106738"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26" name="Text Box 7"/>
            <p:cNvSpPr txBox="1">
              <a:spLocks noChangeArrowheads="1"/>
            </p:cNvSpPr>
            <p:nvPr/>
          </p:nvSpPr>
          <p:spPr bwMode="auto">
            <a:xfrm>
              <a:off x="7564468" y="2022475"/>
              <a:ext cx="936625" cy="428618"/>
            </a:xfrm>
            <a:prstGeom prst="rect">
              <a:avLst/>
            </a:prstGeom>
            <a:solidFill>
              <a:srgbClr val="FFFFFF"/>
            </a:solidFill>
            <a:ln w="19050">
              <a:solidFill>
                <a:schemeClr val="tx1"/>
              </a:solidFill>
              <a:miter lim="800000"/>
              <a:headEnd/>
              <a:tailEnd/>
            </a:ln>
          </p:spPr>
          <p:txBody>
            <a:bodyPr lIns="0" tIns="3600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sz="1000" b="1">
                  <a:latin typeface="Calibri" panose="020F0502020204030204" pitchFamily="34" charset="0"/>
                  <a:cs typeface="B Nazanin" panose="00000400000000000000" pitchFamily="2" charset="-78"/>
                </a:rPr>
                <a:t>External Data</a:t>
              </a:r>
              <a:endParaRPr lang="en-US" sz="1000" b="1">
                <a:cs typeface="B Nazanin" panose="00000400000000000000" pitchFamily="2" charset="-78"/>
              </a:endParaRPr>
            </a:p>
            <a:p>
              <a:pPr algn="ctr"/>
              <a:r>
                <a:rPr lang="fa-IR" sz="1000" b="1">
                  <a:latin typeface="Nazanin" pitchFamily="2" charset="-78"/>
                  <a:cs typeface="B Nazanin" panose="00000400000000000000" pitchFamily="2" charset="-78"/>
                </a:rPr>
                <a:t>(منابع داده خارجي)</a:t>
              </a:r>
              <a:endParaRPr lang="fa-IR" sz="2400" b="1">
                <a:cs typeface="B Nazanin" panose="00000400000000000000" pitchFamily="2" charset="-78"/>
              </a:endParaRPr>
            </a:p>
          </p:txBody>
        </p:sp>
        <p:sp>
          <p:nvSpPr>
            <p:cNvPr id="11327" name="Text Box 6"/>
            <p:cNvSpPr txBox="1">
              <a:spLocks noChangeArrowheads="1"/>
            </p:cNvSpPr>
            <p:nvPr/>
          </p:nvSpPr>
          <p:spPr bwMode="auto">
            <a:xfrm>
              <a:off x="5807106" y="2000250"/>
              <a:ext cx="900112" cy="428618"/>
            </a:xfrm>
            <a:prstGeom prst="rect">
              <a:avLst/>
            </a:prstGeom>
            <a:solidFill>
              <a:srgbClr val="FFFFFF"/>
            </a:solidFill>
            <a:ln w="19050">
              <a:solidFill>
                <a:schemeClr val="tx1"/>
              </a:solidFill>
              <a:miter lim="800000"/>
              <a:headEnd/>
              <a:tailEnd/>
            </a:ln>
          </p:spPr>
          <p:txBody>
            <a:bodyPr lIns="0" tIns="3600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sz="1000" b="1">
                  <a:latin typeface="Calibri" panose="020F0502020204030204" pitchFamily="34" charset="0"/>
                  <a:cs typeface="B Nazanin" panose="00000400000000000000" pitchFamily="2" charset="-78"/>
                </a:rPr>
                <a:t>Internal Data</a:t>
              </a:r>
              <a:endParaRPr lang="en-US" sz="1000" b="1">
                <a:cs typeface="B Nazanin" panose="00000400000000000000" pitchFamily="2" charset="-78"/>
              </a:endParaRPr>
            </a:p>
            <a:p>
              <a:pPr algn="ctr"/>
              <a:r>
                <a:rPr lang="fa-IR" sz="1000" b="1">
                  <a:latin typeface="Nazanin" pitchFamily="2" charset="-78"/>
                  <a:cs typeface="B Nazanin" panose="00000400000000000000" pitchFamily="2" charset="-78"/>
                </a:rPr>
                <a:t>(منابع داده داخلي)</a:t>
              </a:r>
              <a:endParaRPr lang="fa-IR" sz="2400" b="1">
                <a:cs typeface="B Nazanin" panose="00000400000000000000" pitchFamily="2" charset="-78"/>
              </a:endParaRPr>
            </a:p>
          </p:txBody>
        </p:sp>
        <p:sp>
          <p:nvSpPr>
            <p:cNvPr id="11328" name="Text Box 5"/>
            <p:cNvSpPr txBox="1">
              <a:spLocks noChangeArrowheads="1"/>
            </p:cNvSpPr>
            <p:nvPr/>
          </p:nvSpPr>
          <p:spPr bwMode="auto">
            <a:xfrm>
              <a:off x="6300818" y="3000375"/>
              <a:ext cx="1692276" cy="539750"/>
            </a:xfrm>
            <a:prstGeom prst="rect">
              <a:avLst/>
            </a:prstGeom>
            <a:solidFill>
              <a:srgbClr val="FFFFFF"/>
            </a:solidFill>
            <a:ln w="19050">
              <a:solidFill>
                <a:schemeClr val="tx1"/>
              </a:solidFill>
              <a:miter lim="800000"/>
              <a:headEnd/>
              <a:tailEnd/>
            </a:ln>
          </p:spPr>
          <p:txBody>
            <a:bodyPr lIns="0" tIns="3600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latin typeface="Calibri" panose="020F0502020204030204" pitchFamily="34" charset="0"/>
                  <a:cs typeface="B Nazanin" panose="00000400000000000000" pitchFamily="2" charset="-78"/>
                </a:rPr>
                <a:t>ETL</a:t>
              </a:r>
              <a:endParaRPr lang="en-US" sz="1400" b="1">
                <a:cs typeface="B Nazanin" panose="00000400000000000000" pitchFamily="2" charset="-78"/>
              </a:endParaRPr>
            </a:p>
            <a:p>
              <a:pPr algn="ctr"/>
              <a:r>
                <a:rPr lang="fa-IR" sz="1000" b="1">
                  <a:latin typeface="Nazanin" pitchFamily="2" charset="-78"/>
                  <a:cs typeface="B Nazanin" panose="00000400000000000000" pitchFamily="2" charset="-78"/>
                </a:rPr>
                <a:t>(استخراج، تبديل و بارگذاري داده)</a:t>
              </a:r>
              <a:endParaRPr lang="fa-IR" sz="2800" b="1">
                <a:cs typeface="B Nazanin" panose="00000400000000000000" pitchFamily="2" charset="-78"/>
              </a:endParaRPr>
            </a:p>
          </p:txBody>
        </p:sp>
        <p:sp>
          <p:nvSpPr>
            <p:cNvPr id="11329" name="Text Box 4"/>
            <p:cNvSpPr txBox="1">
              <a:spLocks noChangeArrowheads="1"/>
            </p:cNvSpPr>
            <p:nvPr/>
          </p:nvSpPr>
          <p:spPr bwMode="auto">
            <a:xfrm>
              <a:off x="6303993" y="3746500"/>
              <a:ext cx="1689100" cy="539750"/>
            </a:xfrm>
            <a:prstGeom prst="rect">
              <a:avLst/>
            </a:prstGeom>
            <a:solidFill>
              <a:srgbClr val="FFFFFF"/>
            </a:solidFill>
            <a:ln w="19050">
              <a:solidFill>
                <a:schemeClr val="tx1"/>
              </a:solidFill>
              <a:miter lim="800000"/>
              <a:headEnd/>
              <a:tailEnd/>
            </a:ln>
          </p:spPr>
          <p:txBody>
            <a:bodyPr lIns="0" tIns="7200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latin typeface="Calibri" panose="020F0502020204030204" pitchFamily="34" charset="0"/>
                  <a:cs typeface="B Nazanin" panose="00000400000000000000" pitchFamily="2" charset="-78"/>
                </a:rPr>
                <a:t>Data Warehouse</a:t>
              </a:r>
              <a:endParaRPr lang="en-US" sz="1200" b="1">
                <a:cs typeface="B Nazanin" panose="00000400000000000000" pitchFamily="2" charset="-78"/>
              </a:endParaRPr>
            </a:p>
            <a:p>
              <a:pPr algn="ctr"/>
              <a:r>
                <a:rPr lang="fa-IR" sz="1200" b="1">
                  <a:latin typeface="Nazanin" pitchFamily="2" charset="-78"/>
                  <a:cs typeface="B Nazanin" panose="00000400000000000000" pitchFamily="2" charset="-78"/>
                </a:rPr>
                <a:t>(پايگاه داده تحليلي)</a:t>
              </a:r>
              <a:endParaRPr lang="fa-IR" sz="3600" b="1">
                <a:cs typeface="B Nazanin" panose="00000400000000000000" pitchFamily="2" charset="-78"/>
              </a:endParaRPr>
            </a:p>
          </p:txBody>
        </p:sp>
        <p:sp>
          <p:nvSpPr>
            <p:cNvPr id="11330" name="Text Box 3"/>
            <p:cNvSpPr txBox="1">
              <a:spLocks noChangeArrowheads="1"/>
            </p:cNvSpPr>
            <p:nvPr/>
          </p:nvSpPr>
          <p:spPr bwMode="auto">
            <a:xfrm>
              <a:off x="6330981" y="4551363"/>
              <a:ext cx="1704975" cy="468000"/>
            </a:xfrm>
            <a:prstGeom prst="rect">
              <a:avLst/>
            </a:prstGeom>
            <a:solidFill>
              <a:srgbClr val="FFFFFF"/>
            </a:solidFill>
            <a:ln w="19050">
              <a:solidFill>
                <a:schemeClr val="tx1"/>
              </a:solidFill>
              <a:miter lim="800000"/>
              <a:headEnd/>
              <a:tailEnd/>
            </a:ln>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latin typeface="Calibri" panose="020F0502020204030204" pitchFamily="34" charset="0"/>
                  <a:cs typeface="B Nazanin" panose="00000400000000000000" pitchFamily="2" charset="-78"/>
                </a:rPr>
                <a:t>OLAP</a:t>
              </a:r>
              <a:endParaRPr lang="en-US" sz="1200" b="1">
                <a:cs typeface="B Nazanin" panose="00000400000000000000" pitchFamily="2" charset="-78"/>
              </a:endParaRPr>
            </a:p>
            <a:p>
              <a:pPr algn="ctr"/>
              <a:r>
                <a:rPr lang="fa-IR" sz="1100" b="1">
                  <a:latin typeface="Nazanin" pitchFamily="2" charset="-78"/>
                  <a:cs typeface="B Nazanin" panose="00000400000000000000" pitchFamily="2" charset="-78"/>
                </a:rPr>
                <a:t>(پردازش هاي تحليلي آنلاين)</a:t>
              </a:r>
              <a:endParaRPr lang="fa-IR" sz="3200" b="1">
                <a:cs typeface="B Nazanin" panose="00000400000000000000" pitchFamily="2" charset="-78"/>
              </a:endParaRPr>
            </a:p>
          </p:txBody>
        </p:sp>
        <p:sp>
          <p:nvSpPr>
            <p:cNvPr id="11331" name="Text Box 2"/>
            <p:cNvSpPr txBox="1">
              <a:spLocks noChangeArrowheads="1"/>
            </p:cNvSpPr>
            <p:nvPr/>
          </p:nvSpPr>
          <p:spPr bwMode="auto">
            <a:xfrm>
              <a:off x="5921406" y="5286375"/>
              <a:ext cx="2500312" cy="452438"/>
            </a:xfrm>
            <a:prstGeom prst="rect">
              <a:avLst/>
            </a:prstGeom>
            <a:solidFill>
              <a:srgbClr val="FFFFFF"/>
            </a:solidFill>
            <a:ln w="19050">
              <a:solidFill>
                <a:schemeClr val="tx1"/>
              </a:solidFill>
              <a:miter lim="800000"/>
              <a:headEnd/>
              <a:tailEnd/>
            </a:ln>
          </p:spPr>
          <p:txBody>
            <a:bodyPr lIns="0" tIns="3600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100" b="1">
                  <a:latin typeface="Calibri" panose="020F0502020204030204" pitchFamily="34" charset="0"/>
                  <a:cs typeface="B Nazanin" panose="00000400000000000000" pitchFamily="2" charset="-78"/>
                </a:rPr>
                <a:t>Data Presentation</a:t>
              </a:r>
              <a:endParaRPr lang="en-US" sz="1400" b="1">
                <a:cs typeface="B Nazanin" panose="00000400000000000000" pitchFamily="2" charset="-78"/>
              </a:endParaRPr>
            </a:p>
            <a:p>
              <a:pPr algn="ctr"/>
              <a:r>
                <a:rPr lang="fa-IR" sz="1200" b="1">
                  <a:latin typeface="Nazanin" pitchFamily="2" charset="-78"/>
                  <a:cs typeface="B Nazanin" panose="00000400000000000000" pitchFamily="2" charset="-78"/>
                </a:rPr>
                <a:t>(ارائه داده) </a:t>
              </a:r>
              <a:endParaRPr lang="fa-IR" sz="4000" b="1">
                <a:cs typeface="B Nazanin" panose="00000400000000000000" pitchFamily="2" charset="-78"/>
              </a:endParaRPr>
            </a:p>
          </p:txBody>
        </p:sp>
        <p:sp>
          <p:nvSpPr>
            <p:cNvPr id="17" name="Rectangle 16"/>
            <p:cNvSpPr/>
            <p:nvPr/>
          </p:nvSpPr>
          <p:spPr>
            <a:xfrm>
              <a:off x="5635655" y="1714500"/>
              <a:ext cx="3000376" cy="42862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grpSp>
      <p:pic>
        <p:nvPicPr>
          <p:cNvPr id="11269" name="Picture 87" descr="data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4438" y="3286125"/>
            <a:ext cx="107156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AutoShape 30"/>
          <p:cNvSpPr>
            <a:spLocks noChangeArrowheads="1"/>
          </p:cNvSpPr>
          <p:nvPr/>
        </p:nvSpPr>
        <p:spPr bwMode="auto">
          <a:xfrm>
            <a:off x="547688" y="1857375"/>
            <a:ext cx="381000" cy="304800"/>
          </a:xfrm>
          <a:prstGeom prst="can">
            <a:avLst>
              <a:gd name="adj" fmla="val 25000"/>
            </a:avLst>
          </a:prstGeom>
          <a:solidFill>
            <a:srgbClr val="0A5374"/>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pt-BR" sz="1200">
              <a:solidFill>
                <a:srgbClr val="000000"/>
              </a:solidFill>
            </a:endParaRPr>
          </a:p>
        </p:txBody>
      </p:sp>
      <p:sp>
        <p:nvSpPr>
          <p:cNvPr id="11271" name="AutoShape 30"/>
          <p:cNvSpPr>
            <a:spLocks noChangeArrowheads="1"/>
          </p:cNvSpPr>
          <p:nvPr/>
        </p:nvSpPr>
        <p:spPr bwMode="auto">
          <a:xfrm>
            <a:off x="1262063" y="1857375"/>
            <a:ext cx="381000" cy="304800"/>
          </a:xfrm>
          <a:prstGeom prst="can">
            <a:avLst>
              <a:gd name="adj" fmla="val 25000"/>
            </a:avLst>
          </a:prstGeom>
          <a:solidFill>
            <a:srgbClr val="0A5374"/>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pt-BR" sz="1200">
              <a:solidFill>
                <a:srgbClr val="000000"/>
              </a:solidFill>
            </a:endParaRPr>
          </a:p>
        </p:txBody>
      </p:sp>
      <p:sp>
        <p:nvSpPr>
          <p:cNvPr id="11272" name="AutoShape 30"/>
          <p:cNvSpPr>
            <a:spLocks noChangeArrowheads="1"/>
          </p:cNvSpPr>
          <p:nvPr/>
        </p:nvSpPr>
        <p:spPr bwMode="auto">
          <a:xfrm>
            <a:off x="1905000" y="1857375"/>
            <a:ext cx="381000" cy="304800"/>
          </a:xfrm>
          <a:prstGeom prst="can">
            <a:avLst>
              <a:gd name="adj" fmla="val 25000"/>
            </a:avLst>
          </a:prstGeom>
          <a:solidFill>
            <a:srgbClr val="0A5374"/>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pt-BR" sz="1200">
              <a:solidFill>
                <a:srgbClr val="000000"/>
              </a:solidFill>
            </a:endParaRPr>
          </a:p>
        </p:txBody>
      </p:sp>
      <p:sp>
        <p:nvSpPr>
          <p:cNvPr id="11273" name="AutoShape 30"/>
          <p:cNvSpPr>
            <a:spLocks noChangeArrowheads="1"/>
          </p:cNvSpPr>
          <p:nvPr/>
        </p:nvSpPr>
        <p:spPr bwMode="auto">
          <a:xfrm>
            <a:off x="2547938" y="1857375"/>
            <a:ext cx="381000" cy="304800"/>
          </a:xfrm>
          <a:prstGeom prst="can">
            <a:avLst>
              <a:gd name="adj" fmla="val 25000"/>
            </a:avLst>
          </a:prstGeom>
          <a:solidFill>
            <a:srgbClr val="0A5374"/>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pt-BR" sz="1200">
              <a:solidFill>
                <a:srgbClr val="000000"/>
              </a:solidFill>
            </a:endParaRPr>
          </a:p>
        </p:txBody>
      </p:sp>
      <p:sp>
        <p:nvSpPr>
          <p:cNvPr id="11274" name="Line 24"/>
          <p:cNvSpPr>
            <a:spLocks noChangeShapeType="1"/>
          </p:cNvSpPr>
          <p:nvPr/>
        </p:nvSpPr>
        <p:spPr bwMode="auto">
          <a:xfrm>
            <a:off x="857250" y="2428875"/>
            <a:ext cx="428625" cy="857250"/>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11275" name="Line 24"/>
          <p:cNvSpPr>
            <a:spLocks noChangeShapeType="1"/>
          </p:cNvSpPr>
          <p:nvPr/>
        </p:nvSpPr>
        <p:spPr bwMode="auto">
          <a:xfrm flipH="1">
            <a:off x="2286000" y="2357438"/>
            <a:ext cx="357188" cy="928687"/>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11276" name="Line 24"/>
          <p:cNvSpPr>
            <a:spLocks noChangeShapeType="1"/>
          </p:cNvSpPr>
          <p:nvPr/>
        </p:nvSpPr>
        <p:spPr bwMode="auto">
          <a:xfrm>
            <a:off x="1428750" y="2357438"/>
            <a:ext cx="142875" cy="857250"/>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11277" name="Line 24"/>
          <p:cNvSpPr>
            <a:spLocks noChangeShapeType="1"/>
          </p:cNvSpPr>
          <p:nvPr/>
        </p:nvSpPr>
        <p:spPr bwMode="auto">
          <a:xfrm flipH="1">
            <a:off x="1117600" y="5072063"/>
            <a:ext cx="382588" cy="500062"/>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11278" name="AutoShape 80"/>
          <p:cNvSpPr>
            <a:spLocks noChangeArrowheads="1"/>
          </p:cNvSpPr>
          <p:nvPr/>
        </p:nvSpPr>
        <p:spPr bwMode="auto">
          <a:xfrm rot="5400000">
            <a:off x="1554957" y="3812381"/>
            <a:ext cx="357188" cy="733425"/>
          </a:xfrm>
          <a:prstGeom prst="rightArrow">
            <a:avLst>
              <a:gd name="adj1" fmla="val 50000"/>
              <a:gd name="adj2" fmla="val 25000"/>
            </a:avLst>
          </a:prstGeom>
          <a:solidFill>
            <a:srgbClr val="6A747E"/>
          </a:solidFill>
          <a:ln>
            <a:noFill/>
          </a:ln>
          <a:extLst>
            <a:ext uri="{91240B29-F687-4F45-9708-019B960494DF}">
              <a14:hiddenLine xmlns:a14="http://schemas.microsoft.com/office/drawing/2010/main" w="76200">
                <a:solidFill>
                  <a:srgbClr val="000000"/>
                </a:solidFill>
                <a:miter lim="800000"/>
                <a:headEnd/>
                <a:tailEnd type="none" w="med" len="sm"/>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p>
        </p:txBody>
      </p:sp>
      <p:sp>
        <p:nvSpPr>
          <p:cNvPr id="11279" name="Document"/>
          <p:cNvSpPr>
            <a:spLocks noEditPoints="1" noChangeArrowheads="1"/>
          </p:cNvSpPr>
          <p:nvPr/>
        </p:nvSpPr>
        <p:spPr bwMode="auto">
          <a:xfrm>
            <a:off x="600075" y="5535613"/>
            <a:ext cx="400050" cy="536575"/>
          </a:xfrm>
          <a:custGeom>
            <a:avLst/>
            <a:gdLst>
              <a:gd name="T0" fmla="*/ 1265709712 w 21600"/>
              <a:gd name="T1" fmla="*/ 2147483647 h 21600"/>
              <a:gd name="T2" fmla="*/ 9999750 w 21600"/>
              <a:gd name="T3" fmla="*/ 2147483647 h 21600"/>
              <a:gd name="T4" fmla="*/ 1265709712 w 21600"/>
              <a:gd name="T5" fmla="*/ 30843126 h 21600"/>
              <a:gd name="T6" fmla="*/ 2147483647 w 21600"/>
              <a:gd name="T7" fmla="*/ 2147483647 h 21600"/>
              <a:gd name="T8" fmla="*/ 1265709712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E8E8CF"/>
          </a:solidFill>
          <a:ln w="12700">
            <a:solidFill>
              <a:srgbClr val="837E43"/>
            </a:solidFill>
            <a:miter lim="800000"/>
            <a:headEnd/>
            <a:tailEnd/>
          </a:ln>
          <a:effectLst>
            <a:outerShdw dist="63500" dir="2212194" algn="ctr" rotWithShape="0">
              <a:srgbClr val="4D4D4D"/>
            </a:outerShdw>
          </a:effec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70000"/>
              </a:lnSpc>
              <a:spcBef>
                <a:spcPct val="50000"/>
              </a:spcBef>
            </a:pPr>
            <a:r>
              <a:rPr lang="pt-BR" sz="600">
                <a:solidFill>
                  <a:schemeClr val="bg2"/>
                </a:solidFill>
              </a:rPr>
              <a:t>______________________________________________________</a:t>
            </a:r>
          </a:p>
        </p:txBody>
      </p:sp>
      <p:grpSp>
        <p:nvGrpSpPr>
          <p:cNvPr id="11280" name="Group 38"/>
          <p:cNvGrpSpPr>
            <a:grpSpLocks/>
          </p:cNvGrpSpPr>
          <p:nvPr/>
        </p:nvGrpSpPr>
        <p:grpSpPr bwMode="auto">
          <a:xfrm>
            <a:off x="1357313" y="4429125"/>
            <a:ext cx="633412" cy="571500"/>
            <a:chOff x="2928" y="1968"/>
            <a:chExt cx="2064" cy="1824"/>
          </a:xfrm>
        </p:grpSpPr>
        <p:sp>
          <p:nvSpPr>
            <p:cNvPr id="11296" name="AutoShape 39"/>
            <p:cNvSpPr>
              <a:spLocks noChangeArrowheads="1"/>
            </p:cNvSpPr>
            <p:nvPr/>
          </p:nvSpPr>
          <p:spPr bwMode="auto">
            <a:xfrm>
              <a:off x="2928" y="1968"/>
              <a:ext cx="2064" cy="1824"/>
            </a:xfrm>
            <a:prstGeom prst="cube">
              <a:avLst>
                <a:gd name="adj" fmla="val 25000"/>
              </a:avLst>
            </a:prstGeom>
            <a:solidFill>
              <a:srgbClr val="E8E8CF"/>
            </a:solidFill>
            <a:ln w="12700">
              <a:solidFill>
                <a:srgbClr val="837E43"/>
              </a:solidFill>
              <a:miter lim="800000"/>
              <a:headEnd/>
              <a:tailEnd/>
            </a:ln>
          </p:spPr>
          <p:txBody>
            <a:bodyPr wrap="none"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p>
          </p:txBody>
        </p:sp>
        <p:sp>
          <p:nvSpPr>
            <p:cNvPr id="11297" name="Line 40"/>
            <p:cNvSpPr>
              <a:spLocks noChangeShapeType="1"/>
            </p:cNvSpPr>
            <p:nvPr/>
          </p:nvSpPr>
          <p:spPr bwMode="auto">
            <a:xfrm flipV="1">
              <a:off x="2928" y="2640"/>
              <a:ext cx="1632" cy="1"/>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298" name="Line 41"/>
            <p:cNvSpPr>
              <a:spLocks noChangeShapeType="1"/>
            </p:cNvSpPr>
            <p:nvPr/>
          </p:nvSpPr>
          <p:spPr bwMode="auto">
            <a:xfrm>
              <a:off x="2928" y="2880"/>
              <a:ext cx="1632" cy="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299" name="Line 42"/>
            <p:cNvSpPr>
              <a:spLocks noChangeShapeType="1"/>
            </p:cNvSpPr>
            <p:nvPr/>
          </p:nvSpPr>
          <p:spPr bwMode="auto">
            <a:xfrm flipV="1">
              <a:off x="4560" y="2208"/>
              <a:ext cx="432" cy="43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00" name="Line 43"/>
            <p:cNvSpPr>
              <a:spLocks noChangeShapeType="1"/>
            </p:cNvSpPr>
            <p:nvPr/>
          </p:nvSpPr>
          <p:spPr bwMode="auto">
            <a:xfrm flipV="1">
              <a:off x="4560" y="2448"/>
              <a:ext cx="432" cy="43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01" name="Line 44"/>
            <p:cNvSpPr>
              <a:spLocks noChangeShapeType="1"/>
            </p:cNvSpPr>
            <p:nvPr/>
          </p:nvSpPr>
          <p:spPr bwMode="auto">
            <a:xfrm flipV="1">
              <a:off x="2928" y="3120"/>
              <a:ext cx="1632" cy="1"/>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02" name="Line 45"/>
            <p:cNvSpPr>
              <a:spLocks noChangeShapeType="1"/>
            </p:cNvSpPr>
            <p:nvPr/>
          </p:nvSpPr>
          <p:spPr bwMode="auto">
            <a:xfrm>
              <a:off x="2928" y="3360"/>
              <a:ext cx="1632" cy="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03" name="Line 46"/>
            <p:cNvSpPr>
              <a:spLocks noChangeShapeType="1"/>
            </p:cNvSpPr>
            <p:nvPr/>
          </p:nvSpPr>
          <p:spPr bwMode="auto">
            <a:xfrm flipV="1">
              <a:off x="4560" y="2688"/>
              <a:ext cx="432" cy="43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04" name="Line 47"/>
            <p:cNvSpPr>
              <a:spLocks noChangeShapeType="1"/>
            </p:cNvSpPr>
            <p:nvPr/>
          </p:nvSpPr>
          <p:spPr bwMode="auto">
            <a:xfrm flipV="1">
              <a:off x="4560" y="2928"/>
              <a:ext cx="432" cy="43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05" name="Line 48"/>
            <p:cNvSpPr>
              <a:spLocks noChangeShapeType="1"/>
            </p:cNvSpPr>
            <p:nvPr/>
          </p:nvSpPr>
          <p:spPr bwMode="auto">
            <a:xfrm>
              <a:off x="2928" y="3600"/>
              <a:ext cx="1632" cy="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06" name="Line 49"/>
            <p:cNvSpPr>
              <a:spLocks noChangeShapeType="1"/>
            </p:cNvSpPr>
            <p:nvPr/>
          </p:nvSpPr>
          <p:spPr bwMode="auto">
            <a:xfrm flipV="1">
              <a:off x="4560" y="3168"/>
              <a:ext cx="432" cy="43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07" name="Line 50"/>
            <p:cNvSpPr>
              <a:spLocks noChangeShapeType="1"/>
            </p:cNvSpPr>
            <p:nvPr/>
          </p:nvSpPr>
          <p:spPr bwMode="auto">
            <a:xfrm>
              <a:off x="3120" y="2448"/>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08" name="Line 51"/>
            <p:cNvSpPr>
              <a:spLocks noChangeShapeType="1"/>
            </p:cNvSpPr>
            <p:nvPr/>
          </p:nvSpPr>
          <p:spPr bwMode="auto">
            <a:xfrm>
              <a:off x="3360" y="2448"/>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09" name="Line 52"/>
            <p:cNvSpPr>
              <a:spLocks noChangeShapeType="1"/>
            </p:cNvSpPr>
            <p:nvPr/>
          </p:nvSpPr>
          <p:spPr bwMode="auto">
            <a:xfrm>
              <a:off x="3600" y="2448"/>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10" name="Line 53"/>
            <p:cNvSpPr>
              <a:spLocks noChangeShapeType="1"/>
            </p:cNvSpPr>
            <p:nvPr/>
          </p:nvSpPr>
          <p:spPr bwMode="auto">
            <a:xfrm>
              <a:off x="3840" y="2448"/>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11" name="Line 54"/>
            <p:cNvSpPr>
              <a:spLocks noChangeShapeType="1"/>
            </p:cNvSpPr>
            <p:nvPr/>
          </p:nvSpPr>
          <p:spPr bwMode="auto">
            <a:xfrm>
              <a:off x="4080" y="2448"/>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12" name="Line 55"/>
            <p:cNvSpPr>
              <a:spLocks noChangeShapeType="1"/>
            </p:cNvSpPr>
            <p:nvPr/>
          </p:nvSpPr>
          <p:spPr bwMode="auto">
            <a:xfrm>
              <a:off x="4272" y="2448"/>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13" name="Line 56"/>
            <p:cNvSpPr>
              <a:spLocks noChangeShapeType="1"/>
            </p:cNvSpPr>
            <p:nvPr/>
          </p:nvSpPr>
          <p:spPr bwMode="auto">
            <a:xfrm>
              <a:off x="4656" y="2304"/>
              <a:ext cx="0" cy="139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14" name="Line 57"/>
            <p:cNvSpPr>
              <a:spLocks noChangeShapeType="1"/>
            </p:cNvSpPr>
            <p:nvPr/>
          </p:nvSpPr>
          <p:spPr bwMode="auto">
            <a:xfrm>
              <a:off x="4800" y="2160"/>
              <a:ext cx="0" cy="1392"/>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15" name="Line 58"/>
            <p:cNvSpPr>
              <a:spLocks noChangeShapeType="1"/>
            </p:cNvSpPr>
            <p:nvPr/>
          </p:nvSpPr>
          <p:spPr bwMode="auto">
            <a:xfrm>
              <a:off x="4896" y="2064"/>
              <a:ext cx="0" cy="1344"/>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16" name="Line 59"/>
            <p:cNvSpPr>
              <a:spLocks noChangeShapeType="1"/>
            </p:cNvSpPr>
            <p:nvPr/>
          </p:nvSpPr>
          <p:spPr bwMode="auto">
            <a:xfrm>
              <a:off x="3072" y="2304"/>
              <a:ext cx="1584" cy="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17" name="Line 60"/>
            <p:cNvSpPr>
              <a:spLocks noChangeShapeType="1"/>
            </p:cNvSpPr>
            <p:nvPr/>
          </p:nvSpPr>
          <p:spPr bwMode="auto">
            <a:xfrm flipH="1">
              <a:off x="3168" y="2160"/>
              <a:ext cx="1632" cy="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18" name="Line 61"/>
            <p:cNvSpPr>
              <a:spLocks noChangeShapeType="1"/>
            </p:cNvSpPr>
            <p:nvPr/>
          </p:nvSpPr>
          <p:spPr bwMode="auto">
            <a:xfrm flipH="1">
              <a:off x="3264" y="2064"/>
              <a:ext cx="1632" cy="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19" name="Line 62"/>
            <p:cNvSpPr>
              <a:spLocks noChangeShapeType="1"/>
            </p:cNvSpPr>
            <p:nvPr/>
          </p:nvSpPr>
          <p:spPr bwMode="auto">
            <a:xfrm flipV="1">
              <a:off x="3120" y="1968"/>
              <a:ext cx="480" cy="48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20" name="Line 63"/>
            <p:cNvSpPr>
              <a:spLocks noChangeShapeType="1"/>
            </p:cNvSpPr>
            <p:nvPr/>
          </p:nvSpPr>
          <p:spPr bwMode="auto">
            <a:xfrm flipV="1">
              <a:off x="3360" y="1968"/>
              <a:ext cx="480" cy="48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21" name="Line 64"/>
            <p:cNvSpPr>
              <a:spLocks noChangeShapeType="1"/>
            </p:cNvSpPr>
            <p:nvPr/>
          </p:nvSpPr>
          <p:spPr bwMode="auto">
            <a:xfrm flipV="1">
              <a:off x="3600" y="1968"/>
              <a:ext cx="480" cy="48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22" name="Line 65"/>
            <p:cNvSpPr>
              <a:spLocks noChangeShapeType="1"/>
            </p:cNvSpPr>
            <p:nvPr/>
          </p:nvSpPr>
          <p:spPr bwMode="auto">
            <a:xfrm flipV="1">
              <a:off x="3840" y="1968"/>
              <a:ext cx="480" cy="48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23" name="Line 66"/>
            <p:cNvSpPr>
              <a:spLocks noChangeShapeType="1"/>
            </p:cNvSpPr>
            <p:nvPr/>
          </p:nvSpPr>
          <p:spPr bwMode="auto">
            <a:xfrm flipV="1">
              <a:off x="4080" y="1968"/>
              <a:ext cx="480" cy="48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324" name="Line 67"/>
            <p:cNvSpPr>
              <a:spLocks noChangeShapeType="1"/>
            </p:cNvSpPr>
            <p:nvPr/>
          </p:nvSpPr>
          <p:spPr bwMode="auto">
            <a:xfrm flipV="1">
              <a:off x="4272" y="1968"/>
              <a:ext cx="480" cy="480"/>
            </a:xfrm>
            <a:prstGeom prst="line">
              <a:avLst/>
            </a:prstGeom>
            <a:noFill/>
            <a:ln w="12700">
              <a:solidFill>
                <a:srgbClr val="837E43"/>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US"/>
            </a:p>
          </p:txBody>
        </p:sp>
      </p:grpSp>
      <p:grpSp>
        <p:nvGrpSpPr>
          <p:cNvPr id="11281" name="Group 74"/>
          <p:cNvGrpSpPr>
            <a:grpSpLocks/>
          </p:cNvGrpSpPr>
          <p:nvPr/>
        </p:nvGrpSpPr>
        <p:grpSpPr bwMode="auto">
          <a:xfrm>
            <a:off x="2000250" y="5530850"/>
            <a:ext cx="1016000" cy="538163"/>
            <a:chOff x="4656" y="3024"/>
            <a:chExt cx="725" cy="384"/>
          </a:xfrm>
        </p:grpSpPr>
        <p:sp>
          <p:nvSpPr>
            <p:cNvPr id="11291" name="Line 75"/>
            <p:cNvSpPr>
              <a:spLocks noChangeShapeType="1"/>
            </p:cNvSpPr>
            <p:nvPr/>
          </p:nvSpPr>
          <p:spPr bwMode="auto">
            <a:xfrm>
              <a:off x="4656" y="3408"/>
              <a:ext cx="725" cy="0"/>
            </a:xfrm>
            <a:prstGeom prst="line">
              <a:avLst/>
            </a:prstGeom>
            <a:noFill/>
            <a:ln w="12700">
              <a:solidFill>
                <a:schemeClr val="tx1"/>
              </a:solidFill>
              <a:round/>
              <a:headEnd/>
              <a:tailEnd type="none" w="med" len="sm"/>
            </a:ln>
            <a:extLst>
              <a:ext uri="{909E8E84-426E-40DD-AFC4-6F175D3DCCD1}">
                <a14:hiddenFill xmlns:a14="http://schemas.microsoft.com/office/drawing/2010/main">
                  <a:noFill/>
                </a14:hiddenFill>
              </a:ext>
            </a:extLst>
          </p:spPr>
          <p:txBody>
            <a:bodyPr>
              <a:spAutoFit/>
            </a:bodyPr>
            <a:lstStyle/>
            <a:p>
              <a:endParaRPr lang="en-US"/>
            </a:p>
          </p:txBody>
        </p:sp>
        <p:sp>
          <p:nvSpPr>
            <p:cNvPr id="11292" name="Rectangle 76"/>
            <p:cNvSpPr>
              <a:spLocks noChangeArrowheads="1"/>
            </p:cNvSpPr>
            <p:nvPr/>
          </p:nvSpPr>
          <p:spPr bwMode="auto">
            <a:xfrm>
              <a:off x="4752" y="3120"/>
              <a:ext cx="96" cy="288"/>
            </a:xfrm>
            <a:prstGeom prst="rect">
              <a:avLst/>
            </a:prstGeom>
            <a:solidFill>
              <a:srgbClr val="837E43"/>
            </a:solidFill>
            <a:ln w="12700">
              <a:solidFill>
                <a:schemeClr val="tx1"/>
              </a:solidFill>
              <a:miter lim="800000"/>
              <a:headEnd/>
              <a:tailEnd type="none" w="med" len="sm"/>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p>
          </p:txBody>
        </p:sp>
        <p:sp>
          <p:nvSpPr>
            <p:cNvPr id="11293" name="Rectangle 77"/>
            <p:cNvSpPr>
              <a:spLocks noChangeArrowheads="1"/>
            </p:cNvSpPr>
            <p:nvPr/>
          </p:nvSpPr>
          <p:spPr bwMode="auto">
            <a:xfrm>
              <a:off x="4896" y="3024"/>
              <a:ext cx="96" cy="384"/>
            </a:xfrm>
            <a:prstGeom prst="rect">
              <a:avLst/>
            </a:prstGeom>
            <a:solidFill>
              <a:srgbClr val="837E43"/>
            </a:solidFill>
            <a:ln w="12700">
              <a:solidFill>
                <a:schemeClr val="tx1"/>
              </a:solidFill>
              <a:miter lim="800000"/>
              <a:headEnd/>
              <a:tailEnd type="none" w="med" len="sm"/>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p>
          </p:txBody>
        </p:sp>
        <p:sp>
          <p:nvSpPr>
            <p:cNvPr id="11294" name="Rectangle 78"/>
            <p:cNvSpPr>
              <a:spLocks noChangeArrowheads="1"/>
            </p:cNvSpPr>
            <p:nvPr/>
          </p:nvSpPr>
          <p:spPr bwMode="auto">
            <a:xfrm>
              <a:off x="5040" y="3216"/>
              <a:ext cx="96" cy="192"/>
            </a:xfrm>
            <a:prstGeom prst="rect">
              <a:avLst/>
            </a:prstGeom>
            <a:solidFill>
              <a:srgbClr val="837E43"/>
            </a:solidFill>
            <a:ln w="12700">
              <a:solidFill>
                <a:schemeClr val="tx1"/>
              </a:solidFill>
              <a:miter lim="800000"/>
              <a:headEnd/>
              <a:tailEnd type="none" w="med" len="sm"/>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p>
          </p:txBody>
        </p:sp>
        <p:sp>
          <p:nvSpPr>
            <p:cNvPr id="11295" name="Rectangle 79"/>
            <p:cNvSpPr>
              <a:spLocks noChangeArrowheads="1"/>
            </p:cNvSpPr>
            <p:nvPr/>
          </p:nvSpPr>
          <p:spPr bwMode="auto">
            <a:xfrm>
              <a:off x="5184" y="3072"/>
              <a:ext cx="96" cy="336"/>
            </a:xfrm>
            <a:prstGeom prst="rect">
              <a:avLst/>
            </a:prstGeom>
            <a:solidFill>
              <a:srgbClr val="837E43"/>
            </a:solidFill>
            <a:ln w="12700">
              <a:solidFill>
                <a:schemeClr val="tx1"/>
              </a:solidFill>
              <a:miter lim="800000"/>
              <a:headEnd/>
              <a:tailEnd type="none" w="med" len="sm"/>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p>
          </p:txBody>
        </p:sp>
      </p:grpSp>
      <p:sp>
        <p:nvSpPr>
          <p:cNvPr id="11282" name="Left Arrow 111"/>
          <p:cNvSpPr>
            <a:spLocks noChangeArrowheads="1"/>
          </p:cNvSpPr>
          <p:nvPr/>
        </p:nvSpPr>
        <p:spPr bwMode="auto">
          <a:xfrm>
            <a:off x="3100388" y="2857500"/>
            <a:ext cx="3022600" cy="455613"/>
          </a:xfrm>
          <a:prstGeom prst="leftArrow">
            <a:avLst>
              <a:gd name="adj1" fmla="val 50000"/>
              <a:gd name="adj2" fmla="val 90052"/>
            </a:avLst>
          </a:prstGeom>
          <a:solidFill>
            <a:srgbClr val="92D050">
              <a:alpha val="32156"/>
            </a:srgbClr>
          </a:solidFill>
          <a:ln w="12700" cap="sq" algn="ctr">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latin typeface="Calibri" panose="020F0502020204030204" pitchFamily="34" charset="0"/>
                <a:cs typeface="B Nazanin" panose="00000400000000000000" pitchFamily="2" charset="-78"/>
              </a:rPr>
              <a:t>Extraction Transformation Loading</a:t>
            </a:r>
            <a:endParaRPr lang="en-US" sz="1400" b="1">
              <a:cs typeface="B Nazanin" panose="00000400000000000000" pitchFamily="2" charset="-78"/>
            </a:endParaRPr>
          </a:p>
        </p:txBody>
      </p:sp>
      <p:sp>
        <p:nvSpPr>
          <p:cNvPr id="11283" name="Left Arrow 112"/>
          <p:cNvSpPr>
            <a:spLocks noChangeArrowheads="1"/>
          </p:cNvSpPr>
          <p:nvPr/>
        </p:nvSpPr>
        <p:spPr bwMode="auto">
          <a:xfrm>
            <a:off x="3143250" y="1901825"/>
            <a:ext cx="2455863" cy="455613"/>
          </a:xfrm>
          <a:prstGeom prst="leftArrow">
            <a:avLst>
              <a:gd name="adj1" fmla="val 50000"/>
              <a:gd name="adj2" fmla="val 90087"/>
            </a:avLst>
          </a:prstGeom>
          <a:solidFill>
            <a:srgbClr val="92D050">
              <a:alpha val="32156"/>
            </a:srgbClr>
          </a:solidFill>
          <a:ln w="12700" cap="sq" algn="ctr">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latin typeface="Calibri" panose="020F0502020204030204" pitchFamily="34" charset="0"/>
                <a:cs typeface="B Nazanin" panose="00000400000000000000" pitchFamily="2" charset="-78"/>
              </a:rPr>
              <a:t>Internet, Web, Files, DB,…</a:t>
            </a:r>
            <a:endParaRPr lang="fa-IR" sz="1400" b="1">
              <a:latin typeface="Calibri" panose="020F0502020204030204" pitchFamily="34" charset="0"/>
              <a:cs typeface="B Nazanin" panose="00000400000000000000" pitchFamily="2" charset="-78"/>
            </a:endParaRPr>
          </a:p>
        </p:txBody>
      </p:sp>
      <p:sp>
        <p:nvSpPr>
          <p:cNvPr id="11284" name="Left Arrow 114"/>
          <p:cNvSpPr>
            <a:spLocks noChangeArrowheads="1"/>
          </p:cNvSpPr>
          <p:nvPr/>
        </p:nvSpPr>
        <p:spPr bwMode="auto">
          <a:xfrm>
            <a:off x="2500313" y="4545013"/>
            <a:ext cx="3214687" cy="455612"/>
          </a:xfrm>
          <a:prstGeom prst="leftArrow">
            <a:avLst>
              <a:gd name="adj1" fmla="val 50000"/>
              <a:gd name="adj2" fmla="val 90092"/>
            </a:avLst>
          </a:prstGeom>
          <a:solidFill>
            <a:srgbClr val="92D050">
              <a:alpha val="32156"/>
            </a:srgbClr>
          </a:solidFill>
          <a:ln w="12700" cap="sq" algn="ctr">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latin typeface="Calibri" panose="020F0502020204030204" pitchFamily="34" charset="0"/>
                <a:cs typeface="B Nazanin" panose="00000400000000000000" pitchFamily="2" charset="-78"/>
              </a:rPr>
              <a:t>OLAP, Data Mining, Query, …</a:t>
            </a:r>
            <a:endParaRPr lang="en-US" sz="1400" b="1">
              <a:cs typeface="B Nazanin" panose="00000400000000000000" pitchFamily="2" charset="-78"/>
            </a:endParaRPr>
          </a:p>
        </p:txBody>
      </p:sp>
      <p:sp>
        <p:nvSpPr>
          <p:cNvPr id="11285" name="Rectangle 115"/>
          <p:cNvSpPr>
            <a:spLocks noChangeArrowheads="1"/>
          </p:cNvSpPr>
          <p:nvPr/>
        </p:nvSpPr>
        <p:spPr bwMode="auto">
          <a:xfrm>
            <a:off x="1214438" y="3429000"/>
            <a:ext cx="10715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100" b="1">
                <a:latin typeface="Calibri" panose="020F0502020204030204" pitchFamily="34" charset="0"/>
                <a:cs typeface="B Nazanin" panose="00000400000000000000" pitchFamily="2" charset="-78"/>
              </a:rPr>
              <a:t>Data Warehouse</a:t>
            </a:r>
            <a:endParaRPr lang="en-US" sz="1100" b="1">
              <a:cs typeface="B Nazanin" panose="00000400000000000000" pitchFamily="2" charset="-78"/>
            </a:endParaRPr>
          </a:p>
        </p:txBody>
      </p:sp>
      <p:sp>
        <p:nvSpPr>
          <p:cNvPr id="11286" name="Line 24"/>
          <p:cNvSpPr>
            <a:spLocks noChangeShapeType="1"/>
          </p:cNvSpPr>
          <p:nvPr/>
        </p:nvSpPr>
        <p:spPr bwMode="auto">
          <a:xfrm>
            <a:off x="1785938" y="5072063"/>
            <a:ext cx="285750" cy="500062"/>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11287" name="Text Box 83"/>
          <p:cNvSpPr txBox="1">
            <a:spLocks noChangeArrowheads="1"/>
          </p:cNvSpPr>
          <p:nvPr/>
        </p:nvSpPr>
        <p:spPr bwMode="auto">
          <a:xfrm>
            <a:off x="1209675" y="5772150"/>
            <a:ext cx="790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type="none" w="med"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pt-BR" sz="2000"/>
              <a:t>...</a:t>
            </a:r>
          </a:p>
        </p:txBody>
      </p:sp>
      <p:sp>
        <p:nvSpPr>
          <p:cNvPr id="11288" name="Line 24"/>
          <p:cNvSpPr>
            <a:spLocks noChangeShapeType="1"/>
          </p:cNvSpPr>
          <p:nvPr/>
        </p:nvSpPr>
        <p:spPr bwMode="auto">
          <a:xfrm flipH="1">
            <a:off x="1928813" y="2428875"/>
            <a:ext cx="71437" cy="785813"/>
          </a:xfrm>
          <a:prstGeom prst="line">
            <a:avLst/>
          </a:prstGeom>
          <a:noFill/>
          <a:ln w="14605">
            <a:solidFill>
              <a:schemeClr val="tx1"/>
            </a:solidFill>
            <a:round/>
            <a:headEnd/>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11289" name="Left Arrow 120"/>
          <p:cNvSpPr>
            <a:spLocks noChangeArrowheads="1"/>
          </p:cNvSpPr>
          <p:nvPr/>
        </p:nvSpPr>
        <p:spPr bwMode="auto">
          <a:xfrm>
            <a:off x="3214688" y="5402263"/>
            <a:ext cx="2571750" cy="455612"/>
          </a:xfrm>
          <a:prstGeom prst="leftArrow">
            <a:avLst>
              <a:gd name="adj1" fmla="val 50000"/>
              <a:gd name="adj2" fmla="val 90078"/>
            </a:avLst>
          </a:prstGeom>
          <a:solidFill>
            <a:srgbClr val="92D050">
              <a:alpha val="32156"/>
            </a:srgbClr>
          </a:solidFill>
          <a:ln w="12700" cap="sq" algn="ctr">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latin typeface="Calibri" panose="020F0502020204030204" pitchFamily="34" charset="0"/>
                <a:cs typeface="B Nazanin" panose="00000400000000000000" pitchFamily="2" charset="-78"/>
              </a:rPr>
              <a:t>Reports, Charts,  Alerts, … </a:t>
            </a:r>
            <a:endParaRPr lang="en-US" sz="1400" b="1">
              <a:cs typeface="B Nazanin" panose="00000400000000000000" pitchFamily="2" charset="-78"/>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C2B48A-5781-4D1D-89BF-167F5248773D}" type="slidenum">
              <a:rPr lang="fa-IR">
                <a:solidFill>
                  <a:srgbClr val="898989"/>
                </a:solidFill>
                <a:latin typeface="Calibri" panose="020F0502020204030204" pitchFamily="34" charset="0"/>
              </a:rPr>
              <a:pPr eaLnBrk="1" hangingPunct="1"/>
              <a:t>22</a:t>
            </a:fld>
            <a:endParaRPr lang="fa-IR">
              <a:solidFill>
                <a:srgbClr val="898989"/>
              </a:solidFill>
              <a:latin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642938" y="2143125"/>
            <a:ext cx="7929562" cy="342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fa-IR"/>
          </a:p>
        </p:txBody>
      </p:sp>
      <p:sp>
        <p:nvSpPr>
          <p:cNvPr id="12291" name="Title 1"/>
          <p:cNvSpPr>
            <a:spLocks noGrp="1"/>
          </p:cNvSpPr>
          <p:nvPr>
            <p:ph type="title"/>
          </p:nvPr>
        </p:nvSpPr>
        <p:spPr>
          <a:xfrm>
            <a:off x="642938" y="274638"/>
            <a:ext cx="8043862" cy="939800"/>
          </a:xfrm>
        </p:spPr>
        <p:txBody>
          <a:bodyPr/>
          <a:lstStyle/>
          <a:p>
            <a:r>
              <a:rPr lang="fa-IR" smtClean="0"/>
              <a:t>شمایی از معماری پایگاه داده تحلیلی</a:t>
            </a:r>
          </a:p>
        </p:txBody>
      </p:sp>
      <p:sp>
        <p:nvSpPr>
          <p:cNvPr id="12292" name="Rectangle 5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12293" name="Group 31"/>
          <p:cNvGrpSpPr>
            <a:grpSpLocks noChangeAspect="1"/>
          </p:cNvGrpSpPr>
          <p:nvPr/>
        </p:nvGrpSpPr>
        <p:grpSpPr bwMode="auto">
          <a:xfrm>
            <a:off x="609600" y="2413000"/>
            <a:ext cx="8034338" cy="2801938"/>
            <a:chOff x="1567" y="1580"/>
            <a:chExt cx="8947" cy="3119"/>
          </a:xfrm>
        </p:grpSpPr>
        <p:sp>
          <p:nvSpPr>
            <p:cNvPr id="12295" name="AutoShape 51"/>
            <p:cNvSpPr>
              <a:spLocks noChangeAspect="1" noChangeArrowheads="1" noTextEdit="1"/>
            </p:cNvSpPr>
            <p:nvPr/>
          </p:nvSpPr>
          <p:spPr bwMode="auto">
            <a:xfrm>
              <a:off x="1567" y="1580"/>
              <a:ext cx="8947" cy="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2296" name="Group 32"/>
            <p:cNvGrpSpPr>
              <a:grpSpLocks/>
            </p:cNvGrpSpPr>
            <p:nvPr/>
          </p:nvGrpSpPr>
          <p:grpSpPr bwMode="auto">
            <a:xfrm>
              <a:off x="1681" y="1580"/>
              <a:ext cx="8348" cy="3086"/>
              <a:chOff x="1681" y="1580"/>
              <a:chExt cx="8348" cy="3086"/>
            </a:xfrm>
          </p:grpSpPr>
          <p:pic>
            <p:nvPicPr>
              <p:cNvPr id="12297" name="Picture 5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3" y="1580"/>
                <a:ext cx="2560" cy="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8" name="Group 33"/>
              <p:cNvGrpSpPr>
                <a:grpSpLocks/>
              </p:cNvGrpSpPr>
              <p:nvPr/>
            </p:nvGrpSpPr>
            <p:grpSpPr bwMode="auto">
              <a:xfrm>
                <a:off x="1681" y="1671"/>
                <a:ext cx="8348" cy="2979"/>
                <a:chOff x="1681" y="1671"/>
                <a:chExt cx="8348" cy="2979"/>
              </a:xfrm>
            </p:grpSpPr>
            <p:pic>
              <p:nvPicPr>
                <p:cNvPr id="12299"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7" y="1928"/>
                  <a:ext cx="2702" cy="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00" name="Group 34"/>
                <p:cNvGrpSpPr>
                  <a:grpSpLocks/>
                </p:cNvGrpSpPr>
                <p:nvPr/>
              </p:nvGrpSpPr>
              <p:grpSpPr bwMode="auto">
                <a:xfrm>
                  <a:off x="1681" y="1671"/>
                  <a:ext cx="5260" cy="2979"/>
                  <a:chOff x="1681" y="1671"/>
                  <a:chExt cx="5260" cy="2979"/>
                </a:xfrm>
              </p:grpSpPr>
              <p:sp>
                <p:nvSpPr>
                  <p:cNvPr id="12301" name="Text Box 48"/>
                  <p:cNvSpPr txBox="1">
                    <a:spLocks noChangeArrowheads="1"/>
                  </p:cNvSpPr>
                  <p:nvPr/>
                </p:nvSpPr>
                <p:spPr bwMode="auto">
                  <a:xfrm>
                    <a:off x="1681" y="2801"/>
                    <a:ext cx="1116"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2524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sz="1000" b="1">
                        <a:latin typeface="Nazanin" pitchFamily="2" charset="-78"/>
                        <a:cs typeface="B Nazanin" panose="00000400000000000000" pitchFamily="2" charset="-78"/>
                      </a:rPr>
                      <a:t>جدول حقايق</a:t>
                    </a:r>
                    <a:endParaRPr lang="fa-IR" sz="1000" b="1">
                      <a:cs typeface="B Nazanin" panose="00000400000000000000" pitchFamily="2" charset="-78"/>
                    </a:endParaRPr>
                  </a:p>
                  <a:p>
                    <a:r>
                      <a:rPr lang="fa-IR" sz="1000" b="1">
                        <a:latin typeface="Nazanin" pitchFamily="2" charset="-78"/>
                        <a:cs typeface="B Nazanin" panose="00000400000000000000" pitchFamily="2" charset="-78"/>
                      </a:rPr>
                      <a:t>(</a:t>
                    </a:r>
                    <a:r>
                      <a:rPr lang="en-US" sz="900" b="1">
                        <a:latin typeface="Calibri" panose="020F0502020204030204" pitchFamily="34" charset="0"/>
                        <a:cs typeface="B Nazanin" panose="00000400000000000000" pitchFamily="2" charset="-78"/>
                      </a:rPr>
                      <a:t>fact table</a:t>
                    </a:r>
                    <a:r>
                      <a:rPr lang="fa-IR" sz="1000" b="1">
                        <a:latin typeface="Calibri" panose="020F0502020204030204" pitchFamily="34" charset="0"/>
                        <a:cs typeface="B Nazanin" panose="00000400000000000000" pitchFamily="2" charset="-78"/>
                      </a:rPr>
                      <a:t>)</a:t>
                    </a:r>
                    <a:endParaRPr lang="fa-IR" sz="1000" b="1">
                      <a:cs typeface="B Nazanin" panose="00000400000000000000" pitchFamily="2" charset="-78"/>
                    </a:endParaRPr>
                  </a:p>
                  <a:p>
                    <a:pPr rtl="0"/>
                    <a:endParaRPr lang="fa-IR" sz="2000" b="1">
                      <a:cs typeface="B Nazanin" panose="00000400000000000000" pitchFamily="2" charset="-78"/>
                    </a:endParaRPr>
                  </a:p>
                </p:txBody>
              </p:sp>
              <p:cxnSp>
                <p:nvCxnSpPr>
                  <p:cNvPr id="12302" name="AutoShape 47"/>
                  <p:cNvCxnSpPr>
                    <a:cxnSpLocks noChangeShapeType="1"/>
                  </p:cNvCxnSpPr>
                  <p:nvPr/>
                </p:nvCxnSpPr>
                <p:spPr bwMode="auto">
                  <a:xfrm>
                    <a:off x="2559" y="3029"/>
                    <a:ext cx="444" cy="9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2303" name="Text Box 46"/>
                  <p:cNvSpPr txBox="1">
                    <a:spLocks noChangeArrowheads="1"/>
                  </p:cNvSpPr>
                  <p:nvPr/>
                </p:nvSpPr>
                <p:spPr bwMode="auto">
                  <a:xfrm>
                    <a:off x="4755" y="1671"/>
                    <a:ext cx="986"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2524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sz="1000" b="1">
                        <a:latin typeface="Nazanin" pitchFamily="2" charset="-78"/>
                        <a:cs typeface="B Nazanin" panose="00000400000000000000" pitchFamily="2" charset="-78"/>
                      </a:rPr>
                      <a:t>جداول ابعاد</a:t>
                    </a:r>
                    <a:endParaRPr lang="fa-IR" sz="1000" b="1">
                      <a:cs typeface="B Nazanin" panose="00000400000000000000" pitchFamily="2" charset="-78"/>
                    </a:endParaRPr>
                  </a:p>
                  <a:p>
                    <a:r>
                      <a:rPr lang="fa-IR" sz="1000" b="1">
                        <a:latin typeface="Nazanin" pitchFamily="2" charset="-78"/>
                        <a:cs typeface="B Nazanin" panose="00000400000000000000" pitchFamily="2" charset="-78"/>
                      </a:rPr>
                      <a:t>(</a:t>
                    </a:r>
                    <a:r>
                      <a:rPr lang="en-US" sz="900" b="1">
                        <a:latin typeface="Calibri" panose="020F0502020204030204" pitchFamily="34" charset="0"/>
                        <a:cs typeface="B Nazanin" panose="00000400000000000000" pitchFamily="2" charset="-78"/>
                      </a:rPr>
                      <a:t>Dimentions</a:t>
                    </a:r>
                    <a:r>
                      <a:rPr lang="fa-IR" sz="1000" b="1">
                        <a:latin typeface="Calibri" panose="020F0502020204030204" pitchFamily="34" charset="0"/>
                        <a:cs typeface="B Nazanin" panose="00000400000000000000" pitchFamily="2" charset="-78"/>
                      </a:rPr>
                      <a:t>)</a:t>
                    </a:r>
                    <a:endParaRPr lang="fa-IR" sz="1000" b="1">
                      <a:cs typeface="B Nazanin" panose="00000400000000000000" pitchFamily="2" charset="-78"/>
                    </a:endParaRPr>
                  </a:p>
                  <a:p>
                    <a:pPr rtl="0"/>
                    <a:endParaRPr lang="fa-IR" sz="2000" b="1">
                      <a:cs typeface="B Nazanin" panose="00000400000000000000" pitchFamily="2" charset="-78"/>
                    </a:endParaRPr>
                  </a:p>
                </p:txBody>
              </p:sp>
              <p:cxnSp>
                <p:nvCxnSpPr>
                  <p:cNvPr id="12304" name="AutoShape 45"/>
                  <p:cNvCxnSpPr>
                    <a:cxnSpLocks noChangeShapeType="1"/>
                  </p:cNvCxnSpPr>
                  <p:nvPr/>
                </p:nvCxnSpPr>
                <p:spPr bwMode="auto">
                  <a:xfrm flipH="1">
                    <a:off x="4127" y="1836"/>
                    <a:ext cx="580" cy="6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305" name="AutoShape 44"/>
                  <p:cNvCxnSpPr>
                    <a:cxnSpLocks noChangeShapeType="1"/>
                  </p:cNvCxnSpPr>
                  <p:nvPr/>
                </p:nvCxnSpPr>
                <p:spPr bwMode="auto">
                  <a:xfrm>
                    <a:off x="5064" y="2074"/>
                    <a:ext cx="51" cy="51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0459" name="AutoShape 43"/>
                  <p:cNvSpPr>
                    <a:spLocks noChangeArrowheads="1"/>
                  </p:cNvSpPr>
                  <p:nvPr/>
                </p:nvSpPr>
                <p:spPr bwMode="auto">
                  <a:xfrm rot="5400000">
                    <a:off x="6095" y="2158"/>
                    <a:ext cx="711" cy="980"/>
                  </a:xfrm>
                  <a:prstGeom prst="downArrow">
                    <a:avLst>
                      <a:gd name="adj1" fmla="val 50000"/>
                      <a:gd name="adj2" fmla="val 34459"/>
                    </a:avLst>
                  </a:prstGeom>
                  <a:solidFill>
                    <a:srgbClr val="FFFFFF"/>
                  </a:solidFill>
                  <a:ln w="9525">
                    <a:solidFill>
                      <a:srgbClr val="000000"/>
                    </a:solidFill>
                    <a:miter lim="800000"/>
                    <a:headEnd/>
                    <a:tailEnd/>
                  </a:ln>
                </p:spPr>
                <p:txBody>
                  <a:bodyPr vert="vert270" lIns="36000" tIns="36000" rIns="36000" bIns="0"/>
                  <a:lstStyle/>
                  <a:p>
                    <a:pPr eaLnBrk="0" hangingPunct="0">
                      <a:defRPr/>
                    </a:pPr>
                    <a:r>
                      <a:rPr lang="fa-IR" sz="1200" b="1">
                        <a:latin typeface="Nazanin" pitchFamily="2" charset="-78"/>
                        <a:ea typeface="Calibri" charset="0"/>
                        <a:cs typeface="B Nazanin" pitchFamily="2" charset="-78"/>
                      </a:rPr>
                      <a:t>الگوي طراحي</a:t>
                    </a:r>
                    <a:endParaRPr lang="fa-IR" sz="3200" b="1">
                      <a:cs typeface="B Nazanin" pitchFamily="2" charset="-78"/>
                    </a:endParaRPr>
                  </a:p>
                </p:txBody>
              </p:sp>
              <p:sp>
                <p:nvSpPr>
                  <p:cNvPr id="12307" name="AutoShape 42"/>
                  <p:cNvSpPr>
                    <a:spLocks noChangeArrowheads="1"/>
                  </p:cNvSpPr>
                  <p:nvPr/>
                </p:nvSpPr>
                <p:spPr bwMode="auto">
                  <a:xfrm rot="-5400000">
                    <a:off x="6096" y="3287"/>
                    <a:ext cx="710" cy="979"/>
                  </a:xfrm>
                  <a:prstGeom prst="downArrow">
                    <a:avLst>
                      <a:gd name="adj1" fmla="val 50000"/>
                      <a:gd name="adj2" fmla="val 34459"/>
                    </a:avLst>
                  </a:prstGeom>
                  <a:solidFill>
                    <a:srgbClr val="FFFFFF"/>
                  </a:solidFill>
                  <a:ln w="9525">
                    <a:solidFill>
                      <a:srgbClr val="000000"/>
                    </a:solidFill>
                    <a:miter lim="800000"/>
                    <a:headEnd/>
                    <a:tailEnd/>
                  </a:ln>
                </p:spPr>
                <p:txBody>
                  <a:bodyPr vert="eaVert" lIns="36000" tIns="36000" rIns="3600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sz="1200" b="1">
                        <a:latin typeface="Nazanin" pitchFamily="2" charset="-78"/>
                        <a:cs typeface="B Nazanin" panose="00000400000000000000" pitchFamily="2" charset="-78"/>
                      </a:rPr>
                      <a:t>ساختار معادل</a:t>
                    </a:r>
                    <a:endParaRPr lang="fa-IR" sz="3200" b="1">
                      <a:cs typeface="B Nazanin" panose="00000400000000000000" pitchFamily="2" charset="-78"/>
                    </a:endParaRPr>
                  </a:p>
                </p:txBody>
              </p:sp>
              <p:sp>
                <p:nvSpPr>
                  <p:cNvPr id="12308" name="Text Box 41"/>
                  <p:cNvSpPr txBox="1">
                    <a:spLocks noChangeArrowheads="1"/>
                  </p:cNvSpPr>
                  <p:nvPr/>
                </p:nvSpPr>
                <p:spPr bwMode="auto">
                  <a:xfrm>
                    <a:off x="3018" y="1746"/>
                    <a:ext cx="986" cy="463"/>
                  </a:xfrm>
                  <a:prstGeom prst="rect">
                    <a:avLst/>
                  </a:prstGeom>
                  <a:solidFill>
                    <a:srgbClr val="FFFFFF"/>
                  </a:solidFill>
                  <a:ln w="9525">
                    <a:solidFill>
                      <a:srgbClr val="000000"/>
                    </a:solidFill>
                    <a:miter lim="800000"/>
                    <a:headEnd/>
                    <a:tailEnd/>
                  </a:ln>
                </p:spPr>
                <p:txBody>
                  <a:bodyPr lIns="36000" tIns="0" rIns="36000" bIns="0"/>
                  <a:lstStyle>
                    <a:lvl1pPr indent="2524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700" b="1">
                        <a:cs typeface="B Nazanin" panose="00000400000000000000" pitchFamily="2" charset="-78"/>
                      </a:rPr>
                      <a:t>Plcae</a:t>
                    </a:r>
                    <a:endParaRPr lang="en-US" sz="1000">
                      <a:cs typeface="B Nazanin" panose="00000400000000000000" pitchFamily="2" charset="-78"/>
                    </a:endParaRPr>
                  </a:p>
                  <a:p>
                    <a:pPr algn="l"/>
                    <a:r>
                      <a:rPr lang="en-US" sz="700" b="1">
                        <a:cs typeface="B Nazanin" panose="00000400000000000000" pitchFamily="2" charset="-78"/>
                      </a:rPr>
                      <a:t>Region</a:t>
                    </a:r>
                    <a:endParaRPr lang="en-US" sz="1000">
                      <a:cs typeface="B Nazanin" panose="00000400000000000000" pitchFamily="2" charset="-78"/>
                    </a:endParaRPr>
                  </a:p>
                  <a:p>
                    <a:pPr algn="l"/>
                    <a:r>
                      <a:rPr lang="en-US" sz="700" b="1">
                        <a:cs typeface="B Nazanin" panose="00000400000000000000" pitchFamily="2" charset="-78"/>
                      </a:rPr>
                      <a:t>County</a:t>
                    </a:r>
                    <a:endParaRPr lang="en-US" sz="1000">
                      <a:cs typeface="B Nazanin" panose="00000400000000000000" pitchFamily="2" charset="-78"/>
                    </a:endParaRPr>
                  </a:p>
                </p:txBody>
              </p:sp>
              <p:sp>
                <p:nvSpPr>
                  <p:cNvPr id="12309" name="Text Box 40"/>
                  <p:cNvSpPr txBox="1">
                    <a:spLocks noChangeArrowheads="1"/>
                  </p:cNvSpPr>
                  <p:nvPr/>
                </p:nvSpPr>
                <p:spPr bwMode="auto">
                  <a:xfrm>
                    <a:off x="3018" y="4153"/>
                    <a:ext cx="986" cy="497"/>
                  </a:xfrm>
                  <a:prstGeom prst="rect">
                    <a:avLst/>
                  </a:prstGeom>
                  <a:solidFill>
                    <a:srgbClr val="FFFFFF"/>
                  </a:solidFill>
                  <a:ln w="9525">
                    <a:solidFill>
                      <a:srgbClr val="000000"/>
                    </a:solidFill>
                    <a:miter lim="800000"/>
                    <a:headEnd/>
                    <a:tailEnd/>
                  </a:ln>
                </p:spPr>
                <p:txBody>
                  <a:bodyPr lIns="36000" tIns="0" rIns="36000" bIns="0"/>
                  <a:lstStyle>
                    <a:lvl1pPr indent="2524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700" b="1">
                        <a:cs typeface="B Nazanin" panose="00000400000000000000" pitchFamily="2" charset="-78"/>
                      </a:rPr>
                      <a:t>Article</a:t>
                    </a:r>
                  </a:p>
                  <a:p>
                    <a:pPr algn="l"/>
                    <a:r>
                      <a:rPr lang="en-US" sz="700" b="1">
                        <a:cs typeface="B Nazanin" panose="00000400000000000000" pitchFamily="2" charset="-78"/>
                      </a:rPr>
                      <a:t>Description</a:t>
                    </a:r>
                  </a:p>
                  <a:p>
                    <a:pPr algn="l"/>
                    <a:r>
                      <a:rPr lang="en-US" sz="700" b="1">
                        <a:cs typeface="B Nazanin" panose="00000400000000000000" pitchFamily="2" charset="-78"/>
                      </a:rPr>
                      <a:t>Kind</a:t>
                    </a:r>
                  </a:p>
                  <a:p>
                    <a:pPr algn="l"/>
                    <a:endParaRPr lang="en-US" sz="700" b="1">
                      <a:cs typeface="B Nazanin" panose="00000400000000000000" pitchFamily="2" charset="-78"/>
                    </a:endParaRPr>
                  </a:p>
                </p:txBody>
              </p:sp>
              <p:sp>
                <p:nvSpPr>
                  <p:cNvPr id="12310" name="Text Box 39"/>
                  <p:cNvSpPr txBox="1">
                    <a:spLocks noChangeArrowheads="1"/>
                  </p:cNvSpPr>
                  <p:nvPr/>
                </p:nvSpPr>
                <p:spPr bwMode="auto">
                  <a:xfrm>
                    <a:off x="4550" y="2838"/>
                    <a:ext cx="986" cy="587"/>
                  </a:xfrm>
                  <a:prstGeom prst="rect">
                    <a:avLst/>
                  </a:prstGeom>
                  <a:solidFill>
                    <a:srgbClr val="FFFFFF"/>
                  </a:solidFill>
                  <a:ln w="9525">
                    <a:solidFill>
                      <a:srgbClr val="000000"/>
                    </a:solidFill>
                    <a:miter lim="800000"/>
                    <a:headEnd/>
                    <a:tailEnd/>
                  </a:ln>
                </p:spPr>
                <p:txBody>
                  <a:bodyPr lIns="36000" tIns="0" rIns="36000" bIns="0"/>
                  <a:lstStyle>
                    <a:lvl1pPr indent="2524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700" b="1">
                        <a:cs typeface="B Nazanin" panose="00000400000000000000" pitchFamily="2" charset="-78"/>
                      </a:rPr>
                      <a:t>Month_ID</a:t>
                    </a:r>
                  </a:p>
                  <a:p>
                    <a:pPr algn="l"/>
                    <a:r>
                      <a:rPr lang="en-US" sz="700" b="1">
                        <a:cs typeface="B Nazanin" panose="00000400000000000000" pitchFamily="2" charset="-78"/>
                      </a:rPr>
                      <a:t>Month</a:t>
                    </a:r>
                  </a:p>
                  <a:p>
                    <a:pPr algn="l"/>
                    <a:r>
                      <a:rPr lang="en-US" sz="700" b="1">
                        <a:cs typeface="B Nazanin" panose="00000400000000000000" pitchFamily="2" charset="-78"/>
                      </a:rPr>
                      <a:t>Quarter</a:t>
                    </a:r>
                  </a:p>
                  <a:p>
                    <a:pPr algn="l"/>
                    <a:r>
                      <a:rPr lang="en-US" sz="700" b="1">
                        <a:cs typeface="B Nazanin" panose="00000400000000000000" pitchFamily="2" charset="-78"/>
                      </a:rPr>
                      <a:t>Year</a:t>
                    </a:r>
                  </a:p>
                  <a:p>
                    <a:pPr algn="l"/>
                    <a:endParaRPr lang="en-US" sz="700" b="1">
                      <a:cs typeface="B Nazanin" panose="00000400000000000000" pitchFamily="2" charset="-78"/>
                    </a:endParaRPr>
                  </a:p>
                </p:txBody>
              </p:sp>
              <p:sp>
                <p:nvSpPr>
                  <p:cNvPr id="12311" name="Text Box 38"/>
                  <p:cNvSpPr txBox="1">
                    <a:spLocks noChangeArrowheads="1"/>
                  </p:cNvSpPr>
                  <p:nvPr/>
                </p:nvSpPr>
                <p:spPr bwMode="auto">
                  <a:xfrm>
                    <a:off x="3018" y="2753"/>
                    <a:ext cx="986" cy="867"/>
                  </a:xfrm>
                  <a:prstGeom prst="rect">
                    <a:avLst/>
                  </a:prstGeom>
                  <a:solidFill>
                    <a:srgbClr val="FFFFFF"/>
                  </a:solidFill>
                  <a:ln w="9525">
                    <a:solidFill>
                      <a:srgbClr val="000000"/>
                    </a:solidFill>
                    <a:miter lim="800000"/>
                    <a:headEnd/>
                    <a:tailEnd/>
                  </a:ln>
                </p:spPr>
                <p:txBody>
                  <a:bodyPr lIns="36000" tIns="0" rIns="36000" bIns="0"/>
                  <a:lstStyle>
                    <a:lvl1pPr indent="2524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700" b="1">
                        <a:cs typeface="B Nazanin" panose="00000400000000000000" pitchFamily="2" charset="-78"/>
                      </a:rPr>
                      <a:t>Ord_Num</a:t>
                    </a:r>
                  </a:p>
                  <a:p>
                    <a:pPr algn="l"/>
                    <a:r>
                      <a:rPr lang="en-US" sz="700" b="1">
                        <a:cs typeface="B Nazanin" panose="00000400000000000000" pitchFamily="2" charset="-78"/>
                      </a:rPr>
                      <a:t>Month_ID</a:t>
                    </a:r>
                  </a:p>
                  <a:p>
                    <a:pPr algn="l"/>
                    <a:r>
                      <a:rPr lang="en-US" sz="700" b="1">
                        <a:cs typeface="B Nazanin" panose="00000400000000000000" pitchFamily="2" charset="-78"/>
                      </a:rPr>
                      <a:t>Plcae</a:t>
                    </a:r>
                  </a:p>
                  <a:p>
                    <a:pPr algn="l"/>
                    <a:r>
                      <a:rPr lang="en-US" sz="700" b="1">
                        <a:cs typeface="B Nazanin" panose="00000400000000000000" pitchFamily="2" charset="-78"/>
                      </a:rPr>
                      <a:t>Article</a:t>
                    </a:r>
                  </a:p>
                  <a:p>
                    <a:pPr algn="l"/>
                    <a:r>
                      <a:rPr lang="en-US" sz="700" b="1">
                        <a:cs typeface="B Nazanin" panose="00000400000000000000" pitchFamily="2" charset="-78"/>
                      </a:rPr>
                      <a:t>Quantity</a:t>
                    </a:r>
                  </a:p>
                  <a:p>
                    <a:pPr algn="l"/>
                    <a:r>
                      <a:rPr lang="en-US" sz="700" b="1">
                        <a:cs typeface="B Nazanin" panose="00000400000000000000" pitchFamily="2" charset="-78"/>
                      </a:rPr>
                      <a:t>Amount</a:t>
                    </a:r>
                  </a:p>
                  <a:p>
                    <a:pPr algn="l"/>
                    <a:endParaRPr lang="en-US" sz="700" b="1">
                      <a:cs typeface="B Nazanin" panose="00000400000000000000" pitchFamily="2" charset="-78"/>
                    </a:endParaRPr>
                  </a:p>
                </p:txBody>
              </p:sp>
            </p:grpSp>
          </p:grpSp>
        </p:grpSp>
      </p:gr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5C950C-B06F-4603-838E-39DD5C5A99F0}" type="slidenum">
              <a:rPr lang="fa-IR">
                <a:solidFill>
                  <a:srgbClr val="898989"/>
                </a:solidFill>
                <a:latin typeface="Calibri" panose="020F0502020204030204" pitchFamily="34" charset="0"/>
              </a:rPr>
              <a:pPr eaLnBrk="1" hangingPunct="1"/>
              <a:t>23</a:t>
            </a:fld>
            <a:endParaRPr lang="fa-IR">
              <a:solidFill>
                <a:srgbClr val="898989"/>
              </a:solidFill>
              <a:latin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Line 12"/>
          <p:cNvSpPr>
            <a:spLocks noChangeShapeType="1"/>
          </p:cNvSpPr>
          <p:nvPr/>
        </p:nvSpPr>
        <p:spPr bwMode="auto">
          <a:xfrm flipH="1">
            <a:off x="3543300" y="2590800"/>
            <a:ext cx="0" cy="2173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5" name="Line 10"/>
          <p:cNvSpPr>
            <a:spLocks noChangeShapeType="1"/>
          </p:cNvSpPr>
          <p:nvPr/>
        </p:nvSpPr>
        <p:spPr bwMode="auto">
          <a:xfrm flipH="1">
            <a:off x="2819400" y="4765675"/>
            <a:ext cx="71120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 name="Line 11"/>
          <p:cNvSpPr>
            <a:spLocks noChangeShapeType="1"/>
          </p:cNvSpPr>
          <p:nvPr/>
        </p:nvSpPr>
        <p:spPr bwMode="auto">
          <a:xfrm flipH="1" flipV="1">
            <a:off x="3533775" y="4762500"/>
            <a:ext cx="2554288" cy="7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7" name="Rectangle 2"/>
          <p:cNvSpPr>
            <a:spLocks noGrp="1" noChangeArrowheads="1"/>
          </p:cNvSpPr>
          <p:nvPr>
            <p:ph type="title"/>
          </p:nvPr>
        </p:nvSpPr>
        <p:spPr>
          <a:xfrm>
            <a:off x="381000" y="455613"/>
            <a:ext cx="8534400" cy="1143000"/>
          </a:xfrm>
        </p:spPr>
        <p:txBody>
          <a:bodyPr/>
          <a:lstStyle/>
          <a:p>
            <a:r>
              <a:rPr lang="fa-IR" smtClean="0"/>
              <a:t>پایگاه داده تحلیلی</a:t>
            </a:r>
            <a:endParaRPr lang="en-GB" smtClean="0"/>
          </a:p>
        </p:txBody>
      </p:sp>
      <p:sp>
        <p:nvSpPr>
          <p:cNvPr id="229379" name="AutoShape 3"/>
          <p:cNvSpPr>
            <a:spLocks noChangeArrowheads="1"/>
          </p:cNvSpPr>
          <p:nvPr/>
        </p:nvSpPr>
        <p:spPr bwMode="auto">
          <a:xfrm>
            <a:off x="4114800" y="2590800"/>
            <a:ext cx="838200" cy="2895600"/>
          </a:xfrm>
          <a:prstGeom prst="cube">
            <a:avLst>
              <a:gd name="adj" fmla="val 8503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29380" name="AutoShape 4"/>
          <p:cNvSpPr>
            <a:spLocks noChangeArrowheads="1"/>
          </p:cNvSpPr>
          <p:nvPr/>
        </p:nvSpPr>
        <p:spPr bwMode="auto">
          <a:xfrm>
            <a:off x="3124200" y="2895600"/>
            <a:ext cx="2667000" cy="2286000"/>
          </a:xfrm>
          <a:prstGeom prst="cube">
            <a:avLst>
              <a:gd name="adj" fmla="val 4931"/>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3320" name="Text Box 6"/>
          <p:cNvSpPr txBox="1">
            <a:spLocks noChangeArrowheads="1"/>
          </p:cNvSpPr>
          <p:nvPr/>
        </p:nvSpPr>
        <p:spPr bwMode="auto">
          <a:xfrm>
            <a:off x="4419600" y="2057400"/>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atin typeface="Frutiger 55 Roman" pitchFamily="34" charset="0"/>
              </a:rPr>
              <a:t>Date</a:t>
            </a:r>
          </a:p>
        </p:txBody>
      </p:sp>
      <p:sp>
        <p:nvSpPr>
          <p:cNvPr id="13321" name="Text Box 7"/>
          <p:cNvSpPr txBox="1">
            <a:spLocks noChangeArrowheads="1"/>
          </p:cNvSpPr>
          <p:nvPr/>
        </p:nvSpPr>
        <p:spPr bwMode="auto">
          <a:xfrm>
            <a:off x="1162050" y="4038600"/>
            <a:ext cx="123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atin typeface="Frutiger 55 Roman" pitchFamily="34" charset="0"/>
              </a:rPr>
              <a:t>Product</a:t>
            </a:r>
          </a:p>
        </p:txBody>
      </p:sp>
      <p:sp>
        <p:nvSpPr>
          <p:cNvPr id="13322" name="Text Box 8"/>
          <p:cNvSpPr txBox="1">
            <a:spLocks noChangeArrowheads="1"/>
          </p:cNvSpPr>
          <p:nvPr/>
        </p:nvSpPr>
        <p:spPr bwMode="auto">
          <a:xfrm>
            <a:off x="1763713" y="2565400"/>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atin typeface="Frutiger 55 Roman" pitchFamily="34" charset="0"/>
              </a:rPr>
              <a:t>Region</a:t>
            </a:r>
          </a:p>
        </p:txBody>
      </p:sp>
      <p:sp>
        <p:nvSpPr>
          <p:cNvPr id="229389" name="Text Box 13"/>
          <p:cNvSpPr txBox="1">
            <a:spLocks noChangeArrowheads="1"/>
          </p:cNvSpPr>
          <p:nvPr/>
        </p:nvSpPr>
        <p:spPr bwMode="auto">
          <a:xfrm>
            <a:off x="393700" y="476250"/>
            <a:ext cx="2254250" cy="366713"/>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atin typeface="Frutiger 55 Roman" pitchFamily="34" charset="0"/>
              </a:rPr>
              <a:t>Product – Chocolate</a:t>
            </a:r>
          </a:p>
        </p:txBody>
      </p:sp>
      <p:sp>
        <p:nvSpPr>
          <p:cNvPr id="229390" name="Text Box 14"/>
          <p:cNvSpPr txBox="1">
            <a:spLocks noChangeArrowheads="1"/>
          </p:cNvSpPr>
          <p:nvPr/>
        </p:nvSpPr>
        <p:spPr bwMode="auto">
          <a:xfrm>
            <a:off x="393700" y="857250"/>
            <a:ext cx="1924050" cy="366713"/>
          </a:xfrm>
          <a:prstGeom prst="rect">
            <a:avLst/>
          </a:prstGeom>
          <a:solidFill>
            <a:srgbClr val="CCFF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atin typeface="Frutiger 55 Roman" pitchFamily="34" charset="0"/>
              </a:rPr>
              <a:t>Date – May 2003</a:t>
            </a:r>
          </a:p>
        </p:txBody>
      </p:sp>
      <p:sp>
        <p:nvSpPr>
          <p:cNvPr id="229391" name="Text Box 15"/>
          <p:cNvSpPr txBox="1">
            <a:spLocks noChangeArrowheads="1"/>
          </p:cNvSpPr>
          <p:nvPr/>
        </p:nvSpPr>
        <p:spPr bwMode="auto">
          <a:xfrm>
            <a:off x="393700" y="1247775"/>
            <a:ext cx="2279650" cy="366713"/>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atin typeface="Frutiger 55 Roman" pitchFamily="34" charset="0"/>
              </a:rPr>
              <a:t>Region – South East</a:t>
            </a:r>
          </a:p>
        </p:txBody>
      </p:sp>
      <p:sp>
        <p:nvSpPr>
          <p:cNvPr id="229392" name="Line 16"/>
          <p:cNvSpPr>
            <a:spLocks noChangeShapeType="1"/>
          </p:cNvSpPr>
          <p:nvPr/>
        </p:nvSpPr>
        <p:spPr bwMode="auto">
          <a:xfrm>
            <a:off x="2638425" y="3352800"/>
            <a:ext cx="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393" name="Line 17"/>
          <p:cNvSpPr>
            <a:spLocks noChangeShapeType="1"/>
          </p:cNvSpPr>
          <p:nvPr/>
        </p:nvSpPr>
        <p:spPr bwMode="auto">
          <a:xfrm>
            <a:off x="3581400" y="2514600"/>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394" name="Line 18"/>
          <p:cNvSpPr>
            <a:spLocks noChangeShapeType="1"/>
          </p:cNvSpPr>
          <p:nvPr/>
        </p:nvSpPr>
        <p:spPr bwMode="auto">
          <a:xfrm flipV="1">
            <a:off x="2638425" y="2514600"/>
            <a:ext cx="838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396" name="Text Box 20"/>
          <p:cNvSpPr txBox="1">
            <a:spLocks noChangeArrowheads="1"/>
          </p:cNvSpPr>
          <p:nvPr/>
        </p:nvSpPr>
        <p:spPr bwMode="auto">
          <a:xfrm>
            <a:off x="393700" y="1628775"/>
            <a:ext cx="1898650" cy="366713"/>
          </a:xfrm>
          <a:prstGeom prst="rect">
            <a:avLst/>
          </a:prstGeom>
          <a:solidFill>
            <a:srgbClr val="FF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atin typeface="Frutiger 55 Roman" pitchFamily="34" charset="0"/>
              </a:rPr>
              <a:t>Measure – Sales</a:t>
            </a:r>
          </a:p>
        </p:txBody>
      </p:sp>
      <p:sp>
        <p:nvSpPr>
          <p:cNvPr id="13330" name="Text Box 21"/>
          <p:cNvSpPr txBox="1">
            <a:spLocks noChangeArrowheads="1"/>
          </p:cNvSpPr>
          <p:nvPr/>
        </p:nvSpPr>
        <p:spPr bwMode="auto">
          <a:xfrm>
            <a:off x="393700" y="5805488"/>
            <a:ext cx="6788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GB"/>
              <a:t>How much Chocolate did we sell in the South East in May 2003?</a:t>
            </a:r>
          </a:p>
        </p:txBody>
      </p:sp>
      <p:sp>
        <p:nvSpPr>
          <p:cNvPr id="229381" name="AutoShape 5"/>
          <p:cNvSpPr>
            <a:spLocks noChangeArrowheads="1"/>
          </p:cNvSpPr>
          <p:nvPr/>
        </p:nvSpPr>
        <p:spPr bwMode="auto">
          <a:xfrm>
            <a:off x="2819400" y="3581400"/>
            <a:ext cx="3276600" cy="914400"/>
          </a:xfrm>
          <a:prstGeom prst="cube">
            <a:avLst>
              <a:gd name="adj" fmla="val 7969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29385" name="AutoShape 9"/>
          <p:cNvSpPr>
            <a:spLocks noChangeArrowheads="1"/>
          </p:cNvSpPr>
          <p:nvPr/>
        </p:nvSpPr>
        <p:spPr bwMode="auto">
          <a:xfrm>
            <a:off x="4419600" y="3962400"/>
            <a:ext cx="152400" cy="152400"/>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3333" name="AutoShape 19"/>
          <p:cNvSpPr>
            <a:spLocks noChangeArrowheads="1"/>
          </p:cNvSpPr>
          <p:nvPr/>
        </p:nvSpPr>
        <p:spPr bwMode="auto">
          <a:xfrm>
            <a:off x="2819400" y="2590800"/>
            <a:ext cx="3276600" cy="2895600"/>
          </a:xfrm>
          <a:prstGeom prst="cub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29393"/>
                                        </p:tgtEl>
                                        <p:attrNameLst>
                                          <p:attrName>style.visibility</p:attrName>
                                        </p:attrNameLst>
                                      </p:cBhvr>
                                      <p:to>
                                        <p:strVal val="visible"/>
                                      </p:to>
                                    </p:set>
                                    <p:animEffect transition="in" filter="slide(fromLeft)">
                                      <p:cBhvr>
                                        <p:cTn id="7" dur="500"/>
                                        <p:tgtEl>
                                          <p:spTgt spid="2293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9392"/>
                                        </p:tgtEl>
                                        <p:attrNameLst>
                                          <p:attrName>style.visibility</p:attrName>
                                        </p:attrNameLst>
                                      </p:cBhvr>
                                      <p:to>
                                        <p:strVal val="visible"/>
                                      </p:to>
                                    </p:set>
                                    <p:animEffect transition="in" filter="slide(fromTop)">
                                      <p:cBhvr>
                                        <p:cTn id="12" dur="500"/>
                                        <p:tgtEl>
                                          <p:spTgt spid="229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9394"/>
                                        </p:tgtEl>
                                        <p:attrNameLst>
                                          <p:attrName>style.visibility</p:attrName>
                                        </p:attrNameLst>
                                      </p:cBhvr>
                                      <p:to>
                                        <p:strVal val="visible"/>
                                      </p:to>
                                    </p:set>
                                    <p:animEffect transition="in" filter="wipe(down)">
                                      <p:cBhvr>
                                        <p:cTn id="17" dur="500"/>
                                        <p:tgtEl>
                                          <p:spTgt spid="2293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9389"/>
                                        </p:tgtEl>
                                        <p:attrNameLst>
                                          <p:attrName>style.visibility</p:attrName>
                                        </p:attrNameLst>
                                      </p:cBhvr>
                                      <p:to>
                                        <p:strVal val="visible"/>
                                      </p:to>
                                    </p:set>
                                  </p:childTnLst>
                                </p:cTn>
                              </p:par>
                            </p:childTnLst>
                          </p:cTn>
                        </p:par>
                        <p:par>
                          <p:cTn id="22" fill="hold" nodeType="afterGroup">
                            <p:stCondLst>
                              <p:cond delay="0"/>
                            </p:stCondLst>
                            <p:childTnLst>
                              <p:par>
                                <p:cTn id="23" presetID="12" presetClass="entr" presetSubtype="8" fill="hold" grpId="0" nodeType="afterEffect">
                                  <p:stCondLst>
                                    <p:cond delay="0"/>
                                  </p:stCondLst>
                                  <p:childTnLst>
                                    <p:set>
                                      <p:cBhvr>
                                        <p:cTn id="24" dur="1" fill="hold">
                                          <p:stCondLst>
                                            <p:cond delay="0"/>
                                          </p:stCondLst>
                                        </p:cTn>
                                        <p:tgtEl>
                                          <p:spTgt spid="229381"/>
                                        </p:tgtEl>
                                        <p:attrNameLst>
                                          <p:attrName>style.visibility</p:attrName>
                                        </p:attrNameLst>
                                      </p:cBhvr>
                                      <p:to>
                                        <p:strVal val="visible"/>
                                      </p:to>
                                    </p:set>
                                    <p:animEffect transition="in" filter="slide(fromLeft)">
                                      <p:cBhvr>
                                        <p:cTn id="25" dur="500"/>
                                        <p:tgtEl>
                                          <p:spTgt spid="229381"/>
                                        </p:tgtEl>
                                      </p:cBhvr>
                                    </p:animEffect>
                                  </p:childTnLst>
                                  <p:subTnLst>
                                    <p:set>
                                      <p:cBhvr override="childStyle">
                                        <p:cTn dur="1" fill="hold" display="0" masterRel="nextClick" afterEffect="1"/>
                                        <p:tgtEl>
                                          <p:spTgt spid="229381"/>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229390"/>
                                        </p:tgtEl>
                                        <p:attrNameLst>
                                          <p:attrName>style.visibility</p:attrName>
                                        </p:attrNameLst>
                                      </p:cBhvr>
                                      <p:to>
                                        <p:strVal val="visible"/>
                                      </p:to>
                                    </p:set>
                                  </p:childTnLst>
                                </p:cTn>
                              </p:par>
                            </p:childTnLst>
                          </p:cTn>
                        </p:par>
                        <p:par>
                          <p:cTn id="30" fill="hold" nodeType="afterGroup">
                            <p:stCondLst>
                              <p:cond delay="500"/>
                            </p:stCondLst>
                            <p:childTnLst>
                              <p:par>
                                <p:cTn id="31" presetID="12" presetClass="entr" presetSubtype="1" fill="hold" grpId="0" nodeType="afterEffect">
                                  <p:stCondLst>
                                    <p:cond delay="0"/>
                                  </p:stCondLst>
                                  <p:childTnLst>
                                    <p:set>
                                      <p:cBhvr>
                                        <p:cTn id="32" dur="1" fill="hold">
                                          <p:stCondLst>
                                            <p:cond delay="0"/>
                                          </p:stCondLst>
                                        </p:cTn>
                                        <p:tgtEl>
                                          <p:spTgt spid="229379"/>
                                        </p:tgtEl>
                                        <p:attrNameLst>
                                          <p:attrName>style.visibility</p:attrName>
                                        </p:attrNameLst>
                                      </p:cBhvr>
                                      <p:to>
                                        <p:strVal val="visible"/>
                                      </p:to>
                                    </p:set>
                                    <p:animEffect transition="in" filter="slide(fromTop)">
                                      <p:cBhvr>
                                        <p:cTn id="33" dur="500"/>
                                        <p:tgtEl>
                                          <p:spTgt spid="229379"/>
                                        </p:tgtEl>
                                      </p:cBhvr>
                                    </p:animEffect>
                                  </p:childTnLst>
                                  <p:subTnLst>
                                    <p:set>
                                      <p:cBhvr override="childStyle">
                                        <p:cTn dur="1" fill="hold" display="0" masterRel="nextClick" afterEffect="1"/>
                                        <p:tgtEl>
                                          <p:spTgt spid="229379"/>
                                        </p:tgtEl>
                                        <p:attrNameLst>
                                          <p:attrName>style.visibility</p:attrName>
                                        </p:attrNameLst>
                                      </p:cBhvr>
                                      <p:to>
                                        <p:strVal val="hidden"/>
                                      </p:to>
                                    </p:set>
                                  </p:sub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229391"/>
                                        </p:tgtEl>
                                        <p:attrNameLst>
                                          <p:attrName>style.visibility</p:attrName>
                                        </p:attrNameLst>
                                      </p:cBhvr>
                                      <p:to>
                                        <p:strVal val="visible"/>
                                      </p:to>
                                    </p:set>
                                  </p:childTnLst>
                                </p:cTn>
                              </p:par>
                            </p:childTnLst>
                          </p:cTn>
                        </p:par>
                        <p:par>
                          <p:cTn id="38" fill="hold" nodeType="afterGroup">
                            <p:stCondLst>
                              <p:cond delay="500"/>
                            </p:stCondLst>
                            <p:childTnLst>
                              <p:par>
                                <p:cTn id="39" presetID="12" presetClass="entr" presetSubtype="8" fill="hold" grpId="0" nodeType="afterEffect">
                                  <p:stCondLst>
                                    <p:cond delay="0"/>
                                  </p:stCondLst>
                                  <p:childTnLst>
                                    <p:set>
                                      <p:cBhvr>
                                        <p:cTn id="40" dur="1" fill="hold">
                                          <p:stCondLst>
                                            <p:cond delay="0"/>
                                          </p:stCondLst>
                                        </p:cTn>
                                        <p:tgtEl>
                                          <p:spTgt spid="229380"/>
                                        </p:tgtEl>
                                        <p:attrNameLst>
                                          <p:attrName>style.visibility</p:attrName>
                                        </p:attrNameLst>
                                      </p:cBhvr>
                                      <p:to>
                                        <p:strVal val="visible"/>
                                      </p:to>
                                    </p:set>
                                    <p:animEffect transition="in" filter="slide(fromLeft)">
                                      <p:cBhvr>
                                        <p:cTn id="41" dur="500"/>
                                        <p:tgtEl>
                                          <p:spTgt spid="229380"/>
                                        </p:tgtEl>
                                      </p:cBhvr>
                                    </p:animEffect>
                                  </p:childTnLst>
                                  <p:subTnLst>
                                    <p:set>
                                      <p:cBhvr override="childStyle">
                                        <p:cTn dur="1" fill="hold" display="0" masterRel="nextClick" afterEffect="1"/>
                                        <p:tgtEl>
                                          <p:spTgt spid="229380"/>
                                        </p:tgtEl>
                                        <p:attrNameLst>
                                          <p:attrName>style.visibility</p:attrName>
                                        </p:attrNameLst>
                                      </p:cBhvr>
                                      <p:to>
                                        <p:strVal val="hidden"/>
                                      </p:to>
                                    </p:set>
                                  </p:sub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229396"/>
                                        </p:tgtEl>
                                        <p:attrNameLst>
                                          <p:attrName>style.visibility</p:attrName>
                                        </p:attrNameLst>
                                      </p:cBhvr>
                                      <p:to>
                                        <p:strVal val="visible"/>
                                      </p:to>
                                    </p:set>
                                  </p:childTnLst>
                                </p:cTn>
                              </p:par>
                            </p:childTnLst>
                          </p:cTn>
                        </p:par>
                        <p:par>
                          <p:cTn id="46" fill="hold" nodeType="afterGroup">
                            <p:stCondLst>
                              <p:cond delay="500"/>
                            </p:stCondLst>
                            <p:childTnLst>
                              <p:par>
                                <p:cTn id="47" presetID="9" presetClass="entr" presetSubtype="0" fill="hold" grpId="0" nodeType="afterEffect">
                                  <p:stCondLst>
                                    <p:cond delay="0"/>
                                  </p:stCondLst>
                                  <p:childTnLst>
                                    <p:set>
                                      <p:cBhvr>
                                        <p:cTn id="48" dur="1" fill="hold">
                                          <p:stCondLst>
                                            <p:cond delay="0"/>
                                          </p:stCondLst>
                                        </p:cTn>
                                        <p:tgtEl>
                                          <p:spTgt spid="229385"/>
                                        </p:tgtEl>
                                        <p:attrNameLst>
                                          <p:attrName>style.visibility</p:attrName>
                                        </p:attrNameLst>
                                      </p:cBhvr>
                                      <p:to>
                                        <p:strVal val="visible"/>
                                      </p:to>
                                    </p:set>
                                    <p:animEffect transition="in" filter="dissolve">
                                      <p:cBhvr>
                                        <p:cTn id="49" dur="500"/>
                                        <p:tgtEl>
                                          <p:spTgt spid="229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animBg="1"/>
      <p:bldP spid="229380" grpId="0" animBg="1"/>
      <p:bldP spid="229389" grpId="0" animBg="1" autoUpdateAnimBg="0"/>
      <p:bldP spid="229390" grpId="0" animBg="1" autoUpdateAnimBg="0"/>
      <p:bldP spid="229391" grpId="0" animBg="1" autoUpdateAnimBg="0"/>
      <p:bldP spid="229392" grpId="0" animBg="1"/>
      <p:bldP spid="229393" grpId="0" animBg="1"/>
      <p:bldP spid="229394" grpId="0" animBg="1"/>
      <p:bldP spid="229396" grpId="0" animBg="1" autoUpdateAnimBg="0"/>
      <p:bldP spid="229381" grpId="0" animBg="1"/>
      <p:bldP spid="22938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12"/>
          <p:cNvSpPr>
            <a:spLocks noChangeShapeType="1"/>
          </p:cNvSpPr>
          <p:nvPr/>
        </p:nvSpPr>
        <p:spPr bwMode="auto">
          <a:xfrm flipH="1">
            <a:off x="3543300" y="2590800"/>
            <a:ext cx="0" cy="2173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 name="Line 10"/>
          <p:cNvSpPr>
            <a:spLocks noChangeShapeType="1"/>
          </p:cNvSpPr>
          <p:nvPr/>
        </p:nvSpPr>
        <p:spPr bwMode="auto">
          <a:xfrm flipH="1">
            <a:off x="2819400" y="4765675"/>
            <a:ext cx="71120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11"/>
          <p:cNvSpPr>
            <a:spLocks noChangeShapeType="1"/>
          </p:cNvSpPr>
          <p:nvPr/>
        </p:nvSpPr>
        <p:spPr bwMode="auto">
          <a:xfrm flipH="1" flipV="1">
            <a:off x="3533775" y="4762500"/>
            <a:ext cx="2554288" cy="7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Rectangle 2"/>
          <p:cNvSpPr>
            <a:spLocks noGrp="1" noChangeArrowheads="1"/>
          </p:cNvSpPr>
          <p:nvPr>
            <p:ph type="title"/>
          </p:nvPr>
        </p:nvSpPr>
        <p:spPr>
          <a:xfrm>
            <a:off x="381000" y="455613"/>
            <a:ext cx="8534400" cy="1143000"/>
          </a:xfrm>
        </p:spPr>
        <p:txBody>
          <a:bodyPr/>
          <a:lstStyle/>
          <a:p>
            <a:r>
              <a:rPr lang="fa-IR" smtClean="0"/>
              <a:t>پایگاه داده تحلیلی</a:t>
            </a:r>
            <a:endParaRPr lang="en-GB" smtClean="0"/>
          </a:p>
        </p:txBody>
      </p:sp>
      <p:sp>
        <p:nvSpPr>
          <p:cNvPr id="14342" name="Text Box 6"/>
          <p:cNvSpPr txBox="1">
            <a:spLocks noChangeArrowheads="1"/>
          </p:cNvSpPr>
          <p:nvPr/>
        </p:nvSpPr>
        <p:spPr bwMode="auto">
          <a:xfrm>
            <a:off x="4419600" y="2057400"/>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atin typeface="Frutiger 55 Roman" pitchFamily="34" charset="0"/>
              </a:rPr>
              <a:t>Date</a:t>
            </a:r>
          </a:p>
        </p:txBody>
      </p:sp>
      <p:sp>
        <p:nvSpPr>
          <p:cNvPr id="14343" name="Text Box 7"/>
          <p:cNvSpPr txBox="1">
            <a:spLocks noChangeArrowheads="1"/>
          </p:cNvSpPr>
          <p:nvPr/>
        </p:nvSpPr>
        <p:spPr bwMode="auto">
          <a:xfrm>
            <a:off x="1162050" y="4038600"/>
            <a:ext cx="123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atin typeface="Frutiger 55 Roman" pitchFamily="34" charset="0"/>
              </a:rPr>
              <a:t>Product</a:t>
            </a:r>
          </a:p>
        </p:txBody>
      </p:sp>
      <p:sp>
        <p:nvSpPr>
          <p:cNvPr id="14344" name="Text Box 8"/>
          <p:cNvSpPr txBox="1">
            <a:spLocks noChangeArrowheads="1"/>
          </p:cNvSpPr>
          <p:nvPr/>
        </p:nvSpPr>
        <p:spPr bwMode="auto">
          <a:xfrm>
            <a:off x="1763713" y="2565400"/>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atin typeface="Frutiger 55 Roman" pitchFamily="34" charset="0"/>
              </a:rPr>
              <a:t>Region</a:t>
            </a:r>
          </a:p>
        </p:txBody>
      </p:sp>
      <p:sp>
        <p:nvSpPr>
          <p:cNvPr id="14345" name="Text Box 13"/>
          <p:cNvSpPr txBox="1">
            <a:spLocks noChangeArrowheads="1"/>
          </p:cNvSpPr>
          <p:nvPr/>
        </p:nvSpPr>
        <p:spPr bwMode="auto">
          <a:xfrm>
            <a:off x="393700" y="476250"/>
            <a:ext cx="2254250" cy="366713"/>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atin typeface="Frutiger 55 Roman" pitchFamily="34" charset="0"/>
              </a:rPr>
              <a:t>Product – Chocolate</a:t>
            </a:r>
          </a:p>
        </p:txBody>
      </p:sp>
      <p:sp>
        <p:nvSpPr>
          <p:cNvPr id="14346" name="Line 16"/>
          <p:cNvSpPr>
            <a:spLocks noChangeShapeType="1"/>
          </p:cNvSpPr>
          <p:nvPr/>
        </p:nvSpPr>
        <p:spPr bwMode="auto">
          <a:xfrm>
            <a:off x="2638425" y="3352800"/>
            <a:ext cx="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Line 17"/>
          <p:cNvSpPr>
            <a:spLocks noChangeShapeType="1"/>
          </p:cNvSpPr>
          <p:nvPr/>
        </p:nvSpPr>
        <p:spPr bwMode="auto">
          <a:xfrm>
            <a:off x="3581400" y="2514600"/>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8" name="Line 18"/>
          <p:cNvSpPr>
            <a:spLocks noChangeShapeType="1"/>
          </p:cNvSpPr>
          <p:nvPr/>
        </p:nvSpPr>
        <p:spPr bwMode="auto">
          <a:xfrm flipV="1">
            <a:off x="2638425" y="2514600"/>
            <a:ext cx="838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Text Box 21"/>
          <p:cNvSpPr txBox="1">
            <a:spLocks noChangeArrowheads="1"/>
          </p:cNvSpPr>
          <p:nvPr/>
        </p:nvSpPr>
        <p:spPr bwMode="auto">
          <a:xfrm>
            <a:off x="393700" y="5805488"/>
            <a:ext cx="6788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GB"/>
              <a:t>How much Chocolate did we sell in the South East in May 2003?</a:t>
            </a:r>
          </a:p>
        </p:txBody>
      </p:sp>
      <p:sp>
        <p:nvSpPr>
          <p:cNvPr id="14350" name="AutoShape 5"/>
          <p:cNvSpPr>
            <a:spLocks noChangeArrowheads="1"/>
          </p:cNvSpPr>
          <p:nvPr/>
        </p:nvSpPr>
        <p:spPr bwMode="auto">
          <a:xfrm>
            <a:off x="2819400" y="3581400"/>
            <a:ext cx="3276600" cy="914400"/>
          </a:xfrm>
          <a:prstGeom prst="cube">
            <a:avLst>
              <a:gd name="adj" fmla="val 7969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4351" name="AutoShape 19"/>
          <p:cNvSpPr>
            <a:spLocks noChangeArrowheads="1"/>
          </p:cNvSpPr>
          <p:nvPr/>
        </p:nvSpPr>
        <p:spPr bwMode="auto">
          <a:xfrm>
            <a:off x="2819400" y="2590800"/>
            <a:ext cx="3276600" cy="2895600"/>
          </a:xfrm>
          <a:prstGeom prst="cub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12"/>
          <p:cNvSpPr>
            <a:spLocks noChangeShapeType="1"/>
          </p:cNvSpPr>
          <p:nvPr/>
        </p:nvSpPr>
        <p:spPr bwMode="auto">
          <a:xfrm flipH="1">
            <a:off x="3543300" y="2590800"/>
            <a:ext cx="0" cy="2173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3" name="Line 10"/>
          <p:cNvSpPr>
            <a:spLocks noChangeShapeType="1"/>
          </p:cNvSpPr>
          <p:nvPr/>
        </p:nvSpPr>
        <p:spPr bwMode="auto">
          <a:xfrm flipH="1">
            <a:off x="2819400" y="4765675"/>
            <a:ext cx="71120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Line 11"/>
          <p:cNvSpPr>
            <a:spLocks noChangeShapeType="1"/>
          </p:cNvSpPr>
          <p:nvPr/>
        </p:nvSpPr>
        <p:spPr bwMode="auto">
          <a:xfrm flipH="1" flipV="1">
            <a:off x="3533775" y="4762500"/>
            <a:ext cx="2554288" cy="7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Rectangle 2"/>
          <p:cNvSpPr>
            <a:spLocks noGrp="1" noChangeArrowheads="1"/>
          </p:cNvSpPr>
          <p:nvPr>
            <p:ph type="title"/>
          </p:nvPr>
        </p:nvSpPr>
        <p:spPr>
          <a:xfrm>
            <a:off x="381000" y="455613"/>
            <a:ext cx="8534400" cy="1143000"/>
          </a:xfrm>
        </p:spPr>
        <p:txBody>
          <a:bodyPr/>
          <a:lstStyle/>
          <a:p>
            <a:r>
              <a:rPr lang="fa-IR" smtClean="0"/>
              <a:t>پایگاه داده تحلیلی</a:t>
            </a:r>
            <a:endParaRPr lang="en-GB" smtClean="0"/>
          </a:p>
        </p:txBody>
      </p:sp>
      <p:sp>
        <p:nvSpPr>
          <p:cNvPr id="15366" name="AutoShape 3"/>
          <p:cNvSpPr>
            <a:spLocks noChangeArrowheads="1"/>
          </p:cNvSpPr>
          <p:nvPr/>
        </p:nvSpPr>
        <p:spPr bwMode="auto">
          <a:xfrm>
            <a:off x="4114800" y="2590800"/>
            <a:ext cx="838200" cy="2895600"/>
          </a:xfrm>
          <a:prstGeom prst="cube">
            <a:avLst>
              <a:gd name="adj" fmla="val 8503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5367" name="Text Box 6"/>
          <p:cNvSpPr txBox="1">
            <a:spLocks noChangeArrowheads="1"/>
          </p:cNvSpPr>
          <p:nvPr/>
        </p:nvSpPr>
        <p:spPr bwMode="auto">
          <a:xfrm>
            <a:off x="4419600" y="2057400"/>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atin typeface="Frutiger 55 Roman" pitchFamily="34" charset="0"/>
              </a:rPr>
              <a:t>Date</a:t>
            </a:r>
          </a:p>
        </p:txBody>
      </p:sp>
      <p:sp>
        <p:nvSpPr>
          <p:cNvPr id="15368" name="Text Box 7"/>
          <p:cNvSpPr txBox="1">
            <a:spLocks noChangeArrowheads="1"/>
          </p:cNvSpPr>
          <p:nvPr/>
        </p:nvSpPr>
        <p:spPr bwMode="auto">
          <a:xfrm>
            <a:off x="1162050" y="4038600"/>
            <a:ext cx="123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atin typeface="Frutiger 55 Roman" pitchFamily="34" charset="0"/>
              </a:rPr>
              <a:t>Product</a:t>
            </a:r>
          </a:p>
        </p:txBody>
      </p:sp>
      <p:sp>
        <p:nvSpPr>
          <p:cNvPr id="15369" name="Text Box 8"/>
          <p:cNvSpPr txBox="1">
            <a:spLocks noChangeArrowheads="1"/>
          </p:cNvSpPr>
          <p:nvPr/>
        </p:nvSpPr>
        <p:spPr bwMode="auto">
          <a:xfrm>
            <a:off x="1763713" y="2565400"/>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atin typeface="Frutiger 55 Roman" pitchFamily="34" charset="0"/>
              </a:rPr>
              <a:t>Region</a:t>
            </a:r>
          </a:p>
        </p:txBody>
      </p:sp>
      <p:sp>
        <p:nvSpPr>
          <p:cNvPr id="15370" name="Text Box 13"/>
          <p:cNvSpPr txBox="1">
            <a:spLocks noChangeArrowheads="1"/>
          </p:cNvSpPr>
          <p:nvPr/>
        </p:nvSpPr>
        <p:spPr bwMode="auto">
          <a:xfrm>
            <a:off x="393700" y="476250"/>
            <a:ext cx="2254250" cy="366713"/>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atin typeface="Frutiger 55 Roman" pitchFamily="34" charset="0"/>
              </a:rPr>
              <a:t>Product – Chocolate</a:t>
            </a:r>
          </a:p>
        </p:txBody>
      </p:sp>
      <p:sp>
        <p:nvSpPr>
          <p:cNvPr id="15371" name="Text Box 14"/>
          <p:cNvSpPr txBox="1">
            <a:spLocks noChangeArrowheads="1"/>
          </p:cNvSpPr>
          <p:nvPr/>
        </p:nvSpPr>
        <p:spPr bwMode="auto">
          <a:xfrm>
            <a:off x="393700" y="857250"/>
            <a:ext cx="1924050" cy="366713"/>
          </a:xfrm>
          <a:prstGeom prst="rect">
            <a:avLst/>
          </a:prstGeom>
          <a:solidFill>
            <a:srgbClr val="CCFF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atin typeface="Frutiger 55 Roman" pitchFamily="34" charset="0"/>
              </a:rPr>
              <a:t>Date – May 2003</a:t>
            </a:r>
          </a:p>
        </p:txBody>
      </p:sp>
      <p:sp>
        <p:nvSpPr>
          <p:cNvPr id="15372" name="Line 16"/>
          <p:cNvSpPr>
            <a:spLocks noChangeShapeType="1"/>
          </p:cNvSpPr>
          <p:nvPr/>
        </p:nvSpPr>
        <p:spPr bwMode="auto">
          <a:xfrm>
            <a:off x="2638425" y="3352800"/>
            <a:ext cx="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3" name="Line 17"/>
          <p:cNvSpPr>
            <a:spLocks noChangeShapeType="1"/>
          </p:cNvSpPr>
          <p:nvPr/>
        </p:nvSpPr>
        <p:spPr bwMode="auto">
          <a:xfrm>
            <a:off x="3581400" y="2514600"/>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4" name="Line 18"/>
          <p:cNvSpPr>
            <a:spLocks noChangeShapeType="1"/>
          </p:cNvSpPr>
          <p:nvPr/>
        </p:nvSpPr>
        <p:spPr bwMode="auto">
          <a:xfrm flipV="1">
            <a:off x="2638425" y="2514600"/>
            <a:ext cx="838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5" name="Text Box 21"/>
          <p:cNvSpPr txBox="1">
            <a:spLocks noChangeArrowheads="1"/>
          </p:cNvSpPr>
          <p:nvPr/>
        </p:nvSpPr>
        <p:spPr bwMode="auto">
          <a:xfrm>
            <a:off x="393700" y="5805488"/>
            <a:ext cx="6788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GB"/>
              <a:t>How much Chocolate did we sell in the South East in May 2003?</a:t>
            </a:r>
          </a:p>
        </p:txBody>
      </p:sp>
      <p:sp>
        <p:nvSpPr>
          <p:cNvPr id="15376" name="AutoShape 19"/>
          <p:cNvSpPr>
            <a:spLocks noChangeArrowheads="1"/>
          </p:cNvSpPr>
          <p:nvPr/>
        </p:nvSpPr>
        <p:spPr bwMode="auto">
          <a:xfrm>
            <a:off x="2819400" y="2590800"/>
            <a:ext cx="3276600" cy="2895600"/>
          </a:xfrm>
          <a:prstGeom prst="cub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12"/>
          <p:cNvSpPr>
            <a:spLocks noChangeShapeType="1"/>
          </p:cNvSpPr>
          <p:nvPr/>
        </p:nvSpPr>
        <p:spPr bwMode="auto">
          <a:xfrm flipH="1">
            <a:off x="3543300" y="2590800"/>
            <a:ext cx="0" cy="2173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Line 10"/>
          <p:cNvSpPr>
            <a:spLocks noChangeShapeType="1"/>
          </p:cNvSpPr>
          <p:nvPr/>
        </p:nvSpPr>
        <p:spPr bwMode="auto">
          <a:xfrm flipH="1">
            <a:off x="2819400" y="4765675"/>
            <a:ext cx="71120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Line 11"/>
          <p:cNvSpPr>
            <a:spLocks noChangeShapeType="1"/>
          </p:cNvSpPr>
          <p:nvPr/>
        </p:nvSpPr>
        <p:spPr bwMode="auto">
          <a:xfrm flipH="1" flipV="1">
            <a:off x="3533775" y="4762500"/>
            <a:ext cx="2554288" cy="7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9" name="Rectangle 2"/>
          <p:cNvSpPr>
            <a:spLocks noGrp="1" noChangeArrowheads="1"/>
          </p:cNvSpPr>
          <p:nvPr>
            <p:ph type="title"/>
          </p:nvPr>
        </p:nvSpPr>
        <p:spPr>
          <a:xfrm>
            <a:off x="381000" y="455613"/>
            <a:ext cx="8534400" cy="1143000"/>
          </a:xfrm>
        </p:spPr>
        <p:txBody>
          <a:bodyPr/>
          <a:lstStyle/>
          <a:p>
            <a:r>
              <a:rPr lang="fa-IR" smtClean="0"/>
              <a:t>پایگاه داده تحلیلی</a:t>
            </a:r>
            <a:endParaRPr lang="en-GB" smtClean="0"/>
          </a:p>
        </p:txBody>
      </p:sp>
      <p:sp>
        <p:nvSpPr>
          <p:cNvPr id="16390" name="AutoShape 4"/>
          <p:cNvSpPr>
            <a:spLocks noChangeArrowheads="1"/>
          </p:cNvSpPr>
          <p:nvPr/>
        </p:nvSpPr>
        <p:spPr bwMode="auto">
          <a:xfrm>
            <a:off x="3124200" y="2895600"/>
            <a:ext cx="2667000" cy="2286000"/>
          </a:xfrm>
          <a:prstGeom prst="cube">
            <a:avLst>
              <a:gd name="adj" fmla="val 4931"/>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6391" name="Text Box 6"/>
          <p:cNvSpPr txBox="1">
            <a:spLocks noChangeArrowheads="1"/>
          </p:cNvSpPr>
          <p:nvPr/>
        </p:nvSpPr>
        <p:spPr bwMode="auto">
          <a:xfrm>
            <a:off x="4419600" y="2057400"/>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atin typeface="Frutiger 55 Roman" pitchFamily="34" charset="0"/>
              </a:rPr>
              <a:t>Date</a:t>
            </a:r>
          </a:p>
        </p:txBody>
      </p:sp>
      <p:sp>
        <p:nvSpPr>
          <p:cNvPr id="16392" name="Text Box 7"/>
          <p:cNvSpPr txBox="1">
            <a:spLocks noChangeArrowheads="1"/>
          </p:cNvSpPr>
          <p:nvPr/>
        </p:nvSpPr>
        <p:spPr bwMode="auto">
          <a:xfrm>
            <a:off x="1162050" y="4038600"/>
            <a:ext cx="123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atin typeface="Frutiger 55 Roman" pitchFamily="34" charset="0"/>
              </a:rPr>
              <a:t>Product</a:t>
            </a:r>
          </a:p>
        </p:txBody>
      </p:sp>
      <p:sp>
        <p:nvSpPr>
          <p:cNvPr id="16393" name="Text Box 8"/>
          <p:cNvSpPr txBox="1">
            <a:spLocks noChangeArrowheads="1"/>
          </p:cNvSpPr>
          <p:nvPr/>
        </p:nvSpPr>
        <p:spPr bwMode="auto">
          <a:xfrm>
            <a:off x="1763713" y="2565400"/>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atin typeface="Frutiger 55 Roman" pitchFamily="34" charset="0"/>
              </a:rPr>
              <a:t>Region</a:t>
            </a:r>
          </a:p>
        </p:txBody>
      </p:sp>
      <p:sp>
        <p:nvSpPr>
          <p:cNvPr id="16394" name="Text Box 13"/>
          <p:cNvSpPr txBox="1">
            <a:spLocks noChangeArrowheads="1"/>
          </p:cNvSpPr>
          <p:nvPr/>
        </p:nvSpPr>
        <p:spPr bwMode="auto">
          <a:xfrm>
            <a:off x="393700" y="476250"/>
            <a:ext cx="2254250" cy="366713"/>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atin typeface="Frutiger 55 Roman" pitchFamily="34" charset="0"/>
              </a:rPr>
              <a:t>Product – Chocolate</a:t>
            </a:r>
          </a:p>
        </p:txBody>
      </p:sp>
      <p:sp>
        <p:nvSpPr>
          <p:cNvPr id="16395" name="Text Box 14"/>
          <p:cNvSpPr txBox="1">
            <a:spLocks noChangeArrowheads="1"/>
          </p:cNvSpPr>
          <p:nvPr/>
        </p:nvSpPr>
        <p:spPr bwMode="auto">
          <a:xfrm>
            <a:off x="393700" y="857250"/>
            <a:ext cx="1924050" cy="366713"/>
          </a:xfrm>
          <a:prstGeom prst="rect">
            <a:avLst/>
          </a:prstGeom>
          <a:solidFill>
            <a:srgbClr val="CCFF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atin typeface="Frutiger 55 Roman" pitchFamily="34" charset="0"/>
              </a:rPr>
              <a:t>Date – May 2003</a:t>
            </a:r>
          </a:p>
        </p:txBody>
      </p:sp>
      <p:sp>
        <p:nvSpPr>
          <p:cNvPr id="16396" name="Text Box 15"/>
          <p:cNvSpPr txBox="1">
            <a:spLocks noChangeArrowheads="1"/>
          </p:cNvSpPr>
          <p:nvPr/>
        </p:nvSpPr>
        <p:spPr bwMode="auto">
          <a:xfrm>
            <a:off x="393700" y="1247775"/>
            <a:ext cx="2279650" cy="366713"/>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atin typeface="Frutiger 55 Roman" pitchFamily="34" charset="0"/>
              </a:rPr>
              <a:t>Region – South East</a:t>
            </a:r>
          </a:p>
        </p:txBody>
      </p:sp>
      <p:sp>
        <p:nvSpPr>
          <p:cNvPr id="16397" name="Line 16"/>
          <p:cNvSpPr>
            <a:spLocks noChangeShapeType="1"/>
          </p:cNvSpPr>
          <p:nvPr/>
        </p:nvSpPr>
        <p:spPr bwMode="auto">
          <a:xfrm>
            <a:off x="2638425" y="3352800"/>
            <a:ext cx="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 name="Line 17"/>
          <p:cNvSpPr>
            <a:spLocks noChangeShapeType="1"/>
          </p:cNvSpPr>
          <p:nvPr/>
        </p:nvSpPr>
        <p:spPr bwMode="auto">
          <a:xfrm>
            <a:off x="3581400" y="2514600"/>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9" name="Line 18"/>
          <p:cNvSpPr>
            <a:spLocks noChangeShapeType="1"/>
          </p:cNvSpPr>
          <p:nvPr/>
        </p:nvSpPr>
        <p:spPr bwMode="auto">
          <a:xfrm flipV="1">
            <a:off x="2638425" y="2514600"/>
            <a:ext cx="838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0" name="Text Box 21"/>
          <p:cNvSpPr txBox="1">
            <a:spLocks noChangeArrowheads="1"/>
          </p:cNvSpPr>
          <p:nvPr/>
        </p:nvSpPr>
        <p:spPr bwMode="auto">
          <a:xfrm>
            <a:off x="393700" y="5805488"/>
            <a:ext cx="6788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GB"/>
              <a:t>How much Chocolate did we sell in the South East in May 2003?</a:t>
            </a:r>
          </a:p>
        </p:txBody>
      </p:sp>
      <p:sp>
        <p:nvSpPr>
          <p:cNvPr id="16401" name="AutoShape 19"/>
          <p:cNvSpPr>
            <a:spLocks noChangeArrowheads="1"/>
          </p:cNvSpPr>
          <p:nvPr/>
        </p:nvSpPr>
        <p:spPr bwMode="auto">
          <a:xfrm>
            <a:off x="2819400" y="2590800"/>
            <a:ext cx="3276600" cy="2895600"/>
          </a:xfrm>
          <a:prstGeom prst="cub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12"/>
          <p:cNvSpPr>
            <a:spLocks noChangeShapeType="1"/>
          </p:cNvSpPr>
          <p:nvPr/>
        </p:nvSpPr>
        <p:spPr bwMode="auto">
          <a:xfrm flipH="1">
            <a:off x="3543300" y="2590800"/>
            <a:ext cx="0" cy="2173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1" name="Line 10"/>
          <p:cNvSpPr>
            <a:spLocks noChangeShapeType="1"/>
          </p:cNvSpPr>
          <p:nvPr/>
        </p:nvSpPr>
        <p:spPr bwMode="auto">
          <a:xfrm flipH="1">
            <a:off x="2819400" y="4765675"/>
            <a:ext cx="71120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Line 11"/>
          <p:cNvSpPr>
            <a:spLocks noChangeShapeType="1"/>
          </p:cNvSpPr>
          <p:nvPr/>
        </p:nvSpPr>
        <p:spPr bwMode="auto">
          <a:xfrm flipH="1" flipV="1">
            <a:off x="3533775" y="4762500"/>
            <a:ext cx="2554288" cy="7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3" name="Rectangle 2"/>
          <p:cNvSpPr>
            <a:spLocks noGrp="1" noChangeArrowheads="1"/>
          </p:cNvSpPr>
          <p:nvPr>
            <p:ph type="title"/>
          </p:nvPr>
        </p:nvSpPr>
        <p:spPr>
          <a:xfrm>
            <a:off x="381000" y="455613"/>
            <a:ext cx="8534400" cy="1143000"/>
          </a:xfrm>
        </p:spPr>
        <p:txBody>
          <a:bodyPr/>
          <a:lstStyle/>
          <a:p>
            <a:r>
              <a:rPr lang="fa-IR" smtClean="0"/>
              <a:t>پایگاه داده تحلیلی</a:t>
            </a:r>
            <a:endParaRPr lang="en-GB" smtClean="0"/>
          </a:p>
        </p:txBody>
      </p:sp>
      <p:sp>
        <p:nvSpPr>
          <p:cNvPr id="17414" name="Text Box 6"/>
          <p:cNvSpPr txBox="1">
            <a:spLocks noChangeArrowheads="1"/>
          </p:cNvSpPr>
          <p:nvPr/>
        </p:nvSpPr>
        <p:spPr bwMode="auto">
          <a:xfrm>
            <a:off x="4419600" y="2057400"/>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atin typeface="Frutiger 55 Roman" pitchFamily="34" charset="0"/>
              </a:rPr>
              <a:t>Date</a:t>
            </a:r>
          </a:p>
        </p:txBody>
      </p:sp>
      <p:sp>
        <p:nvSpPr>
          <p:cNvPr id="17415" name="Text Box 7"/>
          <p:cNvSpPr txBox="1">
            <a:spLocks noChangeArrowheads="1"/>
          </p:cNvSpPr>
          <p:nvPr/>
        </p:nvSpPr>
        <p:spPr bwMode="auto">
          <a:xfrm>
            <a:off x="1162050" y="4038600"/>
            <a:ext cx="123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atin typeface="Frutiger 55 Roman" pitchFamily="34" charset="0"/>
              </a:rPr>
              <a:t>Product</a:t>
            </a:r>
          </a:p>
        </p:txBody>
      </p:sp>
      <p:sp>
        <p:nvSpPr>
          <p:cNvPr id="17416" name="Text Box 8"/>
          <p:cNvSpPr txBox="1">
            <a:spLocks noChangeArrowheads="1"/>
          </p:cNvSpPr>
          <p:nvPr/>
        </p:nvSpPr>
        <p:spPr bwMode="auto">
          <a:xfrm>
            <a:off x="1763713" y="2565400"/>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atin typeface="Frutiger 55 Roman" pitchFamily="34" charset="0"/>
              </a:rPr>
              <a:t>Region</a:t>
            </a:r>
          </a:p>
        </p:txBody>
      </p:sp>
      <p:sp>
        <p:nvSpPr>
          <p:cNvPr id="17417" name="Text Box 13"/>
          <p:cNvSpPr txBox="1">
            <a:spLocks noChangeArrowheads="1"/>
          </p:cNvSpPr>
          <p:nvPr/>
        </p:nvSpPr>
        <p:spPr bwMode="auto">
          <a:xfrm>
            <a:off x="393700" y="476250"/>
            <a:ext cx="2254250" cy="366713"/>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atin typeface="Frutiger 55 Roman" pitchFamily="34" charset="0"/>
              </a:rPr>
              <a:t>Product – Chocolate</a:t>
            </a:r>
          </a:p>
        </p:txBody>
      </p:sp>
      <p:sp>
        <p:nvSpPr>
          <p:cNvPr id="17418" name="Text Box 14"/>
          <p:cNvSpPr txBox="1">
            <a:spLocks noChangeArrowheads="1"/>
          </p:cNvSpPr>
          <p:nvPr/>
        </p:nvSpPr>
        <p:spPr bwMode="auto">
          <a:xfrm>
            <a:off x="393700" y="857250"/>
            <a:ext cx="1924050" cy="366713"/>
          </a:xfrm>
          <a:prstGeom prst="rect">
            <a:avLst/>
          </a:prstGeom>
          <a:solidFill>
            <a:srgbClr val="CCFF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atin typeface="Frutiger 55 Roman" pitchFamily="34" charset="0"/>
              </a:rPr>
              <a:t>Date – May 2003</a:t>
            </a:r>
          </a:p>
        </p:txBody>
      </p:sp>
      <p:sp>
        <p:nvSpPr>
          <p:cNvPr id="17419" name="Text Box 15"/>
          <p:cNvSpPr txBox="1">
            <a:spLocks noChangeArrowheads="1"/>
          </p:cNvSpPr>
          <p:nvPr/>
        </p:nvSpPr>
        <p:spPr bwMode="auto">
          <a:xfrm>
            <a:off x="393700" y="1247775"/>
            <a:ext cx="2279650" cy="366713"/>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atin typeface="Frutiger 55 Roman" pitchFamily="34" charset="0"/>
              </a:rPr>
              <a:t>Region – South East</a:t>
            </a:r>
          </a:p>
        </p:txBody>
      </p:sp>
      <p:sp>
        <p:nvSpPr>
          <p:cNvPr id="17420" name="Line 16"/>
          <p:cNvSpPr>
            <a:spLocks noChangeShapeType="1"/>
          </p:cNvSpPr>
          <p:nvPr/>
        </p:nvSpPr>
        <p:spPr bwMode="auto">
          <a:xfrm>
            <a:off x="2638425" y="3352800"/>
            <a:ext cx="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1" name="Line 17"/>
          <p:cNvSpPr>
            <a:spLocks noChangeShapeType="1"/>
          </p:cNvSpPr>
          <p:nvPr/>
        </p:nvSpPr>
        <p:spPr bwMode="auto">
          <a:xfrm>
            <a:off x="3581400" y="2514600"/>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2" name="Line 18"/>
          <p:cNvSpPr>
            <a:spLocks noChangeShapeType="1"/>
          </p:cNvSpPr>
          <p:nvPr/>
        </p:nvSpPr>
        <p:spPr bwMode="auto">
          <a:xfrm flipV="1">
            <a:off x="2638425" y="2514600"/>
            <a:ext cx="838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3" name="Text Box 20"/>
          <p:cNvSpPr txBox="1">
            <a:spLocks noChangeArrowheads="1"/>
          </p:cNvSpPr>
          <p:nvPr/>
        </p:nvSpPr>
        <p:spPr bwMode="auto">
          <a:xfrm>
            <a:off x="393700" y="1628775"/>
            <a:ext cx="1898650" cy="366713"/>
          </a:xfrm>
          <a:prstGeom prst="rect">
            <a:avLst/>
          </a:prstGeom>
          <a:solidFill>
            <a:srgbClr val="FF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atin typeface="Frutiger 55 Roman" pitchFamily="34" charset="0"/>
              </a:rPr>
              <a:t>Measure – Sales</a:t>
            </a:r>
          </a:p>
        </p:txBody>
      </p:sp>
      <p:sp>
        <p:nvSpPr>
          <p:cNvPr id="17424" name="Text Box 21"/>
          <p:cNvSpPr txBox="1">
            <a:spLocks noChangeArrowheads="1"/>
          </p:cNvSpPr>
          <p:nvPr/>
        </p:nvSpPr>
        <p:spPr bwMode="auto">
          <a:xfrm>
            <a:off x="393700" y="5805488"/>
            <a:ext cx="6788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GB"/>
              <a:t>How much Chocolate did we sell in the South East in May 2003?</a:t>
            </a:r>
          </a:p>
        </p:txBody>
      </p:sp>
      <p:sp>
        <p:nvSpPr>
          <p:cNvPr id="17425" name="AutoShape 9"/>
          <p:cNvSpPr>
            <a:spLocks noChangeArrowheads="1"/>
          </p:cNvSpPr>
          <p:nvPr/>
        </p:nvSpPr>
        <p:spPr bwMode="auto">
          <a:xfrm>
            <a:off x="4419600" y="3962400"/>
            <a:ext cx="152400" cy="152400"/>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426" name="AutoShape 19"/>
          <p:cNvSpPr>
            <a:spLocks noChangeArrowheads="1"/>
          </p:cNvSpPr>
          <p:nvPr/>
        </p:nvSpPr>
        <p:spPr bwMode="auto">
          <a:xfrm>
            <a:off x="2819400" y="2590800"/>
            <a:ext cx="3276600" cy="2895600"/>
          </a:xfrm>
          <a:prstGeom prst="cub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12"/>
          <p:cNvSpPr>
            <a:spLocks noChangeShapeType="1"/>
          </p:cNvSpPr>
          <p:nvPr/>
        </p:nvSpPr>
        <p:spPr bwMode="auto">
          <a:xfrm flipH="1">
            <a:off x="3543300" y="2590800"/>
            <a:ext cx="0" cy="2173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5" name="Line 10"/>
          <p:cNvSpPr>
            <a:spLocks noChangeShapeType="1"/>
          </p:cNvSpPr>
          <p:nvPr/>
        </p:nvSpPr>
        <p:spPr bwMode="auto">
          <a:xfrm flipH="1">
            <a:off x="2819400" y="4765675"/>
            <a:ext cx="71120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 name="Line 11"/>
          <p:cNvSpPr>
            <a:spLocks noChangeShapeType="1"/>
          </p:cNvSpPr>
          <p:nvPr/>
        </p:nvSpPr>
        <p:spPr bwMode="auto">
          <a:xfrm flipH="1" flipV="1">
            <a:off x="3533775" y="4762500"/>
            <a:ext cx="2554288" cy="7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 name="Rectangle 2"/>
          <p:cNvSpPr>
            <a:spLocks noGrp="1" noChangeArrowheads="1"/>
          </p:cNvSpPr>
          <p:nvPr>
            <p:ph type="title"/>
          </p:nvPr>
        </p:nvSpPr>
        <p:spPr>
          <a:xfrm>
            <a:off x="381000" y="455613"/>
            <a:ext cx="8534400" cy="1143000"/>
          </a:xfrm>
        </p:spPr>
        <p:txBody>
          <a:bodyPr/>
          <a:lstStyle/>
          <a:p>
            <a:r>
              <a:rPr lang="fa-IR" smtClean="0"/>
              <a:t>پایگاه داده تحلیلی</a:t>
            </a:r>
            <a:endParaRPr lang="en-GB" smtClean="0"/>
          </a:p>
        </p:txBody>
      </p:sp>
      <p:sp>
        <p:nvSpPr>
          <p:cNvPr id="18438" name="AutoShape 3"/>
          <p:cNvSpPr>
            <a:spLocks noChangeArrowheads="1"/>
          </p:cNvSpPr>
          <p:nvPr/>
        </p:nvSpPr>
        <p:spPr bwMode="auto">
          <a:xfrm>
            <a:off x="4114800" y="2590800"/>
            <a:ext cx="838200" cy="2895600"/>
          </a:xfrm>
          <a:prstGeom prst="cube">
            <a:avLst>
              <a:gd name="adj" fmla="val 8503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8439" name="AutoShape 4"/>
          <p:cNvSpPr>
            <a:spLocks noChangeArrowheads="1"/>
          </p:cNvSpPr>
          <p:nvPr/>
        </p:nvSpPr>
        <p:spPr bwMode="auto">
          <a:xfrm>
            <a:off x="3124200" y="2895600"/>
            <a:ext cx="2667000" cy="2286000"/>
          </a:xfrm>
          <a:prstGeom prst="cube">
            <a:avLst>
              <a:gd name="adj" fmla="val 4931"/>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8440" name="Text Box 6"/>
          <p:cNvSpPr txBox="1">
            <a:spLocks noChangeArrowheads="1"/>
          </p:cNvSpPr>
          <p:nvPr/>
        </p:nvSpPr>
        <p:spPr bwMode="auto">
          <a:xfrm>
            <a:off x="4419600" y="2057400"/>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atin typeface="Frutiger 55 Roman" pitchFamily="34" charset="0"/>
              </a:rPr>
              <a:t>Date</a:t>
            </a:r>
          </a:p>
        </p:txBody>
      </p:sp>
      <p:sp>
        <p:nvSpPr>
          <p:cNvPr id="18441" name="Text Box 7"/>
          <p:cNvSpPr txBox="1">
            <a:spLocks noChangeArrowheads="1"/>
          </p:cNvSpPr>
          <p:nvPr/>
        </p:nvSpPr>
        <p:spPr bwMode="auto">
          <a:xfrm>
            <a:off x="1162050" y="4038600"/>
            <a:ext cx="123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atin typeface="Frutiger 55 Roman" pitchFamily="34" charset="0"/>
              </a:rPr>
              <a:t>Product</a:t>
            </a:r>
          </a:p>
        </p:txBody>
      </p:sp>
      <p:sp>
        <p:nvSpPr>
          <p:cNvPr id="18442" name="Text Box 8"/>
          <p:cNvSpPr txBox="1">
            <a:spLocks noChangeArrowheads="1"/>
          </p:cNvSpPr>
          <p:nvPr/>
        </p:nvSpPr>
        <p:spPr bwMode="auto">
          <a:xfrm>
            <a:off x="1763713" y="2565400"/>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atin typeface="Frutiger 55 Roman" pitchFamily="34" charset="0"/>
              </a:rPr>
              <a:t>Region</a:t>
            </a:r>
          </a:p>
        </p:txBody>
      </p:sp>
      <p:sp>
        <p:nvSpPr>
          <p:cNvPr id="18443" name="Text Box 13"/>
          <p:cNvSpPr txBox="1">
            <a:spLocks noChangeArrowheads="1"/>
          </p:cNvSpPr>
          <p:nvPr/>
        </p:nvSpPr>
        <p:spPr bwMode="auto">
          <a:xfrm>
            <a:off x="393700" y="476250"/>
            <a:ext cx="2254250" cy="366713"/>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atin typeface="Frutiger 55 Roman" pitchFamily="34" charset="0"/>
              </a:rPr>
              <a:t>Product – Chocolate</a:t>
            </a:r>
          </a:p>
        </p:txBody>
      </p:sp>
      <p:sp>
        <p:nvSpPr>
          <p:cNvPr id="18444" name="Text Box 14"/>
          <p:cNvSpPr txBox="1">
            <a:spLocks noChangeArrowheads="1"/>
          </p:cNvSpPr>
          <p:nvPr/>
        </p:nvSpPr>
        <p:spPr bwMode="auto">
          <a:xfrm>
            <a:off x="393700" y="857250"/>
            <a:ext cx="1924050" cy="366713"/>
          </a:xfrm>
          <a:prstGeom prst="rect">
            <a:avLst/>
          </a:prstGeom>
          <a:solidFill>
            <a:srgbClr val="CCFF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atin typeface="Frutiger 55 Roman" pitchFamily="34" charset="0"/>
              </a:rPr>
              <a:t>Date – May 2003</a:t>
            </a:r>
          </a:p>
        </p:txBody>
      </p:sp>
      <p:sp>
        <p:nvSpPr>
          <p:cNvPr id="18445" name="Text Box 15"/>
          <p:cNvSpPr txBox="1">
            <a:spLocks noChangeArrowheads="1"/>
          </p:cNvSpPr>
          <p:nvPr/>
        </p:nvSpPr>
        <p:spPr bwMode="auto">
          <a:xfrm>
            <a:off x="393700" y="1247775"/>
            <a:ext cx="2279650" cy="366713"/>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atin typeface="Frutiger 55 Roman" pitchFamily="34" charset="0"/>
              </a:rPr>
              <a:t>Region – South East</a:t>
            </a:r>
          </a:p>
        </p:txBody>
      </p:sp>
      <p:sp>
        <p:nvSpPr>
          <p:cNvPr id="18446" name="Line 16"/>
          <p:cNvSpPr>
            <a:spLocks noChangeShapeType="1"/>
          </p:cNvSpPr>
          <p:nvPr/>
        </p:nvSpPr>
        <p:spPr bwMode="auto">
          <a:xfrm>
            <a:off x="2638425" y="3352800"/>
            <a:ext cx="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7" name="Line 17"/>
          <p:cNvSpPr>
            <a:spLocks noChangeShapeType="1"/>
          </p:cNvSpPr>
          <p:nvPr/>
        </p:nvSpPr>
        <p:spPr bwMode="auto">
          <a:xfrm>
            <a:off x="3581400" y="2514600"/>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8" name="Line 18"/>
          <p:cNvSpPr>
            <a:spLocks noChangeShapeType="1"/>
          </p:cNvSpPr>
          <p:nvPr/>
        </p:nvSpPr>
        <p:spPr bwMode="auto">
          <a:xfrm flipV="1">
            <a:off x="2638425" y="2514600"/>
            <a:ext cx="838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9" name="Text Box 20"/>
          <p:cNvSpPr txBox="1">
            <a:spLocks noChangeArrowheads="1"/>
          </p:cNvSpPr>
          <p:nvPr/>
        </p:nvSpPr>
        <p:spPr bwMode="auto">
          <a:xfrm>
            <a:off x="393700" y="1628775"/>
            <a:ext cx="1898650" cy="366713"/>
          </a:xfrm>
          <a:prstGeom prst="rect">
            <a:avLst/>
          </a:prstGeom>
          <a:solidFill>
            <a:srgbClr val="FF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atin typeface="Frutiger 55 Roman" pitchFamily="34" charset="0"/>
              </a:rPr>
              <a:t>Measure – Sales</a:t>
            </a:r>
          </a:p>
        </p:txBody>
      </p:sp>
      <p:sp>
        <p:nvSpPr>
          <p:cNvPr id="18450" name="Text Box 21"/>
          <p:cNvSpPr txBox="1">
            <a:spLocks noChangeArrowheads="1"/>
          </p:cNvSpPr>
          <p:nvPr/>
        </p:nvSpPr>
        <p:spPr bwMode="auto">
          <a:xfrm>
            <a:off x="393700" y="5805488"/>
            <a:ext cx="6788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GB"/>
              <a:t>How much Chocolate did we sell in the South East in May 2003?</a:t>
            </a:r>
          </a:p>
        </p:txBody>
      </p:sp>
      <p:sp>
        <p:nvSpPr>
          <p:cNvPr id="18451" name="AutoShape 3"/>
          <p:cNvSpPr>
            <a:spLocks noChangeArrowheads="1"/>
          </p:cNvSpPr>
          <p:nvPr/>
        </p:nvSpPr>
        <p:spPr bwMode="auto">
          <a:xfrm>
            <a:off x="4127500" y="4178300"/>
            <a:ext cx="444500" cy="1333500"/>
          </a:xfrm>
          <a:prstGeom prst="cube">
            <a:avLst>
              <a:gd name="adj" fmla="val 8503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8452" name="AutoShape 5"/>
          <p:cNvSpPr>
            <a:spLocks noChangeArrowheads="1"/>
          </p:cNvSpPr>
          <p:nvPr/>
        </p:nvSpPr>
        <p:spPr bwMode="auto">
          <a:xfrm>
            <a:off x="2819400" y="3581400"/>
            <a:ext cx="3276600" cy="914400"/>
          </a:xfrm>
          <a:prstGeom prst="cube">
            <a:avLst>
              <a:gd name="adj" fmla="val 7969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8453" name="AutoShape 9"/>
          <p:cNvSpPr>
            <a:spLocks noChangeArrowheads="1"/>
          </p:cNvSpPr>
          <p:nvPr/>
        </p:nvSpPr>
        <p:spPr bwMode="auto">
          <a:xfrm>
            <a:off x="4419600" y="3962400"/>
            <a:ext cx="152400" cy="152400"/>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8454" name="AutoShape 4"/>
          <p:cNvSpPr>
            <a:spLocks noChangeArrowheads="1"/>
          </p:cNvSpPr>
          <p:nvPr/>
        </p:nvSpPr>
        <p:spPr bwMode="auto">
          <a:xfrm>
            <a:off x="3124200" y="2900363"/>
            <a:ext cx="2667000" cy="1062037"/>
          </a:xfrm>
          <a:prstGeom prst="cube">
            <a:avLst>
              <a:gd name="adj" fmla="val 4931"/>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8455" name="AutoShape 3"/>
          <p:cNvSpPr>
            <a:spLocks noChangeArrowheads="1"/>
          </p:cNvSpPr>
          <p:nvPr/>
        </p:nvSpPr>
        <p:spPr bwMode="auto">
          <a:xfrm>
            <a:off x="4127500" y="2946400"/>
            <a:ext cx="444500" cy="1333500"/>
          </a:xfrm>
          <a:prstGeom prst="cube">
            <a:avLst>
              <a:gd name="adj" fmla="val 8503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8456" name="AutoShape 19"/>
          <p:cNvSpPr>
            <a:spLocks noChangeArrowheads="1"/>
          </p:cNvSpPr>
          <p:nvPr/>
        </p:nvSpPr>
        <p:spPr bwMode="auto">
          <a:xfrm>
            <a:off x="2819400" y="2590800"/>
            <a:ext cx="3276600" cy="2895600"/>
          </a:xfrm>
          <a:prstGeom prst="cub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فهرست مطالب</a:t>
            </a:r>
            <a:endParaRPr lang="fa-IR" dirty="0"/>
          </a:p>
        </p:txBody>
      </p:sp>
      <p:sp>
        <p:nvSpPr>
          <p:cNvPr id="3" name="Content Placeholder 2"/>
          <p:cNvSpPr>
            <a:spLocks noGrp="1"/>
          </p:cNvSpPr>
          <p:nvPr>
            <p:ph idx="1"/>
          </p:nvPr>
        </p:nvSpPr>
        <p:spPr/>
        <p:txBody>
          <a:bodyPr/>
          <a:lstStyle/>
          <a:p>
            <a:r>
              <a:rPr lang="fa-IR" sz="2400" dirty="0" smtClean="0"/>
              <a:t>هوش تجاری چيست؟</a:t>
            </a:r>
          </a:p>
          <a:p>
            <a:r>
              <a:rPr lang="fa-IR" sz="2400" dirty="0" smtClean="0"/>
              <a:t>سير تکامل ابزارهای محاسباتی</a:t>
            </a:r>
          </a:p>
          <a:p>
            <a:r>
              <a:rPr lang="fa-IR" sz="2400" dirty="0" smtClean="0"/>
              <a:t>لزوم بکار گيری هوش تجاری</a:t>
            </a:r>
          </a:p>
          <a:p>
            <a:r>
              <a:rPr lang="fa-IR" sz="2400" dirty="0" smtClean="0"/>
              <a:t>هوش تجاری در سازمان</a:t>
            </a:r>
          </a:p>
          <a:p>
            <a:r>
              <a:rPr lang="fa-IR" sz="2400" dirty="0" smtClean="0"/>
              <a:t>هوش تجاری چرا؟</a:t>
            </a:r>
          </a:p>
          <a:p>
            <a:r>
              <a:rPr lang="fa-IR" sz="2400" dirty="0" smtClean="0"/>
              <a:t>هوش تجاری به زبان ساده</a:t>
            </a:r>
          </a:p>
          <a:p>
            <a:r>
              <a:rPr lang="fa-IR" sz="2400" dirty="0" smtClean="0"/>
              <a:t>اجزاء هوش تجاری</a:t>
            </a:r>
          </a:p>
          <a:p>
            <a:r>
              <a:rPr lang="fa-IR" sz="2400" dirty="0" smtClean="0"/>
              <a:t>مسير حرکت در راستای رسيدن به هوش تجاری</a:t>
            </a:r>
          </a:p>
          <a:p>
            <a:r>
              <a:rPr lang="fa-IR" sz="2400" dirty="0"/>
              <a:t>اهميت داشبورد ها در سرعت بخشيدن به فرايندهای هوش تجاری</a:t>
            </a:r>
            <a:endParaRPr lang="fa-IR" sz="2400" dirty="0" smtClean="0"/>
          </a:p>
          <a:p>
            <a:endParaRPr lang="fa-IR" sz="2400" dirty="0"/>
          </a:p>
        </p:txBody>
      </p:sp>
      <p:sp>
        <p:nvSpPr>
          <p:cNvPr id="4" name="Slide Number Placeholder 3"/>
          <p:cNvSpPr>
            <a:spLocks noGrp="1"/>
          </p:cNvSpPr>
          <p:nvPr>
            <p:ph type="sldNum" sz="quarter" idx="12"/>
          </p:nvPr>
        </p:nvSpPr>
        <p:spPr/>
        <p:txBody>
          <a:bodyPr/>
          <a:lstStyle/>
          <a:p>
            <a:fld id="{834D9165-9843-45FA-A602-96E7888B9936}" type="slidenum">
              <a:rPr lang="fa-IR" smtClean="0"/>
              <a:pPr/>
              <a:t>3</a:t>
            </a:fld>
            <a:endParaRPr lang="fa-I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42938" y="274638"/>
            <a:ext cx="8043862" cy="939800"/>
          </a:xfrm>
        </p:spPr>
        <p:txBody>
          <a:bodyPr/>
          <a:lstStyle/>
          <a:p>
            <a:r>
              <a:rPr lang="fa-IR" smtClean="0"/>
              <a:t>ساختار هوش تجاری</a:t>
            </a:r>
            <a:endParaRPr lang="en-US" smtClean="0"/>
          </a:p>
        </p:txBody>
      </p:sp>
      <p:grpSp>
        <p:nvGrpSpPr>
          <p:cNvPr id="10243" name="Group 31"/>
          <p:cNvGrpSpPr>
            <a:grpSpLocks noGrp="1"/>
          </p:cNvGrpSpPr>
          <p:nvPr/>
        </p:nvGrpSpPr>
        <p:grpSpPr bwMode="auto">
          <a:xfrm>
            <a:off x="457200" y="1776413"/>
            <a:ext cx="8229600" cy="4389437"/>
            <a:chOff x="84" y="1029"/>
            <a:chExt cx="5568" cy="2495"/>
          </a:xfrm>
        </p:grpSpPr>
        <p:sp>
          <p:nvSpPr>
            <p:cNvPr id="10245" name="Oval 4"/>
            <p:cNvSpPr>
              <a:spLocks noChangeArrowheads="1"/>
            </p:cNvSpPr>
            <p:nvPr/>
          </p:nvSpPr>
          <p:spPr bwMode="auto">
            <a:xfrm>
              <a:off x="2520" y="1029"/>
              <a:ext cx="544" cy="589"/>
            </a:xfrm>
            <a:prstGeom prst="ellipse">
              <a:avLst/>
            </a:prstGeom>
            <a:gradFill rotWithShape="1">
              <a:gsLst>
                <a:gs pos="0">
                  <a:srgbClr val="FFFFFF"/>
                </a:gs>
                <a:gs pos="100000">
                  <a:srgbClr val="FFCC00">
                    <a:alpha val="73000"/>
                  </a:srgbClr>
                </a:gs>
              </a:gsLst>
              <a:path path="shape">
                <a:fillToRect l="50000" t="50000" r="50000" b="50000"/>
              </a:path>
            </a:gradFill>
            <a:ln w="9525">
              <a:solidFill>
                <a:srgbClr val="FF0000"/>
              </a:solidFill>
              <a:round/>
              <a:headEnd/>
              <a:tailEnd/>
            </a:ln>
          </p:spPr>
          <p:txBody>
            <a:bodyPr wrap="none" anchor="ct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SzPct val="100000"/>
              </a:pPr>
              <a:r>
                <a:rPr lang="en-US" sz="4500">
                  <a:solidFill>
                    <a:srgbClr val="00060C"/>
                  </a:solidFill>
                  <a:latin typeface="Times New Roman" panose="02020603050405020304" pitchFamily="18" charset="0"/>
                  <a:cs typeface="Lotus" pitchFamily="2" charset="-78"/>
                </a:rPr>
                <a:t> </a:t>
              </a:r>
              <a:r>
                <a:rPr lang="en-US" sz="4500">
                  <a:solidFill>
                    <a:srgbClr val="401F0C"/>
                  </a:solidFill>
                  <a:latin typeface="Times New Roman" panose="02020603050405020304" pitchFamily="18" charset="0"/>
                  <a:cs typeface="Lotus" pitchFamily="2" charset="-78"/>
                </a:rPr>
                <a:t>BI</a:t>
              </a:r>
              <a:r>
                <a:rPr lang="en-US" sz="4500">
                  <a:solidFill>
                    <a:srgbClr val="00060C"/>
                  </a:solidFill>
                  <a:latin typeface="Times New Roman" panose="02020603050405020304" pitchFamily="18" charset="0"/>
                  <a:cs typeface="Lotus" pitchFamily="2" charset="-78"/>
                </a:rPr>
                <a:t> </a:t>
              </a:r>
            </a:p>
          </p:txBody>
        </p:sp>
        <p:sp>
          <p:nvSpPr>
            <p:cNvPr id="10246" name="Line 5"/>
            <p:cNvSpPr>
              <a:spLocks noChangeShapeType="1"/>
            </p:cNvSpPr>
            <p:nvPr/>
          </p:nvSpPr>
          <p:spPr bwMode="auto">
            <a:xfrm flipH="1">
              <a:off x="1295" y="1528"/>
              <a:ext cx="1308" cy="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7" name="Line 6"/>
            <p:cNvSpPr>
              <a:spLocks noChangeShapeType="1"/>
            </p:cNvSpPr>
            <p:nvPr/>
          </p:nvSpPr>
          <p:spPr bwMode="auto">
            <a:xfrm flipH="1">
              <a:off x="2792" y="1626"/>
              <a:ext cx="5" cy="53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8" name="Oval 8"/>
            <p:cNvSpPr>
              <a:spLocks noChangeArrowheads="1"/>
            </p:cNvSpPr>
            <p:nvPr/>
          </p:nvSpPr>
          <p:spPr bwMode="auto">
            <a:xfrm>
              <a:off x="841" y="2136"/>
              <a:ext cx="908" cy="454"/>
            </a:xfrm>
            <a:prstGeom prst="ellipse">
              <a:avLst/>
            </a:prstGeom>
            <a:gradFill rotWithShape="1">
              <a:gsLst>
                <a:gs pos="0">
                  <a:srgbClr val="FFFFFF"/>
                </a:gs>
                <a:gs pos="100000">
                  <a:srgbClr val="FFCC00">
                    <a:alpha val="73000"/>
                  </a:srgbClr>
                </a:gs>
              </a:gsLst>
              <a:path path="shape">
                <a:fillToRect l="50000" t="50000" r="50000" b="50000"/>
              </a:path>
            </a:gra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SzPct val="100000"/>
              </a:pPr>
              <a:r>
                <a:rPr lang="fa-IR" sz="4500">
                  <a:solidFill>
                    <a:srgbClr val="401F0C"/>
                  </a:solidFill>
                  <a:latin typeface="Times New Roman" panose="02020603050405020304" pitchFamily="18" charset="0"/>
                  <a:cs typeface="Lotus" pitchFamily="2" charset="-78"/>
                </a:rPr>
                <a:t> کاربرد</a:t>
              </a:r>
              <a:endParaRPr lang="en-US" sz="4500">
                <a:solidFill>
                  <a:srgbClr val="401F0C"/>
                </a:solidFill>
                <a:latin typeface="Times New Roman" panose="02020603050405020304" pitchFamily="18" charset="0"/>
                <a:cs typeface="Lotus" pitchFamily="2" charset="-78"/>
              </a:endParaRPr>
            </a:p>
          </p:txBody>
        </p:sp>
        <p:sp>
          <p:nvSpPr>
            <p:cNvPr id="10249" name="Oval 10"/>
            <p:cNvSpPr>
              <a:spLocks noChangeArrowheads="1"/>
            </p:cNvSpPr>
            <p:nvPr/>
          </p:nvSpPr>
          <p:spPr bwMode="auto">
            <a:xfrm>
              <a:off x="2290" y="2163"/>
              <a:ext cx="997" cy="454"/>
            </a:xfrm>
            <a:prstGeom prst="ellipse">
              <a:avLst/>
            </a:prstGeom>
            <a:gradFill rotWithShape="1">
              <a:gsLst>
                <a:gs pos="0">
                  <a:srgbClr val="FFFFFF"/>
                </a:gs>
                <a:gs pos="100000">
                  <a:srgbClr val="FFCC00">
                    <a:alpha val="73000"/>
                  </a:srgbClr>
                </a:gs>
              </a:gsLst>
              <a:path path="shape">
                <a:fillToRect l="50000" t="50000" r="50000" b="50000"/>
              </a:path>
            </a:gra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SzPct val="100000"/>
              </a:pPr>
              <a:r>
                <a:rPr lang="fa-IR" sz="4500">
                  <a:solidFill>
                    <a:srgbClr val="401F0C"/>
                  </a:solidFill>
                  <a:latin typeface="Times New Roman" panose="02020603050405020304" pitchFamily="18" charset="0"/>
                  <a:cs typeface="Lotus" pitchFamily="2" charset="-78"/>
                </a:rPr>
                <a:t> تکنيک</a:t>
              </a:r>
              <a:endParaRPr lang="en-US" sz="4500">
                <a:solidFill>
                  <a:srgbClr val="401F0C"/>
                </a:solidFill>
                <a:latin typeface="Times New Roman" panose="02020603050405020304" pitchFamily="18" charset="0"/>
                <a:cs typeface="Lotus" pitchFamily="2" charset="-78"/>
              </a:endParaRPr>
            </a:p>
          </p:txBody>
        </p:sp>
        <p:sp>
          <p:nvSpPr>
            <p:cNvPr id="10250" name="Line 13"/>
            <p:cNvSpPr>
              <a:spLocks noChangeShapeType="1"/>
            </p:cNvSpPr>
            <p:nvPr/>
          </p:nvSpPr>
          <p:spPr bwMode="auto">
            <a:xfrm>
              <a:off x="3024" y="1490"/>
              <a:ext cx="1401" cy="62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1" name="Oval 14"/>
            <p:cNvSpPr>
              <a:spLocks noChangeArrowheads="1"/>
            </p:cNvSpPr>
            <p:nvPr/>
          </p:nvSpPr>
          <p:spPr bwMode="auto">
            <a:xfrm>
              <a:off x="3953" y="2123"/>
              <a:ext cx="872" cy="453"/>
            </a:xfrm>
            <a:prstGeom prst="ellipse">
              <a:avLst/>
            </a:prstGeom>
            <a:gradFill rotWithShape="1">
              <a:gsLst>
                <a:gs pos="0">
                  <a:srgbClr val="FFFFFF"/>
                </a:gs>
                <a:gs pos="100000">
                  <a:srgbClr val="FFCC00">
                    <a:alpha val="73000"/>
                  </a:srgbClr>
                </a:gs>
              </a:gsLst>
              <a:path path="shape">
                <a:fillToRect l="50000" t="50000" r="50000" b="50000"/>
              </a:path>
            </a:gra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SzPct val="100000"/>
              </a:pPr>
              <a:r>
                <a:rPr lang="fa-IR" sz="4500">
                  <a:solidFill>
                    <a:srgbClr val="401F0C"/>
                  </a:solidFill>
                  <a:latin typeface="Times New Roman" panose="02020603050405020304" pitchFamily="18" charset="0"/>
                  <a:cs typeface="Lotus" pitchFamily="2" charset="-78"/>
                </a:rPr>
                <a:t>ابزار</a:t>
              </a:r>
              <a:endParaRPr lang="en-US" sz="4500">
                <a:solidFill>
                  <a:srgbClr val="401F0C"/>
                </a:solidFill>
                <a:latin typeface="Times New Roman" panose="02020603050405020304" pitchFamily="18" charset="0"/>
                <a:cs typeface="Lotus" pitchFamily="2" charset="-78"/>
              </a:endParaRPr>
            </a:p>
          </p:txBody>
        </p:sp>
        <p:sp>
          <p:nvSpPr>
            <p:cNvPr id="10252" name="Oval 15"/>
            <p:cNvSpPr>
              <a:spLocks noChangeArrowheads="1"/>
            </p:cNvSpPr>
            <p:nvPr/>
          </p:nvSpPr>
          <p:spPr bwMode="auto">
            <a:xfrm>
              <a:off x="84" y="3070"/>
              <a:ext cx="817" cy="454"/>
            </a:xfrm>
            <a:prstGeom prst="ellipse">
              <a:avLst/>
            </a:prstGeom>
            <a:gradFill rotWithShape="1">
              <a:gsLst>
                <a:gs pos="0">
                  <a:srgbClr val="FFFFFF"/>
                </a:gs>
                <a:gs pos="100000">
                  <a:srgbClr val="FFCC00">
                    <a:alpha val="73000"/>
                  </a:srgbClr>
                </a:gs>
              </a:gsLst>
              <a:path path="shape">
                <a:fillToRect l="50000" t="50000" r="50000" b="50000"/>
              </a:path>
            </a:gra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SzPct val="100000"/>
              </a:pPr>
              <a:r>
                <a:rPr lang="fa-IR" sz="4500">
                  <a:solidFill>
                    <a:srgbClr val="401F0C"/>
                  </a:solidFill>
                  <a:latin typeface="Times New Roman" panose="02020603050405020304" pitchFamily="18" charset="0"/>
                  <a:cs typeface="Lotus" pitchFamily="2" charset="-78"/>
                </a:rPr>
                <a:t> کاربرد</a:t>
              </a:r>
              <a:endParaRPr lang="en-US" sz="4500">
                <a:solidFill>
                  <a:srgbClr val="401F0C"/>
                </a:solidFill>
                <a:latin typeface="Times New Roman" panose="02020603050405020304" pitchFamily="18" charset="0"/>
                <a:cs typeface="Lotus" pitchFamily="2" charset="-78"/>
              </a:endParaRPr>
            </a:p>
          </p:txBody>
        </p:sp>
        <p:sp>
          <p:nvSpPr>
            <p:cNvPr id="10253" name="Oval 16"/>
            <p:cNvSpPr>
              <a:spLocks noChangeArrowheads="1"/>
            </p:cNvSpPr>
            <p:nvPr/>
          </p:nvSpPr>
          <p:spPr bwMode="auto">
            <a:xfrm>
              <a:off x="932" y="3088"/>
              <a:ext cx="806" cy="425"/>
            </a:xfrm>
            <a:prstGeom prst="ellipse">
              <a:avLst/>
            </a:prstGeom>
            <a:gradFill rotWithShape="1">
              <a:gsLst>
                <a:gs pos="0">
                  <a:srgbClr val="FFFFFF"/>
                </a:gs>
                <a:gs pos="100000">
                  <a:srgbClr val="FFCC00">
                    <a:alpha val="73000"/>
                  </a:srgbClr>
                </a:gs>
              </a:gsLst>
              <a:path path="shape">
                <a:fillToRect l="50000" t="50000" r="50000" b="50000"/>
              </a:path>
            </a:gra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SzPct val="100000"/>
              </a:pPr>
              <a:r>
                <a:rPr lang="fa-IR" sz="4500">
                  <a:solidFill>
                    <a:srgbClr val="401F0C"/>
                  </a:solidFill>
                  <a:latin typeface="Times New Roman" panose="02020603050405020304" pitchFamily="18" charset="0"/>
                  <a:cs typeface="Lotus" pitchFamily="2" charset="-78"/>
                </a:rPr>
                <a:t> تکنيک</a:t>
              </a:r>
              <a:endParaRPr lang="en-US" sz="4500">
                <a:solidFill>
                  <a:srgbClr val="401F0C"/>
                </a:solidFill>
                <a:latin typeface="Times New Roman" panose="02020603050405020304" pitchFamily="18" charset="0"/>
                <a:cs typeface="Lotus" pitchFamily="2" charset="-78"/>
              </a:endParaRPr>
            </a:p>
          </p:txBody>
        </p:sp>
        <p:sp>
          <p:nvSpPr>
            <p:cNvPr id="10254" name="Oval 17"/>
            <p:cNvSpPr>
              <a:spLocks noChangeArrowheads="1"/>
            </p:cNvSpPr>
            <p:nvPr/>
          </p:nvSpPr>
          <p:spPr bwMode="auto">
            <a:xfrm>
              <a:off x="1776" y="3059"/>
              <a:ext cx="778" cy="453"/>
            </a:xfrm>
            <a:prstGeom prst="ellipse">
              <a:avLst/>
            </a:prstGeom>
            <a:gradFill rotWithShape="1">
              <a:gsLst>
                <a:gs pos="0">
                  <a:srgbClr val="FFFFFF"/>
                </a:gs>
                <a:gs pos="100000">
                  <a:srgbClr val="FFCC00">
                    <a:alpha val="73000"/>
                  </a:srgbClr>
                </a:gs>
              </a:gsLst>
              <a:path path="shape">
                <a:fillToRect l="50000" t="50000" r="50000" b="50000"/>
              </a:path>
            </a:gra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SzPct val="100000"/>
              </a:pPr>
              <a:r>
                <a:rPr lang="fa-IR" sz="4500">
                  <a:solidFill>
                    <a:srgbClr val="401F0C"/>
                  </a:solidFill>
                  <a:latin typeface="Times New Roman" panose="02020603050405020304" pitchFamily="18" charset="0"/>
                  <a:cs typeface="Lotus" pitchFamily="2" charset="-78"/>
                </a:rPr>
                <a:t>ابزار</a:t>
              </a:r>
              <a:endParaRPr lang="en-US" sz="4500">
                <a:solidFill>
                  <a:srgbClr val="401F0C"/>
                </a:solidFill>
                <a:latin typeface="Times New Roman" panose="02020603050405020304" pitchFamily="18" charset="0"/>
                <a:cs typeface="Lotus" pitchFamily="2" charset="-78"/>
              </a:endParaRPr>
            </a:p>
          </p:txBody>
        </p:sp>
        <p:sp>
          <p:nvSpPr>
            <p:cNvPr id="10255" name="Oval 18"/>
            <p:cNvSpPr>
              <a:spLocks noChangeArrowheads="1"/>
            </p:cNvSpPr>
            <p:nvPr/>
          </p:nvSpPr>
          <p:spPr bwMode="auto">
            <a:xfrm>
              <a:off x="4926" y="3022"/>
              <a:ext cx="726" cy="453"/>
            </a:xfrm>
            <a:prstGeom prst="ellipse">
              <a:avLst/>
            </a:prstGeom>
            <a:gradFill rotWithShape="1">
              <a:gsLst>
                <a:gs pos="0">
                  <a:srgbClr val="FFFFFF"/>
                </a:gs>
                <a:gs pos="100000">
                  <a:srgbClr val="FFCC00">
                    <a:alpha val="73000"/>
                  </a:srgbClr>
                </a:gs>
              </a:gsLst>
              <a:path path="shape">
                <a:fillToRect l="50000" t="50000" r="50000" b="50000"/>
              </a:path>
            </a:gra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SzPct val="100000"/>
              </a:pPr>
              <a:r>
                <a:rPr lang="fa-IR" sz="4500">
                  <a:solidFill>
                    <a:srgbClr val="401F0C"/>
                  </a:solidFill>
                  <a:latin typeface="Times New Roman" panose="02020603050405020304" pitchFamily="18" charset="0"/>
                  <a:cs typeface="Lotus" pitchFamily="2" charset="-78"/>
                </a:rPr>
                <a:t>ابزار</a:t>
              </a:r>
              <a:endParaRPr lang="en-US" sz="4500">
                <a:solidFill>
                  <a:srgbClr val="401F0C"/>
                </a:solidFill>
                <a:latin typeface="Times New Roman" panose="02020603050405020304" pitchFamily="18" charset="0"/>
                <a:cs typeface="Lotus" pitchFamily="2" charset="-78"/>
              </a:endParaRPr>
            </a:p>
          </p:txBody>
        </p:sp>
        <p:sp>
          <p:nvSpPr>
            <p:cNvPr id="10256" name="Oval 19"/>
            <p:cNvSpPr>
              <a:spLocks noChangeArrowheads="1"/>
            </p:cNvSpPr>
            <p:nvPr/>
          </p:nvSpPr>
          <p:spPr bwMode="auto">
            <a:xfrm>
              <a:off x="4011" y="3043"/>
              <a:ext cx="843" cy="454"/>
            </a:xfrm>
            <a:prstGeom prst="ellipse">
              <a:avLst/>
            </a:prstGeom>
            <a:gradFill rotWithShape="1">
              <a:gsLst>
                <a:gs pos="0">
                  <a:srgbClr val="FFFFFF"/>
                </a:gs>
                <a:gs pos="100000">
                  <a:srgbClr val="FFCC00">
                    <a:alpha val="73000"/>
                  </a:srgbClr>
                </a:gs>
              </a:gsLst>
              <a:path path="shape">
                <a:fillToRect l="50000" t="50000" r="50000" b="50000"/>
              </a:path>
            </a:gra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SzPct val="100000"/>
              </a:pPr>
              <a:r>
                <a:rPr lang="fa-IR" sz="4500">
                  <a:solidFill>
                    <a:srgbClr val="401F0C"/>
                  </a:solidFill>
                  <a:latin typeface="Times New Roman" panose="02020603050405020304" pitchFamily="18" charset="0"/>
                  <a:cs typeface="Lotus" pitchFamily="2" charset="-78"/>
                </a:rPr>
                <a:t> تکنيک</a:t>
              </a:r>
              <a:endParaRPr lang="en-US" sz="4500">
                <a:solidFill>
                  <a:srgbClr val="401F0C"/>
                </a:solidFill>
                <a:latin typeface="Times New Roman" panose="02020603050405020304" pitchFamily="18" charset="0"/>
                <a:cs typeface="Lotus" pitchFamily="2" charset="-78"/>
              </a:endParaRPr>
            </a:p>
          </p:txBody>
        </p:sp>
        <p:sp>
          <p:nvSpPr>
            <p:cNvPr id="10257" name="Oval 20"/>
            <p:cNvSpPr>
              <a:spLocks noChangeArrowheads="1"/>
            </p:cNvSpPr>
            <p:nvPr/>
          </p:nvSpPr>
          <p:spPr bwMode="auto">
            <a:xfrm>
              <a:off x="3117" y="3039"/>
              <a:ext cx="817" cy="454"/>
            </a:xfrm>
            <a:prstGeom prst="ellipse">
              <a:avLst/>
            </a:prstGeom>
            <a:gradFill rotWithShape="1">
              <a:gsLst>
                <a:gs pos="0">
                  <a:srgbClr val="FFFFFF"/>
                </a:gs>
                <a:gs pos="100000">
                  <a:srgbClr val="FFCC00">
                    <a:alpha val="73000"/>
                  </a:srgbClr>
                </a:gs>
              </a:gsLst>
              <a:path path="shape">
                <a:fillToRect l="50000" t="50000" r="50000" b="50000"/>
              </a:path>
            </a:gra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SzPct val="100000"/>
              </a:pPr>
              <a:r>
                <a:rPr lang="fa-IR" sz="4500">
                  <a:solidFill>
                    <a:srgbClr val="401F0C"/>
                  </a:solidFill>
                  <a:latin typeface="Times New Roman" panose="02020603050405020304" pitchFamily="18" charset="0"/>
                  <a:cs typeface="Lotus" pitchFamily="2" charset="-78"/>
                </a:rPr>
                <a:t> کاربرد</a:t>
              </a:r>
              <a:endParaRPr lang="en-US" sz="4500">
                <a:solidFill>
                  <a:srgbClr val="401F0C"/>
                </a:solidFill>
                <a:latin typeface="Times New Roman" panose="02020603050405020304" pitchFamily="18" charset="0"/>
                <a:cs typeface="Lotus" pitchFamily="2" charset="-78"/>
              </a:endParaRPr>
            </a:p>
          </p:txBody>
        </p:sp>
        <p:sp>
          <p:nvSpPr>
            <p:cNvPr id="10258" name="Line 21"/>
            <p:cNvSpPr>
              <a:spLocks noChangeShapeType="1"/>
            </p:cNvSpPr>
            <p:nvPr/>
          </p:nvSpPr>
          <p:spPr bwMode="auto">
            <a:xfrm>
              <a:off x="1274" y="2587"/>
              <a:ext cx="21" cy="48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9" name="Line 22"/>
            <p:cNvSpPr>
              <a:spLocks noChangeShapeType="1"/>
            </p:cNvSpPr>
            <p:nvPr/>
          </p:nvSpPr>
          <p:spPr bwMode="auto">
            <a:xfrm flipH="1">
              <a:off x="433" y="2526"/>
              <a:ext cx="545" cy="54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0" name="Line 24"/>
            <p:cNvSpPr>
              <a:spLocks noChangeShapeType="1"/>
            </p:cNvSpPr>
            <p:nvPr/>
          </p:nvSpPr>
          <p:spPr bwMode="auto">
            <a:xfrm>
              <a:off x="1567" y="2544"/>
              <a:ext cx="635" cy="526"/>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1" name="Line 26"/>
            <p:cNvSpPr>
              <a:spLocks noChangeShapeType="1"/>
            </p:cNvSpPr>
            <p:nvPr/>
          </p:nvSpPr>
          <p:spPr bwMode="auto">
            <a:xfrm>
              <a:off x="4425" y="2571"/>
              <a:ext cx="0" cy="45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2" name="Line 28"/>
            <p:cNvSpPr>
              <a:spLocks noChangeShapeType="1"/>
            </p:cNvSpPr>
            <p:nvPr/>
          </p:nvSpPr>
          <p:spPr bwMode="auto">
            <a:xfrm flipH="1">
              <a:off x="3699" y="2534"/>
              <a:ext cx="440" cy="536"/>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3" name="Line 29"/>
            <p:cNvSpPr>
              <a:spLocks noChangeShapeType="1"/>
            </p:cNvSpPr>
            <p:nvPr/>
          </p:nvSpPr>
          <p:spPr bwMode="auto">
            <a:xfrm>
              <a:off x="4652" y="2526"/>
              <a:ext cx="635" cy="499"/>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65EEFB-D9C8-4723-B64E-58AC19AFE513}" type="slidenum">
              <a:rPr lang="fa-IR">
                <a:solidFill>
                  <a:srgbClr val="898989"/>
                </a:solidFill>
                <a:latin typeface="Calibri" panose="020F0502020204030204" pitchFamily="34" charset="0"/>
              </a:rPr>
              <a:pPr eaLnBrk="1" hangingPunct="1"/>
              <a:t>30</a:t>
            </a:fld>
            <a:endParaRPr lang="fa-IR">
              <a:solidFill>
                <a:srgbClr val="898989"/>
              </a:solidFill>
              <a:latin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pPr algn="r" rtl="1"/>
            <a:r>
              <a:rPr lang="fa-IR" sz="2800" b="1" dirty="0">
                <a:cs typeface="B Nazanin" panose="00000400000000000000" pitchFamily="2" charset="-78"/>
              </a:rPr>
              <a:t>مسير حرکت در راستای رسيدن به هوش </a:t>
            </a:r>
            <a:r>
              <a:rPr lang="fa-IR" sz="2800" b="1" dirty="0" smtClean="0">
                <a:cs typeface="B Nazanin" panose="00000400000000000000" pitchFamily="2" charset="-78"/>
              </a:rPr>
              <a:t>تجاری</a:t>
            </a:r>
            <a:endParaRPr lang="en-US" sz="2800" b="1" dirty="0">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D370C040-7CEB-4035-AEC0-9ED1DB497741}" type="slidenum">
              <a:rPr lang="fa-IR" smtClean="0"/>
              <a:pPr/>
              <a:t>31</a:t>
            </a:fld>
            <a:endParaRPr lang="fa-IR"/>
          </a:p>
        </p:txBody>
      </p:sp>
      <p:graphicFrame>
        <p:nvGraphicFramePr>
          <p:cNvPr id="4" name="Diagram 3"/>
          <p:cNvGraphicFramePr/>
          <p:nvPr>
            <p:extLst>
              <p:ext uri="{D42A27DB-BD31-4B8C-83A1-F6EECF244321}">
                <p14:modId xmlns:p14="http://schemas.microsoft.com/office/powerpoint/2010/main" val="1525506000"/>
              </p:ext>
            </p:extLst>
          </p:nvPr>
        </p:nvGraphicFramePr>
        <p:xfrm>
          <a:off x="1524000" y="1988840"/>
          <a:ext cx="6096000"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466560599"/>
              </p:ext>
            </p:extLst>
          </p:nvPr>
        </p:nvGraphicFramePr>
        <p:xfrm>
          <a:off x="1524000" y="3861048"/>
          <a:ext cx="6096000" cy="21917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8031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800" b="1" dirty="0">
                <a:cs typeface="B Nazanin" panose="00000400000000000000" pitchFamily="2" charset="-78"/>
              </a:rPr>
              <a:t>اهميت داشبورد ها در سرعت بخشيدن به </a:t>
            </a:r>
            <a:r>
              <a:rPr lang="fa-IR" sz="2800" b="1" dirty="0" smtClean="0">
                <a:cs typeface="B Nazanin" panose="00000400000000000000" pitchFamily="2" charset="-78"/>
              </a:rPr>
              <a:t>فرايندهای هوش تجاری</a:t>
            </a:r>
            <a:endParaRPr lang="en-US" sz="2800" dirty="0">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D370C040-7CEB-4035-AEC0-9ED1DB497741}" type="slidenum">
              <a:rPr lang="fa-IR" smtClean="0"/>
              <a:pPr/>
              <a:t>32</a:t>
            </a:fld>
            <a:endParaRPr lang="fa-IR"/>
          </a:p>
        </p:txBody>
      </p:sp>
      <p:sp>
        <p:nvSpPr>
          <p:cNvPr id="5" name="Rectangle 4"/>
          <p:cNvSpPr/>
          <p:nvPr/>
        </p:nvSpPr>
        <p:spPr>
          <a:xfrm>
            <a:off x="714348" y="1653808"/>
            <a:ext cx="7858180" cy="5139869"/>
          </a:xfrm>
          <a:prstGeom prst="rect">
            <a:avLst/>
          </a:prstGeom>
        </p:spPr>
        <p:txBody>
          <a:bodyPr wrap="square">
            <a:spAutoFit/>
          </a:bodyPr>
          <a:lstStyle/>
          <a:p>
            <a:pPr algn="just"/>
            <a:r>
              <a:rPr lang="fa-IR" b="0" i="0" dirty="0" smtClean="0">
                <a:solidFill>
                  <a:srgbClr val="000000"/>
                </a:solidFill>
                <a:effectLst/>
                <a:latin typeface="Tahoma" panose="020B0604030504040204" pitchFamily="34" charset="0"/>
                <a:cs typeface="B Nazanin" pitchFamily="2" charset="-78"/>
              </a:rPr>
              <a:t>داشبوردها می تواند حاوي اطلاعاتی برای توصيف ميزان بهره وری، عملکرد مالی و يا شاخص های کليدي کسب و کار باشند. این مجموعه از نمودارها، آمار و ارقام در ایجاد گزارش های روشنگرانه نسبت به کسب و کار کمک کرده و در نهايت منجر به توانمند سازی عملکرد کلی آن خواهد شد. داشبورد ها عاملی کليدي در صرفه جویی زمان  و افزايش سرعت رسيدن به بینش روشن نسبت به کسب هستند. در ذيل نکاتی اشاره شده است که نشان مي دهد که چگونه یک داشبورد کسب و کار مناسب، تضمین کننده افزایش موفقیت کسب و کار خواهد بود.</a:t>
            </a:r>
          </a:p>
          <a:p>
            <a:pPr algn="just"/>
            <a:endParaRPr lang="fa-IR" b="1" i="0" dirty="0" smtClean="0">
              <a:solidFill>
                <a:srgbClr val="000000"/>
              </a:solidFill>
              <a:effectLst/>
              <a:latin typeface="Tahoma" panose="020B0604030504040204" pitchFamily="34" charset="0"/>
              <a:cs typeface="B Nazanin" pitchFamily="2" charset="-78"/>
            </a:endParaRPr>
          </a:p>
          <a:p>
            <a:pPr algn="just"/>
            <a:r>
              <a:rPr lang="fa-IR" sz="2000" b="1" i="0" dirty="0" smtClean="0">
                <a:solidFill>
                  <a:srgbClr val="000000"/>
                </a:solidFill>
                <a:effectLst/>
                <a:latin typeface="Tahoma" panose="020B0604030504040204" pitchFamily="34" charset="0"/>
                <a:cs typeface="B Nazanin" pitchFamily="2" charset="-78"/>
              </a:rPr>
              <a:t>بينش خوب و موثر</a:t>
            </a:r>
            <a:endParaRPr lang="fa-IR" b="0" i="0" dirty="0" smtClean="0">
              <a:solidFill>
                <a:srgbClr val="000000"/>
              </a:solidFill>
              <a:effectLst/>
              <a:latin typeface="Tahoma" panose="020B0604030504040204" pitchFamily="34" charset="0"/>
              <a:cs typeface="B Nazanin" pitchFamily="2" charset="-78"/>
            </a:endParaRPr>
          </a:p>
          <a:p>
            <a:pPr algn="just"/>
            <a:r>
              <a:rPr lang="fa-IR" b="0" i="0" dirty="0" smtClean="0">
                <a:solidFill>
                  <a:srgbClr val="000000"/>
                </a:solidFill>
                <a:effectLst/>
                <a:latin typeface="Tahoma" panose="020B0604030504040204" pitchFamily="34" charset="0"/>
                <a:cs typeface="B Nazanin" pitchFamily="2" charset="-78"/>
              </a:rPr>
              <a:t>یک داشبورد با طراحی مناسب مي تواند نخست شرح کلی و کاملي از کسب و کار ارائه کرده و سپس امکان مرور جزئيات برای هر يک از عوامل اصلي را فراهم کند و در نهايت با ايجاد بينش صحيح و مناسب نسبت به کسب و کار، امکان تصميم گيري درست را فراهم کند.</a:t>
            </a:r>
          </a:p>
          <a:p>
            <a:pPr algn="just"/>
            <a:r>
              <a:rPr lang="fa-IR" sz="2000" b="1" dirty="0" smtClean="0">
                <a:solidFill>
                  <a:srgbClr val="000000"/>
                </a:solidFill>
                <a:latin typeface="Tahoma" panose="020B0604030504040204" pitchFamily="34" charset="0"/>
                <a:cs typeface="B Nazanin" pitchFamily="2" charset="-78"/>
              </a:rPr>
              <a:t>صرفه جویی در زمان</a:t>
            </a:r>
          </a:p>
          <a:p>
            <a:pPr algn="just"/>
            <a:r>
              <a:rPr lang="fa-IR" dirty="0" smtClean="0">
                <a:solidFill>
                  <a:srgbClr val="000000"/>
                </a:solidFill>
                <a:latin typeface="Tahoma" panose="020B0604030504040204" pitchFamily="34" charset="0"/>
                <a:cs typeface="B Nazanin" pitchFamily="2" charset="-78"/>
              </a:rPr>
              <a:t>به طور کلی زمان زياد برای ایجاد گزارش با هدف بررسی تمام جنبه های کسب کار به صورت منظم، نياز به زمان زيادی دارد. داشبورد ها ضمن ارائه ساختاری مناسب و انعطاف پذير برای مرور سريع کسب و کار، صرفه جویی قابل ملاحظه اي را در زمان ايجاد يا اعمل تغييرات مورد نظر مديران ايجاد می کنند. می توان با برنامه ریزی برای به روز رسانی خودکار اطلاعات به صورت ساعتی و یا روزانه، بسته به نیاز  کسب و کار، امکان تمرکز بر روی بخش های با اهميت را به جای صرف زمان برای فعاليت هايي حاشيه اي شامل آماده سازی صفحات گسترده د اکسل و توليد گزارش های دیگر، فراهم نمود.</a:t>
            </a:r>
          </a:p>
          <a:p>
            <a:pPr algn="just"/>
            <a:endParaRPr lang="fa-IR" b="0" i="0" dirty="0" smtClean="0">
              <a:solidFill>
                <a:srgbClr val="000000"/>
              </a:solidFill>
              <a:effectLst/>
              <a:latin typeface="Tahoma" panose="020B0604030504040204" pitchFamily="34" charset="0"/>
              <a:cs typeface="B Nazanin" pitchFamily="2" charset="-78"/>
            </a:endParaRPr>
          </a:p>
        </p:txBody>
      </p:sp>
    </p:spTree>
    <p:extLst>
      <p:ext uri="{BB962C8B-B14F-4D97-AF65-F5344CB8AC3E}">
        <p14:creationId xmlns:p14="http://schemas.microsoft.com/office/powerpoint/2010/main" val="3793292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70C040-7CEB-4035-AEC0-9ED1DB497741}" type="slidenum">
              <a:rPr lang="fa-IR" smtClean="0"/>
              <a:pPr/>
              <a:t>33</a:t>
            </a:fld>
            <a:endParaRPr lang="fa-IR"/>
          </a:p>
        </p:txBody>
      </p:sp>
      <p:sp>
        <p:nvSpPr>
          <p:cNvPr id="4" name="Rectangle 3"/>
          <p:cNvSpPr/>
          <p:nvPr/>
        </p:nvSpPr>
        <p:spPr>
          <a:xfrm>
            <a:off x="382542" y="1996372"/>
            <a:ext cx="8286808" cy="3754874"/>
          </a:xfrm>
          <a:prstGeom prst="rect">
            <a:avLst/>
          </a:prstGeom>
        </p:spPr>
        <p:txBody>
          <a:bodyPr wrap="square">
            <a:spAutoFit/>
          </a:bodyPr>
          <a:lstStyle/>
          <a:p>
            <a:pPr algn="just"/>
            <a:r>
              <a:rPr lang="fa-IR" sz="2000" b="1" dirty="0" smtClean="0">
                <a:solidFill>
                  <a:srgbClr val="000000"/>
                </a:solidFill>
                <a:latin typeface="Tahoma" panose="020B0604030504040204" pitchFamily="34" charset="0"/>
                <a:cs typeface="B Nazanin" pitchFamily="2" charset="-78"/>
              </a:rPr>
              <a:t>حذف واسطه ها</a:t>
            </a:r>
            <a:endParaRPr lang="fa-IR" sz="2000" dirty="0" smtClean="0">
              <a:solidFill>
                <a:srgbClr val="000000"/>
              </a:solidFill>
              <a:latin typeface="Tahoma" panose="020B0604030504040204" pitchFamily="34" charset="0"/>
              <a:cs typeface="B Nazanin" pitchFamily="2" charset="-78"/>
            </a:endParaRPr>
          </a:p>
          <a:p>
            <a:pPr algn="just"/>
            <a:r>
              <a:rPr lang="fa-IR" dirty="0" smtClean="0">
                <a:solidFill>
                  <a:srgbClr val="000000"/>
                </a:solidFill>
                <a:latin typeface="Tahoma" panose="020B0604030504040204" pitchFamily="34" charset="0"/>
                <a:cs typeface="B Nazanin" pitchFamily="2" charset="-78"/>
              </a:rPr>
              <a:t>داشبورد های پيشرفته مانند کليک ويو (</a:t>
            </a:r>
            <a:r>
              <a:rPr lang="en-US" dirty="0" smtClean="0">
                <a:solidFill>
                  <a:srgbClr val="000000"/>
                </a:solidFill>
                <a:latin typeface="Tahoma" panose="020B0604030504040204" pitchFamily="34" charset="0"/>
                <a:cs typeface="B Nazanin" pitchFamily="2" charset="-78"/>
              </a:rPr>
              <a:t> (</a:t>
            </a:r>
            <a:r>
              <a:rPr lang="en-US" dirty="0" err="1" smtClean="0">
                <a:solidFill>
                  <a:srgbClr val="000000"/>
                </a:solidFill>
                <a:latin typeface="Tahoma" panose="020B0604030504040204" pitchFamily="34" charset="0"/>
                <a:cs typeface="B Nazanin" pitchFamily="2" charset="-78"/>
              </a:rPr>
              <a:t>Qlikview</a:t>
            </a:r>
            <a:r>
              <a:rPr lang="fa-IR" dirty="0" smtClean="0">
                <a:solidFill>
                  <a:srgbClr val="000000"/>
                </a:solidFill>
                <a:latin typeface="Tahoma" panose="020B0604030504040204" pitchFamily="34" charset="0"/>
                <a:cs typeface="B Nazanin" pitchFamily="2" charset="-78"/>
              </a:rPr>
              <a:t>با تکيه بر قابليت های خود اين امکان را برای کاربران خود فراهم می کنند تا نيازهاي اطلاعاتي خود را به شخصه پوشش داده و مرور و بازبيني اطلاعات را از زواياي مختلف فراهم سازند. اين قابليت ضمن صرفه جوي در زمان باعث حذف واسطه ها  در جريان اطلاعات خواهد شد.</a:t>
            </a:r>
          </a:p>
          <a:p>
            <a:pPr algn="just"/>
            <a:r>
              <a:rPr lang="fa-IR" dirty="0" smtClean="0">
                <a:solidFill>
                  <a:srgbClr val="000000"/>
                </a:solidFill>
                <a:latin typeface="Tahoma" panose="020B0604030504040204" pitchFamily="34" charset="0"/>
                <a:cs typeface="B Nazanin" pitchFamily="2" charset="-78"/>
              </a:rPr>
              <a:t> </a:t>
            </a:r>
          </a:p>
          <a:p>
            <a:pPr algn="just"/>
            <a:r>
              <a:rPr lang="fa-IR" sz="2000" b="1" dirty="0" smtClean="0">
                <a:solidFill>
                  <a:srgbClr val="000000"/>
                </a:solidFill>
                <a:latin typeface="Tahoma" panose="020B0604030504040204" pitchFamily="34" charset="0"/>
                <a:cs typeface="B Nazanin" pitchFamily="2" charset="-78"/>
              </a:rPr>
              <a:t>افزایش بهره وری</a:t>
            </a:r>
            <a:endParaRPr lang="fa-IR" sz="2000" dirty="0" smtClean="0">
              <a:solidFill>
                <a:srgbClr val="000000"/>
              </a:solidFill>
              <a:latin typeface="Tahoma" panose="020B0604030504040204" pitchFamily="34" charset="0"/>
              <a:cs typeface="B Nazanin" pitchFamily="2" charset="-78"/>
            </a:endParaRPr>
          </a:p>
          <a:p>
            <a:pPr algn="just"/>
            <a:r>
              <a:rPr lang="fa-IR" dirty="0" smtClean="0">
                <a:solidFill>
                  <a:srgbClr val="000000"/>
                </a:solidFill>
                <a:latin typeface="Tahoma" panose="020B0604030504040204" pitchFamily="34" charset="0"/>
                <a:cs typeface="B Nazanin" pitchFamily="2" charset="-78"/>
              </a:rPr>
              <a:t>در صورت رعايت نکات کليدي در طراحی داشبوردها و تضمين صحت اطلاعات و محاسبات، می توان ادعا کرد که ارائه دقيق شاخص ها  و امکان مرور ريز اجزا در صورت نياز، سبب افزايش بهره وری بواسطه ايجاد فرصت های تصميم گيري سريع خواهد بود. رسيدن کسب و کار به نقطه سر به سر را به سادگی مي توان از روی نمودارها و گزارشات ديد و با تمرکز بر نقاط قوت، افزايش کارايي و کسب درآمد را انتظار داشت.</a:t>
            </a:r>
          </a:p>
          <a:p>
            <a:pPr algn="just"/>
            <a:r>
              <a:rPr lang="fa-IR" dirty="0" smtClean="0">
                <a:solidFill>
                  <a:srgbClr val="000000"/>
                </a:solidFill>
                <a:latin typeface="Tahoma" panose="020B0604030504040204" pitchFamily="34" charset="0"/>
                <a:cs typeface="B Nazanin" pitchFamily="2" charset="-78"/>
              </a:rPr>
              <a:t>همچنين پاسخ گويي به پرسش های متداول صاحبان يا مديران ارشد کسب و کار مانند آخرين قيمت خريد يک کالا، وضعيت طلب از يک مشتری و يا ميزان بدهی به پيمانکار و ... ضمن افزايش کارايي اين افراد در تصميمات روزمره، افزايش آگاهی بيشتر نسبن به جزئيات جاری سازمان را به دنبال خواهد داشت </a:t>
            </a:r>
          </a:p>
        </p:txBody>
      </p:sp>
      <p:sp>
        <p:nvSpPr>
          <p:cNvPr id="5" name="Title 1"/>
          <p:cNvSpPr>
            <a:spLocks noGrp="1"/>
          </p:cNvSpPr>
          <p:nvPr>
            <p:ph type="title"/>
          </p:nvPr>
        </p:nvSpPr>
        <p:spPr>
          <a:xfrm>
            <a:off x="457200" y="274638"/>
            <a:ext cx="8229600" cy="1143000"/>
          </a:xfrm>
        </p:spPr>
        <p:txBody>
          <a:bodyPr/>
          <a:lstStyle/>
          <a:p>
            <a:pPr algn="r" rtl="1"/>
            <a:r>
              <a:rPr lang="fa-IR" sz="2800" b="1" dirty="0">
                <a:cs typeface="B Nazanin" panose="00000400000000000000" pitchFamily="2" charset="-78"/>
              </a:rPr>
              <a:t>اهميت داشبورد ها در سرعت بخشيدن به فرايندهای کسب و کار</a:t>
            </a:r>
            <a:endParaRPr lang="en-US" sz="28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2938" y="274638"/>
            <a:ext cx="8043862" cy="939800"/>
          </a:xfrm>
        </p:spPr>
        <p:txBody>
          <a:bodyPr/>
          <a:lstStyle/>
          <a:p>
            <a:r>
              <a:rPr lang="fa-IR" dirty="0" smtClean="0"/>
              <a:t>معماری هوش تجاری (با جزئیات بیشتر)</a:t>
            </a:r>
          </a:p>
        </p:txBody>
      </p:sp>
      <p:sp>
        <p:nvSpPr>
          <p:cNvPr id="19459"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19460" name="Group 22"/>
          <p:cNvGrpSpPr>
            <a:grpSpLocks/>
          </p:cNvGrpSpPr>
          <p:nvPr/>
        </p:nvGrpSpPr>
        <p:grpSpPr bwMode="auto">
          <a:xfrm>
            <a:off x="755650" y="1571625"/>
            <a:ext cx="7646988" cy="4695825"/>
            <a:chOff x="755582" y="1571612"/>
            <a:chExt cx="7647042" cy="4696361"/>
          </a:xfrm>
        </p:grpSpPr>
        <p:grpSp>
          <p:nvGrpSpPr>
            <p:cNvPr id="19462" name="Group 3"/>
            <p:cNvGrpSpPr>
              <a:grpSpLocks noChangeAspect="1"/>
            </p:cNvGrpSpPr>
            <p:nvPr/>
          </p:nvGrpSpPr>
          <p:grpSpPr bwMode="auto">
            <a:xfrm>
              <a:off x="755582" y="1571612"/>
              <a:ext cx="7647042" cy="4696361"/>
              <a:chOff x="946" y="6609"/>
              <a:chExt cx="9554" cy="5868"/>
            </a:xfrm>
          </p:grpSpPr>
          <p:sp>
            <p:nvSpPr>
              <p:cNvPr id="19464" name="AutoShape 16"/>
              <p:cNvSpPr>
                <a:spLocks noChangeAspect="1" noChangeArrowheads="1" noTextEdit="1"/>
              </p:cNvSpPr>
              <p:nvPr/>
            </p:nvSpPr>
            <p:spPr bwMode="auto">
              <a:xfrm>
                <a:off x="1430" y="6609"/>
                <a:ext cx="9070" cy="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9465" name="Picture 9"/>
              <p:cNvPicPr>
                <a:picLocks noChangeAspect="1" noChangeArrowheads="1"/>
              </p:cNvPicPr>
              <p:nvPr/>
            </p:nvPicPr>
            <p:blipFill>
              <a:blip r:embed="rId3">
                <a:extLst>
                  <a:ext uri="{28A0092B-C50C-407E-A947-70E740481C1C}">
                    <a14:useLocalDpi xmlns:a14="http://schemas.microsoft.com/office/drawing/2010/main" val="0"/>
                  </a:ext>
                </a:extLst>
              </a:blip>
              <a:srcRect l="5461" t="1369" b="9157"/>
              <a:stretch>
                <a:fillRect/>
              </a:stretch>
            </p:blipFill>
            <p:spPr bwMode="auto">
              <a:xfrm>
                <a:off x="2092" y="6622"/>
                <a:ext cx="8309" cy="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4"/>
              <p:cNvSpPr txBox="1">
                <a:spLocks noChangeArrowheads="1"/>
              </p:cNvSpPr>
              <p:nvPr/>
            </p:nvSpPr>
            <p:spPr bwMode="auto">
              <a:xfrm>
                <a:off x="946" y="6619"/>
                <a:ext cx="1144"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sz="1100" b="1">
                    <a:latin typeface="Nazanin" pitchFamily="2" charset="-78"/>
                    <a:cs typeface="B Nazanin" panose="00000400000000000000" pitchFamily="2" charset="-78"/>
                  </a:rPr>
                  <a:t>لايه </a:t>
                </a:r>
                <a:endParaRPr lang="fa-IR" sz="900" b="1">
                  <a:cs typeface="B Nazanin" panose="00000400000000000000" pitchFamily="2" charset="-78"/>
                </a:endParaRPr>
              </a:p>
              <a:p>
                <a:pPr algn="ctr"/>
                <a:r>
                  <a:rPr lang="fa-IR" sz="1100" b="1">
                    <a:latin typeface="Nazanin" pitchFamily="2" charset="-78"/>
                    <a:cs typeface="B Nazanin" panose="00000400000000000000" pitchFamily="2" charset="-78"/>
                  </a:rPr>
                  <a:t>تحويل</a:t>
                </a:r>
                <a:endParaRPr lang="fa-IR" b="1">
                  <a:cs typeface="B Nazanin" panose="00000400000000000000" pitchFamily="2" charset="-78"/>
                </a:endParaRPr>
              </a:p>
            </p:txBody>
          </p:sp>
          <p:sp>
            <p:nvSpPr>
              <p:cNvPr id="19467" name="Text Box 13"/>
              <p:cNvSpPr txBox="1">
                <a:spLocks noChangeArrowheads="1"/>
              </p:cNvSpPr>
              <p:nvPr/>
            </p:nvSpPr>
            <p:spPr bwMode="auto">
              <a:xfrm>
                <a:off x="2807" y="11981"/>
                <a:ext cx="7499" cy="453"/>
              </a:xfrm>
              <a:prstGeom prst="rect">
                <a:avLst/>
              </a:prstGeom>
              <a:solidFill>
                <a:srgbClr val="FFFFFF"/>
              </a:solidFill>
              <a:ln w="9525">
                <a:solidFill>
                  <a:srgbClr val="E5B8B7"/>
                </a:solidFill>
                <a:miter lim="800000"/>
                <a:headEnd/>
                <a:tailEnd/>
              </a:ln>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1400">
                    <a:latin typeface="Nazanin" pitchFamily="2" charset="-78"/>
                    <a:cs typeface="B Nazanin" panose="00000400000000000000" pitchFamily="2" charset="-78"/>
                  </a:rPr>
                  <a:t> 	ETL</a:t>
                </a:r>
                <a:endParaRPr lang="en-US">
                  <a:cs typeface="B Nazanin" panose="00000400000000000000" pitchFamily="2" charset="-78"/>
                </a:endParaRPr>
              </a:p>
            </p:txBody>
          </p:sp>
          <p:sp>
            <p:nvSpPr>
              <p:cNvPr id="19468" name="Text Box 12"/>
              <p:cNvSpPr txBox="1">
                <a:spLocks noChangeArrowheads="1"/>
              </p:cNvSpPr>
              <p:nvPr/>
            </p:nvSpPr>
            <p:spPr bwMode="auto">
              <a:xfrm>
                <a:off x="1114" y="11084"/>
                <a:ext cx="877"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sz="1100" b="1">
                    <a:latin typeface="Nazanin" pitchFamily="2" charset="-78"/>
                    <a:cs typeface="B Nazanin" panose="00000400000000000000" pitchFamily="2" charset="-78"/>
                  </a:rPr>
                  <a:t>لايه </a:t>
                </a:r>
                <a:endParaRPr lang="fa-IR" sz="900" b="1">
                  <a:cs typeface="B Nazanin" panose="00000400000000000000" pitchFamily="2" charset="-78"/>
                </a:endParaRPr>
              </a:p>
              <a:p>
                <a:pPr algn="ctr"/>
                <a:r>
                  <a:rPr lang="fa-IR" sz="1100" b="1">
                    <a:latin typeface="Nazanin" pitchFamily="2" charset="-78"/>
                    <a:cs typeface="B Nazanin" panose="00000400000000000000" pitchFamily="2" charset="-78"/>
                  </a:rPr>
                  <a:t>متاديتا</a:t>
                </a:r>
                <a:endParaRPr lang="fa-IR" b="1">
                  <a:cs typeface="B Nazanin" panose="00000400000000000000" pitchFamily="2" charset="-78"/>
                </a:endParaRPr>
              </a:p>
            </p:txBody>
          </p:sp>
          <p:cxnSp>
            <p:nvCxnSpPr>
              <p:cNvPr id="19469" name="AutoShape 11"/>
              <p:cNvCxnSpPr>
                <a:cxnSpLocks noChangeShapeType="1"/>
              </p:cNvCxnSpPr>
              <p:nvPr/>
            </p:nvCxnSpPr>
            <p:spPr bwMode="auto">
              <a:xfrm>
                <a:off x="1458" y="10189"/>
                <a:ext cx="9028" cy="1"/>
              </a:xfrm>
              <a:prstGeom prst="straightConnector1">
                <a:avLst/>
              </a:prstGeom>
              <a:noFill/>
              <a:ln w="19050">
                <a:solidFill>
                  <a:srgbClr val="0070C0"/>
                </a:solidFill>
                <a:prstDash val="sysDot"/>
                <a:round/>
                <a:headEnd/>
                <a:tailEnd/>
              </a:ln>
              <a:extLst>
                <a:ext uri="{909E8E84-426E-40DD-AFC4-6F175D3DCCD1}">
                  <a14:hiddenFill xmlns:a14="http://schemas.microsoft.com/office/drawing/2010/main">
                    <a:noFill/>
                  </a14:hiddenFill>
                </a:ext>
              </a:extLst>
            </p:spPr>
          </p:cxnSp>
          <p:sp>
            <p:nvSpPr>
              <p:cNvPr id="48138" name="Text Box 10"/>
              <p:cNvSpPr txBox="1">
                <a:spLocks noChangeArrowheads="1"/>
              </p:cNvSpPr>
              <p:nvPr/>
            </p:nvSpPr>
            <p:spPr bwMode="auto">
              <a:xfrm>
                <a:off x="2120" y="7326"/>
                <a:ext cx="592" cy="5038"/>
              </a:xfrm>
              <a:prstGeom prst="rect">
                <a:avLst/>
              </a:prstGeom>
              <a:solidFill>
                <a:srgbClr val="CCC0D9"/>
              </a:solidFill>
              <a:ln w="9525">
                <a:noFill/>
                <a:miter lim="800000"/>
                <a:headEnd/>
                <a:tailEnd/>
              </a:ln>
            </p:spPr>
            <p:txBody>
              <a:bodyPr vert="vert270" lIns="0" tIns="0" rIns="0" bIns="0"/>
              <a:lstStyle/>
              <a:p>
                <a:pPr algn="ctr" eaLnBrk="0" hangingPunct="0">
                  <a:defRPr/>
                </a:pPr>
                <a:r>
                  <a:rPr lang="fa-IR" sz="2400" b="1" dirty="0" err="1">
                    <a:latin typeface="Nazanin" pitchFamily="2" charset="-78"/>
                    <a:ea typeface="Calibri" charset="0"/>
                    <a:cs typeface="B Nazanin" pitchFamily="2" charset="-78"/>
                  </a:rPr>
                  <a:t>ابزارهاي</a:t>
                </a:r>
                <a:r>
                  <a:rPr lang="fa-IR" sz="2400" b="1" dirty="0">
                    <a:latin typeface="Nazanin" pitchFamily="2" charset="-78"/>
                    <a:ea typeface="Calibri" charset="0"/>
                    <a:cs typeface="B Nazanin" pitchFamily="2" charset="-78"/>
                  </a:rPr>
                  <a:t> </a:t>
                </a:r>
                <a:r>
                  <a:rPr lang="fa-IR" sz="2400" b="1" dirty="0" err="1">
                    <a:latin typeface="Nazanin" pitchFamily="2" charset="-78"/>
                    <a:ea typeface="Calibri" charset="0"/>
                    <a:cs typeface="B Nazanin" pitchFamily="2" charset="-78"/>
                  </a:rPr>
                  <a:t>مديريتي</a:t>
                </a:r>
                <a:endParaRPr lang="fa-IR" sz="2800" dirty="0">
                  <a:cs typeface="B Nazanin" pitchFamily="2" charset="-78"/>
                </a:endParaRPr>
              </a:p>
            </p:txBody>
          </p:sp>
          <p:sp>
            <p:nvSpPr>
              <p:cNvPr id="19471" name="Text Box 9"/>
              <p:cNvSpPr txBox="1">
                <a:spLocks noChangeArrowheads="1"/>
              </p:cNvSpPr>
              <p:nvPr/>
            </p:nvSpPr>
            <p:spPr bwMode="auto">
              <a:xfrm>
                <a:off x="6519" y="12074"/>
                <a:ext cx="3361" cy="267"/>
              </a:xfrm>
              <a:prstGeom prst="rect">
                <a:avLst/>
              </a:prstGeom>
              <a:solidFill>
                <a:srgbClr val="FFFFFF"/>
              </a:solidFill>
              <a:ln w="9525">
                <a:solidFill>
                  <a:srgbClr val="E5B8B7"/>
                </a:solidFill>
                <a:miter lim="800000"/>
                <a:headEnd/>
                <a:tailEnd/>
              </a:ln>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sz="1400">
                    <a:latin typeface="Nazanin" pitchFamily="2" charset="-78"/>
                    <a:cs typeface="B Nazanin" panose="00000400000000000000" pitchFamily="2" charset="-78"/>
                  </a:rPr>
                  <a:t>محدوده شروع عمليات بر روی داده</a:t>
                </a:r>
                <a:endParaRPr lang="fa-IR" sz="4000">
                  <a:cs typeface="B Nazanin" panose="00000400000000000000" pitchFamily="2" charset="-78"/>
                </a:endParaRPr>
              </a:p>
            </p:txBody>
          </p:sp>
          <p:sp>
            <p:nvSpPr>
              <p:cNvPr id="19472" name="Text Box 8"/>
              <p:cNvSpPr txBox="1">
                <a:spLocks noChangeArrowheads="1"/>
              </p:cNvSpPr>
              <p:nvPr/>
            </p:nvSpPr>
            <p:spPr bwMode="auto">
              <a:xfrm>
                <a:off x="7025" y="9761"/>
                <a:ext cx="3094" cy="267"/>
              </a:xfrm>
              <a:prstGeom prst="rect">
                <a:avLst/>
              </a:prstGeom>
              <a:solidFill>
                <a:srgbClr val="FBD4B4"/>
              </a:solidFill>
              <a:ln w="9525">
                <a:solidFill>
                  <a:srgbClr val="E5B8B7"/>
                </a:solidFill>
                <a:miter lim="800000"/>
                <a:headEnd/>
                <a:tailEnd/>
              </a:ln>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sz="1200" b="1">
                    <a:latin typeface="Nazanin" pitchFamily="2" charset="-78"/>
                    <a:cs typeface="B Nazanin" panose="00000400000000000000" pitchFamily="2" charset="-78"/>
                  </a:rPr>
                  <a:t>موتور هوش‌تجاري</a:t>
                </a:r>
                <a:endParaRPr lang="fa-IR" sz="3200" b="1">
                  <a:cs typeface="B Nazanin" panose="00000400000000000000" pitchFamily="2" charset="-78"/>
                </a:endParaRPr>
              </a:p>
            </p:txBody>
          </p:sp>
          <p:sp>
            <p:nvSpPr>
              <p:cNvPr id="19473" name="Text Box 7"/>
              <p:cNvSpPr txBox="1">
                <a:spLocks noChangeArrowheads="1"/>
              </p:cNvSpPr>
              <p:nvPr/>
            </p:nvSpPr>
            <p:spPr bwMode="auto">
              <a:xfrm>
                <a:off x="4485" y="9761"/>
                <a:ext cx="2184" cy="267"/>
              </a:xfrm>
              <a:prstGeom prst="rect">
                <a:avLst/>
              </a:prstGeom>
              <a:solidFill>
                <a:srgbClr val="FBD4B4"/>
              </a:solidFill>
              <a:ln w="9525">
                <a:solidFill>
                  <a:srgbClr val="E5B8B7"/>
                </a:solidFill>
                <a:miter lim="800000"/>
                <a:headEnd/>
                <a:tailEnd/>
              </a:ln>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sz="1200" b="1">
                    <a:latin typeface="Nazanin" pitchFamily="2" charset="-78"/>
                    <a:cs typeface="B Nazanin" panose="00000400000000000000" pitchFamily="2" charset="-78"/>
                  </a:rPr>
                  <a:t>مدل رفتاري</a:t>
                </a:r>
                <a:endParaRPr lang="fa-IR" sz="3200" b="1">
                  <a:cs typeface="B Nazanin" panose="00000400000000000000" pitchFamily="2" charset="-78"/>
                </a:endParaRPr>
              </a:p>
            </p:txBody>
          </p:sp>
          <p:sp>
            <p:nvSpPr>
              <p:cNvPr id="19474" name="Text Box 6"/>
              <p:cNvSpPr txBox="1">
                <a:spLocks noChangeArrowheads="1"/>
              </p:cNvSpPr>
              <p:nvPr/>
            </p:nvSpPr>
            <p:spPr bwMode="auto">
              <a:xfrm>
                <a:off x="2832" y="9761"/>
                <a:ext cx="1407" cy="267"/>
              </a:xfrm>
              <a:prstGeom prst="rect">
                <a:avLst/>
              </a:prstGeom>
              <a:solidFill>
                <a:srgbClr val="FBD4B4"/>
              </a:solidFill>
              <a:ln w="9525">
                <a:solidFill>
                  <a:srgbClr val="E5B8B7"/>
                </a:solidFill>
                <a:miter lim="800000"/>
                <a:headEnd/>
                <a:tailEnd/>
              </a:ln>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sz="1200" b="1">
                    <a:latin typeface="Nazanin" pitchFamily="2" charset="-78"/>
                    <a:cs typeface="B Nazanin" panose="00000400000000000000" pitchFamily="2" charset="-78"/>
                  </a:rPr>
                  <a:t>بخش خدمات</a:t>
                </a:r>
                <a:endParaRPr lang="fa-IR" sz="3200" b="1">
                  <a:cs typeface="B Nazanin" panose="00000400000000000000" pitchFamily="2" charset="-78"/>
                </a:endParaRPr>
              </a:p>
            </p:txBody>
          </p:sp>
          <p:cxnSp>
            <p:nvCxnSpPr>
              <p:cNvPr id="19475" name="AutoShape 5"/>
              <p:cNvCxnSpPr>
                <a:cxnSpLocks noChangeShapeType="1"/>
              </p:cNvCxnSpPr>
              <p:nvPr/>
            </p:nvCxnSpPr>
            <p:spPr bwMode="auto">
              <a:xfrm>
                <a:off x="1472" y="7269"/>
                <a:ext cx="9028" cy="1"/>
              </a:xfrm>
              <a:prstGeom prst="straightConnector1">
                <a:avLst/>
              </a:prstGeom>
              <a:noFill/>
              <a:ln w="19050">
                <a:solidFill>
                  <a:srgbClr val="0070C0"/>
                </a:solidFill>
                <a:prstDash val="sysDot"/>
                <a:round/>
                <a:headEnd/>
                <a:tailEnd/>
              </a:ln>
              <a:extLst>
                <a:ext uri="{909E8E84-426E-40DD-AFC4-6F175D3DCCD1}">
                  <a14:hiddenFill xmlns:a14="http://schemas.microsoft.com/office/drawing/2010/main">
                    <a:noFill/>
                  </a14:hiddenFill>
                </a:ext>
              </a:extLst>
            </p:spPr>
          </p:cxnSp>
          <p:sp>
            <p:nvSpPr>
              <p:cNvPr id="19476" name="Text Box 4"/>
              <p:cNvSpPr txBox="1">
                <a:spLocks noChangeArrowheads="1"/>
              </p:cNvSpPr>
              <p:nvPr/>
            </p:nvSpPr>
            <p:spPr bwMode="auto">
              <a:xfrm>
                <a:off x="1058" y="8539"/>
                <a:ext cx="919"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sz="1100" b="1">
                    <a:latin typeface="Nazanin" pitchFamily="2" charset="-78"/>
                    <a:cs typeface="B Nazanin" panose="00000400000000000000" pitchFamily="2" charset="-78"/>
                  </a:rPr>
                  <a:t>لايه </a:t>
                </a:r>
                <a:endParaRPr lang="fa-IR" sz="900" b="1">
                  <a:cs typeface="B Nazanin" panose="00000400000000000000" pitchFamily="2" charset="-78"/>
                </a:endParaRPr>
              </a:p>
              <a:p>
                <a:pPr algn="ctr"/>
                <a:r>
                  <a:rPr lang="fa-IR" sz="1100" b="1">
                    <a:latin typeface="Nazanin" pitchFamily="2" charset="-78"/>
                    <a:cs typeface="B Nazanin" panose="00000400000000000000" pitchFamily="2" charset="-78"/>
                  </a:rPr>
                  <a:t>تحليل</a:t>
                </a:r>
                <a:endParaRPr lang="fa-IR" b="1">
                  <a:cs typeface="B Nazanin" panose="00000400000000000000" pitchFamily="2" charset="-78"/>
                </a:endParaRPr>
              </a:p>
            </p:txBody>
          </p:sp>
        </p:grpSp>
        <p:sp>
          <p:nvSpPr>
            <p:cNvPr id="22" name="Rectangle 21"/>
            <p:cNvSpPr/>
            <p:nvPr/>
          </p:nvSpPr>
          <p:spPr>
            <a:xfrm>
              <a:off x="1671576" y="1590664"/>
              <a:ext cx="428628" cy="468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fa-IR"/>
            </a:p>
          </p:txBody>
        </p:sp>
      </p:gr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2A9D91-3ACE-45F6-92D4-D3D28AB3F306}" type="slidenum">
              <a:rPr lang="fa-IR">
                <a:solidFill>
                  <a:srgbClr val="898989"/>
                </a:solidFill>
                <a:latin typeface="Calibri" panose="020F0502020204030204" pitchFamily="34" charset="0"/>
              </a:rPr>
              <a:pPr eaLnBrk="1" hangingPunct="1"/>
              <a:t>34</a:t>
            </a:fld>
            <a:endParaRPr lang="fa-IR">
              <a:solidFill>
                <a:srgbClr val="898989"/>
              </a:solidFill>
              <a:latin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2938" y="274638"/>
            <a:ext cx="8043862" cy="939800"/>
          </a:xfrm>
        </p:spPr>
        <p:txBody>
          <a:bodyPr/>
          <a:lstStyle/>
          <a:p>
            <a:r>
              <a:rPr lang="fa-IR" smtClean="0"/>
              <a:t>مثالهایی از ابزارهای هوش تجاری</a:t>
            </a:r>
          </a:p>
        </p:txBody>
      </p:sp>
      <p:pic>
        <p:nvPicPr>
          <p:cNvPr id="20483" name="Content Placeholder 5" descr="sbi20-model-new"/>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071688" y="1804988"/>
            <a:ext cx="5572125" cy="4648200"/>
          </a:xfrm>
        </p:spPr>
      </p:pic>
      <p:sp>
        <p:nvSpPr>
          <p:cNvPr id="7" name="Rounded Rectangle 6"/>
          <p:cNvSpPr/>
          <p:nvPr/>
        </p:nvSpPr>
        <p:spPr>
          <a:xfrm>
            <a:off x="4357688" y="1947863"/>
            <a:ext cx="1071562" cy="1011237"/>
          </a:xfrm>
          <a:prstGeom prst="roundRect">
            <a:avLst/>
          </a:prstGeom>
          <a:solidFill>
            <a:srgbClr val="00B0F0">
              <a:alpha val="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fa-IR"/>
          </a:p>
        </p:txBody>
      </p:sp>
      <p:sp>
        <p:nvSpPr>
          <p:cNvPr id="8" name="Rounded Rectangle 7"/>
          <p:cNvSpPr/>
          <p:nvPr/>
        </p:nvSpPr>
        <p:spPr>
          <a:xfrm>
            <a:off x="6357938" y="2876550"/>
            <a:ext cx="857250" cy="571500"/>
          </a:xfrm>
          <a:prstGeom prst="roundRect">
            <a:avLst/>
          </a:prstGeom>
          <a:solidFill>
            <a:srgbClr val="00B0F0">
              <a:alpha val="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fa-IR"/>
          </a:p>
        </p:txBody>
      </p:sp>
      <p:sp>
        <p:nvSpPr>
          <p:cNvPr id="9" name="Rounded Rectangle 8"/>
          <p:cNvSpPr/>
          <p:nvPr/>
        </p:nvSpPr>
        <p:spPr>
          <a:xfrm>
            <a:off x="6715125" y="3662363"/>
            <a:ext cx="857250" cy="714375"/>
          </a:xfrm>
          <a:prstGeom prst="roundRect">
            <a:avLst/>
          </a:prstGeom>
          <a:solidFill>
            <a:srgbClr val="00B0F0">
              <a:alpha val="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fa-IR"/>
          </a:p>
        </p:txBody>
      </p:sp>
      <p:sp>
        <p:nvSpPr>
          <p:cNvPr id="10" name="Rounded Rectangle 9"/>
          <p:cNvSpPr/>
          <p:nvPr/>
        </p:nvSpPr>
        <p:spPr>
          <a:xfrm>
            <a:off x="3643313" y="5376863"/>
            <a:ext cx="714375" cy="500062"/>
          </a:xfrm>
          <a:prstGeom prst="roundRect">
            <a:avLst/>
          </a:prstGeom>
          <a:solidFill>
            <a:srgbClr val="00B0F0">
              <a:alpha val="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fa-IR"/>
          </a:p>
        </p:txBody>
      </p:sp>
      <p:sp>
        <p:nvSpPr>
          <p:cNvPr id="11" name="Rounded Rectangle 10"/>
          <p:cNvSpPr/>
          <p:nvPr/>
        </p:nvSpPr>
        <p:spPr>
          <a:xfrm>
            <a:off x="2214563" y="3662363"/>
            <a:ext cx="785812" cy="642937"/>
          </a:xfrm>
          <a:prstGeom prst="roundRect">
            <a:avLst/>
          </a:prstGeom>
          <a:solidFill>
            <a:srgbClr val="00B0F0">
              <a:alpha val="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fa-IR"/>
          </a:p>
        </p:txBody>
      </p:sp>
      <p:sp>
        <p:nvSpPr>
          <p:cNvPr id="12" name="Rounded Rectangle 11"/>
          <p:cNvSpPr/>
          <p:nvPr/>
        </p:nvSpPr>
        <p:spPr>
          <a:xfrm>
            <a:off x="2286000" y="4448175"/>
            <a:ext cx="714375" cy="500063"/>
          </a:xfrm>
          <a:prstGeom prst="roundRect">
            <a:avLst/>
          </a:prstGeom>
          <a:solidFill>
            <a:srgbClr val="00B0F0">
              <a:alpha val="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fa-IR"/>
          </a:p>
        </p:txBody>
      </p:sp>
      <p:sp>
        <p:nvSpPr>
          <p:cNvPr id="13" name="Rounded Rectangle 12"/>
          <p:cNvSpPr/>
          <p:nvPr/>
        </p:nvSpPr>
        <p:spPr>
          <a:xfrm>
            <a:off x="5572125" y="2376488"/>
            <a:ext cx="714375" cy="500062"/>
          </a:xfrm>
          <a:prstGeom prst="roundRect">
            <a:avLst/>
          </a:prstGeom>
          <a:solidFill>
            <a:srgbClr val="00B0F0">
              <a:alpha val="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fa-IR"/>
          </a:p>
        </p:txBody>
      </p:sp>
      <p:sp>
        <p:nvSpPr>
          <p:cNvPr id="14" name="Rounded Rectangle 13"/>
          <p:cNvSpPr/>
          <p:nvPr/>
        </p:nvSpPr>
        <p:spPr>
          <a:xfrm>
            <a:off x="6429375" y="4662488"/>
            <a:ext cx="857250" cy="714375"/>
          </a:xfrm>
          <a:prstGeom prst="roundRect">
            <a:avLst/>
          </a:prstGeom>
          <a:solidFill>
            <a:srgbClr val="00B0F0">
              <a:alpha val="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fa-IR"/>
          </a:p>
        </p:txBody>
      </p:sp>
      <p:sp>
        <p:nvSpPr>
          <p:cNvPr id="15" name="Rounded Rectangle 14"/>
          <p:cNvSpPr/>
          <p:nvPr/>
        </p:nvSpPr>
        <p:spPr>
          <a:xfrm>
            <a:off x="4572000" y="5662613"/>
            <a:ext cx="857250" cy="714375"/>
          </a:xfrm>
          <a:prstGeom prst="roundRect">
            <a:avLst/>
          </a:prstGeom>
          <a:solidFill>
            <a:srgbClr val="00B0F0">
              <a:alpha val="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fa-IR"/>
          </a:p>
        </p:txBody>
      </p:sp>
      <p:sp>
        <p:nvSpPr>
          <p:cNvPr id="16" name="Rounded Rectangle 15"/>
          <p:cNvSpPr/>
          <p:nvPr/>
        </p:nvSpPr>
        <p:spPr>
          <a:xfrm>
            <a:off x="2786063" y="5019675"/>
            <a:ext cx="785812" cy="500063"/>
          </a:xfrm>
          <a:prstGeom prst="roundRect">
            <a:avLst/>
          </a:prstGeom>
          <a:solidFill>
            <a:srgbClr val="00B0F0">
              <a:alpha val="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fa-IR"/>
          </a:p>
        </p:txBody>
      </p:sp>
      <p:sp>
        <p:nvSpPr>
          <p:cNvPr id="17" name="Rounded Rectangle 16"/>
          <p:cNvSpPr/>
          <p:nvPr/>
        </p:nvSpPr>
        <p:spPr>
          <a:xfrm>
            <a:off x="4429125" y="3805238"/>
            <a:ext cx="928688" cy="642937"/>
          </a:xfrm>
          <a:prstGeom prst="roundRect">
            <a:avLst/>
          </a:prstGeom>
          <a:solidFill>
            <a:srgbClr val="00B0F0">
              <a:alpha val="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fa-I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D75249-9939-4D26-9F57-D9A32A9C70AB}" type="slidenum">
              <a:rPr lang="fa-IR">
                <a:solidFill>
                  <a:srgbClr val="898989"/>
                </a:solidFill>
                <a:latin typeface="Calibri" panose="020F0502020204030204" pitchFamily="34" charset="0"/>
              </a:rPr>
              <a:pPr eaLnBrk="1" hangingPunct="1"/>
              <a:t>35</a:t>
            </a:fld>
            <a:endParaRPr lang="fa-IR">
              <a:solidFill>
                <a:srgbClr val="898989"/>
              </a:solidFill>
              <a:latin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2938" y="274638"/>
            <a:ext cx="8043862" cy="939800"/>
          </a:xfrm>
        </p:spPr>
        <p:txBody>
          <a:bodyPr/>
          <a:lstStyle/>
          <a:p>
            <a:r>
              <a:rPr lang="fa-IR" dirty="0" smtClean="0"/>
              <a:t>داشبورد هوش تجاری (مثال)</a:t>
            </a: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5352D9-8B2A-44A1-831F-FBAD48919FD5}" type="slidenum">
              <a:rPr lang="fa-IR">
                <a:solidFill>
                  <a:srgbClr val="898989"/>
                </a:solidFill>
                <a:latin typeface="Calibri" panose="020F0502020204030204" pitchFamily="34" charset="0"/>
              </a:rPr>
              <a:pPr eaLnBrk="1" hangingPunct="1"/>
              <a:t>36</a:t>
            </a:fld>
            <a:endParaRPr lang="fa-IR">
              <a:solidFill>
                <a:srgbClr val="898989"/>
              </a:solidFill>
              <a:latin typeface="Calibri" panose="020F0502020204030204" pitchFamily="34" charset="0"/>
            </a:endParaRPr>
          </a:p>
        </p:txBody>
      </p:sp>
      <p:sp>
        <p:nvSpPr>
          <p:cNvPr id="21508" name="Content Placeholder 2"/>
          <p:cNvSpPr>
            <a:spLocks noGrp="1"/>
          </p:cNvSpPr>
          <p:nvPr>
            <p:ph idx="1"/>
          </p:nvPr>
        </p:nvSpPr>
        <p:spPr>
          <a:xfrm>
            <a:off x="457200" y="6092825"/>
            <a:ext cx="8229600" cy="320675"/>
          </a:xfrm>
        </p:spPr>
        <p:txBody>
          <a:bodyPr/>
          <a:lstStyle/>
          <a:p>
            <a:pPr marL="0" indent="0" algn="ctr">
              <a:buFont typeface="Arial" panose="020B0604020202020204" pitchFamily="34" charset="0"/>
              <a:buNone/>
            </a:pPr>
            <a:r>
              <a:rPr lang="en-US" sz="2400" smtClean="0"/>
              <a:t>www.spagoBI.org</a:t>
            </a:r>
          </a:p>
        </p:txBody>
      </p:sp>
      <p:pic>
        <p:nvPicPr>
          <p:cNvPr id="2150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63725"/>
            <a:ext cx="8785225"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500438"/>
            <a:ext cx="3671888"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4214813"/>
            <a:ext cx="314325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itle 1"/>
          <p:cNvSpPr>
            <a:spLocks noGrp="1"/>
          </p:cNvSpPr>
          <p:nvPr>
            <p:ph type="title"/>
          </p:nvPr>
        </p:nvSpPr>
        <p:spPr>
          <a:xfrm>
            <a:off x="642938" y="274638"/>
            <a:ext cx="8043862" cy="939800"/>
          </a:xfrm>
        </p:spPr>
        <p:txBody>
          <a:bodyPr/>
          <a:lstStyle/>
          <a:p>
            <a:r>
              <a:rPr lang="fa-IR" smtClean="0"/>
              <a:t>داده کاوی</a:t>
            </a:r>
          </a:p>
        </p:txBody>
      </p:sp>
      <p:pic>
        <p:nvPicPr>
          <p:cNvPr id="31749" name="Picture 2"/>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642938" y="1571625"/>
            <a:ext cx="2814637" cy="1714500"/>
          </a:xfrm>
        </p:spPr>
      </p:pic>
      <p:pic>
        <p:nvPicPr>
          <p:cNvPr id="3175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0" y="1597025"/>
            <a:ext cx="3773488"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90848B-B443-48D7-84C7-C83BDE6E5256}" type="slidenum">
              <a:rPr lang="fa-IR">
                <a:solidFill>
                  <a:srgbClr val="898989"/>
                </a:solidFill>
                <a:latin typeface="Calibri" panose="020F0502020204030204" pitchFamily="34" charset="0"/>
              </a:rPr>
              <a:pPr eaLnBrk="1" hangingPunct="1"/>
              <a:t>37</a:t>
            </a:fld>
            <a:endParaRPr lang="fa-IR">
              <a:solidFill>
                <a:srgbClr val="898989"/>
              </a:solidFill>
              <a:latin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4D9165-9843-45FA-A602-96E7888B9936}" type="slidenum">
              <a:rPr lang="fa-IR" smtClean="0"/>
              <a:pPr/>
              <a:t>38</a:t>
            </a:fld>
            <a:endParaRPr lang="fa-IR"/>
          </a:p>
        </p:txBody>
      </p:sp>
      <p:sp>
        <p:nvSpPr>
          <p:cNvPr id="5" name="Title 1"/>
          <p:cNvSpPr>
            <a:spLocks noGrp="1"/>
          </p:cNvSpPr>
          <p:nvPr>
            <p:ph type="title"/>
          </p:nvPr>
        </p:nvSpPr>
        <p:spPr>
          <a:xfrm>
            <a:off x="449499" y="3068960"/>
            <a:ext cx="8043862" cy="939800"/>
          </a:xfrm>
        </p:spPr>
        <p:txBody>
          <a:bodyPr/>
          <a:lstStyle/>
          <a:p>
            <a:pPr algn="ctr"/>
            <a:r>
              <a:rPr lang="fa-IR" sz="28700" dirty="0" smtClean="0"/>
              <a:t>؟</a:t>
            </a:r>
          </a:p>
        </p:txBody>
      </p:sp>
    </p:spTree>
    <p:extLst>
      <p:ext uri="{BB962C8B-B14F-4D97-AF65-F5344CB8AC3E}">
        <p14:creationId xmlns:p14="http://schemas.microsoft.com/office/powerpoint/2010/main" val="283067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42938" y="274638"/>
            <a:ext cx="8043862" cy="939800"/>
          </a:xfrm>
        </p:spPr>
        <p:txBody>
          <a:bodyPr/>
          <a:lstStyle/>
          <a:p>
            <a:r>
              <a:rPr lang="fa-IR" smtClean="0"/>
              <a:t>استخراج، تبدیل، بارگذاری (</a:t>
            </a:r>
            <a:r>
              <a:rPr lang="en-US" smtClean="0"/>
              <a:t>ETL</a:t>
            </a:r>
            <a:r>
              <a:rPr lang="fa-IR" smtClean="0"/>
              <a:t>)</a:t>
            </a:r>
          </a:p>
        </p:txBody>
      </p:sp>
      <p:pic>
        <p:nvPicPr>
          <p:cNvPr id="32771"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85750" y="2071688"/>
            <a:ext cx="2928938" cy="1731962"/>
          </a:xfrm>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2857500"/>
            <a:ext cx="6092825"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429000" y="1643063"/>
            <a:ext cx="5500688" cy="1016000"/>
          </a:xfrm>
          <a:prstGeom prst="rect">
            <a:avLst/>
          </a:prstGeom>
        </p:spPr>
        <p:txBody>
          <a:bodyPr>
            <a:spAutoFit/>
          </a:bodyPr>
          <a:lstStyle/>
          <a:p>
            <a:pPr algn="l" rtl="0">
              <a:defRPr/>
            </a:pPr>
            <a:r>
              <a:rPr lang="en-US" sz="2000" b="1" dirty="0"/>
              <a:t>1.  Extracting data from outside sources; </a:t>
            </a:r>
          </a:p>
          <a:p>
            <a:pPr marL="342900" indent="-342900" algn="l" rtl="0">
              <a:buFontTx/>
              <a:buAutoNum type="arabicPeriod" startAt="2"/>
              <a:defRPr/>
            </a:pPr>
            <a:r>
              <a:rPr lang="en-US" sz="2000" b="1" dirty="0"/>
              <a:t>Transforming it to fit business needs; </a:t>
            </a:r>
          </a:p>
          <a:p>
            <a:pPr marL="342900" indent="-342900" algn="l" rtl="0">
              <a:defRPr/>
            </a:pPr>
            <a:r>
              <a:rPr lang="en-US" sz="2000" b="1" dirty="0"/>
              <a:t>3.  Loading it into the data warehouse. </a:t>
            </a:r>
            <a:endParaRPr lang="fa-IR" sz="2000" b="1" dirty="0"/>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7BE528-3199-4E99-84EA-3AFDB9B0329C}" type="slidenum">
              <a:rPr lang="fa-IR">
                <a:solidFill>
                  <a:srgbClr val="898989"/>
                </a:solidFill>
                <a:latin typeface="Calibri" panose="020F0502020204030204" pitchFamily="34" charset="0"/>
              </a:rPr>
              <a:pPr eaLnBrk="1" hangingPunct="1"/>
              <a:t>39</a:t>
            </a:fld>
            <a:endParaRPr lang="fa-IR">
              <a:solidFill>
                <a:srgbClr val="898989"/>
              </a:solidFill>
              <a:latin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eaLnBrk="1" hangingPunct="1"/>
            <a:r>
              <a:rPr lang="en-US" smtClean="0"/>
              <a:t>What is Business Intelligence?</a:t>
            </a:r>
          </a:p>
        </p:txBody>
      </p:sp>
      <p:sp>
        <p:nvSpPr>
          <p:cNvPr id="3075" name="Content Placeholder 2"/>
          <p:cNvSpPr>
            <a:spLocks noGrp="1"/>
          </p:cNvSpPr>
          <p:nvPr>
            <p:ph idx="1"/>
          </p:nvPr>
        </p:nvSpPr>
        <p:spPr>
          <a:xfrm>
            <a:off x="685800" y="1981200"/>
            <a:ext cx="7772400" cy="1019172"/>
          </a:xfrm>
        </p:spPr>
        <p:txBody>
          <a:bodyPr/>
          <a:lstStyle/>
          <a:p>
            <a:pPr marL="0" indent="0" algn="l" eaLnBrk="1" hangingPunct="1">
              <a:buFontTx/>
              <a:buNone/>
            </a:pPr>
            <a:r>
              <a:rPr lang="en-US" dirty="0" smtClean="0"/>
              <a:t>Business Intelligence enables the business to make intelligent, fact-based decisions</a:t>
            </a:r>
          </a:p>
          <a:p>
            <a:pPr marL="0" indent="0" algn="l" eaLnBrk="1" hangingPunct="1">
              <a:buFontTx/>
              <a:buNone/>
            </a:pPr>
            <a:r>
              <a:rPr lang="en-US" dirty="0" smtClean="0"/>
              <a:t/>
            </a:r>
            <a:br>
              <a:rPr lang="en-US" dirty="0" smtClean="0"/>
            </a:br>
            <a:endParaRPr lang="en-US" dirty="0" smtClean="0"/>
          </a:p>
        </p:txBody>
      </p:sp>
      <p:sp>
        <p:nvSpPr>
          <p:cNvPr id="3076" name="TextBox 3"/>
          <p:cNvSpPr txBox="1">
            <a:spLocks noChangeArrowheads="1"/>
          </p:cNvSpPr>
          <p:nvPr/>
        </p:nvSpPr>
        <p:spPr bwMode="auto">
          <a:xfrm>
            <a:off x="228600" y="40386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1800"/>
              <a:t>Aggregate Data</a:t>
            </a:r>
          </a:p>
        </p:txBody>
      </p:sp>
      <p:sp>
        <p:nvSpPr>
          <p:cNvPr id="3077" name="Can 4"/>
          <p:cNvSpPr>
            <a:spLocks noChangeArrowheads="1"/>
          </p:cNvSpPr>
          <p:nvPr/>
        </p:nvSpPr>
        <p:spPr bwMode="auto">
          <a:xfrm>
            <a:off x="533400" y="4800600"/>
            <a:ext cx="1143000" cy="1066800"/>
          </a:xfrm>
          <a:prstGeom prst="can">
            <a:avLst>
              <a:gd name="adj" fmla="val 25000"/>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p>
        </p:txBody>
      </p:sp>
      <p:sp>
        <p:nvSpPr>
          <p:cNvPr id="3078" name="TextBox 5"/>
          <p:cNvSpPr txBox="1">
            <a:spLocks noChangeArrowheads="1"/>
          </p:cNvSpPr>
          <p:nvPr/>
        </p:nvSpPr>
        <p:spPr bwMode="auto">
          <a:xfrm>
            <a:off x="304800" y="5983288"/>
            <a:ext cx="1752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1000"/>
              <a:t>Database, Data Mart, Data Warehouse, ETL Tools, Integration Tools</a:t>
            </a:r>
          </a:p>
        </p:txBody>
      </p:sp>
      <p:sp>
        <p:nvSpPr>
          <p:cNvPr id="3079" name="TextBox 6"/>
          <p:cNvSpPr txBox="1">
            <a:spLocks noChangeArrowheads="1"/>
          </p:cNvSpPr>
          <p:nvPr/>
        </p:nvSpPr>
        <p:spPr bwMode="auto">
          <a:xfrm>
            <a:off x="2514600" y="40386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1800"/>
              <a:t>Present</a:t>
            </a:r>
          </a:p>
          <a:p>
            <a:pPr algn="ctr"/>
            <a:r>
              <a:rPr lang="en-US" sz="1800"/>
              <a:t> Data</a:t>
            </a:r>
          </a:p>
        </p:txBody>
      </p:sp>
      <p:sp>
        <p:nvSpPr>
          <p:cNvPr id="3080" name="TextBox 7"/>
          <p:cNvSpPr txBox="1">
            <a:spLocks noChangeArrowheads="1"/>
          </p:cNvSpPr>
          <p:nvPr/>
        </p:nvSpPr>
        <p:spPr bwMode="auto">
          <a:xfrm>
            <a:off x="4572000" y="40386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1800"/>
              <a:t>Enrich</a:t>
            </a:r>
          </a:p>
          <a:p>
            <a:pPr algn="ctr"/>
            <a:r>
              <a:rPr lang="en-US" sz="1800"/>
              <a:t>Data</a:t>
            </a:r>
          </a:p>
        </p:txBody>
      </p:sp>
      <p:sp>
        <p:nvSpPr>
          <p:cNvPr id="3081" name="TextBox 8"/>
          <p:cNvSpPr txBox="1">
            <a:spLocks noChangeArrowheads="1"/>
          </p:cNvSpPr>
          <p:nvPr/>
        </p:nvSpPr>
        <p:spPr bwMode="auto">
          <a:xfrm>
            <a:off x="6705600" y="40386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1800"/>
              <a:t>Inform a Decision</a:t>
            </a:r>
          </a:p>
        </p:txBody>
      </p:sp>
      <p:sp>
        <p:nvSpPr>
          <p:cNvPr id="3082" name="TextBox 9"/>
          <p:cNvSpPr txBox="1">
            <a:spLocks noChangeArrowheads="1"/>
          </p:cNvSpPr>
          <p:nvPr/>
        </p:nvSpPr>
        <p:spPr bwMode="auto">
          <a:xfrm>
            <a:off x="2514600" y="5999163"/>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1000"/>
              <a:t>Reporting Tools, Dashboards, Static Reports, Mobile Reporting, OLAP Cubes</a:t>
            </a:r>
          </a:p>
        </p:txBody>
      </p:sp>
      <p:sp>
        <p:nvSpPr>
          <p:cNvPr id="3083" name="TextBox 10"/>
          <p:cNvSpPr txBox="1">
            <a:spLocks noChangeArrowheads="1"/>
          </p:cNvSpPr>
          <p:nvPr/>
        </p:nvSpPr>
        <p:spPr bwMode="auto">
          <a:xfrm>
            <a:off x="4648200" y="5999163"/>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1000"/>
              <a:t>Add Context to Create Information, Descriptive Statistics, Benchmarks, Variance to Plan or LY</a:t>
            </a:r>
          </a:p>
        </p:txBody>
      </p:sp>
      <p:sp>
        <p:nvSpPr>
          <p:cNvPr id="3084" name="TextBox 11"/>
          <p:cNvSpPr txBox="1">
            <a:spLocks noChangeArrowheads="1"/>
          </p:cNvSpPr>
          <p:nvPr/>
        </p:nvSpPr>
        <p:spPr bwMode="auto">
          <a:xfrm>
            <a:off x="6781800" y="5999163"/>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1000"/>
              <a:t>Decisions are Fact-based and Data-driven</a:t>
            </a:r>
          </a:p>
        </p:txBody>
      </p:sp>
      <p:pic>
        <p:nvPicPr>
          <p:cNvPr id="3085" name="Picture 12" descr="kpidashboa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724400"/>
            <a:ext cx="11430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3" descr="statistic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8850" y="4824413"/>
            <a:ext cx="147955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4" descr="decision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00875" y="4800600"/>
            <a:ext cx="1152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88" name="Straight Arrow Connector 16"/>
          <p:cNvCxnSpPr>
            <a:cxnSpLocks noChangeShapeType="1"/>
          </p:cNvCxnSpPr>
          <p:nvPr/>
        </p:nvCxnSpPr>
        <p:spPr bwMode="auto">
          <a:xfrm>
            <a:off x="1905000" y="5334000"/>
            <a:ext cx="639763" cy="0"/>
          </a:xfrm>
          <a:prstGeom prst="straightConnector1">
            <a:avLst/>
          </a:prstGeom>
          <a:noFill/>
          <a:ln w="22225" algn="ctr">
            <a:solidFill>
              <a:schemeClr val="tx1"/>
            </a:solidFill>
            <a:round/>
            <a:headEnd/>
            <a:tailEnd type="arrow" w="med" len="med"/>
          </a:ln>
        </p:spPr>
      </p:cxnSp>
      <p:cxnSp>
        <p:nvCxnSpPr>
          <p:cNvPr id="3089" name="Straight Arrow Connector 21"/>
          <p:cNvCxnSpPr>
            <a:cxnSpLocks noChangeShapeType="1"/>
          </p:cNvCxnSpPr>
          <p:nvPr/>
        </p:nvCxnSpPr>
        <p:spPr bwMode="auto">
          <a:xfrm>
            <a:off x="4084638" y="5334000"/>
            <a:ext cx="639762" cy="0"/>
          </a:xfrm>
          <a:prstGeom prst="straightConnector1">
            <a:avLst/>
          </a:prstGeom>
          <a:noFill/>
          <a:ln w="22225" algn="ctr">
            <a:solidFill>
              <a:schemeClr val="tx1"/>
            </a:solidFill>
            <a:round/>
            <a:headEnd/>
            <a:tailEnd type="arrow" w="med" len="med"/>
          </a:ln>
        </p:spPr>
      </p:cxnSp>
      <p:cxnSp>
        <p:nvCxnSpPr>
          <p:cNvPr id="3090" name="Straight Arrow Connector 22"/>
          <p:cNvCxnSpPr>
            <a:cxnSpLocks noChangeShapeType="1"/>
          </p:cNvCxnSpPr>
          <p:nvPr/>
        </p:nvCxnSpPr>
        <p:spPr bwMode="auto">
          <a:xfrm>
            <a:off x="6324600" y="5334000"/>
            <a:ext cx="639763" cy="0"/>
          </a:xfrm>
          <a:prstGeom prst="straightConnector1">
            <a:avLst/>
          </a:prstGeom>
          <a:noFill/>
          <a:ln w="22225" algn="ctr">
            <a:solidFill>
              <a:schemeClr val="tx1"/>
            </a:solidFill>
            <a:round/>
            <a:headEnd/>
            <a:tailEnd type="arrow" w="med" len="med"/>
          </a:ln>
        </p:spPr>
      </p:cxnSp>
      <p:sp>
        <p:nvSpPr>
          <p:cNvPr id="19" name="Rectangle 18"/>
          <p:cNvSpPr/>
          <p:nvPr/>
        </p:nvSpPr>
        <p:spPr>
          <a:xfrm>
            <a:off x="785786" y="3105835"/>
            <a:ext cx="7429552" cy="400110"/>
          </a:xfrm>
          <a:prstGeom prst="rect">
            <a:avLst/>
          </a:prstGeom>
        </p:spPr>
        <p:txBody>
          <a:bodyPr wrap="square">
            <a:spAutoFit/>
          </a:bodyPr>
          <a:lstStyle/>
          <a:p>
            <a:r>
              <a:rPr lang="fa-IR" sz="2000" dirty="0" smtClean="0">
                <a:cs typeface="B Nazanin" pitchFamily="2" charset="-78"/>
              </a:rPr>
              <a:t>هوش تجاری عبارت از توانمندسازی کسب کار برای اخذ تصميم هوشمندانه مبتنی بر حقايق</a:t>
            </a:r>
            <a:endParaRPr lang="fa-IR" sz="2000" dirty="0">
              <a:cs typeface="B Nazanin" pitchFamily="2" charset="-78"/>
            </a:endParaRPr>
          </a:p>
        </p:txBody>
      </p:sp>
    </p:spTree>
    <p:extLst>
      <p:ext uri="{BB962C8B-B14F-4D97-AF65-F5344CB8AC3E}">
        <p14:creationId xmlns:p14="http://schemas.microsoft.com/office/powerpoint/2010/main" val="3815933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539750" y="144463"/>
            <a:ext cx="7772400" cy="692150"/>
          </a:xfrm>
        </p:spPr>
        <p:txBody>
          <a:bodyPr anchor="ctr"/>
          <a:lstStyle/>
          <a:p>
            <a:r>
              <a:rPr lang="en-GB" sz="4000" dirty="0"/>
              <a:t>What is Business Intelligence </a:t>
            </a:r>
            <a:r>
              <a:rPr lang="en-US" sz="4000" dirty="0" smtClean="0"/>
              <a:t>?</a:t>
            </a:r>
            <a:endParaRPr lang="en-GB" sz="4000" dirty="0"/>
          </a:p>
        </p:txBody>
      </p:sp>
      <p:sp>
        <p:nvSpPr>
          <p:cNvPr id="20483" name="Rectangle 3"/>
          <p:cNvSpPr>
            <a:spLocks noGrp="1" noChangeArrowheads="1"/>
          </p:cNvSpPr>
          <p:nvPr>
            <p:ph type="subTitle" idx="1"/>
          </p:nvPr>
        </p:nvSpPr>
        <p:spPr>
          <a:xfrm>
            <a:off x="571472" y="1785926"/>
            <a:ext cx="7929618" cy="4929198"/>
          </a:xfrm>
        </p:spPr>
        <p:txBody>
          <a:bodyPr/>
          <a:lstStyle/>
          <a:p>
            <a:pPr algn="l">
              <a:lnSpc>
                <a:spcPct val="80000"/>
              </a:lnSpc>
            </a:pPr>
            <a:r>
              <a:rPr lang="en-GB" sz="1600" b="1" u="sng" dirty="0">
                <a:solidFill>
                  <a:schemeClr val="tx1"/>
                </a:solidFill>
              </a:rPr>
              <a:t>Definitions:</a:t>
            </a:r>
            <a:r>
              <a:rPr lang="en-GB" sz="1600" dirty="0">
                <a:solidFill>
                  <a:schemeClr val="tx1"/>
                </a:solidFill>
              </a:rPr>
              <a:t> </a:t>
            </a:r>
          </a:p>
          <a:p>
            <a:pPr algn="l">
              <a:lnSpc>
                <a:spcPct val="80000"/>
              </a:lnSpc>
            </a:pPr>
            <a:endParaRPr lang="en-GB" sz="1600" dirty="0">
              <a:solidFill>
                <a:schemeClr val="tx1"/>
              </a:solidFill>
            </a:endParaRPr>
          </a:p>
          <a:p>
            <a:pPr algn="l">
              <a:lnSpc>
                <a:spcPct val="80000"/>
              </a:lnSpc>
              <a:buFontTx/>
              <a:buChar char="•"/>
            </a:pPr>
            <a:r>
              <a:rPr lang="en-GB" sz="1600" dirty="0">
                <a:solidFill>
                  <a:schemeClr val="tx1"/>
                </a:solidFill>
              </a:rPr>
              <a:t> Business Intelligence (BI) refers to skills, processes, technologies, applications and practices used to support decision making.</a:t>
            </a:r>
            <a:br>
              <a:rPr lang="en-GB" sz="1600" dirty="0">
                <a:solidFill>
                  <a:schemeClr val="tx1"/>
                </a:solidFill>
              </a:rPr>
            </a:br>
            <a:endParaRPr lang="en-GB" sz="1600" dirty="0">
              <a:solidFill>
                <a:schemeClr val="tx1"/>
              </a:solidFill>
            </a:endParaRPr>
          </a:p>
          <a:p>
            <a:pPr algn="l">
              <a:lnSpc>
                <a:spcPct val="80000"/>
              </a:lnSpc>
              <a:buFontTx/>
              <a:buChar char="•"/>
            </a:pPr>
            <a:r>
              <a:rPr lang="en-GB" sz="1600" dirty="0">
                <a:solidFill>
                  <a:schemeClr val="tx1"/>
                </a:solidFill>
              </a:rPr>
              <a:t> Systems that provide directed background data and reporting tools to support and improve the decision-making process.</a:t>
            </a:r>
            <a:br>
              <a:rPr lang="en-GB" sz="1600" dirty="0">
                <a:solidFill>
                  <a:schemeClr val="tx1"/>
                </a:solidFill>
              </a:rPr>
            </a:br>
            <a:endParaRPr lang="en-GB" sz="1600" dirty="0">
              <a:solidFill>
                <a:schemeClr val="tx1"/>
              </a:solidFill>
            </a:endParaRPr>
          </a:p>
          <a:p>
            <a:pPr algn="l">
              <a:lnSpc>
                <a:spcPct val="80000"/>
              </a:lnSpc>
              <a:buFontTx/>
              <a:buChar char="•"/>
            </a:pPr>
            <a:r>
              <a:rPr lang="en-GB" sz="1600" dirty="0">
                <a:solidFill>
                  <a:schemeClr val="tx1"/>
                </a:solidFill>
              </a:rPr>
              <a:t> A popularized, umbrella term used to describe a set of concepts and methods to improve business decision making by using fact-based support systems. The term is sometimes used interchangeably with briefing books and executive information systems.</a:t>
            </a:r>
            <a:br>
              <a:rPr lang="en-GB" sz="1600" dirty="0">
                <a:solidFill>
                  <a:schemeClr val="tx1"/>
                </a:solidFill>
              </a:rPr>
            </a:br>
            <a:endParaRPr lang="en-GB" sz="1600" dirty="0">
              <a:solidFill>
                <a:schemeClr val="tx1"/>
              </a:solidFill>
            </a:endParaRPr>
          </a:p>
          <a:p>
            <a:pPr algn="l">
              <a:lnSpc>
                <a:spcPct val="80000"/>
              </a:lnSpc>
              <a:buFontTx/>
              <a:buChar char="•"/>
            </a:pPr>
            <a:r>
              <a:rPr lang="en-GB" sz="1600" dirty="0">
                <a:solidFill>
                  <a:schemeClr val="tx1"/>
                </a:solidFill>
              </a:rPr>
              <a:t> Business Intelligence is a broad category of applications and technologies for gathering, storing, analyzing, and providing access to data to help clients make better business decisions.</a:t>
            </a:r>
            <a:br>
              <a:rPr lang="en-GB" sz="1600" dirty="0">
                <a:solidFill>
                  <a:schemeClr val="tx1"/>
                </a:solidFill>
              </a:rPr>
            </a:br>
            <a:endParaRPr lang="en-GB" sz="1600" dirty="0">
              <a:solidFill>
                <a:schemeClr val="tx1"/>
              </a:solidFill>
            </a:endParaRPr>
          </a:p>
          <a:p>
            <a:pPr algn="l">
              <a:lnSpc>
                <a:spcPct val="80000"/>
              </a:lnSpc>
              <a:buFontTx/>
              <a:buChar char="•"/>
            </a:pPr>
            <a:r>
              <a:rPr lang="en-GB" sz="1600" dirty="0">
                <a:solidFill>
                  <a:schemeClr val="tx1"/>
                </a:solidFill>
              </a:rPr>
              <a:t> A system that collects, integrates, analyses and presents business information to support better business decision making.</a:t>
            </a:r>
            <a:br>
              <a:rPr lang="en-GB" sz="1600" dirty="0">
                <a:solidFill>
                  <a:schemeClr val="tx1"/>
                </a:solidFill>
              </a:rPr>
            </a:br>
            <a:endParaRPr lang="en-GB" sz="1600" dirty="0">
              <a:solidFill>
                <a:schemeClr val="tx1"/>
              </a:solidFill>
            </a:endParaRPr>
          </a:p>
          <a:p>
            <a:pPr algn="l">
              <a:lnSpc>
                <a:spcPct val="80000"/>
              </a:lnSpc>
              <a:buFontTx/>
              <a:buChar char="•"/>
            </a:pPr>
            <a:r>
              <a:rPr lang="en-GB" sz="1600" dirty="0">
                <a:solidFill>
                  <a:schemeClr val="tx1"/>
                </a:solidFill>
              </a:rPr>
              <a:t> Business Intelligence is an environment in which business users receive information that is reliable, secure, consistent, understandable, easily manipulated and timely...facilitating more informed decision making</a:t>
            </a:r>
            <a:r>
              <a:rPr lang="en-GB" sz="900" dirty="0">
                <a:solidFill>
                  <a:schemeClr val="tx1"/>
                </a:solidFill>
              </a:rPr>
              <a:t> </a:t>
            </a:r>
          </a:p>
        </p:txBody>
      </p:sp>
    </p:spTree>
    <p:extLst>
      <p:ext uri="{BB962C8B-B14F-4D97-AF65-F5344CB8AC3E}">
        <p14:creationId xmlns:p14="http://schemas.microsoft.com/office/powerpoint/2010/main" val="1028384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20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20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2000"/>
                                        <p:tgtEl>
                                          <p:spTgt spid="204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fade">
                                      <p:cBhvr>
                                        <p:cTn id="27" dur="2000"/>
                                        <p:tgtEl>
                                          <p:spTgt spid="204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fade">
                                      <p:cBhvr>
                                        <p:cTn id="32" dur="2000"/>
                                        <p:tgtEl>
                                          <p:spTgt spid="204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fade">
                                      <p:cBhvr>
                                        <p:cTn id="37" dur="2000"/>
                                        <p:tgtEl>
                                          <p:spTgt spid="2048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483">
                                            <p:txEl>
                                              <p:pRg st="7" end="7"/>
                                            </p:txEl>
                                          </p:spTgt>
                                        </p:tgtEl>
                                        <p:attrNameLst>
                                          <p:attrName>style.visibility</p:attrName>
                                        </p:attrNameLst>
                                      </p:cBhvr>
                                      <p:to>
                                        <p:strVal val="visible"/>
                                      </p:to>
                                    </p:set>
                                    <p:animEffect transition="in" filter="fade">
                                      <p:cBhvr>
                                        <p:cTn id="42" dur="20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180975" y="404813"/>
            <a:ext cx="9088438" cy="762000"/>
          </a:xfrm>
        </p:spPr>
        <p:txBody>
          <a:bodyPr/>
          <a:lstStyle/>
          <a:p>
            <a:r>
              <a:rPr lang="fa-IR" sz="4000" dirty="0" smtClean="0"/>
              <a:t>سیر تکامل ابزارهای محاسباتی</a:t>
            </a:r>
            <a:endParaRPr lang="en-US" sz="4000" dirty="0" smtClean="0"/>
          </a:p>
        </p:txBody>
      </p:sp>
      <p:sp>
        <p:nvSpPr>
          <p:cNvPr id="4" name="Freeform 3"/>
          <p:cNvSpPr/>
          <p:nvPr/>
        </p:nvSpPr>
        <p:spPr>
          <a:xfrm>
            <a:off x="685800" y="1724025"/>
            <a:ext cx="7229475" cy="4164013"/>
          </a:xfrm>
          <a:custGeom>
            <a:avLst/>
            <a:gdLst>
              <a:gd name="connsiteX0" fmla="*/ 0 w 7229475"/>
              <a:gd name="connsiteY0" fmla="*/ 4071937 h 4126706"/>
              <a:gd name="connsiteX1" fmla="*/ 1771650 w 7229475"/>
              <a:gd name="connsiteY1" fmla="*/ 4086225 h 4126706"/>
              <a:gd name="connsiteX2" fmla="*/ 3028950 w 7229475"/>
              <a:gd name="connsiteY2" fmla="*/ 3914775 h 4126706"/>
              <a:gd name="connsiteX3" fmla="*/ 5029200 w 7229475"/>
              <a:gd name="connsiteY3" fmla="*/ 2814637 h 4126706"/>
              <a:gd name="connsiteX4" fmla="*/ 6300787 w 7229475"/>
              <a:gd name="connsiteY4" fmla="*/ 1914525 h 4126706"/>
              <a:gd name="connsiteX5" fmla="*/ 7229475 w 7229475"/>
              <a:gd name="connsiteY5" fmla="*/ 0 h 4126706"/>
              <a:gd name="connsiteX6" fmla="*/ 7229475 w 7229475"/>
              <a:gd name="connsiteY6" fmla="*/ 0 h 4126706"/>
              <a:gd name="connsiteX0" fmla="*/ 0 w 7229475"/>
              <a:gd name="connsiteY0" fmla="*/ 4071937 h 4126706"/>
              <a:gd name="connsiteX1" fmla="*/ 1771650 w 7229475"/>
              <a:gd name="connsiteY1" fmla="*/ 4086225 h 4126706"/>
              <a:gd name="connsiteX2" fmla="*/ 3028950 w 7229475"/>
              <a:gd name="connsiteY2" fmla="*/ 3914775 h 4126706"/>
              <a:gd name="connsiteX3" fmla="*/ 5029200 w 7229475"/>
              <a:gd name="connsiteY3" fmla="*/ 2814637 h 4126706"/>
              <a:gd name="connsiteX4" fmla="*/ 6300787 w 7229475"/>
              <a:gd name="connsiteY4" fmla="*/ 1914525 h 4126706"/>
              <a:gd name="connsiteX5" fmla="*/ 7229475 w 7229475"/>
              <a:gd name="connsiteY5" fmla="*/ 0 h 4126706"/>
              <a:gd name="connsiteX6" fmla="*/ 7229475 w 7229475"/>
              <a:gd name="connsiteY6" fmla="*/ 0 h 4126706"/>
              <a:gd name="connsiteX0" fmla="*/ 0 w 7229475"/>
              <a:gd name="connsiteY0" fmla="*/ 4071937 h 4126706"/>
              <a:gd name="connsiteX1" fmla="*/ 1771650 w 7229475"/>
              <a:gd name="connsiteY1" fmla="*/ 4086225 h 4126706"/>
              <a:gd name="connsiteX2" fmla="*/ 3028950 w 7229475"/>
              <a:gd name="connsiteY2" fmla="*/ 3914775 h 4126706"/>
              <a:gd name="connsiteX3" fmla="*/ 5029200 w 7229475"/>
              <a:gd name="connsiteY3" fmla="*/ 2814637 h 4126706"/>
              <a:gd name="connsiteX4" fmla="*/ 6300787 w 7229475"/>
              <a:gd name="connsiteY4" fmla="*/ 1914525 h 4126706"/>
              <a:gd name="connsiteX5" fmla="*/ 7229475 w 7229475"/>
              <a:gd name="connsiteY5" fmla="*/ 0 h 4126706"/>
              <a:gd name="connsiteX6" fmla="*/ 7229475 w 7229475"/>
              <a:gd name="connsiteY6" fmla="*/ 0 h 4126706"/>
              <a:gd name="connsiteX0" fmla="*/ 0 w 7229475"/>
              <a:gd name="connsiteY0" fmla="*/ 4071937 h 4126706"/>
              <a:gd name="connsiteX1" fmla="*/ 1771650 w 7229475"/>
              <a:gd name="connsiteY1" fmla="*/ 4086225 h 4126706"/>
              <a:gd name="connsiteX2" fmla="*/ 3028950 w 7229475"/>
              <a:gd name="connsiteY2" fmla="*/ 3914775 h 4126706"/>
              <a:gd name="connsiteX3" fmla="*/ 5029200 w 7229475"/>
              <a:gd name="connsiteY3" fmla="*/ 2814637 h 4126706"/>
              <a:gd name="connsiteX4" fmla="*/ 6300787 w 7229475"/>
              <a:gd name="connsiteY4" fmla="*/ 1914525 h 4126706"/>
              <a:gd name="connsiteX5" fmla="*/ 7229475 w 7229475"/>
              <a:gd name="connsiteY5" fmla="*/ 0 h 4126706"/>
              <a:gd name="connsiteX6" fmla="*/ 7229475 w 7229475"/>
              <a:gd name="connsiteY6" fmla="*/ 0 h 4126706"/>
              <a:gd name="connsiteX0" fmla="*/ 0 w 7229475"/>
              <a:gd name="connsiteY0" fmla="*/ 4071937 h 4126706"/>
              <a:gd name="connsiteX1" fmla="*/ 1771650 w 7229475"/>
              <a:gd name="connsiteY1" fmla="*/ 4086225 h 4126706"/>
              <a:gd name="connsiteX2" fmla="*/ 3028950 w 7229475"/>
              <a:gd name="connsiteY2" fmla="*/ 3914775 h 4126706"/>
              <a:gd name="connsiteX3" fmla="*/ 5029200 w 7229475"/>
              <a:gd name="connsiteY3" fmla="*/ 2814637 h 4126706"/>
              <a:gd name="connsiteX4" fmla="*/ 6300787 w 7229475"/>
              <a:gd name="connsiteY4" fmla="*/ 1914525 h 4126706"/>
              <a:gd name="connsiteX5" fmla="*/ 7229475 w 7229475"/>
              <a:gd name="connsiteY5" fmla="*/ 0 h 4126706"/>
              <a:gd name="connsiteX6" fmla="*/ 7229475 w 7229475"/>
              <a:gd name="connsiteY6" fmla="*/ 0 h 4126706"/>
              <a:gd name="connsiteX0" fmla="*/ 0 w 7229448"/>
              <a:gd name="connsiteY0" fmla="*/ 4143363 h 4163604"/>
              <a:gd name="connsiteX1" fmla="*/ 1771623 w 7229448"/>
              <a:gd name="connsiteY1" fmla="*/ 4086225 h 4163604"/>
              <a:gd name="connsiteX2" fmla="*/ 3028923 w 7229448"/>
              <a:gd name="connsiteY2" fmla="*/ 3914775 h 4163604"/>
              <a:gd name="connsiteX3" fmla="*/ 5029173 w 7229448"/>
              <a:gd name="connsiteY3" fmla="*/ 2814637 h 4163604"/>
              <a:gd name="connsiteX4" fmla="*/ 6300760 w 7229448"/>
              <a:gd name="connsiteY4" fmla="*/ 1914525 h 4163604"/>
              <a:gd name="connsiteX5" fmla="*/ 7229448 w 7229448"/>
              <a:gd name="connsiteY5" fmla="*/ 0 h 4163604"/>
              <a:gd name="connsiteX6" fmla="*/ 7229448 w 7229448"/>
              <a:gd name="connsiteY6" fmla="*/ 0 h 416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9448" h="4163604">
                <a:moveTo>
                  <a:pt x="0" y="4143363"/>
                </a:moveTo>
                <a:cubicBezTo>
                  <a:pt x="633412" y="4163604"/>
                  <a:pt x="1266803" y="4124323"/>
                  <a:pt x="1771623" y="4086225"/>
                </a:cubicBezTo>
                <a:cubicBezTo>
                  <a:pt x="2276443" y="4048127"/>
                  <a:pt x="2485998" y="4126706"/>
                  <a:pt x="3028923" y="3914775"/>
                </a:cubicBezTo>
                <a:cubicBezTo>
                  <a:pt x="3571848" y="3702844"/>
                  <a:pt x="4483867" y="3148012"/>
                  <a:pt x="5029173" y="2814637"/>
                </a:cubicBezTo>
                <a:cubicBezTo>
                  <a:pt x="5574479" y="2481262"/>
                  <a:pt x="6148347" y="2112169"/>
                  <a:pt x="6300760" y="1914525"/>
                </a:cubicBezTo>
                <a:cubicBezTo>
                  <a:pt x="6753179" y="1359701"/>
                  <a:pt x="7074667" y="319088"/>
                  <a:pt x="7229448" y="0"/>
                </a:cubicBezTo>
                <a:lnTo>
                  <a:pt x="7229448" y="0"/>
                </a:lnTo>
              </a:path>
            </a:pathLst>
          </a:custGeom>
          <a:ln w="47625" cmpd="dbl">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fa-IR"/>
          </a:p>
        </p:txBody>
      </p:sp>
      <p:cxnSp>
        <p:nvCxnSpPr>
          <p:cNvPr id="5" name="Straight Arrow Connector 4"/>
          <p:cNvCxnSpPr>
            <a:endCxn id="24" idx="1"/>
          </p:cNvCxnSpPr>
          <p:nvPr/>
        </p:nvCxnSpPr>
        <p:spPr>
          <a:xfrm flipV="1">
            <a:off x="714375" y="2468563"/>
            <a:ext cx="7753350" cy="2913062"/>
          </a:xfrm>
          <a:prstGeom prst="straightConnector1">
            <a:avLst/>
          </a:prstGeom>
          <a:ln w="47625" cmpd="dbl">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Right Arrow 5"/>
          <p:cNvSpPr>
            <a:spLocks noChangeArrowheads="1"/>
          </p:cNvSpPr>
          <p:nvPr/>
        </p:nvSpPr>
        <p:spPr bwMode="auto">
          <a:xfrm rot="-1598510">
            <a:off x="552450" y="2897188"/>
            <a:ext cx="8270875" cy="1793875"/>
          </a:xfrm>
          <a:prstGeom prst="rightArrow">
            <a:avLst>
              <a:gd name="adj1" fmla="val 67731"/>
              <a:gd name="adj2" fmla="val 99854"/>
            </a:avLst>
          </a:prstGeom>
          <a:solidFill>
            <a:srgbClr val="00B0F0">
              <a:alpha val="41960"/>
            </a:srgbClr>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a-IR">
              <a:latin typeface="Calibri" panose="020F0502020204030204" pitchFamily="34" charset="0"/>
            </a:endParaRPr>
          </a:p>
        </p:txBody>
      </p:sp>
      <p:sp>
        <p:nvSpPr>
          <p:cNvPr id="7" name="Oval 6"/>
          <p:cNvSpPr>
            <a:spLocks noChangeArrowheads="1"/>
          </p:cNvSpPr>
          <p:nvPr/>
        </p:nvSpPr>
        <p:spPr bwMode="auto">
          <a:xfrm>
            <a:off x="969963" y="5272088"/>
            <a:ext cx="1285875" cy="642937"/>
          </a:xfrm>
          <a:prstGeom prst="ellipse">
            <a:avLst/>
          </a:prstGeom>
          <a:solidFill>
            <a:schemeClr val="accent1">
              <a:lumMod val="20000"/>
              <a:lumOff val="80000"/>
              <a:alpha val="59999"/>
            </a:schemeClr>
          </a:solidFill>
          <a:ln w="12700" cap="sq" algn="ctr">
            <a:solidFill>
              <a:schemeClr val="tx1"/>
            </a:solidFill>
            <a:round/>
            <a:headEnd type="none" w="sm" len="sm"/>
            <a:tailEnd type="none" w="sm" len="sm"/>
          </a:ln>
        </p:spPr>
        <p:txBody>
          <a:bodyPr wrap="none" anchor="ctr"/>
          <a:lstStyle/>
          <a:p>
            <a:pPr algn="ctr">
              <a:defRPr/>
            </a:pPr>
            <a:r>
              <a:rPr lang="fa-IR" sz="1200" b="1" dirty="0">
                <a:latin typeface="Calibri" pitchFamily="34" charset="0"/>
                <a:cs typeface="B Nazanin" pitchFamily="2" charset="-78"/>
              </a:rPr>
              <a:t>فایل ها</a:t>
            </a:r>
          </a:p>
        </p:txBody>
      </p:sp>
      <p:sp>
        <p:nvSpPr>
          <p:cNvPr id="8" name="Oval 7"/>
          <p:cNvSpPr>
            <a:spLocks noChangeArrowheads="1"/>
          </p:cNvSpPr>
          <p:nvPr/>
        </p:nvSpPr>
        <p:spPr bwMode="auto">
          <a:xfrm>
            <a:off x="2127250" y="4629150"/>
            <a:ext cx="1285875" cy="642938"/>
          </a:xfrm>
          <a:prstGeom prst="ellipse">
            <a:avLst/>
          </a:prstGeom>
          <a:solidFill>
            <a:schemeClr val="tx2">
              <a:lumMod val="60000"/>
              <a:lumOff val="40000"/>
              <a:alpha val="79999"/>
            </a:schemeClr>
          </a:solidFill>
          <a:ln w="12700" cap="sq" algn="ctr">
            <a:solidFill>
              <a:schemeClr val="tx1"/>
            </a:solidFill>
            <a:round/>
            <a:headEnd type="none" w="sm" len="sm"/>
            <a:tailEnd type="none" w="sm" len="sm"/>
          </a:ln>
        </p:spPr>
        <p:txBody>
          <a:bodyPr wrap="none" anchor="ctr"/>
          <a:lstStyle/>
          <a:p>
            <a:pPr algn="ctr">
              <a:defRPr/>
            </a:pPr>
            <a:r>
              <a:rPr lang="fa-IR" sz="1600" b="1" dirty="0">
                <a:latin typeface="Calibri" pitchFamily="34" charset="0"/>
                <a:cs typeface="B Nazanin" pitchFamily="2" charset="-78"/>
              </a:rPr>
              <a:t>پایگاه های داده </a:t>
            </a:r>
          </a:p>
        </p:txBody>
      </p:sp>
      <p:sp>
        <p:nvSpPr>
          <p:cNvPr id="9" name="Oval 8"/>
          <p:cNvSpPr>
            <a:spLocks noChangeArrowheads="1"/>
          </p:cNvSpPr>
          <p:nvPr/>
        </p:nvSpPr>
        <p:spPr bwMode="auto">
          <a:xfrm>
            <a:off x="3284538" y="3986213"/>
            <a:ext cx="1285875" cy="642937"/>
          </a:xfrm>
          <a:prstGeom prst="ellipse">
            <a:avLst/>
          </a:prstGeom>
          <a:solidFill>
            <a:srgbClr val="FFC000">
              <a:alpha val="29019"/>
            </a:srgbClr>
          </a:solidFill>
          <a:ln w="12700" cap="sq" algn="ctr">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latin typeface="Calibri" panose="020F0502020204030204" pitchFamily="34" charset="0"/>
                <a:cs typeface="B Nazanin" panose="00000400000000000000" pitchFamily="2" charset="-78"/>
              </a:rPr>
              <a:t>Data Warehouse</a:t>
            </a:r>
          </a:p>
          <a:p>
            <a:pPr algn="ctr" eaLnBrk="1" hangingPunct="1"/>
            <a:r>
              <a:rPr lang="fa-IR" sz="1400" b="1">
                <a:latin typeface="Calibri" panose="020F0502020204030204" pitchFamily="34" charset="0"/>
                <a:cs typeface="B Nazanin" panose="00000400000000000000" pitchFamily="2" charset="-78"/>
              </a:rPr>
              <a:t>ابزارهای تحلیلی</a:t>
            </a:r>
          </a:p>
        </p:txBody>
      </p:sp>
      <p:sp>
        <p:nvSpPr>
          <p:cNvPr id="10" name="Oval 9"/>
          <p:cNvSpPr>
            <a:spLocks noChangeArrowheads="1"/>
          </p:cNvSpPr>
          <p:nvPr/>
        </p:nvSpPr>
        <p:spPr bwMode="auto">
          <a:xfrm>
            <a:off x="5599113" y="2700338"/>
            <a:ext cx="1285875" cy="642937"/>
          </a:xfrm>
          <a:prstGeom prst="ellipse">
            <a:avLst/>
          </a:prstGeom>
          <a:solidFill>
            <a:srgbClr val="FFC000">
              <a:alpha val="79999"/>
            </a:srgbClr>
          </a:solidFill>
          <a:ln w="12700" cap="sq" algn="ctr">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Calibri" panose="020F0502020204030204" pitchFamily="34" charset="0"/>
              </a:rPr>
              <a:t>Collaboration</a:t>
            </a:r>
          </a:p>
          <a:p>
            <a:pPr algn="ctr" eaLnBrk="1" hangingPunct="1"/>
            <a:r>
              <a:rPr lang="en-US" sz="1200" b="1">
                <a:latin typeface="Calibri" panose="020F0502020204030204" pitchFamily="34" charset="0"/>
              </a:rPr>
              <a:t>Visualization</a:t>
            </a:r>
            <a:endParaRPr lang="fa-IR" sz="1200" b="1">
              <a:latin typeface="Calibri" panose="020F0502020204030204" pitchFamily="34" charset="0"/>
            </a:endParaRPr>
          </a:p>
        </p:txBody>
      </p:sp>
      <p:sp>
        <p:nvSpPr>
          <p:cNvPr id="11" name="Oval 10"/>
          <p:cNvSpPr>
            <a:spLocks noChangeArrowheads="1"/>
          </p:cNvSpPr>
          <p:nvPr/>
        </p:nvSpPr>
        <p:spPr bwMode="auto">
          <a:xfrm>
            <a:off x="6756400" y="2057400"/>
            <a:ext cx="1285875" cy="642938"/>
          </a:xfrm>
          <a:prstGeom prst="ellipse">
            <a:avLst/>
          </a:prstGeom>
          <a:solidFill>
            <a:srgbClr val="FFC000"/>
          </a:solidFill>
          <a:ln w="12700" cap="sq" algn="ctr">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Calibri" panose="020F0502020204030204" pitchFamily="34" charset="0"/>
              </a:rPr>
              <a:t>Alerting</a:t>
            </a:r>
          </a:p>
          <a:p>
            <a:pPr algn="ctr" eaLnBrk="1" hangingPunct="1"/>
            <a:r>
              <a:rPr lang="en-US" sz="1200" b="1">
                <a:latin typeface="Calibri" panose="020F0502020204030204" pitchFamily="34" charset="0"/>
              </a:rPr>
              <a:t>Prediction</a:t>
            </a:r>
          </a:p>
          <a:p>
            <a:pPr algn="ctr" eaLnBrk="1" hangingPunct="1"/>
            <a:r>
              <a:rPr lang="en-US" sz="1200" b="1">
                <a:latin typeface="Calibri" panose="020F0502020204030204" pitchFamily="34" charset="0"/>
              </a:rPr>
              <a:t>Data Mining</a:t>
            </a:r>
            <a:endParaRPr lang="fa-IR" sz="1200" b="1">
              <a:latin typeface="Calibri" panose="020F0502020204030204" pitchFamily="34" charset="0"/>
            </a:endParaRPr>
          </a:p>
        </p:txBody>
      </p:sp>
      <p:sp>
        <p:nvSpPr>
          <p:cNvPr id="12" name="Oval 11"/>
          <p:cNvSpPr>
            <a:spLocks noChangeArrowheads="1"/>
          </p:cNvSpPr>
          <p:nvPr/>
        </p:nvSpPr>
        <p:spPr bwMode="auto">
          <a:xfrm>
            <a:off x="4441825" y="3343275"/>
            <a:ext cx="1285875" cy="642938"/>
          </a:xfrm>
          <a:prstGeom prst="ellipse">
            <a:avLst/>
          </a:prstGeom>
          <a:solidFill>
            <a:srgbClr val="FFC000">
              <a:alpha val="65097"/>
            </a:srgbClr>
          </a:solidFill>
          <a:ln w="12700" cap="sq" algn="ctr">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Calibri" panose="020F0502020204030204" pitchFamily="34" charset="0"/>
              </a:rPr>
              <a:t>ETL</a:t>
            </a:r>
          </a:p>
          <a:p>
            <a:pPr algn="ctr" eaLnBrk="1" hangingPunct="1"/>
            <a:r>
              <a:rPr lang="en-US" sz="1200" b="1">
                <a:latin typeface="Calibri" panose="020F0502020204030204" pitchFamily="34" charset="0"/>
              </a:rPr>
              <a:t>Data Integration </a:t>
            </a:r>
          </a:p>
          <a:p>
            <a:pPr algn="ctr" eaLnBrk="1" hangingPunct="1"/>
            <a:r>
              <a:rPr lang="en-US" sz="1200" b="1">
                <a:latin typeface="Calibri" panose="020F0502020204030204" pitchFamily="34" charset="0"/>
              </a:rPr>
              <a:t>Data Quality</a:t>
            </a:r>
          </a:p>
        </p:txBody>
      </p:sp>
      <p:sp>
        <p:nvSpPr>
          <p:cNvPr id="13" name="Rectangle 12"/>
          <p:cNvSpPr>
            <a:spLocks noChangeArrowheads="1"/>
          </p:cNvSpPr>
          <p:nvPr/>
        </p:nvSpPr>
        <p:spPr bwMode="auto">
          <a:xfrm>
            <a:off x="538163" y="6138863"/>
            <a:ext cx="12858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latin typeface="Calibri" panose="020F0502020204030204" pitchFamily="34" charset="0"/>
              </a:rPr>
              <a:t>1975</a:t>
            </a:r>
          </a:p>
        </p:txBody>
      </p:sp>
      <p:sp>
        <p:nvSpPr>
          <p:cNvPr id="14" name="Rectangle 13"/>
          <p:cNvSpPr>
            <a:spLocks noChangeArrowheads="1"/>
          </p:cNvSpPr>
          <p:nvPr/>
        </p:nvSpPr>
        <p:spPr bwMode="auto">
          <a:xfrm>
            <a:off x="6038850" y="6138863"/>
            <a:ext cx="12858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latin typeface="Calibri" panose="020F0502020204030204" pitchFamily="34" charset="0"/>
              </a:rPr>
              <a:t>2005</a:t>
            </a:r>
          </a:p>
        </p:txBody>
      </p:sp>
      <p:sp>
        <p:nvSpPr>
          <p:cNvPr id="20" name="Left Arrow 19"/>
          <p:cNvSpPr>
            <a:spLocks noChangeArrowheads="1"/>
          </p:cNvSpPr>
          <p:nvPr/>
        </p:nvSpPr>
        <p:spPr bwMode="auto">
          <a:xfrm rot="19992078" flipH="1">
            <a:off x="4343400" y="2239963"/>
            <a:ext cx="2857500" cy="514350"/>
          </a:xfrm>
          <a:prstGeom prst="leftArrow">
            <a:avLst>
              <a:gd name="adj1" fmla="val 50000"/>
              <a:gd name="adj2" fmla="val 117644"/>
            </a:avLst>
          </a:prstGeom>
          <a:solidFill>
            <a:srgbClr val="92D050">
              <a:alpha val="32156"/>
            </a:srgbClr>
          </a:solidFill>
          <a:ln w="12700" cap="sq" algn="ctr">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1400" b="1">
                <a:latin typeface="Calibri" panose="020F0502020204030204" pitchFamily="34" charset="0"/>
                <a:cs typeface="B Nazanin" panose="00000400000000000000" pitchFamily="2" charset="-78"/>
              </a:rPr>
              <a:t>حرکت به سمت هوشمند سازی ابزارها</a:t>
            </a:r>
          </a:p>
        </p:txBody>
      </p:sp>
      <p:cxnSp>
        <p:nvCxnSpPr>
          <p:cNvPr id="21" name="Straight Arrow Connector 20"/>
          <p:cNvCxnSpPr/>
          <p:nvPr/>
        </p:nvCxnSpPr>
        <p:spPr>
          <a:xfrm rot="5400000" flipH="1" flipV="1">
            <a:off x="-1677194" y="3915569"/>
            <a:ext cx="4784725"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5438" y="6308725"/>
            <a:ext cx="7858125"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a:spLocks noChangeArrowheads="1"/>
          </p:cNvSpPr>
          <p:nvPr/>
        </p:nvSpPr>
        <p:spPr bwMode="auto">
          <a:xfrm>
            <a:off x="755650" y="1728788"/>
            <a:ext cx="12858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latin typeface="Calibri" panose="020F0502020204030204" pitchFamily="34" charset="0"/>
                <a:cs typeface="B Nazanin" panose="00000400000000000000" pitchFamily="2" charset="-78"/>
              </a:rPr>
              <a:t>قدرت ابزارهای </a:t>
            </a:r>
          </a:p>
          <a:p>
            <a:pPr algn="ctr" eaLnBrk="1" hangingPunct="1"/>
            <a:r>
              <a:rPr lang="fa-IR" b="1">
                <a:latin typeface="Calibri" panose="020F0502020204030204" pitchFamily="34" charset="0"/>
                <a:cs typeface="B Nazanin" panose="00000400000000000000" pitchFamily="2" charset="-78"/>
              </a:rPr>
              <a:t>محاسباتی</a:t>
            </a:r>
          </a:p>
        </p:txBody>
      </p:sp>
      <p:sp>
        <p:nvSpPr>
          <p:cNvPr id="24" name="TextBox 39"/>
          <p:cNvSpPr txBox="1">
            <a:spLocks noChangeArrowheads="1"/>
          </p:cNvSpPr>
          <p:nvPr/>
        </p:nvSpPr>
        <p:spPr bwMode="auto">
          <a:xfrm>
            <a:off x="8467725" y="2238375"/>
            <a:ext cx="565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1200" b="1">
                <a:latin typeface="Calibri" panose="020F0502020204030204" pitchFamily="34" charset="0"/>
                <a:cs typeface="B Nazanin" panose="00000400000000000000" pitchFamily="2" charset="-78"/>
              </a:rPr>
              <a:t>تعداد </a:t>
            </a:r>
          </a:p>
          <a:p>
            <a:pPr algn="ctr" eaLnBrk="1" hangingPunct="1"/>
            <a:r>
              <a:rPr lang="fa-IR" sz="1200" b="1">
                <a:latin typeface="Calibri" panose="020F0502020204030204" pitchFamily="34" charset="0"/>
                <a:cs typeface="B Nazanin" panose="00000400000000000000" pitchFamily="2" charset="-78"/>
              </a:rPr>
              <a:t>کاربران</a:t>
            </a:r>
          </a:p>
        </p:txBody>
      </p:sp>
      <p:sp>
        <p:nvSpPr>
          <p:cNvPr id="25" name="TextBox 40"/>
          <p:cNvSpPr txBox="1">
            <a:spLocks noChangeArrowheads="1"/>
          </p:cNvSpPr>
          <p:nvPr/>
        </p:nvSpPr>
        <p:spPr bwMode="auto">
          <a:xfrm>
            <a:off x="7572375" y="1452563"/>
            <a:ext cx="128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sz="1400" b="1">
                <a:latin typeface="Calibri" panose="020F0502020204030204" pitchFamily="34" charset="0"/>
                <a:cs typeface="B Nazanin" panose="00000400000000000000" pitchFamily="2" charset="-78"/>
              </a:rPr>
              <a:t>حجم داده و محتوا</a:t>
            </a:r>
          </a:p>
        </p:txBody>
      </p:sp>
      <p:sp>
        <p:nvSpPr>
          <p:cNvPr id="26" name="Rectangle 25"/>
          <p:cNvSpPr>
            <a:spLocks noChangeArrowheads="1"/>
          </p:cNvSpPr>
          <p:nvPr/>
        </p:nvSpPr>
        <p:spPr bwMode="auto">
          <a:xfrm>
            <a:off x="142875" y="5738813"/>
            <a:ext cx="6429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latin typeface="Calibri" panose="020F0502020204030204" pitchFamily="34" charset="0"/>
                <a:cs typeface="B Nazanin" panose="00000400000000000000" pitchFamily="2" charset="-78"/>
              </a:rPr>
              <a:t>کم</a:t>
            </a:r>
          </a:p>
        </p:txBody>
      </p:sp>
      <p:sp>
        <p:nvSpPr>
          <p:cNvPr id="27" name="Rectangle 26"/>
          <p:cNvSpPr>
            <a:spLocks noChangeArrowheads="1"/>
          </p:cNvSpPr>
          <p:nvPr/>
        </p:nvSpPr>
        <p:spPr bwMode="auto">
          <a:xfrm>
            <a:off x="142875" y="152400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latin typeface="Calibri" panose="020F0502020204030204" pitchFamily="34" charset="0"/>
                <a:cs typeface="B Nazanin" panose="00000400000000000000" pitchFamily="2" charset="-78"/>
              </a:rPr>
              <a:t>زياد</a:t>
            </a:r>
          </a:p>
        </p:txBody>
      </p:sp>
      <p:sp>
        <p:nvSpPr>
          <p:cNvPr id="28" name="Rectangle 27"/>
          <p:cNvSpPr>
            <a:spLocks noChangeArrowheads="1"/>
          </p:cNvSpPr>
          <p:nvPr/>
        </p:nvSpPr>
        <p:spPr bwMode="auto">
          <a:xfrm>
            <a:off x="2538413" y="6138863"/>
            <a:ext cx="12858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latin typeface="Calibri" panose="020F0502020204030204" pitchFamily="34" charset="0"/>
              </a:rPr>
              <a:t>1989</a:t>
            </a:r>
          </a:p>
        </p:txBody>
      </p:sp>
      <p:sp>
        <p:nvSpPr>
          <p:cNvPr id="29" name="Rectangle 28"/>
          <p:cNvSpPr>
            <a:spLocks noChangeArrowheads="1"/>
          </p:cNvSpPr>
          <p:nvPr/>
        </p:nvSpPr>
        <p:spPr bwMode="auto">
          <a:xfrm>
            <a:off x="7681913" y="6138863"/>
            <a:ext cx="9286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b="1">
                <a:latin typeface="Calibri" panose="020F0502020204030204" pitchFamily="34" charset="0"/>
              </a:rPr>
              <a:t>2010</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07D70F-9D5A-4CB9-A14C-B6F9E9CCF4FE}" type="slidenum">
              <a:rPr lang="en-US">
                <a:solidFill>
                  <a:srgbClr val="898989"/>
                </a:solidFill>
                <a:latin typeface="Calibri" panose="020F0502020204030204" pitchFamily="34" charset="0"/>
              </a:rPr>
              <a:pPr eaLnBrk="1" hangingPunct="1"/>
              <a:t>6</a:t>
            </a:fld>
            <a:endParaRPr lang="en-US">
              <a:solidFill>
                <a:srgbClr val="898989"/>
              </a:solidFill>
              <a:latin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500"/>
                                        <p:tgtEl>
                                          <p:spTgt spid="2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fade">
                                      <p:cBhvr>
                                        <p:cTn id="13" dur="500"/>
                                        <p:tgtEl>
                                          <p:spTgt spid="2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xEl>
                                              <p:pRg st="0" end="0"/>
                                            </p:txEl>
                                          </p:spTgt>
                                        </p:tgtEl>
                                        <p:attrNameLst>
                                          <p:attrName>style.visibility</p:attrName>
                                        </p:attrNameLst>
                                      </p:cBhvr>
                                      <p:to>
                                        <p:strVal val="visible"/>
                                      </p:to>
                                    </p:set>
                                    <p:animEffect transition="in" filter="fade">
                                      <p:cBhvr>
                                        <p:cTn id="16" dur="500"/>
                                        <p:tgtEl>
                                          <p:spTgt spid="2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par>
                                <p:cTn id="28" presetID="2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fade">
                                      <p:cBhvr>
                                        <p:cTn id="46" dur="500"/>
                                        <p:tgtEl>
                                          <p:spTgt spid="23">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xEl>
                                              <p:pRg st="1" end="1"/>
                                            </p:txEl>
                                          </p:spTgt>
                                        </p:tgtEl>
                                        <p:attrNameLst>
                                          <p:attrName>style.visibility</p:attrName>
                                        </p:attrNameLst>
                                      </p:cBhvr>
                                      <p:to>
                                        <p:strVal val="visible"/>
                                      </p:to>
                                    </p:set>
                                    <p:animEffect transition="in" filter="fade">
                                      <p:cBhvr>
                                        <p:cTn id="49" dur="500"/>
                                        <p:tgtEl>
                                          <p:spTgt spid="23">
                                            <p:txEl>
                                              <p:pRg st="1" end="1"/>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ox(in)">
                                      <p:cBhvr>
                                        <p:cTn id="54" dur="500"/>
                                        <p:tgtEl>
                                          <p:spTgt spid="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ox(in)">
                                      <p:cBhvr>
                                        <p:cTn id="59" dur="500"/>
                                        <p:tgtEl>
                                          <p:spTgt spid="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ox(in)">
                                      <p:cBhvr>
                                        <p:cTn id="64" dur="500"/>
                                        <p:tgtEl>
                                          <p:spTgt spid="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box(in)">
                                      <p:cBhvr>
                                        <p:cTn id="69" dur="500"/>
                                        <p:tgtEl>
                                          <p:spTgt spid="1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box(in)">
                                      <p:cBhvr>
                                        <p:cTn id="74" dur="500"/>
                                        <p:tgtEl>
                                          <p:spTgt spid="1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box(in)">
                                      <p:cBhvr>
                                        <p:cTn id="79" dur="500"/>
                                        <p:tgtEl>
                                          <p:spTgt spid="11"/>
                                        </p:tgtEl>
                                      </p:cBhvr>
                                    </p:animEffect>
                                  </p:childTnLst>
                                </p:cTn>
                              </p:par>
                            </p:childTnLst>
                          </p:cTn>
                        </p:par>
                        <p:par>
                          <p:cTn id="80" fill="hold" nodeType="afterGroup">
                            <p:stCondLst>
                              <p:cond delay="500"/>
                            </p:stCondLst>
                            <p:childTnLst>
                              <p:par>
                                <p:cTn id="81" presetID="22" presetClass="entr" presetSubtype="4"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down)">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20" grpId="0" animBg="1"/>
      <p:bldP spid="23" grpId="0" build="allAtOnce"/>
      <p:bldP spid="24" grpId="0"/>
      <p:bldP spid="25" grpId="0"/>
      <p:bldP spid="26" grpId="0" build="allAtOnce"/>
      <p:bldP spid="27" grpId="0" build="allAtOnce"/>
      <p:bldP spid="28" grpId="0" build="allAtOnce"/>
      <p:bldP spid="2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لزوم بکار گيری هوش تجاری</a:t>
            </a:r>
            <a:endParaRPr lang="fa-IR" dirty="0"/>
          </a:p>
        </p:txBody>
      </p:sp>
      <p:sp>
        <p:nvSpPr>
          <p:cNvPr id="3" name="Content Placeholder 2"/>
          <p:cNvSpPr>
            <a:spLocks noGrp="1"/>
          </p:cNvSpPr>
          <p:nvPr>
            <p:ph idx="1"/>
          </p:nvPr>
        </p:nvSpPr>
        <p:spPr/>
        <p:txBody>
          <a:bodyPr/>
          <a:lstStyle/>
          <a:p>
            <a:pPr lvl="0" eaLnBrk="1" hangingPunct="1">
              <a:lnSpc>
                <a:spcPct val="80000"/>
              </a:lnSpc>
              <a:defRPr/>
            </a:pPr>
            <a:r>
              <a:rPr lang="fa-IR" sz="2400" dirty="0" smtClean="0"/>
              <a:t>دلا</a:t>
            </a:r>
            <a:r>
              <a:rPr lang="ar-SA" sz="2400" dirty="0" smtClean="0"/>
              <a:t>ِي</a:t>
            </a:r>
            <a:r>
              <a:rPr lang="fa-IR" sz="2400" dirty="0" smtClean="0"/>
              <a:t>ل اقتصادی</a:t>
            </a:r>
          </a:p>
          <a:p>
            <a:pPr lvl="0" eaLnBrk="1" hangingPunct="1">
              <a:lnSpc>
                <a:spcPct val="80000"/>
              </a:lnSpc>
              <a:defRPr/>
            </a:pPr>
            <a:r>
              <a:rPr lang="fa-IR" sz="2400" dirty="0" smtClean="0"/>
              <a:t>دنبال نمودن اهداف کارا</a:t>
            </a:r>
            <a:r>
              <a:rPr lang="ar-SA" sz="2400" dirty="0" smtClean="0"/>
              <a:t>ِي</a:t>
            </a:r>
            <a:r>
              <a:rPr lang="fa-IR" sz="2400" dirty="0" smtClean="0"/>
              <a:t>ی س</a:t>
            </a:r>
            <a:r>
              <a:rPr lang="ar-SA" sz="2400" dirty="0" smtClean="0"/>
              <a:t>ِي</a:t>
            </a:r>
            <a:r>
              <a:rPr lang="fa-IR" sz="2400" dirty="0" smtClean="0"/>
              <a:t>ستم کاربردی</a:t>
            </a:r>
          </a:p>
          <a:p>
            <a:pPr lvl="0" eaLnBrk="1" hangingPunct="1">
              <a:lnSpc>
                <a:spcPct val="80000"/>
              </a:lnSpc>
              <a:defRPr/>
            </a:pPr>
            <a:r>
              <a:rPr lang="fa-IR" sz="2400" dirty="0" smtClean="0"/>
              <a:t>افزا</a:t>
            </a:r>
            <a:r>
              <a:rPr lang="ar-SA" sz="2400" dirty="0" smtClean="0"/>
              <a:t>ِي</a:t>
            </a:r>
            <a:r>
              <a:rPr lang="fa-IR" sz="2400" dirty="0" smtClean="0"/>
              <a:t>ش رقابت ها</a:t>
            </a:r>
          </a:p>
          <a:p>
            <a:pPr lvl="0" eaLnBrk="1" hangingPunct="1">
              <a:lnSpc>
                <a:spcPct val="80000"/>
              </a:lnSpc>
              <a:defRPr/>
            </a:pPr>
            <a:r>
              <a:rPr lang="fa-IR" sz="2400" dirty="0" smtClean="0"/>
              <a:t>تجارت الکترون</a:t>
            </a:r>
            <a:r>
              <a:rPr lang="ar-SA" sz="2400" dirty="0" smtClean="0"/>
              <a:t>ِي</a:t>
            </a:r>
            <a:r>
              <a:rPr lang="fa-IR" sz="2400" dirty="0" smtClean="0"/>
              <a:t>کی</a:t>
            </a:r>
          </a:p>
          <a:p>
            <a:pPr lvl="0" eaLnBrk="1" hangingPunct="1">
              <a:lnSpc>
                <a:spcPct val="80000"/>
              </a:lnSpc>
              <a:defRPr/>
            </a:pPr>
            <a:r>
              <a:rPr lang="fa-IR" sz="2400" dirty="0" smtClean="0"/>
              <a:t>حما</a:t>
            </a:r>
            <a:r>
              <a:rPr lang="ar-SA" sz="2400" dirty="0" smtClean="0"/>
              <a:t>ِي</a:t>
            </a:r>
            <a:r>
              <a:rPr lang="fa-IR" sz="2400" dirty="0" smtClean="0"/>
              <a:t>ت از تصم</a:t>
            </a:r>
            <a:r>
              <a:rPr lang="ar-SA" sz="2400" dirty="0" smtClean="0"/>
              <a:t>ِي</a:t>
            </a:r>
            <a:r>
              <a:rPr lang="fa-IR" sz="2400" dirty="0" smtClean="0"/>
              <a:t>م گ</a:t>
            </a:r>
            <a:r>
              <a:rPr lang="ar-SA" sz="2400" dirty="0" smtClean="0"/>
              <a:t>ِي</a:t>
            </a:r>
            <a:r>
              <a:rPr lang="fa-IR" sz="2400" dirty="0" smtClean="0"/>
              <a:t>ری های س</a:t>
            </a:r>
            <a:r>
              <a:rPr lang="ar-SA" sz="2400" dirty="0" smtClean="0"/>
              <a:t>ِي</a:t>
            </a:r>
            <a:r>
              <a:rPr lang="fa-IR" sz="2400" dirty="0" smtClean="0"/>
              <a:t>ستم کاربردی</a:t>
            </a:r>
          </a:p>
          <a:p>
            <a:pPr lvl="0" eaLnBrk="1" hangingPunct="1">
              <a:lnSpc>
                <a:spcPct val="80000"/>
              </a:lnSpc>
              <a:defRPr/>
            </a:pPr>
            <a:r>
              <a:rPr lang="fa-IR" sz="2400" dirty="0" smtClean="0"/>
              <a:t>کثرت مشتر</a:t>
            </a:r>
            <a:r>
              <a:rPr lang="ar-SA" sz="2400" dirty="0" smtClean="0"/>
              <a:t>ِي</a:t>
            </a:r>
            <a:r>
              <a:rPr lang="fa-IR" sz="2400" dirty="0" smtClean="0"/>
              <a:t>ان</a:t>
            </a:r>
          </a:p>
          <a:p>
            <a:pPr lvl="0" eaLnBrk="1" hangingPunct="1">
              <a:lnSpc>
                <a:spcPct val="80000"/>
              </a:lnSpc>
              <a:defRPr/>
            </a:pPr>
            <a:r>
              <a:rPr lang="fa-IR" sz="2400" dirty="0" smtClean="0"/>
              <a:t>ن</a:t>
            </a:r>
            <a:r>
              <a:rPr lang="ar-SA" sz="2400" dirty="0" smtClean="0"/>
              <a:t>ِي</a:t>
            </a:r>
            <a:r>
              <a:rPr lang="fa-IR" sz="2400" dirty="0" smtClean="0"/>
              <a:t>از به آنال</a:t>
            </a:r>
            <a:r>
              <a:rPr lang="ar-SA" sz="2400" dirty="0" smtClean="0"/>
              <a:t>ِي</a:t>
            </a:r>
            <a:r>
              <a:rPr lang="fa-IR" sz="2400" dirty="0" smtClean="0"/>
              <a:t>ز عمل</a:t>
            </a:r>
            <a:r>
              <a:rPr lang="ar-SA" sz="2400" dirty="0" smtClean="0"/>
              <a:t>ِي</a:t>
            </a:r>
            <a:r>
              <a:rPr lang="fa-IR" sz="2400" dirty="0" smtClean="0"/>
              <a:t>ّات س</a:t>
            </a:r>
            <a:r>
              <a:rPr lang="ar-SA" sz="2400" dirty="0" smtClean="0"/>
              <a:t>ِي</a:t>
            </a:r>
            <a:r>
              <a:rPr lang="fa-IR" sz="2400" dirty="0" smtClean="0"/>
              <a:t>ستم</a:t>
            </a:r>
          </a:p>
          <a:p>
            <a:pPr lvl="0" eaLnBrk="1" hangingPunct="1">
              <a:lnSpc>
                <a:spcPct val="80000"/>
              </a:lnSpc>
              <a:defRPr/>
            </a:pPr>
            <a:r>
              <a:rPr lang="fa-IR" sz="2400" dirty="0" smtClean="0"/>
              <a:t>صحّت و دقّت اطّلاعات حاصل از س</a:t>
            </a:r>
            <a:r>
              <a:rPr lang="ar-SA" sz="2400" dirty="0" smtClean="0"/>
              <a:t>ِي</a:t>
            </a:r>
            <a:r>
              <a:rPr lang="fa-IR" sz="2400" dirty="0" smtClean="0"/>
              <a:t>ستم</a:t>
            </a:r>
          </a:p>
          <a:p>
            <a:pPr lvl="0" eaLnBrk="1" hangingPunct="1">
              <a:lnSpc>
                <a:spcPct val="80000"/>
              </a:lnSpc>
              <a:defRPr/>
            </a:pPr>
            <a:r>
              <a:rPr lang="fa-IR" sz="2400" dirty="0" smtClean="0"/>
              <a:t>دسترسی به داده های بهنگام شده</a:t>
            </a:r>
          </a:p>
          <a:p>
            <a:pPr lvl="0" eaLnBrk="1" hangingPunct="1">
              <a:lnSpc>
                <a:spcPct val="80000"/>
              </a:lnSpc>
              <a:defRPr/>
            </a:pPr>
            <a:r>
              <a:rPr lang="fa-IR" sz="2400" dirty="0" smtClean="0"/>
              <a:t>کاهش هز</a:t>
            </a:r>
            <a:r>
              <a:rPr lang="ar-SA" sz="2400" dirty="0" smtClean="0"/>
              <a:t>ِي</a:t>
            </a:r>
            <a:r>
              <a:rPr lang="fa-IR" sz="2400" dirty="0" smtClean="0"/>
              <a:t>نه</a:t>
            </a:r>
          </a:p>
          <a:p>
            <a:pPr lvl="0" eaLnBrk="1" hangingPunct="1">
              <a:lnSpc>
                <a:spcPct val="80000"/>
              </a:lnSpc>
              <a:defRPr/>
            </a:pPr>
            <a:r>
              <a:rPr lang="fa-IR" sz="2400" dirty="0" smtClean="0"/>
              <a:t>رضا</a:t>
            </a:r>
            <a:r>
              <a:rPr lang="ar-SA" sz="2400" dirty="0" smtClean="0"/>
              <a:t>ِي</a:t>
            </a:r>
            <a:r>
              <a:rPr lang="fa-IR" sz="2400" dirty="0" smtClean="0"/>
              <a:t>ت کاربران نها</a:t>
            </a:r>
            <a:r>
              <a:rPr lang="ar-SA" sz="2400" dirty="0" smtClean="0"/>
              <a:t>ِي</a:t>
            </a:r>
            <a:r>
              <a:rPr lang="fa-IR" sz="2400" dirty="0" smtClean="0"/>
              <a:t>ی در مقا</a:t>
            </a:r>
            <a:r>
              <a:rPr lang="ar-SA" sz="2400" dirty="0" smtClean="0"/>
              <a:t>ِي</a:t>
            </a:r>
            <a:r>
              <a:rPr lang="fa-IR" sz="2400" dirty="0" smtClean="0"/>
              <a:t>سه با کالاهای مشابه</a:t>
            </a:r>
          </a:p>
          <a:p>
            <a:pPr lvl="0" eaLnBrk="1" hangingPunct="1">
              <a:lnSpc>
                <a:spcPct val="80000"/>
              </a:lnSpc>
              <a:defRPr/>
            </a:pPr>
            <a:r>
              <a:rPr lang="fa-IR" sz="2400" dirty="0" smtClean="0"/>
              <a:t>...</a:t>
            </a:r>
          </a:p>
          <a:p>
            <a:pPr lvl="0" eaLnBrk="1" hangingPunct="1">
              <a:lnSpc>
                <a:spcPct val="80000"/>
              </a:lnSpc>
              <a:defRPr/>
            </a:pPr>
            <a:endParaRPr lang="en-US" sz="2400" dirty="0" smtClean="0"/>
          </a:p>
        </p:txBody>
      </p:sp>
      <p:sp>
        <p:nvSpPr>
          <p:cNvPr id="4" name="Slide Number Placeholder 3"/>
          <p:cNvSpPr>
            <a:spLocks noGrp="1"/>
          </p:cNvSpPr>
          <p:nvPr>
            <p:ph type="sldNum" sz="quarter" idx="12"/>
          </p:nvPr>
        </p:nvSpPr>
        <p:spPr/>
        <p:txBody>
          <a:bodyPr/>
          <a:lstStyle/>
          <a:p>
            <a:fld id="{834D9165-9843-45FA-A602-96E7888B9936}" type="slidenum">
              <a:rPr lang="fa-IR" smtClean="0"/>
              <a:pPr/>
              <a:t>7</a:t>
            </a:fld>
            <a:endParaRPr lang="fa-I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496888"/>
          </a:xfrm>
        </p:spPr>
        <p:txBody>
          <a:bodyPr/>
          <a:lstStyle/>
          <a:p>
            <a:r>
              <a:rPr lang="fa-IR" sz="4000" dirty="0" smtClean="0"/>
              <a:t>هوش تجاری در سازمان</a:t>
            </a:r>
            <a:endParaRPr lang="en-GB" sz="4000" dirty="0"/>
          </a:p>
        </p:txBody>
      </p:sp>
      <p:sp>
        <p:nvSpPr>
          <p:cNvPr id="8225" name="Text Box 33"/>
          <p:cNvSpPr txBox="1">
            <a:spLocks noChangeArrowheads="1"/>
          </p:cNvSpPr>
          <p:nvPr/>
        </p:nvSpPr>
        <p:spPr bwMode="auto">
          <a:xfrm>
            <a:off x="7113588" y="6607175"/>
            <a:ext cx="1801812" cy="1222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r>
              <a:rPr lang="en-US" sz="800">
                <a:cs typeface="Arial" panose="020B0604020202020204" pitchFamily="34" charset="0"/>
              </a:rPr>
              <a:t>© 2008 Accenture. All Rights Reserved.</a:t>
            </a:r>
          </a:p>
        </p:txBody>
      </p:sp>
      <p:sp>
        <p:nvSpPr>
          <p:cNvPr id="12" name="Rounded Rectangle 11"/>
          <p:cNvSpPr/>
          <p:nvPr/>
        </p:nvSpPr>
        <p:spPr bwMode="auto">
          <a:xfrm flipH="1">
            <a:off x="265113" y="1817688"/>
            <a:ext cx="5116512" cy="1436687"/>
          </a:xfrm>
          <a:prstGeom prst="roundRect">
            <a:avLst>
              <a:gd name="adj" fmla="val 7285"/>
            </a:avLst>
          </a:prstGeom>
          <a:gradFill flip="none" rotWithShape="1">
            <a:gsLst>
              <a:gs pos="0">
                <a:srgbClr val="D90026">
                  <a:lumMod val="75000"/>
                  <a:alpha val="80000"/>
                </a:srgbClr>
              </a:gs>
              <a:gs pos="52000">
                <a:srgbClr val="C00000">
                  <a:alpha val="70000"/>
                </a:srgbClr>
              </a:gs>
              <a:gs pos="100000">
                <a:srgbClr val="D90026">
                  <a:lumMod val="50000"/>
                  <a:alpha val="80000"/>
                </a:srgb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45710" tIns="45710" rIns="54852" bIns="41145" anchor="ctr" anchorCtr="1"/>
          <a:lstStyle/>
          <a:p>
            <a:pPr marL="227147" indent="-227147" algn="ctr" defTabSz="914159" fontAlgn="auto">
              <a:lnSpc>
                <a:spcPct val="90000"/>
              </a:lnSpc>
              <a:spcBef>
                <a:spcPts val="630"/>
              </a:spcBef>
              <a:spcAft>
                <a:spcPts val="0"/>
              </a:spcAft>
              <a:buClr>
                <a:srgbClr val="FFFF99"/>
              </a:buClr>
              <a:buSzPct val="120000"/>
              <a:defRPr/>
            </a:pPr>
            <a:endParaRPr lang="en-US" altLang="zh-CN" sz="3200" i="1" kern="0" dirty="0">
              <a:solidFill>
                <a:srgbClr val="FFFFFF"/>
              </a:solidFill>
              <a:latin typeface="+mn-lt"/>
            </a:endParaRPr>
          </a:p>
        </p:txBody>
      </p:sp>
      <p:pic>
        <p:nvPicPr>
          <p:cNvPr id="3" name="Picture 5" descr="sl03_ani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075" y="3406775"/>
            <a:ext cx="3611563"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sl03_anim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8475" y="2276475"/>
            <a:ext cx="3189288"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l03_anim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250" y="1052513"/>
            <a:ext cx="3189288"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bwMode="auto">
          <a:xfrm rot="5400000">
            <a:off x="2186108" y="84263"/>
            <a:ext cx="1266092" cy="4910158"/>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lIns="45710" tIns="45710" rIns="54852" bIns="41145" anchor="ctr" anchorCtr="1"/>
          <a:lstStyle/>
          <a:p>
            <a:pPr marL="227147" indent="-227147" algn="ctr" defTabSz="914159" fontAlgn="auto">
              <a:lnSpc>
                <a:spcPct val="90000"/>
              </a:lnSpc>
              <a:spcBef>
                <a:spcPts val="630"/>
              </a:spcBef>
              <a:spcAft>
                <a:spcPts val="0"/>
              </a:spcAft>
              <a:buClr>
                <a:srgbClr val="FFFF99"/>
              </a:buClr>
              <a:buSzPct val="120000"/>
              <a:defRPr/>
            </a:pPr>
            <a:endParaRPr lang="en-US" altLang="zh-CN" sz="3200" i="1" dirty="0">
              <a:solidFill>
                <a:srgbClr val="FFFFFF"/>
              </a:solidFill>
              <a:latin typeface="+mn-lt"/>
            </a:endParaRPr>
          </a:p>
        </p:txBody>
      </p:sp>
      <p:sp>
        <p:nvSpPr>
          <p:cNvPr id="7" name="Rounded Rectangle 6"/>
          <p:cNvSpPr/>
          <p:nvPr/>
        </p:nvSpPr>
        <p:spPr bwMode="auto">
          <a:xfrm>
            <a:off x="339938" y="1604484"/>
            <a:ext cx="5042351" cy="1779007"/>
          </a:xfrm>
          <a:prstGeom prst="roundRect">
            <a:avLst>
              <a:gd name="adj" fmla="val 20220"/>
            </a:avLst>
          </a:prstGeom>
          <a:no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anchor="ctr"/>
          <a:lstStyle/>
          <a:p>
            <a:pPr algn="l" defTabSz="914099" fontAlgn="auto">
              <a:spcBef>
                <a:spcPts val="0"/>
              </a:spcBef>
              <a:spcAft>
                <a:spcPts val="0"/>
              </a:spcAft>
              <a:defRPr/>
            </a:pPr>
            <a:r>
              <a:rPr lang="en-US" dirty="0">
                <a:solidFill>
                  <a:srgbClr val="FFFFFF"/>
                </a:solidFill>
                <a:latin typeface="Segoe UI" pitchFamily="34" charset="0"/>
                <a:ea typeface="Segoe UI" pitchFamily="34" charset="0"/>
                <a:cs typeface="Segoe UI" pitchFamily="34" charset="0"/>
              </a:rPr>
              <a:t>Improving organizations by providing business insights to all employees leading to better, faster, more relevant decisions</a:t>
            </a:r>
          </a:p>
        </p:txBody>
      </p:sp>
    </p:spTree>
    <p:extLst>
      <p:ext uri="{BB962C8B-B14F-4D97-AF65-F5344CB8AC3E}">
        <p14:creationId xmlns:p14="http://schemas.microsoft.com/office/powerpoint/2010/main" val="2762112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nodeType="afterGroup">
                            <p:stCondLst>
                              <p:cond delay="1000"/>
                            </p:stCondLst>
                            <p:childTnLst>
                              <p:par>
                                <p:cTn id="9" presetID="10" presetClass="entr" presetSubtype="0" fill="hold" nodeType="afterEffect">
                                  <p:stCondLst>
                                    <p:cond delay="3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nodeType="afterGroup">
                            <p:stCondLst>
                              <p:cond delay="2300"/>
                            </p:stCondLst>
                            <p:childTnLst>
                              <p:par>
                                <p:cTn id="13" presetID="22" presetClass="entr" presetSubtype="4" fill="hold" nodeType="afterEffect">
                                  <p:stCondLst>
                                    <p:cond delay="30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381000" y="1268760"/>
            <a:ext cx="8191528" cy="5132040"/>
          </a:xfrm>
          <a:solidFill>
            <a:srgbClr val="FFFFFF"/>
          </a:solidFill>
        </p:spPr>
        <p:txBody>
          <a:bodyPr/>
          <a:lstStyle/>
          <a:p>
            <a:pPr algn="l" rtl="0" eaLnBrk="1" hangingPunct="1">
              <a:lnSpc>
                <a:spcPct val="90000"/>
              </a:lnSpc>
            </a:pPr>
            <a:r>
              <a:rPr lang="en-US" sz="2000" dirty="0" smtClean="0"/>
              <a:t>Content</a:t>
            </a:r>
            <a:br>
              <a:rPr lang="en-US" sz="2000" dirty="0" smtClean="0"/>
            </a:br>
            <a:endParaRPr lang="en-US" sz="2000" dirty="0" smtClean="0"/>
          </a:p>
          <a:p>
            <a:pPr lvl="1" algn="l" rtl="0" eaLnBrk="1" hangingPunct="1">
              <a:lnSpc>
                <a:spcPct val="90000"/>
              </a:lnSpc>
            </a:pPr>
            <a:r>
              <a:rPr lang="en-US" sz="1800" dirty="0" smtClean="0"/>
              <a:t>The business determines the “what”, BI enables the “how”</a:t>
            </a:r>
            <a:br>
              <a:rPr lang="en-US" sz="1800" dirty="0" smtClean="0"/>
            </a:br>
            <a:endParaRPr lang="en-US" sz="1800" dirty="0" smtClean="0"/>
          </a:p>
          <a:p>
            <a:pPr algn="l" rtl="0" eaLnBrk="1" hangingPunct="1">
              <a:lnSpc>
                <a:spcPct val="90000"/>
              </a:lnSpc>
            </a:pPr>
            <a:r>
              <a:rPr lang="en-US" sz="2000" dirty="0" smtClean="0"/>
              <a:t>Performance</a:t>
            </a:r>
            <a:br>
              <a:rPr lang="en-US" sz="2000" dirty="0" smtClean="0"/>
            </a:br>
            <a:endParaRPr lang="en-US" sz="2000" dirty="0" smtClean="0"/>
          </a:p>
          <a:p>
            <a:pPr lvl="1" algn="l" rtl="0" eaLnBrk="1" hangingPunct="1">
              <a:lnSpc>
                <a:spcPct val="90000"/>
              </a:lnSpc>
            </a:pPr>
            <a:r>
              <a:rPr lang="en-US" sz="1800" dirty="0" smtClean="0"/>
              <a:t>Minimize report creation and collection times (near zero)</a:t>
            </a:r>
            <a:br>
              <a:rPr lang="en-US" sz="1800" dirty="0" smtClean="0"/>
            </a:br>
            <a:endParaRPr lang="en-US" sz="1800" dirty="0" smtClean="0"/>
          </a:p>
          <a:p>
            <a:pPr algn="l" rtl="0" eaLnBrk="1" hangingPunct="1">
              <a:lnSpc>
                <a:spcPct val="90000"/>
              </a:lnSpc>
            </a:pPr>
            <a:r>
              <a:rPr lang="en-US" sz="2000" dirty="0" smtClean="0"/>
              <a:t>Usability</a:t>
            </a:r>
            <a:br>
              <a:rPr lang="en-US" sz="2000" dirty="0" smtClean="0"/>
            </a:br>
            <a:endParaRPr lang="en-US" sz="2000" dirty="0" smtClean="0"/>
          </a:p>
          <a:p>
            <a:pPr lvl="1" algn="l" rtl="0" eaLnBrk="1" hangingPunct="1">
              <a:lnSpc>
                <a:spcPct val="90000"/>
              </a:lnSpc>
            </a:pPr>
            <a:r>
              <a:rPr lang="en-US" sz="1800" dirty="0" smtClean="0"/>
              <a:t>Delivery Method </a:t>
            </a:r>
            <a:r>
              <a:rPr lang="en-US" sz="1800" dirty="0" smtClean="0">
                <a:sym typeface="Wingdings" panose="05000000000000000000" pitchFamily="2" charset="2"/>
              </a:rPr>
              <a:t></a:t>
            </a:r>
            <a:r>
              <a:rPr lang="en-US" sz="1800" dirty="0" smtClean="0"/>
              <a:t>Push </a:t>
            </a:r>
            <a:r>
              <a:rPr lang="en-US" sz="1800" dirty="0" err="1" smtClean="0"/>
              <a:t>vs</a:t>
            </a:r>
            <a:r>
              <a:rPr lang="en-US" sz="1800" dirty="0" smtClean="0"/>
              <a:t> Pull</a:t>
            </a:r>
            <a:br>
              <a:rPr lang="en-US" sz="1800" dirty="0" smtClean="0"/>
            </a:br>
            <a:endParaRPr lang="en-US" sz="1800" dirty="0" smtClean="0">
              <a:sym typeface="Wingdings" panose="05000000000000000000" pitchFamily="2" charset="2"/>
            </a:endParaRPr>
          </a:p>
          <a:p>
            <a:pPr lvl="1" algn="l" rtl="0" eaLnBrk="1" hangingPunct="1">
              <a:lnSpc>
                <a:spcPct val="90000"/>
              </a:lnSpc>
            </a:pPr>
            <a:r>
              <a:rPr lang="en-US" sz="1800" dirty="0" smtClean="0"/>
              <a:t>Enhance Digestion </a:t>
            </a:r>
            <a:r>
              <a:rPr lang="en-US" sz="1800" dirty="0" smtClean="0">
                <a:sym typeface="Wingdings" panose="05000000000000000000" pitchFamily="2" charset="2"/>
              </a:rPr>
              <a:t> “A-ha” is readily apparent, fewer clicks</a:t>
            </a:r>
            <a:br>
              <a:rPr lang="en-US" sz="1800" dirty="0" smtClean="0">
                <a:sym typeface="Wingdings" panose="05000000000000000000" pitchFamily="2" charset="2"/>
              </a:rPr>
            </a:br>
            <a:endParaRPr lang="en-US" sz="1800" dirty="0" smtClean="0">
              <a:sym typeface="Wingdings" panose="05000000000000000000" pitchFamily="2" charset="2"/>
            </a:endParaRPr>
          </a:p>
          <a:p>
            <a:pPr lvl="1" algn="l" rtl="0" eaLnBrk="1" hangingPunct="1">
              <a:lnSpc>
                <a:spcPct val="90000"/>
              </a:lnSpc>
            </a:pPr>
            <a:r>
              <a:rPr lang="en-US" sz="1800" dirty="0" smtClean="0"/>
              <a:t>Tell a Story </a:t>
            </a:r>
            <a:r>
              <a:rPr lang="en-US" sz="1800" dirty="0" smtClean="0">
                <a:sym typeface="Wingdings" panose="05000000000000000000" pitchFamily="2" charset="2"/>
              </a:rPr>
              <a:t> Trend, Context, Related Metrics, Multiple Views</a:t>
            </a:r>
            <a:endParaRPr lang="en-US" sz="1800" dirty="0" smtClean="0"/>
          </a:p>
        </p:txBody>
      </p:sp>
      <p:sp>
        <p:nvSpPr>
          <p:cNvPr id="4" name="Rectangle 2"/>
          <p:cNvSpPr txBox="1">
            <a:spLocks noChangeArrowheads="1"/>
          </p:cNvSpPr>
          <p:nvPr/>
        </p:nvSpPr>
        <p:spPr bwMode="auto">
          <a:xfrm>
            <a:off x="457200" y="111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0" hangingPunct="0"/>
            <a:r>
              <a:rPr lang="en-US" sz="4000" dirty="0" smtClean="0">
                <a:latin typeface="Calibri" panose="020F0502020204030204" pitchFamily="34" charset="0"/>
              </a:rPr>
              <a:t>CPU – </a:t>
            </a:r>
            <a:r>
              <a:rPr lang="en-US" sz="4000" u="sng" dirty="0" smtClean="0">
                <a:latin typeface="Calibri" panose="020F0502020204030204" pitchFamily="34" charset="0"/>
              </a:rPr>
              <a:t>C</a:t>
            </a:r>
            <a:r>
              <a:rPr lang="en-US" sz="4000" dirty="0" smtClean="0">
                <a:latin typeface="Calibri" panose="020F0502020204030204" pitchFamily="34" charset="0"/>
              </a:rPr>
              <a:t>ontent, </a:t>
            </a:r>
            <a:r>
              <a:rPr lang="en-US" sz="4000" u="sng" dirty="0" smtClean="0">
                <a:latin typeface="Calibri" panose="020F0502020204030204" pitchFamily="34" charset="0"/>
              </a:rPr>
              <a:t>P</a:t>
            </a:r>
            <a:r>
              <a:rPr lang="en-US" sz="4000" dirty="0" smtClean="0">
                <a:latin typeface="Calibri" panose="020F0502020204030204" pitchFamily="34" charset="0"/>
              </a:rPr>
              <a:t>erformance, </a:t>
            </a:r>
            <a:r>
              <a:rPr lang="en-US" sz="4000" u="sng" dirty="0" smtClean="0">
                <a:latin typeface="Calibri" panose="020F0502020204030204" pitchFamily="34" charset="0"/>
              </a:rPr>
              <a:t>U</a:t>
            </a:r>
            <a:r>
              <a:rPr lang="en-US" sz="4000" dirty="0" smtClean="0">
                <a:latin typeface="Calibri" panose="020F0502020204030204" pitchFamily="34" charset="0"/>
              </a:rPr>
              <a:t>sability</a:t>
            </a:r>
            <a:endParaRPr kumimoji="0" lang="en-GB" sz="4000" b="1" i="0" u="none" strike="noStrike" kern="1200" cap="none" spc="0" normalizeH="0" baseline="0" noProof="0" dirty="0" smtClean="0">
              <a:ln>
                <a:noFill/>
              </a:ln>
              <a:solidFill>
                <a:schemeClr val="tx1"/>
              </a:solidFill>
              <a:effectLst/>
              <a:uLnTx/>
              <a:uFillTx/>
              <a:latin typeface="+mj-lt"/>
              <a:ea typeface="+mj-ea"/>
              <a:cs typeface="B Nazanin" panose="00000400000000000000" pitchFamily="2" charset="-78"/>
            </a:endParaRPr>
          </a:p>
        </p:txBody>
      </p:sp>
    </p:spTree>
    <p:extLst>
      <p:ext uri="{BB962C8B-B14F-4D97-AF65-F5344CB8AC3E}">
        <p14:creationId xmlns:p14="http://schemas.microsoft.com/office/powerpoint/2010/main" val="26536901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USB Payment&amp;quot;&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 - &amp;quot;Initialize&amp;quot;&quot;/&gt;&lt;property id=&quot;20307&quot; value=&quot;258&quot;/&gt;&lt;/object&gt;&lt;object type=&quot;3&quot; unique_id=&quot;10007&quot;&gt;&lt;property id=&quot;20148&quot; value=&quot;5&quot;/&gt;&lt;property id=&quot;20300&quot; value=&quot;Slide 4 - &amp;quot;Authentication&amp;quot;&quot;/&gt;&lt;property id=&quot;20307&quot; value=&quot;261&quot;/&gt;&lt;/object&gt;&lt;object type=&quot;3&quot; unique_id=&quot;10008&quot;&gt;&lt;property id=&quot;20148&quot; value=&quot;5&quot;/&gt;&lt;property id=&quot;20300&quot; value=&quot;Slide 5 - &amp;quot;Payment Order&amp;quot;&quot;/&gt;&lt;property id=&quot;20307&quot; value=&quot;262&quot;/&gt;&lt;/object&gt;&lt;object type=&quot;3&quot; unique_id=&quot;10009&quot;&gt;&lt;property id=&quot;20148&quot; value=&quot;5&quot;/&gt;&lt;property id=&quot;20300&quot; value=&quot;Slide 6 - &amp;quot;Download Content&amp;quot;&quot;/&gt;&lt;property id=&quot;20307&quot; value=&quot;263&quot;/&gt;&lt;/object&gt;&lt;object type=&quot;3&quot; unique_id=&quot;10010&quot;&gt;&lt;property id=&quot;20148&quot; value=&quot;5&quot;/&gt;&lt;property id=&quot;20300&quot; value=&quot;Slide 7 - &amp;quot;Purchases Request&amp;quot;&quot;/&gt;&lt;property id=&quot;20307&quot; value=&quot;264&quot;/&gt;&lt;/object&gt;&lt;object type=&quot;3&quot; unique_id=&quot;10011&quot;&gt;&lt;property id=&quot;20148&quot; value=&quot;5&quot;/&gt;&lt;property id=&quot;20300&quot; value=&quot;Slide 8 - &amp;quot;Customer Secret Key&amp;quot;&quot;/&gt;&lt;property id=&quot;20307&quot; value=&quot;265&quot;/&gt;&lt;/object&gt;&lt;object type=&quot;3&quot; unique_id=&quot;10012&quot;&gt;&lt;property id=&quot;20148&quot; value=&quot;5&quot;/&gt;&lt;property id=&quot;20300&quot; value=&quot;Slide 9 - &amp;quot;Customer Secret Key&amp;quot;&quot;/&gt;&lt;property id=&quot;20307&quot; value=&quot;287&quot;/&gt;&lt;/object&gt;&lt;object type=&quot;3&quot; unique_id=&quot;10013&quot;&gt;&lt;property id=&quot;20148&quot; value=&quot;5&quot;/&gt;&lt;property id=&quot;20300&quot; value=&quot;Slide 10 - &amp;quot;Customer Secret Key&amp;quot;&quot;/&gt;&lt;property id=&quot;20307&quot; value=&quot;286&quot;/&gt;&lt;/object&gt;&lt;object type=&quot;3&quot; unique_id=&quot;10014&quot;&gt;&lt;property id=&quot;20148&quot; value=&quot;5&quot;/&gt;&lt;property id=&quot;20300&quot; value=&quot;Slide 11 - &amp;quot;Types of Attacks&amp;quot;&quot;/&gt;&lt;property id=&quot;20307&quot; value=&quot;274&quot;/&gt;&lt;/object&gt;&lt;object type=&quot;3&quot; unique_id=&quot;10015&quot;&gt;&lt;property id=&quot;20148&quot; value=&quot;5&quot;/&gt;&lt;property id=&quot;20300&quot; value=&quot;Slide 12 - &amp;quot;Eavesdropper&amp;quot;&quot;/&gt;&lt;property id=&quot;20307&quot; value=&quot;276&quot;/&gt;&lt;/object&gt;&lt;object type=&quot;3&quot; unique_id=&quot;10016&quot;&gt;&lt;property id=&quot;20148&quot; value=&quot;5&quot;/&gt;&lt;property id=&quot;20300&quot; value=&quot;Slide 13 - &amp;quot;Replay Attack - 1&amp;quot;&quot;/&gt;&lt;property id=&quot;20307&quot; value=&quot;277&quot;/&gt;&lt;/object&gt;&lt;object type=&quot;3&quot; unique_id=&quot;10017&quot;&gt;&lt;property id=&quot;20148&quot; value=&quot;5&quot;/&gt;&lt;property id=&quot;20300&quot; value=&quot;Slide 14 - &amp;quot;Replay Attack - 2&amp;quot;&quot;/&gt;&lt;property id=&quot;20307&quot; value=&quot;280&quot;/&gt;&lt;/object&gt;&lt;object type=&quot;3&quot; unique_id=&quot;10018&quot;&gt;&lt;property id=&quot;20148&quot; value=&quot;5&quot;/&gt;&lt;property id=&quot;20300&quot; value=&quot;Slide 15 - &amp;quot;Active attack - 1&amp;quot;&quot;/&gt;&lt;property id=&quot;20307&quot; value=&quot;275&quot;/&gt;&lt;/object&gt;&lt;object type=&quot;3&quot; unique_id=&quot;10019&quot;&gt;&lt;property id=&quot;20148&quot; value=&quot;5&quot;/&gt;&lt;property id=&quot;20300&quot; value=&quot;Slide 16 - &amp;quot;Active attack - 2&amp;quot;&quot;/&gt;&lt;property id=&quot;20307&quot; value=&quot;279&quot;/&gt;&lt;/object&gt;&lt;object type=&quot;3&quot; unique_id=&quot;10020&quot;&gt;&lt;property id=&quot;20148&quot; value=&quot;5&quot;/&gt;&lt;property id=&quot;20300&quot; value=&quot;Slide 17 - &amp;quot;USB Attack : Capturing USB Info&amp;quot;&quot;/&gt;&lt;property id=&quot;20307&quot; value=&quot;278&quot;/&gt;&lt;/object&gt;&lt;object type=&quot;3&quot; unique_id=&quot;10021&quot;&gt;&lt;property id=&quot;20148&quot; value=&quot;5&quot;/&gt;&lt;property id=&quot;20300&quot; value=&quot;Slide 18 - &amp;quot;USB Attack : Changing USB Info&amp;quot;&quot;/&gt;&lt;property id=&quot;20307&quot; value=&quot;281&quot;/&gt;&lt;/object&gt;&lt;object type=&quot;3&quot; unique_id=&quot;10022&quot;&gt;&lt;property id=&quot;20148&quot; value=&quot;5&quot;/&gt;&lt;property id=&quot;20300&quot; value=&quot;Slide 19 - &amp;quot;Applications&amp;quot;&quot;/&gt;&lt;property id=&quot;20307&quot; value=&quot;266&quot;/&gt;&lt;/object&gt;&lt;object type=&quot;3&quot; unique_id=&quot;10023&quot;&gt;&lt;property id=&quot;20148&quot; value=&quot;5&quot;/&gt;&lt;property id=&quot;20300&quot; value=&quot;Slide 20 - &amp;quot;Subscription&amp;quot;&quot;/&gt;&lt;property id=&quot;20307&quot; value=&quot;267&quot;/&gt;&lt;/object&gt;&lt;object type=&quot;3&quot; unique_id=&quot;10024&quot;&gt;&lt;property id=&quot;20148&quot; value=&quot;5&quot;/&gt;&lt;property id=&quot;20300&quot; value=&quot;Slide 21 - &amp;quot;VID / PID&amp;quot;&quot;/&gt;&lt;property id=&quot;20307&quot; value=&quot;283&quot;/&gt;&lt;/object&gt;&lt;object type=&quot;3&quot; unique_id=&quot;10025&quot;&gt;&lt;property id=&quot;20148&quot; value=&quot;5&quot;/&gt;&lt;property id=&quot;20300&quot; value=&quot;Slide 22 - &amp;quot;USB-IF&amp;quot;&quot;/&gt;&lt;property id=&quot;20307&quot; value=&quot;284&quot;/&gt;&lt;/object&gt;&lt;object type=&quot;3&quot; unique_id=&quot;10026&quot;&gt;&lt;property id=&quot;20148&quot; value=&quot;5&quot;/&gt;&lt;property id=&quot;20300&quot; value=&quot;Slide 23 - &amp;quot;Use a Valid Vendor ID&amp;quot;&quot;/&gt;&lt;property id=&quot;20307&quot; value=&quot;282&quot;/&gt;&lt;/object&gt;&lt;object type=&quot;3&quot; unique_id=&quot;10027&quot;&gt;&lt;property id=&quot;20148&quot; value=&quot;5&quot;/&gt;&lt;property id=&quot;20300&quot; value=&quot;Slide 24 - &amp;quot;References&amp;quot;&quot;/&gt;&lt;property id=&quot;20307&quot; value=&quot;28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1918</Words>
  <Application>Microsoft Office PowerPoint</Application>
  <PresentationFormat>On-screen Show (4:3)</PresentationFormat>
  <Paragraphs>423</Paragraphs>
  <Slides>39</Slides>
  <Notes>38</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Bitmap Image</vt:lpstr>
      <vt:lpstr>هوش تجاری Business Intelligence</vt:lpstr>
      <vt:lpstr>معرفی</vt:lpstr>
      <vt:lpstr>فهرست مطالب</vt:lpstr>
      <vt:lpstr>What is Business Intelligence?</vt:lpstr>
      <vt:lpstr>What is Business Intelligence ?</vt:lpstr>
      <vt:lpstr>سیر تکامل ابزارهای محاسباتی</vt:lpstr>
      <vt:lpstr>لزوم بکار گيری هوش تجاری</vt:lpstr>
      <vt:lpstr>هوش تجاری در سازمان</vt:lpstr>
      <vt:lpstr>PowerPoint Presentation</vt:lpstr>
      <vt:lpstr>هوش تجاری چرا؟</vt:lpstr>
      <vt:lpstr>هوش تجاری به زبان ساده</vt:lpstr>
      <vt:lpstr>هوش تجاری به زبان ساده</vt:lpstr>
      <vt:lpstr>اجزای هوش تجاری</vt:lpstr>
      <vt:lpstr>اجزای هوش تجاری</vt:lpstr>
      <vt:lpstr>سبد هوش تجاری (اجزای اصلی)</vt:lpstr>
      <vt:lpstr>PowerPoint Presentation</vt:lpstr>
      <vt:lpstr>PowerPoint Presentation</vt:lpstr>
      <vt:lpstr>پايگاه داده تحليلی </vt:lpstr>
      <vt:lpstr>PowerPoint Presentation</vt:lpstr>
      <vt:lpstr>پايگاه دادة تحليلی (Data Warehouse)                               </vt:lpstr>
      <vt:lpstr>پايگاه دادة تحليلی (Data Warehouse)                               </vt:lpstr>
      <vt:lpstr>معماری هوش تجاری (انتزاعی)</vt:lpstr>
      <vt:lpstr>شمایی از معماری پایگاه داده تحلیلی</vt:lpstr>
      <vt:lpstr>پایگاه داده تحلیلی</vt:lpstr>
      <vt:lpstr>پایگاه داده تحلیلی</vt:lpstr>
      <vt:lpstr>پایگاه داده تحلیلی</vt:lpstr>
      <vt:lpstr>پایگاه داده تحلیلی</vt:lpstr>
      <vt:lpstr>پایگاه داده تحلیلی</vt:lpstr>
      <vt:lpstr>پایگاه داده تحلیلی</vt:lpstr>
      <vt:lpstr>ساختار هوش تجاری</vt:lpstr>
      <vt:lpstr>مسير حرکت در راستای رسيدن به هوش تجاری</vt:lpstr>
      <vt:lpstr>اهميت داشبورد ها در سرعت بخشيدن به فرايندهای هوش تجاری</vt:lpstr>
      <vt:lpstr>اهميت داشبورد ها در سرعت بخشيدن به فرايندهای کسب و کار</vt:lpstr>
      <vt:lpstr>معماری هوش تجاری (با جزئیات بیشتر)</vt:lpstr>
      <vt:lpstr>مثالهایی از ابزارهای هوش تجاری</vt:lpstr>
      <vt:lpstr>داشبورد هوش تجاری (مثال)</vt:lpstr>
      <vt:lpstr>داده کاوی</vt:lpstr>
      <vt:lpstr>؟</vt:lpstr>
      <vt:lpstr>استخراج، تبدیل، بارگذاری (ETL)</vt:lpstr>
    </vt:vector>
  </TitlesOfParts>
  <Company>Novin Pendar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هوش تجاری چرا؟ Business Intelligence</dc:title>
  <dc:creator>NP</dc:creator>
  <cp:lastModifiedBy>WIN 7</cp:lastModifiedBy>
  <cp:revision>48</cp:revision>
  <dcterms:created xsi:type="dcterms:W3CDTF">2015-10-09T09:35:15Z</dcterms:created>
  <dcterms:modified xsi:type="dcterms:W3CDTF">2016-09-04T20:36:03Z</dcterms:modified>
</cp:coreProperties>
</file>