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6"/>
  </p:notesMasterIdLst>
  <p:handoutMasterIdLst>
    <p:handoutMasterId r:id="rId27"/>
  </p:handoutMasterIdLst>
  <p:sldIdLst>
    <p:sldId id="256" r:id="rId2"/>
    <p:sldId id="259" r:id="rId3"/>
    <p:sldId id="257" r:id="rId4"/>
    <p:sldId id="315" r:id="rId5"/>
    <p:sldId id="316" r:id="rId6"/>
    <p:sldId id="317" r:id="rId7"/>
    <p:sldId id="318" r:id="rId8"/>
    <p:sldId id="319" r:id="rId9"/>
    <p:sldId id="321" r:id="rId10"/>
    <p:sldId id="322" r:id="rId11"/>
    <p:sldId id="323" r:id="rId12"/>
    <p:sldId id="324" r:id="rId13"/>
    <p:sldId id="320" r:id="rId14"/>
    <p:sldId id="325" r:id="rId15"/>
    <p:sldId id="333" r:id="rId16"/>
    <p:sldId id="332" r:id="rId17"/>
    <p:sldId id="331" r:id="rId18"/>
    <p:sldId id="330" r:id="rId19"/>
    <p:sldId id="329" r:id="rId20"/>
    <p:sldId id="328" r:id="rId21"/>
    <p:sldId id="327" r:id="rId22"/>
    <p:sldId id="326" r:id="rId23"/>
    <p:sldId id="334"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2606" autoAdjust="0"/>
    <p:restoredTop sz="87097" autoAdjust="0"/>
  </p:normalViewPr>
  <p:slideViewPr>
    <p:cSldViewPr snapToGrid="0">
      <p:cViewPr varScale="1">
        <p:scale>
          <a:sx n="78" d="100"/>
          <a:sy n="78" d="100"/>
        </p:scale>
        <p:origin x="-66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D03A90-5E11-490F-851E-0ABFE129108D}" type="doc">
      <dgm:prSet loTypeId="urn:microsoft.com/office/officeart/2005/8/layout/hierarchy3" loCatId="hierarchy" qsTypeId="urn:microsoft.com/office/officeart/2005/8/quickstyle/simple4" qsCatId="simple" csTypeId="urn:microsoft.com/office/officeart/2005/8/colors/colorful5" csCatId="colorful" phldr="1"/>
      <dgm:spPr/>
      <dgm:t>
        <a:bodyPr/>
        <a:lstStyle/>
        <a:p>
          <a:endParaRPr lang="en-US"/>
        </a:p>
      </dgm:t>
    </dgm:pt>
    <dgm:pt modelId="{D513AE09-2A84-4393-8378-5C7F0FA1CA4A}">
      <dgm:prSet phldrT="[Text]" custT="1"/>
      <dgm:spPr>
        <a:solidFill>
          <a:schemeClr val="accent4">
            <a:lumMod val="60000"/>
            <a:lumOff val="40000"/>
          </a:schemeClr>
        </a:solidFill>
        <a:ln>
          <a:solidFill>
            <a:schemeClr val="tx1"/>
          </a:solidFill>
        </a:ln>
      </dgm:spPr>
      <dgm:t>
        <a:bodyPr/>
        <a:lstStyle/>
        <a:p>
          <a:pPr algn="r" rtl="1"/>
          <a:r>
            <a:rPr lang="fa-IR" sz="1400" b="1" dirty="0" smtClean="0">
              <a:solidFill>
                <a:srgbClr val="FF0000"/>
              </a:solidFill>
              <a:cs typeface="B Koodak" panose="00000700000000000000" pitchFamily="2" charset="-78"/>
            </a:rPr>
            <a:t>فصل نهم: </a:t>
          </a:r>
          <a:r>
            <a:rPr lang="fa-IR" sz="1400" b="1" dirty="0" smtClean="0">
              <a:solidFill>
                <a:schemeClr val="tx1"/>
              </a:solidFill>
              <a:cs typeface="B Koodak" panose="00000700000000000000" pitchFamily="2" charset="-78"/>
            </a:rPr>
            <a:t>مديريت سرمايه‌گذاري در سيستم‌ها و تكنولوژي اطلاعات</a:t>
          </a:r>
          <a:endParaRPr lang="en-US" sz="1400" b="1" dirty="0">
            <a:solidFill>
              <a:schemeClr val="tx1"/>
            </a:solidFill>
            <a:cs typeface="B Koodak" panose="00000700000000000000" pitchFamily="2" charset="-78"/>
          </a:endParaRPr>
        </a:p>
      </dgm:t>
    </dgm:pt>
    <dgm:pt modelId="{09AA0646-7F94-4BBC-BE23-D109E04FE524}" type="parTrans" cxnId="{3033DB81-217A-4EAE-8783-307A3F31E730}">
      <dgm:prSet/>
      <dgm:spPr/>
      <dgm:t>
        <a:bodyPr/>
        <a:lstStyle/>
        <a:p>
          <a:endParaRPr lang="en-US"/>
        </a:p>
      </dgm:t>
    </dgm:pt>
    <dgm:pt modelId="{02307B2B-DCAB-42F9-8ACC-35782D2C2142}" type="sibTrans" cxnId="{3033DB81-217A-4EAE-8783-307A3F31E730}">
      <dgm:prSet/>
      <dgm:spPr/>
      <dgm:t>
        <a:bodyPr/>
        <a:lstStyle/>
        <a:p>
          <a:endParaRPr lang="en-US"/>
        </a:p>
      </dgm:t>
    </dgm:pt>
    <dgm:pt modelId="{F0242A3E-C692-45ED-A799-AFE543D1B984}">
      <dgm:prSet phldrT="[Text]" custT="1"/>
      <dgm:spPr/>
      <dgm:t>
        <a:bodyPr/>
        <a:lstStyle/>
        <a:p>
          <a:pPr algn="r" rtl="1"/>
          <a:r>
            <a:rPr lang="ar-SA" sz="1100" dirty="0" smtClean="0"/>
            <a:t>سياستهاي تعيين اولويت و سرمايه گذاري</a:t>
          </a:r>
          <a:endParaRPr lang="en-US" sz="1100" b="0" dirty="0">
            <a:cs typeface="B Koodak" panose="00000700000000000000" pitchFamily="2" charset="-78"/>
          </a:endParaRPr>
        </a:p>
      </dgm:t>
    </dgm:pt>
    <dgm:pt modelId="{A4B2AB8E-6C75-40EA-AFEF-579FA38DC641}" type="parTrans" cxnId="{2F75D99A-451C-4630-B920-0BE0F5AEDA26}">
      <dgm:prSet/>
      <dgm:spPr/>
      <dgm:t>
        <a:bodyPr/>
        <a:lstStyle/>
        <a:p>
          <a:pPr algn="r" rtl="1"/>
          <a:endParaRPr lang="en-US" sz="1100" b="0">
            <a:cs typeface="B Koodak" panose="00000700000000000000" pitchFamily="2" charset="-78"/>
          </a:endParaRPr>
        </a:p>
      </dgm:t>
    </dgm:pt>
    <dgm:pt modelId="{C36AAA2E-AFF4-410E-8FCE-908466632EF5}" type="sibTrans" cxnId="{2F75D99A-451C-4630-B920-0BE0F5AEDA26}">
      <dgm:prSet/>
      <dgm:spPr/>
      <dgm:t>
        <a:bodyPr/>
        <a:lstStyle/>
        <a:p>
          <a:endParaRPr lang="en-US"/>
        </a:p>
      </dgm:t>
    </dgm:pt>
    <dgm:pt modelId="{AA52EF45-A444-40D9-A386-B16077C7F1C0}">
      <dgm:prSet phldrT="[Text]" custT="1"/>
      <dgm:spPr/>
      <dgm:t>
        <a:bodyPr/>
        <a:lstStyle/>
        <a:p>
          <a:pPr algn="r" rtl="1"/>
          <a:r>
            <a:rPr lang="ar-SA" sz="1100" dirty="0" smtClean="0"/>
            <a:t>ارزشيابي سرمايه‌گذاري‌هاي سيستم‌هاي اطلاعات و تكنولوژي اطلاعات</a:t>
          </a:r>
          <a:endParaRPr lang="en-US" sz="1100" b="0" dirty="0">
            <a:cs typeface="B Koodak" panose="00000700000000000000" pitchFamily="2" charset="-78"/>
          </a:endParaRPr>
        </a:p>
      </dgm:t>
    </dgm:pt>
    <dgm:pt modelId="{6BB92A94-2C3F-42F9-A056-04F0CBC6CEA7}" type="parTrans" cxnId="{41ED6639-352D-48FC-BEBC-11C644987388}">
      <dgm:prSet/>
      <dgm:spPr/>
      <dgm:t>
        <a:bodyPr/>
        <a:lstStyle/>
        <a:p>
          <a:pPr algn="r" rtl="1"/>
          <a:endParaRPr lang="en-US" sz="1100" b="0">
            <a:cs typeface="B Koodak" panose="00000700000000000000" pitchFamily="2" charset="-78"/>
          </a:endParaRPr>
        </a:p>
      </dgm:t>
    </dgm:pt>
    <dgm:pt modelId="{429C8710-09B3-487E-8150-020C925E52E3}" type="sibTrans" cxnId="{41ED6639-352D-48FC-BEBC-11C644987388}">
      <dgm:prSet/>
      <dgm:spPr/>
      <dgm:t>
        <a:bodyPr/>
        <a:lstStyle/>
        <a:p>
          <a:endParaRPr lang="en-US"/>
        </a:p>
      </dgm:t>
    </dgm:pt>
    <dgm:pt modelId="{0840FF35-0560-4CED-9DEF-C5574950AE45}">
      <dgm:prSet custT="1"/>
      <dgm:spPr/>
      <dgm:t>
        <a:bodyPr/>
        <a:lstStyle/>
        <a:p>
          <a:pPr algn="r" rtl="1"/>
          <a:r>
            <a:rPr lang="fa-IR" sz="1100" dirty="0" smtClean="0"/>
            <a:t>كاربردهاي پشتيباني</a:t>
          </a:r>
          <a:endParaRPr lang="en-US" sz="1100" b="0" dirty="0">
            <a:cs typeface="B Koodak" panose="00000700000000000000" pitchFamily="2" charset="-78"/>
          </a:endParaRPr>
        </a:p>
      </dgm:t>
    </dgm:pt>
    <dgm:pt modelId="{0D5901FC-9820-4C05-AFDB-2811A9FDDE78}" type="parTrans" cxnId="{49257613-AB5D-4D09-870E-8DEA5DD69EDC}">
      <dgm:prSet/>
      <dgm:spPr/>
      <dgm:t>
        <a:bodyPr/>
        <a:lstStyle/>
        <a:p>
          <a:pPr algn="r" rtl="1"/>
          <a:endParaRPr lang="en-US" sz="1100" b="0">
            <a:cs typeface="B Koodak" panose="00000700000000000000" pitchFamily="2" charset="-78"/>
          </a:endParaRPr>
        </a:p>
      </dgm:t>
    </dgm:pt>
    <dgm:pt modelId="{FB778858-9E68-44E1-A33C-6C672FF21264}" type="sibTrans" cxnId="{49257613-AB5D-4D09-870E-8DEA5DD69EDC}">
      <dgm:prSet/>
      <dgm:spPr/>
      <dgm:t>
        <a:bodyPr/>
        <a:lstStyle/>
        <a:p>
          <a:endParaRPr lang="en-US"/>
        </a:p>
      </dgm:t>
    </dgm:pt>
    <dgm:pt modelId="{11823097-5F02-4313-AFDE-41FFA608860D}">
      <dgm:prSet custT="1"/>
      <dgm:spPr/>
      <dgm:t>
        <a:bodyPr/>
        <a:lstStyle/>
        <a:p>
          <a:pPr algn="r" rtl="1"/>
          <a:r>
            <a:rPr lang="fa-IR" sz="1000" dirty="0" smtClean="0"/>
            <a:t>فرآيند مديريت منافع</a:t>
          </a:r>
          <a:endParaRPr lang="en-US" sz="1000" b="0" dirty="0">
            <a:cs typeface="B Koodak" panose="00000700000000000000" pitchFamily="2" charset="-78"/>
          </a:endParaRPr>
        </a:p>
      </dgm:t>
    </dgm:pt>
    <dgm:pt modelId="{981E7D12-34DA-446C-BA22-5F35CED18545}" type="parTrans" cxnId="{912876B3-16B2-4303-8EB9-711FC27B066D}">
      <dgm:prSet/>
      <dgm:spPr/>
      <dgm:t>
        <a:bodyPr/>
        <a:lstStyle/>
        <a:p>
          <a:pPr algn="r" rtl="1"/>
          <a:endParaRPr lang="en-US" sz="1100" b="0">
            <a:cs typeface="B Koodak" panose="00000700000000000000" pitchFamily="2" charset="-78"/>
          </a:endParaRPr>
        </a:p>
      </dgm:t>
    </dgm:pt>
    <dgm:pt modelId="{E7FFF456-C0C8-4AFC-A2B6-FFBE6D9FC00B}" type="sibTrans" cxnId="{912876B3-16B2-4303-8EB9-711FC27B066D}">
      <dgm:prSet/>
      <dgm:spPr/>
      <dgm:t>
        <a:bodyPr/>
        <a:lstStyle/>
        <a:p>
          <a:endParaRPr lang="en-US"/>
        </a:p>
      </dgm:t>
    </dgm:pt>
    <dgm:pt modelId="{6CF47DD3-61BB-46E0-B330-4BF4E5CAC460}">
      <dgm:prSet custT="1"/>
      <dgm:spPr/>
      <dgm:t>
        <a:bodyPr/>
        <a:lstStyle/>
        <a:p>
          <a:pPr algn="r" rtl="1"/>
          <a:r>
            <a:rPr lang="fa-IR" sz="1100" dirty="0" smtClean="0"/>
            <a:t>مرحله 1: شناسايي و ساختاردهي منافع </a:t>
          </a:r>
          <a:endParaRPr lang="en-US" sz="1100" b="1" dirty="0">
            <a:cs typeface="B Koodak" panose="00000700000000000000" pitchFamily="2" charset="-78"/>
          </a:endParaRPr>
        </a:p>
      </dgm:t>
    </dgm:pt>
    <dgm:pt modelId="{7D2C9962-5E3A-4CB1-9CBD-F82630501B23}" type="parTrans" cxnId="{C775C180-63C5-4EE3-8ECA-5BEBED0C66A8}">
      <dgm:prSet/>
      <dgm:spPr/>
      <dgm:t>
        <a:bodyPr/>
        <a:lstStyle/>
        <a:p>
          <a:pPr algn="r" rtl="1"/>
          <a:endParaRPr lang="en-US" sz="1100" b="0">
            <a:cs typeface="B Koodak" panose="00000700000000000000" pitchFamily="2" charset="-78"/>
          </a:endParaRPr>
        </a:p>
      </dgm:t>
    </dgm:pt>
    <dgm:pt modelId="{FC1F5710-26A5-47E6-A5FC-2D1E9BE22772}" type="sibTrans" cxnId="{C775C180-63C5-4EE3-8ECA-5BEBED0C66A8}">
      <dgm:prSet/>
      <dgm:spPr/>
      <dgm:t>
        <a:bodyPr/>
        <a:lstStyle/>
        <a:p>
          <a:endParaRPr lang="en-US"/>
        </a:p>
      </dgm:t>
    </dgm:pt>
    <dgm:pt modelId="{D1D46A22-18C7-4853-89CA-EFE4BE257A13}">
      <dgm:prSet custT="1"/>
      <dgm:spPr/>
      <dgm:t>
        <a:bodyPr/>
        <a:lstStyle/>
        <a:p>
          <a:pPr algn="r" rtl="1"/>
          <a:r>
            <a:rPr lang="fa-IR" sz="1100" dirty="0" smtClean="0"/>
            <a:t>مرحله 2: برنامه‌ريزي تحقق منافع</a:t>
          </a:r>
          <a:endParaRPr lang="en-US" sz="1100" b="0" dirty="0">
            <a:cs typeface="B Koodak" panose="00000700000000000000" pitchFamily="2" charset="-78"/>
          </a:endParaRPr>
        </a:p>
      </dgm:t>
    </dgm:pt>
    <dgm:pt modelId="{E25E248E-855B-4549-A414-3D34D9F87583}" type="parTrans" cxnId="{68907C07-FC3D-493B-9DEE-A68628FC7FF6}">
      <dgm:prSet/>
      <dgm:spPr/>
      <dgm:t>
        <a:bodyPr/>
        <a:lstStyle/>
        <a:p>
          <a:pPr algn="r" rtl="1"/>
          <a:endParaRPr lang="en-US" sz="1100" b="0">
            <a:cs typeface="B Koodak" panose="00000700000000000000" pitchFamily="2" charset="-78"/>
          </a:endParaRPr>
        </a:p>
      </dgm:t>
    </dgm:pt>
    <dgm:pt modelId="{DC2C1E83-3BFD-41A8-BE51-F91BC630AC89}" type="sibTrans" cxnId="{68907C07-FC3D-493B-9DEE-A68628FC7FF6}">
      <dgm:prSet/>
      <dgm:spPr/>
      <dgm:t>
        <a:bodyPr/>
        <a:lstStyle/>
        <a:p>
          <a:endParaRPr lang="en-US"/>
        </a:p>
      </dgm:t>
    </dgm:pt>
    <dgm:pt modelId="{623D65BC-CFDA-402D-9979-AEFEF11A7F60}">
      <dgm:prSet custT="1"/>
      <dgm:spPr/>
      <dgm:t>
        <a:bodyPr/>
        <a:lstStyle/>
        <a:p>
          <a:pPr algn="r" rtl="1"/>
          <a:r>
            <a:rPr lang="fa-IR" sz="1100" dirty="0" smtClean="0"/>
            <a:t>ارائه دادن مورد كسب و كار</a:t>
          </a:r>
          <a:endParaRPr lang="en-US" sz="1100" b="0" dirty="0">
            <a:cs typeface="B Koodak" panose="00000700000000000000" pitchFamily="2" charset="-78"/>
          </a:endParaRPr>
        </a:p>
      </dgm:t>
    </dgm:pt>
    <dgm:pt modelId="{13EB4ED0-16B9-40E3-895B-84BB10A0B1A1}" type="parTrans" cxnId="{DC124784-86EC-4409-AF48-A29BA24E6425}">
      <dgm:prSet/>
      <dgm:spPr/>
      <dgm:t>
        <a:bodyPr/>
        <a:lstStyle/>
        <a:p>
          <a:pPr algn="r" rtl="1"/>
          <a:endParaRPr lang="en-US" sz="1100" b="0">
            <a:cs typeface="B Koodak" panose="00000700000000000000" pitchFamily="2" charset="-78"/>
          </a:endParaRPr>
        </a:p>
      </dgm:t>
    </dgm:pt>
    <dgm:pt modelId="{5F5CE834-BD25-4E39-A688-1A0B11615678}" type="sibTrans" cxnId="{DC124784-86EC-4409-AF48-A29BA24E6425}">
      <dgm:prSet/>
      <dgm:spPr/>
      <dgm:t>
        <a:bodyPr/>
        <a:lstStyle/>
        <a:p>
          <a:endParaRPr lang="en-US"/>
        </a:p>
      </dgm:t>
    </dgm:pt>
    <dgm:pt modelId="{E3EB4251-B0D0-492F-B3D6-8AE64A70BC6E}">
      <dgm:prSet custT="1"/>
      <dgm:spPr/>
      <dgm:t>
        <a:bodyPr/>
        <a:lstStyle/>
        <a:p>
          <a:pPr algn="r" rtl="1"/>
          <a:r>
            <a:rPr lang="fa-IR" sz="1100" dirty="0" smtClean="0"/>
            <a:t>محله 3: اجراي برنامه منافع</a:t>
          </a:r>
          <a:endParaRPr lang="en-US" sz="1100" b="0" dirty="0">
            <a:cs typeface="B Koodak" panose="00000700000000000000" pitchFamily="2" charset="-78"/>
          </a:endParaRPr>
        </a:p>
      </dgm:t>
    </dgm:pt>
    <dgm:pt modelId="{BBE463C4-567D-4292-82A0-373B03ED7842}" type="parTrans" cxnId="{2FDFD6EE-DB9F-4341-9EE3-961A06F3A675}">
      <dgm:prSet/>
      <dgm:spPr/>
      <dgm:t>
        <a:bodyPr/>
        <a:lstStyle/>
        <a:p>
          <a:pPr algn="r" rtl="1"/>
          <a:endParaRPr lang="en-US" sz="1100" b="0">
            <a:cs typeface="B Koodak" panose="00000700000000000000" pitchFamily="2" charset="-78"/>
          </a:endParaRPr>
        </a:p>
      </dgm:t>
    </dgm:pt>
    <dgm:pt modelId="{ADE4E07A-2687-4209-A50C-783A4CCBFAFC}" type="sibTrans" cxnId="{2FDFD6EE-DB9F-4341-9EE3-961A06F3A675}">
      <dgm:prSet/>
      <dgm:spPr/>
      <dgm:t>
        <a:bodyPr/>
        <a:lstStyle/>
        <a:p>
          <a:endParaRPr lang="en-US"/>
        </a:p>
      </dgm:t>
    </dgm:pt>
    <dgm:pt modelId="{CA74DB72-1D78-4C11-85EE-4F98670CB5B7}">
      <dgm:prSet custT="1"/>
      <dgm:spPr/>
      <dgm:t>
        <a:bodyPr/>
        <a:lstStyle/>
        <a:p>
          <a:pPr algn="r" rtl="1"/>
          <a:r>
            <a:rPr lang="fa-IR" sz="1100" dirty="0" smtClean="0">
              <a:cs typeface="B Koodak" panose="00000700000000000000" pitchFamily="2" charset="-78"/>
            </a:rPr>
            <a:t>دلايل كسب و كار</a:t>
          </a:r>
          <a:endParaRPr lang="en-US" sz="1100" b="0" dirty="0">
            <a:cs typeface="B Koodak" panose="00000700000000000000" pitchFamily="2" charset="-78"/>
          </a:endParaRPr>
        </a:p>
      </dgm:t>
    </dgm:pt>
    <dgm:pt modelId="{328B6C4A-2F47-4A41-8948-C2E24C6BD179}" type="parTrans" cxnId="{03E62A5E-6F20-4DCE-92EA-A1AE28455F52}">
      <dgm:prSet/>
      <dgm:spPr/>
      <dgm:t>
        <a:bodyPr/>
        <a:lstStyle/>
        <a:p>
          <a:pPr algn="r" rtl="1"/>
          <a:endParaRPr lang="en-US" sz="1100" b="0">
            <a:cs typeface="B Koodak" panose="00000700000000000000" pitchFamily="2" charset="-78"/>
          </a:endParaRPr>
        </a:p>
      </dgm:t>
    </dgm:pt>
    <dgm:pt modelId="{8B92D944-7415-4596-BF49-4E3D3AB07B29}" type="sibTrans" cxnId="{03E62A5E-6F20-4DCE-92EA-A1AE28455F52}">
      <dgm:prSet/>
      <dgm:spPr/>
      <dgm:t>
        <a:bodyPr/>
        <a:lstStyle/>
        <a:p>
          <a:endParaRPr lang="en-US"/>
        </a:p>
      </dgm:t>
    </dgm:pt>
    <dgm:pt modelId="{878BC2F7-35C4-446E-B1D4-0E42A21B449F}">
      <dgm:prSet custT="1"/>
      <dgm:spPr/>
      <dgm:t>
        <a:bodyPr/>
        <a:lstStyle/>
        <a:p>
          <a:pPr algn="r" rtl="1"/>
          <a:r>
            <a:rPr lang="fa-IR" sz="1100" dirty="0" smtClean="0"/>
            <a:t>مرحله 4: بازنگري و ارزيابي نتايج</a:t>
          </a:r>
          <a:endParaRPr lang="en-US" sz="1100" b="0" dirty="0">
            <a:cs typeface="B Koodak" panose="00000700000000000000" pitchFamily="2" charset="-78"/>
          </a:endParaRPr>
        </a:p>
      </dgm:t>
    </dgm:pt>
    <dgm:pt modelId="{F2A8A83B-8109-4C5A-9BC1-D7D3FA14A69D}" type="parTrans" cxnId="{034D930A-4401-4517-8E2E-355A07F207C0}">
      <dgm:prSet/>
      <dgm:spPr/>
      <dgm:t>
        <a:bodyPr/>
        <a:lstStyle/>
        <a:p>
          <a:pPr algn="r" rtl="1"/>
          <a:endParaRPr lang="en-US" sz="1100" b="0">
            <a:cs typeface="B Koodak" panose="00000700000000000000" pitchFamily="2" charset="-78"/>
          </a:endParaRPr>
        </a:p>
      </dgm:t>
    </dgm:pt>
    <dgm:pt modelId="{FFE970C5-F860-430B-A193-B7324BEA02F5}" type="sibTrans" cxnId="{034D930A-4401-4517-8E2E-355A07F207C0}">
      <dgm:prSet/>
      <dgm:spPr/>
      <dgm:t>
        <a:bodyPr/>
        <a:lstStyle/>
        <a:p>
          <a:endParaRPr lang="en-US"/>
        </a:p>
      </dgm:t>
    </dgm:pt>
    <dgm:pt modelId="{AFA85293-4723-482A-9E1D-34271B1DD5C8}">
      <dgm:prSet custT="1"/>
      <dgm:spPr/>
      <dgm:t>
        <a:bodyPr/>
        <a:lstStyle/>
        <a:p>
          <a:pPr algn="r" rtl="1"/>
          <a:r>
            <a:rPr lang="fa-IR" sz="1100" dirty="0" smtClean="0"/>
            <a:t>مرحله 5: پتانسيل براي منافع بيشتر</a:t>
          </a:r>
          <a:endParaRPr lang="en-US" sz="1100" b="0" dirty="0">
            <a:cs typeface="B Koodak" panose="00000700000000000000" pitchFamily="2" charset="-78"/>
          </a:endParaRPr>
        </a:p>
      </dgm:t>
    </dgm:pt>
    <dgm:pt modelId="{A4196723-DA2B-4431-950F-D3B6C6583885}" type="parTrans" cxnId="{3F1996C0-E6AB-46CE-BE1A-FABF7803C098}">
      <dgm:prSet/>
      <dgm:spPr/>
      <dgm:t>
        <a:bodyPr/>
        <a:lstStyle/>
        <a:p>
          <a:pPr algn="r" rtl="1"/>
          <a:endParaRPr lang="en-US" sz="1100" b="0">
            <a:cs typeface="B Koodak" panose="00000700000000000000" pitchFamily="2" charset="-78"/>
          </a:endParaRPr>
        </a:p>
      </dgm:t>
    </dgm:pt>
    <dgm:pt modelId="{AA92BD84-E858-4C2E-AF68-4D0949A70F22}" type="sibTrans" cxnId="{3F1996C0-E6AB-46CE-BE1A-FABF7803C098}">
      <dgm:prSet/>
      <dgm:spPr/>
      <dgm:t>
        <a:bodyPr/>
        <a:lstStyle/>
        <a:p>
          <a:endParaRPr lang="en-US"/>
        </a:p>
      </dgm:t>
    </dgm:pt>
    <dgm:pt modelId="{423889E3-799C-4B1A-A84B-BC36C6E2E4B3}">
      <dgm:prSet custT="1"/>
      <dgm:spPr/>
      <dgm:t>
        <a:bodyPr/>
        <a:lstStyle/>
        <a:p>
          <a:pPr algn="r" rtl="1"/>
          <a:r>
            <a:rPr lang="fa-IR" sz="1100" dirty="0" smtClean="0"/>
            <a:t>مديريت منافع: خلاصه</a:t>
          </a:r>
          <a:endParaRPr lang="en-US" sz="1100" b="0" dirty="0">
            <a:cs typeface="B Koodak" panose="00000700000000000000" pitchFamily="2" charset="-78"/>
          </a:endParaRPr>
        </a:p>
      </dgm:t>
    </dgm:pt>
    <dgm:pt modelId="{BAEE29B8-104D-4E33-ABCA-DD2CADF52B06}" type="parTrans" cxnId="{D443EA43-18BD-4D87-A8FF-4C8C27AD074D}">
      <dgm:prSet/>
      <dgm:spPr/>
      <dgm:t>
        <a:bodyPr/>
        <a:lstStyle/>
        <a:p>
          <a:pPr algn="r" rtl="1"/>
          <a:endParaRPr lang="en-US" sz="1100" b="0">
            <a:cs typeface="B Koodak" panose="00000700000000000000" pitchFamily="2" charset="-78"/>
          </a:endParaRPr>
        </a:p>
      </dgm:t>
    </dgm:pt>
    <dgm:pt modelId="{8BCBA7F4-9560-49CB-AEAB-5DBC903CB23F}" type="sibTrans" cxnId="{D443EA43-18BD-4D87-A8FF-4C8C27AD074D}">
      <dgm:prSet/>
      <dgm:spPr/>
      <dgm:t>
        <a:bodyPr/>
        <a:lstStyle/>
        <a:p>
          <a:endParaRPr lang="en-US"/>
        </a:p>
      </dgm:t>
    </dgm:pt>
    <dgm:pt modelId="{34F3CB6C-C9F5-4DE0-9BB9-8B3539457F72}">
      <dgm:prSet custT="1"/>
      <dgm:spPr/>
      <dgm:t>
        <a:bodyPr/>
        <a:lstStyle/>
        <a:p>
          <a:pPr algn="r" rtl="1"/>
          <a:r>
            <a:rPr lang="fa-IR" sz="1100" dirty="0" smtClean="0"/>
            <a:t>ارزيابي و مديريت ريسك‌هاي سرمايه‌گذاري‌</a:t>
          </a:r>
          <a:endParaRPr lang="en-US" sz="1100" dirty="0" smtClean="0">
            <a:cs typeface="B Koodak" panose="00000700000000000000" pitchFamily="2" charset="-78"/>
          </a:endParaRPr>
        </a:p>
      </dgm:t>
    </dgm:pt>
    <dgm:pt modelId="{55F2DA76-C8B4-4D3E-AC0C-C01997E917C4}" type="parTrans" cxnId="{5C724ADD-AA18-4F4F-B127-6490B1FEACF6}">
      <dgm:prSet/>
      <dgm:spPr/>
      <dgm:t>
        <a:bodyPr/>
        <a:lstStyle/>
        <a:p>
          <a:pPr algn="r" rtl="1"/>
          <a:endParaRPr lang="en-US" sz="1100" b="0">
            <a:cs typeface="B Koodak" panose="00000700000000000000" pitchFamily="2" charset="-78"/>
          </a:endParaRPr>
        </a:p>
      </dgm:t>
    </dgm:pt>
    <dgm:pt modelId="{01B7D7B4-05E4-4555-AE65-2D91D8E7947B}" type="sibTrans" cxnId="{5C724ADD-AA18-4F4F-B127-6490B1FEACF6}">
      <dgm:prSet/>
      <dgm:spPr/>
      <dgm:t>
        <a:bodyPr/>
        <a:lstStyle/>
        <a:p>
          <a:endParaRPr lang="en-US"/>
        </a:p>
      </dgm:t>
    </dgm:pt>
    <dgm:pt modelId="{DB08E1EC-6A3B-45B3-AAA3-841E598D65C7}">
      <dgm:prSet custT="1"/>
      <dgm:spPr/>
      <dgm:t>
        <a:bodyPr/>
        <a:lstStyle/>
        <a:p>
          <a:pPr algn="r" rtl="1"/>
          <a:r>
            <a:rPr lang="fa-IR" sz="1100" dirty="0" smtClean="0"/>
            <a:t>كاربردهاي استراتژيك</a:t>
          </a:r>
          <a:endParaRPr lang="en-US" sz="1100" b="0" dirty="0">
            <a:cs typeface="B Koodak" panose="00000700000000000000" pitchFamily="2" charset="-78"/>
          </a:endParaRPr>
        </a:p>
      </dgm:t>
    </dgm:pt>
    <dgm:pt modelId="{B4F0B241-0351-4281-8173-2A47250642B5}" type="parTrans" cxnId="{CCFDF289-E76C-476E-ACD4-9AB1E57A9BD9}">
      <dgm:prSet/>
      <dgm:spPr/>
      <dgm:t>
        <a:bodyPr/>
        <a:lstStyle/>
        <a:p>
          <a:pPr algn="r" rtl="1"/>
          <a:endParaRPr lang="en-US" sz="1100" b="0">
            <a:cs typeface="B Koodak" panose="00000700000000000000" pitchFamily="2" charset="-78"/>
          </a:endParaRPr>
        </a:p>
      </dgm:t>
    </dgm:pt>
    <dgm:pt modelId="{20228CAE-4FE1-4357-83A8-2C2505EE7F5A}" type="sibTrans" cxnId="{CCFDF289-E76C-476E-ACD4-9AB1E57A9BD9}">
      <dgm:prSet/>
      <dgm:spPr/>
      <dgm:t>
        <a:bodyPr/>
        <a:lstStyle/>
        <a:p>
          <a:endParaRPr lang="en-US"/>
        </a:p>
      </dgm:t>
    </dgm:pt>
    <dgm:pt modelId="{44837E43-AAD3-46F2-8087-1B349478E74D}">
      <dgm:prSet custT="1"/>
      <dgm:spPr/>
      <dgm:t>
        <a:bodyPr/>
        <a:lstStyle/>
        <a:p>
          <a:pPr algn="r" rtl="1"/>
          <a:r>
            <a:rPr lang="fa-IR" sz="1100" dirty="0" smtClean="0"/>
            <a:t>تعيين اولويت براي كاربردها</a:t>
          </a:r>
          <a:endParaRPr lang="en-US" sz="1100" b="0" dirty="0">
            <a:cs typeface="B Koodak" panose="00000700000000000000" pitchFamily="2" charset="-78"/>
          </a:endParaRPr>
        </a:p>
      </dgm:t>
    </dgm:pt>
    <dgm:pt modelId="{62CC598B-04CB-4639-BAF1-CA47FFC4BD8E}" type="parTrans" cxnId="{EA3158E2-FB88-4B30-AB63-21CBBA482ACE}">
      <dgm:prSet/>
      <dgm:spPr/>
      <dgm:t>
        <a:bodyPr/>
        <a:lstStyle/>
        <a:p>
          <a:pPr algn="r" rtl="1"/>
          <a:endParaRPr lang="en-US" sz="1100" b="0">
            <a:cs typeface="B Koodak" panose="00000700000000000000" pitchFamily="2" charset="-78"/>
          </a:endParaRPr>
        </a:p>
      </dgm:t>
    </dgm:pt>
    <dgm:pt modelId="{D33788BB-020D-42F1-A55E-9A307AE3EEF7}" type="sibTrans" cxnId="{EA3158E2-FB88-4B30-AB63-21CBBA482ACE}">
      <dgm:prSet/>
      <dgm:spPr/>
      <dgm:t>
        <a:bodyPr/>
        <a:lstStyle/>
        <a:p>
          <a:endParaRPr lang="en-US"/>
        </a:p>
      </dgm:t>
    </dgm:pt>
    <dgm:pt modelId="{1F5C0324-3E70-4A24-BE45-3057DB995B2C}">
      <dgm:prSet custT="1"/>
      <dgm:spPr/>
      <dgm:t>
        <a:bodyPr/>
        <a:lstStyle/>
        <a:p>
          <a:pPr algn="r" rtl="1"/>
          <a:r>
            <a:rPr lang="fa-IR" sz="1100" dirty="0" smtClean="0"/>
            <a:t>محتواي مديريت منافع</a:t>
          </a:r>
          <a:endParaRPr lang="en-US" sz="1100" dirty="0" smtClean="0">
            <a:cs typeface="B Koodak" panose="00000700000000000000" pitchFamily="2" charset="-78"/>
          </a:endParaRPr>
        </a:p>
      </dgm:t>
    </dgm:pt>
    <dgm:pt modelId="{1B1FD963-B858-4221-B82C-19F67986DEF4}" type="parTrans" cxnId="{E4F82F4B-E0CA-4062-AC2E-D48C311C5E73}">
      <dgm:prSet/>
      <dgm:spPr/>
      <dgm:t>
        <a:bodyPr/>
        <a:lstStyle/>
        <a:p>
          <a:pPr algn="r" rtl="1"/>
          <a:endParaRPr lang="en-US" sz="1100" b="0">
            <a:cs typeface="B Koodak" panose="00000700000000000000" pitchFamily="2" charset="-78"/>
          </a:endParaRPr>
        </a:p>
      </dgm:t>
    </dgm:pt>
    <dgm:pt modelId="{0EF2B035-31DC-43CE-B29E-F3D346155418}" type="sibTrans" cxnId="{E4F82F4B-E0CA-4062-AC2E-D48C311C5E73}">
      <dgm:prSet/>
      <dgm:spPr/>
      <dgm:t>
        <a:bodyPr/>
        <a:lstStyle/>
        <a:p>
          <a:endParaRPr lang="en-US"/>
        </a:p>
      </dgm:t>
    </dgm:pt>
    <dgm:pt modelId="{4F0CA858-01B8-4995-B97C-A28BACA64F8D}">
      <dgm:prSet custT="1"/>
      <dgm:spPr/>
      <dgm:t>
        <a:bodyPr/>
        <a:lstStyle/>
        <a:p>
          <a:pPr algn="r" rtl="1"/>
          <a:r>
            <a:rPr lang="fa-IR" sz="1100" dirty="0" smtClean="0"/>
            <a:t>كاربردهاي عمليات كليدي </a:t>
          </a:r>
          <a:endParaRPr lang="en-US" sz="1100" b="0" dirty="0">
            <a:cs typeface="B Koodak" panose="00000700000000000000" pitchFamily="2" charset="-78"/>
          </a:endParaRPr>
        </a:p>
      </dgm:t>
    </dgm:pt>
    <dgm:pt modelId="{896D4542-C9B1-4E55-BE14-99A9DB76D0B7}" type="parTrans" cxnId="{0249BAD7-89E2-489E-8648-0D005EFBDB64}">
      <dgm:prSet/>
      <dgm:spPr/>
      <dgm:t>
        <a:bodyPr/>
        <a:lstStyle/>
        <a:p>
          <a:endParaRPr lang="en-US"/>
        </a:p>
      </dgm:t>
    </dgm:pt>
    <dgm:pt modelId="{42C90159-B36F-462B-BBB6-BEFE11143677}" type="sibTrans" cxnId="{0249BAD7-89E2-489E-8648-0D005EFBDB64}">
      <dgm:prSet/>
      <dgm:spPr/>
      <dgm:t>
        <a:bodyPr/>
        <a:lstStyle/>
        <a:p>
          <a:endParaRPr lang="en-US"/>
        </a:p>
      </dgm:t>
    </dgm:pt>
    <dgm:pt modelId="{194BA603-8DE1-4356-86B3-6CDA2C789578}">
      <dgm:prSet custT="1"/>
      <dgm:spPr/>
      <dgm:t>
        <a:bodyPr/>
        <a:lstStyle/>
        <a:p>
          <a:pPr algn="r" rtl="1"/>
          <a:r>
            <a:rPr lang="fa-IR" sz="1100" dirty="0" smtClean="0"/>
            <a:t>كاربردهاي با پتانسل بالا</a:t>
          </a:r>
          <a:endParaRPr lang="en-US" sz="1100" b="0" dirty="0">
            <a:cs typeface="B Koodak" panose="00000700000000000000" pitchFamily="2" charset="-78"/>
          </a:endParaRPr>
        </a:p>
      </dgm:t>
    </dgm:pt>
    <dgm:pt modelId="{8C193F44-1D9A-46BB-BAE0-E9C6B90274CA}" type="parTrans" cxnId="{07E2F31D-3998-4D99-8E25-25F9C625FBFE}">
      <dgm:prSet/>
      <dgm:spPr/>
      <dgm:t>
        <a:bodyPr/>
        <a:lstStyle/>
        <a:p>
          <a:endParaRPr lang="en-US"/>
        </a:p>
      </dgm:t>
    </dgm:pt>
    <dgm:pt modelId="{94D95640-F295-4087-9557-2A878165F2CF}" type="sibTrans" cxnId="{07E2F31D-3998-4D99-8E25-25F9C625FBFE}">
      <dgm:prSet/>
      <dgm:spPr/>
      <dgm:t>
        <a:bodyPr/>
        <a:lstStyle/>
        <a:p>
          <a:endParaRPr lang="en-US"/>
        </a:p>
      </dgm:t>
    </dgm:pt>
    <dgm:pt modelId="{B5BF486B-A802-4EEA-9345-85332BB09608}" type="pres">
      <dgm:prSet presAssocID="{22D03A90-5E11-490F-851E-0ABFE129108D}" presName="diagram" presStyleCnt="0">
        <dgm:presLayoutVars>
          <dgm:chPref val="1"/>
          <dgm:dir val="rev"/>
          <dgm:animOne val="branch"/>
          <dgm:animLvl val="lvl"/>
          <dgm:resizeHandles/>
        </dgm:presLayoutVars>
      </dgm:prSet>
      <dgm:spPr/>
      <dgm:t>
        <a:bodyPr/>
        <a:lstStyle/>
        <a:p>
          <a:endParaRPr lang="en-US"/>
        </a:p>
      </dgm:t>
    </dgm:pt>
    <dgm:pt modelId="{890469FE-8D9C-4BAB-B8FA-F18B21F25DD9}" type="pres">
      <dgm:prSet presAssocID="{D513AE09-2A84-4393-8378-5C7F0FA1CA4A}" presName="root" presStyleCnt="0"/>
      <dgm:spPr/>
    </dgm:pt>
    <dgm:pt modelId="{82569C76-9627-4C10-80E9-CA4027307B27}" type="pres">
      <dgm:prSet presAssocID="{D513AE09-2A84-4393-8378-5C7F0FA1CA4A}" presName="rootComposite" presStyleCnt="0"/>
      <dgm:spPr/>
    </dgm:pt>
    <dgm:pt modelId="{5EEEE5B3-104B-451D-815A-5454D0DE87D6}" type="pres">
      <dgm:prSet presAssocID="{D513AE09-2A84-4393-8378-5C7F0FA1CA4A}" presName="rootText" presStyleLbl="node1" presStyleIdx="0" presStyleCnt="1" custScaleX="1317747" custScaleY="191403" custLinFactNeighborX="13080" custLinFactNeighborY="4463"/>
      <dgm:spPr/>
      <dgm:t>
        <a:bodyPr/>
        <a:lstStyle/>
        <a:p>
          <a:endParaRPr lang="en-US"/>
        </a:p>
      </dgm:t>
    </dgm:pt>
    <dgm:pt modelId="{B1EE48F0-27ED-44A8-9721-89A1FF52D092}" type="pres">
      <dgm:prSet presAssocID="{D513AE09-2A84-4393-8378-5C7F0FA1CA4A}" presName="rootConnector" presStyleLbl="node1" presStyleIdx="0" presStyleCnt="1"/>
      <dgm:spPr/>
      <dgm:t>
        <a:bodyPr/>
        <a:lstStyle/>
        <a:p>
          <a:endParaRPr lang="en-US"/>
        </a:p>
      </dgm:t>
    </dgm:pt>
    <dgm:pt modelId="{0CB141B2-6EB0-4DC6-9CD4-A481256DFE15}" type="pres">
      <dgm:prSet presAssocID="{D513AE09-2A84-4393-8378-5C7F0FA1CA4A}" presName="childShape" presStyleCnt="0"/>
      <dgm:spPr/>
    </dgm:pt>
    <dgm:pt modelId="{2883A56F-770A-452F-879D-180E63B613C1}" type="pres">
      <dgm:prSet presAssocID="{A4B2AB8E-6C75-40EA-AFEF-579FA38DC641}" presName="Name13" presStyleLbl="parChTrans1D2" presStyleIdx="0" presStyleCnt="18" custSzX="821438"/>
      <dgm:spPr/>
      <dgm:t>
        <a:bodyPr/>
        <a:lstStyle/>
        <a:p>
          <a:endParaRPr lang="en-US"/>
        </a:p>
      </dgm:t>
    </dgm:pt>
    <dgm:pt modelId="{2F89DFB1-41BD-4855-9F4A-40D60093A9F3}" type="pres">
      <dgm:prSet presAssocID="{F0242A3E-C692-45ED-A799-AFE543D1B984}" presName="childText" presStyleLbl="bgAcc1" presStyleIdx="0" presStyleCnt="18" custScaleX="1174454">
        <dgm:presLayoutVars>
          <dgm:bulletEnabled val="1"/>
        </dgm:presLayoutVars>
      </dgm:prSet>
      <dgm:spPr/>
      <dgm:t>
        <a:bodyPr/>
        <a:lstStyle/>
        <a:p>
          <a:endParaRPr lang="en-US"/>
        </a:p>
      </dgm:t>
    </dgm:pt>
    <dgm:pt modelId="{4D6FCBF1-9B11-4442-9372-3C2126FACCB2}" type="pres">
      <dgm:prSet presAssocID="{6BB92A94-2C3F-42F9-A056-04F0CBC6CEA7}" presName="Name13" presStyleLbl="parChTrans1D2" presStyleIdx="1" presStyleCnt="18" custSzX="821438"/>
      <dgm:spPr/>
      <dgm:t>
        <a:bodyPr/>
        <a:lstStyle/>
        <a:p>
          <a:endParaRPr lang="en-US"/>
        </a:p>
      </dgm:t>
    </dgm:pt>
    <dgm:pt modelId="{3F2F75C6-C4B0-493A-850A-EA7DCE13C556}" type="pres">
      <dgm:prSet presAssocID="{AA52EF45-A444-40D9-A386-B16077C7F1C0}" presName="childText" presStyleLbl="bgAcc1" presStyleIdx="1" presStyleCnt="18" custScaleX="1174454">
        <dgm:presLayoutVars>
          <dgm:bulletEnabled val="1"/>
        </dgm:presLayoutVars>
      </dgm:prSet>
      <dgm:spPr/>
      <dgm:t>
        <a:bodyPr/>
        <a:lstStyle/>
        <a:p>
          <a:endParaRPr lang="en-US"/>
        </a:p>
      </dgm:t>
    </dgm:pt>
    <dgm:pt modelId="{90EED4A7-8EA0-452F-994C-A27E4801C448}" type="pres">
      <dgm:prSet presAssocID="{0D5901FC-9820-4C05-AFDB-2811A9FDDE78}" presName="Name13" presStyleLbl="parChTrans1D2" presStyleIdx="2" presStyleCnt="18" custSzX="821438"/>
      <dgm:spPr/>
      <dgm:t>
        <a:bodyPr/>
        <a:lstStyle/>
        <a:p>
          <a:endParaRPr lang="en-US"/>
        </a:p>
      </dgm:t>
    </dgm:pt>
    <dgm:pt modelId="{86D5B50F-FB7D-47CC-A31D-E708C122C83C}" type="pres">
      <dgm:prSet presAssocID="{0840FF35-0560-4CED-9DEF-C5574950AE45}" presName="childText" presStyleLbl="bgAcc1" presStyleIdx="2" presStyleCnt="18" custScaleX="1174454">
        <dgm:presLayoutVars>
          <dgm:bulletEnabled val="1"/>
        </dgm:presLayoutVars>
      </dgm:prSet>
      <dgm:spPr/>
      <dgm:t>
        <a:bodyPr/>
        <a:lstStyle/>
        <a:p>
          <a:endParaRPr lang="en-US"/>
        </a:p>
      </dgm:t>
    </dgm:pt>
    <dgm:pt modelId="{DFE21AB7-1EAE-44DA-8306-F14774820DE9}" type="pres">
      <dgm:prSet presAssocID="{896D4542-C9B1-4E55-BE14-99A9DB76D0B7}" presName="Name13" presStyleLbl="parChTrans1D2" presStyleIdx="3" presStyleCnt="18"/>
      <dgm:spPr/>
      <dgm:t>
        <a:bodyPr/>
        <a:lstStyle/>
        <a:p>
          <a:pPr rtl="1"/>
          <a:endParaRPr lang="fa-IR"/>
        </a:p>
      </dgm:t>
    </dgm:pt>
    <dgm:pt modelId="{17D1E949-EBC8-4A71-9F1F-3A7D20630ECF}" type="pres">
      <dgm:prSet presAssocID="{4F0CA858-01B8-4995-B97C-A28BACA64F8D}" presName="childText" presStyleLbl="bgAcc1" presStyleIdx="3" presStyleCnt="18" custScaleX="1167815" custScaleY="133735">
        <dgm:presLayoutVars>
          <dgm:bulletEnabled val="1"/>
        </dgm:presLayoutVars>
      </dgm:prSet>
      <dgm:spPr/>
      <dgm:t>
        <a:bodyPr/>
        <a:lstStyle/>
        <a:p>
          <a:endParaRPr lang="en-US"/>
        </a:p>
      </dgm:t>
    </dgm:pt>
    <dgm:pt modelId="{9E46B86C-0B12-48DA-BAEF-1AA8EA1E0B1B}" type="pres">
      <dgm:prSet presAssocID="{B4F0B241-0351-4281-8173-2A47250642B5}" presName="Name13" presStyleLbl="parChTrans1D2" presStyleIdx="4" presStyleCnt="18" custSzX="821438"/>
      <dgm:spPr/>
      <dgm:t>
        <a:bodyPr/>
        <a:lstStyle/>
        <a:p>
          <a:endParaRPr lang="en-US"/>
        </a:p>
      </dgm:t>
    </dgm:pt>
    <dgm:pt modelId="{E7ECEB01-AA35-4E5D-B73B-D2B3F07E667D}" type="pres">
      <dgm:prSet presAssocID="{DB08E1EC-6A3B-45B3-AAA3-841E598D65C7}" presName="childText" presStyleLbl="bgAcc1" presStyleIdx="4" presStyleCnt="18" custScaleX="1174454">
        <dgm:presLayoutVars>
          <dgm:bulletEnabled val="1"/>
        </dgm:presLayoutVars>
      </dgm:prSet>
      <dgm:spPr/>
      <dgm:t>
        <a:bodyPr/>
        <a:lstStyle/>
        <a:p>
          <a:endParaRPr lang="en-US"/>
        </a:p>
      </dgm:t>
    </dgm:pt>
    <dgm:pt modelId="{55F7AEE1-3600-48BD-AB06-FFE8333F06D8}" type="pres">
      <dgm:prSet presAssocID="{8C193F44-1D9A-46BB-BAE0-E9C6B90274CA}" presName="Name13" presStyleLbl="parChTrans1D2" presStyleIdx="5" presStyleCnt="18"/>
      <dgm:spPr/>
      <dgm:t>
        <a:bodyPr/>
        <a:lstStyle/>
        <a:p>
          <a:pPr rtl="1"/>
          <a:endParaRPr lang="fa-IR"/>
        </a:p>
      </dgm:t>
    </dgm:pt>
    <dgm:pt modelId="{8AC36A13-FACE-4E5B-927D-56EF20D46B36}" type="pres">
      <dgm:prSet presAssocID="{194BA603-8DE1-4356-86B3-6CDA2C789578}" presName="childText" presStyleLbl="bgAcc1" presStyleIdx="5" presStyleCnt="18" custScaleX="1153810" custScaleY="116221">
        <dgm:presLayoutVars>
          <dgm:bulletEnabled val="1"/>
        </dgm:presLayoutVars>
      </dgm:prSet>
      <dgm:spPr/>
      <dgm:t>
        <a:bodyPr/>
        <a:lstStyle/>
        <a:p>
          <a:endParaRPr lang="en-US"/>
        </a:p>
      </dgm:t>
    </dgm:pt>
    <dgm:pt modelId="{FC7143AC-9E15-46DF-A3ED-9E02FF814F97}" type="pres">
      <dgm:prSet presAssocID="{62CC598B-04CB-4639-BAF1-CA47FFC4BD8E}" presName="Name13" presStyleLbl="parChTrans1D2" presStyleIdx="6" presStyleCnt="18" custSzX="821438"/>
      <dgm:spPr/>
      <dgm:t>
        <a:bodyPr/>
        <a:lstStyle/>
        <a:p>
          <a:endParaRPr lang="en-US"/>
        </a:p>
      </dgm:t>
    </dgm:pt>
    <dgm:pt modelId="{3CFCAD07-7965-4D44-930C-C1C48AE3362E}" type="pres">
      <dgm:prSet presAssocID="{44837E43-AAD3-46F2-8087-1B349478E74D}" presName="childText" presStyleLbl="bgAcc1" presStyleIdx="6" presStyleCnt="18" custScaleX="1174454">
        <dgm:presLayoutVars>
          <dgm:bulletEnabled val="1"/>
        </dgm:presLayoutVars>
      </dgm:prSet>
      <dgm:spPr/>
      <dgm:t>
        <a:bodyPr/>
        <a:lstStyle/>
        <a:p>
          <a:endParaRPr lang="en-US"/>
        </a:p>
      </dgm:t>
    </dgm:pt>
    <dgm:pt modelId="{E876D220-4E9E-46BC-9E64-CDEA3677A558}" type="pres">
      <dgm:prSet presAssocID="{1B1FD963-B858-4221-B82C-19F67986DEF4}" presName="Name13" presStyleLbl="parChTrans1D2" presStyleIdx="7" presStyleCnt="18" custSzX="821438"/>
      <dgm:spPr/>
      <dgm:t>
        <a:bodyPr/>
        <a:lstStyle/>
        <a:p>
          <a:endParaRPr lang="en-US"/>
        </a:p>
      </dgm:t>
    </dgm:pt>
    <dgm:pt modelId="{9E905DF6-6F8E-4F77-B5FF-17FC758E8002}" type="pres">
      <dgm:prSet presAssocID="{1F5C0324-3E70-4A24-BE45-3057DB995B2C}" presName="childText" presStyleLbl="bgAcc1" presStyleIdx="7" presStyleCnt="18" custScaleX="1174454">
        <dgm:presLayoutVars>
          <dgm:bulletEnabled val="1"/>
        </dgm:presLayoutVars>
      </dgm:prSet>
      <dgm:spPr/>
      <dgm:t>
        <a:bodyPr/>
        <a:lstStyle/>
        <a:p>
          <a:endParaRPr lang="en-US"/>
        </a:p>
      </dgm:t>
    </dgm:pt>
    <dgm:pt modelId="{D27B70D5-ACDD-445D-AE48-0F69FA6FF693}" type="pres">
      <dgm:prSet presAssocID="{981E7D12-34DA-446C-BA22-5F35CED18545}" presName="Name13" presStyleLbl="parChTrans1D2" presStyleIdx="8" presStyleCnt="18" custSzX="821438"/>
      <dgm:spPr/>
      <dgm:t>
        <a:bodyPr/>
        <a:lstStyle/>
        <a:p>
          <a:endParaRPr lang="en-US"/>
        </a:p>
      </dgm:t>
    </dgm:pt>
    <dgm:pt modelId="{E86C95A4-081B-4D90-B0C2-C9045205AF75}" type="pres">
      <dgm:prSet presAssocID="{11823097-5F02-4313-AFDE-41FFA608860D}" presName="childText" presStyleLbl="bgAcc1" presStyleIdx="8" presStyleCnt="18" custScaleX="1174454">
        <dgm:presLayoutVars>
          <dgm:bulletEnabled val="1"/>
        </dgm:presLayoutVars>
      </dgm:prSet>
      <dgm:spPr/>
      <dgm:t>
        <a:bodyPr/>
        <a:lstStyle/>
        <a:p>
          <a:endParaRPr lang="en-US"/>
        </a:p>
      </dgm:t>
    </dgm:pt>
    <dgm:pt modelId="{5565250E-B250-4975-88BA-17C88B562B6C}" type="pres">
      <dgm:prSet presAssocID="{7D2C9962-5E3A-4CB1-9CBD-F82630501B23}" presName="Name13" presStyleLbl="parChTrans1D2" presStyleIdx="9" presStyleCnt="18" custSzX="821438"/>
      <dgm:spPr/>
      <dgm:t>
        <a:bodyPr/>
        <a:lstStyle/>
        <a:p>
          <a:endParaRPr lang="en-US"/>
        </a:p>
      </dgm:t>
    </dgm:pt>
    <dgm:pt modelId="{D6B32997-0B4C-4281-9CE9-3089F61FF3CA}" type="pres">
      <dgm:prSet presAssocID="{6CF47DD3-61BB-46E0-B330-4BF4E5CAC460}" presName="childText" presStyleLbl="bgAcc1" presStyleIdx="9" presStyleCnt="18" custScaleX="1174454">
        <dgm:presLayoutVars>
          <dgm:bulletEnabled val="1"/>
        </dgm:presLayoutVars>
      </dgm:prSet>
      <dgm:spPr/>
      <dgm:t>
        <a:bodyPr/>
        <a:lstStyle/>
        <a:p>
          <a:endParaRPr lang="en-US"/>
        </a:p>
      </dgm:t>
    </dgm:pt>
    <dgm:pt modelId="{0C0EEBE7-7A75-448D-94D0-1EA1E8028BD7}" type="pres">
      <dgm:prSet presAssocID="{E25E248E-855B-4549-A414-3D34D9F87583}" presName="Name13" presStyleLbl="parChTrans1D2" presStyleIdx="10" presStyleCnt="18" custSzX="821438"/>
      <dgm:spPr/>
      <dgm:t>
        <a:bodyPr/>
        <a:lstStyle/>
        <a:p>
          <a:endParaRPr lang="en-US"/>
        </a:p>
      </dgm:t>
    </dgm:pt>
    <dgm:pt modelId="{4F81F52C-FD1D-4726-B851-9FF0F4EA5893}" type="pres">
      <dgm:prSet presAssocID="{D1D46A22-18C7-4853-89CA-EFE4BE257A13}" presName="childText" presStyleLbl="bgAcc1" presStyleIdx="10" presStyleCnt="18" custScaleX="1174454">
        <dgm:presLayoutVars>
          <dgm:bulletEnabled val="1"/>
        </dgm:presLayoutVars>
      </dgm:prSet>
      <dgm:spPr/>
      <dgm:t>
        <a:bodyPr/>
        <a:lstStyle/>
        <a:p>
          <a:endParaRPr lang="en-US"/>
        </a:p>
      </dgm:t>
    </dgm:pt>
    <dgm:pt modelId="{8A7F30A4-2199-4A6F-AA99-7C25D8677C3F}" type="pres">
      <dgm:prSet presAssocID="{13EB4ED0-16B9-40E3-895B-84BB10A0B1A1}" presName="Name13" presStyleLbl="parChTrans1D2" presStyleIdx="11" presStyleCnt="18" custSzX="821438"/>
      <dgm:spPr/>
      <dgm:t>
        <a:bodyPr/>
        <a:lstStyle/>
        <a:p>
          <a:endParaRPr lang="en-US"/>
        </a:p>
      </dgm:t>
    </dgm:pt>
    <dgm:pt modelId="{E602A1A7-9532-4A44-9C56-93491955D112}" type="pres">
      <dgm:prSet presAssocID="{623D65BC-CFDA-402D-9979-AEFEF11A7F60}" presName="childText" presStyleLbl="bgAcc1" presStyleIdx="11" presStyleCnt="18" custScaleX="1174454">
        <dgm:presLayoutVars>
          <dgm:bulletEnabled val="1"/>
        </dgm:presLayoutVars>
      </dgm:prSet>
      <dgm:spPr/>
      <dgm:t>
        <a:bodyPr/>
        <a:lstStyle/>
        <a:p>
          <a:endParaRPr lang="en-US"/>
        </a:p>
      </dgm:t>
    </dgm:pt>
    <dgm:pt modelId="{A85639E6-C364-4AD5-A00B-1BB3DAB51AC3}" type="pres">
      <dgm:prSet presAssocID="{BBE463C4-567D-4292-82A0-373B03ED7842}" presName="Name13" presStyleLbl="parChTrans1D2" presStyleIdx="12" presStyleCnt="18" custSzX="821438"/>
      <dgm:spPr/>
      <dgm:t>
        <a:bodyPr/>
        <a:lstStyle/>
        <a:p>
          <a:endParaRPr lang="en-US"/>
        </a:p>
      </dgm:t>
    </dgm:pt>
    <dgm:pt modelId="{9FC7CECB-DBB3-4F00-8EE6-111E88889CC5}" type="pres">
      <dgm:prSet presAssocID="{E3EB4251-B0D0-492F-B3D6-8AE64A70BC6E}" presName="childText" presStyleLbl="bgAcc1" presStyleIdx="12" presStyleCnt="18" custScaleX="1174454">
        <dgm:presLayoutVars>
          <dgm:bulletEnabled val="1"/>
        </dgm:presLayoutVars>
      </dgm:prSet>
      <dgm:spPr/>
      <dgm:t>
        <a:bodyPr/>
        <a:lstStyle/>
        <a:p>
          <a:endParaRPr lang="en-US"/>
        </a:p>
      </dgm:t>
    </dgm:pt>
    <dgm:pt modelId="{85C6ECBB-F8D7-4693-9391-2ED79B496068}" type="pres">
      <dgm:prSet presAssocID="{328B6C4A-2F47-4A41-8948-C2E24C6BD179}" presName="Name13" presStyleLbl="parChTrans1D2" presStyleIdx="13" presStyleCnt="18" custSzX="821438"/>
      <dgm:spPr/>
      <dgm:t>
        <a:bodyPr/>
        <a:lstStyle/>
        <a:p>
          <a:endParaRPr lang="en-US"/>
        </a:p>
      </dgm:t>
    </dgm:pt>
    <dgm:pt modelId="{EFF246BC-67F5-49C8-8FAA-984DA662E6AB}" type="pres">
      <dgm:prSet presAssocID="{CA74DB72-1D78-4C11-85EE-4F98670CB5B7}" presName="childText" presStyleLbl="bgAcc1" presStyleIdx="13" presStyleCnt="18" custScaleX="1174454">
        <dgm:presLayoutVars>
          <dgm:bulletEnabled val="1"/>
        </dgm:presLayoutVars>
      </dgm:prSet>
      <dgm:spPr/>
      <dgm:t>
        <a:bodyPr/>
        <a:lstStyle/>
        <a:p>
          <a:endParaRPr lang="en-US"/>
        </a:p>
      </dgm:t>
    </dgm:pt>
    <dgm:pt modelId="{769790DD-1AA7-459B-B8A3-0D64D39FBE2E}" type="pres">
      <dgm:prSet presAssocID="{F2A8A83B-8109-4C5A-9BC1-D7D3FA14A69D}" presName="Name13" presStyleLbl="parChTrans1D2" presStyleIdx="14" presStyleCnt="18" custSzX="821438"/>
      <dgm:spPr/>
      <dgm:t>
        <a:bodyPr/>
        <a:lstStyle/>
        <a:p>
          <a:endParaRPr lang="en-US"/>
        </a:p>
      </dgm:t>
    </dgm:pt>
    <dgm:pt modelId="{94372D32-9DAC-4AB3-BDB7-76DCEB6716E2}" type="pres">
      <dgm:prSet presAssocID="{878BC2F7-35C4-446E-B1D4-0E42A21B449F}" presName="childText" presStyleLbl="bgAcc1" presStyleIdx="14" presStyleCnt="18" custScaleX="1174454">
        <dgm:presLayoutVars>
          <dgm:bulletEnabled val="1"/>
        </dgm:presLayoutVars>
      </dgm:prSet>
      <dgm:spPr/>
      <dgm:t>
        <a:bodyPr/>
        <a:lstStyle/>
        <a:p>
          <a:endParaRPr lang="en-US"/>
        </a:p>
      </dgm:t>
    </dgm:pt>
    <dgm:pt modelId="{4F05D4B1-2BF3-471A-BF66-52B45A9C969D}" type="pres">
      <dgm:prSet presAssocID="{A4196723-DA2B-4431-950F-D3B6C6583885}" presName="Name13" presStyleLbl="parChTrans1D2" presStyleIdx="15" presStyleCnt="18" custSzX="821438"/>
      <dgm:spPr/>
      <dgm:t>
        <a:bodyPr/>
        <a:lstStyle/>
        <a:p>
          <a:endParaRPr lang="en-US"/>
        </a:p>
      </dgm:t>
    </dgm:pt>
    <dgm:pt modelId="{D71B2C26-0E83-4E11-A4A0-B2BAF101B77E}" type="pres">
      <dgm:prSet presAssocID="{AFA85293-4723-482A-9E1D-34271B1DD5C8}" presName="childText" presStyleLbl="bgAcc1" presStyleIdx="15" presStyleCnt="18" custScaleX="1174454">
        <dgm:presLayoutVars>
          <dgm:bulletEnabled val="1"/>
        </dgm:presLayoutVars>
      </dgm:prSet>
      <dgm:spPr/>
      <dgm:t>
        <a:bodyPr/>
        <a:lstStyle/>
        <a:p>
          <a:endParaRPr lang="en-US"/>
        </a:p>
      </dgm:t>
    </dgm:pt>
    <dgm:pt modelId="{87EE55F0-D083-459C-AA74-585D7EAEAE9C}" type="pres">
      <dgm:prSet presAssocID="{BAEE29B8-104D-4E33-ABCA-DD2CADF52B06}" presName="Name13" presStyleLbl="parChTrans1D2" presStyleIdx="16" presStyleCnt="18" custSzX="821438"/>
      <dgm:spPr/>
      <dgm:t>
        <a:bodyPr/>
        <a:lstStyle/>
        <a:p>
          <a:endParaRPr lang="en-US"/>
        </a:p>
      </dgm:t>
    </dgm:pt>
    <dgm:pt modelId="{61A6E223-7C4F-4E69-8B13-915F905A49E2}" type="pres">
      <dgm:prSet presAssocID="{423889E3-799C-4B1A-A84B-BC36C6E2E4B3}" presName="childText" presStyleLbl="bgAcc1" presStyleIdx="16" presStyleCnt="18" custScaleX="1174454">
        <dgm:presLayoutVars>
          <dgm:bulletEnabled val="1"/>
        </dgm:presLayoutVars>
      </dgm:prSet>
      <dgm:spPr/>
      <dgm:t>
        <a:bodyPr/>
        <a:lstStyle/>
        <a:p>
          <a:endParaRPr lang="en-US"/>
        </a:p>
      </dgm:t>
    </dgm:pt>
    <dgm:pt modelId="{30E2C034-9017-45B6-8E61-B23F54915295}" type="pres">
      <dgm:prSet presAssocID="{55F2DA76-C8B4-4D3E-AC0C-C01997E917C4}" presName="Name13" presStyleLbl="parChTrans1D2" presStyleIdx="17" presStyleCnt="18" custSzX="821438"/>
      <dgm:spPr/>
      <dgm:t>
        <a:bodyPr/>
        <a:lstStyle/>
        <a:p>
          <a:endParaRPr lang="en-US"/>
        </a:p>
      </dgm:t>
    </dgm:pt>
    <dgm:pt modelId="{51E4DD71-8A58-4BA6-8549-9F99A770D1C7}" type="pres">
      <dgm:prSet presAssocID="{34F3CB6C-C9F5-4DE0-9BB9-8B3539457F72}" presName="childText" presStyleLbl="bgAcc1" presStyleIdx="17" presStyleCnt="18" custScaleX="1174454">
        <dgm:presLayoutVars>
          <dgm:bulletEnabled val="1"/>
        </dgm:presLayoutVars>
      </dgm:prSet>
      <dgm:spPr/>
      <dgm:t>
        <a:bodyPr/>
        <a:lstStyle/>
        <a:p>
          <a:endParaRPr lang="en-US"/>
        </a:p>
      </dgm:t>
    </dgm:pt>
  </dgm:ptLst>
  <dgm:cxnLst>
    <dgm:cxn modelId="{058CE1D5-74A3-4683-8555-E8B35BEA04D0}" type="presOf" srcId="{8C193F44-1D9A-46BB-BAE0-E9C6B90274CA}" destId="{55F7AEE1-3600-48BD-AB06-FFE8333F06D8}" srcOrd="0" destOrd="0" presId="urn:microsoft.com/office/officeart/2005/8/layout/hierarchy3"/>
    <dgm:cxn modelId="{7716D8E5-302F-41DC-8C25-30B78CF9B69E}" type="presOf" srcId="{AFA85293-4723-482A-9E1D-34271B1DD5C8}" destId="{D71B2C26-0E83-4E11-A4A0-B2BAF101B77E}" srcOrd="0" destOrd="0" presId="urn:microsoft.com/office/officeart/2005/8/layout/hierarchy3"/>
    <dgm:cxn modelId="{793A9C6B-A55F-47D4-9FA4-292A80304487}" type="presOf" srcId="{F2A8A83B-8109-4C5A-9BC1-D7D3FA14A69D}" destId="{769790DD-1AA7-459B-B8A3-0D64D39FBE2E}" srcOrd="0" destOrd="0" presId="urn:microsoft.com/office/officeart/2005/8/layout/hierarchy3"/>
    <dgm:cxn modelId="{23D16895-F7F8-4407-AFC1-253625191F92}" type="presOf" srcId="{E3EB4251-B0D0-492F-B3D6-8AE64A70BC6E}" destId="{9FC7CECB-DBB3-4F00-8EE6-111E88889CC5}" srcOrd="0" destOrd="0" presId="urn:microsoft.com/office/officeart/2005/8/layout/hierarchy3"/>
    <dgm:cxn modelId="{CCFDF289-E76C-476E-ACD4-9AB1E57A9BD9}" srcId="{D513AE09-2A84-4393-8378-5C7F0FA1CA4A}" destId="{DB08E1EC-6A3B-45B3-AAA3-841E598D65C7}" srcOrd="4" destOrd="0" parTransId="{B4F0B241-0351-4281-8173-2A47250642B5}" sibTransId="{20228CAE-4FE1-4357-83A8-2C2505EE7F5A}"/>
    <dgm:cxn modelId="{4AC711B4-B859-4EBF-A581-21541187756E}" type="presOf" srcId="{CA74DB72-1D78-4C11-85EE-4F98670CB5B7}" destId="{EFF246BC-67F5-49C8-8FAA-984DA662E6AB}" srcOrd="0" destOrd="0" presId="urn:microsoft.com/office/officeart/2005/8/layout/hierarchy3"/>
    <dgm:cxn modelId="{49257613-AB5D-4D09-870E-8DEA5DD69EDC}" srcId="{D513AE09-2A84-4393-8378-5C7F0FA1CA4A}" destId="{0840FF35-0560-4CED-9DEF-C5574950AE45}" srcOrd="2" destOrd="0" parTransId="{0D5901FC-9820-4C05-AFDB-2811A9FDDE78}" sibTransId="{FB778858-9E68-44E1-A33C-6C672FF21264}"/>
    <dgm:cxn modelId="{D3796117-DFA1-40C9-9F3C-CB5B159D82F3}" type="presOf" srcId="{62CC598B-04CB-4639-BAF1-CA47FFC4BD8E}" destId="{FC7143AC-9E15-46DF-A3ED-9E02FF814F97}" srcOrd="0" destOrd="0" presId="urn:microsoft.com/office/officeart/2005/8/layout/hierarchy3"/>
    <dgm:cxn modelId="{41ED6639-352D-48FC-BEBC-11C644987388}" srcId="{D513AE09-2A84-4393-8378-5C7F0FA1CA4A}" destId="{AA52EF45-A444-40D9-A386-B16077C7F1C0}" srcOrd="1" destOrd="0" parTransId="{6BB92A94-2C3F-42F9-A056-04F0CBC6CEA7}" sibTransId="{429C8710-09B3-487E-8150-020C925E52E3}"/>
    <dgm:cxn modelId="{D3BC4B74-3BBF-42E2-93CC-D9FA02F4C540}" type="presOf" srcId="{E25E248E-855B-4549-A414-3D34D9F87583}" destId="{0C0EEBE7-7A75-448D-94D0-1EA1E8028BD7}" srcOrd="0" destOrd="0" presId="urn:microsoft.com/office/officeart/2005/8/layout/hierarchy3"/>
    <dgm:cxn modelId="{D22109B4-96D5-42A7-8F76-BB43A9FAF29D}" type="presOf" srcId="{4F0CA858-01B8-4995-B97C-A28BACA64F8D}" destId="{17D1E949-EBC8-4A71-9F1F-3A7D20630ECF}" srcOrd="0" destOrd="0" presId="urn:microsoft.com/office/officeart/2005/8/layout/hierarchy3"/>
    <dgm:cxn modelId="{1306305B-B3B0-47E1-86F4-0695BD29652A}" type="presOf" srcId="{DB08E1EC-6A3B-45B3-AAA3-841E598D65C7}" destId="{E7ECEB01-AA35-4E5D-B73B-D2B3F07E667D}" srcOrd="0" destOrd="0" presId="urn:microsoft.com/office/officeart/2005/8/layout/hierarchy3"/>
    <dgm:cxn modelId="{C775C180-63C5-4EE3-8ECA-5BEBED0C66A8}" srcId="{D513AE09-2A84-4393-8378-5C7F0FA1CA4A}" destId="{6CF47DD3-61BB-46E0-B330-4BF4E5CAC460}" srcOrd="9" destOrd="0" parTransId="{7D2C9962-5E3A-4CB1-9CBD-F82630501B23}" sibTransId="{FC1F5710-26A5-47E6-A5FC-2D1E9BE22772}"/>
    <dgm:cxn modelId="{D443EA43-18BD-4D87-A8FF-4C8C27AD074D}" srcId="{D513AE09-2A84-4393-8378-5C7F0FA1CA4A}" destId="{423889E3-799C-4B1A-A84B-BC36C6E2E4B3}" srcOrd="16" destOrd="0" parTransId="{BAEE29B8-104D-4E33-ABCA-DD2CADF52B06}" sibTransId="{8BCBA7F4-9560-49CB-AEAB-5DBC903CB23F}"/>
    <dgm:cxn modelId="{0818F357-8866-4961-884B-9A853704F83D}" type="presOf" srcId="{B4F0B241-0351-4281-8173-2A47250642B5}" destId="{9E46B86C-0B12-48DA-BAEF-1AA8EA1E0B1B}" srcOrd="0" destOrd="0" presId="urn:microsoft.com/office/officeart/2005/8/layout/hierarchy3"/>
    <dgm:cxn modelId="{9AA7848B-F799-4485-AD67-32CF7EA34BF9}" type="presOf" srcId="{D1D46A22-18C7-4853-89CA-EFE4BE257A13}" destId="{4F81F52C-FD1D-4726-B851-9FF0F4EA5893}" srcOrd="0" destOrd="0" presId="urn:microsoft.com/office/officeart/2005/8/layout/hierarchy3"/>
    <dgm:cxn modelId="{244474A6-6BCA-40C9-8655-00B4DD7F65E0}" type="presOf" srcId="{D513AE09-2A84-4393-8378-5C7F0FA1CA4A}" destId="{5EEEE5B3-104B-451D-815A-5454D0DE87D6}" srcOrd="0" destOrd="0" presId="urn:microsoft.com/office/officeart/2005/8/layout/hierarchy3"/>
    <dgm:cxn modelId="{E357DCDC-8A29-447A-AB1F-9B831210D131}" type="presOf" srcId="{423889E3-799C-4B1A-A84B-BC36C6E2E4B3}" destId="{61A6E223-7C4F-4E69-8B13-915F905A49E2}" srcOrd="0" destOrd="0" presId="urn:microsoft.com/office/officeart/2005/8/layout/hierarchy3"/>
    <dgm:cxn modelId="{C373430C-6ABD-4695-9199-4A2C4609F9BF}" type="presOf" srcId="{11823097-5F02-4313-AFDE-41FFA608860D}" destId="{E86C95A4-081B-4D90-B0C2-C9045205AF75}" srcOrd="0" destOrd="0" presId="urn:microsoft.com/office/officeart/2005/8/layout/hierarchy3"/>
    <dgm:cxn modelId="{E2DBDE60-4275-4FF1-B446-1929DB02A0FF}" type="presOf" srcId="{AA52EF45-A444-40D9-A386-B16077C7F1C0}" destId="{3F2F75C6-C4B0-493A-850A-EA7DCE13C556}" srcOrd="0" destOrd="0" presId="urn:microsoft.com/office/officeart/2005/8/layout/hierarchy3"/>
    <dgm:cxn modelId="{5C724ADD-AA18-4F4F-B127-6490B1FEACF6}" srcId="{D513AE09-2A84-4393-8378-5C7F0FA1CA4A}" destId="{34F3CB6C-C9F5-4DE0-9BB9-8B3539457F72}" srcOrd="17" destOrd="0" parTransId="{55F2DA76-C8B4-4D3E-AC0C-C01997E917C4}" sibTransId="{01B7D7B4-05E4-4555-AE65-2D91D8E7947B}"/>
    <dgm:cxn modelId="{2CB33BF4-797E-4636-96B0-3C084B19BEFF}" type="presOf" srcId="{1B1FD963-B858-4221-B82C-19F67986DEF4}" destId="{E876D220-4E9E-46BC-9E64-CDEA3677A558}" srcOrd="0" destOrd="0" presId="urn:microsoft.com/office/officeart/2005/8/layout/hierarchy3"/>
    <dgm:cxn modelId="{0FCBB38D-758E-442F-81DB-5DFECD247849}" type="presOf" srcId="{44837E43-AAD3-46F2-8087-1B349478E74D}" destId="{3CFCAD07-7965-4D44-930C-C1C48AE3362E}" srcOrd="0" destOrd="0" presId="urn:microsoft.com/office/officeart/2005/8/layout/hierarchy3"/>
    <dgm:cxn modelId="{2F75D99A-451C-4630-B920-0BE0F5AEDA26}" srcId="{D513AE09-2A84-4393-8378-5C7F0FA1CA4A}" destId="{F0242A3E-C692-45ED-A799-AFE543D1B984}" srcOrd="0" destOrd="0" parTransId="{A4B2AB8E-6C75-40EA-AFEF-579FA38DC641}" sibTransId="{C36AAA2E-AFF4-410E-8FCE-908466632EF5}"/>
    <dgm:cxn modelId="{CA5A2B89-E7DC-4910-8A2E-E32C325DAD4D}" type="presOf" srcId="{34F3CB6C-C9F5-4DE0-9BB9-8B3539457F72}" destId="{51E4DD71-8A58-4BA6-8549-9F99A770D1C7}" srcOrd="0" destOrd="0" presId="urn:microsoft.com/office/officeart/2005/8/layout/hierarchy3"/>
    <dgm:cxn modelId="{E4F82F4B-E0CA-4062-AC2E-D48C311C5E73}" srcId="{D513AE09-2A84-4393-8378-5C7F0FA1CA4A}" destId="{1F5C0324-3E70-4A24-BE45-3057DB995B2C}" srcOrd="7" destOrd="0" parTransId="{1B1FD963-B858-4221-B82C-19F67986DEF4}" sibTransId="{0EF2B035-31DC-43CE-B29E-F3D346155418}"/>
    <dgm:cxn modelId="{03E62A5E-6F20-4DCE-92EA-A1AE28455F52}" srcId="{D513AE09-2A84-4393-8378-5C7F0FA1CA4A}" destId="{CA74DB72-1D78-4C11-85EE-4F98670CB5B7}" srcOrd="13" destOrd="0" parTransId="{328B6C4A-2F47-4A41-8948-C2E24C6BD179}" sibTransId="{8B92D944-7415-4596-BF49-4E3D3AB07B29}"/>
    <dgm:cxn modelId="{863C018D-37A3-4F9A-8C74-28578A6BF068}" type="presOf" srcId="{BBE463C4-567D-4292-82A0-373B03ED7842}" destId="{A85639E6-C364-4AD5-A00B-1BB3DAB51AC3}" srcOrd="0" destOrd="0" presId="urn:microsoft.com/office/officeart/2005/8/layout/hierarchy3"/>
    <dgm:cxn modelId="{034D930A-4401-4517-8E2E-355A07F207C0}" srcId="{D513AE09-2A84-4393-8378-5C7F0FA1CA4A}" destId="{878BC2F7-35C4-446E-B1D4-0E42A21B449F}" srcOrd="14" destOrd="0" parTransId="{F2A8A83B-8109-4C5A-9BC1-D7D3FA14A69D}" sibTransId="{FFE970C5-F860-430B-A193-B7324BEA02F5}"/>
    <dgm:cxn modelId="{7A214553-080B-4ED5-ABB8-395A2393BA28}" type="presOf" srcId="{896D4542-C9B1-4E55-BE14-99A9DB76D0B7}" destId="{DFE21AB7-1EAE-44DA-8306-F14774820DE9}" srcOrd="0" destOrd="0" presId="urn:microsoft.com/office/officeart/2005/8/layout/hierarchy3"/>
    <dgm:cxn modelId="{29F94AC3-206B-4E43-81C9-11B3D6B9F6F0}" type="presOf" srcId="{0D5901FC-9820-4C05-AFDB-2811A9FDDE78}" destId="{90EED4A7-8EA0-452F-994C-A27E4801C448}" srcOrd="0" destOrd="0" presId="urn:microsoft.com/office/officeart/2005/8/layout/hierarchy3"/>
    <dgm:cxn modelId="{2A7A9EDE-4D11-47C2-955C-6AF785EA71C8}" type="presOf" srcId="{BAEE29B8-104D-4E33-ABCA-DD2CADF52B06}" destId="{87EE55F0-D083-459C-AA74-585D7EAEAE9C}" srcOrd="0" destOrd="0" presId="urn:microsoft.com/office/officeart/2005/8/layout/hierarchy3"/>
    <dgm:cxn modelId="{C54EBC26-102B-4DF0-9C21-04A95C9096FA}" type="presOf" srcId="{F0242A3E-C692-45ED-A799-AFE543D1B984}" destId="{2F89DFB1-41BD-4855-9F4A-40D60093A9F3}" srcOrd="0" destOrd="0" presId="urn:microsoft.com/office/officeart/2005/8/layout/hierarchy3"/>
    <dgm:cxn modelId="{AEF8192B-89D3-455E-89B0-2F75CD20D420}" type="presOf" srcId="{1F5C0324-3E70-4A24-BE45-3057DB995B2C}" destId="{9E905DF6-6F8E-4F77-B5FF-17FC758E8002}" srcOrd="0" destOrd="0" presId="urn:microsoft.com/office/officeart/2005/8/layout/hierarchy3"/>
    <dgm:cxn modelId="{6F28FE79-5AC9-4A20-B183-F354A2F24B41}" type="presOf" srcId="{A4B2AB8E-6C75-40EA-AFEF-579FA38DC641}" destId="{2883A56F-770A-452F-879D-180E63B613C1}" srcOrd="0" destOrd="0" presId="urn:microsoft.com/office/officeart/2005/8/layout/hierarchy3"/>
    <dgm:cxn modelId="{1EB66256-EE6E-440C-9CFB-7A4F0A5E0AC3}" type="presOf" srcId="{22D03A90-5E11-490F-851E-0ABFE129108D}" destId="{B5BF486B-A802-4EEA-9345-85332BB09608}" srcOrd="0" destOrd="0" presId="urn:microsoft.com/office/officeart/2005/8/layout/hierarchy3"/>
    <dgm:cxn modelId="{07E2F31D-3998-4D99-8E25-25F9C625FBFE}" srcId="{D513AE09-2A84-4393-8378-5C7F0FA1CA4A}" destId="{194BA603-8DE1-4356-86B3-6CDA2C789578}" srcOrd="5" destOrd="0" parTransId="{8C193F44-1D9A-46BB-BAE0-E9C6B90274CA}" sibTransId="{94D95640-F295-4087-9557-2A878165F2CF}"/>
    <dgm:cxn modelId="{F1A60B51-5F89-473B-93F7-BA66CDBB09FD}" type="presOf" srcId="{6BB92A94-2C3F-42F9-A056-04F0CBC6CEA7}" destId="{4D6FCBF1-9B11-4442-9372-3C2126FACCB2}" srcOrd="0" destOrd="0" presId="urn:microsoft.com/office/officeart/2005/8/layout/hierarchy3"/>
    <dgm:cxn modelId="{DC124784-86EC-4409-AF48-A29BA24E6425}" srcId="{D513AE09-2A84-4393-8378-5C7F0FA1CA4A}" destId="{623D65BC-CFDA-402D-9979-AEFEF11A7F60}" srcOrd="11" destOrd="0" parTransId="{13EB4ED0-16B9-40E3-895B-84BB10A0B1A1}" sibTransId="{5F5CE834-BD25-4E39-A688-1A0B11615678}"/>
    <dgm:cxn modelId="{68907C07-FC3D-493B-9DEE-A68628FC7FF6}" srcId="{D513AE09-2A84-4393-8378-5C7F0FA1CA4A}" destId="{D1D46A22-18C7-4853-89CA-EFE4BE257A13}" srcOrd="10" destOrd="0" parTransId="{E25E248E-855B-4549-A414-3D34D9F87583}" sibTransId="{DC2C1E83-3BFD-41A8-BE51-F91BC630AC89}"/>
    <dgm:cxn modelId="{1D067B46-E905-4756-92C5-68490966B263}" type="presOf" srcId="{328B6C4A-2F47-4A41-8948-C2E24C6BD179}" destId="{85C6ECBB-F8D7-4693-9391-2ED79B496068}" srcOrd="0" destOrd="0" presId="urn:microsoft.com/office/officeart/2005/8/layout/hierarchy3"/>
    <dgm:cxn modelId="{2CECFD0E-8BC3-40F8-A4FA-5F9F9DC1D8AE}" type="presOf" srcId="{13EB4ED0-16B9-40E3-895B-84BB10A0B1A1}" destId="{8A7F30A4-2199-4A6F-AA99-7C25D8677C3F}" srcOrd="0" destOrd="0" presId="urn:microsoft.com/office/officeart/2005/8/layout/hierarchy3"/>
    <dgm:cxn modelId="{0AE8344D-675C-468D-ACE5-91D944738E51}" type="presOf" srcId="{55F2DA76-C8B4-4D3E-AC0C-C01997E917C4}" destId="{30E2C034-9017-45B6-8E61-B23F54915295}" srcOrd="0" destOrd="0" presId="urn:microsoft.com/office/officeart/2005/8/layout/hierarchy3"/>
    <dgm:cxn modelId="{C82E3CFF-608F-4A52-AEDC-F4FEC4F504E2}" type="presOf" srcId="{A4196723-DA2B-4431-950F-D3B6C6583885}" destId="{4F05D4B1-2BF3-471A-BF66-52B45A9C969D}" srcOrd="0" destOrd="0" presId="urn:microsoft.com/office/officeart/2005/8/layout/hierarchy3"/>
    <dgm:cxn modelId="{F75E6F23-7ED0-4980-A983-54481AD902C9}" type="presOf" srcId="{878BC2F7-35C4-446E-B1D4-0E42A21B449F}" destId="{94372D32-9DAC-4AB3-BDB7-76DCEB6716E2}" srcOrd="0" destOrd="0" presId="urn:microsoft.com/office/officeart/2005/8/layout/hierarchy3"/>
    <dgm:cxn modelId="{3033DB81-217A-4EAE-8783-307A3F31E730}" srcId="{22D03A90-5E11-490F-851E-0ABFE129108D}" destId="{D513AE09-2A84-4393-8378-5C7F0FA1CA4A}" srcOrd="0" destOrd="0" parTransId="{09AA0646-7F94-4BBC-BE23-D109E04FE524}" sibTransId="{02307B2B-DCAB-42F9-8ACC-35782D2C2142}"/>
    <dgm:cxn modelId="{4FE5F5CC-D6C5-4168-A972-17255F548EF5}" type="presOf" srcId="{6CF47DD3-61BB-46E0-B330-4BF4E5CAC460}" destId="{D6B32997-0B4C-4281-9CE9-3089F61FF3CA}" srcOrd="0" destOrd="0" presId="urn:microsoft.com/office/officeart/2005/8/layout/hierarchy3"/>
    <dgm:cxn modelId="{EF3A0FE1-0AAC-428B-9029-A608BE829C3C}" type="presOf" srcId="{0840FF35-0560-4CED-9DEF-C5574950AE45}" destId="{86D5B50F-FB7D-47CC-A31D-E708C122C83C}" srcOrd="0" destOrd="0" presId="urn:microsoft.com/office/officeart/2005/8/layout/hierarchy3"/>
    <dgm:cxn modelId="{3F1996C0-E6AB-46CE-BE1A-FABF7803C098}" srcId="{D513AE09-2A84-4393-8378-5C7F0FA1CA4A}" destId="{AFA85293-4723-482A-9E1D-34271B1DD5C8}" srcOrd="15" destOrd="0" parTransId="{A4196723-DA2B-4431-950F-D3B6C6583885}" sibTransId="{AA92BD84-E858-4C2E-AF68-4D0949A70F22}"/>
    <dgm:cxn modelId="{912876B3-16B2-4303-8EB9-711FC27B066D}" srcId="{D513AE09-2A84-4393-8378-5C7F0FA1CA4A}" destId="{11823097-5F02-4313-AFDE-41FFA608860D}" srcOrd="8" destOrd="0" parTransId="{981E7D12-34DA-446C-BA22-5F35CED18545}" sibTransId="{E7FFF456-C0C8-4AFC-A2B6-FFBE6D9FC00B}"/>
    <dgm:cxn modelId="{6FC09750-0810-4736-859C-D1E68088E1FA}" type="presOf" srcId="{D513AE09-2A84-4393-8378-5C7F0FA1CA4A}" destId="{B1EE48F0-27ED-44A8-9721-89A1FF52D092}" srcOrd="1" destOrd="0" presId="urn:microsoft.com/office/officeart/2005/8/layout/hierarchy3"/>
    <dgm:cxn modelId="{A71098EE-6C36-4E4E-A16E-AA1F3273F03F}" type="presOf" srcId="{194BA603-8DE1-4356-86B3-6CDA2C789578}" destId="{8AC36A13-FACE-4E5B-927D-56EF20D46B36}" srcOrd="0" destOrd="0" presId="urn:microsoft.com/office/officeart/2005/8/layout/hierarchy3"/>
    <dgm:cxn modelId="{D1F97301-68B0-4B7F-83B3-698C415F0B43}" type="presOf" srcId="{981E7D12-34DA-446C-BA22-5F35CED18545}" destId="{D27B70D5-ACDD-445D-AE48-0F69FA6FF693}" srcOrd="0" destOrd="0" presId="urn:microsoft.com/office/officeart/2005/8/layout/hierarchy3"/>
    <dgm:cxn modelId="{557A9C88-A182-4133-B118-24CD4147B3CF}" type="presOf" srcId="{623D65BC-CFDA-402D-9979-AEFEF11A7F60}" destId="{E602A1A7-9532-4A44-9C56-93491955D112}" srcOrd="0" destOrd="0" presId="urn:microsoft.com/office/officeart/2005/8/layout/hierarchy3"/>
    <dgm:cxn modelId="{620A0044-4DAC-4F00-8E70-9D8E32CEFE68}" type="presOf" srcId="{7D2C9962-5E3A-4CB1-9CBD-F82630501B23}" destId="{5565250E-B250-4975-88BA-17C88B562B6C}" srcOrd="0" destOrd="0" presId="urn:microsoft.com/office/officeart/2005/8/layout/hierarchy3"/>
    <dgm:cxn modelId="{EA3158E2-FB88-4B30-AB63-21CBBA482ACE}" srcId="{D513AE09-2A84-4393-8378-5C7F0FA1CA4A}" destId="{44837E43-AAD3-46F2-8087-1B349478E74D}" srcOrd="6" destOrd="0" parTransId="{62CC598B-04CB-4639-BAF1-CA47FFC4BD8E}" sibTransId="{D33788BB-020D-42F1-A55E-9A307AE3EEF7}"/>
    <dgm:cxn modelId="{2FDFD6EE-DB9F-4341-9EE3-961A06F3A675}" srcId="{D513AE09-2A84-4393-8378-5C7F0FA1CA4A}" destId="{E3EB4251-B0D0-492F-B3D6-8AE64A70BC6E}" srcOrd="12" destOrd="0" parTransId="{BBE463C4-567D-4292-82A0-373B03ED7842}" sibTransId="{ADE4E07A-2687-4209-A50C-783A4CCBFAFC}"/>
    <dgm:cxn modelId="{0249BAD7-89E2-489E-8648-0D005EFBDB64}" srcId="{D513AE09-2A84-4393-8378-5C7F0FA1CA4A}" destId="{4F0CA858-01B8-4995-B97C-A28BACA64F8D}" srcOrd="3" destOrd="0" parTransId="{896D4542-C9B1-4E55-BE14-99A9DB76D0B7}" sibTransId="{42C90159-B36F-462B-BBB6-BEFE11143677}"/>
    <dgm:cxn modelId="{6EC419F5-1DBD-46D0-8D1C-B79CC15CB5E3}" type="presParOf" srcId="{B5BF486B-A802-4EEA-9345-85332BB09608}" destId="{890469FE-8D9C-4BAB-B8FA-F18B21F25DD9}" srcOrd="0" destOrd="0" presId="urn:microsoft.com/office/officeart/2005/8/layout/hierarchy3"/>
    <dgm:cxn modelId="{1F25435B-DE22-4E6D-8626-DF1C485B2E24}" type="presParOf" srcId="{890469FE-8D9C-4BAB-B8FA-F18B21F25DD9}" destId="{82569C76-9627-4C10-80E9-CA4027307B27}" srcOrd="0" destOrd="0" presId="urn:microsoft.com/office/officeart/2005/8/layout/hierarchy3"/>
    <dgm:cxn modelId="{6ED2E602-0400-4A66-9137-7765A6B6623E}" type="presParOf" srcId="{82569C76-9627-4C10-80E9-CA4027307B27}" destId="{5EEEE5B3-104B-451D-815A-5454D0DE87D6}" srcOrd="0" destOrd="0" presId="urn:microsoft.com/office/officeart/2005/8/layout/hierarchy3"/>
    <dgm:cxn modelId="{2BD22009-17FD-4CCA-B71C-20A78DB20C91}" type="presParOf" srcId="{82569C76-9627-4C10-80E9-CA4027307B27}" destId="{B1EE48F0-27ED-44A8-9721-89A1FF52D092}" srcOrd="1" destOrd="0" presId="urn:microsoft.com/office/officeart/2005/8/layout/hierarchy3"/>
    <dgm:cxn modelId="{D53DE071-F6A4-4366-BA0F-BC7D53179CB6}" type="presParOf" srcId="{890469FE-8D9C-4BAB-B8FA-F18B21F25DD9}" destId="{0CB141B2-6EB0-4DC6-9CD4-A481256DFE15}" srcOrd="1" destOrd="0" presId="urn:microsoft.com/office/officeart/2005/8/layout/hierarchy3"/>
    <dgm:cxn modelId="{9A51629A-27A1-4761-BE7E-E3BB6D05E02A}" type="presParOf" srcId="{0CB141B2-6EB0-4DC6-9CD4-A481256DFE15}" destId="{2883A56F-770A-452F-879D-180E63B613C1}" srcOrd="0" destOrd="0" presId="urn:microsoft.com/office/officeart/2005/8/layout/hierarchy3"/>
    <dgm:cxn modelId="{7C62BA82-26BD-49F6-83D7-F87E523E1594}" type="presParOf" srcId="{0CB141B2-6EB0-4DC6-9CD4-A481256DFE15}" destId="{2F89DFB1-41BD-4855-9F4A-40D60093A9F3}" srcOrd="1" destOrd="0" presId="urn:microsoft.com/office/officeart/2005/8/layout/hierarchy3"/>
    <dgm:cxn modelId="{915FEAFA-6F3E-436C-A682-6CCC2A44FEA0}" type="presParOf" srcId="{0CB141B2-6EB0-4DC6-9CD4-A481256DFE15}" destId="{4D6FCBF1-9B11-4442-9372-3C2126FACCB2}" srcOrd="2" destOrd="0" presId="urn:microsoft.com/office/officeart/2005/8/layout/hierarchy3"/>
    <dgm:cxn modelId="{86C97923-F43E-4E4F-A87D-9E9C26914C17}" type="presParOf" srcId="{0CB141B2-6EB0-4DC6-9CD4-A481256DFE15}" destId="{3F2F75C6-C4B0-493A-850A-EA7DCE13C556}" srcOrd="3" destOrd="0" presId="urn:microsoft.com/office/officeart/2005/8/layout/hierarchy3"/>
    <dgm:cxn modelId="{8492212D-71F7-4315-BDA4-22E90792C9D4}" type="presParOf" srcId="{0CB141B2-6EB0-4DC6-9CD4-A481256DFE15}" destId="{90EED4A7-8EA0-452F-994C-A27E4801C448}" srcOrd="4" destOrd="0" presId="urn:microsoft.com/office/officeart/2005/8/layout/hierarchy3"/>
    <dgm:cxn modelId="{D08CBA3E-B1B8-471D-9F82-181F5C40BF3B}" type="presParOf" srcId="{0CB141B2-6EB0-4DC6-9CD4-A481256DFE15}" destId="{86D5B50F-FB7D-47CC-A31D-E708C122C83C}" srcOrd="5" destOrd="0" presId="urn:microsoft.com/office/officeart/2005/8/layout/hierarchy3"/>
    <dgm:cxn modelId="{BE30AF46-EE63-475E-826E-65E417B400D7}" type="presParOf" srcId="{0CB141B2-6EB0-4DC6-9CD4-A481256DFE15}" destId="{DFE21AB7-1EAE-44DA-8306-F14774820DE9}" srcOrd="6" destOrd="0" presId="urn:microsoft.com/office/officeart/2005/8/layout/hierarchy3"/>
    <dgm:cxn modelId="{9B9A40BB-CAA7-4000-9529-74BC00F3FF64}" type="presParOf" srcId="{0CB141B2-6EB0-4DC6-9CD4-A481256DFE15}" destId="{17D1E949-EBC8-4A71-9F1F-3A7D20630ECF}" srcOrd="7" destOrd="0" presId="urn:microsoft.com/office/officeart/2005/8/layout/hierarchy3"/>
    <dgm:cxn modelId="{CA39F2E6-0031-47FF-8617-44DC8ADF3370}" type="presParOf" srcId="{0CB141B2-6EB0-4DC6-9CD4-A481256DFE15}" destId="{9E46B86C-0B12-48DA-BAEF-1AA8EA1E0B1B}" srcOrd="8" destOrd="0" presId="urn:microsoft.com/office/officeart/2005/8/layout/hierarchy3"/>
    <dgm:cxn modelId="{94C962AD-9585-418C-BAAB-DB6B79B01EF1}" type="presParOf" srcId="{0CB141B2-6EB0-4DC6-9CD4-A481256DFE15}" destId="{E7ECEB01-AA35-4E5D-B73B-D2B3F07E667D}" srcOrd="9" destOrd="0" presId="urn:microsoft.com/office/officeart/2005/8/layout/hierarchy3"/>
    <dgm:cxn modelId="{182652EB-8EF0-45E0-BFEE-56B8AE79A314}" type="presParOf" srcId="{0CB141B2-6EB0-4DC6-9CD4-A481256DFE15}" destId="{55F7AEE1-3600-48BD-AB06-FFE8333F06D8}" srcOrd="10" destOrd="0" presId="urn:microsoft.com/office/officeart/2005/8/layout/hierarchy3"/>
    <dgm:cxn modelId="{32627A26-9E5B-42DE-A332-D51B8ED9A0F0}" type="presParOf" srcId="{0CB141B2-6EB0-4DC6-9CD4-A481256DFE15}" destId="{8AC36A13-FACE-4E5B-927D-56EF20D46B36}" srcOrd="11" destOrd="0" presId="urn:microsoft.com/office/officeart/2005/8/layout/hierarchy3"/>
    <dgm:cxn modelId="{249AAFB8-CA3B-492E-AC84-8832CC81F063}" type="presParOf" srcId="{0CB141B2-6EB0-4DC6-9CD4-A481256DFE15}" destId="{FC7143AC-9E15-46DF-A3ED-9E02FF814F97}" srcOrd="12" destOrd="0" presId="urn:microsoft.com/office/officeart/2005/8/layout/hierarchy3"/>
    <dgm:cxn modelId="{DA45ED2C-665D-4EF5-9441-45F6E1E19385}" type="presParOf" srcId="{0CB141B2-6EB0-4DC6-9CD4-A481256DFE15}" destId="{3CFCAD07-7965-4D44-930C-C1C48AE3362E}" srcOrd="13" destOrd="0" presId="urn:microsoft.com/office/officeart/2005/8/layout/hierarchy3"/>
    <dgm:cxn modelId="{8B75AE90-ED00-429F-947F-B96CEB2F8FF0}" type="presParOf" srcId="{0CB141B2-6EB0-4DC6-9CD4-A481256DFE15}" destId="{E876D220-4E9E-46BC-9E64-CDEA3677A558}" srcOrd="14" destOrd="0" presId="urn:microsoft.com/office/officeart/2005/8/layout/hierarchy3"/>
    <dgm:cxn modelId="{C5CB4637-07FE-431D-B989-17515184F3B0}" type="presParOf" srcId="{0CB141B2-6EB0-4DC6-9CD4-A481256DFE15}" destId="{9E905DF6-6F8E-4F77-B5FF-17FC758E8002}" srcOrd="15" destOrd="0" presId="urn:microsoft.com/office/officeart/2005/8/layout/hierarchy3"/>
    <dgm:cxn modelId="{61BC068D-7DB7-4719-9FFC-DD7DB6C6316C}" type="presParOf" srcId="{0CB141B2-6EB0-4DC6-9CD4-A481256DFE15}" destId="{D27B70D5-ACDD-445D-AE48-0F69FA6FF693}" srcOrd="16" destOrd="0" presId="urn:microsoft.com/office/officeart/2005/8/layout/hierarchy3"/>
    <dgm:cxn modelId="{241AE684-1009-416A-BB39-B71922D2EBD6}" type="presParOf" srcId="{0CB141B2-6EB0-4DC6-9CD4-A481256DFE15}" destId="{E86C95A4-081B-4D90-B0C2-C9045205AF75}" srcOrd="17" destOrd="0" presId="urn:microsoft.com/office/officeart/2005/8/layout/hierarchy3"/>
    <dgm:cxn modelId="{D7A071A8-9540-4BD4-AF9A-B8DC45C874FB}" type="presParOf" srcId="{0CB141B2-6EB0-4DC6-9CD4-A481256DFE15}" destId="{5565250E-B250-4975-88BA-17C88B562B6C}" srcOrd="18" destOrd="0" presId="urn:microsoft.com/office/officeart/2005/8/layout/hierarchy3"/>
    <dgm:cxn modelId="{E61C8CDE-725B-4E74-98A9-22D775EB7472}" type="presParOf" srcId="{0CB141B2-6EB0-4DC6-9CD4-A481256DFE15}" destId="{D6B32997-0B4C-4281-9CE9-3089F61FF3CA}" srcOrd="19" destOrd="0" presId="urn:microsoft.com/office/officeart/2005/8/layout/hierarchy3"/>
    <dgm:cxn modelId="{C5B46D8F-4567-4E6C-AABC-2BEA971BF38C}" type="presParOf" srcId="{0CB141B2-6EB0-4DC6-9CD4-A481256DFE15}" destId="{0C0EEBE7-7A75-448D-94D0-1EA1E8028BD7}" srcOrd="20" destOrd="0" presId="urn:microsoft.com/office/officeart/2005/8/layout/hierarchy3"/>
    <dgm:cxn modelId="{24783425-228F-4215-BBFB-2534B9B0E8E3}" type="presParOf" srcId="{0CB141B2-6EB0-4DC6-9CD4-A481256DFE15}" destId="{4F81F52C-FD1D-4726-B851-9FF0F4EA5893}" srcOrd="21" destOrd="0" presId="urn:microsoft.com/office/officeart/2005/8/layout/hierarchy3"/>
    <dgm:cxn modelId="{52FA4518-4AE0-4E3C-83FC-604DAABAFA74}" type="presParOf" srcId="{0CB141B2-6EB0-4DC6-9CD4-A481256DFE15}" destId="{8A7F30A4-2199-4A6F-AA99-7C25D8677C3F}" srcOrd="22" destOrd="0" presId="urn:microsoft.com/office/officeart/2005/8/layout/hierarchy3"/>
    <dgm:cxn modelId="{9B408B44-FBAF-4705-A236-BB910FEC7922}" type="presParOf" srcId="{0CB141B2-6EB0-4DC6-9CD4-A481256DFE15}" destId="{E602A1A7-9532-4A44-9C56-93491955D112}" srcOrd="23" destOrd="0" presId="urn:microsoft.com/office/officeart/2005/8/layout/hierarchy3"/>
    <dgm:cxn modelId="{9B86A246-D4F9-4048-A681-EB10D7245BD7}" type="presParOf" srcId="{0CB141B2-6EB0-4DC6-9CD4-A481256DFE15}" destId="{A85639E6-C364-4AD5-A00B-1BB3DAB51AC3}" srcOrd="24" destOrd="0" presId="urn:microsoft.com/office/officeart/2005/8/layout/hierarchy3"/>
    <dgm:cxn modelId="{AF71075C-D1DD-496F-9BFE-C49E7D0BB782}" type="presParOf" srcId="{0CB141B2-6EB0-4DC6-9CD4-A481256DFE15}" destId="{9FC7CECB-DBB3-4F00-8EE6-111E88889CC5}" srcOrd="25" destOrd="0" presId="urn:microsoft.com/office/officeart/2005/8/layout/hierarchy3"/>
    <dgm:cxn modelId="{5AB1FEFF-80FA-4A0B-AC7D-543C542D3DEC}" type="presParOf" srcId="{0CB141B2-6EB0-4DC6-9CD4-A481256DFE15}" destId="{85C6ECBB-F8D7-4693-9391-2ED79B496068}" srcOrd="26" destOrd="0" presId="urn:microsoft.com/office/officeart/2005/8/layout/hierarchy3"/>
    <dgm:cxn modelId="{6785228C-9B21-4B6A-B97B-14548DCF6030}" type="presParOf" srcId="{0CB141B2-6EB0-4DC6-9CD4-A481256DFE15}" destId="{EFF246BC-67F5-49C8-8FAA-984DA662E6AB}" srcOrd="27" destOrd="0" presId="urn:microsoft.com/office/officeart/2005/8/layout/hierarchy3"/>
    <dgm:cxn modelId="{5938C47A-C340-4EA5-898C-AB35D1943569}" type="presParOf" srcId="{0CB141B2-6EB0-4DC6-9CD4-A481256DFE15}" destId="{769790DD-1AA7-459B-B8A3-0D64D39FBE2E}" srcOrd="28" destOrd="0" presId="urn:microsoft.com/office/officeart/2005/8/layout/hierarchy3"/>
    <dgm:cxn modelId="{F3C82BA4-239F-400E-AAB3-B53A3809C526}" type="presParOf" srcId="{0CB141B2-6EB0-4DC6-9CD4-A481256DFE15}" destId="{94372D32-9DAC-4AB3-BDB7-76DCEB6716E2}" srcOrd="29" destOrd="0" presId="urn:microsoft.com/office/officeart/2005/8/layout/hierarchy3"/>
    <dgm:cxn modelId="{B8655725-A1FC-4870-B693-BA44AD9690FB}" type="presParOf" srcId="{0CB141B2-6EB0-4DC6-9CD4-A481256DFE15}" destId="{4F05D4B1-2BF3-471A-BF66-52B45A9C969D}" srcOrd="30" destOrd="0" presId="urn:microsoft.com/office/officeart/2005/8/layout/hierarchy3"/>
    <dgm:cxn modelId="{BD7B73E4-373D-467F-A596-311C3421B79B}" type="presParOf" srcId="{0CB141B2-6EB0-4DC6-9CD4-A481256DFE15}" destId="{D71B2C26-0E83-4E11-A4A0-B2BAF101B77E}" srcOrd="31" destOrd="0" presId="urn:microsoft.com/office/officeart/2005/8/layout/hierarchy3"/>
    <dgm:cxn modelId="{AA5BD161-1574-4D0B-BE10-33F745C98F63}" type="presParOf" srcId="{0CB141B2-6EB0-4DC6-9CD4-A481256DFE15}" destId="{87EE55F0-D083-459C-AA74-585D7EAEAE9C}" srcOrd="32" destOrd="0" presId="urn:microsoft.com/office/officeart/2005/8/layout/hierarchy3"/>
    <dgm:cxn modelId="{1A39DBA8-F11C-40F9-8296-B8BC9A710D51}" type="presParOf" srcId="{0CB141B2-6EB0-4DC6-9CD4-A481256DFE15}" destId="{61A6E223-7C4F-4E69-8B13-915F905A49E2}" srcOrd="33" destOrd="0" presId="urn:microsoft.com/office/officeart/2005/8/layout/hierarchy3"/>
    <dgm:cxn modelId="{F42A2794-3688-42E1-87F2-B30D625BC721}" type="presParOf" srcId="{0CB141B2-6EB0-4DC6-9CD4-A481256DFE15}" destId="{30E2C034-9017-45B6-8E61-B23F54915295}" srcOrd="34" destOrd="0" presId="urn:microsoft.com/office/officeart/2005/8/layout/hierarchy3"/>
    <dgm:cxn modelId="{B42C9BBB-3884-454C-BD11-4FECE089B313}" type="presParOf" srcId="{0CB141B2-6EB0-4DC6-9CD4-A481256DFE15}" destId="{51E4DD71-8A58-4BA6-8549-9F99A770D1C7}" srcOrd="35" destOrd="0" presId="urn:microsoft.com/office/officeart/2005/8/layout/hierarchy3"/>
  </dgm:cxnLst>
  <dgm:bg/>
  <dgm:whole>
    <a:ln w="9525">
      <a:noFill/>
    </a:ln>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EE5B3-104B-451D-815A-5454D0DE87D6}">
      <dsp:nvSpPr>
        <dsp:cNvPr id="0" name=""/>
        <dsp:cNvSpPr/>
      </dsp:nvSpPr>
      <dsp:spPr>
        <a:xfrm>
          <a:off x="530208" y="15833"/>
          <a:ext cx="6520725" cy="473568"/>
        </a:xfrm>
        <a:prstGeom prst="roundRect">
          <a:avLst>
            <a:gd name="adj" fmla="val 10000"/>
          </a:avLst>
        </a:prstGeom>
        <a:solidFill>
          <a:schemeClr val="accent4">
            <a:lumMod val="60000"/>
            <a:lumOff val="40000"/>
          </a:schemeClr>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r" defTabSz="622300" rtl="1">
            <a:lnSpc>
              <a:spcPct val="90000"/>
            </a:lnSpc>
            <a:spcBef>
              <a:spcPct val="0"/>
            </a:spcBef>
            <a:spcAft>
              <a:spcPct val="35000"/>
            </a:spcAft>
          </a:pPr>
          <a:r>
            <a:rPr lang="fa-IR" sz="1400" b="1" kern="1200" dirty="0" smtClean="0">
              <a:solidFill>
                <a:srgbClr val="FF0000"/>
              </a:solidFill>
              <a:cs typeface="B Koodak" panose="00000700000000000000" pitchFamily="2" charset="-78"/>
            </a:rPr>
            <a:t>فصل نهم: </a:t>
          </a:r>
          <a:r>
            <a:rPr lang="fa-IR" sz="1400" b="1" kern="1200" dirty="0" smtClean="0">
              <a:solidFill>
                <a:schemeClr val="tx1"/>
              </a:solidFill>
              <a:cs typeface="B Koodak" panose="00000700000000000000" pitchFamily="2" charset="-78"/>
            </a:rPr>
            <a:t>مديريت سرمايه‌گذاري در سيستم‌ها و تكنولوژي اطلاعات</a:t>
          </a:r>
          <a:endParaRPr lang="en-US" sz="1400" b="1" kern="1200" dirty="0">
            <a:solidFill>
              <a:schemeClr val="tx1"/>
            </a:solidFill>
            <a:cs typeface="B Koodak" panose="00000700000000000000" pitchFamily="2" charset="-78"/>
          </a:endParaRPr>
        </a:p>
      </dsp:txBody>
      <dsp:txXfrm>
        <a:off x="544078" y="29703"/>
        <a:ext cx="6492985" cy="445828"/>
      </dsp:txXfrm>
    </dsp:sp>
    <dsp:sp modelId="{2883A56F-770A-452F-879D-180E63B613C1}">
      <dsp:nvSpPr>
        <dsp:cNvPr id="0" name=""/>
        <dsp:cNvSpPr/>
      </dsp:nvSpPr>
      <dsp:spPr>
        <a:xfrm>
          <a:off x="5682064" y="489401"/>
          <a:ext cx="716797" cy="174522"/>
        </a:xfrm>
        <a:custGeom>
          <a:avLst/>
          <a:gdLst/>
          <a:ahLst/>
          <a:cxnLst/>
          <a:rect l="0" t="0" r="0" b="0"/>
          <a:pathLst>
            <a:path>
              <a:moveTo>
                <a:pt x="716797" y="0"/>
              </a:moveTo>
              <a:lnTo>
                <a:pt x="716797" y="174522"/>
              </a:lnTo>
              <a:lnTo>
                <a:pt x="0" y="174522"/>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F89DFB1-41BD-4855-9F4A-40D60093A9F3}">
      <dsp:nvSpPr>
        <dsp:cNvPr id="0" name=""/>
        <dsp:cNvSpPr/>
      </dsp:nvSpPr>
      <dsp:spPr>
        <a:xfrm>
          <a:off x="1032739" y="540214"/>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ar-SA" sz="1100" kern="1200" dirty="0" smtClean="0"/>
            <a:t>سياستهاي تعيين اولويت و سرمايه گذاري</a:t>
          </a:r>
          <a:endParaRPr lang="en-US" sz="1100" b="0" kern="1200" dirty="0">
            <a:cs typeface="B Koodak" panose="00000700000000000000" pitchFamily="2" charset="-78"/>
          </a:endParaRPr>
        </a:p>
      </dsp:txBody>
      <dsp:txXfrm>
        <a:off x="1039986" y="547461"/>
        <a:ext cx="4634831" cy="232925"/>
      </dsp:txXfrm>
    </dsp:sp>
    <dsp:sp modelId="{4D6FCBF1-9B11-4442-9372-3C2126FACCB2}">
      <dsp:nvSpPr>
        <dsp:cNvPr id="0" name=""/>
        <dsp:cNvSpPr/>
      </dsp:nvSpPr>
      <dsp:spPr>
        <a:xfrm>
          <a:off x="5682064" y="489401"/>
          <a:ext cx="716797" cy="483796"/>
        </a:xfrm>
        <a:custGeom>
          <a:avLst/>
          <a:gdLst/>
          <a:ahLst/>
          <a:cxnLst/>
          <a:rect l="0" t="0" r="0" b="0"/>
          <a:pathLst>
            <a:path>
              <a:moveTo>
                <a:pt x="716797" y="0"/>
              </a:moveTo>
              <a:lnTo>
                <a:pt x="716797" y="483796"/>
              </a:lnTo>
              <a:lnTo>
                <a:pt x="0" y="483796"/>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2F75C6-C4B0-493A-850A-EA7DCE13C556}">
      <dsp:nvSpPr>
        <dsp:cNvPr id="0" name=""/>
        <dsp:cNvSpPr/>
      </dsp:nvSpPr>
      <dsp:spPr>
        <a:xfrm>
          <a:off x="1032739" y="849488"/>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432550"/>
              <a:satOff val="-602"/>
              <a:lumOff val="-23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ar-SA" sz="1100" kern="1200" dirty="0" smtClean="0"/>
            <a:t>ارزشيابي سرمايه‌گذاري‌هاي سيستم‌هاي اطلاعات و تكنولوژي اطلاعات</a:t>
          </a:r>
          <a:endParaRPr lang="en-US" sz="1100" b="0" kern="1200" dirty="0">
            <a:cs typeface="B Koodak" panose="00000700000000000000" pitchFamily="2" charset="-78"/>
          </a:endParaRPr>
        </a:p>
      </dsp:txBody>
      <dsp:txXfrm>
        <a:off x="1039986" y="856735"/>
        <a:ext cx="4634831" cy="232925"/>
      </dsp:txXfrm>
    </dsp:sp>
    <dsp:sp modelId="{90EED4A7-8EA0-452F-994C-A27E4801C448}">
      <dsp:nvSpPr>
        <dsp:cNvPr id="0" name=""/>
        <dsp:cNvSpPr/>
      </dsp:nvSpPr>
      <dsp:spPr>
        <a:xfrm>
          <a:off x="5682064" y="489401"/>
          <a:ext cx="716797" cy="793071"/>
        </a:xfrm>
        <a:custGeom>
          <a:avLst/>
          <a:gdLst/>
          <a:ahLst/>
          <a:cxnLst/>
          <a:rect l="0" t="0" r="0" b="0"/>
          <a:pathLst>
            <a:path>
              <a:moveTo>
                <a:pt x="716797" y="0"/>
              </a:moveTo>
              <a:lnTo>
                <a:pt x="716797" y="793071"/>
              </a:lnTo>
              <a:lnTo>
                <a:pt x="0" y="793071"/>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6D5B50F-FB7D-47CC-A31D-E708C122C83C}">
      <dsp:nvSpPr>
        <dsp:cNvPr id="0" name=""/>
        <dsp:cNvSpPr/>
      </dsp:nvSpPr>
      <dsp:spPr>
        <a:xfrm>
          <a:off x="1032739" y="1158763"/>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865099"/>
              <a:satOff val="-1203"/>
              <a:lumOff val="-4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كاربردهاي </a:t>
          </a:r>
          <a:r>
            <a:rPr lang="fa-IR" sz="1100" kern="1200" dirty="0" smtClean="0"/>
            <a:t>پشتيباني</a:t>
          </a:r>
          <a:endParaRPr lang="en-US" sz="1100" b="0" kern="1200" dirty="0">
            <a:cs typeface="B Koodak" panose="00000700000000000000" pitchFamily="2" charset="-78"/>
          </a:endParaRPr>
        </a:p>
      </dsp:txBody>
      <dsp:txXfrm>
        <a:off x="1039986" y="1166010"/>
        <a:ext cx="4634831" cy="232925"/>
      </dsp:txXfrm>
    </dsp:sp>
    <dsp:sp modelId="{DFE21AB7-1EAE-44DA-8306-F14774820DE9}">
      <dsp:nvSpPr>
        <dsp:cNvPr id="0" name=""/>
        <dsp:cNvSpPr/>
      </dsp:nvSpPr>
      <dsp:spPr>
        <a:xfrm>
          <a:off x="5655782" y="489401"/>
          <a:ext cx="743079" cy="1144078"/>
        </a:xfrm>
        <a:custGeom>
          <a:avLst/>
          <a:gdLst/>
          <a:ahLst/>
          <a:cxnLst/>
          <a:rect l="0" t="0" r="0" b="0"/>
          <a:pathLst>
            <a:path>
              <a:moveTo>
                <a:pt x="743079" y="0"/>
              </a:moveTo>
              <a:lnTo>
                <a:pt x="743079" y="1144078"/>
              </a:lnTo>
              <a:lnTo>
                <a:pt x="0" y="1144078"/>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7D1E949-EBC8-4A71-9F1F-3A7D20630ECF}">
      <dsp:nvSpPr>
        <dsp:cNvPr id="0" name=""/>
        <dsp:cNvSpPr/>
      </dsp:nvSpPr>
      <dsp:spPr>
        <a:xfrm>
          <a:off x="1032739" y="1468037"/>
          <a:ext cx="4623043" cy="33088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1297649"/>
              <a:satOff val="-1805"/>
              <a:lumOff val="-69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كاربردهاي عمليات كليدي </a:t>
          </a:r>
          <a:endParaRPr lang="en-US" sz="1100" b="0" kern="1200" dirty="0">
            <a:cs typeface="B Koodak" panose="00000700000000000000" pitchFamily="2" charset="-78"/>
          </a:endParaRPr>
        </a:p>
      </dsp:txBody>
      <dsp:txXfrm>
        <a:off x="1042430" y="1477728"/>
        <a:ext cx="4603661" cy="311504"/>
      </dsp:txXfrm>
    </dsp:sp>
    <dsp:sp modelId="{9E46B86C-0B12-48DA-BAEF-1AA8EA1E0B1B}">
      <dsp:nvSpPr>
        <dsp:cNvPr id="0" name=""/>
        <dsp:cNvSpPr/>
      </dsp:nvSpPr>
      <dsp:spPr>
        <a:xfrm>
          <a:off x="5682064" y="489401"/>
          <a:ext cx="716797" cy="1495086"/>
        </a:xfrm>
        <a:custGeom>
          <a:avLst/>
          <a:gdLst/>
          <a:ahLst/>
          <a:cxnLst/>
          <a:rect l="0" t="0" r="0" b="0"/>
          <a:pathLst>
            <a:path>
              <a:moveTo>
                <a:pt x="716797" y="0"/>
              </a:moveTo>
              <a:lnTo>
                <a:pt x="716797" y="1495086"/>
              </a:lnTo>
              <a:lnTo>
                <a:pt x="0" y="1495086"/>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7ECEB01-AA35-4E5D-B73B-D2B3F07E667D}">
      <dsp:nvSpPr>
        <dsp:cNvPr id="0" name=""/>
        <dsp:cNvSpPr/>
      </dsp:nvSpPr>
      <dsp:spPr>
        <a:xfrm>
          <a:off x="1032739" y="1860778"/>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1730199"/>
              <a:satOff val="-2407"/>
              <a:lumOff val="-92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كاربردهاي استراتژيك</a:t>
          </a:r>
          <a:endParaRPr lang="en-US" sz="1100" b="0" kern="1200" dirty="0">
            <a:cs typeface="B Koodak" panose="00000700000000000000" pitchFamily="2" charset="-78"/>
          </a:endParaRPr>
        </a:p>
      </dsp:txBody>
      <dsp:txXfrm>
        <a:off x="1039986" y="1868025"/>
        <a:ext cx="4634831" cy="232925"/>
      </dsp:txXfrm>
    </dsp:sp>
    <dsp:sp modelId="{55F7AEE1-3600-48BD-AB06-FFE8333F06D8}">
      <dsp:nvSpPr>
        <dsp:cNvPr id="0" name=""/>
        <dsp:cNvSpPr/>
      </dsp:nvSpPr>
      <dsp:spPr>
        <a:xfrm>
          <a:off x="5600340" y="489401"/>
          <a:ext cx="798521" cy="1824428"/>
        </a:xfrm>
        <a:custGeom>
          <a:avLst/>
          <a:gdLst/>
          <a:ahLst/>
          <a:cxnLst/>
          <a:rect l="0" t="0" r="0" b="0"/>
          <a:pathLst>
            <a:path>
              <a:moveTo>
                <a:pt x="798521" y="0"/>
              </a:moveTo>
              <a:lnTo>
                <a:pt x="798521" y="1824428"/>
              </a:lnTo>
              <a:lnTo>
                <a:pt x="0" y="1824428"/>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AC36A13-FACE-4E5B-927D-56EF20D46B36}">
      <dsp:nvSpPr>
        <dsp:cNvPr id="0" name=""/>
        <dsp:cNvSpPr/>
      </dsp:nvSpPr>
      <dsp:spPr>
        <a:xfrm>
          <a:off x="1032739" y="2170053"/>
          <a:ext cx="4567601" cy="28755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2162748"/>
              <a:satOff val="-3008"/>
              <a:lumOff val="-115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كاربردهاي با پتانسل بالا</a:t>
          </a:r>
          <a:endParaRPr lang="en-US" sz="1100" b="0" kern="1200" dirty="0">
            <a:cs typeface="B Koodak" panose="00000700000000000000" pitchFamily="2" charset="-78"/>
          </a:endParaRPr>
        </a:p>
      </dsp:txBody>
      <dsp:txXfrm>
        <a:off x="1041161" y="2178475"/>
        <a:ext cx="4550757" cy="270709"/>
      </dsp:txXfrm>
    </dsp:sp>
    <dsp:sp modelId="{FC7143AC-9E15-46DF-A3ED-9E02FF814F97}">
      <dsp:nvSpPr>
        <dsp:cNvPr id="0" name=""/>
        <dsp:cNvSpPr/>
      </dsp:nvSpPr>
      <dsp:spPr>
        <a:xfrm>
          <a:off x="5682064" y="489401"/>
          <a:ext cx="716797" cy="2153769"/>
        </a:xfrm>
        <a:custGeom>
          <a:avLst/>
          <a:gdLst/>
          <a:ahLst/>
          <a:cxnLst/>
          <a:rect l="0" t="0" r="0" b="0"/>
          <a:pathLst>
            <a:path>
              <a:moveTo>
                <a:pt x="716797" y="0"/>
              </a:moveTo>
              <a:lnTo>
                <a:pt x="716797" y="2153769"/>
              </a:lnTo>
              <a:lnTo>
                <a:pt x="0" y="2153769"/>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CFCAD07-7965-4D44-930C-C1C48AE3362E}">
      <dsp:nvSpPr>
        <dsp:cNvPr id="0" name=""/>
        <dsp:cNvSpPr/>
      </dsp:nvSpPr>
      <dsp:spPr>
        <a:xfrm>
          <a:off x="1032739" y="2519461"/>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2595298"/>
              <a:satOff val="-3610"/>
              <a:lumOff val="-138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تعيين اولويت براي كاربردها</a:t>
          </a:r>
          <a:endParaRPr lang="en-US" sz="1100" b="0" kern="1200" dirty="0">
            <a:cs typeface="B Koodak" panose="00000700000000000000" pitchFamily="2" charset="-78"/>
          </a:endParaRPr>
        </a:p>
      </dsp:txBody>
      <dsp:txXfrm>
        <a:off x="1039986" y="2526708"/>
        <a:ext cx="4634831" cy="232925"/>
      </dsp:txXfrm>
    </dsp:sp>
    <dsp:sp modelId="{E876D220-4E9E-46BC-9E64-CDEA3677A558}">
      <dsp:nvSpPr>
        <dsp:cNvPr id="0" name=""/>
        <dsp:cNvSpPr/>
      </dsp:nvSpPr>
      <dsp:spPr>
        <a:xfrm>
          <a:off x="5682064" y="489401"/>
          <a:ext cx="716797" cy="2463043"/>
        </a:xfrm>
        <a:custGeom>
          <a:avLst/>
          <a:gdLst/>
          <a:ahLst/>
          <a:cxnLst/>
          <a:rect l="0" t="0" r="0" b="0"/>
          <a:pathLst>
            <a:path>
              <a:moveTo>
                <a:pt x="716797" y="0"/>
              </a:moveTo>
              <a:lnTo>
                <a:pt x="716797" y="2463043"/>
              </a:lnTo>
              <a:lnTo>
                <a:pt x="0" y="2463043"/>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E905DF6-6F8E-4F77-B5FF-17FC758E8002}">
      <dsp:nvSpPr>
        <dsp:cNvPr id="0" name=""/>
        <dsp:cNvSpPr/>
      </dsp:nvSpPr>
      <dsp:spPr>
        <a:xfrm>
          <a:off x="1032739" y="2828735"/>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027848"/>
              <a:satOff val="-4212"/>
              <a:lumOff val="-161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محتواي مديريت منافع</a:t>
          </a:r>
          <a:endParaRPr lang="en-US" sz="1100" kern="1200" dirty="0" smtClean="0">
            <a:cs typeface="B Koodak" panose="00000700000000000000" pitchFamily="2" charset="-78"/>
          </a:endParaRPr>
        </a:p>
      </dsp:txBody>
      <dsp:txXfrm>
        <a:off x="1039986" y="2835982"/>
        <a:ext cx="4634831" cy="232925"/>
      </dsp:txXfrm>
    </dsp:sp>
    <dsp:sp modelId="{D27B70D5-ACDD-445D-AE48-0F69FA6FF693}">
      <dsp:nvSpPr>
        <dsp:cNvPr id="0" name=""/>
        <dsp:cNvSpPr/>
      </dsp:nvSpPr>
      <dsp:spPr>
        <a:xfrm>
          <a:off x="5682064" y="489401"/>
          <a:ext cx="716797" cy="2772318"/>
        </a:xfrm>
        <a:custGeom>
          <a:avLst/>
          <a:gdLst/>
          <a:ahLst/>
          <a:cxnLst/>
          <a:rect l="0" t="0" r="0" b="0"/>
          <a:pathLst>
            <a:path>
              <a:moveTo>
                <a:pt x="716797" y="0"/>
              </a:moveTo>
              <a:lnTo>
                <a:pt x="716797" y="2772318"/>
              </a:lnTo>
              <a:lnTo>
                <a:pt x="0" y="2772318"/>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86C95A4-081B-4D90-B0C2-C9045205AF75}">
      <dsp:nvSpPr>
        <dsp:cNvPr id="0" name=""/>
        <dsp:cNvSpPr/>
      </dsp:nvSpPr>
      <dsp:spPr>
        <a:xfrm>
          <a:off x="1032739" y="3138010"/>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460397"/>
              <a:satOff val="-4813"/>
              <a:lumOff val="-184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r" defTabSz="444500" rtl="1">
            <a:lnSpc>
              <a:spcPct val="90000"/>
            </a:lnSpc>
            <a:spcBef>
              <a:spcPct val="0"/>
            </a:spcBef>
            <a:spcAft>
              <a:spcPct val="35000"/>
            </a:spcAft>
          </a:pPr>
          <a:r>
            <a:rPr lang="fa-IR" sz="1000" kern="1200" dirty="0" smtClean="0"/>
            <a:t>فرآيند مديريت منافع</a:t>
          </a:r>
          <a:endParaRPr lang="en-US" sz="1000" b="0" kern="1200" dirty="0">
            <a:cs typeface="B Koodak" panose="00000700000000000000" pitchFamily="2" charset="-78"/>
          </a:endParaRPr>
        </a:p>
      </dsp:txBody>
      <dsp:txXfrm>
        <a:off x="1039986" y="3145257"/>
        <a:ext cx="4634831" cy="232925"/>
      </dsp:txXfrm>
    </dsp:sp>
    <dsp:sp modelId="{5565250E-B250-4975-88BA-17C88B562B6C}">
      <dsp:nvSpPr>
        <dsp:cNvPr id="0" name=""/>
        <dsp:cNvSpPr/>
      </dsp:nvSpPr>
      <dsp:spPr>
        <a:xfrm>
          <a:off x="5682064" y="489401"/>
          <a:ext cx="716797" cy="3081592"/>
        </a:xfrm>
        <a:custGeom>
          <a:avLst/>
          <a:gdLst/>
          <a:ahLst/>
          <a:cxnLst/>
          <a:rect l="0" t="0" r="0" b="0"/>
          <a:pathLst>
            <a:path>
              <a:moveTo>
                <a:pt x="716797" y="0"/>
              </a:moveTo>
              <a:lnTo>
                <a:pt x="716797" y="3081592"/>
              </a:lnTo>
              <a:lnTo>
                <a:pt x="0" y="3081592"/>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6B32997-0B4C-4281-9CE9-3089F61FF3CA}">
      <dsp:nvSpPr>
        <dsp:cNvPr id="0" name=""/>
        <dsp:cNvSpPr/>
      </dsp:nvSpPr>
      <dsp:spPr>
        <a:xfrm>
          <a:off x="1032739" y="3447284"/>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892947"/>
              <a:satOff val="-5415"/>
              <a:lumOff val="-207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مرحله 1: شناسايي و ساختاردهي منافع </a:t>
          </a:r>
          <a:endParaRPr lang="en-US" sz="1100" b="1" kern="1200" dirty="0">
            <a:cs typeface="B Koodak" panose="00000700000000000000" pitchFamily="2" charset="-78"/>
          </a:endParaRPr>
        </a:p>
      </dsp:txBody>
      <dsp:txXfrm>
        <a:off x="1039986" y="3454531"/>
        <a:ext cx="4634831" cy="232925"/>
      </dsp:txXfrm>
    </dsp:sp>
    <dsp:sp modelId="{0C0EEBE7-7A75-448D-94D0-1EA1E8028BD7}">
      <dsp:nvSpPr>
        <dsp:cNvPr id="0" name=""/>
        <dsp:cNvSpPr/>
      </dsp:nvSpPr>
      <dsp:spPr>
        <a:xfrm>
          <a:off x="5682064" y="489401"/>
          <a:ext cx="716797" cy="3390866"/>
        </a:xfrm>
        <a:custGeom>
          <a:avLst/>
          <a:gdLst/>
          <a:ahLst/>
          <a:cxnLst/>
          <a:rect l="0" t="0" r="0" b="0"/>
          <a:pathLst>
            <a:path>
              <a:moveTo>
                <a:pt x="716797" y="0"/>
              </a:moveTo>
              <a:lnTo>
                <a:pt x="716797" y="3390866"/>
              </a:lnTo>
              <a:lnTo>
                <a:pt x="0" y="3390866"/>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F81F52C-FD1D-4726-B851-9FF0F4EA5893}">
      <dsp:nvSpPr>
        <dsp:cNvPr id="0" name=""/>
        <dsp:cNvSpPr/>
      </dsp:nvSpPr>
      <dsp:spPr>
        <a:xfrm>
          <a:off x="1032739" y="3756558"/>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4325497"/>
              <a:satOff val="-6016"/>
              <a:lumOff val="-230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مرحله 2: برنامه‌ريزي تحقق منافع</a:t>
          </a:r>
          <a:endParaRPr lang="en-US" sz="1100" b="0" kern="1200" dirty="0">
            <a:cs typeface="B Koodak" panose="00000700000000000000" pitchFamily="2" charset="-78"/>
          </a:endParaRPr>
        </a:p>
      </dsp:txBody>
      <dsp:txXfrm>
        <a:off x="1039986" y="3763805"/>
        <a:ext cx="4634831" cy="232925"/>
      </dsp:txXfrm>
    </dsp:sp>
    <dsp:sp modelId="{8A7F30A4-2199-4A6F-AA99-7C25D8677C3F}">
      <dsp:nvSpPr>
        <dsp:cNvPr id="0" name=""/>
        <dsp:cNvSpPr/>
      </dsp:nvSpPr>
      <dsp:spPr>
        <a:xfrm>
          <a:off x="5682064" y="489401"/>
          <a:ext cx="716797" cy="3700141"/>
        </a:xfrm>
        <a:custGeom>
          <a:avLst/>
          <a:gdLst/>
          <a:ahLst/>
          <a:cxnLst/>
          <a:rect l="0" t="0" r="0" b="0"/>
          <a:pathLst>
            <a:path>
              <a:moveTo>
                <a:pt x="716797" y="0"/>
              </a:moveTo>
              <a:lnTo>
                <a:pt x="716797" y="3700141"/>
              </a:lnTo>
              <a:lnTo>
                <a:pt x="0" y="3700141"/>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602A1A7-9532-4A44-9C56-93491955D112}">
      <dsp:nvSpPr>
        <dsp:cNvPr id="0" name=""/>
        <dsp:cNvSpPr/>
      </dsp:nvSpPr>
      <dsp:spPr>
        <a:xfrm>
          <a:off x="1032739" y="4065833"/>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4758046"/>
              <a:satOff val="-6618"/>
              <a:lumOff val="-253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ارائه دادن مورد كسب و كار</a:t>
          </a:r>
          <a:endParaRPr lang="en-US" sz="1100" b="0" kern="1200" dirty="0">
            <a:cs typeface="B Koodak" panose="00000700000000000000" pitchFamily="2" charset="-78"/>
          </a:endParaRPr>
        </a:p>
      </dsp:txBody>
      <dsp:txXfrm>
        <a:off x="1039986" y="4073080"/>
        <a:ext cx="4634831" cy="232925"/>
      </dsp:txXfrm>
    </dsp:sp>
    <dsp:sp modelId="{A85639E6-C364-4AD5-A00B-1BB3DAB51AC3}">
      <dsp:nvSpPr>
        <dsp:cNvPr id="0" name=""/>
        <dsp:cNvSpPr/>
      </dsp:nvSpPr>
      <dsp:spPr>
        <a:xfrm>
          <a:off x="5682064" y="489401"/>
          <a:ext cx="716797" cy="4009415"/>
        </a:xfrm>
        <a:custGeom>
          <a:avLst/>
          <a:gdLst/>
          <a:ahLst/>
          <a:cxnLst/>
          <a:rect l="0" t="0" r="0" b="0"/>
          <a:pathLst>
            <a:path>
              <a:moveTo>
                <a:pt x="716797" y="0"/>
              </a:moveTo>
              <a:lnTo>
                <a:pt x="716797" y="4009415"/>
              </a:lnTo>
              <a:lnTo>
                <a:pt x="0" y="4009415"/>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FC7CECB-DBB3-4F00-8EE6-111E88889CC5}">
      <dsp:nvSpPr>
        <dsp:cNvPr id="0" name=""/>
        <dsp:cNvSpPr/>
      </dsp:nvSpPr>
      <dsp:spPr>
        <a:xfrm>
          <a:off x="1032739" y="4375107"/>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5190596"/>
              <a:satOff val="-7220"/>
              <a:lumOff val="-276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محله 3: اجراي برنامه منافع</a:t>
          </a:r>
          <a:endParaRPr lang="en-US" sz="1100" b="0" kern="1200" dirty="0">
            <a:cs typeface="B Koodak" panose="00000700000000000000" pitchFamily="2" charset="-78"/>
          </a:endParaRPr>
        </a:p>
      </dsp:txBody>
      <dsp:txXfrm>
        <a:off x="1039986" y="4382354"/>
        <a:ext cx="4634831" cy="232925"/>
      </dsp:txXfrm>
    </dsp:sp>
    <dsp:sp modelId="{85C6ECBB-F8D7-4693-9391-2ED79B496068}">
      <dsp:nvSpPr>
        <dsp:cNvPr id="0" name=""/>
        <dsp:cNvSpPr/>
      </dsp:nvSpPr>
      <dsp:spPr>
        <a:xfrm>
          <a:off x="5682064" y="489401"/>
          <a:ext cx="716797" cy="4318689"/>
        </a:xfrm>
        <a:custGeom>
          <a:avLst/>
          <a:gdLst/>
          <a:ahLst/>
          <a:cxnLst/>
          <a:rect l="0" t="0" r="0" b="0"/>
          <a:pathLst>
            <a:path>
              <a:moveTo>
                <a:pt x="716797" y="0"/>
              </a:moveTo>
              <a:lnTo>
                <a:pt x="716797" y="4318689"/>
              </a:lnTo>
              <a:lnTo>
                <a:pt x="0" y="4318689"/>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FF246BC-67F5-49C8-8FAA-984DA662E6AB}">
      <dsp:nvSpPr>
        <dsp:cNvPr id="0" name=""/>
        <dsp:cNvSpPr/>
      </dsp:nvSpPr>
      <dsp:spPr>
        <a:xfrm>
          <a:off x="1032739" y="4684381"/>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5623146"/>
              <a:satOff val="-7821"/>
              <a:lumOff val="-299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cs typeface="B Koodak" panose="00000700000000000000" pitchFamily="2" charset="-78"/>
            </a:rPr>
            <a:t>دلايل كسب و كار</a:t>
          </a:r>
          <a:endParaRPr lang="en-US" sz="1100" b="0" kern="1200" dirty="0">
            <a:cs typeface="B Koodak" panose="00000700000000000000" pitchFamily="2" charset="-78"/>
          </a:endParaRPr>
        </a:p>
      </dsp:txBody>
      <dsp:txXfrm>
        <a:off x="1039986" y="4691628"/>
        <a:ext cx="4634831" cy="232925"/>
      </dsp:txXfrm>
    </dsp:sp>
    <dsp:sp modelId="{769790DD-1AA7-459B-B8A3-0D64D39FBE2E}">
      <dsp:nvSpPr>
        <dsp:cNvPr id="0" name=""/>
        <dsp:cNvSpPr/>
      </dsp:nvSpPr>
      <dsp:spPr>
        <a:xfrm>
          <a:off x="5682064" y="489401"/>
          <a:ext cx="716797" cy="4627964"/>
        </a:xfrm>
        <a:custGeom>
          <a:avLst/>
          <a:gdLst/>
          <a:ahLst/>
          <a:cxnLst/>
          <a:rect l="0" t="0" r="0" b="0"/>
          <a:pathLst>
            <a:path>
              <a:moveTo>
                <a:pt x="716797" y="0"/>
              </a:moveTo>
              <a:lnTo>
                <a:pt x="716797" y="4627964"/>
              </a:lnTo>
              <a:lnTo>
                <a:pt x="0" y="4627964"/>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4372D32-9DAC-4AB3-BDB7-76DCEB6716E2}">
      <dsp:nvSpPr>
        <dsp:cNvPr id="0" name=""/>
        <dsp:cNvSpPr/>
      </dsp:nvSpPr>
      <dsp:spPr>
        <a:xfrm>
          <a:off x="1032739" y="4993656"/>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055696"/>
              <a:satOff val="-8423"/>
              <a:lumOff val="-323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مرحله 4: بازنگري و ارزيابي نتايج</a:t>
          </a:r>
          <a:endParaRPr lang="en-US" sz="1100" b="0" kern="1200" dirty="0">
            <a:cs typeface="B Koodak" panose="00000700000000000000" pitchFamily="2" charset="-78"/>
          </a:endParaRPr>
        </a:p>
      </dsp:txBody>
      <dsp:txXfrm>
        <a:off x="1039986" y="5000903"/>
        <a:ext cx="4634831" cy="232925"/>
      </dsp:txXfrm>
    </dsp:sp>
    <dsp:sp modelId="{4F05D4B1-2BF3-471A-BF66-52B45A9C969D}">
      <dsp:nvSpPr>
        <dsp:cNvPr id="0" name=""/>
        <dsp:cNvSpPr/>
      </dsp:nvSpPr>
      <dsp:spPr>
        <a:xfrm>
          <a:off x="5682064" y="489401"/>
          <a:ext cx="716797" cy="4937238"/>
        </a:xfrm>
        <a:custGeom>
          <a:avLst/>
          <a:gdLst/>
          <a:ahLst/>
          <a:cxnLst/>
          <a:rect l="0" t="0" r="0" b="0"/>
          <a:pathLst>
            <a:path>
              <a:moveTo>
                <a:pt x="716797" y="0"/>
              </a:moveTo>
              <a:lnTo>
                <a:pt x="716797" y="4937238"/>
              </a:lnTo>
              <a:lnTo>
                <a:pt x="0" y="4937238"/>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71B2C26-0E83-4E11-A4A0-B2BAF101B77E}">
      <dsp:nvSpPr>
        <dsp:cNvPr id="0" name=""/>
        <dsp:cNvSpPr/>
      </dsp:nvSpPr>
      <dsp:spPr>
        <a:xfrm>
          <a:off x="1032739" y="5302930"/>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488245"/>
              <a:satOff val="-9025"/>
              <a:lumOff val="-34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مرحله 5: پتانسيل براي منافع بيشتر</a:t>
          </a:r>
          <a:endParaRPr lang="en-US" sz="1100" b="0" kern="1200" dirty="0">
            <a:cs typeface="B Koodak" panose="00000700000000000000" pitchFamily="2" charset="-78"/>
          </a:endParaRPr>
        </a:p>
      </dsp:txBody>
      <dsp:txXfrm>
        <a:off x="1039986" y="5310177"/>
        <a:ext cx="4634831" cy="232925"/>
      </dsp:txXfrm>
    </dsp:sp>
    <dsp:sp modelId="{87EE55F0-D083-459C-AA74-585D7EAEAE9C}">
      <dsp:nvSpPr>
        <dsp:cNvPr id="0" name=""/>
        <dsp:cNvSpPr/>
      </dsp:nvSpPr>
      <dsp:spPr>
        <a:xfrm>
          <a:off x="5682064" y="489401"/>
          <a:ext cx="716797" cy="5246513"/>
        </a:xfrm>
        <a:custGeom>
          <a:avLst/>
          <a:gdLst/>
          <a:ahLst/>
          <a:cxnLst/>
          <a:rect l="0" t="0" r="0" b="0"/>
          <a:pathLst>
            <a:path>
              <a:moveTo>
                <a:pt x="716797" y="0"/>
              </a:moveTo>
              <a:lnTo>
                <a:pt x="716797" y="5246513"/>
              </a:lnTo>
              <a:lnTo>
                <a:pt x="0" y="5246513"/>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1A6E223-7C4F-4E69-8B13-915F905A49E2}">
      <dsp:nvSpPr>
        <dsp:cNvPr id="0" name=""/>
        <dsp:cNvSpPr/>
      </dsp:nvSpPr>
      <dsp:spPr>
        <a:xfrm>
          <a:off x="1032739" y="5612205"/>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920795"/>
              <a:satOff val="-9626"/>
              <a:lumOff val="-369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مديريت منافع: خلاصه</a:t>
          </a:r>
          <a:endParaRPr lang="en-US" sz="1100" b="0" kern="1200" dirty="0">
            <a:cs typeface="B Koodak" panose="00000700000000000000" pitchFamily="2" charset="-78"/>
          </a:endParaRPr>
        </a:p>
      </dsp:txBody>
      <dsp:txXfrm>
        <a:off x="1039986" y="5619452"/>
        <a:ext cx="4634831" cy="232925"/>
      </dsp:txXfrm>
    </dsp:sp>
    <dsp:sp modelId="{30E2C034-9017-45B6-8E61-B23F54915295}">
      <dsp:nvSpPr>
        <dsp:cNvPr id="0" name=""/>
        <dsp:cNvSpPr/>
      </dsp:nvSpPr>
      <dsp:spPr>
        <a:xfrm>
          <a:off x="5682064" y="489401"/>
          <a:ext cx="716797" cy="5555787"/>
        </a:xfrm>
        <a:custGeom>
          <a:avLst/>
          <a:gdLst/>
          <a:ahLst/>
          <a:cxnLst/>
          <a:rect l="0" t="0" r="0" b="0"/>
          <a:pathLst>
            <a:path>
              <a:moveTo>
                <a:pt x="716797" y="0"/>
              </a:moveTo>
              <a:lnTo>
                <a:pt x="716797" y="5555787"/>
              </a:lnTo>
              <a:lnTo>
                <a:pt x="0" y="5555787"/>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1E4DD71-8A58-4BA6-8549-9F99A770D1C7}">
      <dsp:nvSpPr>
        <dsp:cNvPr id="0" name=""/>
        <dsp:cNvSpPr/>
      </dsp:nvSpPr>
      <dsp:spPr>
        <a:xfrm>
          <a:off x="1032739" y="5921479"/>
          <a:ext cx="4649325" cy="24741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kern="1200" dirty="0" smtClean="0"/>
            <a:t>ارزيابي و مديريت ريسك‌هاي سرمايه‌گذاري‌</a:t>
          </a:r>
          <a:endParaRPr lang="en-US" sz="1100" kern="1200" dirty="0" smtClean="0">
            <a:cs typeface="B Koodak" panose="00000700000000000000" pitchFamily="2" charset="-78"/>
          </a:endParaRPr>
        </a:p>
      </dsp:txBody>
      <dsp:txXfrm>
        <a:off x="1039986" y="5928726"/>
        <a:ext cx="4634831" cy="2329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37D3B4-4363-40B4-BD6A-35E33B18A9E7}" type="datetimeFigureOut">
              <a:rPr lang="en-US" smtClean="0"/>
              <a:pPr/>
              <a:t>5/2/2016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1E7D40-9912-4E17-BCEE-B71144680CC4}" type="slidenum">
              <a:rPr lang="en-US" smtClean="0"/>
              <a:pPr/>
              <a:t>‹#›</a:t>
            </a:fld>
            <a:endParaRPr lang="en-US"/>
          </a:p>
        </p:txBody>
      </p:sp>
    </p:spTree>
    <p:extLst>
      <p:ext uri="{BB962C8B-B14F-4D97-AF65-F5344CB8AC3E}">
        <p14:creationId xmlns="" xmlns:p14="http://schemas.microsoft.com/office/powerpoint/2010/main" val="177859701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80EEE1-0D80-4A74-A2DC-B9345FB39F86}" type="datetimeFigureOut">
              <a:rPr lang="en-US" smtClean="0"/>
              <a:pPr/>
              <a:t>5/2/2016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05724-4B40-4C28-9FF6-15C9D996E40D}" type="slidenum">
              <a:rPr lang="en-US" smtClean="0"/>
              <a:pPr/>
              <a:t>‹#›</a:t>
            </a:fld>
            <a:endParaRPr lang="en-US"/>
          </a:p>
        </p:txBody>
      </p:sp>
    </p:spTree>
    <p:extLst>
      <p:ext uri="{BB962C8B-B14F-4D97-AF65-F5344CB8AC3E}">
        <p14:creationId xmlns="" xmlns:p14="http://schemas.microsoft.com/office/powerpoint/2010/main" val="38092226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292618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61912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4100043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614772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800456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13394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4123268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817092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990641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983250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0748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4182577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624054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0180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530408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951705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839832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40014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1378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842011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720569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463391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F797EC-C1C3-4261-B25A-53C6F5D20059}"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220504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765594-3077-4B97-97E7-111789BADE98}"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3338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024B12-EC23-493C-99CC-ABDBDD2ACB1E}"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79593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4F80C-AEED-4C3C-ADD2-C60DEAF87F76}"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866956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37CB7-AAF0-4331-9ED9-079DB52489C5}"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281638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D19C01-8482-44C1-9BAA-9791F1CA7CF1}" type="datetime8">
              <a:rPr lang="fa-IR" smtClean="0"/>
              <a:pPr/>
              <a:t>16/مه/2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89588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655D03-A31E-486D-A2EF-37B2ACF7FC24}" type="datetime8">
              <a:rPr lang="fa-IR" smtClean="0"/>
              <a:pPr/>
              <a:t>16/مه/2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06246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FC2C61-E7A4-4AB6-9750-ED071151BD1D}" type="datetime8">
              <a:rPr lang="fa-IR" smtClean="0"/>
              <a:pPr/>
              <a:t>16/مه/2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2043758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99403-7D53-486E-9C1D-A23C21C075A7}" type="datetime8">
              <a:rPr lang="fa-IR" smtClean="0"/>
              <a:pPr/>
              <a:t>16/مه/2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420668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B9EE8-7486-4731-9A90-BF6384BF1C06}" type="datetime8">
              <a:rPr lang="fa-IR" smtClean="0"/>
              <a:pPr/>
              <a:t>16/مه/2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40419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DA2C4-D4FC-4B4A-92E4-BCC5E155E6ED}" type="datetime8">
              <a:rPr lang="fa-IR" smtClean="0"/>
              <a:pPr/>
              <a:t>16/مه/2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41725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C27F5-F978-44C3-BED7-854BEDD58456}" type="datetime8">
              <a:rPr lang="fa-IR" smtClean="0"/>
              <a:pPr/>
              <a:t>16/مه/2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942112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3640667" cy="6857999"/>
          </a:xfrm>
          <a:solidFill>
            <a:schemeClr val="accent5">
              <a:lumMod val="75000"/>
              <a:alpha val="75000"/>
            </a:schemeClr>
          </a:solidFill>
        </p:spPr>
        <p:txBody>
          <a:bodyPr/>
          <a:lstStyle/>
          <a:p>
            <a:endParaRPr lang="en-US" dirty="0"/>
          </a:p>
        </p:txBody>
      </p:sp>
      <p:sp>
        <p:nvSpPr>
          <p:cNvPr id="3" name="Subtitle 2"/>
          <p:cNvSpPr>
            <a:spLocks noGrp="1"/>
          </p:cNvSpPr>
          <p:nvPr>
            <p:ph type="subTitle" idx="1"/>
          </p:nvPr>
        </p:nvSpPr>
        <p:spPr>
          <a:xfrm>
            <a:off x="3640667" y="0"/>
            <a:ext cx="5503333" cy="6858000"/>
          </a:xfrm>
          <a:solidFill>
            <a:schemeClr val="accent5">
              <a:lumMod val="40000"/>
              <a:lumOff val="60000"/>
              <a:alpha val="75000"/>
            </a:schemeClr>
          </a:solidFill>
        </p:spPr>
        <p:txBody>
          <a:bodyPr>
            <a:normAutofit/>
          </a:bodyPr>
          <a:lstStyle/>
          <a:p>
            <a:endParaRPr lang="en-US" sz="4000" b="1" dirty="0" smtClean="0">
              <a:cs typeface="B Koodak" panose="00000700000000000000" pitchFamily="2" charset="-78"/>
            </a:endParaRPr>
          </a:p>
          <a:p>
            <a:r>
              <a:rPr lang="fa-IR" sz="4000" b="1" dirty="0" smtClean="0">
                <a:cs typeface="B Koodak" panose="00000700000000000000" pitchFamily="2" charset="-78"/>
              </a:rPr>
              <a:t>برنامه ریزی استراتژیک</a:t>
            </a:r>
          </a:p>
          <a:p>
            <a:r>
              <a:rPr lang="fa-IR" sz="4000" b="1" dirty="0" smtClean="0">
                <a:cs typeface="B Koodak" panose="00000700000000000000" pitchFamily="2" charset="-78"/>
              </a:rPr>
              <a:t> سیستم های اطلاعات</a:t>
            </a:r>
          </a:p>
          <a:p>
            <a:pPr rtl="1"/>
            <a:endParaRPr lang="fa-IR" sz="4000" b="1" dirty="0" smtClean="0">
              <a:cs typeface="B Koodak" panose="00000700000000000000" pitchFamily="2" charset="-78"/>
            </a:endParaRPr>
          </a:p>
          <a:p>
            <a:pPr rtl="1"/>
            <a:endParaRPr lang="fa-IR" sz="4000" b="1" dirty="0" smtClean="0">
              <a:cs typeface="B Koodak" panose="00000700000000000000" pitchFamily="2" charset="-78"/>
            </a:endParaRPr>
          </a:p>
          <a:p>
            <a:endParaRPr lang="fa-IR" sz="4000" b="1" dirty="0" smtClean="0">
              <a:cs typeface="B Koodak" panose="00000700000000000000" pitchFamily="2" charset="-78"/>
            </a:endParaRPr>
          </a:p>
          <a:p>
            <a:r>
              <a:rPr lang="fa-IR" sz="4000" b="1" dirty="0" smtClean="0">
                <a:solidFill>
                  <a:srgbClr val="C00000"/>
                </a:solidFill>
                <a:cs typeface="B Koodak" panose="00000700000000000000" pitchFamily="2" charset="-78"/>
              </a:rPr>
              <a:t>فصل نهم</a:t>
            </a:r>
            <a:endParaRPr lang="fa-IR" sz="4000" b="1" dirty="0">
              <a:solidFill>
                <a:srgbClr val="C00000"/>
              </a:solidFill>
              <a:cs typeface="B Koodak" panose="00000700000000000000" pitchFamily="2" charset="-78"/>
            </a:endParaRPr>
          </a:p>
          <a:p>
            <a:pPr rtl="1"/>
            <a:r>
              <a:rPr lang="fa-IR" sz="2000" b="1" dirty="0" smtClean="0">
                <a:solidFill>
                  <a:srgbClr val="0070C0"/>
                </a:solidFill>
                <a:cs typeface="B Koodak" panose="00000700000000000000" pitchFamily="2" charset="-78"/>
              </a:rPr>
              <a:t>مديريت </a:t>
            </a:r>
            <a:r>
              <a:rPr lang="fa-IR" sz="2000" b="1" dirty="0">
                <a:solidFill>
                  <a:srgbClr val="0070C0"/>
                </a:solidFill>
                <a:cs typeface="B Koodak" panose="00000700000000000000" pitchFamily="2" charset="-78"/>
              </a:rPr>
              <a:t>سرمايه‌گذاري در سيستم‌ها و تكنولوژي اطلاعات</a:t>
            </a:r>
            <a:endParaRPr lang="en-US" sz="2000" b="1" dirty="0">
              <a:solidFill>
                <a:srgbClr val="0070C0"/>
              </a:solidFill>
              <a:cs typeface="B Koodak" panose="00000700000000000000" pitchFamily="2" charset="-78"/>
            </a:endParaRPr>
          </a:p>
          <a:p>
            <a:endParaRPr lang="fa-IR" sz="4000" b="1" dirty="0" smtClean="0">
              <a:cs typeface="B Koodak" panose="00000700000000000000" pitchFamily="2" charset="-78"/>
            </a:endParaRPr>
          </a:p>
          <a:p>
            <a:endParaRPr lang="fa-IR" sz="4000" b="1" dirty="0" smtClean="0">
              <a:cs typeface="B Koodak" panose="00000700000000000000" pitchFamily="2" charset="-78"/>
            </a:endParaRPr>
          </a:p>
          <a:p>
            <a:endParaRPr lang="fa-IR" sz="4000" b="1" dirty="0" smtClean="0">
              <a:cs typeface="B Koodak" panose="00000700000000000000" pitchFamily="2" charset="-78"/>
            </a:endParaRPr>
          </a:p>
        </p:txBody>
      </p:sp>
      <p:cxnSp>
        <p:nvCxnSpPr>
          <p:cNvPr id="13" name="Straight Connector 12"/>
          <p:cNvCxnSpPr/>
          <p:nvPr/>
        </p:nvCxnSpPr>
        <p:spPr>
          <a:xfrm>
            <a:off x="3456368"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180400"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42188"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12206"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82232"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29496"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174815" y="5884792"/>
            <a:ext cx="4435036" cy="1624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Slide Number Placeholder 25"/>
          <p:cNvSpPr>
            <a:spLocks noGrp="1"/>
          </p:cNvSpPr>
          <p:nvPr>
            <p:ph type="sldNum" sz="quarter" idx="12"/>
          </p:nvPr>
        </p:nvSpPr>
        <p:spPr>
          <a:xfrm>
            <a:off x="304799" y="6381064"/>
            <a:ext cx="238897" cy="324536"/>
          </a:xfrm>
          <a:ln>
            <a:solidFill>
              <a:schemeClr val="tx1"/>
            </a:solidFill>
          </a:ln>
        </p:spPr>
        <p:txBody>
          <a:bodyPr/>
          <a:lstStyle/>
          <a:p>
            <a:fld id="{0EF45408-7CA2-45E7-AA0B-704CEC4C2229}" type="slidenum">
              <a:rPr lang="en-US" b="1" smtClean="0">
                <a:solidFill>
                  <a:schemeClr val="tx1"/>
                </a:solidFill>
              </a:rPr>
              <a:pPr/>
              <a:t>1</a:t>
            </a:fld>
            <a:endParaRPr lang="en-US" b="1" dirty="0">
              <a:solidFill>
                <a:schemeClr val="tx1"/>
              </a:solidFill>
            </a:endParaRPr>
          </a:p>
        </p:txBody>
      </p:sp>
      <p:sp>
        <p:nvSpPr>
          <p:cNvPr id="27" name="TextBox 26"/>
          <p:cNvSpPr txBox="1"/>
          <p:nvPr/>
        </p:nvSpPr>
        <p:spPr>
          <a:xfrm>
            <a:off x="5313442" y="6011732"/>
            <a:ext cx="2157782" cy="369332"/>
          </a:xfrm>
          <a:prstGeom prst="rect">
            <a:avLst/>
          </a:prstGeom>
          <a:noFill/>
        </p:spPr>
        <p:txBody>
          <a:bodyPr wrap="square" rtlCol="0">
            <a:spAutoFit/>
          </a:bodyPr>
          <a:lstStyle/>
          <a:p>
            <a:pPr algn="ctr"/>
            <a:endParaRPr lang="en-US" b="1" dirty="0">
              <a:cs typeface="B Koodak" panose="00000700000000000000" pitchFamily="2" charset="-78"/>
            </a:endParaRPr>
          </a:p>
        </p:txBody>
      </p:sp>
      <p:sp>
        <p:nvSpPr>
          <p:cNvPr id="29" name="TextBox 28"/>
          <p:cNvSpPr txBox="1"/>
          <p:nvPr/>
        </p:nvSpPr>
        <p:spPr>
          <a:xfrm>
            <a:off x="5257461" y="2970712"/>
            <a:ext cx="2269744" cy="307777"/>
          </a:xfrm>
          <a:prstGeom prst="rect">
            <a:avLst/>
          </a:prstGeom>
          <a:noFill/>
        </p:spPr>
        <p:txBody>
          <a:bodyPr wrap="square" rtlCol="0">
            <a:spAutoFit/>
          </a:bodyPr>
          <a:lstStyle/>
          <a:p>
            <a:pPr algn="ctr" rtl="1"/>
            <a:r>
              <a:rPr lang="fa-IR" sz="1200" b="1" dirty="0" smtClean="0">
                <a:solidFill>
                  <a:srgbClr val="00B050"/>
                </a:solidFill>
                <a:cs typeface="B Koodak" panose="00000700000000000000" pitchFamily="2" charset="-78"/>
              </a:rPr>
              <a:t>مولفین: </a:t>
            </a:r>
            <a:r>
              <a:rPr lang="fa-IR" sz="1400" b="1" dirty="0" smtClean="0">
                <a:solidFill>
                  <a:srgbClr val="00B050"/>
                </a:solidFill>
                <a:cs typeface="B Koodak" panose="00000700000000000000" pitchFamily="2" charset="-78"/>
              </a:rPr>
              <a:t>جان </a:t>
            </a:r>
            <a:r>
              <a:rPr lang="fa-IR" sz="1400" b="1" dirty="0">
                <a:solidFill>
                  <a:srgbClr val="00B050"/>
                </a:solidFill>
                <a:cs typeface="B Koodak" panose="00000700000000000000" pitchFamily="2" charset="-78"/>
              </a:rPr>
              <a:t>وارد، جو پیارد</a:t>
            </a:r>
          </a:p>
        </p:txBody>
      </p:sp>
      <p:sp>
        <p:nvSpPr>
          <p:cNvPr id="30" name="TextBox 29"/>
          <p:cNvSpPr txBox="1"/>
          <p:nvPr/>
        </p:nvSpPr>
        <p:spPr>
          <a:xfrm>
            <a:off x="4182886" y="2459049"/>
            <a:ext cx="4413715" cy="400110"/>
          </a:xfrm>
          <a:prstGeom prst="rect">
            <a:avLst/>
          </a:prstGeom>
          <a:noFill/>
        </p:spPr>
        <p:txBody>
          <a:bodyPr wrap="square" rtlCol="0">
            <a:spAutoFit/>
          </a:bodyPr>
          <a:lstStyle/>
          <a:p>
            <a:pPr algn="r" rtl="1"/>
            <a:r>
              <a:rPr lang="fa-IR" sz="1400" b="1" dirty="0" smtClean="0">
                <a:solidFill>
                  <a:srgbClr val="7030A0"/>
                </a:solidFill>
                <a:cs typeface="B Koodak" panose="00000700000000000000" pitchFamily="2" charset="-78"/>
              </a:rPr>
              <a:t>مترجمین:</a:t>
            </a:r>
            <a:r>
              <a:rPr lang="fa-IR" sz="2000" b="1" dirty="0" smtClean="0">
                <a:solidFill>
                  <a:srgbClr val="7030A0"/>
                </a:solidFill>
                <a:cs typeface="B Koodak" panose="00000700000000000000" pitchFamily="2" charset="-78"/>
              </a:rPr>
              <a:t> </a:t>
            </a:r>
            <a:r>
              <a:rPr lang="fa-IR" sz="2000" b="1" dirty="0">
                <a:solidFill>
                  <a:srgbClr val="7030A0"/>
                </a:solidFill>
                <a:cs typeface="B Koodak" panose="00000700000000000000" pitchFamily="2" charset="-78"/>
              </a:rPr>
              <a:t>سید محمد اعرابی، عباس خدادادی</a:t>
            </a:r>
          </a:p>
        </p:txBody>
      </p:sp>
      <p:cxnSp>
        <p:nvCxnSpPr>
          <p:cNvPr id="37" name="Straight Connector 36"/>
          <p:cNvCxnSpPr/>
          <p:nvPr/>
        </p:nvCxnSpPr>
        <p:spPr>
          <a:xfrm>
            <a:off x="3023879" y="12354"/>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31435" y="411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09699"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9717"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957981" y="-706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105245" y="117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439363" y="570923"/>
            <a:ext cx="2584143" cy="3745704"/>
          </a:xfrm>
          <a:prstGeom prst="rect">
            <a:avLst/>
          </a:prstGeom>
        </p:spPr>
      </p:pic>
    </p:spTree>
    <p:extLst>
      <p:ext uri="{BB962C8B-B14F-4D97-AF65-F5344CB8AC3E}">
        <p14:creationId xmlns="" xmlns:p14="http://schemas.microsoft.com/office/powerpoint/2010/main" val="1034043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10</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5029200" y="605869"/>
            <a:ext cx="4048897"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مثالي از وزن‌دهي به عوامل مختلف (زياد، متوسط، كم)</a:t>
            </a:r>
            <a:endParaRPr lang="en-US" sz="1600" dirty="0">
              <a:solidFill>
                <a:srgbClr val="FF0000"/>
              </a:solidFill>
              <a:cs typeface="B Koodak" panose="00000700000000000000" pitchFamily="2" charset="-78"/>
            </a:endParaRPr>
          </a:p>
        </p:txBody>
      </p:sp>
      <p:sp>
        <p:nvSpPr>
          <p:cNvPr id="59" name="Rectangle 58"/>
          <p:cNvSpPr/>
          <p:nvPr/>
        </p:nvSpPr>
        <p:spPr>
          <a:xfrm>
            <a:off x="1152006" y="4549248"/>
            <a:ext cx="7909618" cy="2246769"/>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برنامه‌ كلي تدوين شده امكان تصميم‌گيريهاي كوتاه مدت را فراهم مي‌آورد، زيرا:</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 منابع را مي‌توان مجدداً بر اساس كاربردهاي با اولويت بالا تا پايين اختصاص داد؛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سطوح منبع‌يابي مناسب براي آينده را مي‌توان تنظيم كرد و فعاليت مورد نياز براي كسب منابع مناسب بر اساس شناخت كامل از منافع قابل دسترس انجام داد. </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هر ارزيابي پس از اجرا نه تنها بايد بر چيزي كه اتفاق داده بر حسب منافع باشد، بلكه همچنين بايد به منافع بيشتري كه مي‌توان كسب كرد، تاكيد كرد</a:t>
            </a:r>
            <a:r>
              <a:rPr lang="fa-IR" sz="1400" dirty="0"/>
              <a:t>. </a:t>
            </a:r>
            <a:endParaRPr lang="en-US" sz="1400" dirty="0"/>
          </a:p>
          <a:p>
            <a:pPr rtl="1"/>
            <a:r>
              <a:rPr lang="fa-IR" sz="1400" dirty="0"/>
              <a:t> </a:t>
            </a:r>
            <a:endParaRPr lang="en-US" sz="1400" dirty="0"/>
          </a:p>
        </p:txBody>
      </p:sp>
      <p:graphicFrame>
        <p:nvGraphicFramePr>
          <p:cNvPr id="4" name="Table 3"/>
          <p:cNvGraphicFramePr>
            <a:graphicFrameLocks noGrp="1"/>
          </p:cNvGraphicFramePr>
          <p:nvPr>
            <p:extLst>
              <p:ext uri="{D42A27DB-BD31-4B8C-83A1-F6EECF244321}">
                <p14:modId xmlns="" xmlns:p14="http://schemas.microsoft.com/office/powerpoint/2010/main" val="2340374343"/>
              </p:ext>
            </p:extLst>
          </p:nvPr>
        </p:nvGraphicFramePr>
        <p:xfrm>
          <a:off x="1557427" y="1138563"/>
          <a:ext cx="6943545" cy="2926080"/>
        </p:xfrm>
        <a:graphic>
          <a:graphicData uri="http://schemas.openxmlformats.org/drawingml/2006/table">
            <a:tbl>
              <a:tblPr rtl="1" firstRow="1" firstCol="1" bandRow="1">
                <a:tableStyleId>{5C22544A-7EE6-4342-B048-85BDC9FD1C3A}</a:tableStyleId>
              </a:tblPr>
              <a:tblGrid>
                <a:gridCol w="2883433"/>
                <a:gridCol w="1079955"/>
                <a:gridCol w="971807"/>
                <a:gridCol w="732663"/>
                <a:gridCol w="1275687"/>
              </a:tblGrid>
              <a:tr h="0">
                <a:tc>
                  <a:txBody>
                    <a:bodyPr/>
                    <a:lstStyle/>
                    <a:p>
                      <a:pPr marL="0" marR="0" algn="just" rtl="1">
                        <a:spcBef>
                          <a:spcPts val="0"/>
                        </a:spcBef>
                        <a:spcAft>
                          <a:spcPts val="0"/>
                        </a:spcAft>
                      </a:pPr>
                      <a:r>
                        <a:rPr lang="fa-IR" sz="1200">
                          <a:effectLst/>
                        </a:rPr>
                        <a:t>عامل</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اهداف/عوامل حياتي موفقيت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ريسك‌هاي كسب و كار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زيرساخت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صرفه‌جويي اقتصادي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0" marR="0" algn="just" rtl="1">
                        <a:spcBef>
                          <a:spcPts val="0"/>
                        </a:spcBef>
                        <a:spcAft>
                          <a:spcPts val="0"/>
                        </a:spcAft>
                      </a:pPr>
                      <a:r>
                        <a:rPr lang="fa-IR" sz="1200">
                          <a:effectLst/>
                        </a:rPr>
                        <a:t>1. همه سرمايه‌گذاري‌‌ها بايد به نرخ بازده مناسبي برسند.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marL="0" marR="0" algn="just" rtl="1">
                        <a:spcBef>
                          <a:spcPts val="0"/>
                        </a:spcBef>
                        <a:spcAft>
                          <a:spcPts val="0"/>
                        </a:spcAft>
                      </a:pPr>
                      <a:r>
                        <a:rPr lang="fa-IR" sz="1200">
                          <a:effectLst/>
                        </a:rPr>
                        <a:t>2. موقعيت ضعيف كسب و كار يا سودآوري كوتاه‌مدت.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متوسط</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marL="0" marR="0" algn="just" rtl="1">
                        <a:spcBef>
                          <a:spcPts val="0"/>
                        </a:spcBef>
                        <a:spcAft>
                          <a:spcPts val="0"/>
                        </a:spcAft>
                      </a:pPr>
                      <a:r>
                        <a:rPr lang="fa-IR" sz="1200">
                          <a:effectLst/>
                        </a:rPr>
                        <a:t>3. كسب و كار در بازار رو به رشدي بوده و تامين نياز بازار اهميت دارد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متوسط</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marL="0" marR="0" algn="just" rtl="1">
                        <a:spcBef>
                          <a:spcPts val="0"/>
                        </a:spcBef>
                        <a:spcAft>
                          <a:spcPts val="0"/>
                        </a:spcAft>
                      </a:pPr>
                      <a:r>
                        <a:rPr lang="fa-IR" sz="1200">
                          <a:effectLst/>
                        </a:rPr>
                        <a:t>4. محيط بسيار رقابتي بوده و عملكرد كسب و كار بايد بهبود يابد.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متوسط</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marL="0" marR="0" algn="just" rtl="1">
                        <a:spcBef>
                          <a:spcPts val="0"/>
                        </a:spcBef>
                        <a:spcAft>
                          <a:spcPts val="0"/>
                        </a:spcAft>
                      </a:pPr>
                      <a:r>
                        <a:rPr lang="fa-IR" sz="1200">
                          <a:effectLst/>
                        </a:rPr>
                        <a:t>5. نياز به توسعه مجدد سيستم‌هاي قديمي بوده و تكنولوژي در مقايسه با رقبا يا سازمانهاي همكار، به‌روز نيست.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متوسط</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marL="0" marR="0" algn="just" rtl="1">
                        <a:spcBef>
                          <a:spcPts val="0"/>
                        </a:spcBef>
                        <a:spcAft>
                          <a:spcPts val="0"/>
                        </a:spcAft>
                      </a:pPr>
                      <a:r>
                        <a:rPr lang="fa-IR" sz="1200">
                          <a:effectLst/>
                        </a:rPr>
                        <a:t>6.نياز به سيستم‌هاي جديدي براي پشتيباني از تغييرات يا عقلايي‌سازي آنها وجود دارد.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متوسط</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متوسط</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marL="0" marR="0" algn="just" rtl="1">
                        <a:spcBef>
                          <a:spcPts val="0"/>
                        </a:spcBef>
                        <a:spcAft>
                          <a:spcPts val="0"/>
                        </a:spcAft>
                      </a:pPr>
                      <a:r>
                        <a:rPr lang="fa-IR" sz="1200">
                          <a:effectLst/>
                        </a:rPr>
                        <a:t>7. هزينه‌ها براي سيستم‌هاي موجود در صورت توسعه مجدد آنها كاهش يابد.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زياد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dirty="0">
                          <a:effectLst/>
                        </a:rPr>
                        <a:t>زياد</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Tree>
    <p:extLst>
      <p:ext uri="{BB962C8B-B14F-4D97-AF65-F5344CB8AC3E}">
        <p14:creationId xmlns="" xmlns:p14="http://schemas.microsoft.com/office/powerpoint/2010/main" val="1790320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11</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4062342" y="541085"/>
            <a:ext cx="4987361"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عوامل افزايش دهنده احتمال موفقيت سيستم‌هاي اطلاعات استراتژيك</a:t>
            </a:r>
            <a:endParaRPr lang="en-US" sz="1600" dirty="0">
              <a:solidFill>
                <a:srgbClr val="FF0000"/>
              </a:solidFill>
              <a:cs typeface="B Koodak" panose="00000700000000000000" pitchFamily="2" charset="-78"/>
            </a:endParaRPr>
          </a:p>
        </p:txBody>
      </p:sp>
      <p:sp>
        <p:nvSpPr>
          <p:cNvPr id="59" name="Rectangle 58"/>
          <p:cNvSpPr/>
          <p:nvPr/>
        </p:nvSpPr>
        <p:spPr>
          <a:xfrm>
            <a:off x="1152006" y="5756513"/>
            <a:ext cx="7909618" cy="738664"/>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كاربردهاي استراتژيك اشاره به تغييرات عمده در كسب و كار دارند كه در ارتباط با سيستم جديد براي خلق مزيت مورد نظر ايجاد خواهند شد. </a:t>
            </a:r>
          </a:p>
        </p:txBody>
      </p:sp>
      <p:sp>
        <p:nvSpPr>
          <p:cNvPr id="4" name="Rectangle 19"/>
          <p:cNvSpPr>
            <a:spLocks noChangeArrowheads="1"/>
          </p:cNvSpPr>
          <p:nvPr/>
        </p:nvSpPr>
        <p:spPr bwMode="auto">
          <a:xfrm>
            <a:off x="2031579" y="879639"/>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2031579" y="879639"/>
            <a:ext cx="6059488" cy="4606925"/>
            <a:chOff x="1356" y="7155"/>
            <a:chExt cx="9543" cy="7256"/>
          </a:xfrm>
        </p:grpSpPr>
        <p:sp>
          <p:nvSpPr>
            <p:cNvPr id="6" name="AutoShape 18"/>
            <p:cNvSpPr>
              <a:spLocks noChangeAspect="1" noChangeArrowheads="1" noTextEdit="1"/>
            </p:cNvSpPr>
            <p:nvPr/>
          </p:nvSpPr>
          <p:spPr bwMode="auto">
            <a:xfrm>
              <a:off x="1356" y="7155"/>
              <a:ext cx="9543" cy="7256"/>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17"/>
            <p:cNvSpPr>
              <a:spLocks noChangeArrowheads="1"/>
            </p:cNvSpPr>
            <p:nvPr/>
          </p:nvSpPr>
          <p:spPr bwMode="auto">
            <a:xfrm>
              <a:off x="1800" y="12657"/>
              <a:ext cx="1696" cy="1200"/>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ناموفق</a:t>
              </a:r>
              <a:r>
                <a:rPr kumimoji="0" lang="en-US"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هيچ منفعتي ارائه نمي‌شود</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16"/>
            <p:cNvSpPr>
              <a:spLocks noChangeArrowheads="1"/>
            </p:cNvSpPr>
            <p:nvPr/>
          </p:nvSpPr>
          <p:spPr bwMode="auto">
            <a:xfrm>
              <a:off x="4095" y="11220"/>
              <a:ext cx="1726" cy="1050"/>
            </a:xfrm>
            <a:prstGeom prst="rect">
              <a:avLst/>
            </a:prstGeom>
            <a:solidFill>
              <a:schemeClr val="accent2">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موفقيت كم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دستيابي به برخي منافع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15"/>
            <p:cNvSpPr>
              <a:spLocks noChangeArrowheads="1"/>
            </p:cNvSpPr>
            <p:nvPr/>
          </p:nvSpPr>
          <p:spPr bwMode="auto">
            <a:xfrm>
              <a:off x="6540" y="9645"/>
              <a:ext cx="1696" cy="1050"/>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موفق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منافع در حد انتظار است</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14"/>
            <p:cNvSpPr>
              <a:spLocks noChangeArrowheads="1"/>
            </p:cNvSpPr>
            <p:nvPr/>
          </p:nvSpPr>
          <p:spPr bwMode="auto">
            <a:xfrm>
              <a:off x="8610" y="7740"/>
              <a:ext cx="1696" cy="1050"/>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بسيار موفق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منافع از انتظارات بالاتر است.</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Freeform 13"/>
            <p:cNvSpPr>
              <a:spLocks/>
            </p:cNvSpPr>
            <p:nvPr/>
          </p:nvSpPr>
          <p:spPr bwMode="auto">
            <a:xfrm>
              <a:off x="2310" y="7890"/>
              <a:ext cx="6300" cy="4770"/>
            </a:xfrm>
            <a:custGeom>
              <a:avLst/>
              <a:gdLst>
                <a:gd name="T0" fmla="*/ 0 w 6015"/>
                <a:gd name="T1" fmla="*/ 4350 h 4350"/>
                <a:gd name="T2" fmla="*/ 660 w 6015"/>
                <a:gd name="T3" fmla="*/ 3210 h 4350"/>
                <a:gd name="T4" fmla="*/ 1935 w 6015"/>
                <a:gd name="T5" fmla="*/ 1965 h 4350"/>
                <a:gd name="T6" fmla="*/ 3945 w 6015"/>
                <a:gd name="T7" fmla="*/ 630 h 4350"/>
                <a:gd name="T8" fmla="*/ 6015 w 6015"/>
                <a:gd name="T9" fmla="*/ 0 h 4350"/>
              </a:gdLst>
              <a:ahLst/>
              <a:cxnLst>
                <a:cxn ang="0">
                  <a:pos x="T0" y="T1"/>
                </a:cxn>
                <a:cxn ang="0">
                  <a:pos x="T2" y="T3"/>
                </a:cxn>
                <a:cxn ang="0">
                  <a:pos x="T4" y="T5"/>
                </a:cxn>
                <a:cxn ang="0">
                  <a:pos x="T6" y="T7"/>
                </a:cxn>
                <a:cxn ang="0">
                  <a:pos x="T8" y="T9"/>
                </a:cxn>
              </a:cxnLst>
              <a:rect l="0" t="0" r="r" b="b"/>
              <a:pathLst>
                <a:path w="6015" h="4350">
                  <a:moveTo>
                    <a:pt x="0" y="4350"/>
                  </a:moveTo>
                  <a:cubicBezTo>
                    <a:pt x="169" y="3978"/>
                    <a:pt x="338" y="3607"/>
                    <a:pt x="660" y="3210"/>
                  </a:cubicBezTo>
                  <a:cubicBezTo>
                    <a:pt x="982" y="2813"/>
                    <a:pt x="1388" y="2395"/>
                    <a:pt x="1935" y="1965"/>
                  </a:cubicBezTo>
                  <a:cubicBezTo>
                    <a:pt x="2482" y="1535"/>
                    <a:pt x="3265" y="957"/>
                    <a:pt x="3945" y="630"/>
                  </a:cubicBezTo>
                  <a:cubicBezTo>
                    <a:pt x="4625" y="303"/>
                    <a:pt x="5320" y="151"/>
                    <a:pt x="6015" y="0"/>
                  </a:cubicBezTo>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a:off x="3015" y="10585"/>
              <a:ext cx="1410" cy="785"/>
            </a:xfrm>
            <a:custGeom>
              <a:avLst/>
              <a:gdLst>
                <a:gd name="T0" fmla="*/ 0 w 1410"/>
                <a:gd name="T1" fmla="*/ 785 h 785"/>
                <a:gd name="T2" fmla="*/ 600 w 1410"/>
                <a:gd name="T3" fmla="*/ 125 h 785"/>
                <a:gd name="T4" fmla="*/ 795 w 1410"/>
                <a:gd name="T5" fmla="*/ 35 h 785"/>
                <a:gd name="T6" fmla="*/ 1185 w 1410"/>
                <a:gd name="T7" fmla="*/ 110 h 785"/>
                <a:gd name="T8" fmla="*/ 1365 w 1410"/>
                <a:gd name="T9" fmla="*/ 335 h 785"/>
                <a:gd name="T10" fmla="*/ 1410 w 1410"/>
                <a:gd name="T11" fmla="*/ 620 h 785"/>
              </a:gdLst>
              <a:ahLst/>
              <a:cxnLst>
                <a:cxn ang="0">
                  <a:pos x="T0" y="T1"/>
                </a:cxn>
                <a:cxn ang="0">
                  <a:pos x="T2" y="T3"/>
                </a:cxn>
                <a:cxn ang="0">
                  <a:pos x="T4" y="T5"/>
                </a:cxn>
                <a:cxn ang="0">
                  <a:pos x="T6" y="T7"/>
                </a:cxn>
                <a:cxn ang="0">
                  <a:pos x="T8" y="T9"/>
                </a:cxn>
                <a:cxn ang="0">
                  <a:pos x="T10" y="T11"/>
                </a:cxn>
              </a:cxnLst>
              <a:rect l="0" t="0" r="r" b="b"/>
              <a:pathLst>
                <a:path w="1410" h="785">
                  <a:moveTo>
                    <a:pt x="0" y="785"/>
                  </a:moveTo>
                  <a:cubicBezTo>
                    <a:pt x="234" y="517"/>
                    <a:pt x="468" y="250"/>
                    <a:pt x="600" y="125"/>
                  </a:cubicBezTo>
                  <a:cubicBezTo>
                    <a:pt x="732" y="0"/>
                    <a:pt x="698" y="37"/>
                    <a:pt x="795" y="35"/>
                  </a:cubicBezTo>
                  <a:cubicBezTo>
                    <a:pt x="892" y="33"/>
                    <a:pt x="1090" y="60"/>
                    <a:pt x="1185" y="110"/>
                  </a:cubicBezTo>
                  <a:cubicBezTo>
                    <a:pt x="1280" y="160"/>
                    <a:pt x="1328" y="250"/>
                    <a:pt x="1365" y="335"/>
                  </a:cubicBezTo>
                  <a:cubicBezTo>
                    <a:pt x="1402" y="420"/>
                    <a:pt x="1403" y="573"/>
                    <a:pt x="1410" y="620"/>
                  </a:cubicBezTo>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p:nvSpPr>
          <p:spPr bwMode="auto">
            <a:xfrm rot="-306080">
              <a:off x="4290" y="9145"/>
              <a:ext cx="2505" cy="785"/>
            </a:xfrm>
            <a:custGeom>
              <a:avLst/>
              <a:gdLst>
                <a:gd name="T0" fmla="*/ 0 w 1410"/>
                <a:gd name="T1" fmla="*/ 785 h 785"/>
                <a:gd name="T2" fmla="*/ 600 w 1410"/>
                <a:gd name="T3" fmla="*/ 125 h 785"/>
                <a:gd name="T4" fmla="*/ 795 w 1410"/>
                <a:gd name="T5" fmla="*/ 35 h 785"/>
                <a:gd name="T6" fmla="*/ 1185 w 1410"/>
                <a:gd name="T7" fmla="*/ 110 h 785"/>
                <a:gd name="T8" fmla="*/ 1365 w 1410"/>
                <a:gd name="T9" fmla="*/ 335 h 785"/>
                <a:gd name="T10" fmla="*/ 1410 w 1410"/>
                <a:gd name="T11" fmla="*/ 620 h 785"/>
              </a:gdLst>
              <a:ahLst/>
              <a:cxnLst>
                <a:cxn ang="0">
                  <a:pos x="T0" y="T1"/>
                </a:cxn>
                <a:cxn ang="0">
                  <a:pos x="T2" y="T3"/>
                </a:cxn>
                <a:cxn ang="0">
                  <a:pos x="T4" y="T5"/>
                </a:cxn>
                <a:cxn ang="0">
                  <a:pos x="T6" y="T7"/>
                </a:cxn>
                <a:cxn ang="0">
                  <a:pos x="T8" y="T9"/>
                </a:cxn>
                <a:cxn ang="0">
                  <a:pos x="T10" y="T11"/>
                </a:cxn>
              </a:cxnLst>
              <a:rect l="0" t="0" r="r" b="b"/>
              <a:pathLst>
                <a:path w="1410" h="785">
                  <a:moveTo>
                    <a:pt x="0" y="785"/>
                  </a:moveTo>
                  <a:cubicBezTo>
                    <a:pt x="234" y="517"/>
                    <a:pt x="468" y="250"/>
                    <a:pt x="600" y="125"/>
                  </a:cubicBezTo>
                  <a:cubicBezTo>
                    <a:pt x="732" y="0"/>
                    <a:pt x="698" y="37"/>
                    <a:pt x="795" y="35"/>
                  </a:cubicBezTo>
                  <a:cubicBezTo>
                    <a:pt x="892" y="33"/>
                    <a:pt x="1090" y="60"/>
                    <a:pt x="1185" y="110"/>
                  </a:cubicBezTo>
                  <a:cubicBezTo>
                    <a:pt x="1280" y="160"/>
                    <a:pt x="1328" y="250"/>
                    <a:pt x="1365" y="335"/>
                  </a:cubicBezTo>
                  <a:cubicBezTo>
                    <a:pt x="1402" y="420"/>
                    <a:pt x="1403" y="573"/>
                    <a:pt x="1410" y="620"/>
                  </a:cubicBezTo>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p:nvSpPr>
          <p:spPr bwMode="auto">
            <a:xfrm>
              <a:off x="3496" y="12270"/>
              <a:ext cx="1604" cy="1005"/>
            </a:xfrm>
            <a:custGeom>
              <a:avLst/>
              <a:gdLst>
                <a:gd name="T0" fmla="*/ 0 w 1604"/>
                <a:gd name="T1" fmla="*/ 1005 h 1005"/>
                <a:gd name="T2" fmla="*/ 1049 w 1604"/>
                <a:gd name="T3" fmla="*/ 840 h 1005"/>
                <a:gd name="T4" fmla="*/ 1484 w 1604"/>
                <a:gd name="T5" fmla="*/ 390 h 1005"/>
                <a:gd name="T6" fmla="*/ 1604 w 1604"/>
                <a:gd name="T7" fmla="*/ 0 h 1005"/>
              </a:gdLst>
              <a:ahLst/>
              <a:cxnLst>
                <a:cxn ang="0">
                  <a:pos x="T0" y="T1"/>
                </a:cxn>
                <a:cxn ang="0">
                  <a:pos x="T2" y="T3"/>
                </a:cxn>
                <a:cxn ang="0">
                  <a:pos x="T4" y="T5"/>
                </a:cxn>
                <a:cxn ang="0">
                  <a:pos x="T6" y="T7"/>
                </a:cxn>
              </a:cxnLst>
              <a:rect l="0" t="0" r="r" b="b"/>
              <a:pathLst>
                <a:path w="1604" h="1005">
                  <a:moveTo>
                    <a:pt x="0" y="1005"/>
                  </a:moveTo>
                  <a:cubicBezTo>
                    <a:pt x="401" y="973"/>
                    <a:pt x="802" y="942"/>
                    <a:pt x="1049" y="840"/>
                  </a:cubicBezTo>
                  <a:cubicBezTo>
                    <a:pt x="1296" y="738"/>
                    <a:pt x="1392" y="530"/>
                    <a:pt x="1484" y="390"/>
                  </a:cubicBezTo>
                  <a:cubicBezTo>
                    <a:pt x="1576" y="250"/>
                    <a:pt x="1590" y="125"/>
                    <a:pt x="1604" y="0"/>
                  </a:cubicBezTo>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p:nvSpPr>
          <p:spPr bwMode="auto">
            <a:xfrm>
              <a:off x="5836" y="10695"/>
              <a:ext cx="1604" cy="1005"/>
            </a:xfrm>
            <a:custGeom>
              <a:avLst/>
              <a:gdLst>
                <a:gd name="T0" fmla="*/ 0 w 1604"/>
                <a:gd name="T1" fmla="*/ 1005 h 1005"/>
                <a:gd name="T2" fmla="*/ 1049 w 1604"/>
                <a:gd name="T3" fmla="*/ 840 h 1005"/>
                <a:gd name="T4" fmla="*/ 1484 w 1604"/>
                <a:gd name="T5" fmla="*/ 390 h 1005"/>
                <a:gd name="T6" fmla="*/ 1604 w 1604"/>
                <a:gd name="T7" fmla="*/ 0 h 1005"/>
              </a:gdLst>
              <a:ahLst/>
              <a:cxnLst>
                <a:cxn ang="0">
                  <a:pos x="T0" y="T1"/>
                </a:cxn>
                <a:cxn ang="0">
                  <a:pos x="T2" y="T3"/>
                </a:cxn>
                <a:cxn ang="0">
                  <a:pos x="T4" y="T5"/>
                </a:cxn>
                <a:cxn ang="0">
                  <a:pos x="T6" y="T7"/>
                </a:cxn>
              </a:cxnLst>
              <a:rect l="0" t="0" r="r" b="b"/>
              <a:pathLst>
                <a:path w="1604" h="1005">
                  <a:moveTo>
                    <a:pt x="0" y="1005"/>
                  </a:moveTo>
                  <a:cubicBezTo>
                    <a:pt x="401" y="973"/>
                    <a:pt x="802" y="942"/>
                    <a:pt x="1049" y="840"/>
                  </a:cubicBezTo>
                  <a:cubicBezTo>
                    <a:pt x="1296" y="738"/>
                    <a:pt x="1392" y="530"/>
                    <a:pt x="1484" y="390"/>
                  </a:cubicBezTo>
                  <a:cubicBezTo>
                    <a:pt x="1576" y="250"/>
                    <a:pt x="1590" y="125"/>
                    <a:pt x="1604" y="0"/>
                  </a:cubicBezTo>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p:cNvSpPr>
              <a:spLocks/>
            </p:cNvSpPr>
            <p:nvPr/>
          </p:nvSpPr>
          <p:spPr bwMode="auto">
            <a:xfrm>
              <a:off x="8236" y="8790"/>
              <a:ext cx="1604" cy="1275"/>
            </a:xfrm>
            <a:custGeom>
              <a:avLst/>
              <a:gdLst>
                <a:gd name="T0" fmla="*/ 0 w 1604"/>
                <a:gd name="T1" fmla="*/ 1005 h 1005"/>
                <a:gd name="T2" fmla="*/ 1049 w 1604"/>
                <a:gd name="T3" fmla="*/ 840 h 1005"/>
                <a:gd name="T4" fmla="*/ 1484 w 1604"/>
                <a:gd name="T5" fmla="*/ 390 h 1005"/>
                <a:gd name="T6" fmla="*/ 1604 w 1604"/>
                <a:gd name="T7" fmla="*/ 0 h 1005"/>
              </a:gdLst>
              <a:ahLst/>
              <a:cxnLst>
                <a:cxn ang="0">
                  <a:pos x="T0" y="T1"/>
                </a:cxn>
                <a:cxn ang="0">
                  <a:pos x="T2" y="T3"/>
                </a:cxn>
                <a:cxn ang="0">
                  <a:pos x="T4" y="T5"/>
                </a:cxn>
                <a:cxn ang="0">
                  <a:pos x="T6" y="T7"/>
                </a:cxn>
              </a:cxnLst>
              <a:rect l="0" t="0" r="r" b="b"/>
              <a:pathLst>
                <a:path w="1604" h="1005">
                  <a:moveTo>
                    <a:pt x="0" y="1005"/>
                  </a:moveTo>
                  <a:cubicBezTo>
                    <a:pt x="401" y="973"/>
                    <a:pt x="802" y="942"/>
                    <a:pt x="1049" y="840"/>
                  </a:cubicBezTo>
                  <a:cubicBezTo>
                    <a:pt x="1296" y="738"/>
                    <a:pt x="1392" y="530"/>
                    <a:pt x="1484" y="390"/>
                  </a:cubicBezTo>
                  <a:cubicBezTo>
                    <a:pt x="1576" y="250"/>
                    <a:pt x="1590" y="125"/>
                    <a:pt x="1604" y="0"/>
                  </a:cubicBezTo>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7"/>
            <p:cNvSpPr>
              <a:spLocks noChangeArrowheads="1"/>
            </p:cNvSpPr>
            <p:nvPr/>
          </p:nvSpPr>
          <p:spPr bwMode="auto">
            <a:xfrm>
              <a:off x="3765" y="12930"/>
              <a:ext cx="2491" cy="1245"/>
            </a:xfrm>
            <a:prstGeom prst="rect">
              <a:avLst/>
            </a:prstGeom>
            <a:noFill/>
            <a:ln>
              <a:noFill/>
            </a:ln>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رويكرد برنامه‌ريزي، روش و نتايج و نقشهاي اجراي سيستم‌هاي اطلاعات و تكنولوژي اطلاعات و مديران كسب و كار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 name="Rectangle 6"/>
            <p:cNvSpPr>
              <a:spLocks noChangeArrowheads="1"/>
            </p:cNvSpPr>
            <p:nvPr/>
          </p:nvSpPr>
          <p:spPr bwMode="auto">
            <a:xfrm>
              <a:off x="6450" y="11475"/>
              <a:ext cx="2491" cy="1050"/>
            </a:xfrm>
            <a:prstGeom prst="rect">
              <a:avLst/>
            </a:prstGeom>
            <a:noFill/>
            <a:ln>
              <a:noFill/>
            </a:ln>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رويكرد جامع به مديريت منافع در برنامه‌ريزي آغاز شده است كه مشاركت بيشتري در كسب و كار دارد.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 name="Rectangle 5"/>
            <p:cNvSpPr>
              <a:spLocks noChangeArrowheads="1"/>
            </p:cNvSpPr>
            <p:nvPr/>
          </p:nvSpPr>
          <p:spPr bwMode="auto">
            <a:xfrm>
              <a:off x="8358" y="9995"/>
              <a:ext cx="2491" cy="1225"/>
            </a:xfrm>
            <a:prstGeom prst="rect">
              <a:avLst/>
            </a:prstGeom>
            <a:noFill/>
            <a:ln>
              <a:noFill/>
            </a:ln>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وجود روشهاي تغيير سازماني و اراده قوي براي سرمايه‌گذاري‌ در منافع استراتژيك و روشهاي مختلف ارزيابي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5157" y="7560"/>
              <a:ext cx="3136" cy="1050"/>
            </a:xfrm>
            <a:prstGeom prst="rect">
              <a:avLst/>
            </a:prstGeom>
            <a:noFill/>
            <a:ln>
              <a:noFill/>
            </a:ln>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آغاز سيستم‌هاي اطلاعات استراتژيك در كنار نياز به تغيير كسب و كار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4" name="Rectangle 3"/>
            <p:cNvSpPr>
              <a:spLocks noChangeArrowheads="1"/>
            </p:cNvSpPr>
            <p:nvPr/>
          </p:nvSpPr>
          <p:spPr bwMode="auto">
            <a:xfrm>
              <a:off x="2159" y="8709"/>
              <a:ext cx="3539" cy="1050"/>
            </a:xfrm>
            <a:prstGeom prst="rect">
              <a:avLst/>
            </a:prstGeom>
            <a:noFill/>
            <a:ln>
              <a:noFill/>
            </a:ln>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تخصيص مسئوليت‌ها براي ارائه منافع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5" name="Rectangle 2"/>
            <p:cNvSpPr>
              <a:spLocks noChangeArrowheads="1"/>
            </p:cNvSpPr>
            <p:nvPr/>
          </p:nvSpPr>
          <p:spPr bwMode="auto">
            <a:xfrm>
              <a:off x="1356" y="10322"/>
              <a:ext cx="2140" cy="1050"/>
            </a:xfrm>
            <a:prstGeom prst="rect">
              <a:avLst/>
            </a:prstGeom>
            <a:noFill/>
            <a:ln>
              <a:noFill/>
            </a:ln>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مشاركت در اجرا و همچنين برنامه‌ريزي و ارزيابي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53" name="TextBox 52"/>
          <p:cNvSpPr txBox="1"/>
          <p:nvPr/>
        </p:nvSpPr>
        <p:spPr>
          <a:xfrm>
            <a:off x="7038474" y="5367522"/>
            <a:ext cx="1914403"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محتواي مديريت منافع</a:t>
            </a:r>
            <a:endParaRPr lang="en-US" sz="1600" dirty="0">
              <a:solidFill>
                <a:srgbClr val="7030A0"/>
              </a:solidFill>
              <a:cs typeface="B Koodak" panose="00000700000000000000" pitchFamily="2" charset="-78"/>
            </a:endParaRPr>
          </a:p>
        </p:txBody>
      </p:sp>
    </p:spTree>
    <p:extLst>
      <p:ext uri="{BB962C8B-B14F-4D97-AF65-F5344CB8AC3E}">
        <p14:creationId xmlns="" xmlns:p14="http://schemas.microsoft.com/office/powerpoint/2010/main" val="3358641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12</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5233738" y="605869"/>
            <a:ext cx="3844360"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منابع عمومي براي كسب منافع از كاربردهاي مختلف </a:t>
            </a:r>
            <a:endParaRPr lang="en-US" sz="1600" dirty="0">
              <a:solidFill>
                <a:srgbClr val="FF0000"/>
              </a:solidFill>
              <a:cs typeface="B Koodak" panose="00000700000000000000" pitchFamily="2" charset="-78"/>
            </a:endParaRPr>
          </a:p>
        </p:txBody>
      </p:sp>
      <p:sp>
        <p:nvSpPr>
          <p:cNvPr id="59" name="Rectangle 58"/>
          <p:cNvSpPr/>
          <p:nvPr/>
        </p:nvSpPr>
        <p:spPr>
          <a:xfrm>
            <a:off x="926754" y="3835655"/>
            <a:ext cx="7909618" cy="2677656"/>
          </a:xfrm>
          <a:prstGeom prst="rect">
            <a:avLst/>
          </a:prstGeom>
        </p:spPr>
        <p:txBody>
          <a:bodyPr wrap="square">
            <a:spAutoFit/>
          </a:bodyPr>
          <a:lstStyle/>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چرا اين سرمايه‌گذاري انجام شده است، چه چيزي موجب شده كه سازمان تغيير كرده و مديريت تغييرات جديد چقدر براي سازمان اهميت دارد؟ </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چه منافعي مورد انتظار سازمان است، كاهش هزينه‌، بهبود عملكرد، جذب مشتريان جديد، خلق قابليتهاي جديد و ... ؟ اين منافع را بايد قبل از تجزيه و تحليل دقيق مشخص كرد.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ساير فعاليتها، اقدامات استراتژي، توسعه كسب و كار و يا مباحث سازماني چگونه بر يك سرمايه‌گذاري خاص تاثير خواهند داشت؟ </a:t>
            </a:r>
            <a:endParaRPr lang="fa-IR" sz="1400" dirty="0" smtClean="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مديريت منافع امكان ايجاد ارتباطات ميان تكنولوژي و تغيير در فرآيندها، ساختار و اقدامات كاري را براي ارزيابي و تعيين بهترين راه براي محقق ساختن مجموعه‌اي با حداكثر منافع را ايجاد مي كند. </a:t>
            </a:r>
            <a:endParaRPr lang="en-US" sz="1400" dirty="0">
              <a:latin typeface="AdvTimes"/>
              <a:ea typeface="Times New Roman" panose="02020603050405020304" pitchFamily="18" charset="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 xmlns:p14="http://schemas.microsoft.com/office/powerpoint/2010/main" val="3832740100"/>
              </p:ext>
            </p:extLst>
          </p:nvPr>
        </p:nvGraphicFramePr>
        <p:xfrm>
          <a:off x="2957293" y="1147552"/>
          <a:ext cx="3749040" cy="2366645"/>
        </p:xfrm>
        <a:graphic>
          <a:graphicData uri="http://schemas.openxmlformats.org/drawingml/2006/table">
            <a:tbl>
              <a:tblPr rtl="1" firstRow="1" firstCol="1" bandRow="1">
                <a:tableStyleId>{5C22544A-7EE6-4342-B048-85BDC9FD1C3A}</a:tableStyleId>
              </a:tblPr>
              <a:tblGrid>
                <a:gridCol w="1874520"/>
                <a:gridCol w="1874520"/>
              </a:tblGrid>
              <a:tr h="0">
                <a:tc>
                  <a:txBody>
                    <a:bodyPr/>
                    <a:lstStyle/>
                    <a:p>
                      <a:pPr marL="0" marR="0" algn="ctr" rtl="1">
                        <a:spcBef>
                          <a:spcPts val="0"/>
                        </a:spcBef>
                        <a:spcAft>
                          <a:spcPts val="0"/>
                        </a:spcAft>
                      </a:pPr>
                      <a:r>
                        <a:rPr lang="fa-IR" sz="1200">
                          <a:effectLst/>
                        </a:rPr>
                        <a:t>استراتژيك</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با پتانسيل بالا</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014730">
                <a:tc>
                  <a:txBody>
                    <a:bodyPr/>
                    <a:lstStyle/>
                    <a:p>
                      <a:pPr marL="0" marR="0" algn="ctr" rtl="1">
                        <a:spcBef>
                          <a:spcPts val="0"/>
                        </a:spcBef>
                        <a:spcAft>
                          <a:spcPts val="0"/>
                        </a:spcAft>
                      </a:pPr>
                      <a:r>
                        <a:rPr lang="fa-IR" sz="1200">
                          <a:effectLst/>
                        </a:rPr>
                        <a:t>تغيير و نوآوري در كسب و كار</a:t>
                      </a:r>
                      <a:endParaRPr lang="en-US" sz="1100">
                        <a:effectLst/>
                      </a:endParaRPr>
                    </a:p>
                    <a:p>
                      <a:pPr marL="0" marR="0" algn="ctr" rtl="1">
                        <a:spcBef>
                          <a:spcPts val="0"/>
                        </a:spcBef>
                        <a:spcAft>
                          <a:spcPts val="0"/>
                        </a:spcAft>
                      </a:pPr>
                      <a:r>
                        <a:rPr lang="fa-IR" sz="1200">
                          <a:effectLst/>
                        </a:rPr>
                        <a:t>ساختاردهي مجدد كسب و كار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پروژه‌هاي تحقيق و توسعه</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986155">
                <a:tc>
                  <a:txBody>
                    <a:bodyPr/>
                    <a:lstStyle/>
                    <a:p>
                      <a:pPr marL="0" marR="0" algn="ctr" rtl="1">
                        <a:spcBef>
                          <a:spcPts val="0"/>
                        </a:spcBef>
                        <a:spcAft>
                          <a:spcPts val="0"/>
                        </a:spcAft>
                      </a:pPr>
                      <a:r>
                        <a:rPr lang="fa-IR" sz="1200">
                          <a:effectLst/>
                        </a:rPr>
                        <a:t>اثربخشي كسب و كار</a:t>
                      </a:r>
                      <a:endParaRPr lang="en-US" sz="1100">
                        <a:effectLst/>
                      </a:endParaRPr>
                    </a:p>
                    <a:p>
                      <a:pPr marL="0" marR="0" algn="ctr" rtl="1">
                        <a:spcBef>
                          <a:spcPts val="0"/>
                        </a:spcBef>
                        <a:spcAft>
                          <a:spcPts val="0"/>
                        </a:spcAft>
                      </a:pPr>
                      <a:r>
                        <a:rPr lang="fa-IR" sz="1200">
                          <a:effectLst/>
                        </a:rPr>
                        <a:t>عقلايي‌سازي و انسجام كسب و كار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spcBef>
                          <a:spcPts val="0"/>
                        </a:spcBef>
                        <a:spcAft>
                          <a:spcPts val="0"/>
                        </a:spcAft>
                      </a:pPr>
                      <a:r>
                        <a:rPr lang="fa-IR" sz="1200">
                          <a:effectLst/>
                        </a:rPr>
                        <a:t>كارايي كسب و كار</a:t>
                      </a:r>
                      <a:endParaRPr lang="en-US" sz="1100">
                        <a:effectLst/>
                      </a:endParaRPr>
                    </a:p>
                    <a:p>
                      <a:pPr marL="0" marR="0" algn="ctr" rtl="1">
                        <a:spcBef>
                          <a:spcPts val="0"/>
                        </a:spcBef>
                        <a:spcAft>
                          <a:spcPts val="0"/>
                        </a:spcAft>
                      </a:pPr>
                      <a:r>
                        <a:rPr lang="fa-IR" sz="1200">
                          <a:effectLst/>
                        </a:rPr>
                        <a:t>حذف  فرآيند‌ها و كاهش هزينه‌ها</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marL="0" marR="0" algn="ctr" rtl="1">
                        <a:spcBef>
                          <a:spcPts val="0"/>
                        </a:spcBef>
                        <a:spcAft>
                          <a:spcPts val="0"/>
                        </a:spcAft>
                      </a:pPr>
                      <a:r>
                        <a:rPr lang="fa-IR" sz="1200">
                          <a:effectLst/>
                        </a:rPr>
                        <a:t>عمليات كليدي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dirty="0">
                          <a:effectLst/>
                        </a:rPr>
                        <a:t>پشتيباني</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 xmlns:p14="http://schemas.microsoft.com/office/powerpoint/2010/main" val="840844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13</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7206916" y="605869"/>
            <a:ext cx="1871181"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محتواي مديريت منافع </a:t>
            </a:r>
            <a:endParaRPr lang="en-US" sz="1600" dirty="0">
              <a:solidFill>
                <a:srgbClr val="FF0000"/>
              </a:solidFill>
              <a:cs typeface="B Koodak" panose="00000700000000000000" pitchFamily="2" charset="-78"/>
            </a:endParaRPr>
          </a:p>
        </p:txBody>
      </p:sp>
      <p:sp>
        <p:nvSpPr>
          <p:cNvPr id="59" name="Rectangle 58"/>
          <p:cNvSpPr/>
          <p:nvPr/>
        </p:nvSpPr>
        <p:spPr>
          <a:xfrm>
            <a:off x="6396449" y="3682852"/>
            <a:ext cx="2715650" cy="2031325"/>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مدلي كه در اينجا مطرح شده است براي فرآيند مديرتي منافع به طور عمده بر اساس فلسفه مديريت كيفيت جامع شكل گرفته است و در بردارنده برخي از ابزارها و تكنيكها از منابع مختلف براي دستيابي به ابعاد خاصي است. </a:t>
            </a:r>
          </a:p>
        </p:txBody>
      </p:sp>
      <p:sp>
        <p:nvSpPr>
          <p:cNvPr id="4" name="Rectangle 21"/>
          <p:cNvSpPr>
            <a:spLocks noChangeArrowheads="1"/>
          </p:cNvSpPr>
          <p:nvPr/>
        </p:nvSpPr>
        <p:spPr bwMode="auto">
          <a:xfrm>
            <a:off x="152400" y="152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1134248" y="388379"/>
            <a:ext cx="5043898" cy="3315896"/>
            <a:chOff x="1800" y="6933"/>
            <a:chExt cx="8640" cy="5679"/>
          </a:xfrm>
        </p:grpSpPr>
        <p:sp>
          <p:nvSpPr>
            <p:cNvPr id="6" name="AutoShape 20"/>
            <p:cNvSpPr>
              <a:spLocks noChangeAspect="1" noChangeArrowheads="1" noTextEdit="1"/>
            </p:cNvSpPr>
            <p:nvPr/>
          </p:nvSpPr>
          <p:spPr bwMode="auto">
            <a:xfrm>
              <a:off x="1800" y="6933"/>
              <a:ext cx="8640" cy="5679"/>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Oval 19"/>
            <p:cNvSpPr>
              <a:spLocks noChangeArrowheads="1"/>
            </p:cNvSpPr>
            <p:nvPr/>
          </p:nvSpPr>
          <p:spPr bwMode="auto">
            <a:xfrm>
              <a:off x="2655" y="7681"/>
              <a:ext cx="1720" cy="991"/>
            </a:xfrm>
            <a:prstGeom prst="ellipse">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محتواي سازماني</a:t>
              </a:r>
              <a:r>
                <a:rPr kumimoji="0" lang="en-US"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Oval 18"/>
            <p:cNvSpPr>
              <a:spLocks noChangeArrowheads="1"/>
            </p:cNvSpPr>
            <p:nvPr/>
          </p:nvSpPr>
          <p:spPr bwMode="auto">
            <a:xfrm>
              <a:off x="5344" y="7681"/>
              <a:ext cx="1720" cy="991"/>
            </a:xfrm>
            <a:prstGeom prst="ellipse">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انواع منافع</a:t>
              </a:r>
              <a:r>
                <a:rPr kumimoji="0" 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Oval 17"/>
            <p:cNvSpPr>
              <a:spLocks noChangeArrowheads="1"/>
            </p:cNvSpPr>
            <p:nvPr/>
          </p:nvSpPr>
          <p:spPr bwMode="auto">
            <a:xfrm>
              <a:off x="7995" y="7681"/>
              <a:ext cx="1720" cy="991"/>
            </a:xfrm>
            <a:prstGeom prst="ellipse">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ارائه منافع</a:t>
              </a:r>
              <a:r>
                <a:rPr kumimoji="0" 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16"/>
            <p:cNvSpPr>
              <a:spLocks noChangeArrowheads="1"/>
            </p:cNvSpPr>
            <p:nvPr/>
          </p:nvSpPr>
          <p:spPr bwMode="auto">
            <a:xfrm>
              <a:off x="2657" y="9612"/>
              <a:ext cx="1644" cy="842"/>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تغييرات سازماني</a:t>
              </a:r>
              <a:r>
                <a:rPr kumimoji="0" 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15"/>
            <p:cNvSpPr>
              <a:spLocks noChangeArrowheads="1"/>
            </p:cNvSpPr>
            <p:nvPr/>
          </p:nvSpPr>
          <p:spPr bwMode="auto">
            <a:xfrm>
              <a:off x="8073" y="9612"/>
              <a:ext cx="1644" cy="842"/>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محصولات و فرايند تكنولوژي اطلاعات</a:t>
              </a:r>
              <a:r>
                <a:rPr kumimoji="0" 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Oval 14"/>
            <p:cNvSpPr>
              <a:spLocks noChangeArrowheads="1"/>
            </p:cNvSpPr>
            <p:nvPr/>
          </p:nvSpPr>
          <p:spPr bwMode="auto">
            <a:xfrm>
              <a:off x="5365" y="11366"/>
              <a:ext cx="1720" cy="991"/>
            </a:xfrm>
            <a:prstGeom prst="ellipse">
              <a:avLst/>
            </a:prstGeom>
            <a:solidFill>
              <a:schemeClr val="accent6">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منافع</a:t>
              </a:r>
              <a:r>
                <a:rPr kumimoji="0" lang="en-US"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3" name="AutoShape 13"/>
            <p:cNvSpPr>
              <a:spLocks noChangeShapeType="1"/>
            </p:cNvSpPr>
            <p:nvPr/>
          </p:nvSpPr>
          <p:spPr bwMode="auto">
            <a:xfrm flipH="1">
              <a:off x="4301" y="10033"/>
              <a:ext cx="3772" cy="1"/>
            </a:xfrm>
            <a:prstGeom prst="straightConnector1">
              <a:avLst/>
            </a:prstGeom>
            <a:noFill/>
            <a:ln w="19050">
              <a:solidFill>
                <a:srgbClr val="000000"/>
              </a:solidFill>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2"/>
            <p:cNvSpPr>
              <a:spLocks noChangeArrowheads="1"/>
            </p:cNvSpPr>
            <p:nvPr/>
          </p:nvSpPr>
          <p:spPr bwMode="auto">
            <a:xfrm>
              <a:off x="5384" y="9612"/>
              <a:ext cx="1644" cy="842"/>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فرايند مديريت منافع</a:t>
              </a:r>
              <a:r>
                <a:rPr kumimoji="0" 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AutoShape 11"/>
            <p:cNvSpPr>
              <a:spLocks noChangeShapeType="1"/>
            </p:cNvSpPr>
            <p:nvPr/>
          </p:nvSpPr>
          <p:spPr bwMode="auto">
            <a:xfrm>
              <a:off x="4123" y="8527"/>
              <a:ext cx="2083" cy="1085"/>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10"/>
            <p:cNvSpPr>
              <a:spLocks noChangeShapeType="1"/>
            </p:cNvSpPr>
            <p:nvPr/>
          </p:nvSpPr>
          <p:spPr bwMode="auto">
            <a:xfrm>
              <a:off x="6204" y="8672"/>
              <a:ext cx="2" cy="940"/>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9"/>
            <p:cNvSpPr>
              <a:spLocks noChangeShapeType="1"/>
            </p:cNvSpPr>
            <p:nvPr/>
          </p:nvSpPr>
          <p:spPr bwMode="auto">
            <a:xfrm flipH="1">
              <a:off x="6206" y="8527"/>
              <a:ext cx="2041" cy="1085"/>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8"/>
            <p:cNvSpPr>
              <a:spLocks noChangeShapeType="1"/>
            </p:cNvSpPr>
            <p:nvPr/>
          </p:nvSpPr>
          <p:spPr bwMode="auto">
            <a:xfrm>
              <a:off x="6206" y="10454"/>
              <a:ext cx="19" cy="912"/>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7"/>
            <p:cNvSpPr>
              <a:spLocks noChangeShapeType="1"/>
            </p:cNvSpPr>
            <p:nvPr/>
          </p:nvSpPr>
          <p:spPr bwMode="auto">
            <a:xfrm flipH="1" flipV="1">
              <a:off x="2244" y="11857"/>
              <a:ext cx="3121" cy="5"/>
            </a:xfrm>
            <a:prstGeom prst="straightConnector1">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6"/>
            <p:cNvSpPr>
              <a:spLocks noChangeShapeType="1"/>
            </p:cNvSpPr>
            <p:nvPr/>
          </p:nvSpPr>
          <p:spPr bwMode="auto">
            <a:xfrm>
              <a:off x="2246" y="7350"/>
              <a:ext cx="1" cy="4507"/>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5"/>
            <p:cNvSpPr>
              <a:spLocks noChangeShapeType="1"/>
            </p:cNvSpPr>
            <p:nvPr/>
          </p:nvSpPr>
          <p:spPr bwMode="auto">
            <a:xfrm>
              <a:off x="2247" y="7350"/>
              <a:ext cx="6617" cy="1"/>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4"/>
            <p:cNvSpPr>
              <a:spLocks noChangeShapeType="1"/>
            </p:cNvSpPr>
            <p:nvPr/>
          </p:nvSpPr>
          <p:spPr bwMode="auto">
            <a:xfrm>
              <a:off x="3454" y="7351"/>
              <a:ext cx="1" cy="33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3"/>
            <p:cNvSpPr>
              <a:spLocks noChangeShapeType="1"/>
            </p:cNvSpPr>
            <p:nvPr/>
          </p:nvSpPr>
          <p:spPr bwMode="auto">
            <a:xfrm>
              <a:off x="6171" y="7350"/>
              <a:ext cx="1" cy="33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
            <p:cNvSpPr>
              <a:spLocks noChangeShapeType="1"/>
            </p:cNvSpPr>
            <p:nvPr/>
          </p:nvSpPr>
          <p:spPr bwMode="auto">
            <a:xfrm>
              <a:off x="8863" y="7351"/>
              <a:ext cx="1" cy="33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3" name="TextBox 52"/>
          <p:cNvSpPr txBox="1"/>
          <p:nvPr/>
        </p:nvSpPr>
        <p:spPr>
          <a:xfrm>
            <a:off x="7299075" y="3415999"/>
            <a:ext cx="1779021"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فرآيند مديريت منافع</a:t>
            </a:r>
            <a:endParaRPr lang="en-US" sz="1600" dirty="0">
              <a:solidFill>
                <a:srgbClr val="7030A0"/>
              </a:solidFill>
              <a:cs typeface="B Koodak" panose="00000700000000000000" pitchFamily="2" charset="-78"/>
            </a:endParaRPr>
          </a:p>
        </p:txBody>
      </p:sp>
      <p:sp>
        <p:nvSpPr>
          <p:cNvPr id="56" name="TextBox 55"/>
          <p:cNvSpPr txBox="1"/>
          <p:nvPr/>
        </p:nvSpPr>
        <p:spPr>
          <a:xfrm>
            <a:off x="6524129" y="5863477"/>
            <a:ext cx="2605108"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 الگوي فرآيندي از مديريت منافع </a:t>
            </a:r>
            <a:endParaRPr lang="en-US" sz="1600" dirty="0">
              <a:solidFill>
                <a:srgbClr val="FF0000"/>
              </a:solidFill>
              <a:cs typeface="B Koodak" panose="00000700000000000000" pitchFamily="2" charset="-78"/>
            </a:endParaRPr>
          </a:p>
        </p:txBody>
      </p:sp>
      <p:sp>
        <p:nvSpPr>
          <p:cNvPr id="28" name="Rectangle 45"/>
          <p:cNvSpPr>
            <a:spLocks noChangeArrowheads="1"/>
          </p:cNvSpPr>
          <p:nvPr/>
        </p:nvSpPr>
        <p:spPr bwMode="auto">
          <a:xfrm>
            <a:off x="783617" y="392259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31" name="Group 29"/>
          <p:cNvGrpSpPr>
            <a:grpSpLocks noChangeAspect="1"/>
          </p:cNvGrpSpPr>
          <p:nvPr/>
        </p:nvGrpSpPr>
        <p:grpSpPr bwMode="auto">
          <a:xfrm>
            <a:off x="1226995" y="3777202"/>
            <a:ext cx="4908338" cy="2945571"/>
            <a:chOff x="1800" y="8523"/>
            <a:chExt cx="8640" cy="5184"/>
          </a:xfrm>
        </p:grpSpPr>
        <p:sp>
          <p:nvSpPr>
            <p:cNvPr id="35" name="AutoShape 44"/>
            <p:cNvSpPr>
              <a:spLocks noChangeAspect="1" noChangeArrowheads="1" noTextEdit="1"/>
            </p:cNvSpPr>
            <p:nvPr/>
          </p:nvSpPr>
          <p:spPr bwMode="auto">
            <a:xfrm>
              <a:off x="1800" y="8523"/>
              <a:ext cx="8640" cy="5184"/>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Oval 43"/>
            <p:cNvSpPr>
              <a:spLocks noChangeArrowheads="1"/>
            </p:cNvSpPr>
            <p:nvPr/>
          </p:nvSpPr>
          <p:spPr bwMode="auto">
            <a:xfrm>
              <a:off x="2940" y="9225"/>
              <a:ext cx="6090" cy="40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Oval 42"/>
            <p:cNvSpPr>
              <a:spLocks noChangeArrowheads="1"/>
            </p:cNvSpPr>
            <p:nvPr/>
          </p:nvSpPr>
          <p:spPr bwMode="auto">
            <a:xfrm>
              <a:off x="5200" y="8626"/>
              <a:ext cx="1810" cy="1171"/>
            </a:xfrm>
            <a:prstGeom prst="ellipse">
              <a:avLst/>
            </a:prstGeom>
            <a:solidFill>
              <a:schemeClr val="accent5">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شناسايي و ساختاردهي به منافع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0" name="Oval 41"/>
            <p:cNvSpPr>
              <a:spLocks noChangeArrowheads="1"/>
            </p:cNvSpPr>
            <p:nvPr/>
          </p:nvSpPr>
          <p:spPr bwMode="auto">
            <a:xfrm>
              <a:off x="2230" y="10006"/>
              <a:ext cx="1810" cy="1171"/>
            </a:xfrm>
            <a:prstGeom prst="ellipse">
              <a:avLst/>
            </a:prstGeom>
            <a:solidFill>
              <a:schemeClr val="accent2">
                <a:lumMod val="40000"/>
                <a:lumOff val="6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پتانسيل براي منافع بيشتر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1" name="Oval 40"/>
            <p:cNvSpPr>
              <a:spLocks noChangeArrowheads="1"/>
            </p:cNvSpPr>
            <p:nvPr/>
          </p:nvSpPr>
          <p:spPr bwMode="auto">
            <a:xfrm>
              <a:off x="3580" y="12436"/>
              <a:ext cx="1810" cy="1171"/>
            </a:xfrm>
            <a:prstGeom prst="ellipse">
              <a:avLst/>
            </a:prstGeom>
            <a:solidFill>
              <a:schemeClr val="tx2">
                <a:lumMod val="40000"/>
                <a:lumOff val="6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بازنگري و ارزيابي نتايج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2" name="Oval 39"/>
            <p:cNvSpPr>
              <a:spLocks noChangeArrowheads="1"/>
            </p:cNvSpPr>
            <p:nvPr/>
          </p:nvSpPr>
          <p:spPr bwMode="auto">
            <a:xfrm>
              <a:off x="6700" y="12431"/>
              <a:ext cx="1810" cy="1171"/>
            </a:xfrm>
            <a:prstGeom prst="ellipse">
              <a:avLst/>
            </a:prstGeom>
            <a:solidFill>
              <a:schemeClr val="accent6">
                <a:lumMod val="40000"/>
                <a:lumOff val="6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اجراي برنامه‌ منافع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3" name="Oval 38"/>
            <p:cNvSpPr>
              <a:spLocks noChangeArrowheads="1"/>
            </p:cNvSpPr>
            <p:nvPr/>
          </p:nvSpPr>
          <p:spPr bwMode="auto">
            <a:xfrm>
              <a:off x="8155" y="10006"/>
              <a:ext cx="1810" cy="1171"/>
            </a:xfrm>
            <a:prstGeom prst="ellipse">
              <a:avLst/>
            </a:prstGeom>
            <a:solidFill>
              <a:schemeClr val="accent4">
                <a:lumMod val="40000"/>
                <a:lumOff val="6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برنامه‌ براي تحقق منافع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4" name="AutoShape 37"/>
            <p:cNvSpPr>
              <a:spLocks noChangeShapeType="1"/>
            </p:cNvSpPr>
            <p:nvPr/>
          </p:nvSpPr>
          <p:spPr bwMode="auto">
            <a:xfrm flipH="1" flipV="1">
              <a:off x="2933" y="11177"/>
              <a:ext cx="7" cy="73"/>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AutoShape 36"/>
            <p:cNvSpPr>
              <a:spLocks noChangeShapeType="1"/>
            </p:cNvSpPr>
            <p:nvPr/>
          </p:nvSpPr>
          <p:spPr bwMode="auto">
            <a:xfrm flipH="1">
              <a:off x="5315" y="13227"/>
              <a:ext cx="97" cy="1"/>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Arc 35"/>
            <p:cNvSpPr>
              <a:spLocks/>
            </p:cNvSpPr>
            <p:nvPr/>
          </p:nvSpPr>
          <p:spPr bwMode="auto">
            <a:xfrm rot="1581914" flipH="1">
              <a:off x="8235" y="12579"/>
              <a:ext cx="194" cy="96"/>
            </a:xfrm>
            <a:custGeom>
              <a:avLst/>
              <a:gdLst>
                <a:gd name="G0" fmla="+- 0 0 0"/>
                <a:gd name="G1" fmla="+- 14568 0 0"/>
                <a:gd name="G2" fmla="+- 21600 0 0"/>
                <a:gd name="T0" fmla="*/ 15948 w 21600"/>
                <a:gd name="T1" fmla="*/ 0 h 14568"/>
                <a:gd name="T2" fmla="*/ 21600 w 21600"/>
                <a:gd name="T3" fmla="*/ 14568 h 14568"/>
                <a:gd name="T4" fmla="*/ 0 w 21600"/>
                <a:gd name="T5" fmla="*/ 14568 h 14568"/>
              </a:gdLst>
              <a:ahLst/>
              <a:cxnLst>
                <a:cxn ang="0">
                  <a:pos x="T0" y="T1"/>
                </a:cxn>
                <a:cxn ang="0">
                  <a:pos x="T2" y="T3"/>
                </a:cxn>
                <a:cxn ang="0">
                  <a:pos x="T4" y="T5"/>
                </a:cxn>
              </a:cxnLst>
              <a:rect l="0" t="0" r="r" b="b"/>
              <a:pathLst>
                <a:path w="21600" h="14568" fill="none" extrusionOk="0">
                  <a:moveTo>
                    <a:pt x="15947" y="0"/>
                  </a:moveTo>
                  <a:cubicBezTo>
                    <a:pt x="19583" y="3980"/>
                    <a:pt x="21600" y="9176"/>
                    <a:pt x="21600" y="14568"/>
                  </a:cubicBezTo>
                </a:path>
                <a:path w="21600" h="14568" stroke="0" extrusionOk="0">
                  <a:moveTo>
                    <a:pt x="15947" y="0"/>
                  </a:moveTo>
                  <a:cubicBezTo>
                    <a:pt x="19583" y="3980"/>
                    <a:pt x="21600" y="9176"/>
                    <a:pt x="21600" y="14568"/>
                  </a:cubicBezTo>
                  <a:lnTo>
                    <a:pt x="0" y="14568"/>
                  </a:lnTo>
                  <a:close/>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Arc 34"/>
            <p:cNvSpPr>
              <a:spLocks/>
            </p:cNvSpPr>
            <p:nvPr/>
          </p:nvSpPr>
          <p:spPr bwMode="auto">
            <a:xfrm rot="17560338" flipH="1">
              <a:off x="8403" y="9968"/>
              <a:ext cx="194" cy="96"/>
            </a:xfrm>
            <a:custGeom>
              <a:avLst/>
              <a:gdLst>
                <a:gd name="G0" fmla="+- 0 0 0"/>
                <a:gd name="G1" fmla="+- 14568 0 0"/>
                <a:gd name="G2" fmla="+- 21600 0 0"/>
                <a:gd name="T0" fmla="*/ 15948 w 21600"/>
                <a:gd name="T1" fmla="*/ 0 h 14568"/>
                <a:gd name="T2" fmla="*/ 21600 w 21600"/>
                <a:gd name="T3" fmla="*/ 14568 h 14568"/>
                <a:gd name="T4" fmla="*/ 0 w 21600"/>
                <a:gd name="T5" fmla="*/ 14568 h 14568"/>
              </a:gdLst>
              <a:ahLst/>
              <a:cxnLst>
                <a:cxn ang="0">
                  <a:pos x="T0" y="T1"/>
                </a:cxn>
                <a:cxn ang="0">
                  <a:pos x="T2" y="T3"/>
                </a:cxn>
                <a:cxn ang="0">
                  <a:pos x="T4" y="T5"/>
                </a:cxn>
              </a:cxnLst>
              <a:rect l="0" t="0" r="r" b="b"/>
              <a:pathLst>
                <a:path w="21600" h="14568" fill="none" extrusionOk="0">
                  <a:moveTo>
                    <a:pt x="15947" y="0"/>
                  </a:moveTo>
                  <a:cubicBezTo>
                    <a:pt x="19583" y="3980"/>
                    <a:pt x="21600" y="9176"/>
                    <a:pt x="21600" y="14568"/>
                  </a:cubicBezTo>
                </a:path>
                <a:path w="21600" h="14568" stroke="0" extrusionOk="0">
                  <a:moveTo>
                    <a:pt x="15947" y="0"/>
                  </a:moveTo>
                  <a:cubicBezTo>
                    <a:pt x="19583" y="3980"/>
                    <a:pt x="21600" y="9176"/>
                    <a:pt x="21600" y="14568"/>
                  </a:cubicBezTo>
                  <a:lnTo>
                    <a:pt x="0" y="14568"/>
                  </a:lnTo>
                  <a:close/>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Arc 33"/>
            <p:cNvSpPr>
              <a:spLocks/>
            </p:cNvSpPr>
            <p:nvPr/>
          </p:nvSpPr>
          <p:spPr bwMode="auto">
            <a:xfrm rot="14658351" flipH="1">
              <a:off x="5043" y="9188"/>
              <a:ext cx="194" cy="96"/>
            </a:xfrm>
            <a:custGeom>
              <a:avLst/>
              <a:gdLst>
                <a:gd name="G0" fmla="+- 0 0 0"/>
                <a:gd name="G1" fmla="+- 14568 0 0"/>
                <a:gd name="G2" fmla="+- 21600 0 0"/>
                <a:gd name="T0" fmla="*/ 15948 w 21600"/>
                <a:gd name="T1" fmla="*/ 0 h 14568"/>
                <a:gd name="T2" fmla="*/ 21600 w 21600"/>
                <a:gd name="T3" fmla="*/ 14568 h 14568"/>
                <a:gd name="T4" fmla="*/ 0 w 21600"/>
                <a:gd name="T5" fmla="*/ 14568 h 14568"/>
              </a:gdLst>
              <a:ahLst/>
              <a:cxnLst>
                <a:cxn ang="0">
                  <a:pos x="T0" y="T1"/>
                </a:cxn>
                <a:cxn ang="0">
                  <a:pos x="T2" y="T3"/>
                </a:cxn>
                <a:cxn ang="0">
                  <a:pos x="T4" y="T5"/>
                </a:cxn>
              </a:cxnLst>
              <a:rect l="0" t="0" r="r" b="b"/>
              <a:pathLst>
                <a:path w="21600" h="14568" fill="none" extrusionOk="0">
                  <a:moveTo>
                    <a:pt x="15947" y="0"/>
                  </a:moveTo>
                  <a:cubicBezTo>
                    <a:pt x="19583" y="3980"/>
                    <a:pt x="21600" y="9176"/>
                    <a:pt x="21600" y="14568"/>
                  </a:cubicBezTo>
                </a:path>
                <a:path w="21600" h="14568" stroke="0" extrusionOk="0">
                  <a:moveTo>
                    <a:pt x="15947" y="0"/>
                  </a:moveTo>
                  <a:cubicBezTo>
                    <a:pt x="19583" y="3980"/>
                    <a:pt x="21600" y="9176"/>
                    <a:pt x="21600" y="14568"/>
                  </a:cubicBezTo>
                  <a:lnTo>
                    <a:pt x="0" y="14568"/>
                  </a:lnTo>
                  <a:close/>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Arc 32"/>
            <p:cNvSpPr>
              <a:spLocks/>
            </p:cNvSpPr>
            <p:nvPr/>
          </p:nvSpPr>
          <p:spPr bwMode="auto">
            <a:xfrm rot="5647985" flipH="1" flipV="1">
              <a:off x="5221" y="9943"/>
              <a:ext cx="2542" cy="3604"/>
            </a:xfrm>
            <a:custGeom>
              <a:avLst/>
              <a:gdLst>
                <a:gd name="G0" fmla="+- 0 0 0"/>
                <a:gd name="G1" fmla="+- 21232 0 0"/>
                <a:gd name="G2" fmla="+- 21600 0 0"/>
                <a:gd name="T0" fmla="*/ 3970 w 21555"/>
                <a:gd name="T1" fmla="*/ 0 h 21232"/>
                <a:gd name="T2" fmla="*/ 21555 w 21555"/>
                <a:gd name="T3" fmla="*/ 19835 h 21232"/>
                <a:gd name="T4" fmla="*/ 0 w 21555"/>
                <a:gd name="T5" fmla="*/ 21232 h 21232"/>
              </a:gdLst>
              <a:ahLst/>
              <a:cxnLst>
                <a:cxn ang="0">
                  <a:pos x="T0" y="T1"/>
                </a:cxn>
                <a:cxn ang="0">
                  <a:pos x="T2" y="T3"/>
                </a:cxn>
                <a:cxn ang="0">
                  <a:pos x="T4" y="T5"/>
                </a:cxn>
              </a:cxnLst>
              <a:rect l="0" t="0" r="r" b="b"/>
              <a:pathLst>
                <a:path w="21555" h="21232" fill="none" extrusionOk="0">
                  <a:moveTo>
                    <a:pt x="3970" y="-1"/>
                  </a:moveTo>
                  <a:cubicBezTo>
                    <a:pt x="13676" y="1814"/>
                    <a:pt x="20916" y="9981"/>
                    <a:pt x="21554" y="19835"/>
                  </a:cubicBezTo>
                </a:path>
                <a:path w="21555" h="21232" stroke="0" extrusionOk="0">
                  <a:moveTo>
                    <a:pt x="3970" y="-1"/>
                  </a:moveTo>
                  <a:cubicBezTo>
                    <a:pt x="13676" y="1814"/>
                    <a:pt x="20916" y="9981"/>
                    <a:pt x="21554" y="19835"/>
                  </a:cubicBezTo>
                  <a:lnTo>
                    <a:pt x="0" y="21232"/>
                  </a:lnTo>
                  <a:close/>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Arc 31"/>
            <p:cNvSpPr>
              <a:spLocks/>
            </p:cNvSpPr>
            <p:nvPr/>
          </p:nvSpPr>
          <p:spPr bwMode="auto">
            <a:xfrm flipH="1">
              <a:off x="7583" y="11005"/>
              <a:ext cx="1118" cy="1393"/>
            </a:xfrm>
            <a:custGeom>
              <a:avLst/>
              <a:gdLst>
                <a:gd name="G0" fmla="+- 0 0 0"/>
                <a:gd name="G1" fmla="+- 20891 0 0"/>
                <a:gd name="G2" fmla="+- 21600 0 0"/>
                <a:gd name="T0" fmla="*/ 5489 w 21600"/>
                <a:gd name="T1" fmla="*/ 0 h 20891"/>
                <a:gd name="T2" fmla="*/ 21600 w 21600"/>
                <a:gd name="T3" fmla="*/ 20891 h 20891"/>
                <a:gd name="T4" fmla="*/ 0 w 21600"/>
                <a:gd name="T5" fmla="*/ 20891 h 20891"/>
              </a:gdLst>
              <a:ahLst/>
              <a:cxnLst>
                <a:cxn ang="0">
                  <a:pos x="T0" y="T1"/>
                </a:cxn>
                <a:cxn ang="0">
                  <a:pos x="T2" y="T3"/>
                </a:cxn>
                <a:cxn ang="0">
                  <a:pos x="T4" y="T5"/>
                </a:cxn>
              </a:cxnLst>
              <a:rect l="0" t="0" r="r" b="b"/>
              <a:pathLst>
                <a:path w="21600" h="20891" fill="none" extrusionOk="0">
                  <a:moveTo>
                    <a:pt x="5488" y="0"/>
                  </a:moveTo>
                  <a:cubicBezTo>
                    <a:pt x="14982" y="2494"/>
                    <a:pt x="21600" y="11075"/>
                    <a:pt x="21600" y="20891"/>
                  </a:cubicBezTo>
                </a:path>
                <a:path w="21600" h="20891" stroke="0" extrusionOk="0">
                  <a:moveTo>
                    <a:pt x="5488" y="0"/>
                  </a:moveTo>
                  <a:cubicBezTo>
                    <a:pt x="14982" y="2494"/>
                    <a:pt x="21600" y="11075"/>
                    <a:pt x="21600" y="20891"/>
                  </a:cubicBezTo>
                  <a:lnTo>
                    <a:pt x="0" y="20891"/>
                  </a:lnTo>
                  <a:close/>
                </a:path>
              </a:pathLst>
            </a:custGeom>
            <a:noFill/>
            <a:ln w="9525">
              <a:solidFill>
                <a:srgbClr val="000000"/>
              </a:solidFill>
              <a:round/>
              <a:headEnd type="triangle" w="med" len="me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Arc 30"/>
            <p:cNvSpPr>
              <a:spLocks/>
            </p:cNvSpPr>
            <p:nvPr/>
          </p:nvSpPr>
          <p:spPr bwMode="auto">
            <a:xfrm rot="3356691" flipH="1">
              <a:off x="5471" y="12308"/>
              <a:ext cx="1101" cy="1393"/>
            </a:xfrm>
            <a:custGeom>
              <a:avLst/>
              <a:gdLst>
                <a:gd name="G0" fmla="+- 0 0 0"/>
                <a:gd name="G1" fmla="+- 20891 0 0"/>
                <a:gd name="G2" fmla="+- 21600 0 0"/>
                <a:gd name="T0" fmla="*/ 5489 w 21279"/>
                <a:gd name="T1" fmla="*/ 0 h 20891"/>
                <a:gd name="T2" fmla="*/ 21279 w 21279"/>
                <a:gd name="T3" fmla="*/ 17184 h 20891"/>
                <a:gd name="T4" fmla="*/ 0 w 21279"/>
                <a:gd name="T5" fmla="*/ 20891 h 20891"/>
              </a:gdLst>
              <a:ahLst/>
              <a:cxnLst>
                <a:cxn ang="0">
                  <a:pos x="T0" y="T1"/>
                </a:cxn>
                <a:cxn ang="0">
                  <a:pos x="T2" y="T3"/>
                </a:cxn>
                <a:cxn ang="0">
                  <a:pos x="T4" y="T5"/>
                </a:cxn>
              </a:cxnLst>
              <a:rect l="0" t="0" r="r" b="b"/>
              <a:pathLst>
                <a:path w="21279" h="20891" fill="none" extrusionOk="0">
                  <a:moveTo>
                    <a:pt x="5488" y="0"/>
                  </a:moveTo>
                  <a:cubicBezTo>
                    <a:pt x="13660" y="2146"/>
                    <a:pt x="19829" y="8860"/>
                    <a:pt x="21279" y="17183"/>
                  </a:cubicBezTo>
                </a:path>
                <a:path w="21279" h="20891" stroke="0" extrusionOk="0">
                  <a:moveTo>
                    <a:pt x="5488" y="0"/>
                  </a:moveTo>
                  <a:cubicBezTo>
                    <a:pt x="13660" y="2146"/>
                    <a:pt x="19829" y="8860"/>
                    <a:pt x="21279" y="17183"/>
                  </a:cubicBezTo>
                  <a:lnTo>
                    <a:pt x="0" y="20891"/>
                  </a:lnTo>
                  <a:close/>
                </a:path>
              </a:pathLst>
            </a:custGeom>
            <a:noFill/>
            <a:ln w="9525">
              <a:solidFill>
                <a:srgbClr val="000000"/>
              </a:solidFill>
              <a:round/>
              <a:headEnd type="triangle" w="med" len="me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 xmlns:p14="http://schemas.microsoft.com/office/powerpoint/2010/main" val="3680939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7084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14</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6220325" y="520027"/>
            <a:ext cx="2857771"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مرحله 1: شناسايي و ساختاردهي منافع </a:t>
            </a:r>
            <a:endParaRPr lang="en-US" sz="1600" dirty="0">
              <a:solidFill>
                <a:srgbClr val="7030A0"/>
              </a:solidFill>
              <a:cs typeface="B Koodak" panose="00000700000000000000" pitchFamily="2" charset="-78"/>
            </a:endParaRPr>
          </a:p>
        </p:txBody>
      </p:sp>
      <p:sp>
        <p:nvSpPr>
          <p:cNvPr id="59" name="Rectangle 58"/>
          <p:cNvSpPr/>
          <p:nvPr/>
        </p:nvSpPr>
        <p:spPr>
          <a:xfrm>
            <a:off x="1234382" y="766215"/>
            <a:ext cx="7909618" cy="1708160"/>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ماهيت انواع منافع مورد انتظار و ميان تغيير همراه با آن به تاثير آن در استراتژي كسب و كار بستگي دارد </a:t>
            </a:r>
          </a:p>
          <a:p>
            <a:pPr algn="just" rtl="1">
              <a:lnSpc>
                <a:spcPct val="150000"/>
              </a:lnSpc>
            </a:pPr>
            <a:r>
              <a:rPr lang="fa-IR" sz="1400" dirty="0">
                <a:latin typeface="AdvTimes"/>
                <a:ea typeface="Times New Roman" panose="02020603050405020304" pitchFamily="18" charset="0"/>
                <a:cs typeface="B Koodak" panose="00000700000000000000" pitchFamily="2" charset="-78"/>
              </a:rPr>
              <a:t>تعيين منافع مورد انتظار اشاره دارد به فرآيندهاي تكراري از تعيين اهداف سرمايه‌گذاري‌ و عملكرد كسب و كار كه سيستم و تغييرات همراه با آن ارائه مي شود. </a:t>
            </a:r>
          </a:p>
          <a:p>
            <a:pPr algn="just" rtl="1">
              <a:lnSpc>
                <a:spcPct val="150000"/>
              </a:lnSpc>
            </a:pPr>
            <a:r>
              <a:rPr lang="fa-IR" sz="1400" dirty="0">
                <a:latin typeface="AdvTimes"/>
                <a:ea typeface="Times New Roman" panose="02020603050405020304" pitchFamily="18" charset="0"/>
                <a:cs typeface="B Koodak" panose="00000700000000000000" pitchFamily="2" charset="-78"/>
              </a:rPr>
              <a:t>بخش مالي اين مرحله، عبارت است از تعيين جايي در كسب و كار ( يا حتي در شركاي تجاري) كه هر منفعت بايد رخ داده و همچنين كسي كه براي توزيع آن مسئول است. </a:t>
            </a:r>
            <a:endParaRPr lang="fa-IR" sz="1400" dirty="0" smtClean="0">
              <a:latin typeface="AdvTimes"/>
              <a:ea typeface="Times New Roman" panose="02020603050405020304" pitchFamily="18" charset="0"/>
              <a:cs typeface="B Koodak" panose="00000700000000000000" pitchFamily="2" charset="-78"/>
            </a:endParaRPr>
          </a:p>
        </p:txBody>
      </p:sp>
      <p:sp>
        <p:nvSpPr>
          <p:cNvPr id="35" name="TextBox 34"/>
          <p:cNvSpPr txBox="1"/>
          <p:nvPr/>
        </p:nvSpPr>
        <p:spPr>
          <a:xfrm>
            <a:off x="6641432" y="2741061"/>
            <a:ext cx="2436664"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مرحله 2: برنامه‌ريزي تحقق منافع</a:t>
            </a:r>
            <a:endParaRPr lang="en-US" sz="1600" dirty="0">
              <a:solidFill>
                <a:srgbClr val="7030A0"/>
              </a:solidFill>
              <a:cs typeface="B Koodak" panose="00000700000000000000" pitchFamily="2" charset="-78"/>
            </a:endParaRPr>
          </a:p>
        </p:txBody>
      </p:sp>
      <p:sp>
        <p:nvSpPr>
          <p:cNvPr id="38" name="Rectangle 37"/>
          <p:cNvSpPr/>
          <p:nvPr/>
        </p:nvSpPr>
        <p:spPr>
          <a:xfrm>
            <a:off x="6831156" y="3100944"/>
            <a:ext cx="2312844" cy="1708160"/>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خروجي از فعاليتها تحت عنوان «شبكه وابستگي منافع» است كه كاركرد سيستم‌هاي اطلاعات و تكنولوژي اطلاعات را با كسب و كار و تغييرات سازمان مرتبط مي‌كند. </a:t>
            </a:r>
          </a:p>
        </p:txBody>
      </p:sp>
      <p:sp>
        <p:nvSpPr>
          <p:cNvPr id="53" name="TextBox 52"/>
          <p:cNvSpPr txBox="1"/>
          <p:nvPr/>
        </p:nvSpPr>
        <p:spPr>
          <a:xfrm>
            <a:off x="3504770" y="2442667"/>
            <a:ext cx="1640029" cy="338554"/>
          </a:xfrm>
          <a:prstGeom prst="rect">
            <a:avLst/>
          </a:prstGeom>
          <a:solidFill>
            <a:srgbClr val="FFFF00"/>
          </a:solidFill>
        </p:spPr>
        <p:txBody>
          <a:bodyPr wrap="square" rtlCol="0">
            <a:spAutoFit/>
          </a:bodyPr>
          <a:lstStyle/>
          <a:p>
            <a:pPr rtl="1"/>
            <a:r>
              <a:rPr lang="fa-IR" sz="1600" dirty="0">
                <a:solidFill>
                  <a:srgbClr val="FF0000"/>
                </a:solidFill>
                <a:cs typeface="B Koodak" panose="00000700000000000000" pitchFamily="2" charset="-78"/>
              </a:rPr>
              <a:t>شبكه وابستگي منافع </a:t>
            </a:r>
            <a:endParaRPr lang="en-US" sz="1600" dirty="0">
              <a:solidFill>
                <a:srgbClr val="FF0000"/>
              </a:solidFill>
              <a:cs typeface="B Koodak" panose="00000700000000000000" pitchFamily="2" charset="-78"/>
            </a:endParaRPr>
          </a:p>
        </p:txBody>
      </p:sp>
      <p:sp>
        <p:nvSpPr>
          <p:cNvPr id="4" name="Rectangle 80"/>
          <p:cNvSpPr>
            <a:spLocks noChangeArrowheads="1"/>
          </p:cNvSpPr>
          <p:nvPr/>
        </p:nvSpPr>
        <p:spPr bwMode="auto">
          <a:xfrm>
            <a:off x="1011691" y="344189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1095252" y="2660767"/>
            <a:ext cx="5670803" cy="4208054"/>
            <a:chOff x="1287" y="4016"/>
            <a:chExt cx="9363" cy="6947"/>
          </a:xfrm>
        </p:grpSpPr>
        <p:sp>
          <p:nvSpPr>
            <p:cNvPr id="6" name="AutoShape 79"/>
            <p:cNvSpPr>
              <a:spLocks noChangeAspect="1" noChangeArrowheads="1" noTextEdit="1"/>
            </p:cNvSpPr>
            <p:nvPr/>
          </p:nvSpPr>
          <p:spPr bwMode="auto">
            <a:xfrm>
              <a:off x="1287" y="4016"/>
              <a:ext cx="9363" cy="6947"/>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78"/>
            <p:cNvSpPr>
              <a:spLocks noChangeArrowheads="1"/>
            </p:cNvSpPr>
            <p:nvPr/>
          </p:nvSpPr>
          <p:spPr bwMode="auto">
            <a:xfrm>
              <a:off x="1441" y="4410"/>
              <a:ext cx="4769" cy="5711"/>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77"/>
            <p:cNvSpPr>
              <a:spLocks noChangeArrowheads="1"/>
            </p:cNvSpPr>
            <p:nvPr/>
          </p:nvSpPr>
          <p:spPr bwMode="auto">
            <a:xfrm>
              <a:off x="6300" y="4418"/>
              <a:ext cx="4082" cy="5711"/>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76"/>
            <p:cNvSpPr>
              <a:spLocks noChangeArrowheads="1"/>
            </p:cNvSpPr>
            <p:nvPr/>
          </p:nvSpPr>
          <p:spPr bwMode="auto">
            <a:xfrm>
              <a:off x="1597" y="5130"/>
              <a:ext cx="600" cy="600"/>
            </a:xfrm>
            <a:prstGeom prst="ellipse">
              <a:avLst/>
            </a:prstGeom>
            <a:solidFill>
              <a:schemeClr val="accent5">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75"/>
            <p:cNvSpPr>
              <a:spLocks noChangeArrowheads="1"/>
            </p:cNvSpPr>
            <p:nvPr/>
          </p:nvSpPr>
          <p:spPr bwMode="auto">
            <a:xfrm>
              <a:off x="1597" y="5836"/>
              <a:ext cx="600" cy="600"/>
            </a:xfrm>
            <a:prstGeom prst="ellipse">
              <a:avLst/>
            </a:prstGeom>
            <a:solidFill>
              <a:schemeClr val="accent5">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74"/>
            <p:cNvSpPr>
              <a:spLocks noChangeArrowheads="1"/>
            </p:cNvSpPr>
            <p:nvPr/>
          </p:nvSpPr>
          <p:spPr bwMode="auto">
            <a:xfrm>
              <a:off x="1597" y="6570"/>
              <a:ext cx="600" cy="600"/>
            </a:xfrm>
            <a:prstGeom prst="ellipse">
              <a:avLst/>
            </a:prstGeom>
            <a:solidFill>
              <a:schemeClr val="accent5">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73"/>
            <p:cNvSpPr>
              <a:spLocks noChangeArrowheads="1"/>
            </p:cNvSpPr>
            <p:nvPr/>
          </p:nvSpPr>
          <p:spPr bwMode="auto">
            <a:xfrm>
              <a:off x="1597" y="7276"/>
              <a:ext cx="600" cy="600"/>
            </a:xfrm>
            <a:prstGeom prst="ellipse">
              <a:avLst/>
            </a:prstGeom>
            <a:solidFill>
              <a:schemeClr val="accent5">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72"/>
            <p:cNvSpPr>
              <a:spLocks noChangeArrowheads="1"/>
            </p:cNvSpPr>
            <p:nvPr/>
          </p:nvSpPr>
          <p:spPr bwMode="auto">
            <a:xfrm>
              <a:off x="1597" y="8010"/>
              <a:ext cx="600" cy="600"/>
            </a:xfrm>
            <a:prstGeom prst="ellipse">
              <a:avLst/>
            </a:prstGeom>
            <a:solidFill>
              <a:schemeClr val="accent5">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71"/>
            <p:cNvSpPr>
              <a:spLocks noChangeArrowheads="1"/>
            </p:cNvSpPr>
            <p:nvPr/>
          </p:nvSpPr>
          <p:spPr bwMode="auto">
            <a:xfrm>
              <a:off x="1597" y="8716"/>
              <a:ext cx="600" cy="600"/>
            </a:xfrm>
            <a:prstGeom prst="ellipse">
              <a:avLst/>
            </a:prstGeom>
            <a:solidFill>
              <a:schemeClr val="accent5">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70"/>
            <p:cNvSpPr>
              <a:spLocks noChangeArrowheads="1"/>
            </p:cNvSpPr>
            <p:nvPr/>
          </p:nvSpPr>
          <p:spPr bwMode="auto">
            <a:xfrm>
              <a:off x="2682" y="5116"/>
              <a:ext cx="600" cy="600"/>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69"/>
            <p:cNvSpPr>
              <a:spLocks noChangeArrowheads="1"/>
            </p:cNvSpPr>
            <p:nvPr/>
          </p:nvSpPr>
          <p:spPr bwMode="auto">
            <a:xfrm>
              <a:off x="2682" y="5822"/>
              <a:ext cx="600" cy="600"/>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68"/>
            <p:cNvSpPr>
              <a:spLocks noChangeArrowheads="1"/>
            </p:cNvSpPr>
            <p:nvPr/>
          </p:nvSpPr>
          <p:spPr bwMode="auto">
            <a:xfrm>
              <a:off x="2682" y="6556"/>
              <a:ext cx="600" cy="600"/>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67"/>
            <p:cNvSpPr>
              <a:spLocks noChangeArrowheads="1"/>
            </p:cNvSpPr>
            <p:nvPr/>
          </p:nvSpPr>
          <p:spPr bwMode="auto">
            <a:xfrm>
              <a:off x="2682" y="7262"/>
              <a:ext cx="600" cy="600"/>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66"/>
            <p:cNvSpPr>
              <a:spLocks noChangeArrowheads="1"/>
            </p:cNvSpPr>
            <p:nvPr/>
          </p:nvSpPr>
          <p:spPr bwMode="auto">
            <a:xfrm>
              <a:off x="2682" y="7996"/>
              <a:ext cx="600" cy="600"/>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65"/>
            <p:cNvSpPr>
              <a:spLocks noChangeArrowheads="1"/>
            </p:cNvSpPr>
            <p:nvPr/>
          </p:nvSpPr>
          <p:spPr bwMode="auto">
            <a:xfrm>
              <a:off x="2682" y="8702"/>
              <a:ext cx="600" cy="600"/>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64"/>
            <p:cNvSpPr>
              <a:spLocks noChangeArrowheads="1"/>
            </p:cNvSpPr>
            <p:nvPr/>
          </p:nvSpPr>
          <p:spPr bwMode="auto">
            <a:xfrm>
              <a:off x="2682" y="9385"/>
              <a:ext cx="600" cy="600"/>
            </a:xfrm>
            <a:prstGeom prst="rect">
              <a:avLst/>
            </a:pr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63"/>
            <p:cNvSpPr>
              <a:spLocks noChangeArrowheads="1"/>
            </p:cNvSpPr>
            <p:nvPr/>
          </p:nvSpPr>
          <p:spPr bwMode="auto">
            <a:xfrm>
              <a:off x="4210" y="5116"/>
              <a:ext cx="1554" cy="600"/>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62"/>
            <p:cNvSpPr>
              <a:spLocks noChangeArrowheads="1"/>
            </p:cNvSpPr>
            <p:nvPr/>
          </p:nvSpPr>
          <p:spPr bwMode="auto">
            <a:xfrm>
              <a:off x="4210" y="5822"/>
              <a:ext cx="1554" cy="600"/>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61"/>
            <p:cNvSpPr>
              <a:spLocks noChangeArrowheads="1"/>
            </p:cNvSpPr>
            <p:nvPr/>
          </p:nvSpPr>
          <p:spPr bwMode="auto">
            <a:xfrm>
              <a:off x="4210" y="6556"/>
              <a:ext cx="1554" cy="600"/>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60"/>
            <p:cNvSpPr>
              <a:spLocks noChangeArrowheads="1"/>
            </p:cNvSpPr>
            <p:nvPr/>
          </p:nvSpPr>
          <p:spPr bwMode="auto">
            <a:xfrm>
              <a:off x="4210" y="7262"/>
              <a:ext cx="1554" cy="600"/>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59"/>
            <p:cNvSpPr>
              <a:spLocks noChangeArrowheads="1"/>
            </p:cNvSpPr>
            <p:nvPr/>
          </p:nvSpPr>
          <p:spPr bwMode="auto">
            <a:xfrm>
              <a:off x="4210" y="7996"/>
              <a:ext cx="1554" cy="600"/>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Rectangle 58"/>
            <p:cNvSpPr>
              <a:spLocks noChangeArrowheads="1"/>
            </p:cNvSpPr>
            <p:nvPr/>
          </p:nvSpPr>
          <p:spPr bwMode="auto">
            <a:xfrm>
              <a:off x="4210" y="8702"/>
              <a:ext cx="1554" cy="600"/>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AutoShape 57"/>
            <p:cNvSpPr>
              <a:spLocks noChangeArrowheads="1"/>
            </p:cNvSpPr>
            <p:nvPr/>
          </p:nvSpPr>
          <p:spPr bwMode="auto">
            <a:xfrm>
              <a:off x="6604" y="5032"/>
              <a:ext cx="1554" cy="600"/>
            </a:xfrm>
            <a:prstGeom prst="roundRect">
              <a:avLst>
                <a:gd name="adj" fmla="val 16667"/>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AutoShape 56"/>
            <p:cNvSpPr>
              <a:spLocks noChangeArrowheads="1"/>
            </p:cNvSpPr>
            <p:nvPr/>
          </p:nvSpPr>
          <p:spPr bwMode="auto">
            <a:xfrm>
              <a:off x="6604" y="5824"/>
              <a:ext cx="1554" cy="600"/>
            </a:xfrm>
            <a:prstGeom prst="roundRect">
              <a:avLst>
                <a:gd name="adj" fmla="val 16667"/>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AutoShape 55"/>
            <p:cNvSpPr>
              <a:spLocks noChangeArrowheads="1"/>
            </p:cNvSpPr>
            <p:nvPr/>
          </p:nvSpPr>
          <p:spPr bwMode="auto">
            <a:xfrm>
              <a:off x="6604" y="6590"/>
              <a:ext cx="1554" cy="600"/>
            </a:xfrm>
            <a:prstGeom prst="roundRect">
              <a:avLst>
                <a:gd name="adj" fmla="val 16667"/>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AutoShape 54"/>
            <p:cNvSpPr>
              <a:spLocks noChangeArrowheads="1"/>
            </p:cNvSpPr>
            <p:nvPr/>
          </p:nvSpPr>
          <p:spPr bwMode="auto">
            <a:xfrm>
              <a:off x="6604" y="7448"/>
              <a:ext cx="1554" cy="600"/>
            </a:xfrm>
            <a:prstGeom prst="roundRect">
              <a:avLst>
                <a:gd name="adj" fmla="val 16667"/>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AutoShape 53"/>
            <p:cNvSpPr>
              <a:spLocks noChangeArrowheads="1"/>
            </p:cNvSpPr>
            <p:nvPr/>
          </p:nvSpPr>
          <p:spPr bwMode="auto">
            <a:xfrm>
              <a:off x="6604" y="8252"/>
              <a:ext cx="1554" cy="600"/>
            </a:xfrm>
            <a:prstGeom prst="roundRect">
              <a:avLst>
                <a:gd name="adj" fmla="val 16667"/>
              </a:avLst>
            </a:prstGeom>
            <a:solidFill>
              <a:schemeClr val="accent2">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Oval 52"/>
            <p:cNvSpPr>
              <a:spLocks noChangeArrowheads="1"/>
            </p:cNvSpPr>
            <p:nvPr/>
          </p:nvSpPr>
          <p:spPr bwMode="auto">
            <a:xfrm>
              <a:off x="8930" y="5674"/>
              <a:ext cx="828" cy="40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Oval 51"/>
            <p:cNvSpPr>
              <a:spLocks noChangeArrowheads="1"/>
            </p:cNvSpPr>
            <p:nvPr/>
          </p:nvSpPr>
          <p:spPr bwMode="auto">
            <a:xfrm>
              <a:off x="8944" y="6534"/>
              <a:ext cx="828" cy="40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50"/>
            <p:cNvSpPr>
              <a:spLocks noChangeArrowheads="1"/>
            </p:cNvSpPr>
            <p:nvPr/>
          </p:nvSpPr>
          <p:spPr bwMode="auto">
            <a:xfrm>
              <a:off x="8944" y="7513"/>
              <a:ext cx="828" cy="40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Oval 49"/>
            <p:cNvSpPr>
              <a:spLocks noChangeArrowheads="1"/>
            </p:cNvSpPr>
            <p:nvPr/>
          </p:nvSpPr>
          <p:spPr bwMode="auto">
            <a:xfrm>
              <a:off x="8958" y="8443"/>
              <a:ext cx="828" cy="40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AutoShape 48"/>
            <p:cNvSpPr>
              <a:spLocks noChangeShapeType="1"/>
            </p:cNvSpPr>
            <p:nvPr/>
          </p:nvSpPr>
          <p:spPr bwMode="auto">
            <a:xfrm flipV="1">
              <a:off x="2197" y="5416"/>
              <a:ext cx="485" cy="1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AutoShape 47"/>
            <p:cNvSpPr>
              <a:spLocks noChangeShapeType="1"/>
            </p:cNvSpPr>
            <p:nvPr/>
          </p:nvSpPr>
          <p:spPr bwMode="auto">
            <a:xfrm>
              <a:off x="2197" y="5430"/>
              <a:ext cx="485" cy="142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AutoShape 46"/>
            <p:cNvSpPr>
              <a:spLocks noChangeShapeType="1"/>
            </p:cNvSpPr>
            <p:nvPr/>
          </p:nvSpPr>
          <p:spPr bwMode="auto">
            <a:xfrm flipV="1">
              <a:off x="2197" y="5416"/>
              <a:ext cx="485" cy="72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AutoShape 45"/>
            <p:cNvSpPr>
              <a:spLocks noChangeShapeType="1"/>
            </p:cNvSpPr>
            <p:nvPr/>
          </p:nvSpPr>
          <p:spPr bwMode="auto">
            <a:xfrm flipV="1">
              <a:off x="2197" y="6122"/>
              <a:ext cx="485" cy="1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AutoShape 44"/>
            <p:cNvSpPr>
              <a:spLocks noChangeShapeType="1"/>
            </p:cNvSpPr>
            <p:nvPr/>
          </p:nvSpPr>
          <p:spPr bwMode="auto">
            <a:xfrm flipV="1">
              <a:off x="2197" y="6856"/>
              <a:ext cx="485" cy="1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AutoShape 43"/>
            <p:cNvSpPr>
              <a:spLocks noChangeShapeType="1"/>
            </p:cNvSpPr>
            <p:nvPr/>
          </p:nvSpPr>
          <p:spPr bwMode="auto">
            <a:xfrm flipV="1">
              <a:off x="2197" y="7562"/>
              <a:ext cx="485" cy="1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AutoShape 42"/>
            <p:cNvSpPr>
              <a:spLocks noChangeShapeType="1"/>
            </p:cNvSpPr>
            <p:nvPr/>
          </p:nvSpPr>
          <p:spPr bwMode="auto">
            <a:xfrm>
              <a:off x="2197" y="7576"/>
              <a:ext cx="485" cy="72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AutoShape 41"/>
            <p:cNvSpPr>
              <a:spLocks noChangeShapeType="1"/>
            </p:cNvSpPr>
            <p:nvPr/>
          </p:nvSpPr>
          <p:spPr bwMode="auto">
            <a:xfrm>
              <a:off x="2197" y="8310"/>
              <a:ext cx="485" cy="69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AutoShape 40"/>
            <p:cNvSpPr>
              <a:spLocks noChangeShapeType="1"/>
            </p:cNvSpPr>
            <p:nvPr/>
          </p:nvSpPr>
          <p:spPr bwMode="auto">
            <a:xfrm>
              <a:off x="2109" y="9228"/>
              <a:ext cx="573" cy="457"/>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AutoShape 39"/>
            <p:cNvSpPr>
              <a:spLocks noChangeShapeType="1"/>
            </p:cNvSpPr>
            <p:nvPr/>
          </p:nvSpPr>
          <p:spPr bwMode="auto">
            <a:xfrm>
              <a:off x="3282" y="5416"/>
              <a:ext cx="928"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AutoShape 38"/>
            <p:cNvSpPr>
              <a:spLocks noChangeShapeType="1"/>
            </p:cNvSpPr>
            <p:nvPr/>
          </p:nvSpPr>
          <p:spPr bwMode="auto">
            <a:xfrm>
              <a:off x="3282" y="6122"/>
              <a:ext cx="928"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AutoShape 37"/>
            <p:cNvSpPr>
              <a:spLocks noChangeShapeType="1"/>
            </p:cNvSpPr>
            <p:nvPr/>
          </p:nvSpPr>
          <p:spPr bwMode="auto">
            <a:xfrm flipV="1">
              <a:off x="3282" y="5416"/>
              <a:ext cx="928" cy="70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AutoShape 36"/>
            <p:cNvSpPr>
              <a:spLocks noChangeShapeType="1"/>
            </p:cNvSpPr>
            <p:nvPr/>
          </p:nvSpPr>
          <p:spPr bwMode="auto">
            <a:xfrm flipV="1">
              <a:off x="3282" y="5416"/>
              <a:ext cx="928" cy="144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35"/>
            <p:cNvSpPr>
              <a:spLocks noChangeShapeType="1"/>
            </p:cNvSpPr>
            <p:nvPr/>
          </p:nvSpPr>
          <p:spPr bwMode="auto">
            <a:xfrm>
              <a:off x="3282" y="6856"/>
              <a:ext cx="928"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34"/>
            <p:cNvSpPr>
              <a:spLocks/>
            </p:cNvSpPr>
            <p:nvPr/>
          </p:nvSpPr>
          <p:spPr bwMode="auto">
            <a:xfrm>
              <a:off x="3282" y="6814"/>
              <a:ext cx="3322" cy="792"/>
            </a:xfrm>
            <a:custGeom>
              <a:avLst/>
              <a:gdLst>
                <a:gd name="T0" fmla="*/ 0 w 3322"/>
                <a:gd name="T1" fmla="*/ 0 h 792"/>
                <a:gd name="T2" fmla="*/ 838 w 3322"/>
                <a:gd name="T3" fmla="*/ 392 h 792"/>
                <a:gd name="T4" fmla="*/ 2794 w 3322"/>
                <a:gd name="T5" fmla="*/ 392 h 792"/>
                <a:gd name="T6" fmla="*/ 3322 w 3322"/>
                <a:gd name="T7" fmla="*/ 792 h 792"/>
              </a:gdLst>
              <a:ahLst/>
              <a:cxnLst>
                <a:cxn ang="0">
                  <a:pos x="T0" y="T1"/>
                </a:cxn>
                <a:cxn ang="0">
                  <a:pos x="T2" y="T3"/>
                </a:cxn>
                <a:cxn ang="0">
                  <a:pos x="T4" y="T5"/>
                </a:cxn>
                <a:cxn ang="0">
                  <a:pos x="T6" y="T7"/>
                </a:cxn>
              </a:cxnLst>
              <a:rect l="0" t="0" r="r" b="b"/>
              <a:pathLst>
                <a:path w="3322" h="792">
                  <a:moveTo>
                    <a:pt x="0" y="0"/>
                  </a:moveTo>
                  <a:lnTo>
                    <a:pt x="838" y="392"/>
                  </a:lnTo>
                  <a:lnTo>
                    <a:pt x="2794" y="392"/>
                  </a:lnTo>
                  <a:lnTo>
                    <a:pt x="3322" y="792"/>
                  </a:lnTo>
                </a:path>
              </a:pathLst>
            </a:custGeom>
            <a:noFill/>
            <a:ln w="9525">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33"/>
            <p:cNvSpPr>
              <a:spLocks noChangeShapeType="1"/>
            </p:cNvSpPr>
            <p:nvPr/>
          </p:nvSpPr>
          <p:spPr bwMode="auto">
            <a:xfrm>
              <a:off x="3282" y="7562"/>
              <a:ext cx="928"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32"/>
            <p:cNvSpPr>
              <a:spLocks noChangeShapeType="1"/>
            </p:cNvSpPr>
            <p:nvPr/>
          </p:nvSpPr>
          <p:spPr bwMode="auto">
            <a:xfrm>
              <a:off x="3282" y="7562"/>
              <a:ext cx="928" cy="73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31"/>
            <p:cNvSpPr>
              <a:spLocks noChangeShapeType="1"/>
            </p:cNvSpPr>
            <p:nvPr/>
          </p:nvSpPr>
          <p:spPr bwMode="auto">
            <a:xfrm flipV="1">
              <a:off x="3282" y="7562"/>
              <a:ext cx="928" cy="73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30"/>
            <p:cNvSpPr>
              <a:spLocks noChangeShapeType="1"/>
            </p:cNvSpPr>
            <p:nvPr/>
          </p:nvSpPr>
          <p:spPr bwMode="auto">
            <a:xfrm flipV="1">
              <a:off x="3282" y="8296"/>
              <a:ext cx="928" cy="70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29"/>
            <p:cNvSpPr>
              <a:spLocks noChangeShapeType="1"/>
            </p:cNvSpPr>
            <p:nvPr/>
          </p:nvSpPr>
          <p:spPr bwMode="auto">
            <a:xfrm flipV="1">
              <a:off x="3282" y="8296"/>
              <a:ext cx="928" cy="1389"/>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28"/>
            <p:cNvSpPr>
              <a:spLocks noChangeShapeType="1"/>
            </p:cNvSpPr>
            <p:nvPr/>
          </p:nvSpPr>
          <p:spPr bwMode="auto">
            <a:xfrm flipV="1">
              <a:off x="2197" y="9002"/>
              <a:ext cx="2013" cy="1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27"/>
            <p:cNvSpPr>
              <a:spLocks noChangeShapeType="1"/>
            </p:cNvSpPr>
            <p:nvPr/>
          </p:nvSpPr>
          <p:spPr bwMode="auto">
            <a:xfrm flipV="1">
              <a:off x="5764" y="5332"/>
              <a:ext cx="840" cy="8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26"/>
            <p:cNvSpPr>
              <a:spLocks noChangeShapeType="1"/>
            </p:cNvSpPr>
            <p:nvPr/>
          </p:nvSpPr>
          <p:spPr bwMode="auto">
            <a:xfrm>
              <a:off x="5764" y="6122"/>
              <a:ext cx="840" cy="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25"/>
            <p:cNvSpPr>
              <a:spLocks noChangeShapeType="1"/>
            </p:cNvSpPr>
            <p:nvPr/>
          </p:nvSpPr>
          <p:spPr bwMode="auto">
            <a:xfrm flipV="1">
              <a:off x="5764" y="5332"/>
              <a:ext cx="840" cy="79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24"/>
            <p:cNvSpPr>
              <a:spLocks noChangeShapeType="1"/>
            </p:cNvSpPr>
            <p:nvPr/>
          </p:nvSpPr>
          <p:spPr bwMode="auto">
            <a:xfrm>
              <a:off x="5764" y="6856"/>
              <a:ext cx="840" cy="89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23"/>
            <p:cNvSpPr>
              <a:spLocks noChangeShapeType="1"/>
            </p:cNvSpPr>
            <p:nvPr/>
          </p:nvSpPr>
          <p:spPr bwMode="auto">
            <a:xfrm>
              <a:off x="5764" y="6856"/>
              <a:ext cx="840" cy="3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22"/>
            <p:cNvSpPr>
              <a:spLocks noChangeShapeType="1"/>
            </p:cNvSpPr>
            <p:nvPr/>
          </p:nvSpPr>
          <p:spPr bwMode="auto">
            <a:xfrm>
              <a:off x="5764" y="7562"/>
              <a:ext cx="840" cy="18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21"/>
            <p:cNvSpPr>
              <a:spLocks noChangeShapeType="1"/>
            </p:cNvSpPr>
            <p:nvPr/>
          </p:nvSpPr>
          <p:spPr bwMode="auto">
            <a:xfrm>
              <a:off x="5764" y="8296"/>
              <a:ext cx="840" cy="25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AutoShape 20"/>
            <p:cNvSpPr>
              <a:spLocks noChangeShapeType="1"/>
            </p:cNvSpPr>
            <p:nvPr/>
          </p:nvSpPr>
          <p:spPr bwMode="auto">
            <a:xfrm flipV="1">
              <a:off x="5764" y="8552"/>
              <a:ext cx="840" cy="45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AutoShape 19"/>
            <p:cNvSpPr>
              <a:spLocks noChangeShapeType="1"/>
            </p:cNvSpPr>
            <p:nvPr/>
          </p:nvSpPr>
          <p:spPr bwMode="auto">
            <a:xfrm flipH="1" flipV="1">
              <a:off x="8158" y="5332"/>
              <a:ext cx="772" cy="54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AutoShape 18"/>
            <p:cNvSpPr>
              <a:spLocks noChangeShapeType="1"/>
            </p:cNvSpPr>
            <p:nvPr/>
          </p:nvSpPr>
          <p:spPr bwMode="auto">
            <a:xfrm flipH="1">
              <a:off x="8158" y="5878"/>
              <a:ext cx="772" cy="24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AutoShape 17"/>
            <p:cNvSpPr>
              <a:spLocks noChangeShapeType="1"/>
            </p:cNvSpPr>
            <p:nvPr/>
          </p:nvSpPr>
          <p:spPr bwMode="auto">
            <a:xfrm flipH="1" flipV="1">
              <a:off x="8158" y="6124"/>
              <a:ext cx="786" cy="61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AutoShape 16"/>
            <p:cNvSpPr>
              <a:spLocks noChangeShapeType="1"/>
            </p:cNvSpPr>
            <p:nvPr/>
          </p:nvSpPr>
          <p:spPr bwMode="auto">
            <a:xfrm flipH="1">
              <a:off x="8158" y="6738"/>
              <a:ext cx="786" cy="15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AutoShape 15"/>
            <p:cNvSpPr>
              <a:spLocks noChangeShapeType="1"/>
            </p:cNvSpPr>
            <p:nvPr/>
          </p:nvSpPr>
          <p:spPr bwMode="auto">
            <a:xfrm flipH="1">
              <a:off x="8158" y="6738"/>
              <a:ext cx="786" cy="101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AutoShape 14"/>
            <p:cNvSpPr>
              <a:spLocks noChangeShapeType="1"/>
            </p:cNvSpPr>
            <p:nvPr/>
          </p:nvSpPr>
          <p:spPr bwMode="auto">
            <a:xfrm flipH="1">
              <a:off x="8158" y="7717"/>
              <a:ext cx="786" cy="3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AutoShape 13"/>
            <p:cNvSpPr>
              <a:spLocks noChangeShapeType="1"/>
            </p:cNvSpPr>
            <p:nvPr/>
          </p:nvSpPr>
          <p:spPr bwMode="auto">
            <a:xfrm flipH="1" flipV="1">
              <a:off x="8158" y="8552"/>
              <a:ext cx="800" cy="95"/>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AutoShape 12"/>
            <p:cNvSpPr>
              <a:spLocks noChangeShapeType="1"/>
            </p:cNvSpPr>
            <p:nvPr/>
          </p:nvSpPr>
          <p:spPr bwMode="auto">
            <a:xfrm flipH="1" flipV="1">
              <a:off x="8158" y="6890"/>
              <a:ext cx="786" cy="827"/>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AutoShape 11"/>
            <p:cNvSpPr>
              <a:spLocks noChangeShapeType="1"/>
            </p:cNvSpPr>
            <p:nvPr/>
          </p:nvSpPr>
          <p:spPr bwMode="auto">
            <a:xfrm flipH="1">
              <a:off x="8158" y="7717"/>
              <a:ext cx="786" cy="835"/>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AutoShape 10"/>
            <p:cNvSpPr>
              <a:spLocks noChangeShapeType="1"/>
            </p:cNvSpPr>
            <p:nvPr/>
          </p:nvSpPr>
          <p:spPr bwMode="auto">
            <a:xfrm flipH="1" flipV="1">
              <a:off x="8158" y="7748"/>
              <a:ext cx="800" cy="899"/>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Rectangle 9"/>
            <p:cNvSpPr>
              <a:spLocks noChangeArrowheads="1"/>
            </p:cNvSpPr>
            <p:nvPr/>
          </p:nvSpPr>
          <p:spPr bwMode="auto">
            <a:xfrm>
              <a:off x="1597" y="4454"/>
              <a:ext cx="4235" cy="6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نحوه‌اي كه روشهاي جديد كار مي‌توانند منافع را ارائه مي‌كنند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8" name="Rectangle 8"/>
            <p:cNvSpPr>
              <a:spLocks noChangeArrowheads="1"/>
            </p:cNvSpPr>
            <p:nvPr/>
          </p:nvSpPr>
          <p:spPr bwMode="auto">
            <a:xfrm>
              <a:off x="6370" y="4454"/>
              <a:ext cx="3973" cy="6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منافع و دلايل براي داشتن آنها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9" name="Rectangle 7"/>
            <p:cNvSpPr>
              <a:spLocks noChangeArrowheads="1"/>
            </p:cNvSpPr>
            <p:nvPr/>
          </p:nvSpPr>
          <p:spPr bwMode="auto">
            <a:xfrm>
              <a:off x="9786" y="5502"/>
              <a:ext cx="596" cy="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انگيزه‌ها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0" name="Rectangle 6"/>
            <p:cNvSpPr>
              <a:spLocks noChangeArrowheads="1"/>
            </p:cNvSpPr>
            <p:nvPr/>
          </p:nvSpPr>
          <p:spPr bwMode="auto">
            <a:xfrm>
              <a:off x="1357" y="10308"/>
              <a:ext cx="1133" cy="4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محركها</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1" name="Rectangle 5"/>
            <p:cNvSpPr>
              <a:spLocks noChangeArrowheads="1"/>
            </p:cNvSpPr>
            <p:nvPr/>
          </p:nvSpPr>
          <p:spPr bwMode="auto">
            <a:xfrm>
              <a:off x="2420" y="10308"/>
              <a:ext cx="1063" cy="6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تغييرات توانمندساز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2" name="Rectangle 4"/>
            <p:cNvSpPr>
              <a:spLocks noChangeArrowheads="1"/>
            </p:cNvSpPr>
            <p:nvPr/>
          </p:nvSpPr>
          <p:spPr bwMode="auto">
            <a:xfrm>
              <a:off x="4210" y="10308"/>
              <a:ext cx="1622" cy="4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تغييرات كسب و كار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3" name="Rectangle 3"/>
            <p:cNvSpPr>
              <a:spLocks noChangeArrowheads="1"/>
            </p:cNvSpPr>
            <p:nvPr/>
          </p:nvSpPr>
          <p:spPr bwMode="auto">
            <a:xfrm>
              <a:off x="6536" y="10308"/>
              <a:ext cx="1622" cy="4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منافع كسب و كار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4" name="Rectangle 2"/>
            <p:cNvSpPr>
              <a:spLocks noChangeArrowheads="1"/>
            </p:cNvSpPr>
            <p:nvPr/>
          </p:nvSpPr>
          <p:spPr bwMode="auto">
            <a:xfrm>
              <a:off x="8559" y="10322"/>
              <a:ext cx="1622" cy="4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اهداف سرمايه‌گذاري‌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 xmlns:p14="http://schemas.microsoft.com/office/powerpoint/2010/main" val="3383686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15</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6729388" y="1974817"/>
            <a:ext cx="2204331"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تجزيه و تحليل سهامداران </a:t>
            </a:r>
            <a:endParaRPr lang="en-US" sz="1600" dirty="0">
              <a:solidFill>
                <a:srgbClr val="FF0000"/>
              </a:solidFill>
              <a:cs typeface="B Koodak" panose="00000700000000000000" pitchFamily="2" charset="-78"/>
            </a:endParaRPr>
          </a:p>
        </p:txBody>
      </p:sp>
      <p:sp>
        <p:nvSpPr>
          <p:cNvPr id="59" name="Rectangle 58"/>
          <p:cNvSpPr/>
          <p:nvPr/>
        </p:nvSpPr>
        <p:spPr>
          <a:xfrm>
            <a:off x="1234382" y="509260"/>
            <a:ext cx="7909618" cy="1384995"/>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دو جزء اصلي در اين شبكه وابستگي منافع وجود دارد: منافع و اهداف سرمايه‌گذاري‌ و برنامه مديريتي تغيير براي دستيابي به آنها. </a:t>
            </a:r>
          </a:p>
          <a:p>
            <a:pPr marL="457200" lvl="2"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تغييرات كسب و كار آنهايي هستند كه در اقدامات كاري، فرآيندها و ارتباطات رخ مي‌دهند و موجب توزيع منافع مي‌شوند. </a:t>
            </a:r>
          </a:p>
          <a:p>
            <a:pPr marL="457200" lvl="2"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تغييرات توانمندساز، انهايي هستند كه پيش نياز انجام تغييرات كسب و كار بوده و به وسيله اين تغييرات، سيستم جديد به كار گرفته مي‌شود. </a:t>
            </a:r>
            <a:endParaRPr lang="fa-IR" sz="1400" dirty="0" smtClean="0">
              <a:latin typeface="AdvTimes"/>
              <a:ea typeface="Times New Roman" panose="02020603050405020304" pitchFamily="18" charset="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 xmlns:p14="http://schemas.microsoft.com/office/powerpoint/2010/main" val="2295295208"/>
              </p:ext>
            </p:extLst>
          </p:nvPr>
        </p:nvGraphicFramePr>
        <p:xfrm>
          <a:off x="1576010" y="1708312"/>
          <a:ext cx="4872915" cy="4939220"/>
        </p:xfrm>
        <a:graphic>
          <a:graphicData uri="http://schemas.openxmlformats.org/drawingml/2006/table">
            <a:tbl>
              <a:tblPr rtl="1" firstRow="1" firstCol="1" bandRow="1">
                <a:tableStyleId>{5C22544A-7EE6-4342-B048-85BDC9FD1C3A}</a:tableStyleId>
              </a:tblPr>
              <a:tblGrid>
                <a:gridCol w="541435"/>
                <a:gridCol w="541435"/>
                <a:gridCol w="541435"/>
                <a:gridCol w="541435"/>
                <a:gridCol w="541435"/>
                <a:gridCol w="541435"/>
                <a:gridCol w="541435"/>
                <a:gridCol w="541435"/>
                <a:gridCol w="541435"/>
              </a:tblGrid>
              <a:tr h="304511">
                <a:tc>
                  <a:txBody>
                    <a:bodyPr/>
                    <a:lstStyle/>
                    <a:p>
                      <a:pPr marL="0" marR="0" algn="just" rtl="1">
                        <a:spcBef>
                          <a:spcPts val="0"/>
                        </a:spcBef>
                        <a:spcAft>
                          <a:spcPts val="0"/>
                        </a:spcAft>
                      </a:pPr>
                      <a:r>
                        <a:rPr lang="fa-IR" sz="900">
                          <a:effectLst/>
                        </a:rPr>
                        <a:t>سهامداران</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منافع به دست آمده</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تغييرات مورد نياز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مقاومت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gridSpan="5">
                  <a:txBody>
                    <a:bodyPr/>
                    <a:lstStyle/>
                    <a:p>
                      <a:pPr marL="0" marR="0" algn="just" rtl="1">
                        <a:spcBef>
                          <a:spcPts val="0"/>
                        </a:spcBef>
                        <a:spcAft>
                          <a:spcPts val="0"/>
                        </a:spcAft>
                      </a:pPr>
                      <a:r>
                        <a:rPr lang="fa-IR" sz="900">
                          <a:effectLst/>
                        </a:rPr>
                        <a:t>تعهد </a:t>
                      </a:r>
                      <a:r>
                        <a:rPr lang="fa-IR" sz="900" u="sng">
                          <a:effectLst/>
                        </a:rPr>
                        <a:t>(فعلي</a:t>
                      </a:r>
                      <a:r>
                        <a:rPr lang="fa-IR" sz="900">
                          <a:effectLst/>
                        </a:rPr>
                        <a:t> و </a:t>
                      </a:r>
                      <a:r>
                        <a:rPr lang="fa-IR" sz="900" u="sng">
                          <a:effectLst/>
                        </a:rPr>
                        <a:t>مطلوب</a:t>
                      </a: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7514">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مخالف</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ممتنع</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اجازه براي اتفاق افتادن</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كمك براي اتفاق افتادن</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تلاش براي اتفاق افتادن</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r>
              <a:tr h="913531">
                <a:tc>
                  <a:txBody>
                    <a:bodyPr/>
                    <a:lstStyle/>
                    <a:p>
                      <a:pPr marL="0" marR="0" algn="just" rtl="1">
                        <a:spcBef>
                          <a:spcPts val="0"/>
                        </a:spcBef>
                        <a:spcAft>
                          <a:spcPts val="0"/>
                        </a:spcAft>
                      </a:pPr>
                      <a:r>
                        <a:rPr lang="fa-IR" sz="900">
                          <a:effectLst/>
                        </a:rPr>
                        <a:t>مشتريان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تركيب‌بندي منطبق با نيازها است- بدون تست يا تغيير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هيچ</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هيچ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r>
              <a:tr h="946481">
                <a:tc>
                  <a:txBody>
                    <a:bodyPr/>
                    <a:lstStyle/>
                    <a:p>
                      <a:pPr marL="0" marR="0" algn="just" rtl="1">
                        <a:spcBef>
                          <a:spcPts val="0"/>
                        </a:spcBef>
                        <a:spcAft>
                          <a:spcPts val="0"/>
                        </a:spcAft>
                      </a:pPr>
                      <a:r>
                        <a:rPr lang="fa-IR" sz="900">
                          <a:effectLst/>
                        </a:rPr>
                        <a:t>مديران فروش و بازاريابي</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بهبود خدمات مشتريان و تصوير ذهني محصول</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محركهاي جديد براي فروش</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مقاومت در برابر تغيير در سيستم پاداش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endParaRPr lang="en-US" sz="900">
                        <a:effectLst/>
                      </a:endParaRPr>
                    </a:p>
                    <a:p>
                      <a:pPr marL="0" marR="0" algn="ctr" rtl="1">
                        <a:spcBef>
                          <a:spcPts val="0"/>
                        </a:spcBef>
                        <a:spcAft>
                          <a:spcPts val="0"/>
                        </a:spcAft>
                      </a:pPr>
                      <a:r>
                        <a:rPr lang="fa-IR" sz="900">
                          <a:effectLst/>
                        </a:rPr>
                        <a:t>فعلي</a:t>
                      </a:r>
                      <a:endParaRPr lang="en-US" sz="900">
                        <a:effectLst/>
                      </a:endParaRPr>
                    </a:p>
                    <a:p>
                      <a:pPr marL="0" marR="0" algn="ctr" rtl="1">
                        <a:spcBef>
                          <a:spcPts val="0"/>
                        </a:spcBef>
                        <a:spcAft>
                          <a:spcPts val="0"/>
                        </a:spcAft>
                      </a:pPr>
                      <a:r>
                        <a:rPr lang="fa-IR" sz="900">
                          <a:effectLst/>
                        </a:rPr>
                        <a:t>مطلوب</a:t>
                      </a:r>
                      <a:endParaRPr lang="en-US" sz="900">
                        <a:effectLst/>
                      </a:endParaRPr>
                    </a:p>
                    <a:p>
                      <a:pPr marL="0" marR="0" algn="ctr" rtl="1">
                        <a:spcBef>
                          <a:spcPts val="0"/>
                        </a:spcBef>
                        <a:spcAft>
                          <a:spcPts val="0"/>
                        </a:spcAft>
                      </a:pPr>
                      <a:r>
                        <a:rPr lang="fa-IR" sz="700">
                          <a:effectLst/>
                        </a:rPr>
                        <a:t>فعاليت لازم؟ </a:t>
                      </a:r>
                      <a:endParaRPr lang="en-US" sz="900">
                        <a:effectLst/>
                      </a:endParaRPr>
                    </a:p>
                    <a:p>
                      <a:pPr marL="0" marR="0" algn="ctr" rtl="1">
                        <a:spcBef>
                          <a:spcPts val="0"/>
                        </a:spcBef>
                        <a:spcAft>
                          <a:spcPts val="0"/>
                        </a:spcAft>
                      </a:pPr>
                      <a:r>
                        <a:rPr lang="fa-IR" sz="900">
                          <a:effectLst/>
                        </a:rPr>
                        <a:t>فعلي</a:t>
                      </a:r>
                      <a:endParaRPr lang="en-US" sz="900">
                        <a:effectLst/>
                      </a:endParaRPr>
                    </a:p>
                    <a:p>
                      <a:pPr marL="0" marR="0" algn="ctr" rtl="1">
                        <a:spcBef>
                          <a:spcPts val="0"/>
                        </a:spcBef>
                        <a:spcAft>
                          <a:spcPts val="0"/>
                        </a:spcAft>
                      </a:pPr>
                      <a:r>
                        <a:rPr lang="fa-IR" sz="900">
                          <a:effectLst/>
                        </a:rPr>
                        <a:t>مطلوب</a:t>
                      </a:r>
                      <a:endParaRPr lang="en-US" sz="900">
                        <a:effectLst/>
                      </a:endParaRPr>
                    </a:p>
                    <a:p>
                      <a:pPr marL="0" marR="0" algn="ctr" rtl="1">
                        <a:spcBef>
                          <a:spcPts val="0"/>
                        </a:spcBef>
                        <a:spcAft>
                          <a:spcPts val="0"/>
                        </a:spcAft>
                      </a:pPr>
                      <a:r>
                        <a:rPr lang="fa-IR" sz="700">
                          <a:effectLst/>
                        </a:rPr>
                        <a:t>فعاليت لازم؟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r>
              <a:tr h="866271">
                <a:tc>
                  <a:txBody>
                    <a:bodyPr/>
                    <a:lstStyle/>
                    <a:p>
                      <a:pPr marL="0" marR="0" algn="just" rtl="1">
                        <a:spcBef>
                          <a:spcPts val="0"/>
                        </a:spcBef>
                        <a:spcAft>
                          <a:spcPts val="0"/>
                        </a:spcAft>
                      </a:pPr>
                      <a:r>
                        <a:rPr lang="fa-IR" sz="900">
                          <a:effectLst/>
                        </a:rPr>
                        <a:t>نمايندگان فروش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كار زياد براي تدارك ملزومات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استفاده از سيستم و بهبود كيفيت و صحت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زمان براي استفاده/يادگيري از سيستم نيست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r>
              <a:tr h="721892">
                <a:tc>
                  <a:txBody>
                    <a:bodyPr/>
                    <a:lstStyle/>
                    <a:p>
                      <a:pPr marL="0" marR="0" algn="just" rtl="1">
                        <a:spcBef>
                          <a:spcPts val="0"/>
                        </a:spcBef>
                        <a:spcAft>
                          <a:spcPts val="0"/>
                        </a:spcAft>
                      </a:pPr>
                      <a:r>
                        <a:rPr lang="fa-IR" sz="900">
                          <a:effectLst/>
                        </a:rPr>
                        <a:t>توليد/تداركات</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حذف نياز به ارزيابي تركيب‌بندي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متوقف كردن ارزيابي‌هاي فعلي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عدم اعتماد به فروش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endParaRPr lang="en-US" sz="900">
                        <a:effectLst/>
                      </a:endParaRPr>
                    </a:p>
                    <a:p>
                      <a:pPr marL="0" marR="0" algn="ctr" rtl="1">
                        <a:spcBef>
                          <a:spcPts val="0"/>
                        </a:spcBef>
                        <a:spcAft>
                          <a:spcPts val="0"/>
                        </a:spcAft>
                      </a:pPr>
                      <a:r>
                        <a:rPr lang="fa-IR" sz="900">
                          <a:effectLst/>
                        </a:rPr>
                        <a:t>فعلي</a:t>
                      </a:r>
                      <a:endParaRPr lang="en-US" sz="900">
                        <a:effectLst/>
                      </a:endParaRPr>
                    </a:p>
                    <a:p>
                      <a:pPr marL="0" marR="0" algn="ctr" rtl="1">
                        <a:spcBef>
                          <a:spcPts val="0"/>
                        </a:spcBef>
                        <a:spcAft>
                          <a:spcPts val="0"/>
                        </a:spcAft>
                      </a:pPr>
                      <a:r>
                        <a:rPr lang="fa-IR" sz="900">
                          <a:effectLst/>
                        </a:rPr>
                        <a:t>مطلوب</a:t>
                      </a:r>
                      <a:endParaRPr lang="en-US" sz="900">
                        <a:effectLst/>
                      </a:endParaRPr>
                    </a:p>
                    <a:p>
                      <a:pPr marL="0" marR="0" algn="ctr" rtl="1">
                        <a:spcBef>
                          <a:spcPts val="0"/>
                        </a:spcBef>
                        <a:spcAft>
                          <a:spcPts val="0"/>
                        </a:spcAft>
                      </a:pPr>
                      <a:r>
                        <a:rPr lang="fa-IR" sz="700">
                          <a:effectLst/>
                        </a:rPr>
                        <a:t>فعاليت لازم؟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ar-SA"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r>
              <a:tr h="609020">
                <a:tc>
                  <a:txBody>
                    <a:bodyPr/>
                    <a:lstStyle/>
                    <a:p>
                      <a:pPr marL="0" marR="0" algn="just" rtl="1">
                        <a:spcBef>
                          <a:spcPts val="0"/>
                        </a:spcBef>
                        <a:spcAft>
                          <a:spcPts val="0"/>
                        </a:spcAft>
                      </a:pPr>
                      <a:r>
                        <a:rPr lang="fa-IR" sz="900">
                          <a:effectLst/>
                        </a:rPr>
                        <a:t>توسعه‌دهندگان تكنولوژي اطلاعات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مهارت در توسعه سيستم</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هيچ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fa-IR" sz="900">
                          <a:effectLst/>
                        </a:rPr>
                        <a:t>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c>
                  <a:txBody>
                    <a:bodyPr/>
                    <a:lstStyle/>
                    <a:p>
                      <a:pPr marL="0" marR="0" algn="just" rtl="1">
                        <a:spcBef>
                          <a:spcPts val="0"/>
                        </a:spcBef>
                        <a:spcAft>
                          <a:spcPts val="0"/>
                        </a:spcAft>
                      </a:pPr>
                      <a:r>
                        <a:rPr lang="ar-SA" sz="900" dirty="0">
                          <a:effectLst/>
                        </a:rPr>
                        <a:t>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4241" marR="54241" marT="0" marB="0"/>
                </a:tc>
              </a:tr>
            </a:tbl>
          </a:graphicData>
        </a:graphic>
      </p:graphicFrame>
      <p:grpSp>
        <p:nvGrpSpPr>
          <p:cNvPr id="5" name="Group 6"/>
          <p:cNvGrpSpPr>
            <a:grpSpLocks/>
          </p:cNvGrpSpPr>
          <p:nvPr/>
        </p:nvGrpSpPr>
        <p:grpSpPr bwMode="auto">
          <a:xfrm>
            <a:off x="2330450" y="2003425"/>
            <a:ext cx="1774825" cy="360363"/>
            <a:chOff x="1773" y="4397"/>
            <a:chExt cx="2795" cy="567"/>
          </a:xfrm>
        </p:grpSpPr>
        <p:sp>
          <p:nvSpPr>
            <p:cNvPr id="6" name="Rectangle 10"/>
            <p:cNvSpPr>
              <a:spLocks noChangeArrowheads="1"/>
            </p:cNvSpPr>
            <p:nvPr/>
          </p:nvSpPr>
          <p:spPr bwMode="auto">
            <a:xfrm>
              <a:off x="3740" y="4567"/>
              <a:ext cx="828"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9"/>
            <p:cNvSpPr>
              <a:spLocks noChangeArrowheads="1"/>
            </p:cNvSpPr>
            <p:nvPr/>
          </p:nvSpPr>
          <p:spPr bwMode="auto">
            <a:xfrm>
              <a:off x="1773" y="4567"/>
              <a:ext cx="828"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AutoShape 8"/>
            <p:cNvSpPr>
              <a:spLocks noChangeShapeType="1"/>
            </p:cNvSpPr>
            <p:nvPr/>
          </p:nvSpPr>
          <p:spPr bwMode="auto">
            <a:xfrm flipH="1">
              <a:off x="2547" y="4794"/>
              <a:ext cx="1386" cy="1"/>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2553" y="4397"/>
              <a:ext cx="1193"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11"/>
          <p:cNvGrpSpPr>
            <a:grpSpLocks/>
          </p:cNvGrpSpPr>
          <p:nvPr/>
        </p:nvGrpSpPr>
        <p:grpSpPr bwMode="auto">
          <a:xfrm>
            <a:off x="2855913" y="2809875"/>
            <a:ext cx="1774825" cy="360363"/>
            <a:chOff x="1773" y="4397"/>
            <a:chExt cx="2795" cy="567"/>
          </a:xfrm>
        </p:grpSpPr>
        <p:sp>
          <p:nvSpPr>
            <p:cNvPr id="11" name="Rectangle 15"/>
            <p:cNvSpPr>
              <a:spLocks noChangeArrowheads="1"/>
            </p:cNvSpPr>
            <p:nvPr/>
          </p:nvSpPr>
          <p:spPr bwMode="auto">
            <a:xfrm>
              <a:off x="3740" y="4567"/>
              <a:ext cx="828"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14"/>
            <p:cNvSpPr>
              <a:spLocks noChangeArrowheads="1"/>
            </p:cNvSpPr>
            <p:nvPr/>
          </p:nvSpPr>
          <p:spPr bwMode="auto">
            <a:xfrm>
              <a:off x="1773" y="4567"/>
              <a:ext cx="828"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AutoShape 13"/>
            <p:cNvSpPr>
              <a:spLocks noChangeShapeType="1"/>
            </p:cNvSpPr>
            <p:nvPr/>
          </p:nvSpPr>
          <p:spPr bwMode="auto">
            <a:xfrm flipH="1">
              <a:off x="2547" y="4794"/>
              <a:ext cx="1386" cy="1"/>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2"/>
            <p:cNvSpPr>
              <a:spLocks noChangeArrowheads="1"/>
            </p:cNvSpPr>
            <p:nvPr/>
          </p:nvSpPr>
          <p:spPr bwMode="auto">
            <a:xfrm>
              <a:off x="2553" y="4397"/>
              <a:ext cx="1193"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
          <p:cNvGrpSpPr>
            <a:grpSpLocks/>
          </p:cNvGrpSpPr>
          <p:nvPr/>
        </p:nvGrpSpPr>
        <p:grpSpPr bwMode="auto">
          <a:xfrm>
            <a:off x="2860675" y="1939925"/>
            <a:ext cx="1774825" cy="360363"/>
            <a:chOff x="1773" y="4397"/>
            <a:chExt cx="2795" cy="567"/>
          </a:xfrm>
        </p:grpSpPr>
        <p:sp>
          <p:nvSpPr>
            <p:cNvPr id="16" name="Rectangle 5"/>
            <p:cNvSpPr>
              <a:spLocks noChangeArrowheads="1"/>
            </p:cNvSpPr>
            <p:nvPr/>
          </p:nvSpPr>
          <p:spPr bwMode="auto">
            <a:xfrm>
              <a:off x="3740" y="4567"/>
              <a:ext cx="828"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4"/>
            <p:cNvSpPr>
              <a:spLocks noChangeArrowheads="1"/>
            </p:cNvSpPr>
            <p:nvPr/>
          </p:nvSpPr>
          <p:spPr bwMode="auto">
            <a:xfrm>
              <a:off x="1773" y="4567"/>
              <a:ext cx="828"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AutoShape 3"/>
            <p:cNvSpPr>
              <a:spLocks noChangeShapeType="1"/>
            </p:cNvSpPr>
            <p:nvPr/>
          </p:nvSpPr>
          <p:spPr bwMode="auto">
            <a:xfrm flipH="1">
              <a:off x="2547" y="4794"/>
              <a:ext cx="1386" cy="1"/>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
            <p:cNvSpPr>
              <a:spLocks noChangeArrowheads="1"/>
            </p:cNvSpPr>
            <p:nvPr/>
          </p:nvSpPr>
          <p:spPr bwMode="auto">
            <a:xfrm>
              <a:off x="2553" y="4397"/>
              <a:ext cx="1193" cy="3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2" name="Rectangle 21"/>
          <p:cNvSpPr/>
          <p:nvPr/>
        </p:nvSpPr>
        <p:spPr>
          <a:xfrm>
            <a:off x="6729387" y="2582414"/>
            <a:ext cx="2204331" cy="1681229"/>
          </a:xfrm>
          <a:prstGeom prst="rect">
            <a:avLst/>
          </a:prstGeom>
        </p:spPr>
        <p:txBody>
          <a:bodyPr wrap="square">
            <a:spAutoFit/>
          </a:bodyPr>
          <a:lstStyle/>
          <a:p>
            <a:pPr algn="just" rtl="1">
              <a:lnSpc>
                <a:spcPct val="150000"/>
              </a:lnSpc>
            </a:pPr>
            <a:r>
              <a:rPr lang="fa-IR" sz="1400" dirty="0">
                <a:latin typeface="Calibri" panose="020F0502020204030204" pitchFamily="34" charset="0"/>
                <a:ea typeface="Times New Roman" panose="02020603050405020304" pitchFamily="18" charset="0"/>
                <a:cs typeface="B Koodak" panose="00000700000000000000" pitchFamily="2" charset="-78"/>
              </a:rPr>
              <a:t>هدف ارزيابي عبارت است از كسب مالكيت، افراد و گروههاي مختلف و تعيين عوامل سازماني كه دستيابي به منافع را محدود كرده و يا توانمند مي كند.</a:t>
            </a:r>
            <a:endParaRPr lang="en-US" sz="1400" dirty="0">
              <a:cs typeface="B Koodak" panose="00000700000000000000" pitchFamily="2" charset="-78"/>
            </a:endParaRPr>
          </a:p>
        </p:txBody>
      </p:sp>
    </p:spTree>
    <p:extLst>
      <p:ext uri="{BB962C8B-B14F-4D97-AF65-F5344CB8AC3E}">
        <p14:creationId xmlns="" xmlns:p14="http://schemas.microsoft.com/office/powerpoint/2010/main" val="546431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16</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3633536" y="611249"/>
            <a:ext cx="5444561" cy="338554"/>
          </a:xfrm>
          <a:prstGeom prst="rect">
            <a:avLst/>
          </a:prstGeom>
          <a:solidFill>
            <a:schemeClr val="accent2">
              <a:lumMod val="40000"/>
              <a:lumOff val="60000"/>
            </a:schemeClr>
          </a:solidFill>
        </p:spPr>
        <p:txBody>
          <a:bodyPr wrap="square" rtlCol="0">
            <a:spAutoFit/>
          </a:bodyPr>
          <a:lstStyle/>
          <a:p>
            <a:pPr algn="r" rtl="1"/>
            <a:r>
              <a:rPr lang="fa-IR" sz="1600" dirty="0">
                <a:solidFill>
                  <a:srgbClr val="FF0000"/>
                </a:solidFill>
                <a:cs typeface="B Koodak" panose="00000700000000000000" pitchFamily="2" charset="-78"/>
              </a:rPr>
              <a:t> مثالي در مورد (بخشي از ) منافع شبكه وابستگي - سيستم فروش و بازاريابي</a:t>
            </a:r>
            <a:endParaRPr lang="en-US" sz="1600" dirty="0">
              <a:solidFill>
                <a:srgbClr val="FF0000"/>
              </a:solidFill>
              <a:cs typeface="B Koodak" panose="00000700000000000000" pitchFamily="2" charset="-78"/>
            </a:endParaRPr>
          </a:p>
        </p:txBody>
      </p:sp>
      <p:sp>
        <p:nvSpPr>
          <p:cNvPr id="4" name="Rectangle 76"/>
          <p:cNvSpPr>
            <a:spLocks noChangeArrowheads="1"/>
          </p:cNvSpPr>
          <p:nvPr/>
        </p:nvSpPr>
        <p:spPr bwMode="auto">
          <a:xfrm>
            <a:off x="893762" y="1369424"/>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893762" y="1369424"/>
            <a:ext cx="8250238" cy="5278438"/>
            <a:chOff x="-2553" y="2745"/>
            <a:chExt cx="12993" cy="8312"/>
          </a:xfrm>
        </p:grpSpPr>
        <p:sp>
          <p:nvSpPr>
            <p:cNvPr id="6" name="AutoShape 75"/>
            <p:cNvSpPr>
              <a:spLocks noChangeAspect="1" noChangeArrowheads="1" noTextEdit="1"/>
            </p:cNvSpPr>
            <p:nvPr/>
          </p:nvSpPr>
          <p:spPr bwMode="auto">
            <a:xfrm>
              <a:off x="-2553" y="2745"/>
              <a:ext cx="12993" cy="8312"/>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Oval 74"/>
            <p:cNvSpPr>
              <a:spLocks noChangeArrowheads="1"/>
            </p:cNvSpPr>
            <p:nvPr/>
          </p:nvSpPr>
          <p:spPr bwMode="auto">
            <a:xfrm>
              <a:off x="-2242" y="2747"/>
              <a:ext cx="1077" cy="1077"/>
            </a:xfrm>
            <a:prstGeom prst="ellipse">
              <a:avLst/>
            </a:prstGeom>
            <a:solidFill>
              <a:schemeClr val="accent3">
                <a:lumMod val="20000"/>
                <a:lumOff val="80000"/>
              </a:schemeClr>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9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سيستم مديريت و برنامه‌ريزي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Oval 73"/>
            <p:cNvSpPr>
              <a:spLocks noChangeArrowheads="1"/>
            </p:cNvSpPr>
            <p:nvPr/>
          </p:nvSpPr>
          <p:spPr bwMode="auto">
            <a:xfrm>
              <a:off x="-2242" y="4205"/>
              <a:ext cx="1077" cy="1077"/>
            </a:xfrm>
            <a:prstGeom prst="ellipse">
              <a:avLst/>
            </a:prstGeom>
            <a:solidFill>
              <a:schemeClr val="accent3">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پايگاه داده مشتري</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Oval 72"/>
            <p:cNvSpPr>
              <a:spLocks noChangeArrowheads="1"/>
            </p:cNvSpPr>
            <p:nvPr/>
          </p:nvSpPr>
          <p:spPr bwMode="auto">
            <a:xfrm>
              <a:off x="-2242" y="5809"/>
              <a:ext cx="1077" cy="1077"/>
            </a:xfrm>
            <a:prstGeom prst="ellipse">
              <a:avLst/>
            </a:prstGeom>
            <a:solidFill>
              <a:schemeClr val="accent3">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سيستم مديريت تماسها</a:t>
              </a:r>
              <a:r>
                <a:rPr kumimoji="0" lang="en-US"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0" name="Oval 71"/>
            <p:cNvSpPr>
              <a:spLocks noChangeArrowheads="1"/>
            </p:cNvSpPr>
            <p:nvPr/>
          </p:nvSpPr>
          <p:spPr bwMode="auto">
            <a:xfrm>
              <a:off x="-2242" y="7480"/>
              <a:ext cx="1077" cy="1077"/>
            </a:xfrm>
            <a:prstGeom prst="ellipse">
              <a:avLst/>
            </a:prstGeom>
            <a:solidFill>
              <a:schemeClr val="accent3">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سيستم ردگيري مسئوليت</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Oval 70"/>
            <p:cNvSpPr>
              <a:spLocks noChangeArrowheads="1"/>
            </p:cNvSpPr>
            <p:nvPr/>
          </p:nvSpPr>
          <p:spPr bwMode="auto">
            <a:xfrm>
              <a:off x="-2293" y="9314"/>
              <a:ext cx="1077" cy="1077"/>
            </a:xfrm>
            <a:prstGeom prst="ellipse">
              <a:avLst/>
            </a:prstGeom>
            <a:solidFill>
              <a:schemeClr val="accent3">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رايانه قابل حمل براي كاركنان فروش</a:t>
              </a:r>
              <a:r>
                <a:rPr kumimoji="0" lang="en-US" sz="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69"/>
            <p:cNvSpPr>
              <a:spLocks noChangeArrowheads="1"/>
            </p:cNvSpPr>
            <p:nvPr/>
          </p:nvSpPr>
          <p:spPr bwMode="auto">
            <a:xfrm>
              <a:off x="-647" y="2745"/>
              <a:ext cx="1077" cy="1077"/>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معرفي مديريت پروژه</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68"/>
            <p:cNvSpPr>
              <a:spLocks noChangeArrowheads="1"/>
            </p:cNvSpPr>
            <p:nvPr/>
          </p:nvSpPr>
          <p:spPr bwMode="auto">
            <a:xfrm>
              <a:off x="-647" y="4230"/>
              <a:ext cx="1077" cy="1077"/>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كاهش زمان بازاريابي</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67"/>
            <p:cNvSpPr>
              <a:spLocks noChangeArrowheads="1"/>
            </p:cNvSpPr>
            <p:nvPr/>
          </p:nvSpPr>
          <p:spPr bwMode="auto">
            <a:xfrm>
              <a:off x="-647" y="5826"/>
              <a:ext cx="1077" cy="1077"/>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تعريف مجدد بخشهاي مشتريان</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66"/>
            <p:cNvSpPr>
              <a:spLocks noChangeArrowheads="1"/>
            </p:cNvSpPr>
            <p:nvPr/>
          </p:nvSpPr>
          <p:spPr bwMode="auto">
            <a:xfrm>
              <a:off x="-647" y="8931"/>
              <a:ext cx="1077" cy="1077"/>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انتقال زمان فروش از فعاليتهاي پس از فروش به قبل از فروش</a:t>
              </a:r>
              <a:r>
                <a:rPr kumimoji="0" lang="en-US" sz="9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65"/>
            <p:cNvSpPr>
              <a:spLocks noChangeArrowheads="1"/>
            </p:cNvSpPr>
            <p:nvPr/>
          </p:nvSpPr>
          <p:spPr bwMode="auto">
            <a:xfrm>
              <a:off x="942" y="2745"/>
              <a:ext cx="2327" cy="1077"/>
            </a:xfrm>
            <a:prstGeom prst="rect">
              <a:avLst/>
            </a:prstGeom>
            <a:solidFill>
              <a:schemeClr val="accent4">
                <a:lumMod val="40000"/>
                <a:lumOff val="6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اندازه‌گيري نتايج فعاليتها</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64"/>
            <p:cNvSpPr>
              <a:spLocks noChangeArrowheads="1"/>
            </p:cNvSpPr>
            <p:nvPr/>
          </p:nvSpPr>
          <p:spPr bwMode="auto">
            <a:xfrm>
              <a:off x="942" y="4222"/>
              <a:ext cx="2327" cy="1077"/>
            </a:xfrm>
            <a:prstGeom prst="rect">
              <a:avLst/>
            </a:prstGeom>
            <a:solidFill>
              <a:schemeClr val="accent4">
                <a:lumMod val="40000"/>
                <a:lumOff val="6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استفاده از پايگاه داده‌ها براي بهبود هدف‌گيري بخش‌هاي مشتري</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63"/>
            <p:cNvSpPr>
              <a:spLocks noChangeArrowheads="1"/>
            </p:cNvSpPr>
            <p:nvPr/>
          </p:nvSpPr>
          <p:spPr bwMode="auto">
            <a:xfrm>
              <a:off x="942" y="5819"/>
              <a:ext cx="2327" cy="1077"/>
            </a:xfrm>
            <a:prstGeom prst="rect">
              <a:avLst/>
            </a:prstGeom>
            <a:solidFill>
              <a:schemeClr val="accent4">
                <a:lumMod val="40000"/>
                <a:lumOff val="6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تنظيم مجدد فعاليتهاي فروش با بخشهاي جديد مشتري</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62"/>
            <p:cNvSpPr>
              <a:spLocks noChangeArrowheads="1"/>
            </p:cNvSpPr>
            <p:nvPr/>
          </p:nvSpPr>
          <p:spPr bwMode="auto">
            <a:xfrm>
              <a:off x="942" y="7428"/>
              <a:ext cx="2327" cy="1077"/>
            </a:xfrm>
            <a:prstGeom prst="rect">
              <a:avLst/>
            </a:prstGeom>
            <a:solidFill>
              <a:schemeClr val="accent4">
                <a:lumMod val="40000"/>
                <a:lumOff val="6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محركهاي جديد براي كاركنان فروش</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Rectangle 61"/>
            <p:cNvSpPr>
              <a:spLocks noChangeArrowheads="1"/>
            </p:cNvSpPr>
            <p:nvPr/>
          </p:nvSpPr>
          <p:spPr bwMode="auto">
            <a:xfrm>
              <a:off x="942" y="8938"/>
              <a:ext cx="2327" cy="1077"/>
            </a:xfrm>
            <a:prstGeom prst="rect">
              <a:avLst/>
            </a:prstGeom>
            <a:solidFill>
              <a:schemeClr val="accent4">
                <a:lumMod val="40000"/>
                <a:lumOff val="6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استفاده از سيستم براي هدف‌گيري فروش</a:t>
              </a:r>
              <a:r>
                <a:rPr kumimoji="0" lang="en-US"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60"/>
            <p:cNvSpPr>
              <a:spLocks noChangeArrowheads="1"/>
            </p:cNvSpPr>
            <p:nvPr/>
          </p:nvSpPr>
          <p:spPr bwMode="auto">
            <a:xfrm>
              <a:off x="3683" y="3278"/>
              <a:ext cx="2327" cy="1077"/>
            </a:xfrm>
            <a:prstGeom prst="rect">
              <a:avLst/>
            </a:prstGeom>
            <a:solidFill>
              <a:schemeClr val="accent6">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تعيين بهترين رسانه ارتباطي با مشتريان هدف</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59"/>
            <p:cNvSpPr>
              <a:spLocks noChangeArrowheads="1"/>
            </p:cNvSpPr>
            <p:nvPr/>
          </p:nvSpPr>
          <p:spPr bwMode="auto">
            <a:xfrm>
              <a:off x="3683" y="5037"/>
              <a:ext cx="2327" cy="1077"/>
            </a:xfrm>
            <a:prstGeom prst="rect">
              <a:avLst/>
            </a:prstGeom>
            <a:solidFill>
              <a:schemeClr val="accent6">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هماهنگ كردن فروش و بازاريابي</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58"/>
            <p:cNvSpPr>
              <a:spLocks noChangeArrowheads="1"/>
            </p:cNvSpPr>
            <p:nvPr/>
          </p:nvSpPr>
          <p:spPr bwMode="auto">
            <a:xfrm>
              <a:off x="3683" y="6658"/>
              <a:ext cx="2327" cy="1077"/>
            </a:xfrm>
            <a:prstGeom prst="rect">
              <a:avLst/>
            </a:prstGeom>
            <a:solidFill>
              <a:schemeClr val="accent6">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تخصيص زمان فروش براي دستيابي به ارزش بالا</a:t>
              </a:r>
              <a:r>
                <a:rPr kumimoji="0" lang="en-US"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57"/>
            <p:cNvSpPr>
              <a:spLocks noChangeArrowheads="1"/>
            </p:cNvSpPr>
            <p:nvPr/>
          </p:nvSpPr>
          <p:spPr bwMode="auto">
            <a:xfrm>
              <a:off x="3683" y="8228"/>
              <a:ext cx="2327" cy="1077"/>
            </a:xfrm>
            <a:prstGeom prst="rect">
              <a:avLst/>
            </a:prstGeom>
            <a:solidFill>
              <a:schemeClr val="accent6">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افزايش زمان فروش با مشتريان</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8" name="AutoShape 56"/>
            <p:cNvSpPr>
              <a:spLocks noChangeArrowheads="1"/>
            </p:cNvSpPr>
            <p:nvPr/>
          </p:nvSpPr>
          <p:spPr bwMode="auto">
            <a:xfrm>
              <a:off x="6341" y="3278"/>
              <a:ext cx="2327" cy="1077"/>
            </a:xfrm>
            <a:prstGeom prst="roundRect">
              <a:avLst>
                <a:gd name="adj" fmla="val 16667"/>
              </a:avLst>
            </a:prstGeom>
            <a:solidFill>
              <a:schemeClr val="accent2">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تعيين بهترين رسانه ارتباطي با مشتريان هدف</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31" name="AutoShape 55"/>
            <p:cNvSpPr>
              <a:spLocks noChangeArrowheads="1"/>
            </p:cNvSpPr>
            <p:nvPr/>
          </p:nvSpPr>
          <p:spPr bwMode="auto">
            <a:xfrm>
              <a:off x="6341" y="5037"/>
              <a:ext cx="2327" cy="1077"/>
            </a:xfrm>
            <a:prstGeom prst="roundRect">
              <a:avLst>
                <a:gd name="adj" fmla="val 16667"/>
              </a:avLst>
            </a:prstGeom>
            <a:solidFill>
              <a:schemeClr val="accent2">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هماهنگ كردن فروش و بازاريابي</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35" name="AutoShape 54"/>
            <p:cNvSpPr>
              <a:spLocks noChangeArrowheads="1"/>
            </p:cNvSpPr>
            <p:nvPr/>
          </p:nvSpPr>
          <p:spPr bwMode="auto">
            <a:xfrm>
              <a:off x="6341" y="6658"/>
              <a:ext cx="2327" cy="1077"/>
            </a:xfrm>
            <a:prstGeom prst="roundRect">
              <a:avLst>
                <a:gd name="adj" fmla="val 16667"/>
              </a:avLst>
            </a:prstGeom>
            <a:solidFill>
              <a:schemeClr val="accent2">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تخصيص زمان فروش براي دستيابي به ارزش بالا</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38" name="AutoShape 53"/>
            <p:cNvSpPr>
              <a:spLocks noChangeArrowheads="1"/>
            </p:cNvSpPr>
            <p:nvPr/>
          </p:nvSpPr>
          <p:spPr bwMode="auto">
            <a:xfrm>
              <a:off x="6341" y="8228"/>
              <a:ext cx="2327" cy="1077"/>
            </a:xfrm>
            <a:prstGeom prst="roundRect">
              <a:avLst>
                <a:gd name="adj" fmla="val 16667"/>
              </a:avLst>
            </a:prstGeom>
            <a:solidFill>
              <a:schemeClr val="accent2">
                <a:lumMod val="20000"/>
                <a:lumOff val="8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افزايش زمان فروش با مشتريان</a:t>
              </a:r>
              <a:r>
                <a:rPr kumimoji="0" lang="en-US"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3" name="Oval 52"/>
            <p:cNvSpPr>
              <a:spLocks noChangeArrowheads="1"/>
            </p:cNvSpPr>
            <p:nvPr/>
          </p:nvSpPr>
          <p:spPr bwMode="auto">
            <a:xfrm>
              <a:off x="9104" y="4307"/>
              <a:ext cx="1285" cy="1077"/>
            </a:xfrm>
            <a:prstGeom prst="ellipse">
              <a:avLst/>
            </a:prstGeom>
            <a:solidFill>
              <a:schemeClr val="tx2">
                <a:lumMod val="40000"/>
                <a:lumOff val="6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كارامد كردن تبليغات و ترفيع</a:t>
              </a:r>
              <a:r>
                <a:rPr kumimoji="0" lang="en-US"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6" name="Oval 51"/>
            <p:cNvSpPr>
              <a:spLocks noChangeArrowheads="1"/>
            </p:cNvSpPr>
            <p:nvPr/>
          </p:nvSpPr>
          <p:spPr bwMode="auto">
            <a:xfrm>
              <a:off x="8987" y="7531"/>
              <a:ext cx="1453" cy="1077"/>
            </a:xfrm>
            <a:prstGeom prst="ellipse">
              <a:avLst/>
            </a:prstGeom>
            <a:solidFill>
              <a:schemeClr val="tx2">
                <a:lumMod val="40000"/>
                <a:lumOff val="60000"/>
              </a:schemeClr>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افزايش حجم و ارزش فروش با مشتريان جديد</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7" name="AutoShape 50"/>
            <p:cNvSpPr>
              <a:spLocks noChangeShapeType="1"/>
            </p:cNvSpPr>
            <p:nvPr/>
          </p:nvSpPr>
          <p:spPr bwMode="auto">
            <a:xfrm flipV="1">
              <a:off x="-1165" y="3284"/>
              <a:ext cx="518" cy="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AutoShape 49"/>
            <p:cNvSpPr>
              <a:spLocks noChangeShapeType="1"/>
            </p:cNvSpPr>
            <p:nvPr/>
          </p:nvSpPr>
          <p:spPr bwMode="auto">
            <a:xfrm>
              <a:off x="-1323" y="3666"/>
              <a:ext cx="589" cy="709"/>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AutoShape 48"/>
            <p:cNvSpPr>
              <a:spLocks noChangeShapeType="1"/>
            </p:cNvSpPr>
            <p:nvPr/>
          </p:nvSpPr>
          <p:spPr bwMode="auto">
            <a:xfrm>
              <a:off x="-1165" y="4744"/>
              <a:ext cx="518" cy="25"/>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AutoShape 47"/>
            <p:cNvSpPr>
              <a:spLocks noChangeShapeType="1"/>
            </p:cNvSpPr>
            <p:nvPr/>
          </p:nvSpPr>
          <p:spPr bwMode="auto">
            <a:xfrm>
              <a:off x="-1293" y="5084"/>
              <a:ext cx="649" cy="668"/>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AutoShape 46"/>
            <p:cNvSpPr>
              <a:spLocks noChangeShapeType="1"/>
            </p:cNvSpPr>
            <p:nvPr/>
          </p:nvSpPr>
          <p:spPr bwMode="auto">
            <a:xfrm>
              <a:off x="-1323" y="5124"/>
              <a:ext cx="639" cy="230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AutoShape 45"/>
            <p:cNvSpPr>
              <a:spLocks noChangeShapeType="1"/>
            </p:cNvSpPr>
            <p:nvPr/>
          </p:nvSpPr>
          <p:spPr bwMode="auto">
            <a:xfrm>
              <a:off x="-1165" y="6348"/>
              <a:ext cx="518" cy="17"/>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AutoShape 44"/>
            <p:cNvSpPr>
              <a:spLocks noChangeShapeType="1"/>
            </p:cNvSpPr>
            <p:nvPr/>
          </p:nvSpPr>
          <p:spPr bwMode="auto">
            <a:xfrm>
              <a:off x="-1323" y="6728"/>
              <a:ext cx="676" cy="124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Freeform 43"/>
            <p:cNvSpPr>
              <a:spLocks/>
            </p:cNvSpPr>
            <p:nvPr/>
          </p:nvSpPr>
          <p:spPr bwMode="auto">
            <a:xfrm>
              <a:off x="-1216" y="6573"/>
              <a:ext cx="2158" cy="2358"/>
            </a:xfrm>
            <a:custGeom>
              <a:avLst/>
              <a:gdLst>
                <a:gd name="T0" fmla="*/ 0 w 2158"/>
                <a:gd name="T1" fmla="*/ 0 h 2358"/>
                <a:gd name="T2" fmla="*/ 665 w 2158"/>
                <a:gd name="T3" fmla="*/ 639 h 2358"/>
                <a:gd name="T4" fmla="*/ 1706 w 2158"/>
                <a:gd name="T5" fmla="*/ 639 h 2358"/>
                <a:gd name="T6" fmla="*/ 2158 w 2158"/>
                <a:gd name="T7" fmla="*/ 2358 h 2358"/>
              </a:gdLst>
              <a:ahLst/>
              <a:cxnLst>
                <a:cxn ang="0">
                  <a:pos x="T0" y="T1"/>
                </a:cxn>
                <a:cxn ang="0">
                  <a:pos x="T2" y="T3"/>
                </a:cxn>
                <a:cxn ang="0">
                  <a:pos x="T4" y="T5"/>
                </a:cxn>
                <a:cxn ang="0">
                  <a:pos x="T6" y="T7"/>
                </a:cxn>
              </a:cxnLst>
              <a:rect l="0" t="0" r="r" b="b"/>
              <a:pathLst>
                <a:path w="2158" h="2358">
                  <a:moveTo>
                    <a:pt x="0" y="0"/>
                  </a:moveTo>
                  <a:lnTo>
                    <a:pt x="665" y="639"/>
                  </a:lnTo>
                  <a:lnTo>
                    <a:pt x="1706" y="639"/>
                  </a:lnTo>
                  <a:lnTo>
                    <a:pt x="2158" y="2358"/>
                  </a:lnTo>
                </a:path>
              </a:pathLst>
            </a:custGeom>
            <a:noFill/>
            <a:ln w="9525">
              <a:solidFill>
                <a:srgbClr val="000000"/>
              </a:solidFill>
              <a:round/>
              <a:headEnd/>
              <a:tailEnd type="stealth"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AutoShape 42"/>
            <p:cNvSpPr>
              <a:spLocks noChangeShapeType="1"/>
            </p:cNvSpPr>
            <p:nvPr/>
          </p:nvSpPr>
          <p:spPr bwMode="auto">
            <a:xfrm>
              <a:off x="-1165" y="8044"/>
              <a:ext cx="518" cy="17"/>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AutoShape 41"/>
            <p:cNvSpPr>
              <a:spLocks noChangeShapeType="1"/>
            </p:cNvSpPr>
            <p:nvPr/>
          </p:nvSpPr>
          <p:spPr bwMode="auto">
            <a:xfrm>
              <a:off x="-1323" y="8399"/>
              <a:ext cx="2265" cy="53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AutoShape 40"/>
            <p:cNvSpPr>
              <a:spLocks noChangeShapeType="1"/>
            </p:cNvSpPr>
            <p:nvPr/>
          </p:nvSpPr>
          <p:spPr bwMode="auto">
            <a:xfrm flipV="1">
              <a:off x="-1374" y="9470"/>
              <a:ext cx="727" cy="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AutoShape 39"/>
            <p:cNvSpPr>
              <a:spLocks noChangeShapeType="1"/>
            </p:cNvSpPr>
            <p:nvPr/>
          </p:nvSpPr>
          <p:spPr bwMode="auto">
            <a:xfrm flipV="1">
              <a:off x="-1374" y="10032"/>
              <a:ext cx="2466" cy="20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38"/>
            <p:cNvSpPr>
              <a:spLocks/>
            </p:cNvSpPr>
            <p:nvPr/>
          </p:nvSpPr>
          <p:spPr bwMode="auto">
            <a:xfrm>
              <a:off x="-1494" y="9314"/>
              <a:ext cx="6166" cy="1011"/>
            </a:xfrm>
            <a:custGeom>
              <a:avLst/>
              <a:gdLst>
                <a:gd name="T0" fmla="*/ 0 w 6166"/>
                <a:gd name="T1" fmla="*/ 1011 h 1011"/>
                <a:gd name="T2" fmla="*/ 4969 w 6166"/>
                <a:gd name="T3" fmla="*/ 1011 h 1011"/>
                <a:gd name="T4" fmla="*/ 6166 w 6166"/>
                <a:gd name="T5" fmla="*/ 0 h 1011"/>
              </a:gdLst>
              <a:ahLst/>
              <a:cxnLst>
                <a:cxn ang="0">
                  <a:pos x="T0" y="T1"/>
                </a:cxn>
                <a:cxn ang="0">
                  <a:pos x="T2" y="T3"/>
                </a:cxn>
                <a:cxn ang="0">
                  <a:pos x="T4" y="T5"/>
                </a:cxn>
              </a:cxnLst>
              <a:rect l="0" t="0" r="r" b="b"/>
              <a:pathLst>
                <a:path w="6166" h="1011">
                  <a:moveTo>
                    <a:pt x="0" y="1011"/>
                  </a:moveTo>
                  <a:lnTo>
                    <a:pt x="4969" y="1011"/>
                  </a:lnTo>
                  <a:lnTo>
                    <a:pt x="6166" y="0"/>
                  </a:lnTo>
                </a:path>
              </a:pathLst>
            </a:custGeom>
            <a:noFill/>
            <a:ln w="9525">
              <a:solidFill>
                <a:srgbClr val="000000"/>
              </a:solidFill>
              <a:round/>
              <a:headEnd/>
              <a:tailEnd type="stealth" w="med" len="me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AutoShape 37"/>
            <p:cNvSpPr>
              <a:spLocks noChangeShapeType="1"/>
            </p:cNvSpPr>
            <p:nvPr/>
          </p:nvSpPr>
          <p:spPr bwMode="auto">
            <a:xfrm>
              <a:off x="430" y="3284"/>
              <a:ext cx="512"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AutoShape 36"/>
            <p:cNvSpPr>
              <a:spLocks noChangeShapeType="1"/>
            </p:cNvSpPr>
            <p:nvPr/>
          </p:nvSpPr>
          <p:spPr bwMode="auto">
            <a:xfrm>
              <a:off x="-108" y="3822"/>
              <a:ext cx="1" cy="408"/>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AutoShape 35"/>
            <p:cNvSpPr>
              <a:spLocks noChangeShapeType="1"/>
            </p:cNvSpPr>
            <p:nvPr/>
          </p:nvSpPr>
          <p:spPr bwMode="auto">
            <a:xfrm flipV="1">
              <a:off x="420" y="3860"/>
              <a:ext cx="662" cy="753"/>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AutoShape 34"/>
            <p:cNvSpPr>
              <a:spLocks noChangeShapeType="1"/>
            </p:cNvSpPr>
            <p:nvPr/>
          </p:nvSpPr>
          <p:spPr bwMode="auto">
            <a:xfrm flipV="1">
              <a:off x="420" y="5282"/>
              <a:ext cx="662" cy="753"/>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AutoShape 33"/>
            <p:cNvSpPr>
              <a:spLocks noChangeShapeType="1"/>
            </p:cNvSpPr>
            <p:nvPr/>
          </p:nvSpPr>
          <p:spPr bwMode="auto">
            <a:xfrm flipV="1">
              <a:off x="430" y="6358"/>
              <a:ext cx="512" cy="7"/>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AutoShape 32"/>
            <p:cNvSpPr>
              <a:spLocks noChangeShapeType="1"/>
            </p:cNvSpPr>
            <p:nvPr/>
          </p:nvSpPr>
          <p:spPr bwMode="auto">
            <a:xfrm>
              <a:off x="-107" y="6886"/>
              <a:ext cx="1" cy="578"/>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AutoShape 31"/>
            <p:cNvSpPr>
              <a:spLocks noChangeShapeType="1"/>
            </p:cNvSpPr>
            <p:nvPr/>
          </p:nvSpPr>
          <p:spPr bwMode="auto">
            <a:xfrm>
              <a:off x="-106" y="8430"/>
              <a:ext cx="10" cy="508"/>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Rectangle 30"/>
            <p:cNvSpPr>
              <a:spLocks noChangeArrowheads="1"/>
            </p:cNvSpPr>
            <p:nvPr/>
          </p:nvSpPr>
          <p:spPr bwMode="auto">
            <a:xfrm>
              <a:off x="-647" y="7429"/>
              <a:ext cx="1077" cy="1077"/>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معرفي فرايندهاي مديريت حسابهاي جديد</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80" name="AutoShape 29"/>
            <p:cNvSpPr>
              <a:spLocks noChangeShapeType="1"/>
            </p:cNvSpPr>
            <p:nvPr/>
          </p:nvSpPr>
          <p:spPr bwMode="auto">
            <a:xfrm flipV="1">
              <a:off x="430" y="9506"/>
              <a:ext cx="512" cy="7"/>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AutoShape 28"/>
            <p:cNvSpPr>
              <a:spLocks noChangeShapeType="1"/>
            </p:cNvSpPr>
            <p:nvPr/>
          </p:nvSpPr>
          <p:spPr bwMode="auto">
            <a:xfrm>
              <a:off x="3269" y="3284"/>
              <a:ext cx="414" cy="533"/>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AutoShape 27"/>
            <p:cNvSpPr>
              <a:spLocks noChangeShapeType="1"/>
            </p:cNvSpPr>
            <p:nvPr/>
          </p:nvSpPr>
          <p:spPr bwMode="auto">
            <a:xfrm flipV="1">
              <a:off x="3269" y="3817"/>
              <a:ext cx="414" cy="9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AutoShape 26"/>
            <p:cNvSpPr>
              <a:spLocks noChangeShapeType="1"/>
            </p:cNvSpPr>
            <p:nvPr/>
          </p:nvSpPr>
          <p:spPr bwMode="auto">
            <a:xfrm flipV="1">
              <a:off x="3269" y="5576"/>
              <a:ext cx="414" cy="78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AutoShape 25"/>
            <p:cNvSpPr>
              <a:spLocks noChangeShapeType="1"/>
            </p:cNvSpPr>
            <p:nvPr/>
          </p:nvSpPr>
          <p:spPr bwMode="auto">
            <a:xfrm flipV="1">
              <a:off x="3269" y="7197"/>
              <a:ext cx="414" cy="77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AutoShape 24"/>
            <p:cNvSpPr>
              <a:spLocks noChangeShapeType="1"/>
            </p:cNvSpPr>
            <p:nvPr/>
          </p:nvSpPr>
          <p:spPr bwMode="auto">
            <a:xfrm flipV="1">
              <a:off x="3269" y="8767"/>
              <a:ext cx="414" cy="71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AutoShape 23"/>
            <p:cNvSpPr>
              <a:spLocks noChangeShapeType="1"/>
            </p:cNvSpPr>
            <p:nvPr/>
          </p:nvSpPr>
          <p:spPr bwMode="auto">
            <a:xfrm flipV="1">
              <a:off x="3269" y="7197"/>
              <a:ext cx="414" cy="228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AutoShape 22"/>
            <p:cNvSpPr>
              <a:spLocks noChangeShapeType="1"/>
            </p:cNvSpPr>
            <p:nvPr/>
          </p:nvSpPr>
          <p:spPr bwMode="auto">
            <a:xfrm>
              <a:off x="3269" y="7967"/>
              <a:ext cx="414" cy="80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AutoShape 21"/>
            <p:cNvSpPr>
              <a:spLocks noChangeShapeType="1"/>
            </p:cNvSpPr>
            <p:nvPr/>
          </p:nvSpPr>
          <p:spPr bwMode="auto">
            <a:xfrm>
              <a:off x="4847" y="4355"/>
              <a:ext cx="1" cy="68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AutoShape 20"/>
            <p:cNvSpPr>
              <a:spLocks noChangeShapeType="1"/>
            </p:cNvSpPr>
            <p:nvPr/>
          </p:nvSpPr>
          <p:spPr bwMode="auto">
            <a:xfrm>
              <a:off x="4847" y="6114"/>
              <a:ext cx="1" cy="5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AutoShape 19"/>
            <p:cNvSpPr>
              <a:spLocks noChangeShapeType="1"/>
            </p:cNvSpPr>
            <p:nvPr/>
          </p:nvSpPr>
          <p:spPr bwMode="auto">
            <a:xfrm flipV="1">
              <a:off x="4847" y="7735"/>
              <a:ext cx="1" cy="493"/>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AutoShape 18"/>
            <p:cNvSpPr>
              <a:spLocks noChangeShapeType="1"/>
            </p:cNvSpPr>
            <p:nvPr/>
          </p:nvSpPr>
          <p:spPr bwMode="auto">
            <a:xfrm>
              <a:off x="6010" y="3817"/>
              <a:ext cx="331"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AutoShape 17"/>
            <p:cNvSpPr>
              <a:spLocks noChangeShapeType="1"/>
            </p:cNvSpPr>
            <p:nvPr/>
          </p:nvSpPr>
          <p:spPr bwMode="auto">
            <a:xfrm>
              <a:off x="6030" y="4317"/>
              <a:ext cx="414" cy="703"/>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AutoShape 16"/>
            <p:cNvSpPr>
              <a:spLocks noChangeShapeType="1"/>
            </p:cNvSpPr>
            <p:nvPr/>
          </p:nvSpPr>
          <p:spPr bwMode="auto">
            <a:xfrm>
              <a:off x="6030" y="5955"/>
              <a:ext cx="414" cy="703"/>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AutoShape 15"/>
            <p:cNvSpPr>
              <a:spLocks noChangeShapeType="1"/>
            </p:cNvSpPr>
            <p:nvPr/>
          </p:nvSpPr>
          <p:spPr bwMode="auto">
            <a:xfrm>
              <a:off x="6020" y="7548"/>
              <a:ext cx="414" cy="703"/>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AutoShape 14"/>
            <p:cNvSpPr>
              <a:spLocks noChangeShapeType="1"/>
            </p:cNvSpPr>
            <p:nvPr/>
          </p:nvSpPr>
          <p:spPr bwMode="auto">
            <a:xfrm flipV="1">
              <a:off x="6020" y="7698"/>
              <a:ext cx="414" cy="78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AutoShape 13"/>
            <p:cNvSpPr>
              <a:spLocks noChangeShapeType="1"/>
            </p:cNvSpPr>
            <p:nvPr/>
          </p:nvSpPr>
          <p:spPr bwMode="auto">
            <a:xfrm>
              <a:off x="6010" y="7197"/>
              <a:ext cx="331"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AutoShape 12"/>
            <p:cNvSpPr>
              <a:spLocks noChangeShapeType="1"/>
            </p:cNvSpPr>
            <p:nvPr/>
          </p:nvSpPr>
          <p:spPr bwMode="auto">
            <a:xfrm>
              <a:off x="6010" y="8767"/>
              <a:ext cx="331"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AutoShape 11"/>
            <p:cNvSpPr>
              <a:spLocks noChangeShapeType="1"/>
            </p:cNvSpPr>
            <p:nvPr/>
          </p:nvSpPr>
          <p:spPr bwMode="auto">
            <a:xfrm>
              <a:off x="8668" y="3817"/>
              <a:ext cx="1079" cy="49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AutoShape 10"/>
            <p:cNvSpPr>
              <a:spLocks noChangeShapeType="1"/>
            </p:cNvSpPr>
            <p:nvPr/>
          </p:nvSpPr>
          <p:spPr bwMode="auto">
            <a:xfrm flipV="1">
              <a:off x="8668" y="5226"/>
              <a:ext cx="624" cy="350"/>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AutoShape 9"/>
            <p:cNvSpPr>
              <a:spLocks noChangeShapeType="1"/>
            </p:cNvSpPr>
            <p:nvPr/>
          </p:nvSpPr>
          <p:spPr bwMode="auto">
            <a:xfrm>
              <a:off x="8668" y="5576"/>
              <a:ext cx="1046" cy="1955"/>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AutoShape 8"/>
            <p:cNvSpPr>
              <a:spLocks noChangeShapeType="1"/>
            </p:cNvSpPr>
            <p:nvPr/>
          </p:nvSpPr>
          <p:spPr bwMode="auto">
            <a:xfrm>
              <a:off x="8668" y="7197"/>
              <a:ext cx="532" cy="49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AutoShape 7"/>
            <p:cNvSpPr>
              <a:spLocks noChangeShapeType="1"/>
            </p:cNvSpPr>
            <p:nvPr/>
          </p:nvSpPr>
          <p:spPr bwMode="auto">
            <a:xfrm flipV="1">
              <a:off x="8668" y="8450"/>
              <a:ext cx="532" cy="317"/>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Rectangle 6"/>
            <p:cNvSpPr>
              <a:spLocks noChangeArrowheads="1"/>
            </p:cNvSpPr>
            <p:nvPr/>
          </p:nvSpPr>
          <p:spPr bwMode="auto">
            <a:xfrm>
              <a:off x="-2497" y="10509"/>
              <a:ext cx="1498" cy="4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محركهاي سيستم‌هاي اطلاعات و تكنولوژي اطلاعات</a:t>
              </a:r>
              <a:r>
                <a:rPr kumimoji="0" lang="en-US"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04" name="Rectangle 5"/>
            <p:cNvSpPr>
              <a:spLocks noChangeArrowheads="1"/>
            </p:cNvSpPr>
            <p:nvPr/>
          </p:nvSpPr>
          <p:spPr bwMode="auto">
            <a:xfrm>
              <a:off x="-795" y="10510"/>
              <a:ext cx="1498" cy="4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تغييرات توانمندساز</a:t>
              </a:r>
              <a:r>
                <a:rPr kumimoji="0" lang="en-US"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05" name="Rectangle 4"/>
            <p:cNvSpPr>
              <a:spLocks noChangeArrowheads="1"/>
            </p:cNvSpPr>
            <p:nvPr/>
          </p:nvSpPr>
          <p:spPr bwMode="auto">
            <a:xfrm>
              <a:off x="2690" y="10561"/>
              <a:ext cx="1498" cy="4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تغييرات كسب و كار</a:t>
              </a:r>
              <a:r>
                <a:rPr kumimoji="0" lang="en-US"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06" name="Rectangle 3"/>
            <p:cNvSpPr>
              <a:spLocks noChangeArrowheads="1"/>
            </p:cNvSpPr>
            <p:nvPr/>
          </p:nvSpPr>
          <p:spPr bwMode="auto">
            <a:xfrm>
              <a:off x="6777" y="10527"/>
              <a:ext cx="1498" cy="4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منافع كسب و كار</a:t>
              </a:r>
              <a:r>
                <a:rPr kumimoji="0" lang="en-US"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07" name="Rectangle 2"/>
            <p:cNvSpPr>
              <a:spLocks noChangeArrowheads="1"/>
            </p:cNvSpPr>
            <p:nvPr/>
          </p:nvSpPr>
          <p:spPr bwMode="auto">
            <a:xfrm>
              <a:off x="8789" y="10509"/>
              <a:ext cx="1498" cy="4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اهداف سرمايه‌گذاري‌</a:t>
              </a:r>
              <a:r>
                <a:rPr kumimoji="0" lang="en-US" sz="8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 xmlns:p14="http://schemas.microsoft.com/office/powerpoint/2010/main" val="2489055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9271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17</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7291136" y="611249"/>
            <a:ext cx="1625628"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ابعاد مديريت منافع </a:t>
            </a:r>
            <a:endParaRPr lang="en-US" sz="1600" dirty="0">
              <a:solidFill>
                <a:srgbClr val="FF0000"/>
              </a:solidFill>
              <a:cs typeface="B Koodak" panose="00000700000000000000" pitchFamily="2" charset="-78"/>
            </a:endParaRPr>
          </a:p>
        </p:txBody>
      </p:sp>
      <p:sp>
        <p:nvSpPr>
          <p:cNvPr id="4" name="Rectangle 28"/>
          <p:cNvSpPr>
            <a:spLocks noChangeArrowheads="1"/>
          </p:cNvSpPr>
          <p:nvPr/>
        </p:nvSpPr>
        <p:spPr bwMode="auto">
          <a:xfrm>
            <a:off x="1776254" y="1116203"/>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1776254" y="1116203"/>
            <a:ext cx="5486400" cy="5241925"/>
            <a:chOff x="1800" y="4016"/>
            <a:chExt cx="8640" cy="8254"/>
          </a:xfrm>
        </p:grpSpPr>
        <p:sp>
          <p:nvSpPr>
            <p:cNvPr id="6" name="AutoShape 27"/>
            <p:cNvSpPr>
              <a:spLocks noChangeAspect="1" noChangeArrowheads="1" noTextEdit="1"/>
            </p:cNvSpPr>
            <p:nvPr/>
          </p:nvSpPr>
          <p:spPr bwMode="auto">
            <a:xfrm>
              <a:off x="1800" y="4016"/>
              <a:ext cx="8640" cy="8254"/>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26"/>
            <p:cNvSpPr>
              <a:spLocks noChangeArrowheads="1"/>
            </p:cNvSpPr>
            <p:nvPr/>
          </p:nvSpPr>
          <p:spPr bwMode="auto">
            <a:xfrm>
              <a:off x="4123" y="6296"/>
              <a:ext cx="1785" cy="736"/>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آيا مي‌توان آن را اندازه‌گيري كرد؟‌‌</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25"/>
            <p:cNvSpPr>
              <a:spLocks noChangeArrowheads="1"/>
            </p:cNvSpPr>
            <p:nvPr/>
          </p:nvSpPr>
          <p:spPr bwMode="auto">
            <a:xfrm>
              <a:off x="6287" y="6296"/>
              <a:ext cx="1785" cy="736"/>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آيا مي‌توان آن را كمي كرد؟‌‌</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24"/>
            <p:cNvSpPr>
              <a:spLocks noChangeArrowheads="1"/>
            </p:cNvSpPr>
            <p:nvPr/>
          </p:nvSpPr>
          <p:spPr bwMode="auto">
            <a:xfrm>
              <a:off x="8460" y="6296"/>
              <a:ext cx="1785" cy="736"/>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آيا مي‌توان ارزش مالي آنها را مشخص كرد؟</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23"/>
            <p:cNvSpPr>
              <a:spLocks noChangeArrowheads="1"/>
            </p:cNvSpPr>
            <p:nvPr/>
          </p:nvSpPr>
          <p:spPr bwMode="auto">
            <a:xfrm>
              <a:off x="1804" y="4236"/>
              <a:ext cx="1989" cy="736"/>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براي چه ما بهبود‌ها را مي‌خواهيم؟‌</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22"/>
            <p:cNvSpPr>
              <a:spLocks noChangeArrowheads="1"/>
            </p:cNvSpPr>
            <p:nvPr/>
          </p:nvSpPr>
          <p:spPr bwMode="auto">
            <a:xfrm>
              <a:off x="1804" y="5248"/>
              <a:ext cx="1989" cy="736"/>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چه بهبودهايي را ما مي‌توانيم انجام دهيم؟</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21"/>
            <p:cNvSpPr>
              <a:spLocks noChangeArrowheads="1"/>
            </p:cNvSpPr>
            <p:nvPr/>
          </p:nvSpPr>
          <p:spPr bwMode="auto">
            <a:xfrm>
              <a:off x="1804" y="6296"/>
              <a:ext cx="1989" cy="736"/>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اين بهبود‌ها در كجا اتفاق خواهد افتاد؟</a:t>
              </a:r>
              <a:r>
                <a:rPr kumimoji="0" lang="en-US"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20"/>
            <p:cNvSpPr>
              <a:spLocks noChangeArrowheads="1"/>
            </p:cNvSpPr>
            <p:nvPr/>
          </p:nvSpPr>
          <p:spPr bwMode="auto">
            <a:xfrm>
              <a:off x="1804" y="7376"/>
              <a:ext cx="1989" cy="736"/>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چه كسي مسئول ارائه آن خواهد بود؟</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9"/>
            <p:cNvSpPr>
              <a:spLocks noChangeArrowheads="1"/>
            </p:cNvSpPr>
            <p:nvPr/>
          </p:nvSpPr>
          <p:spPr bwMode="auto">
            <a:xfrm>
              <a:off x="1804" y="8456"/>
              <a:ext cx="1989" cy="736"/>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چه تغييراتي لازم است؟‌</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18"/>
            <p:cNvSpPr>
              <a:spLocks noChangeArrowheads="1"/>
            </p:cNvSpPr>
            <p:nvPr/>
          </p:nvSpPr>
          <p:spPr bwMode="auto">
            <a:xfrm>
              <a:off x="1804" y="9536"/>
              <a:ext cx="1989" cy="736"/>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چه كسي از اين بهبودها تاثير مي‌پذيرد؟‌</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7"/>
            <p:cNvSpPr>
              <a:spLocks noChangeArrowheads="1"/>
            </p:cNvSpPr>
            <p:nvPr/>
          </p:nvSpPr>
          <p:spPr bwMode="auto">
            <a:xfrm>
              <a:off x="1804" y="10647"/>
              <a:ext cx="1989" cy="736"/>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چه وقت و چگونه تغييرات انجام مي‌شود؟</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6"/>
            <p:cNvSpPr>
              <a:spLocks noChangeArrowheads="1"/>
            </p:cNvSpPr>
            <p:nvPr/>
          </p:nvSpPr>
          <p:spPr bwMode="auto">
            <a:xfrm>
              <a:off x="4378" y="10677"/>
              <a:ext cx="5620" cy="691"/>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برنامه‌ ارائه منافع</a:t>
              </a:r>
              <a:r>
                <a:rPr kumimoji="0" lang="en-US"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3906" y="11579"/>
              <a:ext cx="6092" cy="691"/>
            </a:xfrm>
            <a:prstGeom prst="rect">
              <a:avLst/>
            </a:prstGeom>
            <a:solidFill>
              <a:schemeClr val="accent4">
                <a:lumMod val="40000"/>
                <a:lumOff val="6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آيا منافع تحقق يافته است؟ آيا منافع بيشتري امكان‌پذير است؟ فعاليتهاي بيشتر؟‌</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0" name="AutoShape 14"/>
            <p:cNvSpPr>
              <a:spLocks noChangeShapeType="1"/>
            </p:cNvSpPr>
            <p:nvPr/>
          </p:nvSpPr>
          <p:spPr bwMode="auto">
            <a:xfrm>
              <a:off x="2799" y="4972"/>
              <a:ext cx="1" cy="276"/>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13"/>
            <p:cNvSpPr>
              <a:spLocks noChangeShapeType="1"/>
            </p:cNvSpPr>
            <p:nvPr/>
          </p:nvSpPr>
          <p:spPr bwMode="auto">
            <a:xfrm>
              <a:off x="2799" y="5984"/>
              <a:ext cx="1" cy="312"/>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12"/>
            <p:cNvSpPr>
              <a:spLocks noChangeShapeType="1"/>
            </p:cNvSpPr>
            <p:nvPr/>
          </p:nvSpPr>
          <p:spPr bwMode="auto">
            <a:xfrm>
              <a:off x="2799" y="7032"/>
              <a:ext cx="1" cy="3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11"/>
            <p:cNvSpPr>
              <a:spLocks noChangeShapeType="1"/>
            </p:cNvSpPr>
            <p:nvPr/>
          </p:nvSpPr>
          <p:spPr bwMode="auto">
            <a:xfrm>
              <a:off x="2799" y="8112"/>
              <a:ext cx="1" cy="3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10"/>
            <p:cNvSpPr>
              <a:spLocks noChangeShapeType="1"/>
            </p:cNvSpPr>
            <p:nvPr/>
          </p:nvSpPr>
          <p:spPr bwMode="auto">
            <a:xfrm>
              <a:off x="2799" y="9192"/>
              <a:ext cx="1" cy="3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9"/>
            <p:cNvSpPr>
              <a:spLocks noChangeShapeType="1"/>
            </p:cNvSpPr>
            <p:nvPr/>
          </p:nvSpPr>
          <p:spPr bwMode="auto">
            <a:xfrm>
              <a:off x="2799" y="10272"/>
              <a:ext cx="1" cy="375"/>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8"/>
            <p:cNvSpPr>
              <a:spLocks noChangeShapeType="1"/>
            </p:cNvSpPr>
            <p:nvPr/>
          </p:nvSpPr>
          <p:spPr bwMode="auto">
            <a:xfrm>
              <a:off x="3793" y="6664"/>
              <a:ext cx="330"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AutoShape 7"/>
            <p:cNvSpPr>
              <a:spLocks noChangeShapeType="1"/>
            </p:cNvSpPr>
            <p:nvPr/>
          </p:nvSpPr>
          <p:spPr bwMode="auto">
            <a:xfrm>
              <a:off x="5908" y="6664"/>
              <a:ext cx="379"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AutoShape 6"/>
            <p:cNvSpPr>
              <a:spLocks noChangeShapeType="1"/>
            </p:cNvSpPr>
            <p:nvPr/>
          </p:nvSpPr>
          <p:spPr bwMode="auto">
            <a:xfrm>
              <a:off x="8072" y="6664"/>
              <a:ext cx="388" cy="1"/>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AutoShape 5"/>
            <p:cNvSpPr>
              <a:spLocks noChangeShapeType="1"/>
            </p:cNvSpPr>
            <p:nvPr/>
          </p:nvSpPr>
          <p:spPr bwMode="auto">
            <a:xfrm>
              <a:off x="7170" y="7031"/>
              <a:ext cx="24" cy="36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AutoShape 4"/>
            <p:cNvSpPr>
              <a:spLocks noChangeShapeType="1"/>
            </p:cNvSpPr>
            <p:nvPr/>
          </p:nvSpPr>
          <p:spPr bwMode="auto">
            <a:xfrm>
              <a:off x="4963" y="7033"/>
              <a:ext cx="24" cy="36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AutoShape 3"/>
            <p:cNvSpPr>
              <a:spLocks noChangeShapeType="1"/>
            </p:cNvSpPr>
            <p:nvPr/>
          </p:nvSpPr>
          <p:spPr bwMode="auto">
            <a:xfrm>
              <a:off x="9344" y="7033"/>
              <a:ext cx="24" cy="364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AutoShape 2"/>
            <p:cNvSpPr>
              <a:spLocks noChangeShapeType="1"/>
            </p:cNvSpPr>
            <p:nvPr/>
          </p:nvSpPr>
          <p:spPr bwMode="auto">
            <a:xfrm>
              <a:off x="7188" y="11368"/>
              <a:ext cx="12" cy="208"/>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 xmlns:p14="http://schemas.microsoft.com/office/powerpoint/2010/main" val="2488442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18</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6873766" y="605869"/>
            <a:ext cx="2204331" cy="338554"/>
          </a:xfrm>
          <a:prstGeom prst="rect">
            <a:avLst/>
          </a:prstGeom>
          <a:solidFill>
            <a:schemeClr val="accent2">
              <a:lumMod val="40000"/>
              <a:lumOff val="60000"/>
            </a:schemeClr>
          </a:solidFill>
        </p:spPr>
        <p:txBody>
          <a:bodyPr wrap="square" rtlCol="0">
            <a:spAutoFit/>
          </a:bodyPr>
          <a:lstStyle/>
          <a:p>
            <a:pPr algn="r" rtl="1"/>
            <a:r>
              <a:rPr lang="fa-IR" sz="1600" dirty="0">
                <a:solidFill>
                  <a:srgbClr val="7030A0"/>
                </a:solidFill>
                <a:cs typeface="B Koodak" panose="00000700000000000000" pitchFamily="2" charset="-78"/>
              </a:rPr>
              <a:t>ارائه دادن مورد كسب و كار</a:t>
            </a:r>
            <a:endParaRPr lang="en-US" sz="1600" dirty="0">
              <a:solidFill>
                <a:srgbClr val="7030A0"/>
              </a:solidFill>
              <a:cs typeface="B Koodak" panose="00000700000000000000" pitchFamily="2" charset="-78"/>
            </a:endParaRPr>
          </a:p>
        </p:txBody>
      </p:sp>
      <p:sp>
        <p:nvSpPr>
          <p:cNvPr id="35" name="TextBox 34"/>
          <p:cNvSpPr txBox="1"/>
          <p:nvPr/>
        </p:nvSpPr>
        <p:spPr>
          <a:xfrm>
            <a:off x="6873765" y="960790"/>
            <a:ext cx="2204331"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طرح پيشنهادي سرمايه‌گذاري‌ </a:t>
            </a:r>
            <a:endParaRPr lang="en-US" sz="1600" dirty="0">
              <a:solidFill>
                <a:srgbClr val="FF0000"/>
              </a:solidFill>
              <a:cs typeface="B Koodak" panose="00000700000000000000" pitchFamily="2" charset="-78"/>
            </a:endParaRPr>
          </a:p>
        </p:txBody>
      </p:sp>
      <p:sp>
        <p:nvSpPr>
          <p:cNvPr id="4" name="Rectangle 28"/>
          <p:cNvSpPr>
            <a:spLocks noChangeArrowheads="1"/>
          </p:cNvSpPr>
          <p:nvPr/>
        </p:nvSpPr>
        <p:spPr bwMode="auto">
          <a:xfrm>
            <a:off x="2679031" y="1599234"/>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2102833" y="1626446"/>
            <a:ext cx="6544514" cy="4414139"/>
            <a:chOff x="1800" y="4268"/>
            <a:chExt cx="8640" cy="5827"/>
          </a:xfrm>
        </p:grpSpPr>
        <p:sp>
          <p:nvSpPr>
            <p:cNvPr id="6" name="AutoShape 27"/>
            <p:cNvSpPr>
              <a:spLocks noChangeAspect="1" noChangeArrowheads="1" noTextEdit="1"/>
            </p:cNvSpPr>
            <p:nvPr/>
          </p:nvSpPr>
          <p:spPr bwMode="auto">
            <a:xfrm>
              <a:off x="1800" y="4268"/>
              <a:ext cx="8640" cy="5827"/>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26"/>
            <p:cNvSpPr>
              <a:spLocks noChangeArrowheads="1"/>
            </p:cNvSpPr>
            <p:nvPr/>
          </p:nvSpPr>
          <p:spPr bwMode="auto">
            <a:xfrm>
              <a:off x="9073" y="6379"/>
              <a:ext cx="1242" cy="720"/>
            </a:xfrm>
            <a:prstGeom prst="rect">
              <a:avLst/>
            </a:prstGeom>
            <a:solidFill>
              <a:schemeClr val="accent2">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درجه صراحت</a:t>
              </a:r>
              <a:r>
                <a:rPr kumimoji="0" lang="en-US"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25"/>
            <p:cNvSpPr>
              <a:spLocks noChangeArrowheads="1"/>
            </p:cNvSpPr>
            <p:nvPr/>
          </p:nvSpPr>
          <p:spPr bwMode="auto">
            <a:xfrm>
              <a:off x="9073" y="7099"/>
              <a:ext cx="1242" cy="720"/>
            </a:xfrm>
            <a:prstGeom prst="rect">
              <a:avLst/>
            </a:prstGeom>
            <a:solidFill>
              <a:schemeClr val="accent2">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مالي</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24"/>
            <p:cNvSpPr>
              <a:spLocks noChangeArrowheads="1"/>
            </p:cNvSpPr>
            <p:nvPr/>
          </p:nvSpPr>
          <p:spPr bwMode="auto">
            <a:xfrm>
              <a:off x="9073" y="7819"/>
              <a:ext cx="1242" cy="720"/>
            </a:xfrm>
            <a:prstGeom prst="rect">
              <a:avLst/>
            </a:prstGeom>
            <a:solidFill>
              <a:schemeClr val="accent2">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قابل كمي‌سازي</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23"/>
            <p:cNvSpPr>
              <a:spLocks noChangeArrowheads="1"/>
            </p:cNvSpPr>
            <p:nvPr/>
          </p:nvSpPr>
          <p:spPr bwMode="auto">
            <a:xfrm>
              <a:off x="9073" y="8539"/>
              <a:ext cx="1242" cy="720"/>
            </a:xfrm>
            <a:prstGeom prst="rect">
              <a:avLst/>
            </a:prstGeom>
            <a:solidFill>
              <a:schemeClr val="accent2">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قابليت اندازه‌گيري</a:t>
              </a:r>
              <a:r>
                <a:rPr kumimoji="0" lang="en-US"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22"/>
            <p:cNvSpPr>
              <a:spLocks noChangeArrowheads="1"/>
            </p:cNvSpPr>
            <p:nvPr/>
          </p:nvSpPr>
          <p:spPr bwMode="auto">
            <a:xfrm>
              <a:off x="9073" y="9259"/>
              <a:ext cx="1242" cy="720"/>
            </a:xfrm>
            <a:prstGeom prst="rect">
              <a:avLst/>
            </a:prstGeom>
            <a:solidFill>
              <a:schemeClr val="accent2">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قابليت مشاهده</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21"/>
            <p:cNvSpPr>
              <a:spLocks noChangeArrowheads="1"/>
            </p:cNvSpPr>
            <p:nvPr/>
          </p:nvSpPr>
          <p:spPr bwMode="auto">
            <a:xfrm>
              <a:off x="7831" y="6379"/>
              <a:ext cx="1242" cy="720"/>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انجام كارهاي جديد</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20"/>
            <p:cNvSpPr>
              <a:spLocks noChangeArrowheads="1"/>
            </p:cNvSpPr>
            <p:nvPr/>
          </p:nvSpPr>
          <p:spPr bwMode="auto">
            <a:xfrm>
              <a:off x="7831" y="709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14" name="Rectangle 19"/>
            <p:cNvSpPr>
              <a:spLocks noChangeArrowheads="1"/>
            </p:cNvSpPr>
            <p:nvPr/>
          </p:nvSpPr>
          <p:spPr bwMode="auto">
            <a:xfrm>
              <a:off x="7831" y="781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15" name="Rectangle 18"/>
            <p:cNvSpPr>
              <a:spLocks noChangeArrowheads="1"/>
            </p:cNvSpPr>
            <p:nvPr/>
          </p:nvSpPr>
          <p:spPr bwMode="auto">
            <a:xfrm>
              <a:off x="7831" y="853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16" name="Rectangle 17"/>
            <p:cNvSpPr>
              <a:spLocks noChangeArrowheads="1"/>
            </p:cNvSpPr>
            <p:nvPr/>
          </p:nvSpPr>
          <p:spPr bwMode="auto">
            <a:xfrm>
              <a:off x="7831" y="925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17" name="Rectangle 16"/>
            <p:cNvSpPr>
              <a:spLocks noChangeArrowheads="1"/>
            </p:cNvSpPr>
            <p:nvPr/>
          </p:nvSpPr>
          <p:spPr bwMode="auto">
            <a:xfrm>
              <a:off x="6589" y="6379"/>
              <a:ext cx="1242" cy="720"/>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انجام بهتر</a:t>
              </a:r>
              <a:r>
                <a:rPr kumimoji="0" lang="en-US"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كارها</a:t>
              </a:r>
              <a:r>
                <a:rPr kumimoji="0" lang="en-US"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6589" y="709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20" name="Rectangle 14"/>
            <p:cNvSpPr>
              <a:spLocks noChangeArrowheads="1"/>
            </p:cNvSpPr>
            <p:nvPr/>
          </p:nvSpPr>
          <p:spPr bwMode="auto">
            <a:xfrm>
              <a:off x="6589" y="781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22" name="Rectangle 13"/>
            <p:cNvSpPr>
              <a:spLocks noChangeArrowheads="1"/>
            </p:cNvSpPr>
            <p:nvPr/>
          </p:nvSpPr>
          <p:spPr bwMode="auto">
            <a:xfrm>
              <a:off x="6589" y="853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24" name="Rectangle 12"/>
            <p:cNvSpPr>
              <a:spLocks noChangeArrowheads="1"/>
            </p:cNvSpPr>
            <p:nvPr/>
          </p:nvSpPr>
          <p:spPr bwMode="auto">
            <a:xfrm>
              <a:off x="6589" y="925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25" name="Rectangle 11"/>
            <p:cNvSpPr>
              <a:spLocks noChangeArrowheads="1"/>
            </p:cNvSpPr>
            <p:nvPr/>
          </p:nvSpPr>
          <p:spPr bwMode="auto">
            <a:xfrm>
              <a:off x="5347" y="6379"/>
              <a:ext cx="1242" cy="720"/>
            </a:xfrm>
            <a:prstGeom prst="rect">
              <a:avLst/>
            </a:prstGeom>
            <a:solidFill>
              <a:schemeClr val="accent5">
                <a:lumMod val="20000"/>
                <a:lumOff val="80000"/>
              </a:scheme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توقف انجام كارها</a:t>
              </a:r>
              <a:r>
                <a:rPr kumimoji="0" lang="en-US"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10"/>
            <p:cNvSpPr>
              <a:spLocks noChangeArrowheads="1"/>
            </p:cNvSpPr>
            <p:nvPr/>
          </p:nvSpPr>
          <p:spPr bwMode="auto">
            <a:xfrm>
              <a:off x="5347" y="709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27" name="Rectangle 9"/>
            <p:cNvSpPr>
              <a:spLocks noChangeArrowheads="1"/>
            </p:cNvSpPr>
            <p:nvPr/>
          </p:nvSpPr>
          <p:spPr bwMode="auto">
            <a:xfrm>
              <a:off x="5347" y="781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28" name="Rectangle 8"/>
            <p:cNvSpPr>
              <a:spLocks noChangeArrowheads="1"/>
            </p:cNvSpPr>
            <p:nvPr/>
          </p:nvSpPr>
          <p:spPr bwMode="auto">
            <a:xfrm>
              <a:off x="5347" y="853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31" name="Rectangle 7"/>
            <p:cNvSpPr>
              <a:spLocks noChangeArrowheads="1"/>
            </p:cNvSpPr>
            <p:nvPr/>
          </p:nvSpPr>
          <p:spPr bwMode="auto">
            <a:xfrm>
              <a:off x="5347" y="9259"/>
              <a:ext cx="1242" cy="72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38" name="Rectangle 6"/>
            <p:cNvSpPr>
              <a:spLocks noChangeArrowheads="1"/>
            </p:cNvSpPr>
            <p:nvPr/>
          </p:nvSpPr>
          <p:spPr bwMode="auto">
            <a:xfrm>
              <a:off x="5616" y="4394"/>
              <a:ext cx="3297" cy="12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eaLnBrk="0" fontAlgn="base" hangingPunct="0">
                <a:spcBef>
                  <a:spcPct val="0"/>
                </a:spcBef>
                <a:spcAft>
                  <a:spcPct val="0"/>
                </a:spcAft>
                <a:tabLst>
                  <a:tab pos="200025" algn="r"/>
                </a:tabLst>
                <a:defRPr>
                  <a:solidFill>
                    <a:schemeClr val="tx1"/>
                  </a:solidFill>
                  <a:latin typeface="Arial" panose="020B0604020202020204" pitchFamily="34" charset="0"/>
                </a:defRPr>
              </a:lvl1pPr>
              <a:lvl2pPr eaLnBrk="0" fontAlgn="base" hangingPunct="0">
                <a:spcBef>
                  <a:spcPct val="0"/>
                </a:spcBef>
                <a:spcAft>
                  <a:spcPct val="0"/>
                </a:spcAft>
                <a:tabLst>
                  <a:tab pos="200025" algn="r"/>
                </a:tabLst>
                <a:defRPr>
                  <a:solidFill>
                    <a:schemeClr val="tx1"/>
                  </a:solidFill>
                  <a:latin typeface="Arial" panose="020B0604020202020204" pitchFamily="34" charset="0"/>
                </a:defRPr>
              </a:lvl2pPr>
              <a:lvl3pPr eaLnBrk="0" fontAlgn="base" hangingPunct="0">
                <a:spcBef>
                  <a:spcPct val="0"/>
                </a:spcBef>
                <a:spcAft>
                  <a:spcPct val="0"/>
                </a:spcAft>
                <a:tabLst>
                  <a:tab pos="200025" algn="r"/>
                </a:tabLst>
                <a:defRPr>
                  <a:solidFill>
                    <a:schemeClr val="tx1"/>
                  </a:solidFill>
                  <a:latin typeface="Arial" panose="020B0604020202020204" pitchFamily="34" charset="0"/>
                </a:defRPr>
              </a:lvl3pPr>
              <a:lvl4pPr eaLnBrk="0" fontAlgn="base" hangingPunct="0">
                <a:spcBef>
                  <a:spcPct val="0"/>
                </a:spcBef>
                <a:spcAft>
                  <a:spcPct val="0"/>
                </a:spcAft>
                <a:tabLst>
                  <a:tab pos="200025" algn="r"/>
                </a:tabLst>
                <a:defRPr>
                  <a:solidFill>
                    <a:schemeClr val="tx1"/>
                  </a:solidFill>
                  <a:latin typeface="Arial" panose="020B0604020202020204" pitchFamily="34" charset="0"/>
                </a:defRPr>
              </a:lvl4pPr>
              <a:lvl5pPr eaLnBrk="0" fontAlgn="base" hangingPunct="0">
                <a:spcBef>
                  <a:spcPct val="0"/>
                </a:spcBef>
                <a:spcAft>
                  <a:spcPct val="0"/>
                </a:spcAft>
                <a:tabLst>
                  <a:tab pos="200025" algn="r"/>
                </a:tabLst>
                <a:defRPr>
                  <a:solidFill>
                    <a:schemeClr val="tx1"/>
                  </a:solidFill>
                  <a:latin typeface="Arial" panose="020B0604020202020204" pitchFamily="34" charset="0"/>
                </a:defRPr>
              </a:lvl5pPr>
              <a:lvl6pPr eaLnBrk="0" fontAlgn="base" hangingPunct="0">
                <a:spcBef>
                  <a:spcPct val="0"/>
                </a:spcBef>
                <a:spcAft>
                  <a:spcPct val="0"/>
                </a:spcAft>
                <a:tabLst>
                  <a:tab pos="200025" algn="r"/>
                </a:tabLst>
                <a:defRPr>
                  <a:solidFill>
                    <a:schemeClr val="tx1"/>
                  </a:solidFill>
                  <a:latin typeface="Arial" panose="020B0604020202020204" pitchFamily="34" charset="0"/>
                </a:defRPr>
              </a:lvl6pPr>
              <a:lvl7pPr eaLnBrk="0" fontAlgn="base" hangingPunct="0">
                <a:spcBef>
                  <a:spcPct val="0"/>
                </a:spcBef>
                <a:spcAft>
                  <a:spcPct val="0"/>
                </a:spcAft>
                <a:tabLst>
                  <a:tab pos="200025" algn="r"/>
                </a:tabLst>
                <a:defRPr>
                  <a:solidFill>
                    <a:schemeClr val="tx1"/>
                  </a:solidFill>
                  <a:latin typeface="Arial" panose="020B0604020202020204" pitchFamily="34" charset="0"/>
                </a:defRPr>
              </a:lvl7pPr>
              <a:lvl8pPr eaLnBrk="0" fontAlgn="base" hangingPunct="0">
                <a:spcBef>
                  <a:spcPct val="0"/>
                </a:spcBef>
                <a:spcAft>
                  <a:spcPct val="0"/>
                </a:spcAft>
                <a:tabLst>
                  <a:tab pos="200025" algn="r"/>
                </a:tabLst>
                <a:defRPr>
                  <a:solidFill>
                    <a:schemeClr val="tx1"/>
                  </a:solidFill>
                  <a:latin typeface="Arial" panose="020B0604020202020204" pitchFamily="34" charset="0"/>
                </a:defRPr>
              </a:lvl8pPr>
              <a:lvl9pPr eaLnBrk="0" fontAlgn="base" hangingPunct="0">
                <a:spcBef>
                  <a:spcPct val="0"/>
                </a:spcBef>
                <a:spcAft>
                  <a:spcPct val="0"/>
                </a:spcAft>
                <a:tabLst>
                  <a:tab pos="200025" algn="r"/>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Char char="•"/>
                <a:tabLst>
                  <a:tab pos="200025" algn="r"/>
                </a:tabLst>
              </a:pPr>
              <a:r>
                <a:rPr kumimoji="0" lang="fa-IR" sz="1000" b="1" i="0" u="sng"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محركها</a:t>
              </a:r>
              <a:r>
                <a:rPr kumimoji="0" lang="fa-IR" sz="10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براي تغييرات ايجاد مي‌شوند براي </a:t>
              </a:r>
              <a:endParaRPr kumimoji="0" lang="en-US" sz="900" b="0" i="0" u="none" strike="noStrike" cap="none" normalizeH="0" baseline="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Char char="•"/>
                <a:tabLst>
                  <a:tab pos="200025" algn="r"/>
                </a:tabLst>
              </a:pPr>
              <a:r>
                <a:rPr kumimoji="0" lang="fa-IR" sz="1000" b="1" i="0" u="sng"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اهداف سرمايه‌گذاري‌</a:t>
              </a:r>
              <a:r>
                <a:rPr kumimoji="0" lang="fa-IR" sz="10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كه به دست مي‌آيند از </a:t>
              </a:r>
              <a:endParaRPr kumimoji="0" lang="en-US" sz="900" b="0" i="0" u="none" strike="noStrike" cap="none" normalizeH="0" baseline="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Char char="•"/>
                <a:tabLst>
                  <a:tab pos="200025" algn="r"/>
                </a:tabLst>
              </a:pPr>
              <a:r>
                <a:rPr kumimoji="0" lang="fa-IR" sz="1000" b="1" i="0" u="sng"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منافع</a:t>
              </a:r>
              <a:r>
                <a:rPr kumimoji="0" lang="fa-IR" sz="10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از طريق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3" name="AutoShape 5"/>
            <p:cNvSpPr>
              <a:spLocks noChangeShapeType="1"/>
            </p:cNvSpPr>
            <p:nvPr/>
          </p:nvSpPr>
          <p:spPr bwMode="auto">
            <a:xfrm>
              <a:off x="7715" y="5590"/>
              <a:ext cx="679" cy="569"/>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AutoShape 4"/>
            <p:cNvSpPr>
              <a:spLocks noChangeShapeType="1"/>
            </p:cNvSpPr>
            <p:nvPr/>
          </p:nvSpPr>
          <p:spPr bwMode="auto">
            <a:xfrm flipH="1">
              <a:off x="6193" y="5635"/>
              <a:ext cx="562" cy="569"/>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AutoShape 3"/>
            <p:cNvSpPr>
              <a:spLocks noChangeShapeType="1"/>
            </p:cNvSpPr>
            <p:nvPr/>
          </p:nvSpPr>
          <p:spPr bwMode="auto">
            <a:xfrm flipH="1">
              <a:off x="7246" y="5710"/>
              <a:ext cx="19" cy="524"/>
            </a:xfrm>
            <a:prstGeom prst="straightConnector1">
              <a:avLst/>
            </a:prstGeom>
            <a:noFill/>
            <a:ln w="9525">
              <a:solidFill>
                <a:srgbClr val="000000"/>
              </a:solidFill>
              <a:round/>
              <a:headEnd/>
              <a:tailEnd type="stealth"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Rectangle 2"/>
            <p:cNvSpPr>
              <a:spLocks noChangeArrowheads="1"/>
            </p:cNvSpPr>
            <p:nvPr/>
          </p:nvSpPr>
          <p:spPr bwMode="auto">
            <a:xfrm>
              <a:off x="1911" y="5665"/>
              <a:ext cx="3297" cy="28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eaLnBrk="0" fontAlgn="base" hangingPunct="0">
                <a:spcBef>
                  <a:spcPct val="0"/>
                </a:spcBef>
                <a:spcAft>
                  <a:spcPct val="0"/>
                </a:spcAft>
                <a:tabLst>
                  <a:tab pos="200025" algn="r"/>
                </a:tabLst>
                <a:defRPr>
                  <a:solidFill>
                    <a:schemeClr val="tx1"/>
                  </a:solidFill>
                  <a:latin typeface="Arial" panose="020B0604020202020204" pitchFamily="34" charset="0"/>
                </a:defRPr>
              </a:lvl1pPr>
              <a:lvl2pPr eaLnBrk="0" fontAlgn="base" hangingPunct="0">
                <a:spcBef>
                  <a:spcPct val="0"/>
                </a:spcBef>
                <a:spcAft>
                  <a:spcPct val="0"/>
                </a:spcAft>
                <a:tabLst>
                  <a:tab pos="200025" algn="r"/>
                </a:tabLst>
                <a:defRPr>
                  <a:solidFill>
                    <a:schemeClr val="tx1"/>
                  </a:solidFill>
                  <a:latin typeface="Arial" panose="020B0604020202020204" pitchFamily="34" charset="0"/>
                </a:defRPr>
              </a:lvl2pPr>
              <a:lvl3pPr eaLnBrk="0" fontAlgn="base" hangingPunct="0">
                <a:spcBef>
                  <a:spcPct val="0"/>
                </a:spcBef>
                <a:spcAft>
                  <a:spcPct val="0"/>
                </a:spcAft>
                <a:tabLst>
                  <a:tab pos="200025" algn="r"/>
                </a:tabLst>
                <a:defRPr>
                  <a:solidFill>
                    <a:schemeClr val="tx1"/>
                  </a:solidFill>
                  <a:latin typeface="Arial" panose="020B0604020202020204" pitchFamily="34" charset="0"/>
                </a:defRPr>
              </a:lvl3pPr>
              <a:lvl4pPr eaLnBrk="0" fontAlgn="base" hangingPunct="0">
                <a:spcBef>
                  <a:spcPct val="0"/>
                </a:spcBef>
                <a:spcAft>
                  <a:spcPct val="0"/>
                </a:spcAft>
                <a:tabLst>
                  <a:tab pos="200025" algn="r"/>
                </a:tabLst>
                <a:defRPr>
                  <a:solidFill>
                    <a:schemeClr val="tx1"/>
                  </a:solidFill>
                  <a:latin typeface="Arial" panose="020B0604020202020204" pitchFamily="34" charset="0"/>
                </a:defRPr>
              </a:lvl4pPr>
              <a:lvl5pPr eaLnBrk="0" fontAlgn="base" hangingPunct="0">
                <a:spcBef>
                  <a:spcPct val="0"/>
                </a:spcBef>
                <a:spcAft>
                  <a:spcPct val="0"/>
                </a:spcAft>
                <a:tabLst>
                  <a:tab pos="200025" algn="r"/>
                </a:tabLst>
                <a:defRPr>
                  <a:solidFill>
                    <a:schemeClr val="tx1"/>
                  </a:solidFill>
                  <a:latin typeface="Arial" panose="020B0604020202020204" pitchFamily="34" charset="0"/>
                </a:defRPr>
              </a:lvl5pPr>
              <a:lvl6pPr eaLnBrk="0" fontAlgn="base" hangingPunct="0">
                <a:spcBef>
                  <a:spcPct val="0"/>
                </a:spcBef>
                <a:spcAft>
                  <a:spcPct val="0"/>
                </a:spcAft>
                <a:tabLst>
                  <a:tab pos="200025" algn="r"/>
                </a:tabLst>
                <a:defRPr>
                  <a:solidFill>
                    <a:schemeClr val="tx1"/>
                  </a:solidFill>
                  <a:latin typeface="Arial" panose="020B0604020202020204" pitchFamily="34" charset="0"/>
                </a:defRPr>
              </a:lvl6pPr>
              <a:lvl7pPr eaLnBrk="0" fontAlgn="base" hangingPunct="0">
                <a:spcBef>
                  <a:spcPct val="0"/>
                </a:spcBef>
                <a:spcAft>
                  <a:spcPct val="0"/>
                </a:spcAft>
                <a:tabLst>
                  <a:tab pos="200025" algn="r"/>
                </a:tabLst>
                <a:defRPr>
                  <a:solidFill>
                    <a:schemeClr val="tx1"/>
                  </a:solidFill>
                  <a:latin typeface="Arial" panose="020B0604020202020204" pitchFamily="34" charset="0"/>
                </a:defRPr>
              </a:lvl7pPr>
              <a:lvl8pPr eaLnBrk="0" fontAlgn="base" hangingPunct="0">
                <a:spcBef>
                  <a:spcPct val="0"/>
                </a:spcBef>
                <a:spcAft>
                  <a:spcPct val="0"/>
                </a:spcAft>
                <a:tabLst>
                  <a:tab pos="200025" algn="r"/>
                </a:tabLst>
                <a:defRPr>
                  <a:solidFill>
                    <a:schemeClr val="tx1"/>
                  </a:solidFill>
                  <a:latin typeface="Arial" panose="020B0604020202020204" pitchFamily="34" charset="0"/>
                </a:defRPr>
              </a:lvl8pPr>
              <a:lvl9pPr eaLnBrk="0" fontAlgn="base" hangingPunct="0">
                <a:spcBef>
                  <a:spcPct val="0"/>
                </a:spcBef>
                <a:spcAft>
                  <a:spcPct val="0"/>
                </a:spcAft>
                <a:tabLst>
                  <a:tab pos="200025" algn="r"/>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و بررسي </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4. هزينه‌ها:</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(الف) توسعه </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(ب) توقف هر كدام</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(ج) زيرساخت</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(د) تغييرات كسب و كار </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(ه) ادامه دادن و ... </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5. ريسك‌هاي مرتبط با سرمايه‌گذاري‌ كه ممكن است تحقق منافع را مختل سازند و ... </a:t>
              </a:r>
              <a:endParaRPr kumimoji="0" lang="en-US" sz="9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tab pos="200025" algn="r"/>
                </a:tabLst>
              </a:pPr>
              <a:r>
                <a:rPr kumimoji="0" lang="fa-IR" sz="1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Mitra" panose="00000400000000000000" pitchFamily="2" charset="-78"/>
                </a:rPr>
                <a:t>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 xmlns:p14="http://schemas.microsoft.com/office/powerpoint/2010/main" val="1163376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19</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6873766" y="605869"/>
            <a:ext cx="2204331" cy="338554"/>
          </a:xfrm>
          <a:prstGeom prst="rect">
            <a:avLst/>
          </a:prstGeom>
          <a:solidFill>
            <a:schemeClr val="accent2">
              <a:lumMod val="40000"/>
              <a:lumOff val="60000"/>
            </a:schemeClr>
          </a:solidFill>
        </p:spPr>
        <p:txBody>
          <a:bodyPr wrap="square" rtlCol="0">
            <a:spAutoFit/>
          </a:bodyPr>
          <a:lstStyle/>
          <a:p>
            <a:pPr algn="r" rtl="1"/>
            <a:r>
              <a:rPr lang="fa-IR" sz="1600" dirty="0">
                <a:solidFill>
                  <a:srgbClr val="7030A0"/>
                </a:solidFill>
                <a:cs typeface="B Koodak" panose="00000700000000000000" pitchFamily="2" charset="-78"/>
              </a:rPr>
              <a:t>محله 3: اجراي برنامه منافع</a:t>
            </a:r>
            <a:endParaRPr lang="en-US" sz="1600" dirty="0">
              <a:solidFill>
                <a:srgbClr val="7030A0"/>
              </a:solidFill>
              <a:cs typeface="B Koodak" panose="00000700000000000000" pitchFamily="2" charset="-78"/>
            </a:endParaRPr>
          </a:p>
        </p:txBody>
      </p:sp>
      <p:sp>
        <p:nvSpPr>
          <p:cNvPr id="59" name="Rectangle 58"/>
          <p:cNvSpPr/>
          <p:nvPr/>
        </p:nvSpPr>
        <p:spPr>
          <a:xfrm>
            <a:off x="1189990" y="971169"/>
            <a:ext cx="7909618" cy="1384995"/>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پايش پيشرفت فعاليتها و منافع قابل توزيع در برنامه نيز به اندازه برنامه توسعه سيستم‌هاي اطلاعات و تكنولوژي اطلاعات اهميت دارد و اين دو برنامه دو جزء از برنامه كلي پروژه هستند</a:t>
            </a:r>
            <a:r>
              <a:rPr lang="fa-IR" sz="1400" dirty="0" smtClean="0">
                <a:latin typeface="AdvTimes"/>
                <a:ea typeface="Times New Roman" panose="02020603050405020304" pitchFamily="18" charset="0"/>
                <a:cs typeface="B Koodak" panose="00000700000000000000" pitchFamily="2" charset="-78"/>
              </a:rPr>
              <a:t>.</a:t>
            </a:r>
          </a:p>
          <a:p>
            <a:pPr algn="just" rtl="1">
              <a:lnSpc>
                <a:spcPct val="150000"/>
              </a:lnSpc>
            </a:pPr>
            <a:r>
              <a:rPr lang="fa-IR" sz="1400" dirty="0">
                <a:latin typeface="AdvTimes"/>
                <a:ea typeface="Times New Roman" panose="02020603050405020304" pitchFamily="18" charset="0"/>
                <a:cs typeface="B Koodak" panose="00000700000000000000" pitchFamily="2" charset="-78"/>
              </a:rPr>
              <a:t> عوامل خارج از برنامه منافع مانند تغييرات در سازمان يا مشكلات در دستيابي به الزامات، موجب آغاز بازنگري در برنامه مي‌شود، در عوض، موجب ارزيابي مجدد برنامه منافع و حتي تغيير در مورد كسب و كار مي‌شود. </a:t>
            </a:r>
          </a:p>
        </p:txBody>
      </p:sp>
      <p:sp>
        <p:nvSpPr>
          <p:cNvPr id="35" name="TextBox 34"/>
          <p:cNvSpPr txBox="1"/>
          <p:nvPr/>
        </p:nvSpPr>
        <p:spPr>
          <a:xfrm>
            <a:off x="6460959" y="2505215"/>
            <a:ext cx="2617138"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مرحله 4: بازنگري و ارزيابي نتايج</a:t>
            </a:r>
            <a:endParaRPr lang="en-US" sz="1600" dirty="0">
              <a:solidFill>
                <a:srgbClr val="7030A0"/>
              </a:solidFill>
              <a:cs typeface="B Koodak" panose="00000700000000000000" pitchFamily="2" charset="-78"/>
            </a:endParaRPr>
          </a:p>
        </p:txBody>
      </p:sp>
      <p:sp>
        <p:nvSpPr>
          <p:cNvPr id="38" name="Rectangle 37"/>
          <p:cNvSpPr/>
          <p:nvPr/>
        </p:nvSpPr>
        <p:spPr>
          <a:xfrm>
            <a:off x="1234382" y="2928001"/>
            <a:ext cx="7909618" cy="1384995"/>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ارزيابي دو هدف دارد: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براي حداكثر سازي منافع سرمايه‌گذاري‌ خاص؛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براي يادگيري نحوه بهبود توزيع منافع سرمايه‌گذاري‌‌هاي آينده.</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ارزيابي بايد شامل همه ذي‌نفعان كليدي بوده و بر واقعيت متمركز </a:t>
            </a:r>
            <a:r>
              <a:rPr lang="fa-IR" sz="1400" dirty="0" smtClean="0">
                <a:latin typeface="AdvTimes"/>
                <a:ea typeface="Times New Roman" panose="02020603050405020304" pitchFamily="18" charset="0"/>
                <a:cs typeface="B Koodak" panose="00000700000000000000" pitchFamily="2" charset="-78"/>
              </a:rPr>
              <a:t>باشد</a:t>
            </a:r>
          </a:p>
        </p:txBody>
      </p:sp>
      <p:sp>
        <p:nvSpPr>
          <p:cNvPr id="53" name="TextBox 52"/>
          <p:cNvSpPr txBox="1"/>
          <p:nvPr/>
        </p:nvSpPr>
        <p:spPr>
          <a:xfrm>
            <a:off x="6460959" y="4641856"/>
            <a:ext cx="2617138"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مرحله 5: پتانسيل براي منافع بيشتر</a:t>
            </a:r>
            <a:endParaRPr lang="en-US" sz="1600" dirty="0">
              <a:solidFill>
                <a:srgbClr val="7030A0"/>
              </a:solidFill>
              <a:cs typeface="B Koodak" panose="00000700000000000000" pitchFamily="2" charset="-78"/>
            </a:endParaRPr>
          </a:p>
        </p:txBody>
      </p:sp>
      <p:sp>
        <p:nvSpPr>
          <p:cNvPr id="56" name="Rectangle 55"/>
          <p:cNvSpPr/>
          <p:nvPr/>
        </p:nvSpPr>
        <p:spPr>
          <a:xfrm>
            <a:off x="1189990" y="5211602"/>
            <a:ext cx="7909618" cy="711733"/>
          </a:xfrm>
          <a:prstGeom prst="rect">
            <a:avLst/>
          </a:prstGeom>
        </p:spPr>
        <p:txBody>
          <a:bodyPr wrap="square">
            <a:spAutoFit/>
          </a:bodyPr>
          <a:lstStyle/>
          <a:p>
            <a:pPr algn="just" rtl="1">
              <a:lnSpc>
                <a:spcPct val="150000"/>
              </a:lnSpc>
            </a:pPr>
            <a:r>
              <a:rPr lang="fa-IR" sz="1400" dirty="0" smtClean="0">
                <a:latin typeface="AdvTimes"/>
                <a:ea typeface="Times New Roman" panose="02020603050405020304" pitchFamily="18" charset="0"/>
                <a:cs typeface="B Koodak" panose="00000700000000000000" pitchFamily="2" charset="-78"/>
              </a:rPr>
              <a:t>برنامه‌ريزي </a:t>
            </a:r>
            <a:r>
              <a:rPr lang="fa-IR" sz="1400" dirty="0">
                <a:latin typeface="AdvTimes"/>
                <a:ea typeface="Times New Roman" panose="02020603050405020304" pitchFamily="18" charset="0"/>
                <a:cs typeface="B Koodak" panose="00000700000000000000" pitchFamily="2" charset="-78"/>
              </a:rPr>
              <a:t>سيستم‌هاي اطلاعات و تكنولوژي اطلاعات بايد برخاسته باشد بوسيله توزيع منافع كه عملكرد كسب و كار را بهبود مي‌دهند. </a:t>
            </a:r>
            <a:endParaRPr lang="en-US" sz="1400" dirty="0">
              <a:latin typeface="AdvTimes"/>
              <a:ea typeface="Times New Roman" panose="02020603050405020304" pitchFamily="18" charset="0"/>
              <a:cs typeface="B Koodak" panose="00000700000000000000" pitchFamily="2" charset="-78"/>
            </a:endParaRPr>
          </a:p>
        </p:txBody>
      </p:sp>
    </p:spTree>
    <p:extLst>
      <p:ext uri="{BB962C8B-B14F-4D97-AF65-F5344CB8AC3E}">
        <p14:creationId xmlns="" xmlns:p14="http://schemas.microsoft.com/office/powerpoint/2010/main" val="4155465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3640667" cy="6857999"/>
          </a:xfrm>
          <a:solidFill>
            <a:schemeClr val="accent5">
              <a:lumMod val="75000"/>
              <a:alpha val="75000"/>
            </a:schemeClr>
          </a:solidFill>
        </p:spPr>
        <p:txBody>
          <a:bodyPr/>
          <a:lstStyle/>
          <a:p>
            <a:endParaRPr lang="en-US" dirty="0"/>
          </a:p>
        </p:txBody>
      </p:sp>
      <p:sp>
        <p:nvSpPr>
          <p:cNvPr id="3" name="Subtitle 2"/>
          <p:cNvSpPr>
            <a:spLocks noGrp="1"/>
          </p:cNvSpPr>
          <p:nvPr>
            <p:ph type="subTitle" idx="1"/>
          </p:nvPr>
        </p:nvSpPr>
        <p:spPr>
          <a:xfrm>
            <a:off x="3640667" y="0"/>
            <a:ext cx="5503333" cy="6858000"/>
          </a:xfrm>
          <a:solidFill>
            <a:schemeClr val="accent5">
              <a:lumMod val="40000"/>
              <a:lumOff val="60000"/>
              <a:alpha val="75000"/>
            </a:schemeClr>
          </a:solidFill>
        </p:spPr>
        <p:txBody>
          <a:bodyPr>
            <a:normAutofit/>
          </a:bodyPr>
          <a:lstStyle/>
          <a:p>
            <a:endParaRPr lang="en-US" sz="4000" b="1" dirty="0" smtClean="0">
              <a:cs typeface="B Titr" panose="00000700000000000000" pitchFamily="2" charset="-78"/>
            </a:endParaRPr>
          </a:p>
          <a:p>
            <a:pPr rtl="1"/>
            <a:endParaRPr lang="fa-IR" sz="4000" b="1" dirty="0" smtClean="0">
              <a:cs typeface="B Titr" panose="00000700000000000000" pitchFamily="2" charset="-78"/>
            </a:endParaRPr>
          </a:p>
          <a:p>
            <a:pPr rtl="1"/>
            <a:endParaRPr lang="fa-IR" sz="4000" b="1" dirty="0" smtClean="0">
              <a:cs typeface="B Titr" panose="00000700000000000000" pitchFamily="2" charset="-78"/>
            </a:endParaRPr>
          </a:p>
          <a:p>
            <a:endParaRPr lang="fa-IR" sz="4000" b="1" dirty="0" smtClean="0">
              <a:cs typeface="B Titr" panose="00000700000000000000" pitchFamily="2" charset="-78"/>
            </a:endParaRPr>
          </a:p>
          <a:p>
            <a:endParaRPr lang="fa-IR" sz="4000" b="1" dirty="0">
              <a:cs typeface="B Titr" panose="00000700000000000000" pitchFamily="2" charset="-78"/>
            </a:endParaRPr>
          </a:p>
          <a:p>
            <a:endParaRPr lang="fa-IR" sz="4000" b="1" dirty="0" smtClean="0">
              <a:cs typeface="B Titr" panose="00000700000000000000" pitchFamily="2" charset="-78"/>
            </a:endParaRPr>
          </a:p>
          <a:p>
            <a:endParaRPr lang="fa-IR" sz="4000" b="1" dirty="0" smtClean="0">
              <a:cs typeface="B Titr" panose="00000700000000000000" pitchFamily="2" charset="-78"/>
            </a:endParaRPr>
          </a:p>
          <a:p>
            <a:endParaRPr lang="fa-IR" sz="4000" b="1" dirty="0" smtClean="0">
              <a:cs typeface="B Titr" panose="00000700000000000000" pitchFamily="2" charset="-78"/>
            </a:endParaRPr>
          </a:p>
        </p:txBody>
      </p:sp>
      <p:cxnSp>
        <p:nvCxnSpPr>
          <p:cNvPr id="13" name="Straight Connector 12"/>
          <p:cNvCxnSpPr/>
          <p:nvPr/>
        </p:nvCxnSpPr>
        <p:spPr>
          <a:xfrm>
            <a:off x="3456368"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180400"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42188"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12206"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82232"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29496"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Slide Number Placeholder 25"/>
          <p:cNvSpPr>
            <a:spLocks noGrp="1"/>
          </p:cNvSpPr>
          <p:nvPr>
            <p:ph type="sldNum" sz="quarter" idx="12"/>
          </p:nvPr>
        </p:nvSpPr>
        <p:spPr>
          <a:xfrm>
            <a:off x="304799" y="6381064"/>
            <a:ext cx="238897" cy="324536"/>
          </a:xfrm>
          <a:ln>
            <a:solidFill>
              <a:schemeClr val="tx1"/>
            </a:solidFill>
          </a:ln>
        </p:spPr>
        <p:txBody>
          <a:bodyPr/>
          <a:lstStyle/>
          <a:p>
            <a:fld id="{0EF45408-7CA2-45E7-AA0B-704CEC4C2229}" type="slidenum">
              <a:rPr lang="en-US" b="1" smtClean="0">
                <a:solidFill>
                  <a:schemeClr val="tx1"/>
                </a:solidFill>
              </a:rPr>
              <a:pPr/>
              <a:t>2</a:t>
            </a:fld>
            <a:endParaRPr lang="en-US" b="1" dirty="0">
              <a:solidFill>
                <a:schemeClr val="tx1"/>
              </a:solidFill>
            </a:endParaRPr>
          </a:p>
        </p:txBody>
      </p:sp>
      <p:cxnSp>
        <p:nvCxnSpPr>
          <p:cNvPr id="37" name="Straight Connector 36"/>
          <p:cNvCxnSpPr/>
          <p:nvPr/>
        </p:nvCxnSpPr>
        <p:spPr>
          <a:xfrm>
            <a:off x="3023879" y="12354"/>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31435" y="411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09699"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9717"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957981" y="-706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105245" y="117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pic>
        <p:nvPicPr>
          <p:cNvPr id="23" name="Picture 2" descr="E:\Besmelah\Besmelah\05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20333" y="617401"/>
            <a:ext cx="5503598" cy="5600834"/>
          </a:xfrm>
          <a:prstGeom prst="rect">
            <a:avLst/>
          </a:prstGeom>
          <a:pattFill prst="pct5">
            <a:fgClr>
              <a:schemeClr val="accent1"/>
            </a:fgClr>
            <a:bgClr>
              <a:schemeClr val="bg1"/>
            </a:bgClr>
          </a:pattFill>
          <a:ln>
            <a:noFill/>
          </a:ln>
          <a:effectLst>
            <a:glow>
              <a:schemeClr val="accent1">
                <a:alpha val="40000"/>
              </a:schemeClr>
            </a:glow>
            <a:outerShdw dist="50800" dir="5400000" sx="46000" sy="46000" algn="ctr" rotWithShape="0">
              <a:srgbClr val="000000"/>
            </a:outerShdw>
            <a:reflection stA="29000" endPos="20000" dir="5400000" sy="-100000" algn="bl" rotWithShape="0"/>
            <a:softEdge rad="0"/>
          </a:effectLst>
        </p:spPr>
      </p:pic>
    </p:spTree>
    <p:extLst>
      <p:ext uri="{BB962C8B-B14F-4D97-AF65-F5344CB8AC3E}">
        <p14:creationId xmlns="" xmlns:p14="http://schemas.microsoft.com/office/powerpoint/2010/main" val="1912892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54368"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20</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7255042" y="605869"/>
            <a:ext cx="1823055"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مديريت منافع: خلاصه</a:t>
            </a:r>
            <a:endParaRPr lang="en-US" sz="1600" dirty="0">
              <a:solidFill>
                <a:srgbClr val="7030A0"/>
              </a:solidFill>
              <a:cs typeface="B Koodak" panose="00000700000000000000" pitchFamily="2" charset="-78"/>
            </a:endParaRPr>
          </a:p>
        </p:txBody>
      </p:sp>
      <p:sp>
        <p:nvSpPr>
          <p:cNvPr id="59" name="Rectangle 58"/>
          <p:cNvSpPr/>
          <p:nvPr/>
        </p:nvSpPr>
        <p:spPr>
          <a:xfrm>
            <a:off x="1189990" y="971169"/>
            <a:ext cx="7909618" cy="2677656"/>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يك دليل اصلي </a:t>
            </a:r>
            <a:r>
              <a:rPr lang="fa-IR" sz="1400" dirty="0" smtClean="0">
                <a:latin typeface="AdvTimes"/>
                <a:ea typeface="Times New Roman" panose="02020603050405020304" pitchFamily="18" charset="0"/>
                <a:cs typeface="B Koodak" panose="00000700000000000000" pitchFamily="2" charset="-78"/>
              </a:rPr>
              <a:t>براي این که </a:t>
            </a:r>
            <a:r>
              <a:rPr lang="fa-IR" sz="1400" dirty="0">
                <a:latin typeface="AdvTimes"/>
                <a:ea typeface="Times New Roman" panose="02020603050405020304" pitchFamily="18" charset="0"/>
                <a:cs typeface="B Koodak" panose="00000700000000000000" pitchFamily="2" charset="-78"/>
              </a:rPr>
              <a:t>دو سوم سرمايه‌گذاري‌‌هاي سيستم‌هاي اطلاعات و تكنولوژي اطلاعات در توزيع منافع مورد انتظار ناموفق هستند اين است كه در </a:t>
            </a:r>
            <a:r>
              <a:rPr lang="fa-IR" sz="1400" dirty="0">
                <a:solidFill>
                  <a:srgbClr val="0070C0"/>
                </a:solidFill>
                <a:latin typeface="AdvTimes"/>
                <a:ea typeface="Times New Roman" panose="02020603050405020304" pitchFamily="18" charset="0"/>
                <a:cs typeface="B Koodak" panose="00000700000000000000" pitchFamily="2" charset="-78"/>
              </a:rPr>
              <a:t>عمل توجه كمي به توزيع منافع </a:t>
            </a:r>
            <a:r>
              <a:rPr lang="fa-IR" sz="1400" dirty="0">
                <a:latin typeface="AdvTimes"/>
                <a:ea typeface="Times New Roman" panose="02020603050405020304" pitchFamily="18" charset="0"/>
                <a:cs typeface="B Koodak" panose="00000700000000000000" pitchFamily="2" charset="-78"/>
              </a:rPr>
              <a:t>مي‌شود.</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براي كسب «ارزش از تكنولوژي اطلاعات» بايد به صورت فعال اجزاي ارزش و هزينه‌ها را مديريت كنند.</a:t>
            </a:r>
          </a:p>
          <a:p>
            <a:pPr algn="just" rtl="1">
              <a:lnSpc>
                <a:spcPct val="150000"/>
              </a:lnSpc>
            </a:pPr>
            <a:r>
              <a:rPr lang="fa-IR" sz="1400" dirty="0">
                <a:latin typeface="AdvTimes"/>
                <a:ea typeface="Times New Roman" panose="02020603050405020304" pitchFamily="18" charset="0"/>
                <a:cs typeface="B Koodak" panose="00000700000000000000" pitchFamily="2" charset="-78"/>
              </a:rPr>
              <a:t>نتایجی که  از بكارگيري  رويكرد مدیریت منافع بدست می اید:</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 مي‌توان فهميد كه چرا برخي پروژه‌ها در توزيع منافع در مقايسه با سايرين موفقتر بوده‌اند.</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هزينه‌هاي تكنولوژي اطلاعات را مي‌توان به صورت عملي كاهش داد</a:t>
            </a:r>
            <a:r>
              <a:rPr lang="fa-IR" sz="1400" dirty="0"/>
              <a:t>. </a:t>
            </a:r>
            <a:endParaRPr lang="fa-IR" sz="1400" dirty="0" smtClean="0"/>
          </a:p>
          <a:p>
            <a:pPr algn="just" rtl="1">
              <a:lnSpc>
                <a:spcPct val="150000"/>
              </a:lnSpc>
            </a:pPr>
            <a:r>
              <a:rPr lang="fa-IR" sz="1400" dirty="0"/>
              <a:t>«</a:t>
            </a:r>
            <a:r>
              <a:rPr lang="fa-IR" sz="1400" dirty="0">
                <a:latin typeface="AdvTimes"/>
                <a:ea typeface="Times New Roman" panose="02020603050405020304" pitchFamily="18" charset="0"/>
                <a:cs typeface="B Koodak" panose="00000700000000000000" pitchFamily="2" charset="-78"/>
              </a:rPr>
              <a:t>مديريت منافع روابط تكنولوژي اطلاعات و كسب و كار را نسبت به گذشته بهبود داده است، در نتيجه تكنولوژي اطلاعات به عنوان بخش اصلي از كسب و كار شناخته شده و سهم عمده‌اي در عملكرد كسب و كار دارد». </a:t>
            </a:r>
            <a:endParaRPr lang="en-US" sz="1400" dirty="0">
              <a:latin typeface="AdvTimes"/>
              <a:ea typeface="Times New Roman" panose="02020603050405020304" pitchFamily="18" charset="0"/>
              <a:cs typeface="B Koodak" panose="00000700000000000000" pitchFamily="2" charset="-78"/>
            </a:endParaRPr>
          </a:p>
        </p:txBody>
      </p:sp>
      <p:sp>
        <p:nvSpPr>
          <p:cNvPr id="35" name="TextBox 34"/>
          <p:cNvSpPr txBox="1"/>
          <p:nvPr/>
        </p:nvSpPr>
        <p:spPr>
          <a:xfrm>
            <a:off x="5907505" y="3782961"/>
            <a:ext cx="3170591"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ارزيابي و مديريت ريسك‌هاي سرمايه‌گذاري‌</a:t>
            </a:r>
            <a:endParaRPr lang="en-US" sz="1600" dirty="0">
              <a:solidFill>
                <a:srgbClr val="7030A0"/>
              </a:solidFill>
              <a:cs typeface="B Koodak" panose="00000700000000000000" pitchFamily="2" charset="-78"/>
            </a:endParaRPr>
          </a:p>
        </p:txBody>
      </p:sp>
      <p:sp>
        <p:nvSpPr>
          <p:cNvPr id="38" name="Rectangle 37"/>
          <p:cNvSpPr/>
          <p:nvPr/>
        </p:nvSpPr>
        <p:spPr>
          <a:xfrm>
            <a:off x="1189990" y="4130019"/>
            <a:ext cx="7909618" cy="2677656"/>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در تجزيه و تحليل ليتينن و هيرشيم تنها شكست در چهار حوزه ذيل اتفاق مي‌افتد: </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شكست فني. </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شكست داده، </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شكست كاربر، </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شكست سازمان، </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شكست در محيط كسب و كار. </a:t>
            </a:r>
          </a:p>
          <a:p>
            <a:pPr algn="just" rtl="1">
              <a:lnSpc>
                <a:spcPct val="150000"/>
              </a:lnSpc>
            </a:pPr>
            <a:r>
              <a:rPr lang="fa-IR" sz="1400" dirty="0">
                <a:latin typeface="AdvTimes"/>
                <a:ea typeface="Times New Roman" panose="02020603050405020304" pitchFamily="18" charset="0"/>
                <a:cs typeface="B Koodak" panose="00000700000000000000" pitchFamily="2" charset="-78"/>
              </a:rPr>
              <a:t>عامل پنجمي هم وجود دارد كه اهميت زيادي دارد: </a:t>
            </a:r>
          </a:p>
          <a:p>
            <a:pPr algn="just" rtl="1">
              <a:lnSpc>
                <a:spcPct val="150000"/>
              </a:lnSpc>
            </a:pPr>
            <a:endParaRPr lang="fa-IR" sz="1400" dirty="0" smtClean="0">
              <a:latin typeface="AdvTimes"/>
              <a:ea typeface="Times New Roman" panose="02020603050405020304" pitchFamily="18" charset="0"/>
              <a:cs typeface="B Koodak" panose="00000700000000000000" pitchFamily="2" charset="-78"/>
            </a:endParaRPr>
          </a:p>
        </p:txBody>
      </p:sp>
    </p:spTree>
    <p:extLst>
      <p:ext uri="{BB962C8B-B14F-4D97-AF65-F5344CB8AC3E}">
        <p14:creationId xmlns="" xmlns:p14="http://schemas.microsoft.com/office/powerpoint/2010/main" val="3319489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21</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4812632" y="1888053"/>
            <a:ext cx="4109055"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تغييرات تكنولوژي اطلاعات - تجزيه و تحليل عامل ريسك </a:t>
            </a:r>
            <a:endParaRPr lang="en-US" sz="1600" dirty="0">
              <a:solidFill>
                <a:srgbClr val="FF0000"/>
              </a:solidFill>
              <a:cs typeface="B Koodak" panose="00000700000000000000" pitchFamily="2" charset="-78"/>
            </a:endParaRPr>
          </a:p>
        </p:txBody>
      </p:sp>
      <p:sp>
        <p:nvSpPr>
          <p:cNvPr id="59" name="Rectangle 58"/>
          <p:cNvSpPr/>
          <p:nvPr/>
        </p:nvSpPr>
        <p:spPr>
          <a:xfrm>
            <a:off x="1362465" y="423705"/>
            <a:ext cx="7909618" cy="1384995"/>
          </a:xfrm>
          <a:prstGeom prst="rect">
            <a:avLst/>
          </a:prstGeom>
        </p:spPr>
        <p:txBody>
          <a:bodyPr wrap="square">
            <a:spAutoFit/>
          </a:bodyPr>
          <a:lstStyle/>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چه نوع از تغيير اتفاق خواهد افتاد؟ </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سازمان تا چه اندازه براي انجام تغييرات آماده است،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سازمان چگونه به اين تغييرات پاسخ خواهد داد؟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چه مقدار پويايي در محتواي سازمان در اثر تاثير تغييرات به وجود خواهد آمد</a:t>
            </a:r>
            <a:r>
              <a:rPr lang="fa-IR" sz="1400" dirty="0" smtClean="0">
                <a:latin typeface="AdvTimes"/>
                <a:ea typeface="Times New Roman" panose="02020603050405020304" pitchFamily="18" charset="0"/>
                <a:cs typeface="B Koodak" panose="00000700000000000000" pitchFamily="2" charset="-78"/>
              </a:rPr>
              <a:t>؟</a:t>
            </a:r>
            <a:endParaRPr lang="en-US" sz="1400" dirty="0"/>
          </a:p>
        </p:txBody>
      </p:sp>
      <p:pic>
        <p:nvPicPr>
          <p:cNvPr id="5" name="Picture 4"/>
          <p:cNvPicPr>
            <a:picLocks noChangeAspect="1"/>
          </p:cNvPicPr>
          <p:nvPr/>
        </p:nvPicPr>
        <p:blipFill>
          <a:blip r:embed="rId4"/>
          <a:stretch>
            <a:fillRect/>
          </a:stretch>
        </p:blipFill>
        <p:spPr>
          <a:xfrm>
            <a:off x="1506734" y="2249270"/>
            <a:ext cx="5486400" cy="4619625"/>
          </a:xfrm>
          <a:prstGeom prst="rect">
            <a:avLst/>
          </a:prstGeom>
        </p:spPr>
      </p:pic>
    </p:spTree>
    <p:extLst>
      <p:ext uri="{BB962C8B-B14F-4D97-AF65-F5344CB8AC3E}">
        <p14:creationId xmlns="" xmlns:p14="http://schemas.microsoft.com/office/powerpoint/2010/main" val="125641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22</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23" name="Picture 322"/>
          <p:cNvPicPr>
            <a:picLocks noChangeAspect="1"/>
          </p:cNvPicPr>
          <p:nvPr/>
        </p:nvPicPr>
        <p:blipFill>
          <a:blip r:embed="rId4"/>
          <a:stretch>
            <a:fillRect/>
          </a:stretch>
        </p:blipFill>
        <p:spPr>
          <a:xfrm>
            <a:off x="2322345" y="533993"/>
            <a:ext cx="5040981" cy="3028059"/>
          </a:xfrm>
          <a:prstGeom prst="rect">
            <a:avLst/>
          </a:prstGeom>
        </p:spPr>
      </p:pic>
      <p:pic>
        <p:nvPicPr>
          <p:cNvPr id="324" name="Picture 323"/>
          <p:cNvPicPr>
            <a:picLocks noChangeAspect="1"/>
          </p:cNvPicPr>
          <p:nvPr/>
        </p:nvPicPr>
        <p:blipFill>
          <a:blip r:embed="rId5"/>
          <a:stretch>
            <a:fillRect/>
          </a:stretch>
        </p:blipFill>
        <p:spPr>
          <a:xfrm>
            <a:off x="2322345" y="3474078"/>
            <a:ext cx="5043125" cy="3524112"/>
          </a:xfrm>
          <a:prstGeom prst="rect">
            <a:avLst/>
          </a:prstGeom>
        </p:spPr>
      </p:pic>
    </p:spTree>
    <p:extLst>
      <p:ext uri="{BB962C8B-B14F-4D97-AF65-F5344CB8AC3E}">
        <p14:creationId xmlns="" xmlns:p14="http://schemas.microsoft.com/office/powerpoint/2010/main" val="2652203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23</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p:cNvPicPr>
            <a:picLocks noChangeAspect="1"/>
          </p:cNvPicPr>
          <p:nvPr/>
        </p:nvPicPr>
        <p:blipFill>
          <a:blip r:embed="rId4"/>
          <a:stretch>
            <a:fillRect/>
          </a:stretch>
        </p:blipFill>
        <p:spPr>
          <a:xfrm>
            <a:off x="2165936" y="577038"/>
            <a:ext cx="5065044" cy="4027625"/>
          </a:xfrm>
          <a:prstGeom prst="rect">
            <a:avLst/>
          </a:prstGeom>
        </p:spPr>
      </p:pic>
      <p:sp>
        <p:nvSpPr>
          <p:cNvPr id="35" name="Rectangle 34"/>
          <p:cNvSpPr/>
          <p:nvPr/>
        </p:nvSpPr>
        <p:spPr>
          <a:xfrm>
            <a:off x="1038988" y="4712317"/>
            <a:ext cx="7909618" cy="1708160"/>
          </a:xfrm>
          <a:prstGeom prst="rect">
            <a:avLst/>
          </a:prstGeom>
        </p:spPr>
        <p:txBody>
          <a:bodyPr wrap="square">
            <a:spAutoFit/>
          </a:bodyPr>
          <a:lstStyle/>
          <a:p>
            <a:pPr algn="just" rtl="1">
              <a:lnSpc>
                <a:spcPct val="150000"/>
              </a:lnSpc>
            </a:pPr>
            <a:r>
              <a:rPr lang="fa-IR" sz="1400" dirty="0">
                <a:latin typeface="Calibri" panose="020F0502020204030204" pitchFamily="34" charset="0"/>
                <a:ea typeface="Times New Roman" panose="02020603050405020304" pitchFamily="18" charset="0"/>
                <a:cs typeface="B Koodak" panose="00000700000000000000" pitchFamily="2" charset="-78"/>
              </a:rPr>
              <a:t>هر</a:t>
            </a:r>
            <a:r>
              <a:rPr lang="fa-IR" sz="1400" dirty="0">
                <a:latin typeface="AdvTimes"/>
                <a:ea typeface="Times New Roman" panose="02020603050405020304" pitchFamily="18" charset="0"/>
                <a:cs typeface="B Koodak" panose="00000700000000000000" pitchFamily="2" charset="-78"/>
              </a:rPr>
              <a:t> كدام از عوامل كه نمره 4 يا 5 دارد را بايد به تنهايي نيز مورد بررسي قرار دارد تا: </a:t>
            </a:r>
            <a:endParaRPr lang="fa-IR" sz="1400" dirty="0" smtClean="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احتمال تغيير امتياز يا توسعه رويكردي براي كاهش ريسك آن تعيين شود؛ يا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در مورد فعاليتهايي كه موجب شناسايي علت (يا علل) ضعف است، توافق شود؛ يا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برنامه‌هاي اقتضائي مناسبي براي مواجه با مشكلات تنظيم شود؛ يا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حتمالاً همه موارد فوق براي عاملي كه امتياز 5 را دارد! </a:t>
            </a:r>
            <a:endParaRPr lang="en-US" sz="1400" dirty="0">
              <a:latin typeface="AdvTimes"/>
              <a:ea typeface="Times New Roman" panose="02020603050405020304" pitchFamily="18" charset="0"/>
              <a:cs typeface="B Koodak" panose="00000700000000000000" pitchFamily="2" charset="-78"/>
            </a:endParaRPr>
          </a:p>
        </p:txBody>
      </p:sp>
    </p:spTree>
    <p:extLst>
      <p:ext uri="{BB962C8B-B14F-4D97-AF65-F5344CB8AC3E}">
        <p14:creationId xmlns="" xmlns:p14="http://schemas.microsoft.com/office/powerpoint/2010/main" val="40142072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350001"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24</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8" name="TextBox 7"/>
          <p:cNvSpPr txBox="1"/>
          <p:nvPr/>
        </p:nvSpPr>
        <p:spPr>
          <a:xfrm>
            <a:off x="2499696" y="2694718"/>
            <a:ext cx="4150894" cy="1323439"/>
          </a:xfrm>
          <a:prstGeom prst="rect">
            <a:avLst/>
          </a:prstGeom>
          <a:noFill/>
        </p:spPr>
        <p:txBody>
          <a:bodyPr wrap="square" rtlCol="0">
            <a:spAutoFit/>
          </a:bodyPr>
          <a:lstStyle/>
          <a:p>
            <a:pPr algn="ctr" rtl="1"/>
            <a:r>
              <a:rPr lang="fa-IR" sz="4000" b="1" i="1" u="sng" dirty="0" smtClean="0">
                <a:solidFill>
                  <a:srgbClr val="FF0000"/>
                </a:solidFill>
                <a:cs typeface="B Koodak" panose="00000700000000000000" pitchFamily="2" charset="-78"/>
              </a:rPr>
              <a:t>پایان</a:t>
            </a:r>
          </a:p>
          <a:p>
            <a:pPr algn="ctr" rtl="1"/>
            <a:r>
              <a:rPr lang="fa-IR" sz="4000" b="1" i="1" u="sng" dirty="0" smtClean="0">
                <a:solidFill>
                  <a:srgbClr val="FF0000"/>
                </a:solidFill>
                <a:cs typeface="B Koodak" panose="00000700000000000000" pitchFamily="2" charset="-78"/>
              </a:rPr>
              <a:t> فصل نهم</a:t>
            </a:r>
            <a:endParaRPr lang="en-US" sz="4000" b="1" i="1" u="sng"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2977222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smtClean="0">
                <a:solidFill>
                  <a:schemeClr val="tx1"/>
                </a:solidFill>
                <a:cs typeface="B Koodak" panose="00000700000000000000" pitchFamily="2" charset="-78"/>
              </a:rPr>
              <a:t>استقرار فرآیند اثر بخش</a:t>
            </a:r>
            <a:endParaRPr lang="fa-IR" sz="105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3</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graphicFrame>
        <p:nvGraphicFramePr>
          <p:cNvPr id="4" name="Diagram 3"/>
          <p:cNvGraphicFramePr/>
          <p:nvPr>
            <p:extLst>
              <p:ext uri="{D42A27DB-BD31-4B8C-83A1-F6EECF244321}">
                <p14:modId xmlns="" xmlns:p14="http://schemas.microsoft.com/office/powerpoint/2010/main" val="2152498981"/>
              </p:ext>
            </p:extLst>
          </p:nvPr>
        </p:nvGraphicFramePr>
        <p:xfrm>
          <a:off x="1568741" y="562670"/>
          <a:ext cx="7451693" cy="61736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2572954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4</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5967664" y="2451499"/>
            <a:ext cx="2978088" cy="338554"/>
          </a:xfrm>
          <a:prstGeom prst="rect">
            <a:avLst/>
          </a:prstGeom>
          <a:solidFill>
            <a:schemeClr val="accent2">
              <a:lumMod val="40000"/>
              <a:lumOff val="60000"/>
            </a:schemeClr>
          </a:solidFill>
        </p:spPr>
        <p:txBody>
          <a:bodyPr wrap="square" rtlCol="0">
            <a:spAutoFit/>
          </a:bodyPr>
          <a:lstStyle/>
          <a:p>
            <a:pPr rtl="1"/>
            <a:r>
              <a:rPr lang="ar-SA" sz="1600" dirty="0">
                <a:solidFill>
                  <a:srgbClr val="7030A0"/>
                </a:solidFill>
                <a:cs typeface="B Koodak" panose="00000700000000000000" pitchFamily="2" charset="-78"/>
              </a:rPr>
              <a:t>سياستهاي تعيين اولويت و سرمايه گذاري</a:t>
            </a:r>
            <a:endParaRPr lang="en-US" sz="1600" dirty="0">
              <a:solidFill>
                <a:srgbClr val="7030A0"/>
              </a:solidFill>
              <a:cs typeface="B Koodak" panose="00000700000000000000" pitchFamily="2" charset="-78"/>
            </a:endParaRPr>
          </a:p>
        </p:txBody>
      </p:sp>
      <p:sp>
        <p:nvSpPr>
          <p:cNvPr id="59" name="Rectangle 58"/>
          <p:cNvSpPr/>
          <p:nvPr/>
        </p:nvSpPr>
        <p:spPr>
          <a:xfrm>
            <a:off x="1176719" y="605819"/>
            <a:ext cx="7909618" cy="1708160"/>
          </a:xfrm>
          <a:prstGeom prst="rect">
            <a:avLst/>
          </a:prstGeom>
        </p:spPr>
        <p:txBody>
          <a:bodyPr wrap="square">
            <a:spAutoFit/>
          </a:bodyPr>
          <a:lstStyle/>
          <a:p>
            <a:pPr algn="just" rtl="1">
              <a:lnSpc>
                <a:spcPct val="150000"/>
              </a:lnSpc>
            </a:pPr>
            <a:r>
              <a:rPr lang="ar-SA" sz="1400" dirty="0">
                <a:latin typeface="AdvTimes"/>
                <a:ea typeface="Times New Roman" panose="02020603050405020304" pitchFamily="18" charset="0"/>
                <a:cs typeface="B Koodak" panose="00000700000000000000" pitchFamily="2" charset="-78"/>
              </a:rPr>
              <a:t>برنامه‌ريزي برخي از مباحث اصلي در ارتباط با تصميم گيري و مديريت سرمايه‌گذاريهاي سيستم‌هاي اطلاعات و تكنولوژي اطلاعات</a:t>
            </a:r>
            <a:r>
              <a:rPr lang="fa-IR" sz="1400" dirty="0">
                <a:latin typeface="AdvTimes"/>
                <a:ea typeface="Times New Roman" panose="02020603050405020304" pitchFamily="18" charset="0"/>
                <a:cs typeface="B Koodak" panose="00000700000000000000" pitchFamily="2" charset="-78"/>
              </a:rPr>
              <a:t>:</a:t>
            </a:r>
            <a:r>
              <a:rPr lang="ar-SA" sz="1400" dirty="0">
                <a:latin typeface="AdvTimes"/>
                <a:ea typeface="Times New Roman" panose="02020603050405020304" pitchFamily="18" charset="0"/>
                <a:cs typeface="B Koodak" panose="00000700000000000000" pitchFamily="2" charset="-78"/>
              </a:rPr>
              <a:t> </a:t>
            </a:r>
            <a:endParaRPr lang="fa-IR"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ar-SA" sz="1400" dirty="0" smtClean="0">
                <a:latin typeface="AdvTimes"/>
                <a:ea typeface="Times New Roman" panose="02020603050405020304" pitchFamily="18" charset="0"/>
                <a:cs typeface="B Koodak" panose="00000700000000000000" pitchFamily="2" charset="-78"/>
              </a:rPr>
              <a:t>تنظيم </a:t>
            </a:r>
            <a:r>
              <a:rPr lang="ar-SA" sz="1400" dirty="0">
                <a:latin typeface="AdvTimes"/>
                <a:ea typeface="Times New Roman" panose="02020603050405020304" pitchFamily="18" charset="0"/>
                <a:cs typeface="B Koodak" panose="00000700000000000000" pitchFamily="2" charset="-78"/>
              </a:rPr>
              <a:t>سرمايه‌گذاري ها در سيستم هاي اطلاعات و تكنولوژي مربوطه، استفاده از روشهاي مختلف ارزيابي منافع؛ </a:t>
            </a:r>
            <a:endParaRPr lang="fa-IR" sz="1400" dirty="0" smtClean="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ar-SA" sz="1400" dirty="0">
                <a:latin typeface="AdvTimes"/>
                <a:ea typeface="Times New Roman" panose="02020603050405020304" pitchFamily="18" charset="0"/>
                <a:cs typeface="B Koodak" panose="00000700000000000000" pitchFamily="2" charset="-78"/>
              </a:rPr>
              <a:t>تعيين اولويت ها، در نظر گرفتن دامنه اقتصادي و ساير منافع كسب و كار، محدوديتهاي منابع و عوامل منطقي؛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ar-SA" sz="1400" dirty="0">
                <a:latin typeface="AdvTimes"/>
                <a:ea typeface="Times New Roman" panose="02020603050405020304" pitchFamily="18" charset="0"/>
                <a:cs typeface="B Koodak" panose="00000700000000000000" pitchFamily="2" charset="-78"/>
              </a:rPr>
              <a:t>فرآيند هايي براي مديريت تحقق منافع مورد انتظار؛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ar-SA" sz="1400" dirty="0">
                <a:latin typeface="AdvTimes"/>
                <a:ea typeface="Times New Roman" panose="02020603050405020304" pitchFamily="18" charset="0"/>
                <a:cs typeface="B Koodak" panose="00000700000000000000" pitchFamily="2" charset="-78"/>
              </a:rPr>
              <a:t>ارزيابي ريسك سرمايه گذاري ها بر مبناي ويژگي هاي كاربردها و رويكردهاي مربوط به مديريت هر كدام از آنها. </a:t>
            </a:r>
            <a:endParaRPr lang="en-US" sz="1400" dirty="0">
              <a:latin typeface="AdvTimes"/>
              <a:ea typeface="Times New Roman" panose="02020603050405020304" pitchFamily="18" charset="0"/>
              <a:cs typeface="B Koodak" panose="00000700000000000000" pitchFamily="2" charset="-78"/>
            </a:endParaRPr>
          </a:p>
        </p:txBody>
      </p:sp>
      <p:sp>
        <p:nvSpPr>
          <p:cNvPr id="35" name="Rectangle 34"/>
          <p:cNvSpPr/>
          <p:nvPr/>
        </p:nvSpPr>
        <p:spPr>
          <a:xfrm>
            <a:off x="1234382" y="2789502"/>
            <a:ext cx="7909618" cy="1384995"/>
          </a:xfrm>
          <a:prstGeom prst="rect">
            <a:avLst/>
          </a:prstGeom>
        </p:spPr>
        <p:txBody>
          <a:bodyPr wrap="square">
            <a:spAutoFit/>
          </a:bodyPr>
          <a:lstStyle/>
          <a:p>
            <a:pPr algn="just" rtl="1">
              <a:lnSpc>
                <a:spcPct val="150000"/>
              </a:lnSpc>
            </a:pPr>
            <a:r>
              <a:rPr lang="ar-SA" sz="1400" dirty="0">
                <a:latin typeface="AdvTimes"/>
                <a:ea typeface="Times New Roman" panose="02020603050405020304" pitchFamily="18" charset="0"/>
                <a:cs typeface="B Koodak" panose="00000700000000000000" pitchFamily="2" charset="-78"/>
              </a:rPr>
              <a:t> اصول و فعاليتهاي مشابه و تصميمات «انجام شود - انجام نشود» را براي كاربردهاي خاص ايجاد كرده و در مورد اولويت هاي كاربردها در رقابت براي منابع تصميم‌گيري مي كند. تنها عامل سنتي، با فرض  اينكه سيستمها به صورت متوالي وابسته به هم نيستند، مقدار منابعي است كه مصرف مي شود. عامل محدود كننده افراد هستند (به صورت كمي و كيفي مخصوصاً مهارتها و دانش) اما منطق مشابه در مورد همه منابع قابل بكارگيري است (مانند مالي) . اولويت بندي بايد بازده استفاده از اين منابع را حداكثر كند. </a:t>
            </a:r>
            <a:endParaRPr lang="en-US" sz="1400" dirty="0">
              <a:latin typeface="AdvTimes"/>
              <a:ea typeface="Times New Roman" panose="02020603050405020304" pitchFamily="18" charset="0"/>
              <a:cs typeface="B Koodak" panose="00000700000000000000" pitchFamily="2" charset="-78"/>
            </a:endParaRPr>
          </a:p>
        </p:txBody>
      </p:sp>
      <p:sp>
        <p:nvSpPr>
          <p:cNvPr id="38" name="TextBox 37"/>
          <p:cNvSpPr txBox="1"/>
          <p:nvPr/>
        </p:nvSpPr>
        <p:spPr>
          <a:xfrm>
            <a:off x="3970421" y="4208537"/>
            <a:ext cx="4975332" cy="338554"/>
          </a:xfrm>
          <a:prstGeom prst="rect">
            <a:avLst/>
          </a:prstGeom>
          <a:solidFill>
            <a:schemeClr val="accent2">
              <a:lumMod val="40000"/>
              <a:lumOff val="60000"/>
            </a:schemeClr>
          </a:solidFill>
        </p:spPr>
        <p:txBody>
          <a:bodyPr wrap="square" rtlCol="0">
            <a:spAutoFit/>
          </a:bodyPr>
          <a:lstStyle/>
          <a:p>
            <a:pPr algn="r" rtl="1"/>
            <a:r>
              <a:rPr lang="ar-SA" sz="1600" dirty="0">
                <a:solidFill>
                  <a:srgbClr val="7030A0"/>
                </a:solidFill>
                <a:cs typeface="B Koodak" panose="00000700000000000000" pitchFamily="2" charset="-78"/>
              </a:rPr>
              <a:t>ارزشيابي سرمايه‌گذاري‌هاي سيستم‌هاي اطلاعات و تكنولوژي اطلاعات</a:t>
            </a:r>
            <a:endParaRPr lang="en-US" sz="1600" dirty="0">
              <a:solidFill>
                <a:srgbClr val="7030A0"/>
              </a:solidFill>
              <a:cs typeface="B Koodak" panose="00000700000000000000" pitchFamily="2" charset="-78"/>
            </a:endParaRPr>
          </a:p>
        </p:txBody>
      </p:sp>
      <p:sp>
        <p:nvSpPr>
          <p:cNvPr id="53" name="Rectangle 52"/>
          <p:cNvSpPr/>
          <p:nvPr/>
        </p:nvSpPr>
        <p:spPr>
          <a:xfrm>
            <a:off x="1168479" y="4655590"/>
            <a:ext cx="7909618" cy="2031325"/>
          </a:xfrm>
          <a:prstGeom prst="rect">
            <a:avLst/>
          </a:prstGeom>
        </p:spPr>
        <p:txBody>
          <a:bodyPr wrap="square">
            <a:spAutoFit/>
          </a:bodyPr>
          <a:lstStyle/>
          <a:p>
            <a:pPr algn="just" rtl="1">
              <a:lnSpc>
                <a:spcPct val="150000"/>
              </a:lnSpc>
            </a:pPr>
            <a:r>
              <a:rPr lang="ar-SA" sz="1400" dirty="0" smtClean="0">
                <a:latin typeface="AdvTimes"/>
                <a:ea typeface="Times New Roman" panose="02020603050405020304" pitchFamily="18" charset="0"/>
                <a:cs typeface="B Koodak" panose="00000700000000000000" pitchFamily="2" charset="-78"/>
              </a:rPr>
              <a:t> كوك و پريش</a:t>
            </a:r>
            <a:r>
              <a:rPr lang="fa-IR" sz="1400" dirty="0" smtClean="0">
                <a:latin typeface="AdvTimes"/>
                <a:ea typeface="Times New Roman" panose="02020603050405020304" pitchFamily="18" charset="0"/>
                <a:cs typeface="B Koodak" panose="00000700000000000000" pitchFamily="2" charset="-78"/>
              </a:rPr>
              <a:t>مشخص كردند كه 70 درصد از سازمانها فرآيند  ارزيابي و بازنگري قبل از اجرا براي سرمايه‌گذاريهاي سيستم‌هاي اطلاعات و تكنولوژي اطلاعات ندارند.</a:t>
            </a:r>
            <a:endParaRPr lang="en-US" sz="1400" dirty="0" smtClean="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فاربي و همكاران</a:t>
            </a:r>
            <a:r>
              <a:rPr lang="en-US" sz="1400" dirty="0">
                <a:latin typeface="AdvTimes"/>
                <a:ea typeface="Times New Roman" panose="02020603050405020304" pitchFamily="18" charset="0"/>
                <a:cs typeface="B Koodak" panose="00000700000000000000" pitchFamily="2" charset="-78"/>
              </a:rPr>
              <a:t> </a:t>
            </a:r>
            <a:r>
              <a:rPr lang="fa-IR" sz="1400" dirty="0">
                <a:latin typeface="AdvTimes"/>
                <a:ea typeface="Times New Roman" panose="02020603050405020304" pitchFamily="18" charset="0"/>
                <a:cs typeface="B Koodak" panose="00000700000000000000" pitchFamily="2" charset="-78"/>
              </a:rPr>
              <a:t>پيشنهاد كردند كه با در نظر گرفتن انواع مختلف سرمايه‌گذاري‌هاي سيستم‌هاي اطلاعات و تكنولوژي اطلاعات و منافع حاصله، تركيبي از روشها براي قضاوت سرمايه‌گذاري‌ها نياز است، اما آنها مشخص كردند كه انتخاب رويكرد مناسب در هر موقعيت مي‌تواند موجب پديد آمدن مسائل سياسي و سازماني شود. </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endParaRPr lang="en-US" sz="1400" dirty="0">
              <a:latin typeface="AdvTimes"/>
              <a:ea typeface="Times New Roman" panose="02020603050405020304" pitchFamily="18" charset="0"/>
              <a:cs typeface="B Koodak" panose="00000700000000000000" pitchFamily="2" charset="-78"/>
            </a:endParaRPr>
          </a:p>
        </p:txBody>
      </p:sp>
    </p:spTree>
    <p:extLst>
      <p:ext uri="{BB962C8B-B14F-4D97-AF65-F5344CB8AC3E}">
        <p14:creationId xmlns="" xmlns:p14="http://schemas.microsoft.com/office/powerpoint/2010/main" val="2561666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5</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9" name="Rectangle 58"/>
          <p:cNvSpPr/>
          <p:nvPr/>
        </p:nvSpPr>
        <p:spPr>
          <a:xfrm>
            <a:off x="1176719" y="541085"/>
            <a:ext cx="7909618" cy="5678478"/>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گريندلي، عدم اطمينان روشهاي ارزيابي سنتي را در هر گروه جمع‌بندي كرد: </a:t>
            </a:r>
            <a:endParaRPr lang="en-US" sz="1400" dirty="0">
              <a:latin typeface="AdvTimes"/>
              <a:ea typeface="Times New Roman" panose="02020603050405020304" pitchFamily="18" charset="0"/>
              <a:cs typeface="B Koodak" panose="00000700000000000000" pitchFamily="2" charset="-78"/>
            </a:endParaRP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83 درصد از مديران تائيد كردند كه تجزيه و تحليل هاي هزينه منفعت براي حمايت از پيشنهادات سرمايه‌گذاري‌تكنولوژي اطلاعات‏، داستاني بيش نيست! </a:t>
            </a:r>
            <a:endParaRPr lang="en-US" sz="1400" dirty="0">
              <a:latin typeface="AdvTimes"/>
              <a:ea typeface="Times New Roman" panose="02020603050405020304" pitchFamily="18" charset="0"/>
              <a:cs typeface="B Koodak" panose="00000700000000000000" pitchFamily="2" charset="-78"/>
            </a:endParaRP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نقل قول از يك مدير عامل: به نظر مي رسد يك اجماع نظر براي مبالغ در مورد منافع وجود دارد. سايرين هم بايد موافق باشند. </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پاركر و همكاران</a:t>
            </a:r>
            <a:r>
              <a:rPr lang="en-US" sz="1400" dirty="0">
                <a:latin typeface="AdvTimes"/>
                <a:ea typeface="Times New Roman" panose="02020603050405020304" pitchFamily="18" charset="0"/>
                <a:cs typeface="B Koodak" panose="00000700000000000000" pitchFamily="2" charset="-78"/>
              </a:rPr>
              <a:t> </a:t>
            </a:r>
            <a:r>
              <a:rPr lang="fa-IR" sz="1400" dirty="0">
                <a:latin typeface="AdvTimes"/>
                <a:ea typeface="Times New Roman" panose="02020603050405020304" pitchFamily="18" charset="0"/>
                <a:cs typeface="B Koodak" panose="00000700000000000000" pitchFamily="2" charset="-78"/>
              </a:rPr>
              <a:t>روشهايي كه در آن منافع اطلاعات و سيستمها اكتساب شده و نحوه كمي‌سازي آنها را براي كمك به قضاوت در مورد سرمايه‌گذاري‌ها تشريح كرده‌اند. آنها به سه نوع اصلي از انواع كاربردها اشاره دارند: </a:t>
            </a:r>
            <a:endParaRPr lang="en-US" sz="1400" dirty="0">
              <a:latin typeface="AdvTimes"/>
              <a:ea typeface="Times New Roman" panose="02020603050405020304" pitchFamily="18" charset="0"/>
              <a:cs typeface="B Koodak" panose="00000700000000000000" pitchFamily="2" charset="-78"/>
            </a:endParaRP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جايگزيني</a:t>
            </a:r>
            <a:endParaRPr lang="en-US" sz="1400" dirty="0">
              <a:latin typeface="AdvTimes"/>
              <a:ea typeface="Times New Roman" panose="02020603050405020304" pitchFamily="18" charset="0"/>
              <a:cs typeface="B Koodak" panose="00000700000000000000" pitchFamily="2" charset="-78"/>
            </a:endParaRP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مكمل</a:t>
            </a:r>
            <a:endParaRPr lang="en-US" sz="1400" dirty="0">
              <a:latin typeface="AdvTimes"/>
              <a:ea typeface="Times New Roman" panose="02020603050405020304" pitchFamily="18" charset="0"/>
              <a:cs typeface="B Koodak" panose="00000700000000000000" pitchFamily="2" charset="-78"/>
            </a:endParaRP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نوآورانه</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پنج روش اصلي را که پاركر و همكاران براي ارزيابي منافع معرفي مي‌كنند: </a:t>
            </a:r>
            <a:endParaRPr lang="en-US" sz="1400" dirty="0">
              <a:latin typeface="AdvTimes"/>
              <a:ea typeface="Times New Roman" panose="02020603050405020304" pitchFamily="18" charset="0"/>
              <a:cs typeface="B Koodak" panose="00000700000000000000" pitchFamily="2" charset="-78"/>
            </a:endParaRP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تجزيه و تحليل سنتي هزينه منفعت</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ارتباط ارزشي</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شتاب بخشي به ارزش</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ساختار دهي مجدد ارزش</a:t>
            </a:r>
          </a:p>
          <a:p>
            <a:pPr marL="800100" lvl="1" indent="-342900" algn="just" rtl="1">
              <a:lnSpc>
                <a:spcPct val="150000"/>
              </a:lnSpc>
              <a:buFont typeface="+mj-lt"/>
              <a:buAutoNum type="arabicPeriod"/>
            </a:pPr>
            <a:r>
              <a:rPr lang="fa-IR" sz="1400" dirty="0">
                <a:latin typeface="AdvTimes"/>
                <a:ea typeface="Times New Roman" panose="02020603050405020304" pitchFamily="18" charset="0"/>
                <a:cs typeface="B Koodak" panose="00000700000000000000" pitchFamily="2" charset="-78"/>
              </a:rPr>
              <a:t>ارزيابي نوآوري</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endParaRPr lang="en-US" sz="1400" dirty="0" smtClean="0">
              <a:latin typeface="AdvTimes"/>
              <a:ea typeface="Times New Roman" panose="02020603050405020304" pitchFamily="18" charset="0"/>
              <a:cs typeface="B Koodak" panose="00000700000000000000" pitchFamily="2" charset="-78"/>
            </a:endParaRPr>
          </a:p>
        </p:txBody>
      </p:sp>
    </p:spTree>
    <p:extLst>
      <p:ext uri="{BB962C8B-B14F-4D97-AF65-F5344CB8AC3E}">
        <p14:creationId xmlns="" xmlns:p14="http://schemas.microsoft.com/office/powerpoint/2010/main" val="1204444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6</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5546558" y="605869"/>
            <a:ext cx="3531539"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ارتباط بين انواع منفعت و پورتفوليوي كاربردها</a:t>
            </a:r>
            <a:endParaRPr lang="en-US" sz="1600" dirty="0">
              <a:solidFill>
                <a:srgbClr val="FF0000"/>
              </a:solidFill>
              <a:cs typeface="B Koodak" panose="00000700000000000000" pitchFamily="2" charset="-78"/>
            </a:endParaRPr>
          </a:p>
        </p:txBody>
      </p:sp>
      <p:sp>
        <p:nvSpPr>
          <p:cNvPr id="59" name="Rectangle 58"/>
          <p:cNvSpPr/>
          <p:nvPr/>
        </p:nvSpPr>
        <p:spPr>
          <a:xfrm>
            <a:off x="1168479" y="5223795"/>
            <a:ext cx="7909618" cy="1384995"/>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رويكرد پورتفوليو پيشنهاد مي‌كند: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قضاوت كمي، مالي در كاربردهاي عمليات كليدي و پشتيباني راحتتر است.</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رويكرد انفرادي براي قضاوت سرمايه‌گذاري‌ قصد دارد تا يك نوع از كاربرد را براي كاربرد ديگري ايجاد كند</a:t>
            </a:r>
            <a:r>
              <a:rPr lang="fa-IR" sz="1400" dirty="0" smtClean="0">
                <a:latin typeface="AdvTimes"/>
                <a:ea typeface="Times New Roman" panose="02020603050405020304" pitchFamily="18" charset="0"/>
                <a:cs typeface="B Koodak" panose="00000700000000000000" pitchFamily="2" charset="-78"/>
              </a:rPr>
              <a:t>.</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همچنين روشي كه كاربردها، برنامه‌ريزي و مديريت مي‌شوند، به روشي كه آنها ارزيابي مي‌شوند تاثير خواهد داشت</a:t>
            </a:r>
          </a:p>
        </p:txBody>
      </p:sp>
      <p:sp>
        <p:nvSpPr>
          <p:cNvPr id="4" name="Rectangle 18"/>
          <p:cNvSpPr>
            <a:spLocks noChangeArrowheads="1"/>
          </p:cNvSpPr>
          <p:nvPr/>
        </p:nvSpPr>
        <p:spPr bwMode="auto">
          <a:xfrm>
            <a:off x="152400" y="152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2056871" y="613719"/>
            <a:ext cx="6156268" cy="4610076"/>
            <a:chOff x="1800" y="1440"/>
            <a:chExt cx="8640" cy="6471"/>
          </a:xfrm>
        </p:grpSpPr>
        <p:sp>
          <p:nvSpPr>
            <p:cNvPr id="6" name="AutoShape 17"/>
            <p:cNvSpPr>
              <a:spLocks noChangeAspect="1" noChangeArrowheads="1" noTextEdit="1"/>
            </p:cNvSpPr>
            <p:nvPr/>
          </p:nvSpPr>
          <p:spPr bwMode="auto">
            <a:xfrm>
              <a:off x="1800" y="1440"/>
              <a:ext cx="8640" cy="647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16"/>
            <p:cNvSpPr>
              <a:spLocks noChangeArrowheads="1"/>
            </p:cNvSpPr>
            <p:nvPr/>
          </p:nvSpPr>
          <p:spPr bwMode="auto">
            <a:xfrm>
              <a:off x="4856" y="1817"/>
              <a:ext cx="1440" cy="955"/>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جايگزيني</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(كارايي)</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ectangle 15"/>
            <p:cNvSpPr>
              <a:spLocks noChangeArrowheads="1"/>
            </p:cNvSpPr>
            <p:nvPr/>
          </p:nvSpPr>
          <p:spPr bwMode="auto">
            <a:xfrm>
              <a:off x="3416" y="1817"/>
              <a:ext cx="1440" cy="955"/>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مكمل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(اثربخشي)</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14"/>
            <p:cNvSpPr>
              <a:spLocks noChangeArrowheads="1"/>
            </p:cNvSpPr>
            <p:nvPr/>
          </p:nvSpPr>
          <p:spPr bwMode="auto">
            <a:xfrm>
              <a:off x="1976" y="1817"/>
              <a:ext cx="1440" cy="955"/>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نوآورانه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(رقابتي)</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13"/>
            <p:cNvSpPr>
              <a:spLocks noChangeArrowheads="1"/>
            </p:cNvSpPr>
            <p:nvPr/>
          </p:nvSpPr>
          <p:spPr bwMode="auto">
            <a:xfrm>
              <a:off x="4856" y="2772"/>
              <a:ext cx="1440" cy="2670"/>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2"/>
            <p:cNvSpPr>
              <a:spLocks noChangeArrowheads="1"/>
            </p:cNvSpPr>
            <p:nvPr/>
          </p:nvSpPr>
          <p:spPr bwMode="auto">
            <a:xfrm>
              <a:off x="3416" y="2772"/>
              <a:ext cx="1440" cy="2670"/>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976" y="2772"/>
              <a:ext cx="1440" cy="2670"/>
            </a:xfrm>
            <a:prstGeom prst="rect">
              <a:avLst/>
            </a:prstGeom>
            <a:solidFill>
              <a:schemeClr val="accent6">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9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3" name="Rectangle 10"/>
            <p:cNvSpPr>
              <a:spLocks noChangeArrowheads="1"/>
            </p:cNvSpPr>
            <p:nvPr/>
          </p:nvSpPr>
          <p:spPr bwMode="auto">
            <a:xfrm>
              <a:off x="6471" y="2810"/>
              <a:ext cx="3515" cy="2670"/>
            </a:xfrm>
            <a:prstGeom prst="rect">
              <a:avLst/>
            </a:prstGeom>
            <a:solidFill>
              <a:srgbClr val="FFFFFF"/>
            </a:solidFill>
            <a:ln>
              <a:noFill/>
            </a:ln>
            <a:extLst>
              <a:ext uri="{91240B29-F687-4F45-9708-019B960494DF}">
                <a14:hiddenLine xmlns="" xmlns:a14="http://schemas.microsoft.com/office/drawing/2010/main" w="9525">
                  <a:solidFill>
                    <a:srgbClr val="0000FF"/>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هزينه/منفعت </a:t>
              </a:r>
              <a:endParaRPr kumimoji="0" lang="en-US" sz="900" b="0" i="0" u="none" strike="noStrike" cap="none" normalizeH="0" baseline="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ارتباط با ارزش </a:t>
              </a:r>
              <a:endParaRPr kumimoji="0" lang="en-US" sz="900" b="0" i="0" u="none" strike="noStrike" cap="none" normalizeH="0" baseline="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شتاب بخشي به ارزش </a:t>
              </a:r>
              <a:endParaRPr kumimoji="0" lang="en-US" sz="900" b="0" i="0" u="none" strike="noStrike" cap="none" normalizeH="0" baseline="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ساختاردهي به ارزش </a:t>
              </a:r>
              <a:endParaRPr kumimoji="0" lang="en-US" sz="900" b="0" i="0" u="none" strike="noStrike" cap="none" normalizeH="0" baseline="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Char char="•"/>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ارزيابي نوآوري </a:t>
              </a:r>
              <a:endParaRPr kumimoji="0" lang="fa-I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 name="Rectangle 9"/>
            <p:cNvSpPr>
              <a:spLocks noChangeArrowheads="1"/>
            </p:cNvSpPr>
            <p:nvPr/>
          </p:nvSpPr>
          <p:spPr bwMode="auto">
            <a:xfrm>
              <a:off x="4856" y="5738"/>
              <a:ext cx="1440" cy="56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پشتيباني</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8"/>
            <p:cNvSpPr>
              <a:spLocks noChangeArrowheads="1"/>
            </p:cNvSpPr>
            <p:nvPr/>
          </p:nvSpPr>
          <p:spPr bwMode="auto">
            <a:xfrm>
              <a:off x="1991" y="5719"/>
              <a:ext cx="1440" cy="56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با پتانسيل بالا</a:t>
              </a:r>
              <a:r>
                <a:rPr kumimoji="0" 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7"/>
            <p:cNvSpPr>
              <a:spLocks noChangeArrowheads="1"/>
            </p:cNvSpPr>
            <p:nvPr/>
          </p:nvSpPr>
          <p:spPr bwMode="auto">
            <a:xfrm>
              <a:off x="4215" y="6492"/>
              <a:ext cx="1440" cy="56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عمليات كليدي</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6"/>
            <p:cNvSpPr>
              <a:spLocks noChangeArrowheads="1"/>
            </p:cNvSpPr>
            <p:nvPr/>
          </p:nvSpPr>
          <p:spPr bwMode="auto">
            <a:xfrm>
              <a:off x="2632" y="7351"/>
              <a:ext cx="1440" cy="56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B Zar" panose="00000400000000000000" pitchFamily="2" charset="-78"/>
                </a:rPr>
                <a:t>استراتژيك</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8" name="AutoShape 5"/>
            <p:cNvSpPr>
              <a:spLocks noChangeShapeType="1"/>
            </p:cNvSpPr>
            <p:nvPr/>
          </p:nvSpPr>
          <p:spPr bwMode="auto">
            <a:xfrm flipH="1">
              <a:off x="4856" y="5619"/>
              <a:ext cx="1440" cy="1"/>
            </a:xfrm>
            <a:prstGeom prst="straightConnector1">
              <a:avLst/>
            </a:prstGeom>
            <a:noFill/>
            <a:ln w="9525">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
            <p:cNvSpPr>
              <a:spLocks noChangeShapeType="1"/>
            </p:cNvSpPr>
            <p:nvPr/>
          </p:nvSpPr>
          <p:spPr bwMode="auto">
            <a:xfrm flipH="1">
              <a:off x="1957" y="5658"/>
              <a:ext cx="1440" cy="1"/>
            </a:xfrm>
            <a:prstGeom prst="straightConnector1">
              <a:avLst/>
            </a:prstGeom>
            <a:noFill/>
            <a:ln w="9525">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
            <p:cNvSpPr>
              <a:spLocks noChangeShapeType="1"/>
            </p:cNvSpPr>
            <p:nvPr/>
          </p:nvSpPr>
          <p:spPr bwMode="auto">
            <a:xfrm flipH="1" flipV="1">
              <a:off x="3431" y="6512"/>
              <a:ext cx="2865" cy="19"/>
            </a:xfrm>
            <a:prstGeom prst="straightConnector1">
              <a:avLst/>
            </a:prstGeom>
            <a:noFill/>
            <a:ln w="9525">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2"/>
            <p:cNvSpPr>
              <a:spLocks noChangeShapeType="1"/>
            </p:cNvSpPr>
            <p:nvPr/>
          </p:nvSpPr>
          <p:spPr bwMode="auto">
            <a:xfrm flipH="1" flipV="1">
              <a:off x="1972" y="7389"/>
              <a:ext cx="2865" cy="19"/>
            </a:xfrm>
            <a:prstGeom prst="straightConnector1">
              <a:avLst/>
            </a:prstGeom>
            <a:noFill/>
            <a:ln w="9525">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 xmlns:p14="http://schemas.microsoft.com/office/powerpoint/2010/main" val="2909077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7</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1984024" y="605869"/>
            <a:ext cx="7094074"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برخي از نكات كليدي كه بايد در ارزيابي كاربردها در هر خانه مورد توجه قرار گيرد را نشان مي‌دهد.</a:t>
            </a:r>
            <a:endParaRPr lang="en-US" sz="1600" dirty="0">
              <a:solidFill>
                <a:srgbClr val="FF0000"/>
              </a:solidFill>
              <a:cs typeface="B Koodak" panose="00000700000000000000" pitchFamily="2" charset="-78"/>
            </a:endParaRPr>
          </a:p>
        </p:txBody>
      </p:sp>
      <p:sp>
        <p:nvSpPr>
          <p:cNvPr id="59" name="Rectangle 58"/>
          <p:cNvSpPr/>
          <p:nvPr/>
        </p:nvSpPr>
        <p:spPr>
          <a:xfrm>
            <a:off x="1152006" y="4263891"/>
            <a:ext cx="7909618" cy="1061829"/>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بحث اصلي براي اين سيستم‌ها، بهبود كارايي است كه بايد به مباحث مالي تبديل شوند. </a:t>
            </a:r>
          </a:p>
          <a:p>
            <a:pPr algn="just" rtl="1">
              <a:lnSpc>
                <a:spcPct val="150000"/>
              </a:lnSpc>
            </a:pPr>
            <a:r>
              <a:rPr lang="fa-IR" sz="1400" dirty="0">
                <a:latin typeface="AdvTimes"/>
                <a:ea typeface="Times New Roman" panose="02020603050405020304" pitchFamily="18" charset="0"/>
                <a:cs typeface="B Koodak" panose="00000700000000000000" pitchFamily="2" charset="-78"/>
              </a:rPr>
              <a:t> با فرض اين كه استراتژي منبع كمياب مورد پذيرش واقع شده و به طور متمركز براي كاربرد پشتيباني وجود داشته باشد، آنگاه هر نوع تخصيص از منابع بايد به صورت اقتصادي و نرخ بازده سرمايه‌گذاري‌ بحث </a:t>
            </a:r>
            <a:r>
              <a:rPr lang="fa-IR" sz="1400" dirty="0" smtClean="0">
                <a:latin typeface="AdvTimes"/>
                <a:ea typeface="Times New Roman" panose="02020603050405020304" pitchFamily="18" charset="0"/>
                <a:cs typeface="B Koodak" panose="00000700000000000000" pitchFamily="2" charset="-78"/>
              </a:rPr>
              <a:t>شود</a:t>
            </a:r>
            <a:endParaRPr lang="fa-IR" sz="1400" dirty="0">
              <a:latin typeface="AdvTimes"/>
              <a:ea typeface="Times New Roman" panose="02020603050405020304" pitchFamily="18" charset="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 xmlns:p14="http://schemas.microsoft.com/office/powerpoint/2010/main" val="59605229"/>
              </p:ext>
            </p:extLst>
          </p:nvPr>
        </p:nvGraphicFramePr>
        <p:xfrm>
          <a:off x="1455819" y="1201522"/>
          <a:ext cx="7399422" cy="1828800"/>
        </p:xfrm>
        <a:graphic>
          <a:graphicData uri="http://schemas.openxmlformats.org/drawingml/2006/table">
            <a:tbl>
              <a:tblPr rtl="1" firstRow="1" firstCol="1" bandRow="1">
                <a:tableStyleId>{5C22544A-7EE6-4342-B048-85BDC9FD1C3A}</a:tableStyleId>
              </a:tblPr>
              <a:tblGrid>
                <a:gridCol w="3699711"/>
                <a:gridCol w="3699711"/>
              </a:tblGrid>
              <a:tr h="131616">
                <a:tc>
                  <a:txBody>
                    <a:bodyPr/>
                    <a:lstStyle/>
                    <a:p>
                      <a:pPr marL="0" marR="0" algn="ctr" rtl="1">
                        <a:spcBef>
                          <a:spcPts val="0"/>
                        </a:spcBef>
                        <a:spcAft>
                          <a:spcPts val="0"/>
                        </a:spcAft>
                      </a:pPr>
                      <a:r>
                        <a:rPr lang="fa-IR" sz="1200">
                          <a:effectLst/>
                        </a:rPr>
                        <a:t>استراتژيك</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با پتانسيل بالا</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622150">
                <a:tc>
                  <a:txBody>
                    <a:bodyPr/>
                    <a:lstStyle/>
                    <a:p>
                      <a:pPr marL="0" marR="0" algn="ctr" rtl="1">
                        <a:spcBef>
                          <a:spcPts val="0"/>
                        </a:spcBef>
                        <a:spcAft>
                          <a:spcPts val="0"/>
                        </a:spcAft>
                      </a:pPr>
                      <a:r>
                        <a:rPr lang="fa-IR" sz="1200" dirty="0">
                          <a:effectLst/>
                        </a:rPr>
                        <a:t>ايجاد امكان براي دستيبابي به اهداف كسب و كار از طريق آشكار كرن عوامل حياتي موفقيت</a:t>
                      </a:r>
                      <a:endParaRPr lang="en-US" sz="1100" dirty="0">
                        <a:effectLst/>
                      </a:endParaRPr>
                    </a:p>
                    <a:p>
                      <a:pPr marL="0" marR="0" algn="ctr" rtl="1">
                        <a:spcBef>
                          <a:spcPts val="0"/>
                        </a:spcBef>
                        <a:spcAft>
                          <a:spcPts val="0"/>
                        </a:spcAft>
                      </a:pPr>
                      <a:r>
                        <a:rPr lang="fa-IR" sz="1200" dirty="0">
                          <a:effectLst/>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پروژه تحقيق و توسعه براي بررسي ارزش بالقوه و هزينه‌هاي تحقيق و توسعه</a:t>
                      </a:r>
                      <a:endParaRPr lang="en-US" sz="1100">
                        <a:effectLst/>
                      </a:endParaRPr>
                    </a:p>
                    <a:p>
                      <a:pPr marL="0" marR="0" algn="ctr" rtl="1">
                        <a:spcBef>
                          <a:spcPts val="0"/>
                        </a:spcBef>
                        <a:spcAft>
                          <a:spcPts val="0"/>
                        </a:spcAft>
                      </a:pPr>
                      <a:r>
                        <a:rPr lang="fa-IR" sz="1200">
                          <a:effectLst/>
                        </a:rPr>
                        <a:t> </a:t>
                      </a:r>
                      <a:endParaRPr lang="en-US" sz="1100">
                        <a:effectLst/>
                      </a:endParaRPr>
                    </a:p>
                    <a:p>
                      <a:pPr marL="0" marR="0" algn="ctr" rtl="1">
                        <a:spcBef>
                          <a:spcPts val="0"/>
                        </a:spcBef>
                        <a:spcAft>
                          <a:spcPts val="0"/>
                        </a:spcAft>
                      </a:pPr>
                      <a:r>
                        <a:rPr lang="fa-IR"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64039">
                <a:tc>
                  <a:txBody>
                    <a:bodyPr/>
                    <a:lstStyle/>
                    <a:p>
                      <a:pPr marL="0" marR="0" algn="ctr" rtl="1">
                        <a:spcBef>
                          <a:spcPts val="0"/>
                        </a:spcBef>
                        <a:spcAft>
                          <a:spcPts val="0"/>
                        </a:spcAft>
                      </a:pPr>
                      <a:r>
                        <a:rPr lang="fa-IR" sz="1200">
                          <a:effectLst/>
                        </a:rPr>
                        <a:t>ايجاد عدم مزيت/ريسك در صورتي كه انجام نشود (عامل حياتي شكست)</a:t>
                      </a:r>
                      <a:endParaRPr lang="en-US" sz="1100">
                        <a:effectLst/>
                      </a:endParaRPr>
                    </a:p>
                    <a:p>
                      <a:pPr marL="0" marR="0" algn="ctr" rtl="1">
                        <a:spcBef>
                          <a:spcPts val="0"/>
                        </a:spcBef>
                        <a:spcAft>
                          <a:spcPts val="0"/>
                        </a:spcAft>
                      </a:pPr>
                      <a:r>
                        <a:rPr lang="fa-IR" sz="1200">
                          <a:effectLst/>
                        </a:rPr>
                        <a:t> </a:t>
                      </a:r>
                      <a:endParaRPr lang="en-US" sz="1100">
                        <a:effectLst/>
                      </a:endParaRPr>
                    </a:p>
                    <a:p>
                      <a:pPr marL="0" marR="0" algn="ctr" rtl="1">
                        <a:spcBef>
                          <a:spcPts val="0"/>
                        </a:spcBef>
                        <a:spcAft>
                          <a:spcPts val="0"/>
                        </a:spcAft>
                      </a:pPr>
                      <a:r>
                        <a:rPr lang="fa-IR"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كاهش هزينه‌ها از طريق صرفه‌جويي‌ها</a:t>
                      </a:r>
                      <a:endParaRPr lang="en-US" sz="1100">
                        <a:effectLst/>
                      </a:endParaRPr>
                    </a:p>
                    <a:p>
                      <a:pPr marL="0" marR="0" algn="ctr" rtl="1">
                        <a:spcBef>
                          <a:spcPts val="0"/>
                        </a:spcBef>
                        <a:spcAft>
                          <a:spcPts val="0"/>
                        </a:spcAft>
                      </a:pPr>
                      <a:r>
                        <a:rPr lang="fa-IR" sz="1200">
                          <a:effectLst/>
                        </a:rPr>
                        <a:t> </a:t>
                      </a:r>
                      <a:endParaRPr lang="en-US" sz="1100">
                        <a:effectLst/>
                      </a:endParaRPr>
                    </a:p>
                    <a:p>
                      <a:pPr marL="0" marR="0" algn="ctr" rtl="1">
                        <a:spcBef>
                          <a:spcPts val="0"/>
                        </a:spcBef>
                        <a:spcAft>
                          <a:spcPts val="0"/>
                        </a:spcAft>
                      </a:pPr>
                      <a:r>
                        <a:rPr lang="fa-IR" sz="1200">
                          <a:effectLst/>
                        </a:rPr>
                        <a:t> </a:t>
                      </a:r>
                      <a:endParaRPr lang="en-US" sz="1100">
                        <a:effectLst/>
                      </a:endParaRPr>
                    </a:p>
                    <a:p>
                      <a:pPr marL="0" marR="0" algn="ctr" rtl="1">
                        <a:spcBef>
                          <a:spcPts val="0"/>
                        </a:spcBef>
                        <a:spcAft>
                          <a:spcPts val="0"/>
                        </a:spcAft>
                      </a:pPr>
                      <a:r>
                        <a:rPr lang="fa-IR"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31616">
                <a:tc>
                  <a:txBody>
                    <a:bodyPr/>
                    <a:lstStyle/>
                    <a:p>
                      <a:pPr marL="0" marR="0" algn="ctr" rtl="1">
                        <a:spcBef>
                          <a:spcPts val="0"/>
                        </a:spcBef>
                        <a:spcAft>
                          <a:spcPts val="0"/>
                        </a:spcAft>
                      </a:pPr>
                      <a:r>
                        <a:rPr lang="fa-IR" sz="1200" dirty="0">
                          <a:effectLst/>
                        </a:rPr>
                        <a:t>عمليات كليدي</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dirty="0">
                          <a:effectLst/>
                        </a:rPr>
                        <a:t>پشتيباني</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5" name="Rectangle 4"/>
          <p:cNvSpPr/>
          <p:nvPr/>
        </p:nvSpPr>
        <p:spPr>
          <a:xfrm>
            <a:off x="3487970" y="3174000"/>
            <a:ext cx="6136105" cy="307777"/>
          </a:xfrm>
          <a:prstGeom prst="rect">
            <a:avLst/>
          </a:prstGeom>
        </p:spPr>
        <p:txBody>
          <a:bodyPr wrap="square">
            <a:spAutoFit/>
          </a:bodyPr>
          <a:lstStyle/>
          <a:p>
            <a:pPr marL="895350" marR="0" algn="just" rtl="1">
              <a:spcBef>
                <a:spcPts val="0"/>
              </a:spcBef>
              <a:spcAft>
                <a:spcPts val="0"/>
              </a:spcAft>
            </a:pPr>
            <a:r>
              <a:rPr lang="fa-IR" sz="1400" b="1" dirty="0">
                <a:latin typeface="Times New Roman" panose="02020603050405020304" pitchFamily="18" charset="0"/>
                <a:ea typeface="Times New Roman" panose="02020603050405020304" pitchFamily="18" charset="0"/>
                <a:cs typeface="B Koodak" panose="00000700000000000000" pitchFamily="2" charset="-78"/>
              </a:rPr>
              <a:t>£</a:t>
            </a:r>
            <a:r>
              <a:rPr lang="fa-IR" sz="1400" dirty="0">
                <a:latin typeface="AdvTimes"/>
                <a:ea typeface="Times New Roman" panose="02020603050405020304" pitchFamily="18" charset="0"/>
                <a:cs typeface="B Koodak" panose="00000700000000000000" pitchFamily="2" charset="-78"/>
              </a:rPr>
              <a:t> ميزاني كه هر منفعت را مي‌توان به صورت مالي ارزيابي كرد. </a:t>
            </a:r>
            <a:endParaRPr lang="en-US" sz="1400" dirty="0">
              <a:effectLst/>
              <a:latin typeface="Calibri" panose="020F0502020204030204" pitchFamily="34" charset="0"/>
              <a:ea typeface="Times New Roman" panose="02020603050405020304" pitchFamily="18" charset="0"/>
              <a:cs typeface="B Koodak" panose="00000700000000000000" pitchFamily="2" charset="-78"/>
            </a:endParaRPr>
          </a:p>
        </p:txBody>
      </p:sp>
      <p:sp>
        <p:nvSpPr>
          <p:cNvPr id="35" name="TextBox 34"/>
          <p:cNvSpPr txBox="1"/>
          <p:nvPr/>
        </p:nvSpPr>
        <p:spPr>
          <a:xfrm>
            <a:off x="7399421" y="3816460"/>
            <a:ext cx="1558360"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كاربردهاي پشتيباني</a:t>
            </a:r>
            <a:endParaRPr lang="en-US" sz="1600" dirty="0">
              <a:solidFill>
                <a:srgbClr val="7030A0"/>
              </a:solidFill>
              <a:cs typeface="B Koodak" panose="00000700000000000000" pitchFamily="2" charset="-78"/>
            </a:endParaRPr>
          </a:p>
        </p:txBody>
      </p:sp>
      <p:sp>
        <p:nvSpPr>
          <p:cNvPr id="38" name="TextBox 37"/>
          <p:cNvSpPr txBox="1"/>
          <p:nvPr/>
        </p:nvSpPr>
        <p:spPr>
          <a:xfrm>
            <a:off x="7098632" y="5551450"/>
            <a:ext cx="1962992"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كاربردهاي عمليات كليدي </a:t>
            </a:r>
            <a:endParaRPr lang="en-US" sz="1600" dirty="0">
              <a:solidFill>
                <a:srgbClr val="7030A0"/>
              </a:solidFill>
              <a:cs typeface="B Koodak" panose="00000700000000000000" pitchFamily="2" charset="-78"/>
            </a:endParaRPr>
          </a:p>
        </p:txBody>
      </p:sp>
      <p:sp>
        <p:nvSpPr>
          <p:cNvPr id="53" name="Rectangle 52"/>
          <p:cNvSpPr/>
          <p:nvPr/>
        </p:nvSpPr>
        <p:spPr>
          <a:xfrm>
            <a:off x="1168479" y="5984328"/>
            <a:ext cx="7909618" cy="738664"/>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بحث اصلي براي اين سيستم‌ها، بهبود كارايي است كه بايد به مباحث مالي تبديل شوند. </a:t>
            </a:r>
          </a:p>
          <a:p>
            <a:pPr algn="just" rtl="1">
              <a:lnSpc>
                <a:spcPct val="150000"/>
              </a:lnSpc>
            </a:pPr>
            <a:r>
              <a:rPr lang="fa-IR" sz="1400" dirty="0">
                <a:latin typeface="AdvTimes"/>
                <a:ea typeface="Times New Roman" panose="02020603050405020304" pitchFamily="18" charset="0"/>
                <a:cs typeface="B Koodak" panose="00000700000000000000" pitchFamily="2" charset="-78"/>
              </a:rPr>
              <a:t>براي سيستم‌هاي عمليات كليدي، مديريت و احد كسب و كار بايد تصميم گيرنده اصلي باشد. </a:t>
            </a:r>
          </a:p>
        </p:txBody>
      </p:sp>
    </p:spTree>
    <p:extLst>
      <p:ext uri="{BB962C8B-B14F-4D97-AF65-F5344CB8AC3E}">
        <p14:creationId xmlns="" xmlns:p14="http://schemas.microsoft.com/office/powerpoint/2010/main" val="757425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8</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7170821" y="605869"/>
            <a:ext cx="1907276" cy="338554"/>
          </a:xfrm>
          <a:prstGeom prst="rect">
            <a:avLst/>
          </a:prstGeom>
          <a:solidFill>
            <a:schemeClr val="accent2">
              <a:lumMod val="40000"/>
              <a:lumOff val="60000"/>
            </a:schemeClr>
          </a:solidFill>
        </p:spPr>
        <p:txBody>
          <a:bodyPr wrap="square" rtlCol="0">
            <a:spAutoFit/>
          </a:bodyPr>
          <a:lstStyle/>
          <a:p>
            <a:pPr algn="r" rtl="1"/>
            <a:r>
              <a:rPr lang="fa-IR" sz="1600" dirty="0">
                <a:solidFill>
                  <a:srgbClr val="7030A0"/>
                </a:solidFill>
                <a:cs typeface="B Koodak" panose="00000700000000000000" pitchFamily="2" charset="-78"/>
              </a:rPr>
              <a:t>كاربردهاي استراتژيك</a:t>
            </a:r>
            <a:endParaRPr lang="en-US" sz="1600" dirty="0">
              <a:solidFill>
                <a:srgbClr val="7030A0"/>
              </a:solidFill>
              <a:cs typeface="B Koodak" panose="00000700000000000000" pitchFamily="2" charset="-78"/>
            </a:endParaRPr>
          </a:p>
        </p:txBody>
      </p:sp>
      <p:sp>
        <p:nvSpPr>
          <p:cNvPr id="59" name="Rectangle 58"/>
          <p:cNvSpPr/>
          <p:nvPr/>
        </p:nvSpPr>
        <p:spPr>
          <a:xfrm>
            <a:off x="1234382" y="946767"/>
            <a:ext cx="7909618" cy="1061829"/>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اين كاربرد يك جنبه اصلي براي دستيابي به استراتژي آتي كسب و كار است. </a:t>
            </a:r>
          </a:p>
          <a:p>
            <a:pPr algn="just" rtl="1">
              <a:lnSpc>
                <a:spcPct val="150000"/>
              </a:lnSpc>
            </a:pPr>
            <a:r>
              <a:rPr lang="fa-IR" sz="1400" dirty="0">
                <a:latin typeface="AdvTimes"/>
                <a:ea typeface="Times New Roman" panose="02020603050405020304" pitchFamily="18" charset="0"/>
                <a:cs typeface="B Koodak" panose="00000700000000000000" pitchFamily="2" charset="-78"/>
              </a:rPr>
              <a:t>استراتژي كه بايد براي اين خانه از ماتريس اتخاذ شود، برنامه‌ريزي مركزي است كه در آن </a:t>
            </a:r>
            <a:r>
              <a:rPr lang="fa-IR" sz="1400" dirty="0">
                <a:solidFill>
                  <a:srgbClr val="0070C0"/>
                </a:solidFill>
                <a:latin typeface="AdvTimes"/>
                <a:ea typeface="Times New Roman" panose="02020603050405020304" pitchFamily="18" charset="0"/>
                <a:cs typeface="B Koodak" panose="00000700000000000000" pitchFamily="2" charset="-78"/>
              </a:rPr>
              <a:t>فرصتها</a:t>
            </a:r>
            <a:r>
              <a:rPr lang="fa-IR" sz="1400" dirty="0">
                <a:latin typeface="AdvTimes"/>
                <a:ea typeface="Times New Roman" panose="02020603050405020304" pitchFamily="18" charset="0"/>
                <a:cs typeface="B Koodak" panose="00000700000000000000" pitchFamily="2" charset="-78"/>
              </a:rPr>
              <a:t> و </a:t>
            </a:r>
            <a:r>
              <a:rPr lang="fa-IR" sz="1400" dirty="0">
                <a:solidFill>
                  <a:srgbClr val="0070C0"/>
                </a:solidFill>
                <a:latin typeface="AdvTimes"/>
                <a:ea typeface="Times New Roman" panose="02020603050405020304" pitchFamily="18" charset="0"/>
                <a:cs typeface="B Koodak" panose="00000700000000000000" pitchFamily="2" charset="-78"/>
              </a:rPr>
              <a:t>تهديدهاي سيستم‌هاي اطلاعات </a:t>
            </a:r>
            <a:r>
              <a:rPr lang="fa-IR" sz="1400" dirty="0">
                <a:latin typeface="AdvTimes"/>
                <a:ea typeface="Times New Roman" panose="02020603050405020304" pitchFamily="18" charset="0"/>
                <a:cs typeface="B Koodak" panose="00000700000000000000" pitchFamily="2" charset="-78"/>
              </a:rPr>
              <a:t>و </a:t>
            </a:r>
            <a:r>
              <a:rPr lang="fa-IR" sz="1400" dirty="0">
                <a:solidFill>
                  <a:srgbClr val="0070C0"/>
                </a:solidFill>
                <a:latin typeface="AdvTimes"/>
                <a:ea typeface="Times New Roman" panose="02020603050405020304" pitchFamily="18" charset="0"/>
                <a:cs typeface="B Koodak" panose="00000700000000000000" pitchFamily="2" charset="-78"/>
              </a:rPr>
              <a:t>تكنولوژي اطلاعات </a:t>
            </a:r>
            <a:r>
              <a:rPr lang="fa-IR" sz="1400" dirty="0">
                <a:latin typeface="AdvTimes"/>
                <a:ea typeface="Times New Roman" panose="02020603050405020304" pitchFamily="18" charset="0"/>
                <a:cs typeface="B Koodak" panose="00000700000000000000" pitchFamily="2" charset="-78"/>
              </a:rPr>
              <a:t>در كنار </a:t>
            </a:r>
            <a:r>
              <a:rPr lang="fa-IR" sz="1400" dirty="0">
                <a:solidFill>
                  <a:srgbClr val="0070C0"/>
                </a:solidFill>
                <a:latin typeface="AdvTimes"/>
                <a:ea typeface="Times New Roman" panose="02020603050405020304" pitchFamily="18" charset="0"/>
                <a:cs typeface="B Koodak" panose="00000700000000000000" pitchFamily="2" charset="-78"/>
              </a:rPr>
              <a:t>مباحث كسب و كار </a:t>
            </a:r>
            <a:r>
              <a:rPr lang="fa-IR" sz="1400" dirty="0">
                <a:latin typeface="AdvTimes"/>
                <a:ea typeface="Times New Roman" panose="02020603050405020304" pitchFamily="18" charset="0"/>
                <a:cs typeface="B Koodak" panose="00000700000000000000" pitchFamily="2" charset="-78"/>
              </a:rPr>
              <a:t>و </a:t>
            </a:r>
            <a:r>
              <a:rPr lang="fa-IR" sz="1400" dirty="0">
                <a:solidFill>
                  <a:srgbClr val="0070C0"/>
                </a:solidFill>
                <a:latin typeface="AdvTimes"/>
                <a:ea typeface="Times New Roman" panose="02020603050405020304" pitchFamily="18" charset="0"/>
                <a:cs typeface="B Koodak" panose="00000700000000000000" pitchFamily="2" charset="-78"/>
              </a:rPr>
              <a:t>استراتژي ها </a:t>
            </a:r>
            <a:r>
              <a:rPr lang="fa-IR" sz="1400" dirty="0">
                <a:latin typeface="AdvTimes"/>
                <a:ea typeface="Times New Roman" panose="02020603050405020304" pitchFamily="18" charset="0"/>
                <a:cs typeface="B Koodak" panose="00000700000000000000" pitchFamily="2" charset="-78"/>
              </a:rPr>
              <a:t>مد نظر قرار مي گيرد. </a:t>
            </a:r>
            <a:endParaRPr lang="fa-IR" sz="1400" dirty="0" smtClean="0">
              <a:latin typeface="AdvTimes"/>
              <a:ea typeface="Times New Roman" panose="02020603050405020304" pitchFamily="18" charset="0"/>
              <a:cs typeface="B Koodak" panose="00000700000000000000" pitchFamily="2" charset="-78"/>
            </a:endParaRPr>
          </a:p>
        </p:txBody>
      </p:sp>
      <p:sp>
        <p:nvSpPr>
          <p:cNvPr id="35" name="TextBox 34"/>
          <p:cNvSpPr txBox="1"/>
          <p:nvPr/>
        </p:nvSpPr>
        <p:spPr>
          <a:xfrm>
            <a:off x="7170821" y="2182932"/>
            <a:ext cx="1907276" cy="338554"/>
          </a:xfrm>
          <a:prstGeom prst="rect">
            <a:avLst/>
          </a:prstGeom>
          <a:solidFill>
            <a:schemeClr val="accent2">
              <a:lumMod val="40000"/>
              <a:lumOff val="60000"/>
            </a:schemeClr>
          </a:solidFill>
        </p:spPr>
        <p:txBody>
          <a:bodyPr wrap="square" rtlCol="0">
            <a:spAutoFit/>
          </a:bodyPr>
          <a:lstStyle/>
          <a:p>
            <a:pPr algn="r" rtl="1"/>
            <a:r>
              <a:rPr lang="fa-IR" sz="1600" dirty="0">
                <a:solidFill>
                  <a:srgbClr val="7030A0"/>
                </a:solidFill>
                <a:cs typeface="B Koodak" panose="00000700000000000000" pitchFamily="2" charset="-78"/>
              </a:rPr>
              <a:t>كاربردهاي با پتانسل بالا</a:t>
            </a:r>
            <a:endParaRPr lang="en-US" sz="1600" dirty="0">
              <a:solidFill>
                <a:srgbClr val="7030A0"/>
              </a:solidFill>
              <a:cs typeface="B Koodak" panose="00000700000000000000" pitchFamily="2" charset="-78"/>
            </a:endParaRPr>
          </a:p>
        </p:txBody>
      </p:sp>
      <p:sp>
        <p:nvSpPr>
          <p:cNvPr id="38" name="Rectangle 37"/>
          <p:cNvSpPr/>
          <p:nvPr/>
        </p:nvSpPr>
        <p:spPr>
          <a:xfrm>
            <a:off x="1135940" y="2643367"/>
            <a:ext cx="7909618" cy="1061829"/>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کاربردهای با پتانسل بالا اين است كه منافع ناشناخته هستند و اهدافي كه بايد براي تعيين منافع مورد استفاده قرار گيرند، به صورت بالقوه وجود دارند. </a:t>
            </a:r>
            <a:endParaRPr lang="fa-IR" sz="1400" dirty="0" smtClean="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ايده «قهرمان محصول» براي اين گونه پروژه‌ها مناسب است كه در آن بودجه خاصي را براي نتايج خاصي دريافت مي كنند</a:t>
            </a:r>
            <a:r>
              <a:rPr lang="fa-IR" sz="1400" dirty="0" smtClean="0">
                <a:latin typeface="AdvTimes"/>
                <a:ea typeface="Times New Roman" panose="02020603050405020304" pitchFamily="18" charset="0"/>
                <a:cs typeface="B Koodak" panose="00000700000000000000" pitchFamily="2" charset="-78"/>
              </a:rPr>
              <a:t>. </a:t>
            </a:r>
            <a:endParaRPr lang="fa-IR" sz="1400" dirty="0">
              <a:latin typeface="AdvTimes"/>
              <a:ea typeface="Times New Roman" panose="02020603050405020304" pitchFamily="18" charset="0"/>
              <a:cs typeface="B Koodak" panose="00000700000000000000" pitchFamily="2" charset="-78"/>
            </a:endParaRPr>
          </a:p>
        </p:txBody>
      </p:sp>
      <p:sp>
        <p:nvSpPr>
          <p:cNvPr id="53" name="TextBox 52"/>
          <p:cNvSpPr txBox="1"/>
          <p:nvPr/>
        </p:nvSpPr>
        <p:spPr>
          <a:xfrm>
            <a:off x="6990347" y="3827077"/>
            <a:ext cx="2087750" cy="338554"/>
          </a:xfrm>
          <a:prstGeom prst="rect">
            <a:avLst/>
          </a:prstGeom>
          <a:solidFill>
            <a:schemeClr val="accent2">
              <a:lumMod val="40000"/>
              <a:lumOff val="60000"/>
            </a:schemeClr>
          </a:solidFill>
        </p:spPr>
        <p:txBody>
          <a:bodyPr wrap="square" rtlCol="0">
            <a:spAutoFit/>
          </a:bodyPr>
          <a:lstStyle/>
          <a:p>
            <a:pPr rtl="1"/>
            <a:r>
              <a:rPr lang="fa-IR" sz="1600" dirty="0">
                <a:solidFill>
                  <a:srgbClr val="7030A0"/>
                </a:solidFill>
                <a:cs typeface="B Koodak" panose="00000700000000000000" pitchFamily="2" charset="-78"/>
              </a:rPr>
              <a:t>تعيين اولويت براي كاربردها</a:t>
            </a:r>
            <a:endParaRPr lang="en-US" sz="1600" dirty="0">
              <a:solidFill>
                <a:srgbClr val="7030A0"/>
              </a:solidFill>
              <a:cs typeface="B Koodak" panose="00000700000000000000" pitchFamily="2" charset="-78"/>
            </a:endParaRPr>
          </a:p>
        </p:txBody>
      </p:sp>
      <p:sp>
        <p:nvSpPr>
          <p:cNvPr id="56" name="Rectangle 55"/>
          <p:cNvSpPr/>
          <p:nvPr/>
        </p:nvSpPr>
        <p:spPr>
          <a:xfrm>
            <a:off x="1152006" y="4211878"/>
            <a:ext cx="7909618" cy="2031325"/>
          </a:xfrm>
          <a:prstGeom prst="rect">
            <a:avLst/>
          </a:prstGeom>
        </p:spPr>
        <p:txBody>
          <a:bodyPr wrap="square">
            <a:spAutoFit/>
          </a:bodyPr>
          <a:lstStyle/>
          <a:p>
            <a:pPr algn="just" rtl="1">
              <a:lnSpc>
                <a:spcPct val="150000"/>
              </a:lnSpc>
            </a:pPr>
            <a:r>
              <a:rPr lang="fa-IR" sz="1400" dirty="0">
                <a:latin typeface="AdvTimes"/>
                <a:ea typeface="Times New Roman" panose="02020603050405020304" pitchFamily="18" charset="0"/>
                <a:cs typeface="B Koodak" panose="00000700000000000000" pitchFamily="2" charset="-78"/>
              </a:rPr>
              <a:t>سه عامل در ارزيابي اولويتها : </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چه چيزي  بر مبناي منافع تعيين شده براي انجام دادن مهم است؟</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چه چيزي با توجه به منابع در دسترس قابليت انجام شدن را دارد؟</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چه چيزي بر مبناي ريسك عدم موفقيت براي هر سرمايه‌گذاري‌ احتمال موفقيت بيشتري دارد؟</a:t>
            </a:r>
            <a:endParaRPr lang="en-US" sz="1400" dirty="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هستراسر روشي را براي محاسبه </a:t>
            </a:r>
            <a:r>
              <a:rPr lang="fa-IR" sz="1400" dirty="0" smtClean="0">
                <a:latin typeface="AdvTimes"/>
                <a:ea typeface="Times New Roman" panose="02020603050405020304" pitchFamily="18" charset="0"/>
                <a:cs typeface="B Koodak" panose="00000700000000000000" pitchFamily="2" charset="-78"/>
              </a:rPr>
              <a:t>«</a:t>
            </a:r>
            <a:r>
              <a:rPr lang="fa-IR" sz="1400" dirty="0" smtClean="0">
                <a:solidFill>
                  <a:srgbClr val="0070C0"/>
                </a:solidFill>
                <a:latin typeface="AdvTimes"/>
                <a:ea typeface="Times New Roman" panose="02020603050405020304" pitchFamily="18" charset="0"/>
                <a:cs typeface="B Koodak" panose="00000700000000000000" pitchFamily="2" charset="-78"/>
              </a:rPr>
              <a:t>ارزش اولو‌يت‌بندي پروژه</a:t>
            </a:r>
            <a:r>
              <a:rPr lang="fa-IR" sz="1400" dirty="0" smtClean="0">
                <a:latin typeface="AdvTimes"/>
                <a:ea typeface="Times New Roman" panose="02020603050405020304" pitchFamily="18" charset="0"/>
                <a:cs typeface="B Koodak" panose="00000700000000000000" pitchFamily="2" charset="-78"/>
              </a:rPr>
              <a:t>» </a:t>
            </a:r>
            <a:r>
              <a:rPr lang="fa-IR" sz="1400" dirty="0">
                <a:latin typeface="AdvTimes"/>
                <a:ea typeface="Times New Roman" panose="02020603050405020304" pitchFamily="18" charset="0"/>
                <a:cs typeface="B Koodak" panose="00000700000000000000" pitchFamily="2" charset="-78"/>
              </a:rPr>
              <a:t>پيشنهاد مي‌كند كه شامل ارزيابي «</a:t>
            </a:r>
            <a:r>
              <a:rPr lang="fa-IR" sz="1400" dirty="0">
                <a:solidFill>
                  <a:srgbClr val="0070C0"/>
                </a:solidFill>
                <a:latin typeface="AdvTimes"/>
                <a:ea typeface="Times New Roman" panose="02020603050405020304" pitchFamily="18" charset="0"/>
                <a:cs typeface="B Koodak" panose="00000700000000000000" pitchFamily="2" charset="-78"/>
              </a:rPr>
              <a:t>موانع بالقوه</a:t>
            </a:r>
            <a:r>
              <a:rPr lang="fa-IR" sz="1400" dirty="0">
                <a:latin typeface="AdvTimes"/>
                <a:ea typeface="Times New Roman" panose="02020603050405020304" pitchFamily="18" charset="0"/>
                <a:cs typeface="B Koodak" panose="00000700000000000000" pitchFamily="2" charset="-78"/>
              </a:rPr>
              <a:t>» براي دستيابي به منافع مي </a:t>
            </a:r>
            <a:r>
              <a:rPr lang="fa-IR" sz="1400" dirty="0" smtClean="0">
                <a:latin typeface="AdvTimes"/>
                <a:ea typeface="Times New Roman" panose="02020603050405020304" pitchFamily="18" charset="0"/>
                <a:cs typeface="B Koodak" panose="00000700000000000000" pitchFamily="2" charset="-78"/>
              </a:rPr>
              <a:t>شود. و انواع </a:t>
            </a:r>
            <a:r>
              <a:rPr lang="fa-IR" sz="1400" dirty="0">
                <a:latin typeface="AdvTimes"/>
                <a:ea typeface="Times New Roman" panose="02020603050405020304" pitchFamily="18" charset="0"/>
                <a:cs typeface="B Koodak" panose="00000700000000000000" pitchFamily="2" charset="-78"/>
              </a:rPr>
              <a:t>پروژه‌ها را با توجه به ماهيت </a:t>
            </a:r>
            <a:r>
              <a:rPr lang="fa-IR" sz="1400" dirty="0" smtClean="0">
                <a:latin typeface="AdvTimes"/>
                <a:ea typeface="Times New Roman" panose="02020603050405020304" pitchFamily="18" charset="0"/>
                <a:cs typeface="B Koodak" panose="00000700000000000000" pitchFamily="2" charset="-78"/>
              </a:rPr>
              <a:t>استراتژيك </a:t>
            </a:r>
            <a:r>
              <a:rPr lang="fa-IR" sz="1400" dirty="0">
                <a:latin typeface="AdvTimes"/>
                <a:ea typeface="Times New Roman" panose="02020603050405020304" pitchFamily="18" charset="0"/>
                <a:cs typeface="B Koodak" panose="00000700000000000000" pitchFamily="2" charset="-78"/>
              </a:rPr>
              <a:t>آنها و ميزاني كه منافع آن با سيستم ارتباط دارد را طبقه بندي كرده است. </a:t>
            </a:r>
            <a:endParaRPr lang="en-US" sz="1400" dirty="0">
              <a:latin typeface="AdvTimes"/>
              <a:ea typeface="Times New Roman" panose="02020603050405020304" pitchFamily="18" charset="0"/>
              <a:cs typeface="B Koodak" panose="00000700000000000000" pitchFamily="2" charset="-78"/>
            </a:endParaRPr>
          </a:p>
        </p:txBody>
      </p:sp>
    </p:spTree>
    <p:extLst>
      <p:ext uri="{BB962C8B-B14F-4D97-AF65-F5344CB8AC3E}">
        <p14:creationId xmlns="" xmlns:p14="http://schemas.microsoft.com/office/powerpoint/2010/main" val="1700247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 (9)</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اطلاعات و تكنولوژي‌ اطلاعات در سازمان</a:t>
            </a: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68478"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00" b="1" dirty="0" smtClean="0">
                <a:solidFill>
                  <a:schemeClr val="tx1"/>
                </a:solidFill>
                <a:cs typeface="B Koodak" panose="00000700000000000000" pitchFamily="2" charset="-78"/>
              </a:rPr>
              <a:t>استقرار فرآیند اثر بخش</a:t>
            </a:r>
            <a:endParaRPr lang="fa-IR" sz="1000" b="1" dirty="0">
              <a:solidFill>
                <a:schemeClr val="tx1"/>
              </a:solidFill>
              <a:cs typeface="B Koodak" panose="00000700000000000000" pitchFamily="2" charset="-78"/>
            </a:endParaRPr>
          </a:p>
        </p:txBody>
      </p:sp>
      <p:sp>
        <p:nvSpPr>
          <p:cNvPr id="29" name="TextBox 28"/>
          <p:cNvSpPr txBox="1"/>
          <p:nvPr/>
        </p:nvSpPr>
        <p:spPr>
          <a:xfrm>
            <a:off x="799069" y="671365"/>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1</a:t>
            </a:r>
            <a:endParaRPr lang="en-US" dirty="0"/>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defPPr>
              <a:defRPr lang="en-US"/>
            </a:defPPr>
            <a:lvl1pPr>
              <a:defRPr b="1">
                <a:solidFill>
                  <a:srgbClr val="7030A0"/>
                </a:solidFill>
                <a:cs typeface="B Koodak" panose="00000700000000000000" pitchFamily="2" charset="-78"/>
              </a:defRPr>
            </a:lvl1pPr>
          </a:lstStyle>
          <a:p>
            <a:r>
              <a:rPr lang="fa-IR" dirty="0"/>
              <a:t>3</a:t>
            </a:r>
            <a:endParaRPr lang="en-US" dirty="0"/>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5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rgbClr val="FF0000"/>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9</a:t>
            </a:r>
            <a:endParaRPr lang="en-US" b="1" dirty="0">
              <a:solidFill>
                <a:srgbClr val="FF000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9</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 name="Rectangle 16"/>
          <p:cNvSpPr>
            <a:spLocks noChangeArrowheads="1"/>
          </p:cNvSpPr>
          <p:nvPr/>
        </p:nvSpPr>
        <p:spPr bwMode="auto">
          <a:xfrm>
            <a:off x="1984023" y="13945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TextBox 57"/>
          <p:cNvSpPr txBox="1"/>
          <p:nvPr/>
        </p:nvSpPr>
        <p:spPr>
          <a:xfrm>
            <a:off x="5438274" y="605869"/>
            <a:ext cx="3639824" cy="338554"/>
          </a:xfrm>
          <a:prstGeom prst="rect">
            <a:avLst/>
          </a:prstGeom>
          <a:solidFill>
            <a:srgbClr val="FFFF00"/>
          </a:solidFill>
        </p:spPr>
        <p:txBody>
          <a:bodyPr wrap="square" rtlCol="0">
            <a:spAutoFit/>
          </a:bodyPr>
          <a:lstStyle/>
          <a:p>
            <a:pPr algn="r" rtl="1"/>
            <a:r>
              <a:rPr lang="fa-IR" sz="1600" dirty="0">
                <a:solidFill>
                  <a:srgbClr val="FF0000"/>
                </a:solidFill>
                <a:cs typeface="B Koodak" panose="00000700000000000000" pitchFamily="2" charset="-78"/>
              </a:rPr>
              <a:t>وزن‌دهي استراتژيك از طريق عوامل حياتي موفقيت </a:t>
            </a:r>
            <a:endParaRPr lang="en-US" sz="1600" dirty="0">
              <a:solidFill>
                <a:srgbClr val="FF0000"/>
              </a:solidFill>
              <a:cs typeface="B Koodak" panose="00000700000000000000" pitchFamily="2" charset="-78"/>
            </a:endParaRPr>
          </a:p>
        </p:txBody>
      </p:sp>
      <p:sp>
        <p:nvSpPr>
          <p:cNvPr id="59" name="Rectangle 58"/>
          <p:cNvSpPr/>
          <p:nvPr/>
        </p:nvSpPr>
        <p:spPr>
          <a:xfrm>
            <a:off x="1103871" y="3484951"/>
            <a:ext cx="7909618" cy="3323987"/>
          </a:xfrm>
          <a:prstGeom prst="rect">
            <a:avLst/>
          </a:prstGeom>
        </p:spPr>
        <p:txBody>
          <a:bodyPr wrap="square">
            <a:spAutoFit/>
          </a:bodyPr>
          <a:lstStyle/>
          <a:p>
            <a:pPr algn="just" rtl="1">
              <a:lnSpc>
                <a:spcPct val="150000"/>
              </a:lnSpc>
            </a:pPr>
            <a:r>
              <a:rPr lang="fa-IR" sz="1400" dirty="0" smtClean="0">
                <a:latin typeface="AdvTimes"/>
                <a:ea typeface="Times New Roman" panose="02020603050405020304" pitchFamily="18" charset="0"/>
                <a:cs typeface="B Koodak" panose="00000700000000000000" pitchFamily="2" charset="-78"/>
              </a:rPr>
              <a:t>مباحث </a:t>
            </a:r>
            <a:r>
              <a:rPr lang="fa-IR" sz="1400" dirty="0">
                <a:latin typeface="AdvTimes"/>
                <a:ea typeface="Times New Roman" panose="02020603050405020304" pitchFamily="18" charset="0"/>
                <a:cs typeface="B Koodak" panose="00000700000000000000" pitchFamily="2" charset="-78"/>
              </a:rPr>
              <a:t>براي سرمايه‌گذاري‌هاي عمليات كليدي شامل موارد ذيل است: </a:t>
            </a:r>
          </a:p>
          <a:p>
            <a:pPr marL="742950" lvl="1" indent="-285750" algn="just" rtl="1">
              <a:lnSpc>
                <a:spcPct val="150000"/>
              </a:lnSpc>
              <a:buFont typeface="Arial" panose="020B0604020202020204" pitchFamily="34" charset="0"/>
              <a:buChar char="•"/>
            </a:pPr>
            <a:r>
              <a:rPr lang="ar-SA" sz="1400" dirty="0">
                <a:latin typeface="AdvTimes"/>
                <a:ea typeface="Times New Roman" panose="02020603050405020304" pitchFamily="18" charset="0"/>
                <a:cs typeface="B Koodak" panose="00000700000000000000" pitchFamily="2" charset="-78"/>
              </a:rPr>
              <a:t>مالي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ar-SA" sz="1400" dirty="0">
                <a:latin typeface="AdvTimes"/>
                <a:ea typeface="Times New Roman" panose="02020603050405020304" pitchFamily="18" charset="0"/>
                <a:cs typeface="B Koodak" panose="00000700000000000000" pitchFamily="2" charset="-78"/>
              </a:rPr>
              <a:t>عوامل حياتي موفقيت (به صورت مستقيم يا توسعه استراتژيك)</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ar-SA" sz="1400" dirty="0">
                <a:latin typeface="AdvTimes"/>
                <a:ea typeface="Times New Roman" panose="02020603050405020304" pitchFamily="18" charset="0"/>
                <a:cs typeface="B Koodak" panose="00000700000000000000" pitchFamily="2" charset="-78"/>
              </a:rPr>
              <a:t>ريسك براي كسب و كار فعلي (عوامل حياتي شكست) </a:t>
            </a:r>
            <a:endParaRPr lang="en-US" sz="1400" dirty="0">
              <a:latin typeface="AdvTimes"/>
              <a:ea typeface="Times New Roman" panose="02020603050405020304" pitchFamily="18" charset="0"/>
              <a:cs typeface="B Koodak" panose="00000700000000000000" pitchFamily="2" charset="-78"/>
            </a:endParaRPr>
          </a:p>
          <a:p>
            <a:pPr marL="742950" lvl="1" indent="-285750" algn="just" rtl="1">
              <a:lnSpc>
                <a:spcPct val="150000"/>
              </a:lnSpc>
              <a:buFont typeface="Arial" panose="020B0604020202020204" pitchFamily="34" charset="0"/>
              <a:buChar char="•"/>
            </a:pPr>
            <a:r>
              <a:rPr lang="ar-SA" sz="1400" dirty="0">
                <a:latin typeface="AdvTimes"/>
                <a:ea typeface="Times New Roman" panose="02020603050405020304" pitchFamily="18" charset="0"/>
                <a:cs typeface="B Koodak" panose="00000700000000000000" pitchFamily="2" charset="-78"/>
              </a:rPr>
              <a:t>بهبود زيرساخت </a:t>
            </a:r>
            <a:endParaRPr lang="fa-IR" sz="1400" dirty="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بهترين روش براي تعيين اولويتها اين است كه آنها را از فرآيند رسمي برنامه‌ريزي در سطح سازمان و كسب و كار دست آورد. مي‌توان در مورد مكانيزهاي گروه فرمان توافق كرد. </a:t>
            </a:r>
            <a:endParaRPr lang="fa-IR" sz="1400" dirty="0" smtClean="0">
              <a:latin typeface="AdvTimes"/>
              <a:ea typeface="Times New Roman" panose="02020603050405020304" pitchFamily="18" charset="0"/>
              <a:cs typeface="B Koodak" panose="00000700000000000000" pitchFamily="2" charset="-78"/>
            </a:endParaRPr>
          </a:p>
          <a:p>
            <a:pPr algn="just" rtl="1">
              <a:lnSpc>
                <a:spcPct val="150000"/>
              </a:lnSpc>
            </a:pPr>
            <a:r>
              <a:rPr lang="fa-IR" sz="1400" dirty="0">
                <a:latin typeface="AdvTimes"/>
                <a:ea typeface="Times New Roman" panose="02020603050405020304" pitchFamily="18" charset="0"/>
                <a:cs typeface="B Koodak" panose="00000700000000000000" pitchFamily="2" charset="-78"/>
              </a:rPr>
              <a:t>در اين خانه کاربردهاي با پتانسل بالا بهترين روش براي تعيين اولويت است زيرا: </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نتايج نه تنها بر ارزش ايده، بلكه همچنين بر نيرويي كه از طريق آن پيگيري مي‌شود،‌ دارد؛ </a:t>
            </a:r>
          </a:p>
          <a:p>
            <a:pPr marL="742950" lvl="1" indent="-285750" algn="just" rtl="1">
              <a:lnSpc>
                <a:spcPct val="150000"/>
              </a:lnSpc>
              <a:buFont typeface="Arial" panose="020B0604020202020204" pitchFamily="34" charset="0"/>
              <a:buChar char="•"/>
            </a:pPr>
            <a:r>
              <a:rPr lang="fa-IR" sz="1400" dirty="0">
                <a:latin typeface="AdvTimes"/>
                <a:ea typeface="Times New Roman" panose="02020603050405020304" pitchFamily="18" charset="0"/>
                <a:cs typeface="B Koodak" panose="00000700000000000000" pitchFamily="2" charset="-78"/>
              </a:rPr>
              <a:t>تعيين اولويت اهداف بر اساس شواهد ذهني و تخميني، روش معتبري نيست. </a:t>
            </a:r>
            <a:endParaRPr lang="en-US" sz="1400" dirty="0">
              <a:latin typeface="AdvTimes"/>
              <a:ea typeface="Times New Roman" panose="02020603050405020304" pitchFamily="18" charset="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 xmlns:p14="http://schemas.microsoft.com/office/powerpoint/2010/main" val="148092031"/>
              </p:ext>
            </p:extLst>
          </p:nvPr>
        </p:nvGraphicFramePr>
        <p:xfrm>
          <a:off x="1257335" y="605533"/>
          <a:ext cx="4108097" cy="2743200"/>
        </p:xfrm>
        <a:graphic>
          <a:graphicData uri="http://schemas.openxmlformats.org/drawingml/2006/table">
            <a:tbl>
              <a:tblPr rtl="1" firstRow="1" firstCol="1" bandRow="1">
                <a:tableStyleId>{5C22544A-7EE6-4342-B048-85BDC9FD1C3A}</a:tableStyleId>
              </a:tblPr>
              <a:tblGrid>
                <a:gridCol w="1927373"/>
                <a:gridCol w="648981"/>
                <a:gridCol w="799193"/>
                <a:gridCol w="732550"/>
              </a:tblGrid>
              <a:tr h="173875">
                <a:tc>
                  <a:txBody>
                    <a:bodyPr/>
                    <a:lstStyle/>
                    <a:p>
                      <a:pPr marL="0" marR="0" algn="just" rtl="1">
                        <a:spcBef>
                          <a:spcPts val="0"/>
                        </a:spcBef>
                        <a:spcAft>
                          <a:spcPts val="0"/>
                        </a:spcAft>
                      </a:pPr>
                      <a:r>
                        <a:rPr lang="fa-IR" sz="12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gridSpan="3">
                  <a:txBody>
                    <a:bodyPr/>
                    <a:lstStyle/>
                    <a:p>
                      <a:pPr marL="0" marR="0" algn="ctr" rtl="1">
                        <a:spcBef>
                          <a:spcPts val="0"/>
                        </a:spcBef>
                        <a:spcAft>
                          <a:spcPts val="0"/>
                        </a:spcAft>
                      </a:pPr>
                      <a:r>
                        <a:rPr lang="fa-IR" sz="1200">
                          <a:effectLst/>
                        </a:rPr>
                        <a:t>سهم كاربرد</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r>
              <a:tr h="173875">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زياد (3)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متوسط (2)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fa-IR" sz="1200">
                          <a:effectLst/>
                        </a:rPr>
                        <a:t>كم (1)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695501">
                <a:tc>
                  <a:txBody>
                    <a:bodyPr/>
                    <a:lstStyle/>
                    <a:p>
                      <a:pPr marL="0" marR="0" algn="just" rtl="1">
                        <a:spcBef>
                          <a:spcPts val="0"/>
                        </a:spcBef>
                        <a:spcAft>
                          <a:spcPts val="0"/>
                        </a:spcAft>
                      </a:pPr>
                      <a:r>
                        <a:rPr lang="fa-IR" sz="1200" dirty="0">
                          <a:effectLst/>
                        </a:rPr>
                        <a:t>هدف الف: </a:t>
                      </a:r>
                      <a:endParaRPr lang="en-US" sz="1100" dirty="0">
                        <a:effectLst/>
                      </a:endParaRPr>
                    </a:p>
                    <a:p>
                      <a:pPr marL="342900" marR="0" lvl="0" indent="-342900" algn="just" rtl="1">
                        <a:spcBef>
                          <a:spcPts val="0"/>
                        </a:spcBef>
                        <a:spcAft>
                          <a:spcPts val="0"/>
                        </a:spcAft>
                        <a:buFont typeface="AdvTimes"/>
                        <a:buChar char="-"/>
                      </a:pPr>
                      <a:r>
                        <a:rPr lang="fa-IR" sz="1200" dirty="0">
                          <a:effectLst/>
                        </a:rPr>
                        <a:t>عامل حياتي موفقيت 1</a:t>
                      </a:r>
                      <a:endParaRPr lang="en-US" sz="1100" dirty="0">
                        <a:effectLst/>
                      </a:endParaRPr>
                    </a:p>
                    <a:p>
                      <a:pPr marL="342900" marR="0" lvl="0" indent="-342900" algn="just" rtl="1">
                        <a:spcBef>
                          <a:spcPts val="0"/>
                        </a:spcBef>
                        <a:spcAft>
                          <a:spcPts val="0"/>
                        </a:spcAft>
                        <a:buFont typeface="AdvTimes"/>
                        <a:buChar char="-"/>
                      </a:pPr>
                      <a:r>
                        <a:rPr lang="fa-IR" sz="1200" dirty="0">
                          <a:effectLst/>
                        </a:rPr>
                        <a:t>عامل حياتي موفقيت 2</a:t>
                      </a:r>
                      <a:endParaRPr lang="en-US" sz="1100" dirty="0">
                        <a:effectLst/>
                      </a:endParaRPr>
                    </a:p>
                    <a:p>
                      <a:pPr marL="342900" marR="0" lvl="0" indent="-342900" algn="just" rtl="1">
                        <a:spcBef>
                          <a:spcPts val="0"/>
                        </a:spcBef>
                        <a:spcAft>
                          <a:spcPts val="0"/>
                        </a:spcAft>
                        <a:buFont typeface="AdvTimes"/>
                        <a:buChar char="-"/>
                      </a:pPr>
                      <a:r>
                        <a:rPr lang="fa-IR" sz="1200" dirty="0">
                          <a:effectLst/>
                        </a:rPr>
                        <a:t>عامل حياتي موفقيت 3 و ... </a:t>
                      </a:r>
                      <a:endParaRPr lang="en-US" sz="1100" dirty="0">
                        <a:effectLst/>
                        <a:latin typeface="Calibri" panose="020F0502020204030204" pitchFamily="34" charset="0"/>
                        <a:ea typeface="Times New Roman" panose="02020603050405020304" pitchFamily="18" charset="0"/>
                        <a:cs typeface="AdvTimes"/>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21626">
                <a:tc>
                  <a:txBody>
                    <a:bodyPr/>
                    <a:lstStyle/>
                    <a:p>
                      <a:pPr marL="0" marR="0" algn="just" rtl="1">
                        <a:spcBef>
                          <a:spcPts val="0"/>
                        </a:spcBef>
                        <a:spcAft>
                          <a:spcPts val="0"/>
                        </a:spcAft>
                      </a:pPr>
                      <a:r>
                        <a:rPr lang="fa-IR" sz="1200">
                          <a:effectLst/>
                        </a:rPr>
                        <a:t>هدف ب: </a:t>
                      </a:r>
                      <a:endParaRPr lang="en-US" sz="1100">
                        <a:effectLst/>
                      </a:endParaRPr>
                    </a:p>
                    <a:p>
                      <a:pPr marL="342900" marR="0" lvl="0" indent="-342900" algn="just" rtl="1">
                        <a:spcBef>
                          <a:spcPts val="0"/>
                        </a:spcBef>
                        <a:spcAft>
                          <a:spcPts val="0"/>
                        </a:spcAft>
                        <a:buFont typeface="AdvTimes"/>
                        <a:buChar char="-"/>
                      </a:pPr>
                      <a:r>
                        <a:rPr lang="fa-IR" sz="1200">
                          <a:effectLst/>
                        </a:rPr>
                        <a:t>عامل حياتي موفقيت 1</a:t>
                      </a:r>
                      <a:endParaRPr lang="en-US" sz="1100">
                        <a:effectLst/>
                      </a:endParaRPr>
                    </a:p>
                    <a:p>
                      <a:pPr marL="342900" marR="0" lvl="0" indent="-342900" algn="just" rtl="1">
                        <a:spcBef>
                          <a:spcPts val="0"/>
                        </a:spcBef>
                        <a:spcAft>
                          <a:spcPts val="0"/>
                        </a:spcAft>
                        <a:buFont typeface="AdvTimes"/>
                        <a:buChar char="-"/>
                      </a:pPr>
                      <a:r>
                        <a:rPr lang="fa-IR" sz="1200">
                          <a:effectLst/>
                        </a:rPr>
                        <a:t>عامل حياتي موفقيت 2 و ...</a:t>
                      </a:r>
                      <a:endParaRPr lang="en-US" sz="1100">
                        <a:effectLst/>
                        <a:latin typeface="Calibri" panose="020F0502020204030204" pitchFamily="34" charset="0"/>
                        <a:ea typeface="Times New Roman" panose="02020603050405020304" pitchFamily="18" charset="0"/>
                        <a:cs typeface="AdvTimes"/>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21626">
                <a:tc>
                  <a:txBody>
                    <a:bodyPr/>
                    <a:lstStyle/>
                    <a:p>
                      <a:pPr marL="0" marR="0" algn="just" rtl="1">
                        <a:spcBef>
                          <a:spcPts val="0"/>
                        </a:spcBef>
                        <a:spcAft>
                          <a:spcPts val="0"/>
                        </a:spcAft>
                      </a:pPr>
                      <a:r>
                        <a:rPr lang="fa-IR" sz="1200">
                          <a:effectLst/>
                        </a:rPr>
                        <a:t>هدف ج: </a:t>
                      </a:r>
                      <a:endParaRPr lang="en-US" sz="1100">
                        <a:effectLst/>
                      </a:endParaRPr>
                    </a:p>
                    <a:p>
                      <a:pPr marL="342900" marR="0" lvl="0" indent="-342900" algn="just" rtl="1">
                        <a:spcBef>
                          <a:spcPts val="0"/>
                        </a:spcBef>
                        <a:spcAft>
                          <a:spcPts val="0"/>
                        </a:spcAft>
                        <a:buFont typeface="AdvTimes"/>
                        <a:buChar char="-"/>
                      </a:pPr>
                      <a:r>
                        <a:rPr lang="fa-IR" sz="1200">
                          <a:effectLst/>
                        </a:rPr>
                        <a:t>عامل حياتي موفقيت 1</a:t>
                      </a:r>
                      <a:endParaRPr lang="en-US" sz="1100">
                        <a:effectLst/>
                      </a:endParaRPr>
                    </a:p>
                    <a:p>
                      <a:pPr marL="342900" marR="0" lvl="0" indent="-342900" algn="just" rtl="1">
                        <a:spcBef>
                          <a:spcPts val="0"/>
                        </a:spcBef>
                        <a:spcAft>
                          <a:spcPts val="0"/>
                        </a:spcAft>
                        <a:buFont typeface="AdvTimes"/>
                        <a:buChar char="-"/>
                      </a:pPr>
                      <a:r>
                        <a:rPr lang="fa-IR" sz="1200">
                          <a:effectLst/>
                        </a:rPr>
                        <a:t>عامل حياتي موفقيت 2 و ...</a:t>
                      </a:r>
                      <a:endParaRPr lang="en-US" sz="1100">
                        <a:effectLst/>
                        <a:latin typeface="Calibri" panose="020F0502020204030204" pitchFamily="34" charset="0"/>
                        <a:ea typeface="Times New Roman" panose="02020603050405020304" pitchFamily="18" charset="0"/>
                        <a:cs typeface="AdvTimes"/>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47750">
                <a:tc>
                  <a:txBody>
                    <a:bodyPr/>
                    <a:lstStyle/>
                    <a:p>
                      <a:pPr marL="0" marR="0" algn="just" rtl="1">
                        <a:spcBef>
                          <a:spcPts val="0"/>
                        </a:spcBef>
                        <a:spcAft>
                          <a:spcPts val="0"/>
                        </a:spcAft>
                      </a:pPr>
                      <a:r>
                        <a:rPr lang="fa-IR" sz="1200">
                          <a:effectLst/>
                        </a:rPr>
                        <a:t>هدف د: </a:t>
                      </a:r>
                      <a:endParaRPr lang="en-US" sz="1100">
                        <a:effectLst/>
                      </a:endParaRPr>
                    </a:p>
                    <a:p>
                      <a:pPr marL="0" marR="0" algn="just" rtl="1">
                        <a:spcBef>
                          <a:spcPts val="0"/>
                        </a:spcBef>
                        <a:spcAft>
                          <a:spcPts val="0"/>
                        </a:spcAft>
                      </a:pPr>
                      <a:r>
                        <a:rPr lang="fa-IR" sz="1200">
                          <a:effectLst/>
                        </a:rPr>
                        <a:t> و ...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73875">
                <a:tc>
                  <a:txBody>
                    <a:bodyPr/>
                    <a:lstStyle/>
                    <a:p>
                      <a:pPr marL="0" marR="0" algn="just" rtl="1">
                        <a:spcBef>
                          <a:spcPts val="0"/>
                        </a:spcBef>
                        <a:spcAft>
                          <a:spcPts val="0"/>
                        </a:spcAft>
                      </a:pPr>
                      <a:r>
                        <a:rPr lang="fa-IR" sz="1200">
                          <a:effectLst/>
                        </a:rPr>
                        <a:t>مجموع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rtl="1">
                        <a:spcBef>
                          <a:spcPts val="0"/>
                        </a:spcBef>
                        <a:spcAft>
                          <a:spcPts val="0"/>
                        </a:spcAft>
                      </a:pPr>
                      <a:r>
                        <a:rPr lang="fa-IR" sz="12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 xmlns:p14="http://schemas.microsoft.com/office/powerpoint/2010/main" val="2391841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2589</TotalTime>
  <Words>5153</Words>
  <Application>Microsoft Office PowerPoint</Application>
  <PresentationFormat>On-screen Show (4:3)</PresentationFormat>
  <Paragraphs>1073</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 (9)</vt:lpstr>
      <vt:lpstr>برنامه ریزی استراتژیک سیستم های اطلاعات</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fazeli</dc:creator>
  <cp:lastModifiedBy>WIN XP</cp:lastModifiedBy>
  <cp:revision>341</cp:revision>
  <dcterms:created xsi:type="dcterms:W3CDTF">2015-04-14T12:39:20Z</dcterms:created>
  <dcterms:modified xsi:type="dcterms:W3CDTF">2016-05-02T12:40:38Z</dcterms:modified>
</cp:coreProperties>
</file>