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9" r:id="rId3"/>
    <p:sldId id="257" r:id="rId4"/>
    <p:sldId id="315" r:id="rId5"/>
    <p:sldId id="316" r:id="rId6"/>
    <p:sldId id="317" r:id="rId7"/>
    <p:sldId id="321" r:id="rId8"/>
    <p:sldId id="324" r:id="rId9"/>
    <p:sldId id="323" r:id="rId10"/>
    <p:sldId id="322" r:id="rId11"/>
    <p:sldId id="320" r:id="rId12"/>
    <p:sldId id="319" r:id="rId13"/>
    <p:sldId id="318" r:id="rId14"/>
    <p:sldId id="330" r:id="rId15"/>
    <p:sldId id="329" r:id="rId16"/>
    <p:sldId id="328" r:id="rId17"/>
    <p:sldId id="327" r:id="rId18"/>
    <p:sldId id="326" r:id="rId19"/>
    <p:sldId id="325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2370" autoAdjust="0"/>
    <p:restoredTop sz="87097" autoAdjust="0"/>
  </p:normalViewPr>
  <p:slideViewPr>
    <p:cSldViewPr snapToGrid="0">
      <p:cViewPr varScale="1">
        <p:scale>
          <a:sx n="78" d="100"/>
          <a:sy n="78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D03A90-5E11-490F-851E-0ABFE129108D}" type="doc">
      <dgm:prSet loTypeId="urn:microsoft.com/office/officeart/2005/8/layout/hierarchy3" loCatId="hierarchy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513AE09-2A84-4393-8378-5C7F0FA1CA4A}">
      <dgm:prSet phldrT="[Text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r" rtl="1"/>
          <a:r>
            <a:rPr lang="fa-IR" sz="1400" b="1" dirty="0" smtClean="0">
              <a:solidFill>
                <a:srgbClr val="FF0000"/>
              </a:solidFill>
              <a:cs typeface="B Koodak" panose="00000700000000000000" pitchFamily="2" charset="-78"/>
            </a:rPr>
            <a:t>فصل دوازدهم</a:t>
          </a:r>
          <a:r>
            <a:rPr lang="fa-IR" sz="1400" b="1" dirty="0" smtClean="0">
              <a:solidFill>
                <a:schemeClr val="tx1"/>
              </a:solidFill>
              <a:cs typeface="B Koodak" panose="00000700000000000000" pitchFamily="2" charset="-78"/>
            </a:rPr>
            <a:t>: برنامه‌ريزي استراتژيك براي سيستم‌هاي اطلاعات: در دوره فعلي</a:t>
          </a:r>
          <a:endParaRPr lang="en-US" sz="1400" b="1" dirty="0" smtClean="0">
            <a:solidFill>
              <a:schemeClr val="tx1"/>
            </a:solidFill>
            <a:cs typeface="B Koodak" panose="00000700000000000000" pitchFamily="2" charset="-78"/>
          </a:endParaRPr>
        </a:p>
      </dgm:t>
    </dgm:pt>
    <dgm:pt modelId="{09AA0646-7F94-4BBC-BE23-D109E04FE524}" type="parTrans" cxnId="{3033DB81-217A-4EAE-8783-307A3F31E730}">
      <dgm:prSet/>
      <dgm:spPr/>
      <dgm:t>
        <a:bodyPr/>
        <a:lstStyle/>
        <a:p>
          <a:endParaRPr lang="en-US"/>
        </a:p>
      </dgm:t>
    </dgm:pt>
    <dgm:pt modelId="{02307B2B-DCAB-42F9-8ACC-35782D2C2142}" type="sibTrans" cxnId="{3033DB81-217A-4EAE-8783-307A3F31E730}">
      <dgm:prSet/>
      <dgm:spPr/>
      <dgm:t>
        <a:bodyPr/>
        <a:lstStyle/>
        <a:p>
          <a:endParaRPr lang="en-US"/>
        </a:p>
      </dgm:t>
    </dgm:pt>
    <dgm:pt modelId="{F0242A3E-C692-45ED-A799-AFE543D1B984}">
      <dgm:prSet phldrT="[Text]" custT="1"/>
      <dgm:spPr/>
      <dgm:t>
        <a:bodyPr/>
        <a:lstStyle/>
        <a:p>
          <a:pPr algn="r" rtl="1"/>
          <a:r>
            <a:rPr lang="fa-IR" sz="1100" dirty="0" smtClean="0"/>
            <a:t>بكارگيري مجدد برخي از ايده‌هاي كليدي</a:t>
          </a:r>
          <a:endParaRPr lang="en-US" sz="1100" b="0" dirty="0">
            <a:cs typeface="B Koodak" panose="00000700000000000000" pitchFamily="2" charset="-78"/>
          </a:endParaRPr>
        </a:p>
      </dgm:t>
    </dgm:pt>
    <dgm:pt modelId="{A4B2AB8E-6C75-40EA-AFEF-579FA38DC641}" type="parTrans" cxnId="{2F75D99A-451C-4630-B920-0BE0F5AEDA26}">
      <dgm:prSet/>
      <dgm:spPr/>
      <dgm:t>
        <a:bodyPr/>
        <a:lstStyle/>
        <a:p>
          <a:pPr algn="r" rtl="1"/>
          <a:endParaRPr lang="en-US" sz="1100" b="0">
            <a:cs typeface="B Koodak" panose="00000700000000000000" pitchFamily="2" charset="-78"/>
          </a:endParaRPr>
        </a:p>
      </dgm:t>
    </dgm:pt>
    <dgm:pt modelId="{C36AAA2E-AFF4-410E-8FCE-908466632EF5}" type="sibTrans" cxnId="{2F75D99A-451C-4630-B920-0BE0F5AEDA26}">
      <dgm:prSet/>
      <dgm:spPr/>
      <dgm:t>
        <a:bodyPr/>
        <a:lstStyle/>
        <a:p>
          <a:endParaRPr lang="en-US"/>
        </a:p>
      </dgm:t>
    </dgm:pt>
    <dgm:pt modelId="{AA52EF45-A444-40D9-A386-B16077C7F1C0}">
      <dgm:prSet phldrT="[Text]" custT="1"/>
      <dgm:spPr/>
      <dgm:t>
        <a:bodyPr/>
        <a:lstStyle/>
        <a:p>
          <a:pPr algn="r" rtl="1"/>
          <a:r>
            <a:rPr lang="fa-IR" sz="1100" dirty="0" smtClean="0"/>
            <a:t>برنامه‌ريزي استراتژيهاي سيستم‌هاي اطلاعات</a:t>
          </a:r>
          <a:endParaRPr lang="en-US" sz="1100" b="0" dirty="0">
            <a:cs typeface="B Koodak" panose="00000700000000000000" pitchFamily="2" charset="-78"/>
          </a:endParaRPr>
        </a:p>
      </dgm:t>
    </dgm:pt>
    <dgm:pt modelId="{6BB92A94-2C3F-42F9-A056-04F0CBC6CEA7}" type="parTrans" cxnId="{41ED6639-352D-48FC-BEBC-11C644987388}">
      <dgm:prSet/>
      <dgm:spPr/>
      <dgm:t>
        <a:bodyPr/>
        <a:lstStyle/>
        <a:p>
          <a:pPr algn="r" rtl="1"/>
          <a:endParaRPr lang="en-US" sz="1100" b="0">
            <a:cs typeface="B Koodak" panose="00000700000000000000" pitchFamily="2" charset="-78"/>
          </a:endParaRPr>
        </a:p>
      </dgm:t>
    </dgm:pt>
    <dgm:pt modelId="{429C8710-09B3-487E-8150-020C925E52E3}" type="sibTrans" cxnId="{41ED6639-352D-48FC-BEBC-11C644987388}">
      <dgm:prSet/>
      <dgm:spPr/>
      <dgm:t>
        <a:bodyPr/>
        <a:lstStyle/>
        <a:p>
          <a:endParaRPr lang="en-US"/>
        </a:p>
      </dgm:t>
    </dgm:pt>
    <dgm:pt modelId="{0840FF35-0560-4CED-9DEF-C5574950AE45}">
      <dgm:prSet custT="1"/>
      <dgm:spPr/>
      <dgm:t>
        <a:bodyPr/>
        <a:lstStyle/>
        <a:p>
          <a:pPr algn="r" rtl="1"/>
          <a:r>
            <a:rPr lang="ar-SA" sz="1100" dirty="0" smtClean="0"/>
            <a:t>توسعه سازمان بر اساس </a:t>
          </a:r>
          <a:r>
            <a:rPr lang="fa-IR" sz="1100" dirty="0" smtClean="0"/>
            <a:t>سيستم‌هاي اطلاعات</a:t>
          </a:r>
          <a:r>
            <a:rPr lang="ar-SA" sz="1100" dirty="0" smtClean="0"/>
            <a:t> و </a:t>
          </a:r>
          <a:r>
            <a:rPr lang="fa-IR" sz="1100" dirty="0" smtClean="0"/>
            <a:t>تكنولوژي اطلاعات</a:t>
          </a:r>
          <a:endParaRPr lang="en-US" sz="1100" b="0" dirty="0">
            <a:cs typeface="B Koodak" panose="00000700000000000000" pitchFamily="2" charset="-78"/>
          </a:endParaRPr>
        </a:p>
      </dgm:t>
    </dgm:pt>
    <dgm:pt modelId="{0D5901FC-9820-4C05-AFDB-2811A9FDDE78}" type="parTrans" cxnId="{49257613-AB5D-4D09-870E-8DEA5DD69EDC}">
      <dgm:prSet/>
      <dgm:spPr/>
      <dgm:t>
        <a:bodyPr/>
        <a:lstStyle/>
        <a:p>
          <a:pPr algn="r" rtl="1"/>
          <a:endParaRPr lang="en-US" sz="1100" b="0">
            <a:cs typeface="B Koodak" panose="00000700000000000000" pitchFamily="2" charset="-78"/>
          </a:endParaRPr>
        </a:p>
      </dgm:t>
    </dgm:pt>
    <dgm:pt modelId="{FB778858-9E68-44E1-A33C-6C672FF21264}" type="sibTrans" cxnId="{49257613-AB5D-4D09-870E-8DEA5DD69EDC}">
      <dgm:prSet/>
      <dgm:spPr/>
      <dgm:t>
        <a:bodyPr/>
        <a:lstStyle/>
        <a:p>
          <a:endParaRPr lang="en-US"/>
        </a:p>
      </dgm:t>
    </dgm:pt>
    <dgm:pt modelId="{11823097-5F02-4313-AFDE-41FFA608860D}">
      <dgm:prSet custT="1"/>
      <dgm:spPr/>
      <dgm:t>
        <a:bodyPr/>
        <a:lstStyle/>
        <a:p>
          <a:pPr algn="r" rtl="1"/>
          <a:r>
            <a:rPr lang="fa-IR" sz="1000" dirty="0" smtClean="0"/>
            <a:t>چهارمين حوزه: اين يك قابليت است </a:t>
          </a:r>
          <a:endParaRPr lang="en-US" sz="1000" b="0" dirty="0">
            <a:cs typeface="B Koodak" panose="00000700000000000000" pitchFamily="2" charset="-78"/>
          </a:endParaRPr>
        </a:p>
      </dgm:t>
    </dgm:pt>
    <dgm:pt modelId="{981E7D12-34DA-446C-BA22-5F35CED18545}" type="parTrans" cxnId="{912876B3-16B2-4303-8EB9-711FC27B066D}">
      <dgm:prSet/>
      <dgm:spPr/>
      <dgm:t>
        <a:bodyPr/>
        <a:lstStyle/>
        <a:p>
          <a:pPr algn="r" rtl="1"/>
          <a:endParaRPr lang="en-US" sz="1100" b="0">
            <a:cs typeface="B Koodak" panose="00000700000000000000" pitchFamily="2" charset="-78"/>
          </a:endParaRPr>
        </a:p>
      </dgm:t>
    </dgm:pt>
    <dgm:pt modelId="{E7FFF456-C0C8-4AFC-A2B6-FFBE6D9FC00B}" type="sibTrans" cxnId="{912876B3-16B2-4303-8EB9-711FC27B066D}">
      <dgm:prSet/>
      <dgm:spPr/>
      <dgm:t>
        <a:bodyPr/>
        <a:lstStyle/>
        <a:p>
          <a:endParaRPr lang="en-US"/>
        </a:p>
      </dgm:t>
    </dgm:pt>
    <dgm:pt modelId="{6CF47DD3-61BB-46E0-B330-4BF4E5CAC460}">
      <dgm:prSet custT="1"/>
      <dgm:spPr/>
      <dgm:t>
        <a:bodyPr/>
        <a:lstStyle/>
        <a:p>
          <a:pPr algn="r" rtl="1"/>
          <a:r>
            <a:rPr lang="ar-SA" sz="1050" b="0" dirty="0" smtClean="0"/>
            <a:t>یک مدل برای ارتباط دادن قابیلت سيستم‌ها و شایستگیهای منابع آن </a:t>
          </a:r>
          <a:endParaRPr lang="en-US" sz="1050" b="0" dirty="0">
            <a:cs typeface="B Koodak" panose="00000700000000000000" pitchFamily="2" charset="-78"/>
          </a:endParaRPr>
        </a:p>
      </dgm:t>
    </dgm:pt>
    <dgm:pt modelId="{7D2C9962-5E3A-4CB1-9CBD-F82630501B23}" type="parTrans" cxnId="{C775C180-63C5-4EE3-8ECA-5BEBED0C66A8}">
      <dgm:prSet/>
      <dgm:spPr/>
      <dgm:t>
        <a:bodyPr/>
        <a:lstStyle/>
        <a:p>
          <a:pPr algn="r" rtl="1"/>
          <a:endParaRPr lang="en-US" sz="1100" b="0">
            <a:cs typeface="B Koodak" panose="00000700000000000000" pitchFamily="2" charset="-78"/>
          </a:endParaRPr>
        </a:p>
      </dgm:t>
    </dgm:pt>
    <dgm:pt modelId="{FC1F5710-26A5-47E6-A5FC-2D1E9BE22772}" type="sibTrans" cxnId="{C775C180-63C5-4EE3-8ECA-5BEBED0C66A8}">
      <dgm:prSet/>
      <dgm:spPr/>
      <dgm:t>
        <a:bodyPr/>
        <a:lstStyle/>
        <a:p>
          <a:endParaRPr lang="en-US"/>
        </a:p>
      </dgm:t>
    </dgm:pt>
    <dgm:pt modelId="{D1D46A22-18C7-4853-89CA-EFE4BE257A13}">
      <dgm:prSet custT="1"/>
      <dgm:spPr/>
      <dgm:t>
        <a:bodyPr/>
        <a:lstStyle/>
        <a:p>
          <a:pPr algn="r" rtl="1"/>
          <a:r>
            <a:rPr lang="ar-SA" sz="1050" b="0" dirty="0" smtClean="0"/>
            <a:t>از منابع تا شایستگی های </a:t>
          </a:r>
          <a:r>
            <a:rPr lang="fa-IR" sz="1050" b="0" dirty="0" smtClean="0"/>
            <a:t>سيستم‌هاي اطلاعات</a:t>
          </a:r>
          <a:endParaRPr lang="en-US" sz="1050" b="0" dirty="0">
            <a:cs typeface="B Koodak" panose="00000700000000000000" pitchFamily="2" charset="-78"/>
          </a:endParaRPr>
        </a:p>
      </dgm:t>
    </dgm:pt>
    <dgm:pt modelId="{E25E248E-855B-4549-A414-3D34D9F87583}" type="parTrans" cxnId="{68907C07-FC3D-493B-9DEE-A68628FC7FF6}">
      <dgm:prSet/>
      <dgm:spPr/>
      <dgm:t>
        <a:bodyPr/>
        <a:lstStyle/>
        <a:p>
          <a:pPr algn="r" rtl="1"/>
          <a:endParaRPr lang="en-US" sz="1100" b="0">
            <a:cs typeface="B Koodak" panose="00000700000000000000" pitchFamily="2" charset="-78"/>
          </a:endParaRPr>
        </a:p>
      </dgm:t>
    </dgm:pt>
    <dgm:pt modelId="{DC2C1E83-3BFD-41A8-BE51-F91BC630AC89}" type="sibTrans" cxnId="{68907C07-FC3D-493B-9DEE-A68628FC7FF6}">
      <dgm:prSet/>
      <dgm:spPr/>
      <dgm:t>
        <a:bodyPr/>
        <a:lstStyle/>
        <a:p>
          <a:endParaRPr lang="en-US"/>
        </a:p>
      </dgm:t>
    </dgm:pt>
    <dgm:pt modelId="{623D65BC-CFDA-402D-9979-AEFEF11A7F60}">
      <dgm:prSet custT="1"/>
      <dgm:spPr/>
      <dgm:t>
        <a:bodyPr/>
        <a:lstStyle/>
        <a:p>
          <a:pPr algn="r" rtl="1"/>
          <a:r>
            <a:rPr lang="ar-SA" sz="1050" b="0" dirty="0" smtClean="0"/>
            <a:t>فرآیندها</a:t>
          </a:r>
          <a:endParaRPr lang="en-US" sz="1050" b="0" dirty="0">
            <a:cs typeface="B Koodak" panose="00000700000000000000" pitchFamily="2" charset="-78"/>
          </a:endParaRPr>
        </a:p>
      </dgm:t>
    </dgm:pt>
    <dgm:pt modelId="{13EB4ED0-16B9-40E3-895B-84BB10A0B1A1}" type="parTrans" cxnId="{DC124784-86EC-4409-AF48-A29BA24E6425}">
      <dgm:prSet/>
      <dgm:spPr/>
      <dgm:t>
        <a:bodyPr/>
        <a:lstStyle/>
        <a:p>
          <a:pPr algn="r" rtl="1"/>
          <a:endParaRPr lang="en-US" sz="1100" b="0">
            <a:cs typeface="B Koodak" panose="00000700000000000000" pitchFamily="2" charset="-78"/>
          </a:endParaRPr>
        </a:p>
      </dgm:t>
    </dgm:pt>
    <dgm:pt modelId="{5F5CE834-BD25-4E39-A688-1A0B11615678}" type="sibTrans" cxnId="{DC124784-86EC-4409-AF48-A29BA24E6425}">
      <dgm:prSet/>
      <dgm:spPr/>
      <dgm:t>
        <a:bodyPr/>
        <a:lstStyle/>
        <a:p>
          <a:endParaRPr lang="en-US"/>
        </a:p>
      </dgm:t>
    </dgm:pt>
    <dgm:pt modelId="{E3EB4251-B0D0-492F-B3D6-8AE64A70BC6E}">
      <dgm:prSet custT="1"/>
      <dgm:spPr/>
      <dgm:t>
        <a:bodyPr/>
        <a:lstStyle/>
        <a:p>
          <a:pPr algn="r" rtl="1"/>
          <a:r>
            <a:rPr lang="ar-SA" sz="1050" b="0" dirty="0" smtClean="0"/>
            <a:t>نقشها</a:t>
          </a:r>
          <a:endParaRPr lang="en-US" sz="1050" b="0" dirty="0"/>
        </a:p>
      </dgm:t>
    </dgm:pt>
    <dgm:pt modelId="{BBE463C4-567D-4292-82A0-373B03ED7842}" type="parTrans" cxnId="{2FDFD6EE-DB9F-4341-9EE3-961A06F3A675}">
      <dgm:prSet/>
      <dgm:spPr/>
      <dgm:t>
        <a:bodyPr/>
        <a:lstStyle/>
        <a:p>
          <a:pPr algn="r" rtl="1"/>
          <a:endParaRPr lang="en-US" sz="1100" b="0">
            <a:cs typeface="B Koodak" panose="00000700000000000000" pitchFamily="2" charset="-78"/>
          </a:endParaRPr>
        </a:p>
      </dgm:t>
    </dgm:pt>
    <dgm:pt modelId="{ADE4E07A-2687-4209-A50C-783A4CCBFAFC}" type="sibTrans" cxnId="{2FDFD6EE-DB9F-4341-9EE3-961A06F3A675}">
      <dgm:prSet/>
      <dgm:spPr/>
      <dgm:t>
        <a:bodyPr/>
        <a:lstStyle/>
        <a:p>
          <a:endParaRPr lang="en-US"/>
        </a:p>
      </dgm:t>
    </dgm:pt>
    <dgm:pt modelId="{CA74DB72-1D78-4C11-85EE-4F98670CB5B7}">
      <dgm:prSet custT="1"/>
      <dgm:spPr/>
      <dgm:t>
        <a:bodyPr/>
        <a:lstStyle/>
        <a:p>
          <a:pPr algn="r" rtl="1"/>
          <a:r>
            <a:rPr lang="ar-SA" sz="1050" b="0" dirty="0" smtClean="0"/>
            <a:t>ساختارها</a:t>
          </a:r>
          <a:endParaRPr lang="en-US" sz="1050" b="0" dirty="0"/>
        </a:p>
      </dgm:t>
    </dgm:pt>
    <dgm:pt modelId="{328B6C4A-2F47-4A41-8948-C2E24C6BD179}" type="parTrans" cxnId="{03E62A5E-6F20-4DCE-92EA-A1AE28455F52}">
      <dgm:prSet/>
      <dgm:spPr/>
      <dgm:t>
        <a:bodyPr/>
        <a:lstStyle/>
        <a:p>
          <a:pPr algn="r" rtl="1"/>
          <a:endParaRPr lang="en-US" sz="1100" b="0">
            <a:cs typeface="B Koodak" panose="00000700000000000000" pitchFamily="2" charset="-78"/>
          </a:endParaRPr>
        </a:p>
      </dgm:t>
    </dgm:pt>
    <dgm:pt modelId="{8B92D944-7415-4596-BF49-4E3D3AB07B29}" type="sibTrans" cxnId="{03E62A5E-6F20-4DCE-92EA-A1AE28455F52}">
      <dgm:prSet/>
      <dgm:spPr/>
      <dgm:t>
        <a:bodyPr/>
        <a:lstStyle/>
        <a:p>
          <a:endParaRPr lang="en-US"/>
        </a:p>
      </dgm:t>
    </dgm:pt>
    <dgm:pt modelId="{878BC2F7-35C4-446E-B1D4-0E42A21B449F}">
      <dgm:prSet custT="1"/>
      <dgm:spPr/>
      <dgm:t>
        <a:bodyPr/>
        <a:lstStyle/>
        <a:p>
          <a:pPr algn="r" rtl="1"/>
          <a:r>
            <a:rPr lang="fa-IR" sz="1100" dirty="0" smtClean="0"/>
            <a:t>از شايستگيهاي سيستم‌هاي اطلاعات تا قابليت سيستم‌هاي اطلاعات</a:t>
          </a:r>
          <a:endParaRPr lang="en-US" sz="1100" b="0" dirty="0">
            <a:cs typeface="B Koodak" panose="00000700000000000000" pitchFamily="2" charset="-78"/>
          </a:endParaRPr>
        </a:p>
      </dgm:t>
    </dgm:pt>
    <dgm:pt modelId="{F2A8A83B-8109-4C5A-9BC1-D7D3FA14A69D}" type="parTrans" cxnId="{034D930A-4401-4517-8E2E-355A07F207C0}">
      <dgm:prSet/>
      <dgm:spPr/>
      <dgm:t>
        <a:bodyPr/>
        <a:lstStyle/>
        <a:p>
          <a:pPr algn="r" rtl="1"/>
          <a:endParaRPr lang="en-US" sz="1100" b="0">
            <a:cs typeface="B Koodak" panose="00000700000000000000" pitchFamily="2" charset="-78"/>
          </a:endParaRPr>
        </a:p>
      </dgm:t>
    </dgm:pt>
    <dgm:pt modelId="{FFE970C5-F860-430B-A193-B7324BEA02F5}" type="sibTrans" cxnId="{034D930A-4401-4517-8E2E-355A07F207C0}">
      <dgm:prSet/>
      <dgm:spPr/>
      <dgm:t>
        <a:bodyPr/>
        <a:lstStyle/>
        <a:p>
          <a:endParaRPr lang="en-US"/>
        </a:p>
      </dgm:t>
    </dgm:pt>
    <dgm:pt modelId="{AFA85293-4723-482A-9E1D-34271B1DD5C8}">
      <dgm:prSet custT="1"/>
      <dgm:spPr/>
      <dgm:t>
        <a:bodyPr/>
        <a:lstStyle/>
        <a:p>
          <a:pPr algn="r" rtl="1"/>
          <a:r>
            <a:rPr lang="fa-IR" sz="1100" dirty="0" smtClean="0"/>
            <a:t>از قابليت تا عملكرد بهبوديافته كسب و كار</a:t>
          </a:r>
          <a:endParaRPr lang="en-US" sz="1100" b="0" dirty="0">
            <a:cs typeface="B Koodak" panose="00000700000000000000" pitchFamily="2" charset="-78"/>
          </a:endParaRPr>
        </a:p>
      </dgm:t>
    </dgm:pt>
    <dgm:pt modelId="{A4196723-DA2B-4431-950F-D3B6C6583885}" type="parTrans" cxnId="{3F1996C0-E6AB-46CE-BE1A-FABF7803C098}">
      <dgm:prSet/>
      <dgm:spPr/>
      <dgm:t>
        <a:bodyPr/>
        <a:lstStyle/>
        <a:p>
          <a:pPr algn="r" rtl="1"/>
          <a:endParaRPr lang="en-US" sz="1100" b="0">
            <a:cs typeface="B Koodak" panose="00000700000000000000" pitchFamily="2" charset="-78"/>
          </a:endParaRPr>
        </a:p>
      </dgm:t>
    </dgm:pt>
    <dgm:pt modelId="{AA92BD84-E858-4C2E-AF68-4D0949A70F22}" type="sibTrans" cxnId="{3F1996C0-E6AB-46CE-BE1A-FABF7803C098}">
      <dgm:prSet/>
      <dgm:spPr/>
      <dgm:t>
        <a:bodyPr/>
        <a:lstStyle/>
        <a:p>
          <a:endParaRPr lang="en-US"/>
        </a:p>
      </dgm:t>
    </dgm:pt>
    <dgm:pt modelId="{423889E3-799C-4B1A-A84B-BC36C6E2E4B3}">
      <dgm:prSet custT="1"/>
      <dgm:spPr/>
      <dgm:t>
        <a:bodyPr/>
        <a:lstStyle/>
        <a:p>
          <a:pPr algn="r" rtl="1"/>
          <a:r>
            <a:rPr lang="fa-IR" sz="1100" dirty="0" smtClean="0"/>
            <a:t>نتيجه‌گيري</a:t>
          </a:r>
          <a:endParaRPr lang="en-US" sz="1100" b="0" dirty="0">
            <a:cs typeface="B Koodak" panose="00000700000000000000" pitchFamily="2" charset="-78"/>
          </a:endParaRPr>
        </a:p>
      </dgm:t>
    </dgm:pt>
    <dgm:pt modelId="{BAEE29B8-104D-4E33-ABCA-DD2CADF52B06}" type="parTrans" cxnId="{D443EA43-18BD-4D87-A8FF-4C8C27AD074D}">
      <dgm:prSet/>
      <dgm:spPr/>
      <dgm:t>
        <a:bodyPr/>
        <a:lstStyle/>
        <a:p>
          <a:pPr algn="r" rtl="1"/>
          <a:endParaRPr lang="en-US" sz="1100" b="0">
            <a:cs typeface="B Koodak" panose="00000700000000000000" pitchFamily="2" charset="-78"/>
          </a:endParaRPr>
        </a:p>
      </dgm:t>
    </dgm:pt>
    <dgm:pt modelId="{8BCBA7F4-9560-49CB-AEAB-5DBC903CB23F}" type="sibTrans" cxnId="{D443EA43-18BD-4D87-A8FF-4C8C27AD074D}">
      <dgm:prSet/>
      <dgm:spPr/>
      <dgm:t>
        <a:bodyPr/>
        <a:lstStyle/>
        <a:p>
          <a:endParaRPr lang="en-US"/>
        </a:p>
      </dgm:t>
    </dgm:pt>
    <dgm:pt modelId="{DB08E1EC-6A3B-45B3-AAA3-841E598D65C7}">
      <dgm:prSet custT="1"/>
      <dgm:spPr/>
      <dgm:t>
        <a:bodyPr/>
        <a:lstStyle/>
        <a:p>
          <a:pPr algn="r" rtl="1"/>
          <a:r>
            <a:rPr lang="ar-SA" sz="1100" dirty="0" smtClean="0"/>
            <a:t>شايستگي‌هاي سازماني كه بايد با  سيستم‌هاي اطلاعات و تكنولوژي اطلاعات</a:t>
          </a:r>
        </a:p>
        <a:p>
          <a:pPr algn="r" rtl="1"/>
          <a:r>
            <a:rPr lang="ar-SA" sz="1100" dirty="0" smtClean="0"/>
            <a:t>كه بايد به صورت استراتژيك مديريت شود </a:t>
          </a:r>
          <a:endParaRPr lang="en-US" sz="1100" b="0" dirty="0">
            <a:cs typeface="B Koodak" panose="00000700000000000000" pitchFamily="2" charset="-78"/>
          </a:endParaRPr>
        </a:p>
      </dgm:t>
    </dgm:pt>
    <dgm:pt modelId="{B4F0B241-0351-4281-8173-2A47250642B5}" type="parTrans" cxnId="{CCFDF289-E76C-476E-ACD4-9AB1E57A9BD9}">
      <dgm:prSet/>
      <dgm:spPr/>
      <dgm:t>
        <a:bodyPr/>
        <a:lstStyle/>
        <a:p>
          <a:pPr algn="r" rtl="1"/>
          <a:endParaRPr lang="en-US" sz="1100" b="0">
            <a:cs typeface="B Koodak" panose="00000700000000000000" pitchFamily="2" charset="-78"/>
          </a:endParaRPr>
        </a:p>
      </dgm:t>
    </dgm:pt>
    <dgm:pt modelId="{20228CAE-4FE1-4357-83A8-2C2505EE7F5A}" type="sibTrans" cxnId="{CCFDF289-E76C-476E-ACD4-9AB1E57A9BD9}">
      <dgm:prSet/>
      <dgm:spPr/>
      <dgm:t>
        <a:bodyPr/>
        <a:lstStyle/>
        <a:p>
          <a:endParaRPr lang="en-US"/>
        </a:p>
      </dgm:t>
    </dgm:pt>
    <dgm:pt modelId="{44837E43-AAD3-46F2-8087-1B349478E74D}">
      <dgm:prSet custT="1"/>
      <dgm:spPr/>
      <dgm:t>
        <a:bodyPr/>
        <a:lstStyle/>
        <a:p>
          <a:pPr algn="r" rtl="1"/>
          <a:r>
            <a:rPr lang="fa-IR" sz="1100" dirty="0" smtClean="0"/>
            <a:t>شايستگي‌هاي سيستم‌هاي اطلاعات و ابعاد سازماني </a:t>
          </a:r>
          <a:endParaRPr lang="en-US" sz="1100" b="0" dirty="0">
            <a:cs typeface="B Koodak" panose="00000700000000000000" pitchFamily="2" charset="-78"/>
          </a:endParaRPr>
        </a:p>
      </dgm:t>
    </dgm:pt>
    <dgm:pt modelId="{62CC598B-04CB-4639-BAF1-CA47FFC4BD8E}" type="parTrans" cxnId="{EA3158E2-FB88-4B30-AB63-21CBBA482ACE}">
      <dgm:prSet/>
      <dgm:spPr/>
      <dgm:t>
        <a:bodyPr/>
        <a:lstStyle/>
        <a:p>
          <a:pPr algn="r" rtl="1"/>
          <a:endParaRPr lang="en-US" sz="1100" b="0">
            <a:cs typeface="B Koodak" panose="00000700000000000000" pitchFamily="2" charset="-78"/>
          </a:endParaRPr>
        </a:p>
      </dgm:t>
    </dgm:pt>
    <dgm:pt modelId="{D33788BB-020D-42F1-A55E-9A307AE3EEF7}" type="sibTrans" cxnId="{EA3158E2-FB88-4B30-AB63-21CBBA482ACE}">
      <dgm:prSet/>
      <dgm:spPr/>
      <dgm:t>
        <a:bodyPr/>
        <a:lstStyle/>
        <a:p>
          <a:endParaRPr lang="en-US"/>
        </a:p>
      </dgm:t>
    </dgm:pt>
    <dgm:pt modelId="{1F5C0324-3E70-4A24-BE45-3057DB995B2C}">
      <dgm:prSet custT="1"/>
      <dgm:spPr/>
      <dgm:t>
        <a:bodyPr/>
        <a:lstStyle/>
        <a:p>
          <a:pPr algn="r" rtl="1"/>
          <a:r>
            <a:rPr lang="fa-IR" sz="1100" dirty="0" smtClean="0"/>
            <a:t>سهم سيستم‌هاي اطلاعات و تكنولوژي اطلاعات: ايجاد ارزش كسب و كار</a:t>
          </a:r>
          <a:endParaRPr lang="en-US" sz="1100" dirty="0" smtClean="0">
            <a:cs typeface="B Koodak" panose="00000700000000000000" pitchFamily="2" charset="-78"/>
          </a:endParaRPr>
        </a:p>
      </dgm:t>
    </dgm:pt>
    <dgm:pt modelId="{1B1FD963-B858-4221-B82C-19F67986DEF4}" type="parTrans" cxnId="{E4F82F4B-E0CA-4062-AC2E-D48C311C5E73}">
      <dgm:prSet/>
      <dgm:spPr/>
      <dgm:t>
        <a:bodyPr/>
        <a:lstStyle/>
        <a:p>
          <a:pPr algn="r" rtl="1"/>
          <a:endParaRPr lang="en-US" sz="1100" b="0">
            <a:cs typeface="B Koodak" panose="00000700000000000000" pitchFamily="2" charset="-78"/>
          </a:endParaRPr>
        </a:p>
      </dgm:t>
    </dgm:pt>
    <dgm:pt modelId="{0EF2B035-31DC-43CE-B29E-F3D346155418}" type="sibTrans" cxnId="{E4F82F4B-E0CA-4062-AC2E-D48C311C5E73}">
      <dgm:prSet/>
      <dgm:spPr/>
      <dgm:t>
        <a:bodyPr/>
        <a:lstStyle/>
        <a:p>
          <a:endParaRPr lang="en-US"/>
        </a:p>
      </dgm:t>
    </dgm:pt>
    <dgm:pt modelId="{4F0CA858-01B8-4995-B97C-A28BACA64F8D}">
      <dgm:prSet custT="1"/>
      <dgm:spPr/>
      <dgm:t>
        <a:bodyPr/>
        <a:lstStyle/>
        <a:p>
          <a:pPr algn="r" rtl="1"/>
          <a:r>
            <a:rPr lang="ar-SA" sz="1100" dirty="0" smtClean="0"/>
            <a:t>توسعه صنعت بر اساس سيستم‌هاي اطلاعات و تكنولوژي اطلاعات</a:t>
          </a:r>
          <a:endParaRPr lang="en-US" sz="1100" b="0" dirty="0">
            <a:cs typeface="B Koodak" panose="00000700000000000000" pitchFamily="2" charset="-78"/>
          </a:endParaRPr>
        </a:p>
      </dgm:t>
    </dgm:pt>
    <dgm:pt modelId="{896D4542-C9B1-4E55-BE14-99A9DB76D0B7}" type="parTrans" cxnId="{0249BAD7-89E2-489E-8648-0D005EFBDB64}">
      <dgm:prSet/>
      <dgm:spPr/>
      <dgm:t>
        <a:bodyPr/>
        <a:lstStyle/>
        <a:p>
          <a:endParaRPr lang="en-US"/>
        </a:p>
      </dgm:t>
    </dgm:pt>
    <dgm:pt modelId="{42C90159-B36F-462B-BBB6-BEFE11143677}" type="sibTrans" cxnId="{0249BAD7-89E2-489E-8648-0D005EFBDB64}">
      <dgm:prSet/>
      <dgm:spPr/>
      <dgm:t>
        <a:bodyPr/>
        <a:lstStyle/>
        <a:p>
          <a:endParaRPr lang="en-US"/>
        </a:p>
      </dgm:t>
    </dgm:pt>
    <dgm:pt modelId="{194BA603-8DE1-4356-86B3-6CDA2C789578}">
      <dgm:prSet custT="1"/>
      <dgm:spPr/>
      <dgm:t>
        <a:bodyPr/>
        <a:lstStyle/>
        <a:p>
          <a:pPr algn="r" rtl="1"/>
          <a:r>
            <a:rPr lang="fa-IR" sz="1100" dirty="0" smtClean="0"/>
            <a:t>ديدگاه تغيير كسب و كار از منظر سيستم‌هاي اطلاعات و تكنولوژي اطلاعات</a:t>
          </a:r>
          <a:endParaRPr lang="en-US" sz="1100" b="0" dirty="0">
            <a:cs typeface="B Koodak" panose="00000700000000000000" pitchFamily="2" charset="-78"/>
          </a:endParaRPr>
        </a:p>
      </dgm:t>
    </dgm:pt>
    <dgm:pt modelId="{8C193F44-1D9A-46BB-BAE0-E9C6B90274CA}" type="parTrans" cxnId="{07E2F31D-3998-4D99-8E25-25F9C625FBFE}">
      <dgm:prSet/>
      <dgm:spPr/>
      <dgm:t>
        <a:bodyPr/>
        <a:lstStyle/>
        <a:p>
          <a:endParaRPr lang="en-US"/>
        </a:p>
      </dgm:t>
    </dgm:pt>
    <dgm:pt modelId="{94D95640-F295-4087-9557-2A878165F2CF}" type="sibTrans" cxnId="{07E2F31D-3998-4D99-8E25-25F9C625FBFE}">
      <dgm:prSet/>
      <dgm:spPr/>
      <dgm:t>
        <a:bodyPr/>
        <a:lstStyle/>
        <a:p>
          <a:endParaRPr lang="en-US"/>
        </a:p>
      </dgm:t>
    </dgm:pt>
    <dgm:pt modelId="{B5BF486B-A802-4EEA-9345-85332BB09608}" type="pres">
      <dgm:prSet presAssocID="{22D03A90-5E11-490F-851E-0ABFE129108D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90469FE-8D9C-4BAB-B8FA-F18B21F25DD9}" type="pres">
      <dgm:prSet presAssocID="{D513AE09-2A84-4393-8378-5C7F0FA1CA4A}" presName="root" presStyleCnt="0"/>
      <dgm:spPr/>
    </dgm:pt>
    <dgm:pt modelId="{82569C76-9627-4C10-80E9-CA4027307B27}" type="pres">
      <dgm:prSet presAssocID="{D513AE09-2A84-4393-8378-5C7F0FA1CA4A}" presName="rootComposite" presStyleCnt="0"/>
      <dgm:spPr/>
    </dgm:pt>
    <dgm:pt modelId="{5EEEE5B3-104B-451D-815A-5454D0DE87D6}" type="pres">
      <dgm:prSet presAssocID="{D513AE09-2A84-4393-8378-5C7F0FA1CA4A}" presName="rootText" presStyleLbl="node1" presStyleIdx="0" presStyleCnt="1" custScaleX="1317747" custScaleY="191403" custLinFactNeighborX="15511" custLinFactNeighborY="-134"/>
      <dgm:spPr/>
      <dgm:t>
        <a:bodyPr/>
        <a:lstStyle/>
        <a:p>
          <a:endParaRPr lang="en-US"/>
        </a:p>
      </dgm:t>
    </dgm:pt>
    <dgm:pt modelId="{B1EE48F0-27ED-44A8-9721-89A1FF52D092}" type="pres">
      <dgm:prSet presAssocID="{D513AE09-2A84-4393-8378-5C7F0FA1CA4A}" presName="rootConnector" presStyleLbl="node1" presStyleIdx="0" presStyleCnt="1"/>
      <dgm:spPr/>
      <dgm:t>
        <a:bodyPr/>
        <a:lstStyle/>
        <a:p>
          <a:endParaRPr lang="en-US"/>
        </a:p>
      </dgm:t>
    </dgm:pt>
    <dgm:pt modelId="{0CB141B2-6EB0-4DC6-9CD4-A481256DFE15}" type="pres">
      <dgm:prSet presAssocID="{D513AE09-2A84-4393-8378-5C7F0FA1CA4A}" presName="childShape" presStyleCnt="0"/>
      <dgm:spPr/>
    </dgm:pt>
    <dgm:pt modelId="{2883A56F-770A-452F-879D-180E63B613C1}" type="pres">
      <dgm:prSet presAssocID="{A4B2AB8E-6C75-40EA-AFEF-579FA38DC641}" presName="Name13" presStyleLbl="parChTrans1D2" presStyleIdx="0" presStyleCnt="17" custSzX="821438"/>
      <dgm:spPr/>
      <dgm:t>
        <a:bodyPr/>
        <a:lstStyle/>
        <a:p>
          <a:endParaRPr lang="en-US"/>
        </a:p>
      </dgm:t>
    </dgm:pt>
    <dgm:pt modelId="{2F89DFB1-41BD-4855-9F4A-40D60093A9F3}" type="pres">
      <dgm:prSet presAssocID="{F0242A3E-C692-45ED-A799-AFE543D1B984}" presName="childText" presStyleLbl="bgAcc1" presStyleIdx="0" presStyleCnt="17" custScaleX="1174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6FCBF1-9B11-4442-9372-3C2126FACCB2}" type="pres">
      <dgm:prSet presAssocID="{6BB92A94-2C3F-42F9-A056-04F0CBC6CEA7}" presName="Name13" presStyleLbl="parChTrans1D2" presStyleIdx="1" presStyleCnt="17" custSzX="821438"/>
      <dgm:spPr/>
      <dgm:t>
        <a:bodyPr/>
        <a:lstStyle/>
        <a:p>
          <a:endParaRPr lang="en-US"/>
        </a:p>
      </dgm:t>
    </dgm:pt>
    <dgm:pt modelId="{3F2F75C6-C4B0-493A-850A-EA7DCE13C556}" type="pres">
      <dgm:prSet presAssocID="{AA52EF45-A444-40D9-A386-B16077C7F1C0}" presName="childText" presStyleLbl="bgAcc1" presStyleIdx="1" presStyleCnt="17" custScaleX="1174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EED4A7-8EA0-452F-994C-A27E4801C448}" type="pres">
      <dgm:prSet presAssocID="{0D5901FC-9820-4C05-AFDB-2811A9FDDE78}" presName="Name13" presStyleLbl="parChTrans1D2" presStyleIdx="2" presStyleCnt="17" custSzX="821438"/>
      <dgm:spPr/>
      <dgm:t>
        <a:bodyPr/>
        <a:lstStyle/>
        <a:p>
          <a:endParaRPr lang="en-US"/>
        </a:p>
      </dgm:t>
    </dgm:pt>
    <dgm:pt modelId="{86D5B50F-FB7D-47CC-A31D-E708C122C83C}" type="pres">
      <dgm:prSet presAssocID="{0840FF35-0560-4CED-9DEF-C5574950AE45}" presName="childText" presStyleLbl="bgAcc1" presStyleIdx="2" presStyleCnt="17" custScaleX="1174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21AB7-1EAE-44DA-8306-F14774820DE9}" type="pres">
      <dgm:prSet presAssocID="{896D4542-C9B1-4E55-BE14-99A9DB76D0B7}" presName="Name13" presStyleLbl="parChTrans1D2" presStyleIdx="3" presStyleCnt="17"/>
      <dgm:spPr/>
      <dgm:t>
        <a:bodyPr/>
        <a:lstStyle/>
        <a:p>
          <a:endParaRPr lang="en-US"/>
        </a:p>
      </dgm:t>
    </dgm:pt>
    <dgm:pt modelId="{17D1E949-EBC8-4A71-9F1F-3A7D20630ECF}" type="pres">
      <dgm:prSet presAssocID="{4F0CA858-01B8-4995-B97C-A28BACA64F8D}" presName="childText" presStyleLbl="bgAcc1" presStyleIdx="3" presStyleCnt="17" custScaleX="1167815" custScaleY="1337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46B86C-0B12-48DA-BAEF-1AA8EA1E0B1B}" type="pres">
      <dgm:prSet presAssocID="{B4F0B241-0351-4281-8173-2A47250642B5}" presName="Name13" presStyleLbl="parChTrans1D2" presStyleIdx="4" presStyleCnt="17" custSzX="821438"/>
      <dgm:spPr/>
      <dgm:t>
        <a:bodyPr/>
        <a:lstStyle/>
        <a:p>
          <a:endParaRPr lang="en-US"/>
        </a:p>
      </dgm:t>
    </dgm:pt>
    <dgm:pt modelId="{E7ECEB01-AA35-4E5D-B73B-D2B3F07E667D}" type="pres">
      <dgm:prSet presAssocID="{DB08E1EC-6A3B-45B3-AAA3-841E598D65C7}" presName="childText" presStyleLbl="bgAcc1" presStyleIdx="4" presStyleCnt="17" custScaleX="1174454" custScaleY="1681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F7AEE1-3600-48BD-AB06-FFE8333F06D8}" type="pres">
      <dgm:prSet presAssocID="{8C193F44-1D9A-46BB-BAE0-E9C6B90274CA}" presName="Name13" presStyleLbl="parChTrans1D2" presStyleIdx="5" presStyleCnt="17"/>
      <dgm:spPr/>
      <dgm:t>
        <a:bodyPr/>
        <a:lstStyle/>
        <a:p>
          <a:endParaRPr lang="en-US"/>
        </a:p>
      </dgm:t>
    </dgm:pt>
    <dgm:pt modelId="{8AC36A13-FACE-4E5B-927D-56EF20D46B36}" type="pres">
      <dgm:prSet presAssocID="{194BA603-8DE1-4356-86B3-6CDA2C789578}" presName="childText" presStyleLbl="bgAcc1" presStyleIdx="5" presStyleCnt="17" custScaleX="1153810" custScaleY="1162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143AC-9E15-46DF-A3ED-9E02FF814F97}" type="pres">
      <dgm:prSet presAssocID="{62CC598B-04CB-4639-BAF1-CA47FFC4BD8E}" presName="Name13" presStyleLbl="parChTrans1D2" presStyleIdx="6" presStyleCnt="17" custSzX="821438"/>
      <dgm:spPr/>
      <dgm:t>
        <a:bodyPr/>
        <a:lstStyle/>
        <a:p>
          <a:endParaRPr lang="en-US"/>
        </a:p>
      </dgm:t>
    </dgm:pt>
    <dgm:pt modelId="{3CFCAD07-7965-4D44-930C-C1C48AE3362E}" type="pres">
      <dgm:prSet presAssocID="{44837E43-AAD3-46F2-8087-1B349478E74D}" presName="childText" presStyleLbl="bgAcc1" presStyleIdx="6" presStyleCnt="17" custScaleX="1174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76D220-4E9E-46BC-9E64-CDEA3677A558}" type="pres">
      <dgm:prSet presAssocID="{1B1FD963-B858-4221-B82C-19F67986DEF4}" presName="Name13" presStyleLbl="parChTrans1D2" presStyleIdx="7" presStyleCnt="17" custSzX="821438"/>
      <dgm:spPr/>
      <dgm:t>
        <a:bodyPr/>
        <a:lstStyle/>
        <a:p>
          <a:endParaRPr lang="en-US"/>
        </a:p>
      </dgm:t>
    </dgm:pt>
    <dgm:pt modelId="{9E905DF6-6F8E-4F77-B5FF-17FC758E8002}" type="pres">
      <dgm:prSet presAssocID="{1F5C0324-3E70-4A24-BE45-3057DB995B2C}" presName="childText" presStyleLbl="bgAcc1" presStyleIdx="7" presStyleCnt="17" custScaleX="1174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7B70D5-ACDD-445D-AE48-0F69FA6FF693}" type="pres">
      <dgm:prSet presAssocID="{981E7D12-34DA-446C-BA22-5F35CED18545}" presName="Name13" presStyleLbl="parChTrans1D2" presStyleIdx="8" presStyleCnt="17" custSzX="821438"/>
      <dgm:spPr/>
      <dgm:t>
        <a:bodyPr/>
        <a:lstStyle/>
        <a:p>
          <a:endParaRPr lang="en-US"/>
        </a:p>
      </dgm:t>
    </dgm:pt>
    <dgm:pt modelId="{E86C95A4-081B-4D90-B0C2-C9045205AF75}" type="pres">
      <dgm:prSet presAssocID="{11823097-5F02-4313-AFDE-41FFA608860D}" presName="childText" presStyleLbl="bgAcc1" presStyleIdx="8" presStyleCnt="17" custScaleX="1174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65250E-B250-4975-88BA-17C88B562B6C}" type="pres">
      <dgm:prSet presAssocID="{7D2C9962-5E3A-4CB1-9CBD-F82630501B23}" presName="Name13" presStyleLbl="parChTrans1D2" presStyleIdx="9" presStyleCnt="17" custSzX="821438"/>
      <dgm:spPr/>
      <dgm:t>
        <a:bodyPr/>
        <a:lstStyle/>
        <a:p>
          <a:endParaRPr lang="en-US"/>
        </a:p>
      </dgm:t>
    </dgm:pt>
    <dgm:pt modelId="{D6B32997-0B4C-4281-9CE9-3089F61FF3CA}" type="pres">
      <dgm:prSet presAssocID="{6CF47DD3-61BB-46E0-B330-4BF4E5CAC460}" presName="childText" presStyleLbl="bgAcc1" presStyleIdx="9" presStyleCnt="17" custScaleX="1174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0EEBE7-7A75-448D-94D0-1EA1E8028BD7}" type="pres">
      <dgm:prSet presAssocID="{E25E248E-855B-4549-A414-3D34D9F87583}" presName="Name13" presStyleLbl="parChTrans1D2" presStyleIdx="10" presStyleCnt="17" custSzX="821438"/>
      <dgm:spPr/>
      <dgm:t>
        <a:bodyPr/>
        <a:lstStyle/>
        <a:p>
          <a:endParaRPr lang="en-US"/>
        </a:p>
      </dgm:t>
    </dgm:pt>
    <dgm:pt modelId="{4F81F52C-FD1D-4726-B851-9FF0F4EA5893}" type="pres">
      <dgm:prSet presAssocID="{D1D46A22-18C7-4853-89CA-EFE4BE257A13}" presName="childText" presStyleLbl="bgAcc1" presStyleIdx="10" presStyleCnt="17" custScaleX="1174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7F30A4-2199-4A6F-AA99-7C25D8677C3F}" type="pres">
      <dgm:prSet presAssocID="{13EB4ED0-16B9-40E3-895B-84BB10A0B1A1}" presName="Name13" presStyleLbl="parChTrans1D2" presStyleIdx="11" presStyleCnt="17" custSzX="821438"/>
      <dgm:spPr/>
      <dgm:t>
        <a:bodyPr/>
        <a:lstStyle/>
        <a:p>
          <a:endParaRPr lang="en-US"/>
        </a:p>
      </dgm:t>
    </dgm:pt>
    <dgm:pt modelId="{E602A1A7-9532-4A44-9C56-93491955D112}" type="pres">
      <dgm:prSet presAssocID="{623D65BC-CFDA-402D-9979-AEFEF11A7F60}" presName="childText" presStyleLbl="bgAcc1" presStyleIdx="11" presStyleCnt="17" custScaleX="1174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5639E6-C364-4AD5-A00B-1BB3DAB51AC3}" type="pres">
      <dgm:prSet presAssocID="{BBE463C4-567D-4292-82A0-373B03ED7842}" presName="Name13" presStyleLbl="parChTrans1D2" presStyleIdx="12" presStyleCnt="17" custSzX="821438"/>
      <dgm:spPr/>
      <dgm:t>
        <a:bodyPr/>
        <a:lstStyle/>
        <a:p>
          <a:endParaRPr lang="en-US"/>
        </a:p>
      </dgm:t>
    </dgm:pt>
    <dgm:pt modelId="{9FC7CECB-DBB3-4F00-8EE6-111E88889CC5}" type="pres">
      <dgm:prSet presAssocID="{E3EB4251-B0D0-492F-B3D6-8AE64A70BC6E}" presName="childText" presStyleLbl="bgAcc1" presStyleIdx="12" presStyleCnt="17" custScaleX="1174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C6ECBB-F8D7-4693-9391-2ED79B496068}" type="pres">
      <dgm:prSet presAssocID="{328B6C4A-2F47-4A41-8948-C2E24C6BD179}" presName="Name13" presStyleLbl="parChTrans1D2" presStyleIdx="13" presStyleCnt="17" custSzX="821438"/>
      <dgm:spPr/>
      <dgm:t>
        <a:bodyPr/>
        <a:lstStyle/>
        <a:p>
          <a:endParaRPr lang="en-US"/>
        </a:p>
      </dgm:t>
    </dgm:pt>
    <dgm:pt modelId="{EFF246BC-67F5-49C8-8FAA-984DA662E6AB}" type="pres">
      <dgm:prSet presAssocID="{CA74DB72-1D78-4C11-85EE-4F98670CB5B7}" presName="childText" presStyleLbl="bgAcc1" presStyleIdx="13" presStyleCnt="17" custScaleX="1174454" custLinFactNeighborX="-6078" custLinFactNeighborY="-10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9790DD-1AA7-459B-B8A3-0D64D39FBE2E}" type="pres">
      <dgm:prSet presAssocID="{F2A8A83B-8109-4C5A-9BC1-D7D3FA14A69D}" presName="Name13" presStyleLbl="parChTrans1D2" presStyleIdx="14" presStyleCnt="17" custSzX="821438"/>
      <dgm:spPr/>
      <dgm:t>
        <a:bodyPr/>
        <a:lstStyle/>
        <a:p>
          <a:endParaRPr lang="en-US"/>
        </a:p>
      </dgm:t>
    </dgm:pt>
    <dgm:pt modelId="{94372D32-9DAC-4AB3-BDB7-76DCEB6716E2}" type="pres">
      <dgm:prSet presAssocID="{878BC2F7-35C4-446E-B1D4-0E42A21B449F}" presName="childText" presStyleLbl="bgAcc1" presStyleIdx="14" presStyleCnt="17" custScaleX="1174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05D4B1-2BF3-471A-BF66-52B45A9C969D}" type="pres">
      <dgm:prSet presAssocID="{A4196723-DA2B-4431-950F-D3B6C6583885}" presName="Name13" presStyleLbl="parChTrans1D2" presStyleIdx="15" presStyleCnt="17" custSzX="821438"/>
      <dgm:spPr/>
      <dgm:t>
        <a:bodyPr/>
        <a:lstStyle/>
        <a:p>
          <a:endParaRPr lang="en-US"/>
        </a:p>
      </dgm:t>
    </dgm:pt>
    <dgm:pt modelId="{D71B2C26-0E83-4E11-A4A0-B2BAF101B77E}" type="pres">
      <dgm:prSet presAssocID="{AFA85293-4723-482A-9E1D-34271B1DD5C8}" presName="childText" presStyleLbl="bgAcc1" presStyleIdx="15" presStyleCnt="17" custScaleX="1174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EE55F0-D083-459C-AA74-585D7EAEAE9C}" type="pres">
      <dgm:prSet presAssocID="{BAEE29B8-104D-4E33-ABCA-DD2CADF52B06}" presName="Name13" presStyleLbl="parChTrans1D2" presStyleIdx="16" presStyleCnt="17" custSzX="821438"/>
      <dgm:spPr/>
      <dgm:t>
        <a:bodyPr/>
        <a:lstStyle/>
        <a:p>
          <a:endParaRPr lang="en-US"/>
        </a:p>
      </dgm:t>
    </dgm:pt>
    <dgm:pt modelId="{61A6E223-7C4F-4E69-8B13-915F905A49E2}" type="pres">
      <dgm:prSet presAssocID="{423889E3-799C-4B1A-A84B-BC36C6E2E4B3}" presName="childText" presStyleLbl="bgAcc1" presStyleIdx="16" presStyleCnt="17" custScaleX="1174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8CE1D5-74A3-4683-8555-E8B35BEA04D0}" type="presOf" srcId="{8C193F44-1D9A-46BB-BAE0-E9C6B90274CA}" destId="{55F7AEE1-3600-48BD-AB06-FFE8333F06D8}" srcOrd="0" destOrd="0" presId="urn:microsoft.com/office/officeart/2005/8/layout/hierarchy3"/>
    <dgm:cxn modelId="{7716D8E5-302F-41DC-8C25-30B78CF9B69E}" type="presOf" srcId="{AFA85293-4723-482A-9E1D-34271B1DD5C8}" destId="{D71B2C26-0E83-4E11-A4A0-B2BAF101B77E}" srcOrd="0" destOrd="0" presId="urn:microsoft.com/office/officeart/2005/8/layout/hierarchy3"/>
    <dgm:cxn modelId="{793A9C6B-A55F-47D4-9FA4-292A80304487}" type="presOf" srcId="{F2A8A83B-8109-4C5A-9BC1-D7D3FA14A69D}" destId="{769790DD-1AA7-459B-B8A3-0D64D39FBE2E}" srcOrd="0" destOrd="0" presId="urn:microsoft.com/office/officeart/2005/8/layout/hierarchy3"/>
    <dgm:cxn modelId="{23D16895-F7F8-4407-AFC1-253625191F92}" type="presOf" srcId="{E3EB4251-B0D0-492F-B3D6-8AE64A70BC6E}" destId="{9FC7CECB-DBB3-4F00-8EE6-111E88889CC5}" srcOrd="0" destOrd="0" presId="urn:microsoft.com/office/officeart/2005/8/layout/hierarchy3"/>
    <dgm:cxn modelId="{CCFDF289-E76C-476E-ACD4-9AB1E57A9BD9}" srcId="{D513AE09-2A84-4393-8378-5C7F0FA1CA4A}" destId="{DB08E1EC-6A3B-45B3-AAA3-841E598D65C7}" srcOrd="4" destOrd="0" parTransId="{B4F0B241-0351-4281-8173-2A47250642B5}" sibTransId="{20228CAE-4FE1-4357-83A8-2C2505EE7F5A}"/>
    <dgm:cxn modelId="{4AC711B4-B859-4EBF-A581-21541187756E}" type="presOf" srcId="{CA74DB72-1D78-4C11-85EE-4F98670CB5B7}" destId="{EFF246BC-67F5-49C8-8FAA-984DA662E6AB}" srcOrd="0" destOrd="0" presId="urn:microsoft.com/office/officeart/2005/8/layout/hierarchy3"/>
    <dgm:cxn modelId="{49257613-AB5D-4D09-870E-8DEA5DD69EDC}" srcId="{D513AE09-2A84-4393-8378-5C7F0FA1CA4A}" destId="{0840FF35-0560-4CED-9DEF-C5574950AE45}" srcOrd="2" destOrd="0" parTransId="{0D5901FC-9820-4C05-AFDB-2811A9FDDE78}" sibTransId="{FB778858-9E68-44E1-A33C-6C672FF21264}"/>
    <dgm:cxn modelId="{D3796117-DFA1-40C9-9F3C-CB5B159D82F3}" type="presOf" srcId="{62CC598B-04CB-4639-BAF1-CA47FFC4BD8E}" destId="{FC7143AC-9E15-46DF-A3ED-9E02FF814F97}" srcOrd="0" destOrd="0" presId="urn:microsoft.com/office/officeart/2005/8/layout/hierarchy3"/>
    <dgm:cxn modelId="{41ED6639-352D-48FC-BEBC-11C644987388}" srcId="{D513AE09-2A84-4393-8378-5C7F0FA1CA4A}" destId="{AA52EF45-A444-40D9-A386-B16077C7F1C0}" srcOrd="1" destOrd="0" parTransId="{6BB92A94-2C3F-42F9-A056-04F0CBC6CEA7}" sibTransId="{429C8710-09B3-487E-8150-020C925E52E3}"/>
    <dgm:cxn modelId="{D3BC4B74-3BBF-42E2-93CC-D9FA02F4C540}" type="presOf" srcId="{E25E248E-855B-4549-A414-3D34D9F87583}" destId="{0C0EEBE7-7A75-448D-94D0-1EA1E8028BD7}" srcOrd="0" destOrd="0" presId="urn:microsoft.com/office/officeart/2005/8/layout/hierarchy3"/>
    <dgm:cxn modelId="{D22109B4-96D5-42A7-8F76-BB43A9FAF29D}" type="presOf" srcId="{4F0CA858-01B8-4995-B97C-A28BACA64F8D}" destId="{17D1E949-EBC8-4A71-9F1F-3A7D20630ECF}" srcOrd="0" destOrd="0" presId="urn:microsoft.com/office/officeart/2005/8/layout/hierarchy3"/>
    <dgm:cxn modelId="{1306305B-B3B0-47E1-86F4-0695BD29652A}" type="presOf" srcId="{DB08E1EC-6A3B-45B3-AAA3-841E598D65C7}" destId="{E7ECEB01-AA35-4E5D-B73B-D2B3F07E667D}" srcOrd="0" destOrd="0" presId="urn:microsoft.com/office/officeart/2005/8/layout/hierarchy3"/>
    <dgm:cxn modelId="{C775C180-63C5-4EE3-8ECA-5BEBED0C66A8}" srcId="{D513AE09-2A84-4393-8378-5C7F0FA1CA4A}" destId="{6CF47DD3-61BB-46E0-B330-4BF4E5CAC460}" srcOrd="9" destOrd="0" parTransId="{7D2C9962-5E3A-4CB1-9CBD-F82630501B23}" sibTransId="{FC1F5710-26A5-47E6-A5FC-2D1E9BE22772}"/>
    <dgm:cxn modelId="{D443EA43-18BD-4D87-A8FF-4C8C27AD074D}" srcId="{D513AE09-2A84-4393-8378-5C7F0FA1CA4A}" destId="{423889E3-799C-4B1A-A84B-BC36C6E2E4B3}" srcOrd="16" destOrd="0" parTransId="{BAEE29B8-104D-4E33-ABCA-DD2CADF52B06}" sibTransId="{8BCBA7F4-9560-49CB-AEAB-5DBC903CB23F}"/>
    <dgm:cxn modelId="{0818F357-8866-4961-884B-9A853704F83D}" type="presOf" srcId="{B4F0B241-0351-4281-8173-2A47250642B5}" destId="{9E46B86C-0B12-48DA-BAEF-1AA8EA1E0B1B}" srcOrd="0" destOrd="0" presId="urn:microsoft.com/office/officeart/2005/8/layout/hierarchy3"/>
    <dgm:cxn modelId="{9AA7848B-F799-4485-AD67-32CF7EA34BF9}" type="presOf" srcId="{D1D46A22-18C7-4853-89CA-EFE4BE257A13}" destId="{4F81F52C-FD1D-4726-B851-9FF0F4EA5893}" srcOrd="0" destOrd="0" presId="urn:microsoft.com/office/officeart/2005/8/layout/hierarchy3"/>
    <dgm:cxn modelId="{244474A6-6BCA-40C9-8655-00B4DD7F65E0}" type="presOf" srcId="{D513AE09-2A84-4393-8378-5C7F0FA1CA4A}" destId="{5EEEE5B3-104B-451D-815A-5454D0DE87D6}" srcOrd="0" destOrd="0" presId="urn:microsoft.com/office/officeart/2005/8/layout/hierarchy3"/>
    <dgm:cxn modelId="{E357DCDC-8A29-447A-AB1F-9B831210D131}" type="presOf" srcId="{423889E3-799C-4B1A-A84B-BC36C6E2E4B3}" destId="{61A6E223-7C4F-4E69-8B13-915F905A49E2}" srcOrd="0" destOrd="0" presId="urn:microsoft.com/office/officeart/2005/8/layout/hierarchy3"/>
    <dgm:cxn modelId="{C373430C-6ABD-4695-9199-4A2C4609F9BF}" type="presOf" srcId="{11823097-5F02-4313-AFDE-41FFA608860D}" destId="{E86C95A4-081B-4D90-B0C2-C9045205AF75}" srcOrd="0" destOrd="0" presId="urn:microsoft.com/office/officeart/2005/8/layout/hierarchy3"/>
    <dgm:cxn modelId="{E2DBDE60-4275-4FF1-B446-1929DB02A0FF}" type="presOf" srcId="{AA52EF45-A444-40D9-A386-B16077C7F1C0}" destId="{3F2F75C6-C4B0-493A-850A-EA7DCE13C556}" srcOrd="0" destOrd="0" presId="urn:microsoft.com/office/officeart/2005/8/layout/hierarchy3"/>
    <dgm:cxn modelId="{2CB33BF4-797E-4636-96B0-3C084B19BEFF}" type="presOf" srcId="{1B1FD963-B858-4221-B82C-19F67986DEF4}" destId="{E876D220-4E9E-46BC-9E64-CDEA3677A558}" srcOrd="0" destOrd="0" presId="urn:microsoft.com/office/officeart/2005/8/layout/hierarchy3"/>
    <dgm:cxn modelId="{0FCBB38D-758E-442F-81DB-5DFECD247849}" type="presOf" srcId="{44837E43-AAD3-46F2-8087-1B349478E74D}" destId="{3CFCAD07-7965-4D44-930C-C1C48AE3362E}" srcOrd="0" destOrd="0" presId="urn:microsoft.com/office/officeart/2005/8/layout/hierarchy3"/>
    <dgm:cxn modelId="{2F75D99A-451C-4630-B920-0BE0F5AEDA26}" srcId="{D513AE09-2A84-4393-8378-5C7F0FA1CA4A}" destId="{F0242A3E-C692-45ED-A799-AFE543D1B984}" srcOrd="0" destOrd="0" parTransId="{A4B2AB8E-6C75-40EA-AFEF-579FA38DC641}" sibTransId="{C36AAA2E-AFF4-410E-8FCE-908466632EF5}"/>
    <dgm:cxn modelId="{E4F82F4B-E0CA-4062-AC2E-D48C311C5E73}" srcId="{D513AE09-2A84-4393-8378-5C7F0FA1CA4A}" destId="{1F5C0324-3E70-4A24-BE45-3057DB995B2C}" srcOrd="7" destOrd="0" parTransId="{1B1FD963-B858-4221-B82C-19F67986DEF4}" sibTransId="{0EF2B035-31DC-43CE-B29E-F3D346155418}"/>
    <dgm:cxn modelId="{03E62A5E-6F20-4DCE-92EA-A1AE28455F52}" srcId="{D513AE09-2A84-4393-8378-5C7F0FA1CA4A}" destId="{CA74DB72-1D78-4C11-85EE-4F98670CB5B7}" srcOrd="13" destOrd="0" parTransId="{328B6C4A-2F47-4A41-8948-C2E24C6BD179}" sibTransId="{8B92D944-7415-4596-BF49-4E3D3AB07B29}"/>
    <dgm:cxn modelId="{863C018D-37A3-4F9A-8C74-28578A6BF068}" type="presOf" srcId="{BBE463C4-567D-4292-82A0-373B03ED7842}" destId="{A85639E6-C364-4AD5-A00B-1BB3DAB51AC3}" srcOrd="0" destOrd="0" presId="urn:microsoft.com/office/officeart/2005/8/layout/hierarchy3"/>
    <dgm:cxn modelId="{034D930A-4401-4517-8E2E-355A07F207C0}" srcId="{D513AE09-2A84-4393-8378-5C7F0FA1CA4A}" destId="{878BC2F7-35C4-446E-B1D4-0E42A21B449F}" srcOrd="14" destOrd="0" parTransId="{F2A8A83B-8109-4C5A-9BC1-D7D3FA14A69D}" sibTransId="{FFE970C5-F860-430B-A193-B7324BEA02F5}"/>
    <dgm:cxn modelId="{7A214553-080B-4ED5-ABB8-395A2393BA28}" type="presOf" srcId="{896D4542-C9B1-4E55-BE14-99A9DB76D0B7}" destId="{DFE21AB7-1EAE-44DA-8306-F14774820DE9}" srcOrd="0" destOrd="0" presId="urn:microsoft.com/office/officeart/2005/8/layout/hierarchy3"/>
    <dgm:cxn modelId="{29F94AC3-206B-4E43-81C9-11B3D6B9F6F0}" type="presOf" srcId="{0D5901FC-9820-4C05-AFDB-2811A9FDDE78}" destId="{90EED4A7-8EA0-452F-994C-A27E4801C448}" srcOrd="0" destOrd="0" presId="urn:microsoft.com/office/officeart/2005/8/layout/hierarchy3"/>
    <dgm:cxn modelId="{2A7A9EDE-4D11-47C2-955C-6AF785EA71C8}" type="presOf" srcId="{BAEE29B8-104D-4E33-ABCA-DD2CADF52B06}" destId="{87EE55F0-D083-459C-AA74-585D7EAEAE9C}" srcOrd="0" destOrd="0" presId="urn:microsoft.com/office/officeart/2005/8/layout/hierarchy3"/>
    <dgm:cxn modelId="{C54EBC26-102B-4DF0-9C21-04A95C9096FA}" type="presOf" srcId="{F0242A3E-C692-45ED-A799-AFE543D1B984}" destId="{2F89DFB1-41BD-4855-9F4A-40D60093A9F3}" srcOrd="0" destOrd="0" presId="urn:microsoft.com/office/officeart/2005/8/layout/hierarchy3"/>
    <dgm:cxn modelId="{AEF8192B-89D3-455E-89B0-2F75CD20D420}" type="presOf" srcId="{1F5C0324-3E70-4A24-BE45-3057DB995B2C}" destId="{9E905DF6-6F8E-4F77-B5FF-17FC758E8002}" srcOrd="0" destOrd="0" presId="urn:microsoft.com/office/officeart/2005/8/layout/hierarchy3"/>
    <dgm:cxn modelId="{6F28FE79-5AC9-4A20-B183-F354A2F24B41}" type="presOf" srcId="{A4B2AB8E-6C75-40EA-AFEF-579FA38DC641}" destId="{2883A56F-770A-452F-879D-180E63B613C1}" srcOrd="0" destOrd="0" presId="urn:microsoft.com/office/officeart/2005/8/layout/hierarchy3"/>
    <dgm:cxn modelId="{1EB66256-EE6E-440C-9CFB-7A4F0A5E0AC3}" type="presOf" srcId="{22D03A90-5E11-490F-851E-0ABFE129108D}" destId="{B5BF486B-A802-4EEA-9345-85332BB09608}" srcOrd="0" destOrd="0" presId="urn:microsoft.com/office/officeart/2005/8/layout/hierarchy3"/>
    <dgm:cxn modelId="{07E2F31D-3998-4D99-8E25-25F9C625FBFE}" srcId="{D513AE09-2A84-4393-8378-5C7F0FA1CA4A}" destId="{194BA603-8DE1-4356-86B3-6CDA2C789578}" srcOrd="5" destOrd="0" parTransId="{8C193F44-1D9A-46BB-BAE0-E9C6B90274CA}" sibTransId="{94D95640-F295-4087-9557-2A878165F2CF}"/>
    <dgm:cxn modelId="{F1A60B51-5F89-473B-93F7-BA66CDBB09FD}" type="presOf" srcId="{6BB92A94-2C3F-42F9-A056-04F0CBC6CEA7}" destId="{4D6FCBF1-9B11-4442-9372-3C2126FACCB2}" srcOrd="0" destOrd="0" presId="urn:microsoft.com/office/officeart/2005/8/layout/hierarchy3"/>
    <dgm:cxn modelId="{DC124784-86EC-4409-AF48-A29BA24E6425}" srcId="{D513AE09-2A84-4393-8378-5C7F0FA1CA4A}" destId="{623D65BC-CFDA-402D-9979-AEFEF11A7F60}" srcOrd="11" destOrd="0" parTransId="{13EB4ED0-16B9-40E3-895B-84BB10A0B1A1}" sibTransId="{5F5CE834-BD25-4E39-A688-1A0B11615678}"/>
    <dgm:cxn modelId="{68907C07-FC3D-493B-9DEE-A68628FC7FF6}" srcId="{D513AE09-2A84-4393-8378-5C7F0FA1CA4A}" destId="{D1D46A22-18C7-4853-89CA-EFE4BE257A13}" srcOrd="10" destOrd="0" parTransId="{E25E248E-855B-4549-A414-3D34D9F87583}" sibTransId="{DC2C1E83-3BFD-41A8-BE51-F91BC630AC89}"/>
    <dgm:cxn modelId="{1D067B46-E905-4756-92C5-68490966B263}" type="presOf" srcId="{328B6C4A-2F47-4A41-8948-C2E24C6BD179}" destId="{85C6ECBB-F8D7-4693-9391-2ED79B496068}" srcOrd="0" destOrd="0" presId="urn:microsoft.com/office/officeart/2005/8/layout/hierarchy3"/>
    <dgm:cxn modelId="{2CECFD0E-8BC3-40F8-A4FA-5F9F9DC1D8AE}" type="presOf" srcId="{13EB4ED0-16B9-40E3-895B-84BB10A0B1A1}" destId="{8A7F30A4-2199-4A6F-AA99-7C25D8677C3F}" srcOrd="0" destOrd="0" presId="urn:microsoft.com/office/officeart/2005/8/layout/hierarchy3"/>
    <dgm:cxn modelId="{C82E3CFF-608F-4A52-AEDC-F4FEC4F504E2}" type="presOf" srcId="{A4196723-DA2B-4431-950F-D3B6C6583885}" destId="{4F05D4B1-2BF3-471A-BF66-52B45A9C969D}" srcOrd="0" destOrd="0" presId="urn:microsoft.com/office/officeart/2005/8/layout/hierarchy3"/>
    <dgm:cxn modelId="{F75E6F23-7ED0-4980-A983-54481AD902C9}" type="presOf" srcId="{878BC2F7-35C4-446E-B1D4-0E42A21B449F}" destId="{94372D32-9DAC-4AB3-BDB7-76DCEB6716E2}" srcOrd="0" destOrd="0" presId="urn:microsoft.com/office/officeart/2005/8/layout/hierarchy3"/>
    <dgm:cxn modelId="{3033DB81-217A-4EAE-8783-307A3F31E730}" srcId="{22D03A90-5E11-490F-851E-0ABFE129108D}" destId="{D513AE09-2A84-4393-8378-5C7F0FA1CA4A}" srcOrd="0" destOrd="0" parTransId="{09AA0646-7F94-4BBC-BE23-D109E04FE524}" sibTransId="{02307B2B-DCAB-42F9-8ACC-35782D2C2142}"/>
    <dgm:cxn modelId="{4FE5F5CC-D6C5-4168-A972-17255F548EF5}" type="presOf" srcId="{6CF47DD3-61BB-46E0-B330-4BF4E5CAC460}" destId="{D6B32997-0B4C-4281-9CE9-3089F61FF3CA}" srcOrd="0" destOrd="0" presId="urn:microsoft.com/office/officeart/2005/8/layout/hierarchy3"/>
    <dgm:cxn modelId="{EF3A0FE1-0AAC-428B-9029-A608BE829C3C}" type="presOf" srcId="{0840FF35-0560-4CED-9DEF-C5574950AE45}" destId="{86D5B50F-FB7D-47CC-A31D-E708C122C83C}" srcOrd="0" destOrd="0" presId="urn:microsoft.com/office/officeart/2005/8/layout/hierarchy3"/>
    <dgm:cxn modelId="{3F1996C0-E6AB-46CE-BE1A-FABF7803C098}" srcId="{D513AE09-2A84-4393-8378-5C7F0FA1CA4A}" destId="{AFA85293-4723-482A-9E1D-34271B1DD5C8}" srcOrd="15" destOrd="0" parTransId="{A4196723-DA2B-4431-950F-D3B6C6583885}" sibTransId="{AA92BD84-E858-4C2E-AF68-4D0949A70F22}"/>
    <dgm:cxn modelId="{912876B3-16B2-4303-8EB9-711FC27B066D}" srcId="{D513AE09-2A84-4393-8378-5C7F0FA1CA4A}" destId="{11823097-5F02-4313-AFDE-41FFA608860D}" srcOrd="8" destOrd="0" parTransId="{981E7D12-34DA-446C-BA22-5F35CED18545}" sibTransId="{E7FFF456-C0C8-4AFC-A2B6-FFBE6D9FC00B}"/>
    <dgm:cxn modelId="{6FC09750-0810-4736-859C-D1E68088E1FA}" type="presOf" srcId="{D513AE09-2A84-4393-8378-5C7F0FA1CA4A}" destId="{B1EE48F0-27ED-44A8-9721-89A1FF52D092}" srcOrd="1" destOrd="0" presId="urn:microsoft.com/office/officeart/2005/8/layout/hierarchy3"/>
    <dgm:cxn modelId="{A71098EE-6C36-4E4E-A16E-AA1F3273F03F}" type="presOf" srcId="{194BA603-8DE1-4356-86B3-6CDA2C789578}" destId="{8AC36A13-FACE-4E5B-927D-56EF20D46B36}" srcOrd="0" destOrd="0" presId="urn:microsoft.com/office/officeart/2005/8/layout/hierarchy3"/>
    <dgm:cxn modelId="{D1F97301-68B0-4B7F-83B3-698C415F0B43}" type="presOf" srcId="{981E7D12-34DA-446C-BA22-5F35CED18545}" destId="{D27B70D5-ACDD-445D-AE48-0F69FA6FF693}" srcOrd="0" destOrd="0" presId="urn:microsoft.com/office/officeart/2005/8/layout/hierarchy3"/>
    <dgm:cxn modelId="{557A9C88-A182-4133-B118-24CD4147B3CF}" type="presOf" srcId="{623D65BC-CFDA-402D-9979-AEFEF11A7F60}" destId="{E602A1A7-9532-4A44-9C56-93491955D112}" srcOrd="0" destOrd="0" presId="urn:microsoft.com/office/officeart/2005/8/layout/hierarchy3"/>
    <dgm:cxn modelId="{620A0044-4DAC-4F00-8E70-9D8E32CEFE68}" type="presOf" srcId="{7D2C9962-5E3A-4CB1-9CBD-F82630501B23}" destId="{5565250E-B250-4975-88BA-17C88B562B6C}" srcOrd="0" destOrd="0" presId="urn:microsoft.com/office/officeart/2005/8/layout/hierarchy3"/>
    <dgm:cxn modelId="{EA3158E2-FB88-4B30-AB63-21CBBA482ACE}" srcId="{D513AE09-2A84-4393-8378-5C7F0FA1CA4A}" destId="{44837E43-AAD3-46F2-8087-1B349478E74D}" srcOrd="6" destOrd="0" parTransId="{62CC598B-04CB-4639-BAF1-CA47FFC4BD8E}" sibTransId="{D33788BB-020D-42F1-A55E-9A307AE3EEF7}"/>
    <dgm:cxn modelId="{2FDFD6EE-DB9F-4341-9EE3-961A06F3A675}" srcId="{D513AE09-2A84-4393-8378-5C7F0FA1CA4A}" destId="{E3EB4251-B0D0-492F-B3D6-8AE64A70BC6E}" srcOrd="12" destOrd="0" parTransId="{BBE463C4-567D-4292-82A0-373B03ED7842}" sibTransId="{ADE4E07A-2687-4209-A50C-783A4CCBFAFC}"/>
    <dgm:cxn modelId="{0249BAD7-89E2-489E-8648-0D005EFBDB64}" srcId="{D513AE09-2A84-4393-8378-5C7F0FA1CA4A}" destId="{4F0CA858-01B8-4995-B97C-A28BACA64F8D}" srcOrd="3" destOrd="0" parTransId="{896D4542-C9B1-4E55-BE14-99A9DB76D0B7}" sibTransId="{42C90159-B36F-462B-BBB6-BEFE11143677}"/>
    <dgm:cxn modelId="{6EC419F5-1DBD-46D0-8D1C-B79CC15CB5E3}" type="presParOf" srcId="{B5BF486B-A802-4EEA-9345-85332BB09608}" destId="{890469FE-8D9C-4BAB-B8FA-F18B21F25DD9}" srcOrd="0" destOrd="0" presId="urn:microsoft.com/office/officeart/2005/8/layout/hierarchy3"/>
    <dgm:cxn modelId="{1F25435B-DE22-4E6D-8626-DF1C485B2E24}" type="presParOf" srcId="{890469FE-8D9C-4BAB-B8FA-F18B21F25DD9}" destId="{82569C76-9627-4C10-80E9-CA4027307B27}" srcOrd="0" destOrd="0" presId="urn:microsoft.com/office/officeart/2005/8/layout/hierarchy3"/>
    <dgm:cxn modelId="{6ED2E602-0400-4A66-9137-7765A6B6623E}" type="presParOf" srcId="{82569C76-9627-4C10-80E9-CA4027307B27}" destId="{5EEEE5B3-104B-451D-815A-5454D0DE87D6}" srcOrd="0" destOrd="0" presId="urn:microsoft.com/office/officeart/2005/8/layout/hierarchy3"/>
    <dgm:cxn modelId="{2BD22009-17FD-4CCA-B71C-20A78DB20C91}" type="presParOf" srcId="{82569C76-9627-4C10-80E9-CA4027307B27}" destId="{B1EE48F0-27ED-44A8-9721-89A1FF52D092}" srcOrd="1" destOrd="0" presId="urn:microsoft.com/office/officeart/2005/8/layout/hierarchy3"/>
    <dgm:cxn modelId="{D53DE071-F6A4-4366-BA0F-BC7D53179CB6}" type="presParOf" srcId="{890469FE-8D9C-4BAB-B8FA-F18B21F25DD9}" destId="{0CB141B2-6EB0-4DC6-9CD4-A481256DFE15}" srcOrd="1" destOrd="0" presId="urn:microsoft.com/office/officeart/2005/8/layout/hierarchy3"/>
    <dgm:cxn modelId="{9A51629A-27A1-4761-BE7E-E3BB6D05E02A}" type="presParOf" srcId="{0CB141B2-6EB0-4DC6-9CD4-A481256DFE15}" destId="{2883A56F-770A-452F-879D-180E63B613C1}" srcOrd="0" destOrd="0" presId="urn:microsoft.com/office/officeart/2005/8/layout/hierarchy3"/>
    <dgm:cxn modelId="{7C62BA82-26BD-49F6-83D7-F87E523E1594}" type="presParOf" srcId="{0CB141B2-6EB0-4DC6-9CD4-A481256DFE15}" destId="{2F89DFB1-41BD-4855-9F4A-40D60093A9F3}" srcOrd="1" destOrd="0" presId="urn:microsoft.com/office/officeart/2005/8/layout/hierarchy3"/>
    <dgm:cxn modelId="{915FEAFA-6F3E-436C-A682-6CCC2A44FEA0}" type="presParOf" srcId="{0CB141B2-6EB0-4DC6-9CD4-A481256DFE15}" destId="{4D6FCBF1-9B11-4442-9372-3C2126FACCB2}" srcOrd="2" destOrd="0" presId="urn:microsoft.com/office/officeart/2005/8/layout/hierarchy3"/>
    <dgm:cxn modelId="{86C97923-F43E-4E4F-A87D-9E9C26914C17}" type="presParOf" srcId="{0CB141B2-6EB0-4DC6-9CD4-A481256DFE15}" destId="{3F2F75C6-C4B0-493A-850A-EA7DCE13C556}" srcOrd="3" destOrd="0" presId="urn:microsoft.com/office/officeart/2005/8/layout/hierarchy3"/>
    <dgm:cxn modelId="{8492212D-71F7-4315-BDA4-22E90792C9D4}" type="presParOf" srcId="{0CB141B2-6EB0-4DC6-9CD4-A481256DFE15}" destId="{90EED4A7-8EA0-452F-994C-A27E4801C448}" srcOrd="4" destOrd="0" presId="urn:microsoft.com/office/officeart/2005/8/layout/hierarchy3"/>
    <dgm:cxn modelId="{D08CBA3E-B1B8-471D-9F82-181F5C40BF3B}" type="presParOf" srcId="{0CB141B2-6EB0-4DC6-9CD4-A481256DFE15}" destId="{86D5B50F-FB7D-47CC-A31D-E708C122C83C}" srcOrd="5" destOrd="0" presId="urn:microsoft.com/office/officeart/2005/8/layout/hierarchy3"/>
    <dgm:cxn modelId="{BE30AF46-EE63-475E-826E-65E417B400D7}" type="presParOf" srcId="{0CB141B2-6EB0-4DC6-9CD4-A481256DFE15}" destId="{DFE21AB7-1EAE-44DA-8306-F14774820DE9}" srcOrd="6" destOrd="0" presId="urn:microsoft.com/office/officeart/2005/8/layout/hierarchy3"/>
    <dgm:cxn modelId="{9B9A40BB-CAA7-4000-9529-74BC00F3FF64}" type="presParOf" srcId="{0CB141B2-6EB0-4DC6-9CD4-A481256DFE15}" destId="{17D1E949-EBC8-4A71-9F1F-3A7D20630ECF}" srcOrd="7" destOrd="0" presId="urn:microsoft.com/office/officeart/2005/8/layout/hierarchy3"/>
    <dgm:cxn modelId="{CA39F2E6-0031-47FF-8617-44DC8ADF3370}" type="presParOf" srcId="{0CB141B2-6EB0-4DC6-9CD4-A481256DFE15}" destId="{9E46B86C-0B12-48DA-BAEF-1AA8EA1E0B1B}" srcOrd="8" destOrd="0" presId="urn:microsoft.com/office/officeart/2005/8/layout/hierarchy3"/>
    <dgm:cxn modelId="{94C962AD-9585-418C-BAAB-DB6B79B01EF1}" type="presParOf" srcId="{0CB141B2-6EB0-4DC6-9CD4-A481256DFE15}" destId="{E7ECEB01-AA35-4E5D-B73B-D2B3F07E667D}" srcOrd="9" destOrd="0" presId="urn:microsoft.com/office/officeart/2005/8/layout/hierarchy3"/>
    <dgm:cxn modelId="{182652EB-8EF0-45E0-BFEE-56B8AE79A314}" type="presParOf" srcId="{0CB141B2-6EB0-4DC6-9CD4-A481256DFE15}" destId="{55F7AEE1-3600-48BD-AB06-FFE8333F06D8}" srcOrd="10" destOrd="0" presId="urn:microsoft.com/office/officeart/2005/8/layout/hierarchy3"/>
    <dgm:cxn modelId="{32627A26-9E5B-42DE-A332-D51B8ED9A0F0}" type="presParOf" srcId="{0CB141B2-6EB0-4DC6-9CD4-A481256DFE15}" destId="{8AC36A13-FACE-4E5B-927D-56EF20D46B36}" srcOrd="11" destOrd="0" presId="urn:microsoft.com/office/officeart/2005/8/layout/hierarchy3"/>
    <dgm:cxn modelId="{249AAFB8-CA3B-492E-AC84-8832CC81F063}" type="presParOf" srcId="{0CB141B2-6EB0-4DC6-9CD4-A481256DFE15}" destId="{FC7143AC-9E15-46DF-A3ED-9E02FF814F97}" srcOrd="12" destOrd="0" presId="urn:microsoft.com/office/officeart/2005/8/layout/hierarchy3"/>
    <dgm:cxn modelId="{DA45ED2C-665D-4EF5-9441-45F6E1E19385}" type="presParOf" srcId="{0CB141B2-6EB0-4DC6-9CD4-A481256DFE15}" destId="{3CFCAD07-7965-4D44-930C-C1C48AE3362E}" srcOrd="13" destOrd="0" presId="urn:microsoft.com/office/officeart/2005/8/layout/hierarchy3"/>
    <dgm:cxn modelId="{8B75AE90-ED00-429F-947F-B96CEB2F8FF0}" type="presParOf" srcId="{0CB141B2-6EB0-4DC6-9CD4-A481256DFE15}" destId="{E876D220-4E9E-46BC-9E64-CDEA3677A558}" srcOrd="14" destOrd="0" presId="urn:microsoft.com/office/officeart/2005/8/layout/hierarchy3"/>
    <dgm:cxn modelId="{C5CB4637-07FE-431D-B989-17515184F3B0}" type="presParOf" srcId="{0CB141B2-6EB0-4DC6-9CD4-A481256DFE15}" destId="{9E905DF6-6F8E-4F77-B5FF-17FC758E8002}" srcOrd="15" destOrd="0" presId="urn:microsoft.com/office/officeart/2005/8/layout/hierarchy3"/>
    <dgm:cxn modelId="{61BC068D-7DB7-4719-9FFC-DD7DB6C6316C}" type="presParOf" srcId="{0CB141B2-6EB0-4DC6-9CD4-A481256DFE15}" destId="{D27B70D5-ACDD-445D-AE48-0F69FA6FF693}" srcOrd="16" destOrd="0" presId="urn:microsoft.com/office/officeart/2005/8/layout/hierarchy3"/>
    <dgm:cxn modelId="{241AE684-1009-416A-BB39-B71922D2EBD6}" type="presParOf" srcId="{0CB141B2-6EB0-4DC6-9CD4-A481256DFE15}" destId="{E86C95A4-081B-4D90-B0C2-C9045205AF75}" srcOrd="17" destOrd="0" presId="urn:microsoft.com/office/officeart/2005/8/layout/hierarchy3"/>
    <dgm:cxn modelId="{D7A071A8-9540-4BD4-AF9A-B8DC45C874FB}" type="presParOf" srcId="{0CB141B2-6EB0-4DC6-9CD4-A481256DFE15}" destId="{5565250E-B250-4975-88BA-17C88B562B6C}" srcOrd="18" destOrd="0" presId="urn:microsoft.com/office/officeart/2005/8/layout/hierarchy3"/>
    <dgm:cxn modelId="{E61C8CDE-725B-4E74-98A9-22D775EB7472}" type="presParOf" srcId="{0CB141B2-6EB0-4DC6-9CD4-A481256DFE15}" destId="{D6B32997-0B4C-4281-9CE9-3089F61FF3CA}" srcOrd="19" destOrd="0" presId="urn:microsoft.com/office/officeart/2005/8/layout/hierarchy3"/>
    <dgm:cxn modelId="{C5B46D8F-4567-4E6C-AABC-2BEA971BF38C}" type="presParOf" srcId="{0CB141B2-6EB0-4DC6-9CD4-A481256DFE15}" destId="{0C0EEBE7-7A75-448D-94D0-1EA1E8028BD7}" srcOrd="20" destOrd="0" presId="urn:microsoft.com/office/officeart/2005/8/layout/hierarchy3"/>
    <dgm:cxn modelId="{24783425-228F-4215-BBFB-2534B9B0E8E3}" type="presParOf" srcId="{0CB141B2-6EB0-4DC6-9CD4-A481256DFE15}" destId="{4F81F52C-FD1D-4726-B851-9FF0F4EA5893}" srcOrd="21" destOrd="0" presId="urn:microsoft.com/office/officeart/2005/8/layout/hierarchy3"/>
    <dgm:cxn modelId="{52FA4518-4AE0-4E3C-83FC-604DAABAFA74}" type="presParOf" srcId="{0CB141B2-6EB0-4DC6-9CD4-A481256DFE15}" destId="{8A7F30A4-2199-4A6F-AA99-7C25D8677C3F}" srcOrd="22" destOrd="0" presId="urn:microsoft.com/office/officeart/2005/8/layout/hierarchy3"/>
    <dgm:cxn modelId="{9B408B44-FBAF-4705-A236-BB910FEC7922}" type="presParOf" srcId="{0CB141B2-6EB0-4DC6-9CD4-A481256DFE15}" destId="{E602A1A7-9532-4A44-9C56-93491955D112}" srcOrd="23" destOrd="0" presId="urn:microsoft.com/office/officeart/2005/8/layout/hierarchy3"/>
    <dgm:cxn modelId="{9B86A246-D4F9-4048-A681-EB10D7245BD7}" type="presParOf" srcId="{0CB141B2-6EB0-4DC6-9CD4-A481256DFE15}" destId="{A85639E6-C364-4AD5-A00B-1BB3DAB51AC3}" srcOrd="24" destOrd="0" presId="urn:microsoft.com/office/officeart/2005/8/layout/hierarchy3"/>
    <dgm:cxn modelId="{AF71075C-D1DD-496F-9BFE-C49E7D0BB782}" type="presParOf" srcId="{0CB141B2-6EB0-4DC6-9CD4-A481256DFE15}" destId="{9FC7CECB-DBB3-4F00-8EE6-111E88889CC5}" srcOrd="25" destOrd="0" presId="urn:microsoft.com/office/officeart/2005/8/layout/hierarchy3"/>
    <dgm:cxn modelId="{5AB1FEFF-80FA-4A0B-AC7D-543C542D3DEC}" type="presParOf" srcId="{0CB141B2-6EB0-4DC6-9CD4-A481256DFE15}" destId="{85C6ECBB-F8D7-4693-9391-2ED79B496068}" srcOrd="26" destOrd="0" presId="urn:microsoft.com/office/officeart/2005/8/layout/hierarchy3"/>
    <dgm:cxn modelId="{6785228C-9B21-4B6A-B97B-14548DCF6030}" type="presParOf" srcId="{0CB141B2-6EB0-4DC6-9CD4-A481256DFE15}" destId="{EFF246BC-67F5-49C8-8FAA-984DA662E6AB}" srcOrd="27" destOrd="0" presId="urn:microsoft.com/office/officeart/2005/8/layout/hierarchy3"/>
    <dgm:cxn modelId="{5938C47A-C340-4EA5-898C-AB35D1943569}" type="presParOf" srcId="{0CB141B2-6EB0-4DC6-9CD4-A481256DFE15}" destId="{769790DD-1AA7-459B-B8A3-0D64D39FBE2E}" srcOrd="28" destOrd="0" presId="urn:microsoft.com/office/officeart/2005/8/layout/hierarchy3"/>
    <dgm:cxn modelId="{F3C82BA4-239F-400E-AAB3-B53A3809C526}" type="presParOf" srcId="{0CB141B2-6EB0-4DC6-9CD4-A481256DFE15}" destId="{94372D32-9DAC-4AB3-BDB7-76DCEB6716E2}" srcOrd="29" destOrd="0" presId="urn:microsoft.com/office/officeart/2005/8/layout/hierarchy3"/>
    <dgm:cxn modelId="{B8655725-A1FC-4870-B693-BA44AD9690FB}" type="presParOf" srcId="{0CB141B2-6EB0-4DC6-9CD4-A481256DFE15}" destId="{4F05D4B1-2BF3-471A-BF66-52B45A9C969D}" srcOrd="30" destOrd="0" presId="urn:microsoft.com/office/officeart/2005/8/layout/hierarchy3"/>
    <dgm:cxn modelId="{BD7B73E4-373D-467F-A596-311C3421B79B}" type="presParOf" srcId="{0CB141B2-6EB0-4DC6-9CD4-A481256DFE15}" destId="{D71B2C26-0E83-4E11-A4A0-B2BAF101B77E}" srcOrd="31" destOrd="0" presId="urn:microsoft.com/office/officeart/2005/8/layout/hierarchy3"/>
    <dgm:cxn modelId="{AA5BD161-1574-4D0B-BE10-33F745C98F63}" type="presParOf" srcId="{0CB141B2-6EB0-4DC6-9CD4-A481256DFE15}" destId="{87EE55F0-D083-459C-AA74-585D7EAEAE9C}" srcOrd="32" destOrd="0" presId="urn:microsoft.com/office/officeart/2005/8/layout/hierarchy3"/>
    <dgm:cxn modelId="{1A39DBA8-F11C-40F9-8296-B8BC9A710D51}" type="presParOf" srcId="{0CB141B2-6EB0-4DC6-9CD4-A481256DFE15}" destId="{61A6E223-7C4F-4E69-8B13-915F905A49E2}" srcOrd="33" destOrd="0" presId="urn:microsoft.com/office/officeart/2005/8/layout/hierarchy3"/>
  </dgm:cxnLst>
  <dgm:bg/>
  <dgm:whole>
    <a:ln w="9525">
      <a:noFill/>
    </a:ln>
  </dgm:whole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EE5B3-104B-451D-815A-5454D0DE87D6}">
      <dsp:nvSpPr>
        <dsp:cNvPr id="0" name=""/>
        <dsp:cNvSpPr/>
      </dsp:nvSpPr>
      <dsp:spPr>
        <a:xfrm>
          <a:off x="466159" y="2750"/>
          <a:ext cx="6676552" cy="484885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solidFill>
                <a:srgbClr val="FF0000"/>
              </a:solidFill>
              <a:cs typeface="B Koodak" panose="00000700000000000000" pitchFamily="2" charset="-78"/>
            </a:rPr>
            <a:t>فصل دوازدهم</a:t>
          </a:r>
          <a:r>
            <a:rPr lang="fa-IR" sz="1400" b="1" kern="1200" dirty="0" smtClean="0">
              <a:solidFill>
                <a:schemeClr val="tx1"/>
              </a:solidFill>
              <a:cs typeface="B Koodak" panose="00000700000000000000" pitchFamily="2" charset="-78"/>
            </a:rPr>
            <a:t>: برنامه‌ريزي استراتژيك براي سيستم‌هاي اطلاعات: در دوره فعلي</a:t>
          </a:r>
          <a:endParaRPr lang="en-US" sz="1400" b="1" kern="1200" dirty="0" smtClean="0">
            <a:solidFill>
              <a:schemeClr val="tx1"/>
            </a:solidFill>
            <a:cs typeface="B Koodak" panose="00000700000000000000" pitchFamily="2" charset="-78"/>
          </a:endParaRPr>
        </a:p>
      </dsp:txBody>
      <dsp:txXfrm>
        <a:off x="480361" y="16952"/>
        <a:ext cx="6648148" cy="456481"/>
      </dsp:txXfrm>
    </dsp:sp>
    <dsp:sp modelId="{2883A56F-770A-452F-879D-180E63B613C1}">
      <dsp:nvSpPr>
        <dsp:cNvPr id="0" name=""/>
        <dsp:cNvSpPr/>
      </dsp:nvSpPr>
      <dsp:spPr>
        <a:xfrm>
          <a:off x="5728812" y="487636"/>
          <a:ext cx="746243" cy="190338"/>
        </a:xfrm>
        <a:custGeom>
          <a:avLst/>
          <a:gdLst/>
          <a:ahLst/>
          <a:cxnLst/>
          <a:rect l="0" t="0" r="0" b="0"/>
          <a:pathLst>
            <a:path>
              <a:moveTo>
                <a:pt x="746243" y="0"/>
              </a:moveTo>
              <a:lnTo>
                <a:pt x="746243" y="190338"/>
              </a:lnTo>
              <a:lnTo>
                <a:pt x="0" y="190338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9DFB1-41BD-4855-9F4A-40D60093A9F3}">
      <dsp:nvSpPr>
        <dsp:cNvPr id="0" name=""/>
        <dsp:cNvSpPr/>
      </dsp:nvSpPr>
      <dsp:spPr>
        <a:xfrm>
          <a:off x="968381" y="551308"/>
          <a:ext cx="4760430" cy="253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بكارگيري مجدد برخي از ايده‌هاي كليدي</a:t>
          </a:r>
          <a:endParaRPr lang="en-US" sz="1100" b="0" kern="1200" dirty="0">
            <a:cs typeface="B Koodak" panose="00000700000000000000" pitchFamily="2" charset="-78"/>
          </a:endParaRPr>
        </a:p>
      </dsp:txBody>
      <dsp:txXfrm>
        <a:off x="975801" y="558728"/>
        <a:ext cx="4745590" cy="238492"/>
      </dsp:txXfrm>
    </dsp:sp>
    <dsp:sp modelId="{4D6FCBF1-9B11-4442-9372-3C2126FACCB2}">
      <dsp:nvSpPr>
        <dsp:cNvPr id="0" name=""/>
        <dsp:cNvSpPr/>
      </dsp:nvSpPr>
      <dsp:spPr>
        <a:xfrm>
          <a:off x="5728812" y="487636"/>
          <a:ext cx="746243" cy="507003"/>
        </a:xfrm>
        <a:custGeom>
          <a:avLst/>
          <a:gdLst/>
          <a:ahLst/>
          <a:cxnLst/>
          <a:rect l="0" t="0" r="0" b="0"/>
          <a:pathLst>
            <a:path>
              <a:moveTo>
                <a:pt x="746243" y="0"/>
              </a:moveTo>
              <a:lnTo>
                <a:pt x="746243" y="507003"/>
              </a:lnTo>
              <a:lnTo>
                <a:pt x="0" y="507003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2F75C6-C4B0-493A-850A-EA7DCE13C556}">
      <dsp:nvSpPr>
        <dsp:cNvPr id="0" name=""/>
        <dsp:cNvSpPr/>
      </dsp:nvSpPr>
      <dsp:spPr>
        <a:xfrm>
          <a:off x="968381" y="867973"/>
          <a:ext cx="4760430" cy="253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459584"/>
              <a:satOff val="-639"/>
              <a:lumOff val="-24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برنامه‌ريزي استراتژيهاي سيستم‌هاي اطلاعات</a:t>
          </a:r>
          <a:endParaRPr lang="en-US" sz="1100" b="0" kern="1200" dirty="0">
            <a:cs typeface="B Koodak" panose="00000700000000000000" pitchFamily="2" charset="-78"/>
          </a:endParaRPr>
        </a:p>
      </dsp:txBody>
      <dsp:txXfrm>
        <a:off x="975801" y="875393"/>
        <a:ext cx="4745590" cy="238492"/>
      </dsp:txXfrm>
    </dsp:sp>
    <dsp:sp modelId="{90EED4A7-8EA0-452F-994C-A27E4801C448}">
      <dsp:nvSpPr>
        <dsp:cNvPr id="0" name=""/>
        <dsp:cNvSpPr/>
      </dsp:nvSpPr>
      <dsp:spPr>
        <a:xfrm>
          <a:off x="5728812" y="487636"/>
          <a:ext cx="746243" cy="823668"/>
        </a:xfrm>
        <a:custGeom>
          <a:avLst/>
          <a:gdLst/>
          <a:ahLst/>
          <a:cxnLst/>
          <a:rect l="0" t="0" r="0" b="0"/>
          <a:pathLst>
            <a:path>
              <a:moveTo>
                <a:pt x="746243" y="0"/>
              </a:moveTo>
              <a:lnTo>
                <a:pt x="746243" y="823668"/>
              </a:lnTo>
              <a:lnTo>
                <a:pt x="0" y="823668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5B50F-FB7D-47CC-A31D-E708C122C83C}">
      <dsp:nvSpPr>
        <dsp:cNvPr id="0" name=""/>
        <dsp:cNvSpPr/>
      </dsp:nvSpPr>
      <dsp:spPr>
        <a:xfrm>
          <a:off x="968381" y="1184638"/>
          <a:ext cx="4760430" cy="253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919168"/>
              <a:satOff val="-1278"/>
              <a:lumOff val="-49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توسعه سازمان بر اساس </a:t>
          </a:r>
          <a:r>
            <a:rPr lang="fa-IR" sz="1100" kern="1200" dirty="0" smtClean="0"/>
            <a:t>سيستم‌هاي اطلاعات</a:t>
          </a:r>
          <a:r>
            <a:rPr lang="ar-SA" sz="1100" kern="1200" dirty="0" smtClean="0"/>
            <a:t> و </a:t>
          </a:r>
          <a:r>
            <a:rPr lang="fa-IR" sz="1100" kern="1200" dirty="0" smtClean="0"/>
            <a:t>تكنولوژي اطلاعات</a:t>
          </a:r>
          <a:endParaRPr lang="en-US" sz="1100" b="0" kern="1200" dirty="0">
            <a:cs typeface="B Koodak" panose="00000700000000000000" pitchFamily="2" charset="-78"/>
          </a:endParaRPr>
        </a:p>
      </dsp:txBody>
      <dsp:txXfrm>
        <a:off x="975801" y="1192058"/>
        <a:ext cx="4745590" cy="238492"/>
      </dsp:txXfrm>
    </dsp:sp>
    <dsp:sp modelId="{DFE21AB7-1EAE-44DA-8306-F14774820DE9}">
      <dsp:nvSpPr>
        <dsp:cNvPr id="0" name=""/>
        <dsp:cNvSpPr/>
      </dsp:nvSpPr>
      <dsp:spPr>
        <a:xfrm>
          <a:off x="5701902" y="487636"/>
          <a:ext cx="773153" cy="1183064"/>
        </a:xfrm>
        <a:custGeom>
          <a:avLst/>
          <a:gdLst/>
          <a:ahLst/>
          <a:cxnLst/>
          <a:rect l="0" t="0" r="0" b="0"/>
          <a:pathLst>
            <a:path>
              <a:moveTo>
                <a:pt x="773153" y="0"/>
              </a:moveTo>
              <a:lnTo>
                <a:pt x="773153" y="1183064"/>
              </a:lnTo>
              <a:lnTo>
                <a:pt x="0" y="1183064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D1E949-EBC8-4A71-9F1F-3A7D20630ECF}">
      <dsp:nvSpPr>
        <dsp:cNvPr id="0" name=""/>
        <dsp:cNvSpPr/>
      </dsp:nvSpPr>
      <dsp:spPr>
        <a:xfrm>
          <a:off x="968381" y="1501304"/>
          <a:ext cx="4733520" cy="3387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1378752"/>
              <a:satOff val="-1918"/>
              <a:lumOff val="-73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توسعه صنعت بر اساس سيستم‌هاي اطلاعات و تكنولوژي اطلاعات</a:t>
          </a:r>
          <a:endParaRPr lang="en-US" sz="1100" b="0" kern="1200" dirty="0">
            <a:cs typeface="B Koodak" panose="00000700000000000000" pitchFamily="2" charset="-78"/>
          </a:endParaRPr>
        </a:p>
      </dsp:txBody>
      <dsp:txXfrm>
        <a:off x="978304" y="1511227"/>
        <a:ext cx="4713674" cy="318947"/>
      </dsp:txXfrm>
    </dsp:sp>
    <dsp:sp modelId="{9E46B86C-0B12-48DA-BAEF-1AA8EA1E0B1B}">
      <dsp:nvSpPr>
        <dsp:cNvPr id="0" name=""/>
        <dsp:cNvSpPr/>
      </dsp:nvSpPr>
      <dsp:spPr>
        <a:xfrm>
          <a:off x="5728812" y="487636"/>
          <a:ext cx="746243" cy="1628841"/>
        </a:xfrm>
        <a:custGeom>
          <a:avLst/>
          <a:gdLst/>
          <a:ahLst/>
          <a:cxnLst/>
          <a:rect l="0" t="0" r="0" b="0"/>
          <a:pathLst>
            <a:path>
              <a:moveTo>
                <a:pt x="746243" y="0"/>
              </a:moveTo>
              <a:lnTo>
                <a:pt x="746243" y="1628841"/>
              </a:lnTo>
              <a:lnTo>
                <a:pt x="0" y="1628841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ECEB01-AA35-4E5D-B73B-D2B3F07E667D}">
      <dsp:nvSpPr>
        <dsp:cNvPr id="0" name=""/>
        <dsp:cNvSpPr/>
      </dsp:nvSpPr>
      <dsp:spPr>
        <a:xfrm>
          <a:off x="968381" y="1903430"/>
          <a:ext cx="4760430" cy="4260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شايستگي‌هاي سازماني كه بايد با  سيستم‌هاي اطلاعات و تكنولوژي اطلاعات</a:t>
          </a:r>
        </a:p>
        <a:p>
          <a:pPr lvl="0" algn="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كه بايد به صورت استراتژيك مديريت شود </a:t>
          </a:r>
          <a:endParaRPr lang="en-US" sz="1100" b="0" kern="1200" dirty="0">
            <a:cs typeface="B Koodak" panose="00000700000000000000" pitchFamily="2" charset="-78"/>
          </a:endParaRPr>
        </a:p>
      </dsp:txBody>
      <dsp:txXfrm>
        <a:off x="980861" y="1915910"/>
        <a:ext cx="4735470" cy="401134"/>
      </dsp:txXfrm>
    </dsp:sp>
    <dsp:sp modelId="{55F7AEE1-3600-48BD-AB06-FFE8333F06D8}">
      <dsp:nvSpPr>
        <dsp:cNvPr id="0" name=""/>
        <dsp:cNvSpPr/>
      </dsp:nvSpPr>
      <dsp:spPr>
        <a:xfrm>
          <a:off x="5645135" y="487636"/>
          <a:ext cx="829920" cy="2052434"/>
        </a:xfrm>
        <a:custGeom>
          <a:avLst/>
          <a:gdLst/>
          <a:ahLst/>
          <a:cxnLst/>
          <a:rect l="0" t="0" r="0" b="0"/>
          <a:pathLst>
            <a:path>
              <a:moveTo>
                <a:pt x="829920" y="0"/>
              </a:moveTo>
              <a:lnTo>
                <a:pt x="829920" y="2052434"/>
              </a:lnTo>
              <a:lnTo>
                <a:pt x="0" y="2052434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C36A13-FACE-4E5B-927D-56EF20D46B36}">
      <dsp:nvSpPr>
        <dsp:cNvPr id="0" name=""/>
        <dsp:cNvSpPr/>
      </dsp:nvSpPr>
      <dsp:spPr>
        <a:xfrm>
          <a:off x="968381" y="2392858"/>
          <a:ext cx="4676753" cy="2944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2297920"/>
              <a:satOff val="-3196"/>
              <a:lumOff val="-122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ديدگاه تغيير كسب و كار از منظر سيستم‌هاي اطلاعات و تكنولوژي اطلاعات</a:t>
          </a:r>
          <a:endParaRPr lang="en-US" sz="1100" b="0" kern="1200" dirty="0">
            <a:cs typeface="B Koodak" panose="00000700000000000000" pitchFamily="2" charset="-78"/>
          </a:endParaRPr>
        </a:p>
      </dsp:txBody>
      <dsp:txXfrm>
        <a:off x="977004" y="2401481"/>
        <a:ext cx="4659507" cy="277179"/>
      </dsp:txXfrm>
    </dsp:sp>
    <dsp:sp modelId="{FC7143AC-9E15-46DF-A3ED-9E02FF814F97}">
      <dsp:nvSpPr>
        <dsp:cNvPr id="0" name=""/>
        <dsp:cNvSpPr/>
      </dsp:nvSpPr>
      <dsp:spPr>
        <a:xfrm>
          <a:off x="5728812" y="487636"/>
          <a:ext cx="746243" cy="2389646"/>
        </a:xfrm>
        <a:custGeom>
          <a:avLst/>
          <a:gdLst/>
          <a:ahLst/>
          <a:cxnLst/>
          <a:rect l="0" t="0" r="0" b="0"/>
          <a:pathLst>
            <a:path>
              <a:moveTo>
                <a:pt x="746243" y="0"/>
              </a:moveTo>
              <a:lnTo>
                <a:pt x="746243" y="2389646"/>
              </a:lnTo>
              <a:lnTo>
                <a:pt x="0" y="2389646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FCAD07-7965-4D44-930C-C1C48AE3362E}">
      <dsp:nvSpPr>
        <dsp:cNvPr id="0" name=""/>
        <dsp:cNvSpPr/>
      </dsp:nvSpPr>
      <dsp:spPr>
        <a:xfrm>
          <a:off x="968381" y="2750616"/>
          <a:ext cx="4760430" cy="253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2757504"/>
              <a:satOff val="-3835"/>
              <a:lumOff val="-147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شايستگي‌هاي سيستم‌هاي اطلاعات و ابعاد سازماني </a:t>
          </a:r>
          <a:endParaRPr lang="en-US" sz="1100" b="0" kern="1200" dirty="0">
            <a:cs typeface="B Koodak" panose="00000700000000000000" pitchFamily="2" charset="-78"/>
          </a:endParaRPr>
        </a:p>
      </dsp:txBody>
      <dsp:txXfrm>
        <a:off x="975801" y="2758036"/>
        <a:ext cx="4745590" cy="238492"/>
      </dsp:txXfrm>
    </dsp:sp>
    <dsp:sp modelId="{E876D220-4E9E-46BC-9E64-CDEA3677A558}">
      <dsp:nvSpPr>
        <dsp:cNvPr id="0" name=""/>
        <dsp:cNvSpPr/>
      </dsp:nvSpPr>
      <dsp:spPr>
        <a:xfrm>
          <a:off x="5728812" y="487636"/>
          <a:ext cx="746243" cy="2706311"/>
        </a:xfrm>
        <a:custGeom>
          <a:avLst/>
          <a:gdLst/>
          <a:ahLst/>
          <a:cxnLst/>
          <a:rect l="0" t="0" r="0" b="0"/>
          <a:pathLst>
            <a:path>
              <a:moveTo>
                <a:pt x="746243" y="0"/>
              </a:moveTo>
              <a:lnTo>
                <a:pt x="746243" y="2706311"/>
              </a:lnTo>
              <a:lnTo>
                <a:pt x="0" y="2706311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905DF6-6F8E-4F77-B5FF-17FC758E8002}">
      <dsp:nvSpPr>
        <dsp:cNvPr id="0" name=""/>
        <dsp:cNvSpPr/>
      </dsp:nvSpPr>
      <dsp:spPr>
        <a:xfrm>
          <a:off x="968381" y="3067281"/>
          <a:ext cx="4760430" cy="253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217088"/>
              <a:satOff val="-4475"/>
              <a:lumOff val="-171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سهم سيستم‌هاي اطلاعات و تكنولوژي اطلاعات: ايجاد ارزش كسب و كار</a:t>
          </a:r>
          <a:endParaRPr lang="en-US" sz="1100" kern="1200" dirty="0" smtClean="0">
            <a:cs typeface="B Koodak" panose="00000700000000000000" pitchFamily="2" charset="-78"/>
          </a:endParaRPr>
        </a:p>
      </dsp:txBody>
      <dsp:txXfrm>
        <a:off x="975801" y="3074701"/>
        <a:ext cx="4745590" cy="238492"/>
      </dsp:txXfrm>
    </dsp:sp>
    <dsp:sp modelId="{D27B70D5-ACDD-445D-AE48-0F69FA6FF693}">
      <dsp:nvSpPr>
        <dsp:cNvPr id="0" name=""/>
        <dsp:cNvSpPr/>
      </dsp:nvSpPr>
      <dsp:spPr>
        <a:xfrm>
          <a:off x="5728812" y="487636"/>
          <a:ext cx="746243" cy="3022976"/>
        </a:xfrm>
        <a:custGeom>
          <a:avLst/>
          <a:gdLst/>
          <a:ahLst/>
          <a:cxnLst/>
          <a:rect l="0" t="0" r="0" b="0"/>
          <a:pathLst>
            <a:path>
              <a:moveTo>
                <a:pt x="746243" y="0"/>
              </a:moveTo>
              <a:lnTo>
                <a:pt x="746243" y="3022976"/>
              </a:lnTo>
              <a:lnTo>
                <a:pt x="0" y="3022976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6C95A4-081B-4D90-B0C2-C9045205AF75}">
      <dsp:nvSpPr>
        <dsp:cNvPr id="0" name=""/>
        <dsp:cNvSpPr/>
      </dsp:nvSpPr>
      <dsp:spPr>
        <a:xfrm>
          <a:off x="968381" y="3383946"/>
          <a:ext cx="4760430" cy="253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000" kern="1200" dirty="0" smtClean="0"/>
            <a:t>چهارمين حوزه: اين يك قابليت است </a:t>
          </a:r>
          <a:endParaRPr lang="en-US" sz="1000" b="0" kern="1200" dirty="0">
            <a:cs typeface="B Koodak" panose="00000700000000000000" pitchFamily="2" charset="-78"/>
          </a:endParaRPr>
        </a:p>
      </dsp:txBody>
      <dsp:txXfrm>
        <a:off x="975801" y="3391366"/>
        <a:ext cx="4745590" cy="238492"/>
      </dsp:txXfrm>
    </dsp:sp>
    <dsp:sp modelId="{5565250E-B250-4975-88BA-17C88B562B6C}">
      <dsp:nvSpPr>
        <dsp:cNvPr id="0" name=""/>
        <dsp:cNvSpPr/>
      </dsp:nvSpPr>
      <dsp:spPr>
        <a:xfrm>
          <a:off x="5728812" y="487636"/>
          <a:ext cx="746243" cy="3339641"/>
        </a:xfrm>
        <a:custGeom>
          <a:avLst/>
          <a:gdLst/>
          <a:ahLst/>
          <a:cxnLst/>
          <a:rect l="0" t="0" r="0" b="0"/>
          <a:pathLst>
            <a:path>
              <a:moveTo>
                <a:pt x="746243" y="0"/>
              </a:moveTo>
              <a:lnTo>
                <a:pt x="746243" y="3339641"/>
              </a:lnTo>
              <a:lnTo>
                <a:pt x="0" y="3339641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B32997-0B4C-4281-9CE9-3089F61FF3CA}">
      <dsp:nvSpPr>
        <dsp:cNvPr id="0" name=""/>
        <dsp:cNvSpPr/>
      </dsp:nvSpPr>
      <dsp:spPr>
        <a:xfrm>
          <a:off x="968381" y="3700611"/>
          <a:ext cx="4760430" cy="253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4136256"/>
              <a:satOff val="-5753"/>
              <a:lumOff val="-22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r" defTabSz="466725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50" b="0" kern="1200" dirty="0" smtClean="0"/>
            <a:t>یک مدل برای ارتباط دادن قابیلت سيستم‌ها و شایستگیهای منابع آن </a:t>
          </a:r>
          <a:endParaRPr lang="en-US" sz="1050" b="0" kern="1200" dirty="0">
            <a:cs typeface="B Koodak" panose="00000700000000000000" pitchFamily="2" charset="-78"/>
          </a:endParaRPr>
        </a:p>
      </dsp:txBody>
      <dsp:txXfrm>
        <a:off x="975801" y="3708031"/>
        <a:ext cx="4745590" cy="238492"/>
      </dsp:txXfrm>
    </dsp:sp>
    <dsp:sp modelId="{0C0EEBE7-7A75-448D-94D0-1EA1E8028BD7}">
      <dsp:nvSpPr>
        <dsp:cNvPr id="0" name=""/>
        <dsp:cNvSpPr/>
      </dsp:nvSpPr>
      <dsp:spPr>
        <a:xfrm>
          <a:off x="5728812" y="487636"/>
          <a:ext cx="746243" cy="3656306"/>
        </a:xfrm>
        <a:custGeom>
          <a:avLst/>
          <a:gdLst/>
          <a:ahLst/>
          <a:cxnLst/>
          <a:rect l="0" t="0" r="0" b="0"/>
          <a:pathLst>
            <a:path>
              <a:moveTo>
                <a:pt x="746243" y="0"/>
              </a:moveTo>
              <a:lnTo>
                <a:pt x="746243" y="3656306"/>
              </a:lnTo>
              <a:lnTo>
                <a:pt x="0" y="3656306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81F52C-FD1D-4726-B851-9FF0F4EA5893}">
      <dsp:nvSpPr>
        <dsp:cNvPr id="0" name=""/>
        <dsp:cNvSpPr/>
      </dsp:nvSpPr>
      <dsp:spPr>
        <a:xfrm>
          <a:off x="968381" y="4017276"/>
          <a:ext cx="4760430" cy="253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4595840"/>
              <a:satOff val="-6392"/>
              <a:lumOff val="-245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r" defTabSz="466725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50" b="0" kern="1200" dirty="0" smtClean="0"/>
            <a:t>از منابع تا شایستگی های </a:t>
          </a:r>
          <a:r>
            <a:rPr lang="fa-IR" sz="1050" b="0" kern="1200" dirty="0" smtClean="0"/>
            <a:t>سيستم‌هاي اطلاعات</a:t>
          </a:r>
          <a:endParaRPr lang="en-US" sz="1050" b="0" kern="1200" dirty="0">
            <a:cs typeface="B Koodak" panose="00000700000000000000" pitchFamily="2" charset="-78"/>
          </a:endParaRPr>
        </a:p>
      </dsp:txBody>
      <dsp:txXfrm>
        <a:off x="975801" y="4024696"/>
        <a:ext cx="4745590" cy="238492"/>
      </dsp:txXfrm>
    </dsp:sp>
    <dsp:sp modelId="{8A7F30A4-2199-4A6F-AA99-7C25D8677C3F}">
      <dsp:nvSpPr>
        <dsp:cNvPr id="0" name=""/>
        <dsp:cNvSpPr/>
      </dsp:nvSpPr>
      <dsp:spPr>
        <a:xfrm>
          <a:off x="5728812" y="487636"/>
          <a:ext cx="746243" cy="3972971"/>
        </a:xfrm>
        <a:custGeom>
          <a:avLst/>
          <a:gdLst/>
          <a:ahLst/>
          <a:cxnLst/>
          <a:rect l="0" t="0" r="0" b="0"/>
          <a:pathLst>
            <a:path>
              <a:moveTo>
                <a:pt x="746243" y="0"/>
              </a:moveTo>
              <a:lnTo>
                <a:pt x="746243" y="3972971"/>
              </a:lnTo>
              <a:lnTo>
                <a:pt x="0" y="3972971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02A1A7-9532-4A44-9C56-93491955D112}">
      <dsp:nvSpPr>
        <dsp:cNvPr id="0" name=""/>
        <dsp:cNvSpPr/>
      </dsp:nvSpPr>
      <dsp:spPr>
        <a:xfrm>
          <a:off x="968381" y="4333941"/>
          <a:ext cx="4760430" cy="253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5055424"/>
              <a:satOff val="-7032"/>
              <a:lumOff val="-269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r" defTabSz="466725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50" b="0" kern="1200" dirty="0" smtClean="0"/>
            <a:t>فرآیندها</a:t>
          </a:r>
          <a:endParaRPr lang="en-US" sz="1050" b="0" kern="1200" dirty="0">
            <a:cs typeface="B Koodak" panose="00000700000000000000" pitchFamily="2" charset="-78"/>
          </a:endParaRPr>
        </a:p>
      </dsp:txBody>
      <dsp:txXfrm>
        <a:off x="975801" y="4341361"/>
        <a:ext cx="4745590" cy="238492"/>
      </dsp:txXfrm>
    </dsp:sp>
    <dsp:sp modelId="{A85639E6-C364-4AD5-A00B-1BB3DAB51AC3}">
      <dsp:nvSpPr>
        <dsp:cNvPr id="0" name=""/>
        <dsp:cNvSpPr/>
      </dsp:nvSpPr>
      <dsp:spPr>
        <a:xfrm>
          <a:off x="5728812" y="487636"/>
          <a:ext cx="746243" cy="4289636"/>
        </a:xfrm>
        <a:custGeom>
          <a:avLst/>
          <a:gdLst/>
          <a:ahLst/>
          <a:cxnLst/>
          <a:rect l="0" t="0" r="0" b="0"/>
          <a:pathLst>
            <a:path>
              <a:moveTo>
                <a:pt x="746243" y="0"/>
              </a:moveTo>
              <a:lnTo>
                <a:pt x="746243" y="4289636"/>
              </a:lnTo>
              <a:lnTo>
                <a:pt x="0" y="4289636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7CECB-DBB3-4F00-8EE6-111E88889CC5}">
      <dsp:nvSpPr>
        <dsp:cNvPr id="0" name=""/>
        <dsp:cNvSpPr/>
      </dsp:nvSpPr>
      <dsp:spPr>
        <a:xfrm>
          <a:off x="968381" y="4650607"/>
          <a:ext cx="4760430" cy="253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r" defTabSz="466725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50" b="0" kern="1200" dirty="0" smtClean="0"/>
            <a:t>نقشها</a:t>
          </a:r>
          <a:endParaRPr lang="en-US" sz="1050" b="0" kern="1200" dirty="0"/>
        </a:p>
      </dsp:txBody>
      <dsp:txXfrm>
        <a:off x="975801" y="4658027"/>
        <a:ext cx="4745590" cy="238492"/>
      </dsp:txXfrm>
    </dsp:sp>
    <dsp:sp modelId="{85C6ECBB-F8D7-4693-9391-2ED79B496068}">
      <dsp:nvSpPr>
        <dsp:cNvPr id="0" name=""/>
        <dsp:cNvSpPr/>
      </dsp:nvSpPr>
      <dsp:spPr>
        <a:xfrm>
          <a:off x="5704176" y="487636"/>
          <a:ext cx="770879" cy="4603626"/>
        </a:xfrm>
        <a:custGeom>
          <a:avLst/>
          <a:gdLst/>
          <a:ahLst/>
          <a:cxnLst/>
          <a:rect l="0" t="0" r="0" b="0"/>
          <a:pathLst>
            <a:path>
              <a:moveTo>
                <a:pt x="770879" y="0"/>
              </a:moveTo>
              <a:lnTo>
                <a:pt x="770879" y="4603626"/>
              </a:lnTo>
              <a:lnTo>
                <a:pt x="0" y="4603626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F246BC-67F5-49C8-8FAA-984DA662E6AB}">
      <dsp:nvSpPr>
        <dsp:cNvPr id="0" name=""/>
        <dsp:cNvSpPr/>
      </dsp:nvSpPr>
      <dsp:spPr>
        <a:xfrm>
          <a:off x="943745" y="4964596"/>
          <a:ext cx="4760430" cy="253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5974592"/>
              <a:satOff val="-8310"/>
              <a:lumOff val="-318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r" defTabSz="466725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50" b="0" kern="1200" dirty="0" smtClean="0"/>
            <a:t>ساختارها</a:t>
          </a:r>
          <a:endParaRPr lang="en-US" sz="1050" b="0" kern="1200" dirty="0"/>
        </a:p>
      </dsp:txBody>
      <dsp:txXfrm>
        <a:off x="951165" y="4972016"/>
        <a:ext cx="4745590" cy="238492"/>
      </dsp:txXfrm>
    </dsp:sp>
    <dsp:sp modelId="{769790DD-1AA7-459B-B8A3-0D64D39FBE2E}">
      <dsp:nvSpPr>
        <dsp:cNvPr id="0" name=""/>
        <dsp:cNvSpPr/>
      </dsp:nvSpPr>
      <dsp:spPr>
        <a:xfrm>
          <a:off x="5728812" y="487636"/>
          <a:ext cx="746243" cy="4922967"/>
        </a:xfrm>
        <a:custGeom>
          <a:avLst/>
          <a:gdLst/>
          <a:ahLst/>
          <a:cxnLst/>
          <a:rect l="0" t="0" r="0" b="0"/>
          <a:pathLst>
            <a:path>
              <a:moveTo>
                <a:pt x="746243" y="0"/>
              </a:moveTo>
              <a:lnTo>
                <a:pt x="746243" y="4922967"/>
              </a:lnTo>
              <a:lnTo>
                <a:pt x="0" y="4922967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372D32-9DAC-4AB3-BDB7-76DCEB6716E2}">
      <dsp:nvSpPr>
        <dsp:cNvPr id="0" name=""/>
        <dsp:cNvSpPr/>
      </dsp:nvSpPr>
      <dsp:spPr>
        <a:xfrm>
          <a:off x="968381" y="5283937"/>
          <a:ext cx="4760430" cy="253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434176"/>
              <a:satOff val="-8949"/>
              <a:lumOff val="-343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از شايستگيهاي سيستم‌هاي اطلاعات تا قابليت سيستم‌هاي اطلاعات</a:t>
          </a:r>
          <a:endParaRPr lang="en-US" sz="1100" b="0" kern="1200" dirty="0">
            <a:cs typeface="B Koodak" panose="00000700000000000000" pitchFamily="2" charset="-78"/>
          </a:endParaRPr>
        </a:p>
      </dsp:txBody>
      <dsp:txXfrm>
        <a:off x="975801" y="5291357"/>
        <a:ext cx="4745590" cy="238492"/>
      </dsp:txXfrm>
    </dsp:sp>
    <dsp:sp modelId="{4F05D4B1-2BF3-471A-BF66-52B45A9C969D}">
      <dsp:nvSpPr>
        <dsp:cNvPr id="0" name=""/>
        <dsp:cNvSpPr/>
      </dsp:nvSpPr>
      <dsp:spPr>
        <a:xfrm>
          <a:off x="5728812" y="487636"/>
          <a:ext cx="746243" cy="5239632"/>
        </a:xfrm>
        <a:custGeom>
          <a:avLst/>
          <a:gdLst/>
          <a:ahLst/>
          <a:cxnLst/>
          <a:rect l="0" t="0" r="0" b="0"/>
          <a:pathLst>
            <a:path>
              <a:moveTo>
                <a:pt x="746243" y="0"/>
              </a:moveTo>
              <a:lnTo>
                <a:pt x="746243" y="5239632"/>
              </a:lnTo>
              <a:lnTo>
                <a:pt x="0" y="5239632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1B2C26-0E83-4E11-A4A0-B2BAF101B77E}">
      <dsp:nvSpPr>
        <dsp:cNvPr id="0" name=""/>
        <dsp:cNvSpPr/>
      </dsp:nvSpPr>
      <dsp:spPr>
        <a:xfrm>
          <a:off x="968381" y="5600602"/>
          <a:ext cx="4760430" cy="253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893760"/>
              <a:satOff val="-9589"/>
              <a:lumOff val="-367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از قابليت تا عملكرد بهبوديافته كسب و كار</a:t>
          </a:r>
          <a:endParaRPr lang="en-US" sz="1100" b="0" kern="1200" dirty="0">
            <a:cs typeface="B Koodak" panose="00000700000000000000" pitchFamily="2" charset="-78"/>
          </a:endParaRPr>
        </a:p>
      </dsp:txBody>
      <dsp:txXfrm>
        <a:off x="975801" y="5608022"/>
        <a:ext cx="4745590" cy="238492"/>
      </dsp:txXfrm>
    </dsp:sp>
    <dsp:sp modelId="{87EE55F0-D083-459C-AA74-585D7EAEAE9C}">
      <dsp:nvSpPr>
        <dsp:cNvPr id="0" name=""/>
        <dsp:cNvSpPr/>
      </dsp:nvSpPr>
      <dsp:spPr>
        <a:xfrm>
          <a:off x="5728812" y="487636"/>
          <a:ext cx="746243" cy="5556297"/>
        </a:xfrm>
        <a:custGeom>
          <a:avLst/>
          <a:gdLst/>
          <a:ahLst/>
          <a:cxnLst/>
          <a:rect l="0" t="0" r="0" b="0"/>
          <a:pathLst>
            <a:path>
              <a:moveTo>
                <a:pt x="746243" y="0"/>
              </a:moveTo>
              <a:lnTo>
                <a:pt x="746243" y="5556297"/>
              </a:lnTo>
              <a:lnTo>
                <a:pt x="0" y="5556297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A6E223-7C4F-4E69-8B13-915F905A49E2}">
      <dsp:nvSpPr>
        <dsp:cNvPr id="0" name=""/>
        <dsp:cNvSpPr/>
      </dsp:nvSpPr>
      <dsp:spPr>
        <a:xfrm>
          <a:off x="968381" y="5917267"/>
          <a:ext cx="4760430" cy="253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نتيجه‌گيري</a:t>
          </a:r>
          <a:endParaRPr lang="en-US" sz="1100" b="0" kern="1200" dirty="0">
            <a:cs typeface="B Koodak" panose="00000700000000000000" pitchFamily="2" charset="-78"/>
          </a:endParaRPr>
        </a:p>
      </dsp:txBody>
      <dsp:txXfrm>
        <a:off x="975801" y="5924687"/>
        <a:ext cx="4745590" cy="2384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7D3B4-4363-40B4-BD6A-35E33B18A9E7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E7D40-9912-4E17-BCEE-B71144680C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85970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0EEE1-0D80-4A74-A2DC-B9345FB39F86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05724-4B40-4C28-9FF6-15C9D996E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92226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26183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75955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71064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75149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909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17265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26353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25394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29109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0408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2577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594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2753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5124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86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8922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35525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9045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97EC-C1C3-4261-B25A-53C6F5D20059}" type="datetime8">
              <a:rPr lang="fa-IR" smtClean="0"/>
              <a:pPr/>
              <a:t>16/مه/2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5408-7CA2-45E7-AA0B-704CEC4C2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5043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5594-3077-4B97-97E7-111789BADE98}" type="datetime8">
              <a:rPr lang="fa-IR" smtClean="0"/>
              <a:pPr/>
              <a:t>16/مه/2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5408-7CA2-45E7-AA0B-704CEC4C2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875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4B12-EC23-493C-99CC-ABDBDD2ACB1E}" type="datetime8">
              <a:rPr lang="fa-IR" smtClean="0"/>
              <a:pPr/>
              <a:t>16/مه/2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5408-7CA2-45E7-AA0B-704CEC4C2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593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F80C-AEED-4C3C-ADD2-C60DEAF87F76}" type="datetime8">
              <a:rPr lang="fa-IR" smtClean="0"/>
              <a:pPr/>
              <a:t>16/مه/2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5408-7CA2-45E7-AA0B-704CEC4C2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695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7CB7-AAF0-4331-9ED9-079DB52489C5}" type="datetime8">
              <a:rPr lang="fa-IR" smtClean="0"/>
              <a:pPr/>
              <a:t>16/مه/2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5408-7CA2-45E7-AA0B-704CEC4C2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6380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9C01-8482-44C1-9BAA-9791F1CA7CF1}" type="datetime8">
              <a:rPr lang="fa-IR" smtClean="0"/>
              <a:pPr/>
              <a:t>16/مه/2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5408-7CA2-45E7-AA0B-704CEC4C2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588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5D03-A31E-486D-A2EF-37B2ACF7FC24}" type="datetime8">
              <a:rPr lang="fa-IR" smtClean="0"/>
              <a:pPr/>
              <a:t>16/مه/2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5408-7CA2-45E7-AA0B-704CEC4C2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2469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2C61-E7A4-4AB6-9750-ED071151BD1D}" type="datetime8">
              <a:rPr lang="fa-IR" smtClean="0"/>
              <a:pPr/>
              <a:t>16/مه/2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5408-7CA2-45E7-AA0B-704CEC4C2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3758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9403-7D53-486E-9C1D-A23C21C075A7}" type="datetime8">
              <a:rPr lang="fa-IR" smtClean="0"/>
              <a:pPr/>
              <a:t>16/مه/2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5408-7CA2-45E7-AA0B-704CEC4C2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6681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9EE8-7486-4731-9A90-BF6384BF1C06}" type="datetime8">
              <a:rPr lang="fa-IR" smtClean="0"/>
              <a:pPr/>
              <a:t>16/مه/2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5408-7CA2-45E7-AA0B-704CEC4C2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19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A2C4-D4FC-4B4A-92E4-BCC5E155E6ED}" type="datetime8">
              <a:rPr lang="fa-IR" smtClean="0"/>
              <a:pPr/>
              <a:t>16/مه/2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5408-7CA2-45E7-AA0B-704CEC4C2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725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C27F5-F978-44C3-BED7-854BEDD58456}" type="datetime8">
              <a:rPr lang="fa-IR" smtClean="0"/>
              <a:pPr/>
              <a:t>16/مه/2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45408-7CA2-45E7-AA0B-704CEC4C2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211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3640667" cy="6857999"/>
          </a:xfrm>
          <a:solidFill>
            <a:schemeClr val="accent5">
              <a:lumMod val="75000"/>
              <a:alpha val="7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40667" y="0"/>
            <a:ext cx="5503333" cy="6858000"/>
          </a:xfrm>
          <a:solidFill>
            <a:schemeClr val="accent5">
              <a:lumMod val="40000"/>
              <a:lumOff val="60000"/>
              <a:alpha val="75000"/>
            </a:schemeClr>
          </a:solidFill>
        </p:spPr>
        <p:txBody>
          <a:bodyPr>
            <a:normAutofit/>
          </a:bodyPr>
          <a:lstStyle/>
          <a:p>
            <a:endParaRPr lang="en-US" sz="4000" b="1" dirty="0" smtClean="0">
              <a:cs typeface="B Koodak" panose="00000700000000000000" pitchFamily="2" charset="-78"/>
            </a:endParaRPr>
          </a:p>
          <a:p>
            <a:r>
              <a:rPr lang="fa-IR" sz="4000" b="1" dirty="0" smtClean="0">
                <a:cs typeface="B Koodak" panose="00000700000000000000" pitchFamily="2" charset="-78"/>
              </a:rPr>
              <a:t>برنامه ریزی استراتژیک</a:t>
            </a:r>
          </a:p>
          <a:p>
            <a:r>
              <a:rPr lang="fa-IR" sz="4000" b="1" dirty="0" smtClean="0">
                <a:cs typeface="B Koodak" panose="00000700000000000000" pitchFamily="2" charset="-78"/>
              </a:rPr>
              <a:t> سیستم های اطلاعات</a:t>
            </a:r>
          </a:p>
          <a:p>
            <a:pPr rtl="1"/>
            <a:endParaRPr lang="fa-IR" sz="4000" b="1" dirty="0" smtClean="0">
              <a:cs typeface="B Koodak" panose="00000700000000000000" pitchFamily="2" charset="-78"/>
            </a:endParaRPr>
          </a:p>
          <a:p>
            <a:pPr rtl="1"/>
            <a:endParaRPr lang="fa-IR" sz="4000" b="1" dirty="0" smtClean="0">
              <a:cs typeface="B Koodak" panose="00000700000000000000" pitchFamily="2" charset="-78"/>
            </a:endParaRPr>
          </a:p>
          <a:p>
            <a:endParaRPr lang="fa-IR" sz="4000" b="1" dirty="0" smtClean="0">
              <a:cs typeface="B Koodak" panose="00000700000000000000" pitchFamily="2" charset="-78"/>
            </a:endParaRPr>
          </a:p>
          <a:p>
            <a:r>
              <a:rPr lang="fa-IR" sz="4000" b="1" dirty="0" smtClean="0">
                <a:solidFill>
                  <a:srgbClr val="C00000"/>
                </a:solidFill>
                <a:cs typeface="B Koodak" panose="00000700000000000000" pitchFamily="2" charset="-78"/>
              </a:rPr>
              <a:t>فصل دوازدهم</a:t>
            </a:r>
            <a:endParaRPr lang="fa-IR" sz="4000" b="1" dirty="0">
              <a:solidFill>
                <a:srgbClr val="C00000"/>
              </a:solidFill>
              <a:cs typeface="B Koodak" panose="00000700000000000000" pitchFamily="2" charset="-78"/>
            </a:endParaRPr>
          </a:p>
          <a:p>
            <a:r>
              <a:rPr lang="fa-IR" sz="2000" b="1" dirty="0">
                <a:solidFill>
                  <a:srgbClr val="0070C0"/>
                </a:solidFill>
                <a:cs typeface="B Koodak" panose="00000700000000000000" pitchFamily="2" charset="-78"/>
              </a:rPr>
              <a:t>برنامه‌ريزي استراتژيك براي سيستم‌هاي اطلاعات: </a:t>
            </a:r>
            <a:endParaRPr lang="en-US" sz="2000" b="1" dirty="0">
              <a:solidFill>
                <a:srgbClr val="0070C0"/>
              </a:solidFill>
              <a:cs typeface="B Koodak" panose="00000700000000000000" pitchFamily="2" charset="-78"/>
            </a:endParaRPr>
          </a:p>
          <a:p>
            <a:r>
              <a:rPr lang="fa-IR" sz="2000" b="1" dirty="0">
                <a:solidFill>
                  <a:srgbClr val="0070C0"/>
                </a:solidFill>
                <a:cs typeface="B Koodak" panose="00000700000000000000" pitchFamily="2" charset="-78"/>
              </a:rPr>
              <a:t>در دوره فعلي</a:t>
            </a:r>
            <a:endParaRPr lang="en-US" sz="2000" b="1" dirty="0">
              <a:solidFill>
                <a:srgbClr val="0070C0"/>
              </a:solidFill>
              <a:cs typeface="B Koodak" panose="00000700000000000000" pitchFamily="2" charset="-78"/>
            </a:endParaRPr>
          </a:p>
          <a:p>
            <a:endParaRPr lang="en-US" sz="2000" b="1" dirty="0">
              <a:solidFill>
                <a:srgbClr val="0070C0"/>
              </a:solidFill>
              <a:cs typeface="B Koodak" panose="00000700000000000000" pitchFamily="2" charset="-78"/>
            </a:endParaRPr>
          </a:p>
          <a:p>
            <a:endParaRPr lang="fa-IR" sz="4000" b="1" dirty="0" smtClean="0">
              <a:cs typeface="B Koodak" panose="00000700000000000000" pitchFamily="2" charset="-78"/>
            </a:endParaRPr>
          </a:p>
          <a:p>
            <a:endParaRPr lang="fa-IR" sz="4000" b="1" dirty="0" smtClean="0">
              <a:cs typeface="B Koodak" panose="00000700000000000000" pitchFamily="2" charset="-78"/>
            </a:endParaRPr>
          </a:p>
          <a:p>
            <a:endParaRPr lang="fa-IR" sz="4000" b="1" dirty="0" smtClean="0">
              <a:cs typeface="B Koodak" panose="00000700000000000000" pitchFamily="2" charset="-78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456368" y="0"/>
            <a:ext cx="21771" cy="6858000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180400" y="0"/>
            <a:ext cx="21771" cy="6858000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42188" y="-1"/>
            <a:ext cx="21771" cy="6858000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312206" y="-1"/>
            <a:ext cx="21771" cy="6858000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382232" y="-11182"/>
            <a:ext cx="21771" cy="6858000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29496" y="-11182"/>
            <a:ext cx="21771" cy="6858000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174815" y="6011731"/>
            <a:ext cx="4435036" cy="1624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>
          <a:xfrm>
            <a:off x="304799" y="6381064"/>
            <a:ext cx="238897" cy="324536"/>
          </a:xfrm>
          <a:ln>
            <a:solidFill>
              <a:schemeClr val="tx1"/>
            </a:solidFill>
          </a:ln>
        </p:spPr>
        <p:txBody>
          <a:bodyPr/>
          <a:lstStyle/>
          <a:p>
            <a:fld id="{0EF45408-7CA2-45E7-AA0B-704CEC4C2229}" type="slidenum">
              <a:rPr lang="en-US" b="1" smtClean="0">
                <a:solidFill>
                  <a:schemeClr val="tx1"/>
                </a:solidFill>
              </a:rPr>
              <a:pPr/>
              <a:t>1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13442" y="6011732"/>
            <a:ext cx="2157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>
              <a:cs typeface="B Koodak" panose="000007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461" y="2970712"/>
            <a:ext cx="2269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200" b="1" dirty="0" smtClean="0">
                <a:solidFill>
                  <a:srgbClr val="00B050"/>
                </a:solidFill>
                <a:cs typeface="B Koodak" panose="00000700000000000000" pitchFamily="2" charset="-78"/>
              </a:rPr>
              <a:t>مولفین: </a:t>
            </a:r>
            <a:r>
              <a:rPr lang="fa-IR" sz="1400" b="1" dirty="0" smtClean="0">
                <a:solidFill>
                  <a:srgbClr val="00B050"/>
                </a:solidFill>
                <a:cs typeface="B Koodak" panose="00000700000000000000" pitchFamily="2" charset="-78"/>
              </a:rPr>
              <a:t>جان </a:t>
            </a:r>
            <a:r>
              <a:rPr lang="fa-IR" sz="1400" b="1" dirty="0">
                <a:solidFill>
                  <a:srgbClr val="00B050"/>
                </a:solidFill>
                <a:cs typeface="B Koodak" panose="00000700000000000000" pitchFamily="2" charset="-78"/>
              </a:rPr>
              <a:t>وارد، جو پیارد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82886" y="2459049"/>
            <a:ext cx="4413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400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مترجمین:</a:t>
            </a:r>
            <a:r>
              <a:rPr lang="fa-IR" sz="2000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 </a:t>
            </a:r>
            <a:r>
              <a:rPr lang="fa-IR" sz="2000" b="1" dirty="0">
                <a:solidFill>
                  <a:srgbClr val="7030A0"/>
                </a:solidFill>
                <a:cs typeface="B Koodak" panose="00000700000000000000" pitchFamily="2" charset="-78"/>
              </a:rPr>
              <a:t>سید محمد اعرابی، عباس خدادادی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3023879" y="12354"/>
            <a:ext cx="21771" cy="6858000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731435" y="4116"/>
            <a:ext cx="21771" cy="6858000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809699" y="4115"/>
            <a:ext cx="21771" cy="6858000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879717" y="4115"/>
            <a:ext cx="21771" cy="6858000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957981" y="-7066"/>
            <a:ext cx="21771" cy="6858000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105245" y="1172"/>
            <a:ext cx="21771" cy="6858000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363" y="570923"/>
            <a:ext cx="2584143" cy="37457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3404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952"/>
            <a:ext cx="9078097" cy="461319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algn="r" rtl="1"/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برنامه ریزی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استراتژیک </a:t>
            </a:r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سیستم های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اطلاعات (12)</a:t>
            </a:r>
            <a:endParaRPr lang="en-US" sz="1800" b="1" dirty="0">
              <a:solidFill>
                <a:srgbClr val="FFFF00"/>
              </a:solidFill>
              <a:cs typeface="B Koodak" panose="00000700000000000000" pitchFamily="2" charset="-78"/>
            </a:endParaRPr>
          </a:p>
        </p:txBody>
      </p:sp>
      <p:sp>
        <p:nvSpPr>
          <p:cNvPr id="19" name="Flowchart: Delay 18"/>
          <p:cNvSpPr/>
          <p:nvPr/>
        </p:nvSpPr>
        <p:spPr>
          <a:xfrm>
            <a:off x="-8240" y="543699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نقش تكاملي سيستم‌هاي اطلاعات و تكنولوژي‌ اطلاعات در سازمان</a:t>
            </a:r>
          </a:p>
        </p:txBody>
      </p:sp>
      <p:sp>
        <p:nvSpPr>
          <p:cNvPr id="21" name="Flowchart: Delay 20"/>
          <p:cNvSpPr/>
          <p:nvPr/>
        </p:nvSpPr>
        <p:spPr>
          <a:xfrm>
            <a:off x="-8241" y="1066781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مروري بر مفهوم استراتژي كسب و كار </a:t>
            </a:r>
          </a:p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و كاربردهاي استراتژي سيستم‌هاي اطلاعات و تكنولوژي‌ اطلاعات</a:t>
            </a:r>
          </a:p>
        </p:txBody>
      </p:sp>
      <p:sp>
        <p:nvSpPr>
          <p:cNvPr id="23" name="Flowchart: Delay 22"/>
          <p:cNvSpPr/>
          <p:nvPr/>
        </p:nvSpPr>
        <p:spPr>
          <a:xfrm>
            <a:off x="0" y="1599234"/>
            <a:ext cx="1168478" cy="52643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 smtClean="0">
                <a:solidFill>
                  <a:schemeClr val="tx1"/>
                </a:solidFill>
                <a:cs typeface="B Koodak" panose="00000700000000000000" pitchFamily="2" charset="-78"/>
              </a:rPr>
              <a:t>استقرار فرآیند اثر بخش</a:t>
            </a:r>
            <a:endParaRPr lang="fa-IR" sz="1000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9069" y="67136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07309" y="1201758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2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5545" y="1708314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3</a:t>
            </a:r>
            <a:endParaRPr lang="en-US" dirty="0"/>
          </a:p>
        </p:txBody>
      </p:sp>
      <p:sp>
        <p:nvSpPr>
          <p:cNvPr id="33" name="Flowchart: Delay 32"/>
          <p:cNvSpPr/>
          <p:nvPr/>
        </p:nvSpPr>
        <p:spPr>
          <a:xfrm>
            <a:off x="0" y="2076077"/>
            <a:ext cx="1103871" cy="51859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900" b="1" dirty="0">
                <a:solidFill>
                  <a:schemeClr val="tx1"/>
                </a:solidFill>
                <a:cs typeface="B Koodak" panose="00000700000000000000" pitchFamily="2" charset="-78"/>
              </a:rPr>
              <a:t>ارزيابي وضعيت موجود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90831" y="2196106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4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6" name="Flowchart: Delay 35"/>
          <p:cNvSpPr/>
          <p:nvPr/>
        </p:nvSpPr>
        <p:spPr>
          <a:xfrm>
            <a:off x="-8245" y="2560076"/>
            <a:ext cx="1103871" cy="519539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پتانسيلهاي آينده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90829" y="265094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5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9" name="Flowchart: Delay 38"/>
          <p:cNvSpPr/>
          <p:nvPr/>
        </p:nvSpPr>
        <p:spPr>
          <a:xfrm>
            <a:off x="-10311" y="3044136"/>
            <a:ext cx="1103871" cy="51918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استراتژي سيستم‌هاي اطلاعات </a:t>
            </a:r>
          </a:p>
        </p:txBody>
      </p:sp>
      <p:sp>
        <p:nvSpPr>
          <p:cNvPr id="40" name="Flowchart: Delay 39"/>
          <p:cNvSpPr/>
          <p:nvPr/>
        </p:nvSpPr>
        <p:spPr>
          <a:xfrm>
            <a:off x="-8243" y="3529736"/>
            <a:ext cx="1103871" cy="534907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پرتفوي کاربردها</a:t>
            </a:r>
          </a:p>
        </p:txBody>
      </p:sp>
      <p:sp>
        <p:nvSpPr>
          <p:cNvPr id="41" name="Flowchart: Delay 40"/>
          <p:cNvSpPr/>
          <p:nvPr/>
        </p:nvSpPr>
        <p:spPr>
          <a:xfrm>
            <a:off x="-8245" y="4020711"/>
            <a:ext cx="1103871" cy="526380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  <a:cs typeface="B Koodak" panose="00000700000000000000" pitchFamily="2" charset="-78"/>
              </a:rPr>
              <a:t>سازماندهي و منبع‌يابي</a:t>
            </a:r>
          </a:p>
        </p:txBody>
      </p:sp>
      <p:sp>
        <p:nvSpPr>
          <p:cNvPr id="42" name="Flowchart: Delay 41"/>
          <p:cNvSpPr/>
          <p:nvPr/>
        </p:nvSpPr>
        <p:spPr>
          <a:xfrm>
            <a:off x="-8242" y="4512709"/>
            <a:ext cx="1103871" cy="504171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سرمايه‌گذاري در سيستم‌ها و تكنولوژي اطلاعات</a:t>
            </a:r>
          </a:p>
        </p:txBody>
      </p:sp>
      <p:sp>
        <p:nvSpPr>
          <p:cNvPr id="43" name="Flowchart: Delay 42"/>
          <p:cNvSpPr/>
          <p:nvPr/>
        </p:nvSpPr>
        <p:spPr>
          <a:xfrm>
            <a:off x="-10312" y="4980410"/>
            <a:ext cx="1103871" cy="51144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دانش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8904" y="3140409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6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6320" y="364882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7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58904" y="4128330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8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3617" y="460466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9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5741" y="5089041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10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9" name="Flowchart: Delay 48"/>
          <p:cNvSpPr/>
          <p:nvPr/>
        </p:nvSpPr>
        <p:spPr>
          <a:xfrm>
            <a:off x="-10312" y="5459663"/>
            <a:ext cx="1103871" cy="52378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عرضه زيرساخت، كاربردها و خدمات تكنولوژي اطلاعات</a:t>
            </a:r>
          </a:p>
        </p:txBody>
      </p:sp>
      <p:sp>
        <p:nvSpPr>
          <p:cNvPr id="50" name="Flowchart: Delay 49"/>
          <p:cNvSpPr/>
          <p:nvPr/>
        </p:nvSpPr>
        <p:spPr>
          <a:xfrm>
            <a:off x="-10312" y="5941785"/>
            <a:ext cx="1103871" cy="51326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rgbClr val="FF0000"/>
                </a:solidFill>
                <a:cs typeface="B Koodak" panose="00000700000000000000" pitchFamily="2" charset="-78"/>
              </a:rPr>
              <a:t>برنامه‌ريزي استراتژيك براي سيستم‌هاي اطلاعات: </a:t>
            </a:r>
          </a:p>
          <a:p>
            <a:pPr algn="ctr"/>
            <a:r>
              <a:rPr lang="fa-IR" sz="800" b="1" dirty="0">
                <a:solidFill>
                  <a:srgbClr val="FF0000"/>
                </a:solidFill>
                <a:cs typeface="B Koodak" panose="00000700000000000000" pitchFamily="2" charset="-78"/>
              </a:rPr>
              <a:t>در دوره فعلي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4450" y="5563599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11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7978" y="6040585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Koodak" panose="00000700000000000000" pitchFamily="2" charset="-78"/>
              </a:rPr>
              <a:t>12</a:t>
            </a:r>
            <a:endParaRPr lang="en-US" b="1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263610" y="6490612"/>
            <a:ext cx="444050" cy="313843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fld id="{0EF45408-7CA2-45E7-AA0B-704CEC4C2229}" type="slidenum">
              <a:rPr lang="en-US" b="1" smtClean="0">
                <a:solidFill>
                  <a:schemeClr val="tx1"/>
                </a:solidFill>
                <a:cs typeface="B Koodak" panose="00000700000000000000" pitchFamily="2" charset="-78"/>
              </a:rPr>
              <a:pPr/>
              <a:t>10</a:t>
            </a:fld>
            <a:endParaRPr lang="en-US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58" y="35025"/>
            <a:ext cx="344402" cy="506060"/>
          </a:xfrm>
          <a:prstGeom prst="rect">
            <a:avLst/>
          </a:prstGeom>
        </p:spPr>
      </p:pic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1984023" y="139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6593304" y="4143719"/>
            <a:ext cx="2541159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rtl="1"/>
            <a:r>
              <a:rPr lang="fa-IR" sz="1600" dirty="0">
                <a:solidFill>
                  <a:srgbClr val="FF0000"/>
                </a:solidFill>
                <a:cs typeface="B Koodak" panose="00000700000000000000" pitchFamily="2" charset="-78"/>
              </a:rPr>
              <a:t>شايستگي‌هاي سيستم‌هاي اطلاعات </a:t>
            </a:r>
            <a:endParaRPr lang="en-US" sz="1600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193191" y="492256"/>
            <a:ext cx="7909618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1400" dirty="0" smtClean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شايستگي 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استراتژي عبارت است از توانايي در تعيين و ارزيابي فرصتهاي تكنولوژي اطلاعات-محور به عنوان يك بخش دروني از استراتژي كسب و كار . </a:t>
            </a:r>
            <a:endParaRPr lang="fa-IR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تعريف سهم سيستم‌هاي اطلاعات «به توانايي در ترجمه استراتژي كسب و كار به استراتژي سيستم‌هاي اطلاعات است». </a:t>
            </a:r>
            <a:endParaRPr lang="fa-IR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«تعريف قابليت تكنولوژي اطلاعات » شامل ترجمه‌ استراتژي به معماري اطلاعات و زيرساختهاي تكنولوژي اطلاعات است كه به نيازهاي كسب و كار در دوره بلندمدت به صورت اثربخش پاسخ خواهد داد. </a:t>
            </a:r>
            <a:endParaRPr lang="fa-IR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استخراج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عبارت است شايستگي‌ براي حداكثرسازي منافع كسب و كار كه از سرمايه‌گذاري‌ هاي سيستم‌هاي اطلاعات و تكنولوژي اطلاعات از طريق بهره‌برداري اثربخش خدمات تكنولوژي اطلاعات و كاربردها و نرم‌افزارها و اطلاعات است. </a:t>
            </a:r>
          </a:p>
          <a:p>
            <a:pPr algn="just" rtl="1">
              <a:lnSpc>
                <a:spcPct val="150000"/>
              </a:lnSpc>
            </a:pP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«ارائه راهكارها» عبارت است از قابليت سازمان براي توسعه، اجرا و عملياتي كردن راهكارهاي سيستم‌هاي اطلاعات و تكنولوژي اطلاعات كه قابليتهاي تكنولوژي اطلاعات استراتژي استخراج مي‌كند.</a:t>
            </a:r>
            <a:endParaRPr lang="en-US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1400" dirty="0" smtClean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بهبود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كيفيت  و گسترش منابع سيستم‌هاي اطلاعات و تكنولوژي اطلاعات ، در صورتي كه سازمان قابليت بهره‌بردري اثربخشي از آنها را نداشته باشد، كمتر اتفاق مي‌افتد. </a:t>
            </a:r>
            <a:endParaRPr lang="ar-SA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1065719" y="390103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1426664" y="3831905"/>
            <a:ext cx="5486400" cy="3440113"/>
            <a:chOff x="1800" y="1440"/>
            <a:chExt cx="8640" cy="5418"/>
          </a:xfrm>
        </p:grpSpPr>
        <p:sp>
          <p:nvSpPr>
            <p:cNvPr id="6" name="AutoShape 14"/>
            <p:cNvSpPr>
              <a:spLocks noChangeAspect="1" noChangeArrowheads="1" noTextEdit="1"/>
            </p:cNvSpPr>
            <p:nvPr/>
          </p:nvSpPr>
          <p:spPr bwMode="auto">
            <a:xfrm>
              <a:off x="1800" y="1440"/>
              <a:ext cx="8640" cy="541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13"/>
            <p:cNvSpPr>
              <a:spLocks noChangeArrowheads="1"/>
            </p:cNvSpPr>
            <p:nvPr/>
          </p:nvSpPr>
          <p:spPr bwMode="auto">
            <a:xfrm>
              <a:off x="4211" y="2039"/>
              <a:ext cx="3806" cy="380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auto">
            <a:xfrm>
              <a:off x="3664" y="3962"/>
              <a:ext cx="1189" cy="119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استخراج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Oval 11"/>
            <p:cNvSpPr>
              <a:spLocks noChangeArrowheads="1"/>
            </p:cNvSpPr>
            <p:nvPr/>
          </p:nvSpPr>
          <p:spPr bwMode="auto">
            <a:xfrm>
              <a:off x="5504" y="1533"/>
              <a:ext cx="1189" cy="119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استراتژي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7435" y="3947"/>
              <a:ext cx="1189" cy="119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عرضه</a:t>
              </a: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233" y="2676"/>
              <a:ext cx="1830" cy="67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تعريف سهم سيستم‌هاي اطلاعات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7033" y="2676"/>
              <a:ext cx="1830" cy="67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تعريف قابليت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 </a:t>
              </a:r>
              <a:r>
                <a:rPr kumimoji="0" lang="fa-I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تكنولوژي اطلاعات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5203" y="5466"/>
              <a:ext cx="1830" cy="67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ارائه راهكارها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7238" y="1714"/>
              <a:ext cx="2386" cy="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BFBFB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169863" algn="r"/>
                </a:tabLst>
              </a:pPr>
              <a:r>
                <a:rPr kumimoji="0" lang="fa-I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استراتژي كسب و كار 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9863" algn="r"/>
                </a:tabLst>
              </a:pPr>
              <a:r>
                <a:rPr kumimoji="0" lang="fa-I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4. حاكميت اطلاعات </a:t>
              </a:r>
              <a:endPara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2168" y="5256"/>
              <a:ext cx="2386" cy="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BFBFB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169863" algn="r"/>
                </a:tabLst>
              </a:pPr>
              <a:r>
                <a:rPr kumimoji="0" lang="fa-I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ارائه منافع 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169863" algn="r"/>
                </a:tabLst>
              </a:pPr>
              <a:r>
                <a:rPr kumimoji="0" lang="fa-I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مديريت تغيير 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9863" algn="r"/>
                </a:tabLst>
              </a:pPr>
              <a:r>
                <a:rPr kumimoji="0" lang="fa-I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5. برنامه‌ريزي منافع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1800" y="3871"/>
              <a:ext cx="1864" cy="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BFBFB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9863" algn="r"/>
                </a:tabLst>
              </a:pPr>
              <a:r>
                <a:rPr kumimoji="0" lang="fa-I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8. اولويت‌بندي 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3"/>
            <p:cNvSpPr>
              <a:spLocks noChangeArrowheads="1"/>
            </p:cNvSpPr>
            <p:nvPr/>
          </p:nvSpPr>
          <p:spPr bwMode="auto">
            <a:xfrm>
              <a:off x="4949" y="6323"/>
              <a:ext cx="2300" cy="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BFBFB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9863" algn="r"/>
                </a:tabLst>
              </a:pPr>
              <a:r>
                <a:rPr kumimoji="0" lang="fa-I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7. مديريت دارايي اطلاعات  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2"/>
            <p:cNvSpPr>
              <a:spLocks noChangeArrowheads="1"/>
            </p:cNvSpPr>
            <p:nvPr/>
          </p:nvSpPr>
          <p:spPr bwMode="auto">
            <a:xfrm>
              <a:off x="2387" y="1791"/>
              <a:ext cx="2816" cy="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BFBFB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9863" algn="r"/>
                </a:tabLst>
              </a:pPr>
              <a:r>
                <a:rPr kumimoji="0" lang="fa-I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6. بهبود عملكرد كسب و كار   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76804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952"/>
            <a:ext cx="9078097" cy="461319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algn="r" rtl="1"/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برنامه ریزی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استراتژیک </a:t>
            </a:r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سیستم های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اطلاعات (12)</a:t>
            </a:r>
            <a:endParaRPr lang="en-US" sz="1800" b="1" dirty="0">
              <a:solidFill>
                <a:srgbClr val="FFFF00"/>
              </a:solidFill>
              <a:cs typeface="B Koodak" panose="00000700000000000000" pitchFamily="2" charset="-78"/>
            </a:endParaRPr>
          </a:p>
        </p:txBody>
      </p:sp>
      <p:sp>
        <p:nvSpPr>
          <p:cNvPr id="19" name="Flowchart: Delay 18"/>
          <p:cNvSpPr/>
          <p:nvPr/>
        </p:nvSpPr>
        <p:spPr>
          <a:xfrm>
            <a:off x="-8240" y="543699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نقش تكاملي سيستم‌هاي اطلاعات و تكنولوژي‌ اطلاعات در سازمان</a:t>
            </a:r>
          </a:p>
        </p:txBody>
      </p:sp>
      <p:sp>
        <p:nvSpPr>
          <p:cNvPr id="21" name="Flowchart: Delay 20"/>
          <p:cNvSpPr/>
          <p:nvPr/>
        </p:nvSpPr>
        <p:spPr>
          <a:xfrm>
            <a:off x="-8241" y="1066781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مروري بر مفهوم استراتژي كسب و كار </a:t>
            </a:r>
          </a:p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و كاربردهاي استراتژي سيستم‌هاي اطلاعات و تكنولوژي‌ اطلاعات</a:t>
            </a:r>
          </a:p>
        </p:txBody>
      </p:sp>
      <p:sp>
        <p:nvSpPr>
          <p:cNvPr id="23" name="Flowchart: Delay 22"/>
          <p:cNvSpPr/>
          <p:nvPr/>
        </p:nvSpPr>
        <p:spPr>
          <a:xfrm>
            <a:off x="0" y="1599234"/>
            <a:ext cx="1168478" cy="52643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 smtClean="0">
                <a:solidFill>
                  <a:schemeClr val="tx1"/>
                </a:solidFill>
                <a:cs typeface="B Koodak" panose="00000700000000000000" pitchFamily="2" charset="-78"/>
              </a:rPr>
              <a:t>استقرار فرآیند اثر بخش</a:t>
            </a:r>
            <a:endParaRPr lang="fa-IR" sz="1000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9069" y="67136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07309" y="1201758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2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5545" y="1708314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3</a:t>
            </a:r>
            <a:endParaRPr lang="en-US" dirty="0"/>
          </a:p>
        </p:txBody>
      </p:sp>
      <p:sp>
        <p:nvSpPr>
          <p:cNvPr id="33" name="Flowchart: Delay 32"/>
          <p:cNvSpPr/>
          <p:nvPr/>
        </p:nvSpPr>
        <p:spPr>
          <a:xfrm>
            <a:off x="0" y="2076077"/>
            <a:ext cx="1103871" cy="51859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900" b="1" dirty="0">
                <a:solidFill>
                  <a:schemeClr val="tx1"/>
                </a:solidFill>
                <a:cs typeface="B Koodak" panose="00000700000000000000" pitchFamily="2" charset="-78"/>
              </a:rPr>
              <a:t>ارزيابي وضعيت موجود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90831" y="2196106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4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6" name="Flowchart: Delay 35"/>
          <p:cNvSpPr/>
          <p:nvPr/>
        </p:nvSpPr>
        <p:spPr>
          <a:xfrm>
            <a:off x="-8245" y="2560076"/>
            <a:ext cx="1103871" cy="519539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پتانسيلهاي آينده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90829" y="265094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5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9" name="Flowchart: Delay 38"/>
          <p:cNvSpPr/>
          <p:nvPr/>
        </p:nvSpPr>
        <p:spPr>
          <a:xfrm>
            <a:off x="-10311" y="3044136"/>
            <a:ext cx="1103871" cy="51918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استراتژي سيستم‌هاي اطلاعات </a:t>
            </a:r>
          </a:p>
        </p:txBody>
      </p:sp>
      <p:sp>
        <p:nvSpPr>
          <p:cNvPr id="40" name="Flowchart: Delay 39"/>
          <p:cNvSpPr/>
          <p:nvPr/>
        </p:nvSpPr>
        <p:spPr>
          <a:xfrm>
            <a:off x="-8243" y="3529736"/>
            <a:ext cx="1103871" cy="534907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پرتفوي کاربردها</a:t>
            </a:r>
          </a:p>
        </p:txBody>
      </p:sp>
      <p:sp>
        <p:nvSpPr>
          <p:cNvPr id="41" name="Flowchart: Delay 40"/>
          <p:cNvSpPr/>
          <p:nvPr/>
        </p:nvSpPr>
        <p:spPr>
          <a:xfrm>
            <a:off x="-8245" y="4020711"/>
            <a:ext cx="1103871" cy="526380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  <a:cs typeface="B Koodak" panose="00000700000000000000" pitchFamily="2" charset="-78"/>
              </a:rPr>
              <a:t>سازماندهي و منبع‌يابي</a:t>
            </a:r>
          </a:p>
        </p:txBody>
      </p:sp>
      <p:sp>
        <p:nvSpPr>
          <p:cNvPr id="42" name="Flowchart: Delay 41"/>
          <p:cNvSpPr/>
          <p:nvPr/>
        </p:nvSpPr>
        <p:spPr>
          <a:xfrm>
            <a:off x="-8242" y="4512709"/>
            <a:ext cx="1103871" cy="504171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سرمايه‌گذاري در سيستم‌ها و تكنولوژي اطلاعات</a:t>
            </a:r>
          </a:p>
        </p:txBody>
      </p:sp>
      <p:sp>
        <p:nvSpPr>
          <p:cNvPr id="43" name="Flowchart: Delay 42"/>
          <p:cNvSpPr/>
          <p:nvPr/>
        </p:nvSpPr>
        <p:spPr>
          <a:xfrm>
            <a:off x="-10312" y="4980410"/>
            <a:ext cx="1103871" cy="51144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دانش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8904" y="3140409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6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6320" y="364882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7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58904" y="4128330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8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3617" y="460466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9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5741" y="5089041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10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9" name="Flowchart: Delay 48"/>
          <p:cNvSpPr/>
          <p:nvPr/>
        </p:nvSpPr>
        <p:spPr>
          <a:xfrm>
            <a:off x="-10312" y="5459663"/>
            <a:ext cx="1103871" cy="52378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عرضه زيرساخت، كاربردها و خدمات تكنولوژي اطلاعات</a:t>
            </a:r>
          </a:p>
        </p:txBody>
      </p:sp>
      <p:sp>
        <p:nvSpPr>
          <p:cNvPr id="50" name="Flowchart: Delay 49"/>
          <p:cNvSpPr/>
          <p:nvPr/>
        </p:nvSpPr>
        <p:spPr>
          <a:xfrm>
            <a:off x="-10312" y="5941785"/>
            <a:ext cx="1103871" cy="51326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rgbClr val="FF0000"/>
                </a:solidFill>
                <a:cs typeface="B Koodak" panose="00000700000000000000" pitchFamily="2" charset="-78"/>
              </a:rPr>
              <a:t>برنامه‌ريزي استراتژيك براي سيستم‌هاي اطلاعات: </a:t>
            </a:r>
          </a:p>
          <a:p>
            <a:pPr algn="ctr"/>
            <a:r>
              <a:rPr lang="fa-IR" sz="800" b="1" dirty="0">
                <a:solidFill>
                  <a:srgbClr val="FF0000"/>
                </a:solidFill>
                <a:cs typeface="B Koodak" panose="00000700000000000000" pitchFamily="2" charset="-78"/>
              </a:rPr>
              <a:t>در دوره فعلي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4450" y="5563599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11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7978" y="6040585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Koodak" panose="00000700000000000000" pitchFamily="2" charset="-78"/>
              </a:rPr>
              <a:t>12</a:t>
            </a:r>
            <a:endParaRPr lang="en-US" b="1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263610" y="6490612"/>
            <a:ext cx="350001" cy="313843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fld id="{0EF45408-7CA2-45E7-AA0B-704CEC4C2229}" type="slidenum">
              <a:rPr lang="en-US" b="1" smtClean="0">
                <a:solidFill>
                  <a:schemeClr val="tx1"/>
                </a:solidFill>
                <a:cs typeface="B Koodak" panose="00000700000000000000" pitchFamily="2" charset="-78"/>
              </a:rPr>
              <a:pPr/>
              <a:t>11</a:t>
            </a:fld>
            <a:endParaRPr lang="en-US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58" y="35025"/>
            <a:ext cx="344402" cy="506060"/>
          </a:xfrm>
          <a:prstGeom prst="rect">
            <a:avLst/>
          </a:prstGeom>
        </p:spPr>
      </p:pic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1984023" y="139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3681663" y="541085"/>
            <a:ext cx="5288151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>
                <a:solidFill>
                  <a:srgbClr val="7030A0"/>
                </a:solidFill>
                <a:cs typeface="B Koodak" panose="00000700000000000000" pitchFamily="2" charset="-78"/>
              </a:rPr>
              <a:t>ديدگاه تغيير كسب و كار از منظر سيستم‌هاي اطلاعات و تكنولوژي اطلاعات</a:t>
            </a:r>
            <a:endParaRPr lang="en-US" sz="1600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34382" y="862012"/>
            <a:ext cx="790961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از اين ديدگاه ، سهم استراتژيك سيستم‌هاي اطلاعات و تكنولوژي اطلاعات موجب پديد آمدن آگاهي مديريت ارشد در مورد چگونگي بهره‌برداري از شايستگي‌هاي مختلف سيستم‌هاي اطلاعات در سازمان براي تامين نيازهاي بازار و نحوه مشاركت سيستم‌هاي اطلاعات در تعريف فعاليتهاي استراتژيك شده، مي‌شود.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28655" y="1996819"/>
            <a:ext cx="2541159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rtl="1"/>
            <a:r>
              <a:rPr lang="fa-IR" sz="1600" dirty="0">
                <a:solidFill>
                  <a:srgbClr val="FF0000"/>
                </a:solidFill>
                <a:cs typeface="B Koodak" panose="00000700000000000000" pitchFamily="2" charset="-78"/>
              </a:rPr>
              <a:t>استراتژي به عنوان مديريت تغيير </a:t>
            </a:r>
            <a:endParaRPr lang="en-US" sz="1600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1719677" y="2007703"/>
            <a:ext cx="5486400" cy="3946525"/>
            <a:chOff x="1800" y="1440"/>
            <a:chExt cx="8640" cy="6214"/>
          </a:xfrm>
        </p:grpSpPr>
        <p:sp>
          <p:nvSpPr>
            <p:cNvPr id="6" name="AutoShape 20"/>
            <p:cNvSpPr>
              <a:spLocks noChangeAspect="1" noChangeArrowheads="1" noTextEdit="1"/>
            </p:cNvSpPr>
            <p:nvPr/>
          </p:nvSpPr>
          <p:spPr bwMode="auto">
            <a:xfrm>
              <a:off x="1800" y="1440"/>
              <a:ext cx="8640" cy="621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19"/>
            <p:cNvSpPr>
              <a:spLocks noChangeArrowheads="1"/>
            </p:cNvSpPr>
            <p:nvPr/>
          </p:nvSpPr>
          <p:spPr bwMode="auto">
            <a:xfrm>
              <a:off x="4900" y="1644"/>
              <a:ext cx="2433" cy="4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9863" algn="r"/>
                </a:tabLst>
              </a:pPr>
              <a:r>
                <a:rPr kumimoji="0" lang="fa-I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انتخابهاي سيستم‌هاي اطلاعات</a:t>
              </a:r>
              <a:endPara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18"/>
            <p:cNvSpPr>
              <a:spLocks noChangeArrowheads="1"/>
            </p:cNvSpPr>
            <p:nvPr/>
          </p:nvSpPr>
          <p:spPr bwMode="auto">
            <a:xfrm>
              <a:off x="2229" y="2216"/>
              <a:ext cx="2232" cy="4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9863" algn="r"/>
                </a:tabLst>
              </a:pPr>
              <a:r>
                <a:rPr kumimoji="0" lang="fa-I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محركهاي كسب و كار 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7916" y="2216"/>
              <a:ext cx="2232" cy="4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9863" algn="r"/>
                </a:tabLst>
              </a:pPr>
              <a:r>
                <a:rPr kumimoji="0" lang="fa-I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محركهاي تكنولوژي اطلاعات  </a:t>
              </a:r>
              <a:endPara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16"/>
            <p:cNvSpPr>
              <a:spLocks noChangeArrowheads="1"/>
            </p:cNvSpPr>
            <p:nvPr/>
          </p:nvSpPr>
          <p:spPr bwMode="auto">
            <a:xfrm>
              <a:off x="8240" y="2760"/>
              <a:ext cx="1909" cy="1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BFBFB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9863" algn="r"/>
                </a:tabLst>
              </a:pPr>
              <a:r>
                <a:rPr kumimoji="0" lang="fa-I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گزينه‌هاي تغيير 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169863" algn="r"/>
                </a:tabLst>
              </a:pPr>
              <a:r>
                <a:rPr kumimoji="0" lang="fa-I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داخلي 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169863" algn="r"/>
                </a:tabLst>
              </a:pPr>
              <a:r>
                <a:rPr kumimoji="0" lang="fa-I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خارجي 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9863" algn="r"/>
                </a:tabLst>
              </a:pPr>
              <a:r>
                <a:rPr kumimoji="0" lang="fa-I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تاثيرات اصلي كدامند؟ </a:t>
              </a:r>
              <a:endPara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2170" y="2760"/>
              <a:ext cx="2137" cy="1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BFBFB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9863" algn="r"/>
                </a:tabLst>
              </a:pPr>
              <a:r>
                <a:rPr kumimoji="0" lang="fa-I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الزامات تغيير 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169863" algn="r"/>
                </a:tabLst>
              </a:pPr>
              <a:r>
                <a:rPr kumimoji="0" lang="fa-I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داخلي 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169863" algn="r"/>
                </a:tabLst>
              </a:pPr>
              <a:r>
                <a:rPr kumimoji="0" lang="fa-I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خارجي 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9863" algn="r"/>
                </a:tabLst>
              </a:pPr>
              <a:r>
                <a:rPr kumimoji="0" lang="fa-I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دلايل و تاثيرات اصلي كدامند؟ 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Oval 14"/>
            <p:cNvSpPr>
              <a:spLocks noChangeArrowheads="1"/>
            </p:cNvSpPr>
            <p:nvPr/>
          </p:nvSpPr>
          <p:spPr bwMode="auto">
            <a:xfrm>
              <a:off x="5123" y="3477"/>
              <a:ext cx="1800" cy="18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461" y="3206"/>
              <a:ext cx="520" cy="2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BFBFB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9863" algn="r"/>
                </a:tabLst>
              </a:pPr>
              <a:r>
                <a:rPr kumimoji="0" lang="fa-I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تقاضا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7006" y="3206"/>
              <a:ext cx="520" cy="2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BFBFB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9863" algn="r"/>
                </a:tabLst>
              </a:pPr>
              <a:r>
                <a:rPr kumimoji="0" lang="fa-I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عرضه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AutoShape 11"/>
            <p:cNvSpPr>
              <a:spLocks noChangeShapeType="1"/>
            </p:cNvSpPr>
            <p:nvPr/>
          </p:nvSpPr>
          <p:spPr bwMode="auto">
            <a:xfrm>
              <a:off x="3701" y="3497"/>
              <a:ext cx="902" cy="46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AutoShape 10"/>
            <p:cNvSpPr>
              <a:spLocks noChangeShapeType="1"/>
            </p:cNvSpPr>
            <p:nvPr/>
          </p:nvSpPr>
          <p:spPr bwMode="auto">
            <a:xfrm flipH="1">
              <a:off x="7560" y="3550"/>
              <a:ext cx="770" cy="5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5543" y="3498"/>
              <a:ext cx="939" cy="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BFBFB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9863" algn="r"/>
                </a:tabLst>
              </a:pPr>
              <a:r>
                <a:rPr kumimoji="0" lang="fa-I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تغيير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5517" y="4825"/>
              <a:ext cx="939" cy="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BFBFB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9863" algn="r"/>
                </a:tabLst>
              </a:pPr>
              <a:r>
                <a:rPr kumimoji="0" lang="fa-I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استراتژي 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Arc 7"/>
            <p:cNvSpPr>
              <a:spLocks/>
            </p:cNvSpPr>
            <p:nvPr/>
          </p:nvSpPr>
          <p:spPr bwMode="auto">
            <a:xfrm rot="2449784">
              <a:off x="6050" y="3976"/>
              <a:ext cx="743" cy="827"/>
            </a:xfrm>
            <a:custGeom>
              <a:avLst/>
              <a:gdLst>
                <a:gd name="G0" fmla="+- 0 0 0"/>
                <a:gd name="G1" fmla="+- 21599 0 0"/>
                <a:gd name="G2" fmla="+- 21600 0 0"/>
                <a:gd name="T0" fmla="*/ 173 w 21483"/>
                <a:gd name="T1" fmla="*/ 0 h 21599"/>
                <a:gd name="T2" fmla="*/ 21483 w 21483"/>
                <a:gd name="T3" fmla="*/ 19354 h 21599"/>
                <a:gd name="T4" fmla="*/ 0 w 21483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83" h="21599" fill="none" extrusionOk="0">
                  <a:moveTo>
                    <a:pt x="173" y="-1"/>
                  </a:moveTo>
                  <a:cubicBezTo>
                    <a:pt x="11166" y="87"/>
                    <a:pt x="20340" y="8419"/>
                    <a:pt x="21483" y="19353"/>
                  </a:cubicBezTo>
                </a:path>
                <a:path w="21483" h="21599" stroke="0" extrusionOk="0">
                  <a:moveTo>
                    <a:pt x="173" y="-1"/>
                  </a:moveTo>
                  <a:cubicBezTo>
                    <a:pt x="11166" y="87"/>
                    <a:pt x="20340" y="8419"/>
                    <a:pt x="21483" y="19353"/>
                  </a:cubicBezTo>
                  <a:lnTo>
                    <a:pt x="0" y="21599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Arc 6"/>
            <p:cNvSpPr>
              <a:spLocks/>
            </p:cNvSpPr>
            <p:nvPr/>
          </p:nvSpPr>
          <p:spPr bwMode="auto">
            <a:xfrm rot="13549429">
              <a:off x="5243" y="3926"/>
              <a:ext cx="743" cy="827"/>
            </a:xfrm>
            <a:custGeom>
              <a:avLst/>
              <a:gdLst>
                <a:gd name="G0" fmla="+- 0 0 0"/>
                <a:gd name="G1" fmla="+- 21599 0 0"/>
                <a:gd name="G2" fmla="+- 21600 0 0"/>
                <a:gd name="T0" fmla="*/ 173 w 21483"/>
                <a:gd name="T1" fmla="*/ 0 h 21599"/>
                <a:gd name="T2" fmla="*/ 21483 w 21483"/>
                <a:gd name="T3" fmla="*/ 19354 h 21599"/>
                <a:gd name="T4" fmla="*/ 0 w 21483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83" h="21599" fill="none" extrusionOk="0">
                  <a:moveTo>
                    <a:pt x="173" y="-1"/>
                  </a:moveTo>
                  <a:cubicBezTo>
                    <a:pt x="11166" y="87"/>
                    <a:pt x="20340" y="8419"/>
                    <a:pt x="21483" y="19353"/>
                  </a:cubicBezTo>
                </a:path>
                <a:path w="21483" h="21599" stroke="0" extrusionOk="0">
                  <a:moveTo>
                    <a:pt x="173" y="-1"/>
                  </a:moveTo>
                  <a:cubicBezTo>
                    <a:pt x="11166" y="87"/>
                    <a:pt x="20340" y="8419"/>
                    <a:pt x="21483" y="19353"/>
                  </a:cubicBezTo>
                  <a:lnTo>
                    <a:pt x="0" y="21599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5"/>
            <p:cNvSpPr>
              <a:spLocks noChangeShapeType="1"/>
            </p:cNvSpPr>
            <p:nvPr/>
          </p:nvSpPr>
          <p:spPr bwMode="auto">
            <a:xfrm flipV="1">
              <a:off x="2377" y="5632"/>
              <a:ext cx="7713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4"/>
            <p:cNvSpPr>
              <a:spLocks noChangeArrowheads="1"/>
            </p:cNvSpPr>
            <p:nvPr/>
          </p:nvSpPr>
          <p:spPr bwMode="auto">
            <a:xfrm>
              <a:off x="4524" y="5752"/>
              <a:ext cx="3122" cy="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BFBFB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9863" algn="r"/>
                </a:tabLst>
              </a:pPr>
              <a:r>
                <a:rPr kumimoji="0" lang="fa-I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نماينده مديريت ارشد  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3"/>
            <p:cNvSpPr>
              <a:spLocks noChangeArrowheads="1"/>
            </p:cNvSpPr>
            <p:nvPr/>
          </p:nvSpPr>
          <p:spPr bwMode="auto">
            <a:xfrm>
              <a:off x="2001" y="6402"/>
              <a:ext cx="3122" cy="1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BFBFB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9863" algn="r"/>
                </a:tabLst>
              </a:pPr>
              <a:r>
                <a:rPr kumimoji="0" lang="fa-I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ايجاد استراتژي با مديران اجرايي به عنوان بخشي از فرآيندهاي حاكميت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ctangle 2"/>
            <p:cNvSpPr>
              <a:spLocks noChangeArrowheads="1"/>
            </p:cNvSpPr>
            <p:nvPr/>
          </p:nvSpPr>
          <p:spPr bwMode="auto">
            <a:xfrm>
              <a:off x="6938" y="6322"/>
              <a:ext cx="3122" cy="1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BFBFB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98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9863" algn="r"/>
                </a:tabLst>
              </a:pPr>
              <a:r>
                <a:rPr kumimoji="0" lang="fa-I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ايجاد و حفظ شايستگي‌هاي هسته‌اي براي نسل بعدي سازمانهاي سيستم‌هاي اطلاعات 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6" name="Rectangle 55"/>
          <p:cNvSpPr/>
          <p:nvPr/>
        </p:nvSpPr>
        <p:spPr>
          <a:xfrm>
            <a:off x="1152006" y="6032097"/>
            <a:ext cx="79096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منطقي ساختن توسعه و در دسترس قرار دادن شايستگي‌هاي سيستم‌هاي اطلاعات با تقاضاي كسب و كار براي تغيير نيازمند شناخت فلسفه زيربنايي تصميم‌‌گيري استراتژيك است</a:t>
            </a:r>
            <a:r>
              <a:rPr lang="fa-IR" sz="1400" dirty="0" smtClean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.</a:t>
            </a:r>
            <a:endParaRPr lang="fa-IR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055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952"/>
            <a:ext cx="9078097" cy="461319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algn="r" rtl="1"/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برنامه ریزی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استراتژیک </a:t>
            </a:r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سیستم های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اطلاعات (12)</a:t>
            </a:r>
            <a:endParaRPr lang="en-US" sz="1800" b="1" dirty="0">
              <a:solidFill>
                <a:srgbClr val="FFFF00"/>
              </a:solidFill>
              <a:cs typeface="B Koodak" panose="00000700000000000000" pitchFamily="2" charset="-78"/>
            </a:endParaRPr>
          </a:p>
        </p:txBody>
      </p:sp>
      <p:sp>
        <p:nvSpPr>
          <p:cNvPr id="19" name="Flowchart: Delay 18"/>
          <p:cNvSpPr/>
          <p:nvPr/>
        </p:nvSpPr>
        <p:spPr>
          <a:xfrm>
            <a:off x="-8240" y="543699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نقش تكاملي سيستم‌هاي اطلاعات و تكنولوژي‌ اطلاعات در سازمان</a:t>
            </a:r>
          </a:p>
        </p:txBody>
      </p:sp>
      <p:sp>
        <p:nvSpPr>
          <p:cNvPr id="21" name="Flowchart: Delay 20"/>
          <p:cNvSpPr/>
          <p:nvPr/>
        </p:nvSpPr>
        <p:spPr>
          <a:xfrm>
            <a:off x="-8241" y="1066781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مروري بر مفهوم استراتژي كسب و كار </a:t>
            </a:r>
          </a:p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و كاربردهاي استراتژي سيستم‌هاي اطلاعات و تكنولوژي‌ اطلاعات</a:t>
            </a:r>
          </a:p>
        </p:txBody>
      </p:sp>
      <p:sp>
        <p:nvSpPr>
          <p:cNvPr id="23" name="Flowchart: Delay 22"/>
          <p:cNvSpPr/>
          <p:nvPr/>
        </p:nvSpPr>
        <p:spPr>
          <a:xfrm>
            <a:off x="0" y="1599234"/>
            <a:ext cx="1168478" cy="52643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 smtClean="0">
                <a:solidFill>
                  <a:schemeClr val="tx1"/>
                </a:solidFill>
                <a:cs typeface="B Koodak" panose="00000700000000000000" pitchFamily="2" charset="-78"/>
              </a:rPr>
              <a:t>استقرار فرآیند اثر بخش</a:t>
            </a:r>
            <a:endParaRPr lang="fa-IR" sz="1000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9069" y="67136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07309" y="1201758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2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5545" y="1708314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3</a:t>
            </a:r>
            <a:endParaRPr lang="en-US" dirty="0"/>
          </a:p>
        </p:txBody>
      </p:sp>
      <p:sp>
        <p:nvSpPr>
          <p:cNvPr id="33" name="Flowchart: Delay 32"/>
          <p:cNvSpPr/>
          <p:nvPr/>
        </p:nvSpPr>
        <p:spPr>
          <a:xfrm>
            <a:off x="0" y="2076077"/>
            <a:ext cx="1103871" cy="51859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900" b="1" dirty="0">
                <a:solidFill>
                  <a:schemeClr val="tx1"/>
                </a:solidFill>
                <a:cs typeface="B Koodak" panose="00000700000000000000" pitchFamily="2" charset="-78"/>
              </a:rPr>
              <a:t>ارزيابي وضعيت موجود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90831" y="2196106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4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6" name="Flowchart: Delay 35"/>
          <p:cNvSpPr/>
          <p:nvPr/>
        </p:nvSpPr>
        <p:spPr>
          <a:xfrm>
            <a:off x="-8245" y="2560076"/>
            <a:ext cx="1103871" cy="519539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پتانسيلهاي آينده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90829" y="265094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5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9" name="Flowchart: Delay 38"/>
          <p:cNvSpPr/>
          <p:nvPr/>
        </p:nvSpPr>
        <p:spPr>
          <a:xfrm>
            <a:off x="-10311" y="3044136"/>
            <a:ext cx="1103871" cy="51918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استراتژي سيستم‌هاي اطلاعات </a:t>
            </a:r>
          </a:p>
        </p:txBody>
      </p:sp>
      <p:sp>
        <p:nvSpPr>
          <p:cNvPr id="40" name="Flowchart: Delay 39"/>
          <p:cNvSpPr/>
          <p:nvPr/>
        </p:nvSpPr>
        <p:spPr>
          <a:xfrm>
            <a:off x="-8243" y="3529736"/>
            <a:ext cx="1103871" cy="534907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پرتفوي کاربردها</a:t>
            </a:r>
          </a:p>
        </p:txBody>
      </p:sp>
      <p:sp>
        <p:nvSpPr>
          <p:cNvPr id="41" name="Flowchart: Delay 40"/>
          <p:cNvSpPr/>
          <p:nvPr/>
        </p:nvSpPr>
        <p:spPr>
          <a:xfrm>
            <a:off x="-8245" y="4020711"/>
            <a:ext cx="1103871" cy="526380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  <a:cs typeface="B Koodak" panose="00000700000000000000" pitchFamily="2" charset="-78"/>
              </a:rPr>
              <a:t>سازماندهي و منبع‌يابي</a:t>
            </a:r>
          </a:p>
        </p:txBody>
      </p:sp>
      <p:sp>
        <p:nvSpPr>
          <p:cNvPr id="42" name="Flowchart: Delay 41"/>
          <p:cNvSpPr/>
          <p:nvPr/>
        </p:nvSpPr>
        <p:spPr>
          <a:xfrm>
            <a:off x="-8242" y="4512709"/>
            <a:ext cx="1103871" cy="504171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سرمايه‌گذاري در سيستم‌ها و تكنولوژي اطلاعات</a:t>
            </a:r>
          </a:p>
        </p:txBody>
      </p:sp>
      <p:sp>
        <p:nvSpPr>
          <p:cNvPr id="43" name="Flowchart: Delay 42"/>
          <p:cNvSpPr/>
          <p:nvPr/>
        </p:nvSpPr>
        <p:spPr>
          <a:xfrm>
            <a:off x="-10312" y="4980410"/>
            <a:ext cx="1103871" cy="51144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دانش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8904" y="3140409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6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6320" y="364882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7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58904" y="4128330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8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3617" y="460466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9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5741" y="5089041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10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9" name="Flowchart: Delay 48"/>
          <p:cNvSpPr/>
          <p:nvPr/>
        </p:nvSpPr>
        <p:spPr>
          <a:xfrm>
            <a:off x="-10312" y="5459663"/>
            <a:ext cx="1103871" cy="52378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عرضه زيرساخت، كاربردها و خدمات تكنولوژي اطلاعات</a:t>
            </a:r>
          </a:p>
        </p:txBody>
      </p:sp>
      <p:sp>
        <p:nvSpPr>
          <p:cNvPr id="50" name="Flowchart: Delay 49"/>
          <p:cNvSpPr/>
          <p:nvPr/>
        </p:nvSpPr>
        <p:spPr>
          <a:xfrm>
            <a:off x="-10312" y="5941785"/>
            <a:ext cx="1103871" cy="51326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rgbClr val="FF0000"/>
                </a:solidFill>
                <a:cs typeface="B Koodak" panose="00000700000000000000" pitchFamily="2" charset="-78"/>
              </a:rPr>
              <a:t>برنامه‌ريزي استراتژيك براي سيستم‌هاي اطلاعات: </a:t>
            </a:r>
          </a:p>
          <a:p>
            <a:pPr algn="ctr"/>
            <a:r>
              <a:rPr lang="fa-IR" sz="800" b="1" dirty="0">
                <a:solidFill>
                  <a:srgbClr val="FF0000"/>
                </a:solidFill>
                <a:cs typeface="B Koodak" panose="00000700000000000000" pitchFamily="2" charset="-78"/>
              </a:rPr>
              <a:t>در دوره فعلي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4450" y="5563599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11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7978" y="6040585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Koodak" panose="00000700000000000000" pitchFamily="2" charset="-78"/>
              </a:rPr>
              <a:t>12</a:t>
            </a:r>
            <a:endParaRPr lang="en-US" b="1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263610" y="6490612"/>
            <a:ext cx="444050" cy="313843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fld id="{0EF45408-7CA2-45E7-AA0B-704CEC4C2229}" type="slidenum">
              <a:rPr lang="en-US" b="1" smtClean="0">
                <a:solidFill>
                  <a:schemeClr val="tx1"/>
                </a:solidFill>
                <a:cs typeface="B Koodak" panose="00000700000000000000" pitchFamily="2" charset="-78"/>
              </a:rPr>
              <a:pPr/>
              <a:t>12</a:t>
            </a:fld>
            <a:endParaRPr lang="en-US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58" y="35025"/>
            <a:ext cx="344402" cy="506060"/>
          </a:xfrm>
          <a:prstGeom prst="rect">
            <a:avLst/>
          </a:prstGeom>
        </p:spPr>
      </p:pic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1984023" y="139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6833937" y="541085"/>
            <a:ext cx="224416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rtl="1"/>
            <a:r>
              <a:rPr lang="fa-IR" sz="1600" dirty="0">
                <a:solidFill>
                  <a:srgbClr val="FF0000"/>
                </a:solidFill>
                <a:cs typeface="B Koodak" panose="00000700000000000000" pitchFamily="2" charset="-78"/>
              </a:rPr>
              <a:t>فلسفه‌هاي مختلف استراتژيك </a:t>
            </a:r>
            <a:endParaRPr lang="en-US" sz="1600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58445" y="2230141"/>
            <a:ext cx="79096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استراتژي موثر و كارامد حاصل شناخت متوازن از نتايج، راهها و ابزارها است. </a:t>
            </a:r>
          </a:p>
          <a:p>
            <a:pPr algn="just" rtl="1">
              <a:lnSpc>
                <a:spcPct val="150000"/>
              </a:lnSpc>
            </a:pP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مسائل مربوط به هر شايستگي ممكن است، با رهبري، ساختارها ، فرآيندها، نقش‌ها، روابط و  رفتارها مربوط باشد. م در بكارگيري تكنيك ارزيابي در بسياري از سازمانها، نقش‌ها، ساختارها و فرآيندهاي نامناسب، يكي از دلايل اصلي براي ضعف در كنار رهبري بوده است.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05523797"/>
              </p:ext>
            </p:extLst>
          </p:nvPr>
        </p:nvGraphicFramePr>
        <p:xfrm>
          <a:off x="1383856" y="630294"/>
          <a:ext cx="5161853" cy="114683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032254"/>
                <a:gridCol w="893329"/>
                <a:gridCol w="986589"/>
                <a:gridCol w="757990"/>
                <a:gridCol w="1491691"/>
              </a:tblGrid>
              <a:tr h="229366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</a:rPr>
                        <a:t>اهداف/نتايج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استراتژي‌ها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</a:rPr>
                        <a:t>منابع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8732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</a:rPr>
                        <a:t>هدف‌-گرا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u="sng" dirty="0">
                          <a:effectLst/>
                        </a:rPr>
                        <a:t>مقصد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راهها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ابزارها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الگوي آنگلو-آمريكايي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29366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</a:rPr>
                        <a:t>منبع‌-گرا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</a:rPr>
                        <a:t>مقصد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</a:rPr>
                        <a:t>راهها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u="sng">
                          <a:effectLst/>
                        </a:rPr>
                        <a:t>ابزارها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</a:rPr>
                        <a:t>الگوي ژاپني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29366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</a:rPr>
                        <a:t>اجرا-گرا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مقصد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u="sng">
                          <a:effectLst/>
                        </a:rPr>
                        <a:t>راهها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</a:rPr>
                        <a:t>ابزارها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الگوي اروپايي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5522495" y="1909512"/>
            <a:ext cx="3555602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rtl="1"/>
            <a:r>
              <a:rPr lang="fa-IR" sz="1600" dirty="0">
                <a:solidFill>
                  <a:srgbClr val="7030A0"/>
                </a:solidFill>
                <a:cs typeface="B Koodak" panose="00000700000000000000" pitchFamily="2" charset="-78"/>
              </a:rPr>
              <a:t>شايستگي‌هاي سيستم‌هاي اطلاعات و ابعاد سازماني </a:t>
            </a:r>
            <a:endParaRPr lang="en-US" sz="1600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474368" y="3644254"/>
            <a:ext cx="365185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rtl="1"/>
            <a:r>
              <a:rPr lang="fa-IR" sz="1600" dirty="0">
                <a:solidFill>
                  <a:srgbClr val="FF0000"/>
                </a:solidFill>
                <a:cs typeface="B Koodak" panose="00000700000000000000" pitchFamily="2" charset="-78"/>
              </a:rPr>
              <a:t>شايستگي‌هاي سيستم‌هاي اطلاعات و شبكه سازماني</a:t>
            </a:r>
            <a:endParaRPr lang="en-US" sz="1600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852172" y="385018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1"/>
          <p:cNvGrpSpPr>
            <a:grpSpLocks noChangeAspect="1"/>
          </p:cNvGrpSpPr>
          <p:nvPr/>
        </p:nvGrpSpPr>
        <p:grpSpPr bwMode="auto">
          <a:xfrm>
            <a:off x="756320" y="3401003"/>
            <a:ext cx="5865711" cy="3341894"/>
            <a:chOff x="1800" y="1440"/>
            <a:chExt cx="8640" cy="4922"/>
          </a:xfrm>
        </p:grpSpPr>
        <p:sp>
          <p:nvSpPr>
            <p:cNvPr id="7" name="AutoShape 14"/>
            <p:cNvSpPr>
              <a:spLocks noChangeAspect="1" noChangeArrowheads="1" noTextEdit="1"/>
            </p:cNvSpPr>
            <p:nvPr/>
          </p:nvSpPr>
          <p:spPr bwMode="auto">
            <a:xfrm>
              <a:off x="1800" y="1440"/>
              <a:ext cx="8640" cy="492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13"/>
            <p:cNvSpPr>
              <a:spLocks noChangeArrowheads="1"/>
            </p:cNvSpPr>
            <p:nvPr/>
          </p:nvSpPr>
          <p:spPr bwMode="auto">
            <a:xfrm>
              <a:off x="4211" y="2039"/>
              <a:ext cx="3806" cy="380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3664" y="3962"/>
              <a:ext cx="1189" cy="119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استخراج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5504" y="1533"/>
              <a:ext cx="1189" cy="119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استراتژي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7435" y="3947"/>
              <a:ext cx="1189" cy="119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عرضه</a:t>
              </a: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233" y="2676"/>
              <a:ext cx="1830" cy="67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تعريف سهم سيستم‌هاي اطلاعات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7033" y="2676"/>
              <a:ext cx="1830" cy="67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تعريف قابليت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 </a:t>
              </a:r>
              <a:r>
                <a:rPr kumimoji="0" lang="fa-I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تكنولوژي اطلاعات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5203" y="5466"/>
              <a:ext cx="1830" cy="67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ارائه راهكارها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Oval 6"/>
            <p:cNvSpPr>
              <a:spLocks noChangeArrowheads="1"/>
            </p:cNvSpPr>
            <p:nvPr/>
          </p:nvSpPr>
          <p:spPr bwMode="auto">
            <a:xfrm>
              <a:off x="5121" y="3103"/>
              <a:ext cx="1815" cy="57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رهبري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Oval 5"/>
            <p:cNvSpPr>
              <a:spLocks noChangeArrowheads="1"/>
            </p:cNvSpPr>
            <p:nvPr/>
          </p:nvSpPr>
          <p:spPr bwMode="auto">
            <a:xfrm>
              <a:off x="5121" y="3502"/>
              <a:ext cx="1815" cy="57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ساختار و فرايندها</a:t>
              </a: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Oval 4"/>
            <p:cNvSpPr>
              <a:spLocks noChangeArrowheads="1"/>
            </p:cNvSpPr>
            <p:nvPr/>
          </p:nvSpPr>
          <p:spPr bwMode="auto">
            <a:xfrm>
              <a:off x="5121" y="3947"/>
              <a:ext cx="1815" cy="5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نقشها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Oval 3"/>
            <p:cNvSpPr>
              <a:spLocks noChangeArrowheads="1"/>
            </p:cNvSpPr>
            <p:nvPr/>
          </p:nvSpPr>
          <p:spPr bwMode="auto">
            <a:xfrm>
              <a:off x="5113" y="4397"/>
              <a:ext cx="1815" cy="572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ارتباطات</a:t>
              </a: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Oval 2"/>
            <p:cNvSpPr>
              <a:spLocks noChangeArrowheads="1"/>
            </p:cNvSpPr>
            <p:nvPr/>
          </p:nvSpPr>
          <p:spPr bwMode="auto">
            <a:xfrm>
              <a:off x="5121" y="4800"/>
              <a:ext cx="1815" cy="57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رفتار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09231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952"/>
            <a:ext cx="9078097" cy="461319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algn="r" rtl="1"/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برنامه ریزی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استراتژیک </a:t>
            </a:r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سیستم های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اطلاعات (12)</a:t>
            </a:r>
            <a:endParaRPr lang="en-US" sz="1800" b="1" dirty="0">
              <a:solidFill>
                <a:srgbClr val="FFFF00"/>
              </a:solidFill>
              <a:cs typeface="B Koodak" panose="00000700000000000000" pitchFamily="2" charset="-78"/>
            </a:endParaRPr>
          </a:p>
        </p:txBody>
      </p:sp>
      <p:sp>
        <p:nvSpPr>
          <p:cNvPr id="19" name="Flowchart: Delay 18"/>
          <p:cNvSpPr/>
          <p:nvPr/>
        </p:nvSpPr>
        <p:spPr>
          <a:xfrm>
            <a:off x="-8240" y="543699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نقش تكاملي سيستم‌هاي اطلاعات و تكنولوژي‌ اطلاعات در سازمان</a:t>
            </a:r>
          </a:p>
        </p:txBody>
      </p:sp>
      <p:sp>
        <p:nvSpPr>
          <p:cNvPr id="21" name="Flowchart: Delay 20"/>
          <p:cNvSpPr/>
          <p:nvPr/>
        </p:nvSpPr>
        <p:spPr>
          <a:xfrm>
            <a:off x="-8241" y="1066781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مروري بر مفهوم استراتژي كسب و كار </a:t>
            </a:r>
          </a:p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و كاربردهاي استراتژي سيستم‌هاي اطلاعات و تكنولوژي‌ اطلاعات</a:t>
            </a:r>
          </a:p>
        </p:txBody>
      </p:sp>
      <p:sp>
        <p:nvSpPr>
          <p:cNvPr id="23" name="Flowchart: Delay 22"/>
          <p:cNvSpPr/>
          <p:nvPr/>
        </p:nvSpPr>
        <p:spPr>
          <a:xfrm>
            <a:off x="0" y="1599234"/>
            <a:ext cx="1168478" cy="52643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 smtClean="0">
                <a:solidFill>
                  <a:schemeClr val="tx1"/>
                </a:solidFill>
                <a:cs typeface="B Koodak" panose="00000700000000000000" pitchFamily="2" charset="-78"/>
              </a:rPr>
              <a:t>استقرار فرآیند اثر بخش</a:t>
            </a:r>
            <a:endParaRPr lang="fa-IR" sz="1000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9069" y="67136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07309" y="1201758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2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5545" y="1708314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3</a:t>
            </a:r>
            <a:endParaRPr lang="en-US" dirty="0"/>
          </a:p>
        </p:txBody>
      </p:sp>
      <p:sp>
        <p:nvSpPr>
          <p:cNvPr id="33" name="Flowchart: Delay 32"/>
          <p:cNvSpPr/>
          <p:nvPr/>
        </p:nvSpPr>
        <p:spPr>
          <a:xfrm>
            <a:off x="0" y="2076077"/>
            <a:ext cx="1103871" cy="51859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900" b="1" dirty="0">
                <a:solidFill>
                  <a:schemeClr val="tx1"/>
                </a:solidFill>
                <a:cs typeface="B Koodak" panose="00000700000000000000" pitchFamily="2" charset="-78"/>
              </a:rPr>
              <a:t>ارزيابي وضعيت موجود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90831" y="2196106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4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6" name="Flowchart: Delay 35"/>
          <p:cNvSpPr/>
          <p:nvPr/>
        </p:nvSpPr>
        <p:spPr>
          <a:xfrm>
            <a:off x="-8245" y="2560076"/>
            <a:ext cx="1103871" cy="519539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پتانسيلهاي آينده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90829" y="265094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5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9" name="Flowchart: Delay 38"/>
          <p:cNvSpPr/>
          <p:nvPr/>
        </p:nvSpPr>
        <p:spPr>
          <a:xfrm>
            <a:off x="-10311" y="3044136"/>
            <a:ext cx="1103871" cy="51918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استراتژي سيستم‌هاي اطلاعات </a:t>
            </a:r>
          </a:p>
        </p:txBody>
      </p:sp>
      <p:sp>
        <p:nvSpPr>
          <p:cNvPr id="40" name="Flowchart: Delay 39"/>
          <p:cNvSpPr/>
          <p:nvPr/>
        </p:nvSpPr>
        <p:spPr>
          <a:xfrm>
            <a:off x="-8243" y="3529736"/>
            <a:ext cx="1103871" cy="534907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پرتفوي کاربردها</a:t>
            </a:r>
          </a:p>
        </p:txBody>
      </p:sp>
      <p:sp>
        <p:nvSpPr>
          <p:cNvPr id="41" name="Flowchart: Delay 40"/>
          <p:cNvSpPr/>
          <p:nvPr/>
        </p:nvSpPr>
        <p:spPr>
          <a:xfrm>
            <a:off x="-8245" y="4020711"/>
            <a:ext cx="1103871" cy="526380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  <a:cs typeface="B Koodak" panose="00000700000000000000" pitchFamily="2" charset="-78"/>
              </a:rPr>
              <a:t>سازماندهي و منبع‌يابي</a:t>
            </a:r>
          </a:p>
        </p:txBody>
      </p:sp>
      <p:sp>
        <p:nvSpPr>
          <p:cNvPr id="42" name="Flowchart: Delay 41"/>
          <p:cNvSpPr/>
          <p:nvPr/>
        </p:nvSpPr>
        <p:spPr>
          <a:xfrm>
            <a:off x="-8242" y="4512709"/>
            <a:ext cx="1103871" cy="504171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سرمايه‌گذاري در سيستم‌ها و تكنولوژي اطلاعات</a:t>
            </a:r>
          </a:p>
        </p:txBody>
      </p:sp>
      <p:sp>
        <p:nvSpPr>
          <p:cNvPr id="43" name="Flowchart: Delay 42"/>
          <p:cNvSpPr/>
          <p:nvPr/>
        </p:nvSpPr>
        <p:spPr>
          <a:xfrm>
            <a:off x="-10312" y="4980410"/>
            <a:ext cx="1103871" cy="51144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دانش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8904" y="3140409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6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6320" y="364882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7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58904" y="4128330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8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3617" y="460466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9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5741" y="5089041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10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9" name="Flowchart: Delay 48"/>
          <p:cNvSpPr/>
          <p:nvPr/>
        </p:nvSpPr>
        <p:spPr>
          <a:xfrm>
            <a:off x="-10312" y="5459663"/>
            <a:ext cx="1103871" cy="52378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عرضه زيرساخت، كاربردها و خدمات تكنولوژي اطلاعات</a:t>
            </a:r>
          </a:p>
        </p:txBody>
      </p:sp>
      <p:sp>
        <p:nvSpPr>
          <p:cNvPr id="50" name="Flowchart: Delay 49"/>
          <p:cNvSpPr/>
          <p:nvPr/>
        </p:nvSpPr>
        <p:spPr>
          <a:xfrm>
            <a:off x="-10312" y="5941785"/>
            <a:ext cx="1103871" cy="51326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rgbClr val="FF0000"/>
                </a:solidFill>
                <a:cs typeface="B Koodak" panose="00000700000000000000" pitchFamily="2" charset="-78"/>
              </a:rPr>
              <a:t>برنامه‌ريزي استراتژيك براي سيستم‌هاي اطلاعات: </a:t>
            </a:r>
          </a:p>
          <a:p>
            <a:pPr algn="ctr"/>
            <a:r>
              <a:rPr lang="fa-IR" sz="800" b="1" dirty="0">
                <a:solidFill>
                  <a:srgbClr val="FF0000"/>
                </a:solidFill>
                <a:cs typeface="B Koodak" panose="00000700000000000000" pitchFamily="2" charset="-78"/>
              </a:rPr>
              <a:t>در دوره فعلي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4450" y="5563599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11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7978" y="6040585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Koodak" panose="00000700000000000000" pitchFamily="2" charset="-78"/>
              </a:rPr>
              <a:t>12</a:t>
            </a:r>
            <a:endParaRPr lang="en-US" b="1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263610" y="6490612"/>
            <a:ext cx="444050" cy="313843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fld id="{0EF45408-7CA2-45E7-AA0B-704CEC4C2229}" type="slidenum">
              <a:rPr lang="en-US" b="1" smtClean="0">
                <a:solidFill>
                  <a:schemeClr val="tx1"/>
                </a:solidFill>
                <a:cs typeface="B Koodak" panose="00000700000000000000" pitchFamily="2" charset="-78"/>
              </a:rPr>
              <a:pPr/>
              <a:t>13</a:t>
            </a:fld>
            <a:endParaRPr lang="en-US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58" y="35025"/>
            <a:ext cx="344402" cy="506060"/>
          </a:xfrm>
          <a:prstGeom prst="rect">
            <a:avLst/>
          </a:prstGeom>
        </p:spPr>
      </p:pic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1984023" y="139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3826042" y="541085"/>
            <a:ext cx="5143771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rtl="1"/>
            <a:r>
              <a:rPr lang="fa-IR" sz="1600" dirty="0">
                <a:solidFill>
                  <a:srgbClr val="7030A0"/>
                </a:solidFill>
                <a:cs typeface="B Koodak" panose="00000700000000000000" pitchFamily="2" charset="-78"/>
              </a:rPr>
              <a:t>سهم سيستم‌هاي اطلاعات و تكنولوژي اطلاعات: ايجاد ارزش كسب و كار</a:t>
            </a:r>
            <a:endParaRPr lang="en-US" sz="1600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322064" y="906736"/>
            <a:ext cx="79096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1400" dirty="0" smtClean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ارزش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تكنولوژي اطلاعات در يك نقظه از زمان اتفاق نمي افتد، اما در عوض، در بلندمدت و در طول اثربخشي از كاربردها و زيرساختار پديد مي‌آيد. </a:t>
            </a:r>
            <a:endParaRPr lang="en-US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ارزش كسب و كار از تغيير كسب و كار حاصل مي شود يا از طريق فرآيندهاي بهتر، محصولات بهبود يافته، دستيابي به بازارها، تصميم‌گيري بهبود يافته، كارايي بهتر و يا بهره‌برداري بهتر از منابع است.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967622" y="2755461"/>
            <a:ext cx="4000771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rtl="1"/>
            <a:r>
              <a:rPr lang="fa-IR" sz="1600" dirty="0">
                <a:solidFill>
                  <a:srgbClr val="FF0000"/>
                </a:solidFill>
                <a:cs typeface="B Koodak" panose="00000700000000000000" pitchFamily="2" charset="-78"/>
              </a:rPr>
              <a:t>نحوه ايجاد ارزش كسب و كار توسط تكنولوژي اطلاعات </a:t>
            </a:r>
            <a:endParaRPr lang="en-US" sz="1600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791923" y="2999144"/>
            <a:ext cx="1082805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1"/>
          <p:cNvGrpSpPr>
            <a:grpSpLocks noChangeAspect="1"/>
          </p:cNvGrpSpPr>
          <p:nvPr/>
        </p:nvGrpSpPr>
        <p:grpSpPr bwMode="auto">
          <a:xfrm>
            <a:off x="584239" y="3438916"/>
            <a:ext cx="8766766" cy="3155630"/>
            <a:chOff x="1800" y="3772"/>
            <a:chExt cx="8640" cy="3110"/>
          </a:xfrm>
        </p:grpSpPr>
        <p:sp>
          <p:nvSpPr>
            <p:cNvPr id="7" name="AutoShape 23"/>
            <p:cNvSpPr>
              <a:spLocks noChangeAspect="1" noChangeArrowheads="1" noTextEdit="1"/>
            </p:cNvSpPr>
            <p:nvPr/>
          </p:nvSpPr>
          <p:spPr bwMode="auto">
            <a:xfrm>
              <a:off x="1800" y="3772"/>
              <a:ext cx="8640" cy="311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22"/>
            <p:cNvSpPr>
              <a:spLocks noChangeArrowheads="1"/>
            </p:cNvSpPr>
            <p:nvPr/>
          </p:nvSpPr>
          <p:spPr bwMode="auto">
            <a:xfrm>
              <a:off x="3302" y="3986"/>
              <a:ext cx="870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BFBFB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راهها 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21"/>
            <p:cNvSpPr>
              <a:spLocks noChangeArrowheads="1"/>
            </p:cNvSpPr>
            <p:nvPr/>
          </p:nvSpPr>
          <p:spPr bwMode="auto">
            <a:xfrm>
              <a:off x="5598" y="3986"/>
              <a:ext cx="105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BFBFB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ابزارها 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20"/>
            <p:cNvSpPr>
              <a:spLocks noChangeArrowheads="1"/>
            </p:cNvSpPr>
            <p:nvPr/>
          </p:nvSpPr>
          <p:spPr bwMode="auto">
            <a:xfrm>
              <a:off x="7736" y="3986"/>
              <a:ext cx="105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BFBFB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مقاصد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AutoShape 19"/>
            <p:cNvSpPr>
              <a:spLocks noChangeShapeType="1"/>
            </p:cNvSpPr>
            <p:nvPr/>
          </p:nvSpPr>
          <p:spPr bwMode="auto">
            <a:xfrm>
              <a:off x="6652" y="4178"/>
              <a:ext cx="1084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AutoShape 18"/>
            <p:cNvSpPr>
              <a:spLocks noChangeShapeType="1"/>
            </p:cNvSpPr>
            <p:nvPr/>
          </p:nvSpPr>
          <p:spPr bwMode="auto">
            <a:xfrm flipH="1">
              <a:off x="4172" y="4178"/>
              <a:ext cx="142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auto">
            <a:xfrm>
              <a:off x="3028" y="4591"/>
              <a:ext cx="2702" cy="212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3327" y="4781"/>
              <a:ext cx="2081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BFBFB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فرآيند تبديل سيستم‌هاي اطلاعات و تكنولوژي اطلاعات  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337" y="6010"/>
              <a:ext cx="2081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BFBFB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مديريت تكنولوژي اطلاعات/فعاليتهاي تبديل  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4853" y="4610"/>
              <a:ext cx="2702" cy="212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5191" y="4830"/>
              <a:ext cx="2081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BFBFB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فرآيند استفاده از سيستم‌هاي اطلاعات و تكنولوژي اطلاعات   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5201" y="6149"/>
              <a:ext cx="2081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BFBFB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استفاده درست و نادرست   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Oval 11"/>
            <p:cNvSpPr>
              <a:spLocks noChangeArrowheads="1"/>
            </p:cNvSpPr>
            <p:nvPr/>
          </p:nvSpPr>
          <p:spPr bwMode="auto">
            <a:xfrm>
              <a:off x="6785" y="4656"/>
              <a:ext cx="2702" cy="212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0"/>
            <p:cNvSpPr>
              <a:spLocks noChangeArrowheads="1"/>
            </p:cNvSpPr>
            <p:nvPr/>
          </p:nvSpPr>
          <p:spPr bwMode="auto">
            <a:xfrm>
              <a:off x="7094" y="4831"/>
              <a:ext cx="2081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BFBFB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فرآيند رقابتي   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9"/>
            <p:cNvSpPr>
              <a:spLocks noChangeArrowheads="1"/>
            </p:cNvSpPr>
            <p:nvPr/>
          </p:nvSpPr>
          <p:spPr bwMode="auto">
            <a:xfrm>
              <a:off x="7156" y="6010"/>
              <a:ext cx="2081" cy="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BFBFB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موقعيت رقابتي 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پويايي‌هاي رقابتي   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6835" y="5473"/>
              <a:ext cx="669" cy="45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تاثير 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7"/>
            <p:cNvSpPr>
              <a:spLocks noChangeArrowheads="1"/>
            </p:cNvSpPr>
            <p:nvPr/>
          </p:nvSpPr>
          <p:spPr bwMode="auto">
            <a:xfrm>
              <a:off x="8113" y="5478"/>
              <a:ext cx="1262" cy="45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عملكرد سازماني</a:t>
              </a:r>
              <a:endPara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AutoShape 6"/>
            <p:cNvSpPr>
              <a:spLocks noChangeShapeType="1"/>
            </p:cNvSpPr>
            <p:nvPr/>
          </p:nvSpPr>
          <p:spPr bwMode="auto">
            <a:xfrm flipV="1">
              <a:off x="3598" y="5669"/>
              <a:ext cx="1331" cy="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5"/>
            <p:cNvSpPr>
              <a:spLocks noChangeArrowheads="1"/>
            </p:cNvSpPr>
            <p:nvPr/>
          </p:nvSpPr>
          <p:spPr bwMode="auto">
            <a:xfrm>
              <a:off x="3083" y="5484"/>
              <a:ext cx="870" cy="38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هزينه‌ها</a:t>
              </a:r>
              <a:r>
                <a:rPr kumimoji="0" lang="fa-I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</a:t>
              </a:r>
              <a:endPara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AutoShape 4"/>
            <p:cNvSpPr>
              <a:spLocks noChangeShapeType="1"/>
            </p:cNvSpPr>
            <p:nvPr/>
          </p:nvSpPr>
          <p:spPr bwMode="auto">
            <a:xfrm flipV="1">
              <a:off x="5504" y="5676"/>
              <a:ext cx="1331" cy="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3"/>
            <p:cNvSpPr>
              <a:spLocks noChangeArrowheads="1"/>
            </p:cNvSpPr>
            <p:nvPr/>
          </p:nvSpPr>
          <p:spPr bwMode="auto">
            <a:xfrm>
              <a:off x="4951" y="5474"/>
              <a:ext cx="669" cy="45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دارايي 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AutoShape 2"/>
            <p:cNvSpPr>
              <a:spLocks noChangeShapeType="1"/>
            </p:cNvSpPr>
            <p:nvPr/>
          </p:nvSpPr>
          <p:spPr bwMode="auto">
            <a:xfrm>
              <a:off x="7504" y="5700"/>
              <a:ext cx="609" cy="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69346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952"/>
            <a:ext cx="9078097" cy="461319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algn="r" rtl="1"/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برنامه ریزی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استراتژیک </a:t>
            </a:r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سیستم های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اطلاعات (12)</a:t>
            </a:r>
            <a:endParaRPr lang="en-US" sz="1800" b="1" dirty="0">
              <a:solidFill>
                <a:srgbClr val="FFFF00"/>
              </a:solidFill>
              <a:cs typeface="B Koodak" panose="00000700000000000000" pitchFamily="2" charset="-78"/>
            </a:endParaRPr>
          </a:p>
        </p:txBody>
      </p:sp>
      <p:sp>
        <p:nvSpPr>
          <p:cNvPr id="19" name="Flowchart: Delay 18"/>
          <p:cNvSpPr/>
          <p:nvPr/>
        </p:nvSpPr>
        <p:spPr>
          <a:xfrm>
            <a:off x="-8240" y="543699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نقش تكاملي سيستم‌هاي اطلاعات و تكنولوژي‌ اطلاعات در سازمان</a:t>
            </a:r>
          </a:p>
        </p:txBody>
      </p:sp>
      <p:sp>
        <p:nvSpPr>
          <p:cNvPr id="21" name="Flowchart: Delay 20"/>
          <p:cNvSpPr/>
          <p:nvPr/>
        </p:nvSpPr>
        <p:spPr>
          <a:xfrm>
            <a:off x="-8241" y="1066781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مروري بر مفهوم استراتژي كسب و كار </a:t>
            </a:r>
          </a:p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و كاربردهاي استراتژي سيستم‌هاي اطلاعات و تكنولوژي‌ اطلاعات</a:t>
            </a:r>
          </a:p>
        </p:txBody>
      </p:sp>
      <p:sp>
        <p:nvSpPr>
          <p:cNvPr id="23" name="Flowchart: Delay 22"/>
          <p:cNvSpPr/>
          <p:nvPr/>
        </p:nvSpPr>
        <p:spPr>
          <a:xfrm>
            <a:off x="0" y="1599234"/>
            <a:ext cx="1168478" cy="52643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 smtClean="0">
                <a:solidFill>
                  <a:schemeClr val="tx1"/>
                </a:solidFill>
                <a:cs typeface="B Koodak" panose="00000700000000000000" pitchFamily="2" charset="-78"/>
              </a:rPr>
              <a:t>استقرار فرآیند اثر بخش</a:t>
            </a:r>
            <a:endParaRPr lang="fa-IR" sz="1000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9069" y="67136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07309" y="1201758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2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5545" y="1708314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3</a:t>
            </a:r>
            <a:endParaRPr lang="en-US" dirty="0"/>
          </a:p>
        </p:txBody>
      </p:sp>
      <p:sp>
        <p:nvSpPr>
          <p:cNvPr id="33" name="Flowchart: Delay 32"/>
          <p:cNvSpPr/>
          <p:nvPr/>
        </p:nvSpPr>
        <p:spPr>
          <a:xfrm>
            <a:off x="0" y="2076077"/>
            <a:ext cx="1103871" cy="51859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900" b="1" dirty="0">
                <a:solidFill>
                  <a:schemeClr val="tx1"/>
                </a:solidFill>
                <a:cs typeface="B Koodak" panose="00000700000000000000" pitchFamily="2" charset="-78"/>
              </a:rPr>
              <a:t>ارزيابي وضعيت موجود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90831" y="2196106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4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6" name="Flowchart: Delay 35"/>
          <p:cNvSpPr/>
          <p:nvPr/>
        </p:nvSpPr>
        <p:spPr>
          <a:xfrm>
            <a:off x="-8245" y="2560076"/>
            <a:ext cx="1103871" cy="519539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پتانسيلهاي آينده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90829" y="265094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5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9" name="Flowchart: Delay 38"/>
          <p:cNvSpPr/>
          <p:nvPr/>
        </p:nvSpPr>
        <p:spPr>
          <a:xfrm>
            <a:off x="-10311" y="3044136"/>
            <a:ext cx="1103871" cy="51918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استراتژي سيستم‌هاي اطلاعات </a:t>
            </a:r>
          </a:p>
        </p:txBody>
      </p:sp>
      <p:sp>
        <p:nvSpPr>
          <p:cNvPr id="40" name="Flowchart: Delay 39"/>
          <p:cNvSpPr/>
          <p:nvPr/>
        </p:nvSpPr>
        <p:spPr>
          <a:xfrm>
            <a:off x="-8243" y="3529736"/>
            <a:ext cx="1103871" cy="534907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پرتفوي کاربردها</a:t>
            </a:r>
          </a:p>
        </p:txBody>
      </p:sp>
      <p:sp>
        <p:nvSpPr>
          <p:cNvPr id="41" name="Flowchart: Delay 40"/>
          <p:cNvSpPr/>
          <p:nvPr/>
        </p:nvSpPr>
        <p:spPr>
          <a:xfrm>
            <a:off x="-8245" y="4020711"/>
            <a:ext cx="1103871" cy="526380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  <a:cs typeface="B Koodak" panose="00000700000000000000" pitchFamily="2" charset="-78"/>
              </a:rPr>
              <a:t>سازماندهي و منبع‌يابي</a:t>
            </a:r>
          </a:p>
        </p:txBody>
      </p:sp>
      <p:sp>
        <p:nvSpPr>
          <p:cNvPr id="42" name="Flowchart: Delay 41"/>
          <p:cNvSpPr/>
          <p:nvPr/>
        </p:nvSpPr>
        <p:spPr>
          <a:xfrm>
            <a:off x="-8242" y="4512709"/>
            <a:ext cx="1103871" cy="504171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سرمايه‌گذاري در سيستم‌ها و تكنولوژي اطلاعات</a:t>
            </a:r>
          </a:p>
        </p:txBody>
      </p:sp>
      <p:sp>
        <p:nvSpPr>
          <p:cNvPr id="43" name="Flowchart: Delay 42"/>
          <p:cNvSpPr/>
          <p:nvPr/>
        </p:nvSpPr>
        <p:spPr>
          <a:xfrm>
            <a:off x="-10312" y="4980410"/>
            <a:ext cx="1103871" cy="51144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دانش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8904" y="3140409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6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6320" y="364882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7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58904" y="4128330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8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3617" y="460466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9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5741" y="5089041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10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9" name="Flowchart: Delay 48"/>
          <p:cNvSpPr/>
          <p:nvPr/>
        </p:nvSpPr>
        <p:spPr>
          <a:xfrm>
            <a:off x="-10312" y="5459663"/>
            <a:ext cx="1103871" cy="52378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عرضه زيرساخت، كاربردها و خدمات تكنولوژي اطلاعات</a:t>
            </a:r>
          </a:p>
        </p:txBody>
      </p:sp>
      <p:sp>
        <p:nvSpPr>
          <p:cNvPr id="50" name="Flowchart: Delay 49"/>
          <p:cNvSpPr/>
          <p:nvPr/>
        </p:nvSpPr>
        <p:spPr>
          <a:xfrm>
            <a:off x="-10312" y="5941785"/>
            <a:ext cx="1103871" cy="51326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rgbClr val="FF0000"/>
                </a:solidFill>
                <a:cs typeface="B Koodak" panose="00000700000000000000" pitchFamily="2" charset="-78"/>
              </a:rPr>
              <a:t>برنامه‌ريزي استراتژيك براي سيستم‌هاي اطلاعات: </a:t>
            </a:r>
          </a:p>
          <a:p>
            <a:pPr algn="ctr"/>
            <a:r>
              <a:rPr lang="fa-IR" sz="800" b="1" dirty="0">
                <a:solidFill>
                  <a:srgbClr val="FF0000"/>
                </a:solidFill>
                <a:cs typeface="B Koodak" panose="00000700000000000000" pitchFamily="2" charset="-78"/>
              </a:rPr>
              <a:t>در دوره فعلي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4450" y="5563599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11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7978" y="6040585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Koodak" panose="00000700000000000000" pitchFamily="2" charset="-78"/>
              </a:rPr>
              <a:t>12</a:t>
            </a:r>
            <a:endParaRPr lang="en-US" b="1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263610" y="6490612"/>
            <a:ext cx="444050" cy="313843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fld id="{0EF45408-7CA2-45E7-AA0B-704CEC4C2229}" type="slidenum">
              <a:rPr lang="en-US" b="1" smtClean="0">
                <a:solidFill>
                  <a:schemeClr val="tx1"/>
                </a:solidFill>
                <a:cs typeface="B Koodak" panose="00000700000000000000" pitchFamily="2" charset="-78"/>
              </a:rPr>
              <a:pPr/>
              <a:t>14</a:t>
            </a:fld>
            <a:endParaRPr lang="en-US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58" y="35025"/>
            <a:ext cx="344402" cy="506060"/>
          </a:xfrm>
          <a:prstGeom prst="rect">
            <a:avLst/>
          </a:prstGeom>
        </p:spPr>
      </p:pic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1984023" y="139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6212910" y="541085"/>
            <a:ext cx="2756903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rtl="1"/>
            <a:r>
              <a:rPr lang="fa-IR" sz="1600" dirty="0">
                <a:solidFill>
                  <a:srgbClr val="7030A0"/>
                </a:solidFill>
                <a:cs typeface="B Koodak" panose="00000700000000000000" pitchFamily="2" charset="-78"/>
              </a:rPr>
              <a:t>چهارمين حوزه: اين يك قابليت است </a:t>
            </a:r>
            <a:endParaRPr lang="en-US" sz="1600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340698" y="877317"/>
            <a:ext cx="79096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ویژگی های «قابلیت عالی» را می توان برای درک و ارزیابی قابلیت سيستم‌هاي اطلاعات در نیاز سازمان تعریف گروههاي توسعه استراتژیک برای خلاق و بهبود این قابلیت شناسایی شود. </a:t>
            </a:r>
            <a:endParaRPr lang="fa-IR" sz="1400" dirty="0" smtClean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marL="742950" lvl="1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تئوری فرآیند در مورد اینکه چگونه تكنولوژي اطلاعات  می تواند برای ایجاد ارزش كسب و كار  مورد استفاده قرارگیرد.</a:t>
            </a:r>
            <a:endParaRPr lang="en-US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marL="742950" lvl="1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شایستگی های سيستم‌هاي اطلاعات  مورد نیاز برای ایجاد قابلیت مجزا و منحصر بفرد؛</a:t>
            </a:r>
            <a:endParaRPr lang="en-US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marL="742950" lvl="1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چیزی را که ما می توانیم به آن دسترسی پیدا کنیم و منابع مورد نیاز؛</a:t>
            </a:r>
            <a:endParaRPr lang="en-US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marL="742950" lvl="1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تئوري منبع محور در مورد شرکت </a:t>
            </a:r>
            <a:endParaRPr lang="fa-IR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51737" y="3044136"/>
            <a:ext cx="211807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rtl="1"/>
            <a:r>
              <a:rPr lang="fa-IR" sz="1600" dirty="0">
                <a:solidFill>
                  <a:srgbClr val="FF0000"/>
                </a:solidFill>
                <a:cs typeface="B Koodak" panose="00000700000000000000" pitchFamily="2" charset="-78"/>
              </a:rPr>
              <a:t>قابليت سيستم‌هاي اطلاعات </a:t>
            </a:r>
            <a:endParaRPr lang="en-US" sz="1600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363270" y="313370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3248" y="3218115"/>
            <a:ext cx="4467225" cy="3200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1829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952"/>
            <a:ext cx="9078097" cy="461319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algn="r" rtl="1"/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برنامه ریزی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استراتژیک </a:t>
            </a:r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سیستم های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اطلاعات (12)</a:t>
            </a:r>
            <a:endParaRPr lang="en-US" sz="1800" b="1" dirty="0">
              <a:solidFill>
                <a:srgbClr val="FFFF00"/>
              </a:solidFill>
              <a:cs typeface="B Koodak" panose="00000700000000000000" pitchFamily="2" charset="-78"/>
            </a:endParaRPr>
          </a:p>
        </p:txBody>
      </p:sp>
      <p:sp>
        <p:nvSpPr>
          <p:cNvPr id="19" name="Flowchart: Delay 18"/>
          <p:cNvSpPr/>
          <p:nvPr/>
        </p:nvSpPr>
        <p:spPr>
          <a:xfrm>
            <a:off x="-8240" y="543699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نقش تكاملي سيستم‌هاي اطلاعات و تكنولوژي‌ اطلاعات در سازمان</a:t>
            </a:r>
          </a:p>
        </p:txBody>
      </p:sp>
      <p:sp>
        <p:nvSpPr>
          <p:cNvPr id="21" name="Flowchart: Delay 20"/>
          <p:cNvSpPr/>
          <p:nvPr/>
        </p:nvSpPr>
        <p:spPr>
          <a:xfrm>
            <a:off x="-8241" y="1066781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مروري بر مفهوم استراتژي كسب و كار </a:t>
            </a:r>
          </a:p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و كاربردهاي استراتژي سيستم‌هاي اطلاعات و تكنولوژي‌ اطلاعات</a:t>
            </a:r>
          </a:p>
        </p:txBody>
      </p:sp>
      <p:sp>
        <p:nvSpPr>
          <p:cNvPr id="23" name="Flowchart: Delay 22"/>
          <p:cNvSpPr/>
          <p:nvPr/>
        </p:nvSpPr>
        <p:spPr>
          <a:xfrm>
            <a:off x="0" y="1599234"/>
            <a:ext cx="1168478" cy="52643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 smtClean="0">
                <a:solidFill>
                  <a:schemeClr val="tx1"/>
                </a:solidFill>
                <a:cs typeface="B Koodak" panose="00000700000000000000" pitchFamily="2" charset="-78"/>
              </a:rPr>
              <a:t>استقرار فرآیند اثر بخش</a:t>
            </a:r>
            <a:endParaRPr lang="fa-IR" sz="1000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9069" y="67136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07309" y="1201758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2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5545" y="1708314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3</a:t>
            </a:r>
            <a:endParaRPr lang="en-US" dirty="0"/>
          </a:p>
        </p:txBody>
      </p:sp>
      <p:sp>
        <p:nvSpPr>
          <p:cNvPr id="33" name="Flowchart: Delay 32"/>
          <p:cNvSpPr/>
          <p:nvPr/>
        </p:nvSpPr>
        <p:spPr>
          <a:xfrm>
            <a:off x="0" y="2076077"/>
            <a:ext cx="1103871" cy="51859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900" b="1" dirty="0">
                <a:solidFill>
                  <a:schemeClr val="tx1"/>
                </a:solidFill>
                <a:cs typeface="B Koodak" panose="00000700000000000000" pitchFamily="2" charset="-78"/>
              </a:rPr>
              <a:t>ارزيابي وضعيت موجود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90831" y="2196106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4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6" name="Flowchart: Delay 35"/>
          <p:cNvSpPr/>
          <p:nvPr/>
        </p:nvSpPr>
        <p:spPr>
          <a:xfrm>
            <a:off x="-8245" y="2560076"/>
            <a:ext cx="1103871" cy="519539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پتانسيلهاي آينده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90829" y="265094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5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9" name="Flowchart: Delay 38"/>
          <p:cNvSpPr/>
          <p:nvPr/>
        </p:nvSpPr>
        <p:spPr>
          <a:xfrm>
            <a:off x="-10311" y="3044136"/>
            <a:ext cx="1103871" cy="51918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استراتژي سيستم‌هاي اطلاعات </a:t>
            </a:r>
          </a:p>
        </p:txBody>
      </p:sp>
      <p:sp>
        <p:nvSpPr>
          <p:cNvPr id="40" name="Flowchart: Delay 39"/>
          <p:cNvSpPr/>
          <p:nvPr/>
        </p:nvSpPr>
        <p:spPr>
          <a:xfrm>
            <a:off x="-8243" y="3529736"/>
            <a:ext cx="1103871" cy="534907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پرتفوي کاربردها</a:t>
            </a:r>
          </a:p>
        </p:txBody>
      </p:sp>
      <p:sp>
        <p:nvSpPr>
          <p:cNvPr id="41" name="Flowchart: Delay 40"/>
          <p:cNvSpPr/>
          <p:nvPr/>
        </p:nvSpPr>
        <p:spPr>
          <a:xfrm>
            <a:off x="-8245" y="4020711"/>
            <a:ext cx="1103871" cy="526380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  <a:cs typeface="B Koodak" panose="00000700000000000000" pitchFamily="2" charset="-78"/>
              </a:rPr>
              <a:t>سازماندهي و منبع‌يابي</a:t>
            </a:r>
          </a:p>
        </p:txBody>
      </p:sp>
      <p:sp>
        <p:nvSpPr>
          <p:cNvPr id="42" name="Flowchart: Delay 41"/>
          <p:cNvSpPr/>
          <p:nvPr/>
        </p:nvSpPr>
        <p:spPr>
          <a:xfrm>
            <a:off x="-8242" y="4512709"/>
            <a:ext cx="1103871" cy="504171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سرمايه‌گذاري در سيستم‌ها و تكنولوژي اطلاعات</a:t>
            </a:r>
          </a:p>
        </p:txBody>
      </p:sp>
      <p:sp>
        <p:nvSpPr>
          <p:cNvPr id="43" name="Flowchart: Delay 42"/>
          <p:cNvSpPr/>
          <p:nvPr/>
        </p:nvSpPr>
        <p:spPr>
          <a:xfrm>
            <a:off x="-10312" y="4980410"/>
            <a:ext cx="1103871" cy="51144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دانش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8904" y="3140409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6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6320" y="364882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7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58904" y="4128330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8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3617" y="460466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9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5741" y="5089041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10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9" name="Flowchart: Delay 48"/>
          <p:cNvSpPr/>
          <p:nvPr/>
        </p:nvSpPr>
        <p:spPr>
          <a:xfrm>
            <a:off x="-10312" y="5459663"/>
            <a:ext cx="1103871" cy="52378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عرضه زيرساخت، كاربردها و خدمات تكنولوژي اطلاعات</a:t>
            </a:r>
          </a:p>
        </p:txBody>
      </p:sp>
      <p:sp>
        <p:nvSpPr>
          <p:cNvPr id="50" name="Flowchart: Delay 49"/>
          <p:cNvSpPr/>
          <p:nvPr/>
        </p:nvSpPr>
        <p:spPr>
          <a:xfrm>
            <a:off x="-10312" y="5941785"/>
            <a:ext cx="1103871" cy="51326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rgbClr val="FF0000"/>
                </a:solidFill>
                <a:cs typeface="B Koodak" panose="00000700000000000000" pitchFamily="2" charset="-78"/>
              </a:rPr>
              <a:t>برنامه‌ريزي استراتژيك براي سيستم‌هاي اطلاعات: </a:t>
            </a:r>
          </a:p>
          <a:p>
            <a:pPr algn="ctr"/>
            <a:r>
              <a:rPr lang="fa-IR" sz="800" b="1" dirty="0">
                <a:solidFill>
                  <a:srgbClr val="FF0000"/>
                </a:solidFill>
                <a:cs typeface="B Koodak" panose="00000700000000000000" pitchFamily="2" charset="-78"/>
              </a:rPr>
              <a:t>در دوره فعلي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4450" y="5563599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11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7978" y="6040585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Koodak" panose="00000700000000000000" pitchFamily="2" charset="-78"/>
              </a:rPr>
              <a:t>12</a:t>
            </a:r>
            <a:endParaRPr lang="en-US" b="1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263610" y="6490612"/>
            <a:ext cx="444050" cy="313843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fld id="{0EF45408-7CA2-45E7-AA0B-704CEC4C2229}" type="slidenum">
              <a:rPr lang="en-US" b="1" smtClean="0">
                <a:solidFill>
                  <a:schemeClr val="tx1"/>
                </a:solidFill>
                <a:cs typeface="B Koodak" panose="00000700000000000000" pitchFamily="2" charset="-78"/>
              </a:rPr>
              <a:pPr/>
              <a:t>15</a:t>
            </a:fld>
            <a:endParaRPr lang="en-US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58" y="35025"/>
            <a:ext cx="344402" cy="506060"/>
          </a:xfrm>
          <a:prstGeom prst="rect">
            <a:avLst/>
          </a:prstGeom>
        </p:spPr>
      </p:pic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1984023" y="139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4223084" y="2025892"/>
            <a:ext cx="4838540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rtl="1"/>
            <a:r>
              <a:rPr lang="ar-SA" sz="1600" dirty="0">
                <a:solidFill>
                  <a:srgbClr val="7030A0"/>
                </a:solidFill>
                <a:cs typeface="B Koodak" panose="00000700000000000000" pitchFamily="2" charset="-78"/>
              </a:rPr>
              <a:t>یک مدل برای ارتباط دادن قابیلت سيستم‌ها و شایستگیهای منابع آن </a:t>
            </a:r>
            <a:endParaRPr lang="en-US" sz="1600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152006" y="593071"/>
            <a:ext cx="79096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مدیریت سيستم‌هاي اطلاعات  و تكنولوژي اطلاعات  و توزیع منابع كسب و كار  عمدتاً یک کار دانش محور است .</a:t>
            </a:r>
            <a:endParaRPr lang="en-US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مدیریت سيستم‌هاي اطلاعات  تنها یک فعالیت نیست بلکه مجموعه  پیچیده و چند بعدی از وظایف  و فرآیندها بوده و دارای ابعاد مختلف اما به هم پیوسته ای است .</a:t>
            </a:r>
            <a:endParaRPr lang="fa-IR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گرانت معتقد است که این انسجام، بدون ساختار برای شایستگی‌های سازمان امکان پذیر نیست. </a:t>
            </a:r>
            <a:endParaRPr lang="fa-IR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88178" y="2548191"/>
            <a:ext cx="1373445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rtl="1"/>
            <a:r>
              <a:rPr lang="ar-SA" sz="1600" dirty="0">
                <a:solidFill>
                  <a:srgbClr val="FF0000"/>
                </a:solidFill>
                <a:cs typeface="B Koodak" panose="00000700000000000000" pitchFamily="2" charset="-78"/>
              </a:rPr>
              <a:t>از منبع تا قابليت </a:t>
            </a:r>
            <a:endParaRPr lang="en-US" sz="1600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1563456" y="2732643"/>
            <a:ext cx="6172857" cy="4131313"/>
            <a:chOff x="1800" y="2839"/>
            <a:chExt cx="8640" cy="5783"/>
          </a:xfrm>
        </p:grpSpPr>
        <p:sp>
          <p:nvSpPr>
            <p:cNvPr id="6" name="AutoShape 26"/>
            <p:cNvSpPr>
              <a:spLocks noChangeAspect="1" noChangeArrowheads="1" noTextEdit="1"/>
            </p:cNvSpPr>
            <p:nvPr/>
          </p:nvSpPr>
          <p:spPr bwMode="auto">
            <a:xfrm>
              <a:off x="1800" y="2839"/>
              <a:ext cx="8640" cy="578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25"/>
            <p:cNvSpPr>
              <a:spLocks noChangeArrowheads="1"/>
            </p:cNvSpPr>
            <p:nvPr/>
          </p:nvSpPr>
          <p:spPr bwMode="auto">
            <a:xfrm>
              <a:off x="2376" y="3155"/>
              <a:ext cx="2496" cy="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سطح كسب و كار</a:t>
              </a: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24"/>
            <p:cNvSpPr>
              <a:spLocks noChangeArrowheads="1"/>
            </p:cNvSpPr>
            <p:nvPr/>
          </p:nvSpPr>
          <p:spPr bwMode="auto">
            <a:xfrm>
              <a:off x="2030" y="5032"/>
              <a:ext cx="2496" cy="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سطح سازماندهي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1800" y="7365"/>
              <a:ext cx="2496" cy="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سطح منبع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22"/>
            <p:cNvSpPr>
              <a:spLocks noChangeArrowheads="1"/>
            </p:cNvSpPr>
            <p:nvPr/>
          </p:nvSpPr>
          <p:spPr bwMode="auto">
            <a:xfrm>
              <a:off x="5961" y="3137"/>
              <a:ext cx="2496" cy="54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قابليت سيستم‌هاي اطلاعات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21"/>
            <p:cNvSpPr>
              <a:spLocks noChangeArrowheads="1"/>
            </p:cNvSpPr>
            <p:nvPr/>
          </p:nvSpPr>
          <p:spPr bwMode="auto">
            <a:xfrm>
              <a:off x="5961" y="4957"/>
              <a:ext cx="2496" cy="71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شايستگي‌هاي سيستم‌هاي اطلاعات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20"/>
            <p:cNvSpPr>
              <a:spLocks noChangeArrowheads="1"/>
            </p:cNvSpPr>
            <p:nvPr/>
          </p:nvSpPr>
          <p:spPr bwMode="auto">
            <a:xfrm>
              <a:off x="4083" y="7365"/>
              <a:ext cx="1563" cy="109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تجربه، دانش و مهارت كسب و كار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auto">
            <a:xfrm>
              <a:off x="6212" y="7365"/>
              <a:ext cx="1749" cy="109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تجربه، دانش و مهارت فني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8"/>
            <p:cNvSpPr>
              <a:spLocks noChangeArrowheads="1"/>
            </p:cNvSpPr>
            <p:nvPr/>
          </p:nvSpPr>
          <p:spPr bwMode="auto">
            <a:xfrm>
              <a:off x="8529" y="7365"/>
              <a:ext cx="1749" cy="109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رفتار و نگرش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4908" y="4174"/>
              <a:ext cx="1665" cy="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استراتژي</a:t>
              </a: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7271" y="4066"/>
              <a:ext cx="1957" cy="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تصميمات سرمايه‌گذاري‌</a:t>
              </a: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5137" y="5977"/>
              <a:ext cx="1211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فرآيندها</a:t>
              </a: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7607" y="5977"/>
              <a:ext cx="1211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ساختار</a:t>
              </a: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3"/>
            <p:cNvSpPr>
              <a:spLocks noChangeArrowheads="1"/>
            </p:cNvSpPr>
            <p:nvPr/>
          </p:nvSpPr>
          <p:spPr bwMode="auto">
            <a:xfrm>
              <a:off x="6475" y="6646"/>
              <a:ext cx="1211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نقشها</a:t>
              </a: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AutoShape 12"/>
            <p:cNvSpPr>
              <a:spLocks noChangeShapeType="1"/>
            </p:cNvSpPr>
            <p:nvPr/>
          </p:nvSpPr>
          <p:spPr bwMode="auto">
            <a:xfrm flipV="1">
              <a:off x="5741" y="3739"/>
              <a:ext cx="739" cy="4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AutoShape 11"/>
            <p:cNvSpPr>
              <a:spLocks noChangeShapeType="1"/>
            </p:cNvSpPr>
            <p:nvPr/>
          </p:nvSpPr>
          <p:spPr bwMode="auto">
            <a:xfrm flipH="1" flipV="1">
              <a:off x="7740" y="3739"/>
              <a:ext cx="510" cy="3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AutoShape 10"/>
            <p:cNvSpPr>
              <a:spLocks noChangeShapeType="1"/>
            </p:cNvSpPr>
            <p:nvPr/>
          </p:nvSpPr>
          <p:spPr bwMode="auto">
            <a:xfrm>
              <a:off x="5885" y="4720"/>
              <a:ext cx="865" cy="19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AutoShape 9"/>
            <p:cNvSpPr>
              <a:spLocks noChangeShapeType="1"/>
            </p:cNvSpPr>
            <p:nvPr/>
          </p:nvSpPr>
          <p:spPr bwMode="auto">
            <a:xfrm flipH="1">
              <a:off x="7227" y="4787"/>
              <a:ext cx="1041" cy="1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AutoShape 8"/>
            <p:cNvSpPr>
              <a:spLocks noChangeShapeType="1"/>
            </p:cNvSpPr>
            <p:nvPr/>
          </p:nvSpPr>
          <p:spPr bwMode="auto">
            <a:xfrm flipV="1">
              <a:off x="5831" y="5753"/>
              <a:ext cx="541" cy="2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AutoShape 7"/>
            <p:cNvSpPr>
              <a:spLocks noChangeShapeType="1"/>
            </p:cNvSpPr>
            <p:nvPr/>
          </p:nvSpPr>
          <p:spPr bwMode="auto">
            <a:xfrm flipH="1" flipV="1">
              <a:off x="7758" y="5712"/>
              <a:ext cx="510" cy="3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AutoShape 6"/>
            <p:cNvSpPr>
              <a:spLocks noChangeShapeType="1"/>
            </p:cNvSpPr>
            <p:nvPr/>
          </p:nvSpPr>
          <p:spPr bwMode="auto">
            <a:xfrm>
              <a:off x="5903" y="6459"/>
              <a:ext cx="572" cy="39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AutoShape 5"/>
            <p:cNvSpPr>
              <a:spLocks noChangeShapeType="1"/>
            </p:cNvSpPr>
            <p:nvPr/>
          </p:nvSpPr>
          <p:spPr bwMode="auto">
            <a:xfrm flipH="1">
              <a:off x="7686" y="6502"/>
              <a:ext cx="396" cy="3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AutoShape 4"/>
            <p:cNvSpPr>
              <a:spLocks noChangeShapeType="1"/>
            </p:cNvSpPr>
            <p:nvPr/>
          </p:nvSpPr>
          <p:spPr bwMode="auto">
            <a:xfrm rot="16200000">
              <a:off x="5416" y="6306"/>
              <a:ext cx="508" cy="161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AutoShape 3"/>
            <p:cNvSpPr>
              <a:spLocks noChangeShapeType="1"/>
            </p:cNvSpPr>
            <p:nvPr/>
          </p:nvSpPr>
          <p:spPr bwMode="auto">
            <a:xfrm rot="5400000" flipH="1">
              <a:off x="8291" y="6252"/>
              <a:ext cx="508" cy="1718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AutoShape 2"/>
            <p:cNvSpPr>
              <a:spLocks noChangeShapeType="1"/>
            </p:cNvSpPr>
            <p:nvPr/>
          </p:nvSpPr>
          <p:spPr bwMode="auto">
            <a:xfrm flipH="1" flipV="1">
              <a:off x="7081" y="7067"/>
              <a:ext cx="6" cy="29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53345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952"/>
            <a:ext cx="9078097" cy="461319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algn="r" rtl="1"/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برنامه ریزی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استراتژیک </a:t>
            </a:r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سیستم های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اطلاعات (12)</a:t>
            </a:r>
            <a:endParaRPr lang="en-US" sz="1800" b="1" dirty="0">
              <a:solidFill>
                <a:srgbClr val="FFFF00"/>
              </a:solidFill>
              <a:cs typeface="B Koodak" panose="00000700000000000000" pitchFamily="2" charset="-78"/>
            </a:endParaRPr>
          </a:p>
        </p:txBody>
      </p:sp>
      <p:sp>
        <p:nvSpPr>
          <p:cNvPr id="19" name="Flowchart: Delay 18"/>
          <p:cNvSpPr/>
          <p:nvPr/>
        </p:nvSpPr>
        <p:spPr>
          <a:xfrm>
            <a:off x="-8240" y="543699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نقش تكاملي سيستم‌هاي اطلاعات و تكنولوژي‌ اطلاعات در سازمان</a:t>
            </a:r>
          </a:p>
        </p:txBody>
      </p:sp>
      <p:sp>
        <p:nvSpPr>
          <p:cNvPr id="21" name="Flowchart: Delay 20"/>
          <p:cNvSpPr/>
          <p:nvPr/>
        </p:nvSpPr>
        <p:spPr>
          <a:xfrm>
            <a:off x="-8241" y="1066781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مروري بر مفهوم استراتژي كسب و كار </a:t>
            </a:r>
          </a:p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و كاربردهاي استراتژي سيستم‌هاي اطلاعات و تكنولوژي‌ اطلاعات</a:t>
            </a:r>
          </a:p>
        </p:txBody>
      </p:sp>
      <p:sp>
        <p:nvSpPr>
          <p:cNvPr id="23" name="Flowchart: Delay 22"/>
          <p:cNvSpPr/>
          <p:nvPr/>
        </p:nvSpPr>
        <p:spPr>
          <a:xfrm>
            <a:off x="0" y="1599234"/>
            <a:ext cx="1168478" cy="52643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 smtClean="0">
                <a:solidFill>
                  <a:schemeClr val="tx1"/>
                </a:solidFill>
                <a:cs typeface="B Koodak" panose="00000700000000000000" pitchFamily="2" charset="-78"/>
              </a:rPr>
              <a:t>استقرار فرآیند اثر بخش</a:t>
            </a:r>
            <a:endParaRPr lang="fa-IR" sz="1000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9069" y="67136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07309" y="1201758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2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5545" y="1708314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3</a:t>
            </a:r>
            <a:endParaRPr lang="en-US" dirty="0"/>
          </a:p>
        </p:txBody>
      </p:sp>
      <p:sp>
        <p:nvSpPr>
          <p:cNvPr id="33" name="Flowchart: Delay 32"/>
          <p:cNvSpPr/>
          <p:nvPr/>
        </p:nvSpPr>
        <p:spPr>
          <a:xfrm>
            <a:off x="0" y="2076077"/>
            <a:ext cx="1103871" cy="51859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900" b="1" dirty="0">
                <a:solidFill>
                  <a:schemeClr val="tx1"/>
                </a:solidFill>
                <a:cs typeface="B Koodak" panose="00000700000000000000" pitchFamily="2" charset="-78"/>
              </a:rPr>
              <a:t>ارزيابي وضعيت موجود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90831" y="2196106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4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6" name="Flowchart: Delay 35"/>
          <p:cNvSpPr/>
          <p:nvPr/>
        </p:nvSpPr>
        <p:spPr>
          <a:xfrm>
            <a:off x="-8245" y="2560076"/>
            <a:ext cx="1103871" cy="519539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پتانسيلهاي آينده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90829" y="265094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5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9" name="Flowchart: Delay 38"/>
          <p:cNvSpPr/>
          <p:nvPr/>
        </p:nvSpPr>
        <p:spPr>
          <a:xfrm>
            <a:off x="-10311" y="3044136"/>
            <a:ext cx="1103871" cy="51918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استراتژي سيستم‌هاي اطلاعات </a:t>
            </a:r>
          </a:p>
        </p:txBody>
      </p:sp>
      <p:sp>
        <p:nvSpPr>
          <p:cNvPr id="40" name="Flowchart: Delay 39"/>
          <p:cNvSpPr/>
          <p:nvPr/>
        </p:nvSpPr>
        <p:spPr>
          <a:xfrm>
            <a:off x="-8243" y="3529736"/>
            <a:ext cx="1103871" cy="534907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پرتفوي کاربردها</a:t>
            </a:r>
          </a:p>
        </p:txBody>
      </p:sp>
      <p:sp>
        <p:nvSpPr>
          <p:cNvPr id="41" name="Flowchart: Delay 40"/>
          <p:cNvSpPr/>
          <p:nvPr/>
        </p:nvSpPr>
        <p:spPr>
          <a:xfrm>
            <a:off x="-8245" y="4020711"/>
            <a:ext cx="1103871" cy="526380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  <a:cs typeface="B Koodak" panose="00000700000000000000" pitchFamily="2" charset="-78"/>
              </a:rPr>
              <a:t>سازماندهي و منبع‌يابي</a:t>
            </a:r>
          </a:p>
        </p:txBody>
      </p:sp>
      <p:sp>
        <p:nvSpPr>
          <p:cNvPr id="42" name="Flowchart: Delay 41"/>
          <p:cNvSpPr/>
          <p:nvPr/>
        </p:nvSpPr>
        <p:spPr>
          <a:xfrm>
            <a:off x="-8242" y="4512709"/>
            <a:ext cx="1103871" cy="504171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سرمايه‌گذاري در سيستم‌ها و تكنولوژي اطلاعات</a:t>
            </a:r>
          </a:p>
        </p:txBody>
      </p:sp>
      <p:sp>
        <p:nvSpPr>
          <p:cNvPr id="43" name="Flowchart: Delay 42"/>
          <p:cNvSpPr/>
          <p:nvPr/>
        </p:nvSpPr>
        <p:spPr>
          <a:xfrm>
            <a:off x="-10312" y="4980410"/>
            <a:ext cx="1103871" cy="51144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دانش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8904" y="3140409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6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6320" y="364882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7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58904" y="4128330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8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3617" y="460466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9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5741" y="5089041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10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9" name="Flowchart: Delay 48"/>
          <p:cNvSpPr/>
          <p:nvPr/>
        </p:nvSpPr>
        <p:spPr>
          <a:xfrm>
            <a:off x="-10312" y="5459663"/>
            <a:ext cx="1103871" cy="52378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عرضه زيرساخت، كاربردها و خدمات تكنولوژي اطلاعات</a:t>
            </a:r>
          </a:p>
        </p:txBody>
      </p:sp>
      <p:sp>
        <p:nvSpPr>
          <p:cNvPr id="50" name="Flowchart: Delay 49"/>
          <p:cNvSpPr/>
          <p:nvPr/>
        </p:nvSpPr>
        <p:spPr>
          <a:xfrm>
            <a:off x="-10312" y="5941785"/>
            <a:ext cx="1103871" cy="51326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rgbClr val="FF0000"/>
                </a:solidFill>
                <a:cs typeface="B Koodak" panose="00000700000000000000" pitchFamily="2" charset="-78"/>
              </a:rPr>
              <a:t>برنامه‌ريزي استراتژيك براي سيستم‌هاي اطلاعات: </a:t>
            </a:r>
          </a:p>
          <a:p>
            <a:pPr algn="ctr"/>
            <a:r>
              <a:rPr lang="fa-IR" sz="800" b="1" dirty="0">
                <a:solidFill>
                  <a:srgbClr val="FF0000"/>
                </a:solidFill>
                <a:cs typeface="B Koodak" panose="00000700000000000000" pitchFamily="2" charset="-78"/>
              </a:rPr>
              <a:t>در دوره فعلي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4450" y="5563599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11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7978" y="6040585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Koodak" panose="00000700000000000000" pitchFamily="2" charset="-78"/>
              </a:rPr>
              <a:t>12</a:t>
            </a:r>
            <a:endParaRPr lang="en-US" b="1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263610" y="6490612"/>
            <a:ext cx="444050" cy="313843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fld id="{0EF45408-7CA2-45E7-AA0B-704CEC4C2229}" type="slidenum">
              <a:rPr lang="en-US" b="1" smtClean="0">
                <a:solidFill>
                  <a:schemeClr val="tx1"/>
                </a:solidFill>
                <a:cs typeface="B Koodak" panose="00000700000000000000" pitchFamily="2" charset="-78"/>
              </a:rPr>
              <a:pPr/>
              <a:t>16</a:t>
            </a:fld>
            <a:endParaRPr lang="en-US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58" y="35025"/>
            <a:ext cx="344402" cy="506060"/>
          </a:xfrm>
          <a:prstGeom prst="rect">
            <a:avLst/>
          </a:prstGeom>
        </p:spPr>
      </p:pic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1984023" y="139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5715000" y="1723703"/>
            <a:ext cx="3363097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rtl="1"/>
            <a:r>
              <a:rPr lang="ar-SA" sz="1600" dirty="0">
                <a:solidFill>
                  <a:srgbClr val="7030A0"/>
                </a:solidFill>
                <a:cs typeface="B Koodak" panose="00000700000000000000" pitchFamily="2" charset="-78"/>
              </a:rPr>
              <a:t>از منابع تا شایستگی های </a:t>
            </a:r>
            <a:r>
              <a:rPr lang="fa-IR" sz="1600" dirty="0">
                <a:solidFill>
                  <a:srgbClr val="7030A0"/>
                </a:solidFill>
                <a:cs typeface="B Koodak" panose="00000700000000000000" pitchFamily="2" charset="-78"/>
              </a:rPr>
              <a:t>سيستم‌هاي اطلاعات</a:t>
            </a:r>
            <a:endParaRPr lang="en-US" sz="1600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34382" y="571129"/>
            <a:ext cx="790961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سطح منبع نشان دهنده اجزای منبع است که جز کلیدی از شایستگی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سيستم‌هاي اطلاعات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 محسوب شود.</a:t>
            </a:r>
            <a:endParaRPr lang="en-US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منابع عبارت است از افراد و مهارت های آنها و دانش و ویژگی های آنها . سطح سازماندهی به نحوه تغییر ، حرکت و تقویت منابع از طریق ساختارها ، فرآیند ها و نقش ها برای ایجاد شایستگی های 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سيستم‌هاي اطلاعات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توجه می شود</a:t>
            </a:r>
            <a:r>
              <a:rPr lang="ar-SA" sz="1400" dirty="0" smtClean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.</a:t>
            </a:r>
            <a:endParaRPr lang="fa-IR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134869" y="2096852"/>
            <a:ext cx="790961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درمحتوای سازمانی ، شایستگی ها در فرآیند های سازمانی و «روتینهای كسب و كار» قرار داشته و توسط ساختار سازمانی محصور می شوند. بیان شایستگی ویژه در هر سازمان به دانش افراد ، انسجام دهی  به اين دانش ، تعامل با سایرین و هماهنگی فعالیت ها بستگی دارد . </a:t>
            </a:r>
            <a:endParaRPr lang="fa-IR" sz="1400" dirty="0" smtClean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471611" y="3152256"/>
            <a:ext cx="157287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rtl="1"/>
            <a:r>
              <a:rPr lang="ar-SA" sz="1600" dirty="0">
                <a:solidFill>
                  <a:srgbClr val="FF0000"/>
                </a:solidFill>
                <a:cs typeface="B Koodak" panose="00000700000000000000" pitchFamily="2" charset="-78"/>
              </a:rPr>
              <a:t>منابع و شايستگي‌ها </a:t>
            </a:r>
            <a:endParaRPr lang="en-US" sz="1600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4" name="Rectangle 5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1795847" y="3563318"/>
            <a:ext cx="6618599" cy="3066082"/>
            <a:chOff x="1704" y="1440"/>
            <a:chExt cx="8640" cy="4003"/>
          </a:xfrm>
        </p:grpSpPr>
        <p:sp>
          <p:nvSpPr>
            <p:cNvPr id="6" name="AutoShape 49"/>
            <p:cNvSpPr>
              <a:spLocks noChangeAspect="1" noChangeArrowheads="1" noTextEdit="1"/>
            </p:cNvSpPr>
            <p:nvPr/>
          </p:nvSpPr>
          <p:spPr bwMode="auto">
            <a:xfrm>
              <a:off x="1704" y="1440"/>
              <a:ext cx="8640" cy="400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48"/>
            <p:cNvSpPr>
              <a:spLocks noChangeArrowheads="1"/>
            </p:cNvSpPr>
            <p:nvPr/>
          </p:nvSpPr>
          <p:spPr bwMode="auto">
            <a:xfrm>
              <a:off x="2539" y="4787"/>
              <a:ext cx="1736" cy="656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شايستگي سيستم‌هاي اطلاعات 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Oval 47"/>
            <p:cNvSpPr>
              <a:spLocks noChangeArrowheads="1"/>
            </p:cNvSpPr>
            <p:nvPr/>
          </p:nvSpPr>
          <p:spPr bwMode="auto">
            <a:xfrm>
              <a:off x="4478" y="4787"/>
              <a:ext cx="1737" cy="656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شايستگي سيستم‌هاي اطلاعات 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Oval 46"/>
            <p:cNvSpPr>
              <a:spLocks noChangeArrowheads="1"/>
            </p:cNvSpPr>
            <p:nvPr/>
          </p:nvSpPr>
          <p:spPr bwMode="auto">
            <a:xfrm>
              <a:off x="6429" y="4787"/>
              <a:ext cx="1737" cy="656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شايستگي سيستم‌هاي اطلاعات 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45"/>
            <p:cNvSpPr>
              <a:spLocks noChangeArrowheads="1"/>
            </p:cNvSpPr>
            <p:nvPr/>
          </p:nvSpPr>
          <p:spPr bwMode="auto">
            <a:xfrm>
              <a:off x="8468" y="3649"/>
              <a:ext cx="1737" cy="65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قابليت سيستم‌هاي اطلاعات</a:t>
              </a: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44"/>
            <p:cNvSpPr>
              <a:spLocks noChangeArrowheads="1"/>
            </p:cNvSpPr>
            <p:nvPr/>
          </p:nvSpPr>
          <p:spPr bwMode="auto">
            <a:xfrm>
              <a:off x="2119" y="1539"/>
              <a:ext cx="273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43"/>
            <p:cNvSpPr>
              <a:spLocks noChangeArrowheads="1"/>
            </p:cNvSpPr>
            <p:nvPr/>
          </p:nvSpPr>
          <p:spPr bwMode="auto">
            <a:xfrm>
              <a:off x="2459" y="1539"/>
              <a:ext cx="273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42"/>
            <p:cNvSpPr>
              <a:spLocks noChangeArrowheads="1"/>
            </p:cNvSpPr>
            <p:nvPr/>
          </p:nvSpPr>
          <p:spPr bwMode="auto">
            <a:xfrm>
              <a:off x="2802" y="1539"/>
              <a:ext cx="273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41"/>
            <p:cNvSpPr>
              <a:spLocks noChangeArrowheads="1"/>
            </p:cNvSpPr>
            <p:nvPr/>
          </p:nvSpPr>
          <p:spPr bwMode="auto">
            <a:xfrm>
              <a:off x="3142" y="1539"/>
              <a:ext cx="273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40"/>
            <p:cNvSpPr>
              <a:spLocks noChangeArrowheads="1"/>
            </p:cNvSpPr>
            <p:nvPr/>
          </p:nvSpPr>
          <p:spPr bwMode="auto">
            <a:xfrm>
              <a:off x="3498" y="1539"/>
              <a:ext cx="273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39"/>
            <p:cNvSpPr>
              <a:spLocks noChangeArrowheads="1"/>
            </p:cNvSpPr>
            <p:nvPr/>
          </p:nvSpPr>
          <p:spPr bwMode="auto">
            <a:xfrm>
              <a:off x="3838" y="1539"/>
              <a:ext cx="273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38"/>
            <p:cNvSpPr>
              <a:spLocks noChangeArrowheads="1"/>
            </p:cNvSpPr>
            <p:nvPr/>
          </p:nvSpPr>
          <p:spPr bwMode="auto">
            <a:xfrm>
              <a:off x="4181" y="1539"/>
              <a:ext cx="273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37"/>
            <p:cNvSpPr>
              <a:spLocks noChangeArrowheads="1"/>
            </p:cNvSpPr>
            <p:nvPr/>
          </p:nvSpPr>
          <p:spPr bwMode="auto">
            <a:xfrm>
              <a:off x="4521" y="1539"/>
              <a:ext cx="273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36"/>
            <p:cNvSpPr>
              <a:spLocks noChangeArrowheads="1"/>
            </p:cNvSpPr>
            <p:nvPr/>
          </p:nvSpPr>
          <p:spPr bwMode="auto">
            <a:xfrm>
              <a:off x="4884" y="1539"/>
              <a:ext cx="273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35"/>
            <p:cNvSpPr>
              <a:spLocks noChangeArrowheads="1"/>
            </p:cNvSpPr>
            <p:nvPr/>
          </p:nvSpPr>
          <p:spPr bwMode="auto">
            <a:xfrm>
              <a:off x="5224" y="1539"/>
              <a:ext cx="273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34"/>
            <p:cNvSpPr>
              <a:spLocks noChangeArrowheads="1"/>
            </p:cNvSpPr>
            <p:nvPr/>
          </p:nvSpPr>
          <p:spPr bwMode="auto">
            <a:xfrm>
              <a:off x="5567" y="1539"/>
              <a:ext cx="273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33"/>
            <p:cNvSpPr>
              <a:spLocks noChangeArrowheads="1"/>
            </p:cNvSpPr>
            <p:nvPr/>
          </p:nvSpPr>
          <p:spPr bwMode="auto">
            <a:xfrm>
              <a:off x="5907" y="1539"/>
              <a:ext cx="273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32"/>
            <p:cNvSpPr>
              <a:spLocks noChangeArrowheads="1"/>
            </p:cNvSpPr>
            <p:nvPr/>
          </p:nvSpPr>
          <p:spPr bwMode="auto">
            <a:xfrm>
              <a:off x="6263" y="1539"/>
              <a:ext cx="273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31"/>
            <p:cNvSpPr>
              <a:spLocks noChangeArrowheads="1"/>
            </p:cNvSpPr>
            <p:nvPr/>
          </p:nvSpPr>
          <p:spPr bwMode="auto">
            <a:xfrm>
              <a:off x="6603" y="1539"/>
              <a:ext cx="273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6946" y="1539"/>
              <a:ext cx="273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286" y="1539"/>
              <a:ext cx="273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AutoShape 28"/>
            <p:cNvSpPr>
              <a:spLocks noChangeShapeType="1"/>
            </p:cNvSpPr>
            <p:nvPr/>
          </p:nvSpPr>
          <p:spPr bwMode="auto">
            <a:xfrm>
              <a:off x="2256" y="1789"/>
              <a:ext cx="548" cy="8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AutoShape 27"/>
            <p:cNvSpPr>
              <a:spLocks noChangeShapeType="1"/>
            </p:cNvSpPr>
            <p:nvPr/>
          </p:nvSpPr>
          <p:spPr bwMode="auto">
            <a:xfrm>
              <a:off x="2596" y="1789"/>
              <a:ext cx="368" cy="9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AutoShape 26"/>
            <p:cNvSpPr>
              <a:spLocks noChangeShapeType="1"/>
            </p:cNvSpPr>
            <p:nvPr/>
          </p:nvSpPr>
          <p:spPr bwMode="auto">
            <a:xfrm>
              <a:off x="2939" y="1789"/>
              <a:ext cx="205" cy="9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AutoShape 25"/>
            <p:cNvSpPr>
              <a:spLocks noChangeShapeType="1"/>
            </p:cNvSpPr>
            <p:nvPr/>
          </p:nvSpPr>
          <p:spPr bwMode="auto">
            <a:xfrm>
              <a:off x="3279" y="1789"/>
              <a:ext cx="45" cy="9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AutoShape 24"/>
            <p:cNvSpPr>
              <a:spLocks noChangeShapeType="1"/>
            </p:cNvSpPr>
            <p:nvPr/>
          </p:nvSpPr>
          <p:spPr bwMode="auto">
            <a:xfrm flipH="1">
              <a:off x="3504" y="1789"/>
              <a:ext cx="131" cy="9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AutoShape 23"/>
            <p:cNvSpPr>
              <a:spLocks noChangeShapeType="1"/>
            </p:cNvSpPr>
            <p:nvPr/>
          </p:nvSpPr>
          <p:spPr bwMode="auto">
            <a:xfrm flipH="1">
              <a:off x="3864" y="1789"/>
              <a:ext cx="111" cy="9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AutoShape 22"/>
            <p:cNvSpPr>
              <a:spLocks noChangeShapeType="1"/>
            </p:cNvSpPr>
            <p:nvPr/>
          </p:nvSpPr>
          <p:spPr bwMode="auto">
            <a:xfrm>
              <a:off x="4318" y="1789"/>
              <a:ext cx="425" cy="8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AutoShape 21"/>
            <p:cNvSpPr>
              <a:spLocks noChangeShapeType="1"/>
            </p:cNvSpPr>
            <p:nvPr/>
          </p:nvSpPr>
          <p:spPr bwMode="auto">
            <a:xfrm>
              <a:off x="4658" y="1789"/>
              <a:ext cx="286" cy="9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AutoShape 20"/>
            <p:cNvSpPr>
              <a:spLocks noChangeShapeType="1"/>
            </p:cNvSpPr>
            <p:nvPr/>
          </p:nvSpPr>
          <p:spPr bwMode="auto">
            <a:xfrm>
              <a:off x="5021" y="1789"/>
              <a:ext cx="103" cy="9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AutoShape 19"/>
            <p:cNvSpPr>
              <a:spLocks noChangeShapeType="1"/>
            </p:cNvSpPr>
            <p:nvPr/>
          </p:nvSpPr>
          <p:spPr bwMode="auto">
            <a:xfrm flipH="1">
              <a:off x="5358" y="1789"/>
              <a:ext cx="3" cy="79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AutoShape 18"/>
            <p:cNvSpPr>
              <a:spLocks noChangeShapeType="1"/>
            </p:cNvSpPr>
            <p:nvPr/>
          </p:nvSpPr>
          <p:spPr bwMode="auto">
            <a:xfrm flipH="1">
              <a:off x="5664" y="1789"/>
              <a:ext cx="40" cy="9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AutoShape 17"/>
            <p:cNvSpPr>
              <a:spLocks noChangeShapeType="1"/>
            </p:cNvSpPr>
            <p:nvPr/>
          </p:nvSpPr>
          <p:spPr bwMode="auto">
            <a:xfrm flipH="1">
              <a:off x="5844" y="1789"/>
              <a:ext cx="200" cy="9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AutoShape 16"/>
            <p:cNvSpPr>
              <a:spLocks noChangeShapeType="1"/>
            </p:cNvSpPr>
            <p:nvPr/>
          </p:nvSpPr>
          <p:spPr bwMode="auto">
            <a:xfrm>
              <a:off x="6400" y="1789"/>
              <a:ext cx="344" cy="9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AutoShape 15"/>
            <p:cNvSpPr>
              <a:spLocks noChangeShapeType="1"/>
            </p:cNvSpPr>
            <p:nvPr/>
          </p:nvSpPr>
          <p:spPr bwMode="auto">
            <a:xfrm>
              <a:off x="6740" y="1789"/>
              <a:ext cx="184" cy="9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AutoShape 14"/>
            <p:cNvSpPr>
              <a:spLocks noChangeShapeType="1"/>
            </p:cNvSpPr>
            <p:nvPr/>
          </p:nvSpPr>
          <p:spPr bwMode="auto">
            <a:xfrm>
              <a:off x="7083" y="1789"/>
              <a:ext cx="21" cy="9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AutoShape 13"/>
            <p:cNvSpPr>
              <a:spLocks noChangeShapeType="1"/>
            </p:cNvSpPr>
            <p:nvPr/>
          </p:nvSpPr>
          <p:spPr bwMode="auto">
            <a:xfrm flipH="1">
              <a:off x="7309" y="1789"/>
              <a:ext cx="114" cy="79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Oval 12"/>
            <p:cNvSpPr>
              <a:spLocks noChangeArrowheads="1"/>
            </p:cNvSpPr>
            <p:nvPr/>
          </p:nvSpPr>
          <p:spPr bwMode="auto">
            <a:xfrm>
              <a:off x="6440" y="2580"/>
              <a:ext cx="1737" cy="656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شايستگي سيستم‌هاي اطلاعات 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Oval 11"/>
            <p:cNvSpPr>
              <a:spLocks noChangeArrowheads="1"/>
            </p:cNvSpPr>
            <p:nvPr/>
          </p:nvSpPr>
          <p:spPr bwMode="auto">
            <a:xfrm>
              <a:off x="2550" y="2580"/>
              <a:ext cx="1736" cy="656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شايستگي سيستم‌هاي اطلاعات 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Oval 10"/>
            <p:cNvSpPr>
              <a:spLocks noChangeArrowheads="1"/>
            </p:cNvSpPr>
            <p:nvPr/>
          </p:nvSpPr>
          <p:spPr bwMode="auto">
            <a:xfrm>
              <a:off x="4489" y="2580"/>
              <a:ext cx="1737" cy="656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شايستگي سيستم‌هاي اطلاعات 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Oval 9"/>
            <p:cNvSpPr>
              <a:spLocks noChangeArrowheads="1"/>
            </p:cNvSpPr>
            <p:nvPr/>
          </p:nvSpPr>
          <p:spPr bwMode="auto">
            <a:xfrm>
              <a:off x="7684" y="1440"/>
              <a:ext cx="1737" cy="6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منابع</a:t>
              </a: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Line 8"/>
            <p:cNvSpPr>
              <a:spLocks noChangeShapeType="1"/>
            </p:cNvSpPr>
            <p:nvPr/>
          </p:nvSpPr>
          <p:spPr bwMode="auto">
            <a:xfrm>
              <a:off x="2095" y="3972"/>
              <a:ext cx="6362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AutoShape 7"/>
            <p:cNvSpPr>
              <a:spLocks noChangeShapeType="1"/>
            </p:cNvSpPr>
            <p:nvPr/>
          </p:nvSpPr>
          <p:spPr bwMode="auto">
            <a:xfrm>
              <a:off x="3418" y="3236"/>
              <a:ext cx="626" cy="724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AutoShape 6"/>
            <p:cNvSpPr>
              <a:spLocks noChangeShapeType="1"/>
            </p:cNvSpPr>
            <p:nvPr/>
          </p:nvSpPr>
          <p:spPr bwMode="auto">
            <a:xfrm>
              <a:off x="5361" y="3248"/>
              <a:ext cx="626" cy="724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AutoShape 5"/>
            <p:cNvSpPr>
              <a:spLocks noChangeShapeType="1"/>
            </p:cNvSpPr>
            <p:nvPr/>
          </p:nvSpPr>
          <p:spPr bwMode="auto">
            <a:xfrm>
              <a:off x="7309" y="3236"/>
              <a:ext cx="626" cy="724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AutoShape 4"/>
            <p:cNvSpPr>
              <a:spLocks noChangeShapeType="1"/>
            </p:cNvSpPr>
            <p:nvPr/>
          </p:nvSpPr>
          <p:spPr bwMode="auto">
            <a:xfrm flipV="1">
              <a:off x="5346" y="3960"/>
              <a:ext cx="637" cy="827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AutoShape 3"/>
            <p:cNvSpPr>
              <a:spLocks noChangeShapeType="1"/>
            </p:cNvSpPr>
            <p:nvPr/>
          </p:nvSpPr>
          <p:spPr bwMode="auto">
            <a:xfrm flipV="1">
              <a:off x="3407" y="3972"/>
              <a:ext cx="637" cy="827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AutoShape 2"/>
            <p:cNvSpPr>
              <a:spLocks noChangeShapeType="1"/>
            </p:cNvSpPr>
            <p:nvPr/>
          </p:nvSpPr>
          <p:spPr bwMode="auto">
            <a:xfrm flipV="1">
              <a:off x="7286" y="3973"/>
              <a:ext cx="637" cy="827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65890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952"/>
            <a:ext cx="9078097" cy="461319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algn="r" rtl="1"/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برنامه ریزی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استراتژیک </a:t>
            </a:r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سیستم های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اطلاعات (12)</a:t>
            </a:r>
            <a:endParaRPr lang="en-US" sz="1800" b="1" dirty="0">
              <a:solidFill>
                <a:srgbClr val="FFFF00"/>
              </a:solidFill>
              <a:cs typeface="B Koodak" panose="00000700000000000000" pitchFamily="2" charset="-78"/>
            </a:endParaRPr>
          </a:p>
        </p:txBody>
      </p:sp>
      <p:sp>
        <p:nvSpPr>
          <p:cNvPr id="19" name="Flowchart: Delay 18"/>
          <p:cNvSpPr/>
          <p:nvPr/>
        </p:nvSpPr>
        <p:spPr>
          <a:xfrm>
            <a:off x="-8240" y="543699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نقش تكاملي سيستم‌هاي اطلاعات و تكنولوژي‌ اطلاعات در سازمان</a:t>
            </a:r>
          </a:p>
        </p:txBody>
      </p:sp>
      <p:sp>
        <p:nvSpPr>
          <p:cNvPr id="21" name="Flowchart: Delay 20"/>
          <p:cNvSpPr/>
          <p:nvPr/>
        </p:nvSpPr>
        <p:spPr>
          <a:xfrm>
            <a:off x="-8241" y="1066781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مروري بر مفهوم استراتژي كسب و كار </a:t>
            </a:r>
          </a:p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و كاربردهاي استراتژي سيستم‌هاي اطلاعات و تكنولوژي‌ اطلاعات</a:t>
            </a:r>
          </a:p>
        </p:txBody>
      </p:sp>
      <p:sp>
        <p:nvSpPr>
          <p:cNvPr id="23" name="Flowchart: Delay 22"/>
          <p:cNvSpPr/>
          <p:nvPr/>
        </p:nvSpPr>
        <p:spPr>
          <a:xfrm>
            <a:off x="0" y="1599234"/>
            <a:ext cx="1168478" cy="52643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 smtClean="0">
                <a:solidFill>
                  <a:schemeClr val="tx1"/>
                </a:solidFill>
                <a:cs typeface="B Koodak" panose="00000700000000000000" pitchFamily="2" charset="-78"/>
              </a:rPr>
              <a:t>استقرار فرآیند اثر بخش</a:t>
            </a:r>
            <a:endParaRPr lang="fa-IR" sz="1000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9069" y="67136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07309" y="1201758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2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5545" y="1708314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3</a:t>
            </a:r>
            <a:endParaRPr lang="en-US" dirty="0"/>
          </a:p>
        </p:txBody>
      </p:sp>
      <p:sp>
        <p:nvSpPr>
          <p:cNvPr id="33" name="Flowchart: Delay 32"/>
          <p:cNvSpPr/>
          <p:nvPr/>
        </p:nvSpPr>
        <p:spPr>
          <a:xfrm>
            <a:off x="0" y="2076077"/>
            <a:ext cx="1103871" cy="51859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900" b="1" dirty="0">
                <a:solidFill>
                  <a:schemeClr val="tx1"/>
                </a:solidFill>
                <a:cs typeface="B Koodak" panose="00000700000000000000" pitchFamily="2" charset="-78"/>
              </a:rPr>
              <a:t>ارزيابي وضعيت موجود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90831" y="2196106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4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6" name="Flowchart: Delay 35"/>
          <p:cNvSpPr/>
          <p:nvPr/>
        </p:nvSpPr>
        <p:spPr>
          <a:xfrm>
            <a:off x="-8245" y="2560076"/>
            <a:ext cx="1103871" cy="519539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پتانسيلهاي آينده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90829" y="265094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5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9" name="Flowchart: Delay 38"/>
          <p:cNvSpPr/>
          <p:nvPr/>
        </p:nvSpPr>
        <p:spPr>
          <a:xfrm>
            <a:off x="-10311" y="3044136"/>
            <a:ext cx="1103871" cy="51918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استراتژي سيستم‌هاي اطلاعات </a:t>
            </a:r>
          </a:p>
        </p:txBody>
      </p:sp>
      <p:sp>
        <p:nvSpPr>
          <p:cNvPr id="40" name="Flowchart: Delay 39"/>
          <p:cNvSpPr/>
          <p:nvPr/>
        </p:nvSpPr>
        <p:spPr>
          <a:xfrm>
            <a:off x="-8243" y="3529736"/>
            <a:ext cx="1103871" cy="534907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پرتفوي کاربردها</a:t>
            </a:r>
          </a:p>
        </p:txBody>
      </p:sp>
      <p:sp>
        <p:nvSpPr>
          <p:cNvPr id="41" name="Flowchart: Delay 40"/>
          <p:cNvSpPr/>
          <p:nvPr/>
        </p:nvSpPr>
        <p:spPr>
          <a:xfrm>
            <a:off x="-8245" y="4020711"/>
            <a:ext cx="1103871" cy="526380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  <a:cs typeface="B Koodak" panose="00000700000000000000" pitchFamily="2" charset="-78"/>
              </a:rPr>
              <a:t>سازماندهي و منبع‌يابي</a:t>
            </a:r>
          </a:p>
        </p:txBody>
      </p:sp>
      <p:sp>
        <p:nvSpPr>
          <p:cNvPr id="42" name="Flowchart: Delay 41"/>
          <p:cNvSpPr/>
          <p:nvPr/>
        </p:nvSpPr>
        <p:spPr>
          <a:xfrm>
            <a:off x="-8242" y="4512709"/>
            <a:ext cx="1103871" cy="504171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سرمايه‌گذاري در سيستم‌ها و تكنولوژي اطلاعات</a:t>
            </a:r>
          </a:p>
        </p:txBody>
      </p:sp>
      <p:sp>
        <p:nvSpPr>
          <p:cNvPr id="43" name="Flowchart: Delay 42"/>
          <p:cNvSpPr/>
          <p:nvPr/>
        </p:nvSpPr>
        <p:spPr>
          <a:xfrm>
            <a:off x="-10312" y="4980410"/>
            <a:ext cx="1103871" cy="51144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دانش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8904" y="3140409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6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6320" y="364882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7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58904" y="4128330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8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3617" y="460466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9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5741" y="5089041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10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9" name="Flowchart: Delay 48"/>
          <p:cNvSpPr/>
          <p:nvPr/>
        </p:nvSpPr>
        <p:spPr>
          <a:xfrm>
            <a:off x="-10312" y="5459663"/>
            <a:ext cx="1103871" cy="52378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عرضه زيرساخت، كاربردها و خدمات تكنولوژي اطلاعات</a:t>
            </a:r>
          </a:p>
        </p:txBody>
      </p:sp>
      <p:sp>
        <p:nvSpPr>
          <p:cNvPr id="50" name="Flowchart: Delay 49"/>
          <p:cNvSpPr/>
          <p:nvPr/>
        </p:nvSpPr>
        <p:spPr>
          <a:xfrm>
            <a:off x="-10312" y="5941785"/>
            <a:ext cx="1103871" cy="51326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rgbClr val="FF0000"/>
                </a:solidFill>
                <a:cs typeface="B Koodak" panose="00000700000000000000" pitchFamily="2" charset="-78"/>
              </a:rPr>
              <a:t>برنامه‌ريزي استراتژيك براي سيستم‌هاي اطلاعات: </a:t>
            </a:r>
          </a:p>
          <a:p>
            <a:pPr algn="ctr"/>
            <a:r>
              <a:rPr lang="fa-IR" sz="800" b="1" dirty="0">
                <a:solidFill>
                  <a:srgbClr val="FF0000"/>
                </a:solidFill>
                <a:cs typeface="B Koodak" panose="00000700000000000000" pitchFamily="2" charset="-78"/>
              </a:rPr>
              <a:t>در دوره فعلي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4450" y="5563599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11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7978" y="6040585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Koodak" panose="00000700000000000000" pitchFamily="2" charset="-78"/>
              </a:rPr>
              <a:t>12</a:t>
            </a:r>
            <a:endParaRPr lang="en-US" b="1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263610" y="6490612"/>
            <a:ext cx="444050" cy="313843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fld id="{0EF45408-7CA2-45E7-AA0B-704CEC4C2229}" type="slidenum">
              <a:rPr lang="en-US" b="1" smtClean="0">
                <a:solidFill>
                  <a:schemeClr val="tx1"/>
                </a:solidFill>
                <a:cs typeface="B Koodak" panose="00000700000000000000" pitchFamily="2" charset="-78"/>
              </a:rPr>
              <a:pPr/>
              <a:t>17</a:t>
            </a:fld>
            <a:endParaRPr lang="en-US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58" y="35025"/>
            <a:ext cx="344402" cy="506060"/>
          </a:xfrm>
          <a:prstGeom prst="rect">
            <a:avLst/>
          </a:prstGeom>
        </p:spPr>
      </p:pic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1984023" y="139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8049126" y="541085"/>
            <a:ext cx="920687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ar-SA" sz="1600" dirty="0">
                <a:solidFill>
                  <a:srgbClr val="7030A0"/>
                </a:solidFill>
                <a:cs typeface="B Koodak" panose="00000700000000000000" pitchFamily="2" charset="-78"/>
              </a:rPr>
              <a:t>فرآیندها</a:t>
            </a:r>
            <a:endParaRPr lang="en-US" sz="1600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34382" y="872598"/>
            <a:ext cx="7909618" cy="1034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به  فرآیند به صورت نقشها و فعالیتها نگریسته شود. با فرآیندی که به عنوان یک مجموعه از نقش هایی است که با هم تعامل داشته و برای یک هدف خاص با هم همکاری می‌کنند. این دیدگاه مهارت و دانش را به عنوان عامل اصلی در توانایی سازمان برای انجام دادن یک وظیفه به حساب می آورد</a:t>
            </a:r>
            <a:r>
              <a:rPr lang="ar-SA" sz="1400" dirty="0" smtClean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.</a:t>
            </a:r>
            <a:endParaRPr lang="en-US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205537" y="1963158"/>
            <a:ext cx="764275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ar-SA" sz="1600" dirty="0">
                <a:solidFill>
                  <a:srgbClr val="7030A0"/>
                </a:solidFill>
                <a:cs typeface="B Koodak" panose="00000700000000000000" pitchFamily="2" charset="-78"/>
              </a:rPr>
              <a:t>نقشها</a:t>
            </a:r>
            <a:endParaRPr lang="en-US" sz="1600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234382" y="2365219"/>
            <a:ext cx="7909618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1400" dirty="0" smtClean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توجه به مفهوم نقش ها و تئوری آن در شناخت رفتار افراد در گروهها و سازمان سودمند است . </a:t>
            </a:r>
            <a:endParaRPr lang="fa-IR" sz="1400" dirty="0" smtClean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1400" dirty="0" smtClean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گراین ، بر اساس دسته بندی  جامعه شناسان از تئوری نقش ها " مدل سیستم های نقش " را ابداع کرد که در آن رفتار در یک نقش خاص. حاصل تقاضای سازمان ، تقاضای اجتماعی یا تقاضای فردی است . کتز و کان، به عوامل سازمانی، بین فردی و ویژگیهای فرد تاکید شده بود</a:t>
            </a:r>
            <a:r>
              <a:rPr lang="fa-IR" sz="1400" dirty="0" smtClean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تئوری‌پردازان مدیریت منابع انسانی عواملی را نام بردند که بر اساس آن می‌توان توانایی فرد برای انجام یک نقش خاص را تعیین کرد. این عوامل عبارتند از:</a:t>
            </a:r>
            <a:endParaRPr lang="en-US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marL="742950" lvl="1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مهارت </a:t>
            </a:r>
            <a:endParaRPr lang="fa-IR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marL="742950" lvl="1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دانش</a:t>
            </a:r>
            <a:endParaRPr lang="fa-IR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marL="742950" lvl="1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رفتار و نگرش ها </a:t>
            </a:r>
            <a:endParaRPr lang="fa-IR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049126" y="5603231"/>
            <a:ext cx="920686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rtl="1"/>
            <a:r>
              <a:rPr lang="ar-SA" sz="1600" dirty="0">
                <a:solidFill>
                  <a:srgbClr val="7030A0"/>
                </a:solidFill>
                <a:cs typeface="B Koodak" panose="00000700000000000000" pitchFamily="2" charset="-78"/>
              </a:rPr>
              <a:t>ساختارها</a:t>
            </a:r>
            <a:endParaRPr lang="en-US" sz="1600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234382" y="5959697"/>
            <a:ext cx="790961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فرآیندها و نقشها به وسیله ساختار سازمانی محصور می‌شود. ساختار به عنوان تنظیمات سیستماتیک افراد، ادارات و سایر زیر سیستمها در سازمان در نظر گرفته می شد. </a:t>
            </a:r>
            <a:endParaRPr lang="fa-IR" sz="1400" dirty="0" smtClean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009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952"/>
            <a:ext cx="9078097" cy="461319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algn="r" rtl="1"/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برنامه ریزی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استراتژیک </a:t>
            </a:r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سیستم های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اطلاعات (12)</a:t>
            </a:r>
            <a:endParaRPr lang="en-US" sz="1800" b="1" dirty="0">
              <a:solidFill>
                <a:srgbClr val="FFFF00"/>
              </a:solidFill>
              <a:cs typeface="B Koodak" panose="00000700000000000000" pitchFamily="2" charset="-78"/>
            </a:endParaRPr>
          </a:p>
        </p:txBody>
      </p:sp>
      <p:sp>
        <p:nvSpPr>
          <p:cNvPr id="19" name="Flowchart: Delay 18"/>
          <p:cNvSpPr/>
          <p:nvPr/>
        </p:nvSpPr>
        <p:spPr>
          <a:xfrm>
            <a:off x="-8240" y="543699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نقش تكاملي سيستم‌هاي اطلاعات و تكنولوژي‌ اطلاعات در سازمان</a:t>
            </a:r>
          </a:p>
        </p:txBody>
      </p:sp>
      <p:sp>
        <p:nvSpPr>
          <p:cNvPr id="21" name="Flowchart: Delay 20"/>
          <p:cNvSpPr/>
          <p:nvPr/>
        </p:nvSpPr>
        <p:spPr>
          <a:xfrm>
            <a:off x="-8241" y="1066781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مروري بر مفهوم استراتژي كسب و كار </a:t>
            </a:r>
          </a:p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و كاربردهاي استراتژي سيستم‌هاي اطلاعات و تكنولوژي‌ اطلاعات</a:t>
            </a:r>
          </a:p>
        </p:txBody>
      </p:sp>
      <p:sp>
        <p:nvSpPr>
          <p:cNvPr id="23" name="Flowchart: Delay 22"/>
          <p:cNvSpPr/>
          <p:nvPr/>
        </p:nvSpPr>
        <p:spPr>
          <a:xfrm>
            <a:off x="0" y="1599234"/>
            <a:ext cx="1168478" cy="52643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 smtClean="0">
                <a:solidFill>
                  <a:schemeClr val="tx1"/>
                </a:solidFill>
                <a:cs typeface="B Koodak" panose="00000700000000000000" pitchFamily="2" charset="-78"/>
              </a:rPr>
              <a:t>استقرار فرآیند اثر بخش</a:t>
            </a:r>
            <a:endParaRPr lang="fa-IR" sz="1000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9069" y="67136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07309" y="1201758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2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5545" y="1708314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3</a:t>
            </a:r>
            <a:endParaRPr lang="en-US" dirty="0"/>
          </a:p>
        </p:txBody>
      </p:sp>
      <p:sp>
        <p:nvSpPr>
          <p:cNvPr id="33" name="Flowchart: Delay 32"/>
          <p:cNvSpPr/>
          <p:nvPr/>
        </p:nvSpPr>
        <p:spPr>
          <a:xfrm>
            <a:off x="0" y="2076077"/>
            <a:ext cx="1103871" cy="51859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900" b="1" dirty="0">
                <a:solidFill>
                  <a:schemeClr val="tx1"/>
                </a:solidFill>
                <a:cs typeface="B Koodak" panose="00000700000000000000" pitchFamily="2" charset="-78"/>
              </a:rPr>
              <a:t>ارزيابي وضعيت موجود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90831" y="2196106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4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6" name="Flowchart: Delay 35"/>
          <p:cNvSpPr/>
          <p:nvPr/>
        </p:nvSpPr>
        <p:spPr>
          <a:xfrm>
            <a:off x="-8245" y="2560076"/>
            <a:ext cx="1103871" cy="519539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پتانسيلهاي آينده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90829" y="265094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5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9" name="Flowchart: Delay 38"/>
          <p:cNvSpPr/>
          <p:nvPr/>
        </p:nvSpPr>
        <p:spPr>
          <a:xfrm>
            <a:off x="-10311" y="3044136"/>
            <a:ext cx="1103871" cy="51918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استراتژي سيستم‌هاي اطلاعات </a:t>
            </a:r>
          </a:p>
        </p:txBody>
      </p:sp>
      <p:sp>
        <p:nvSpPr>
          <p:cNvPr id="40" name="Flowchart: Delay 39"/>
          <p:cNvSpPr/>
          <p:nvPr/>
        </p:nvSpPr>
        <p:spPr>
          <a:xfrm>
            <a:off x="-8243" y="3529736"/>
            <a:ext cx="1103871" cy="534907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پرتفوي کاربردها</a:t>
            </a:r>
          </a:p>
        </p:txBody>
      </p:sp>
      <p:sp>
        <p:nvSpPr>
          <p:cNvPr id="41" name="Flowchart: Delay 40"/>
          <p:cNvSpPr/>
          <p:nvPr/>
        </p:nvSpPr>
        <p:spPr>
          <a:xfrm>
            <a:off x="-8245" y="4020711"/>
            <a:ext cx="1103871" cy="526380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  <a:cs typeface="B Koodak" panose="00000700000000000000" pitchFamily="2" charset="-78"/>
              </a:rPr>
              <a:t>سازماندهي و منبع‌يابي</a:t>
            </a:r>
          </a:p>
        </p:txBody>
      </p:sp>
      <p:sp>
        <p:nvSpPr>
          <p:cNvPr id="42" name="Flowchart: Delay 41"/>
          <p:cNvSpPr/>
          <p:nvPr/>
        </p:nvSpPr>
        <p:spPr>
          <a:xfrm>
            <a:off x="-8242" y="4512709"/>
            <a:ext cx="1103871" cy="504171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سرمايه‌گذاري در سيستم‌ها و تكنولوژي اطلاعات</a:t>
            </a:r>
          </a:p>
        </p:txBody>
      </p:sp>
      <p:sp>
        <p:nvSpPr>
          <p:cNvPr id="43" name="Flowchart: Delay 42"/>
          <p:cNvSpPr/>
          <p:nvPr/>
        </p:nvSpPr>
        <p:spPr>
          <a:xfrm>
            <a:off x="-10312" y="4980410"/>
            <a:ext cx="1103871" cy="51144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دانش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8904" y="3140409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6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6320" y="364882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7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58904" y="4128330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8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3617" y="460466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9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5741" y="5089041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10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9" name="Flowchart: Delay 48"/>
          <p:cNvSpPr/>
          <p:nvPr/>
        </p:nvSpPr>
        <p:spPr>
          <a:xfrm>
            <a:off x="-10312" y="5459663"/>
            <a:ext cx="1103871" cy="52378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عرضه زيرساخت، كاربردها و خدمات تكنولوژي اطلاعات</a:t>
            </a:r>
          </a:p>
        </p:txBody>
      </p:sp>
      <p:sp>
        <p:nvSpPr>
          <p:cNvPr id="50" name="Flowchart: Delay 49"/>
          <p:cNvSpPr/>
          <p:nvPr/>
        </p:nvSpPr>
        <p:spPr>
          <a:xfrm>
            <a:off x="-10312" y="5941785"/>
            <a:ext cx="1103871" cy="51326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rgbClr val="FF0000"/>
                </a:solidFill>
                <a:cs typeface="B Koodak" panose="00000700000000000000" pitchFamily="2" charset="-78"/>
              </a:rPr>
              <a:t>برنامه‌ريزي استراتژيك براي سيستم‌هاي اطلاعات: </a:t>
            </a:r>
          </a:p>
          <a:p>
            <a:pPr algn="ctr"/>
            <a:r>
              <a:rPr lang="fa-IR" sz="800" b="1" dirty="0">
                <a:solidFill>
                  <a:srgbClr val="FF0000"/>
                </a:solidFill>
                <a:cs typeface="B Koodak" panose="00000700000000000000" pitchFamily="2" charset="-78"/>
              </a:rPr>
              <a:t>در دوره فعلي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4450" y="5563599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11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7978" y="6040585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Koodak" panose="00000700000000000000" pitchFamily="2" charset="-78"/>
              </a:rPr>
              <a:t>12</a:t>
            </a:r>
            <a:endParaRPr lang="en-US" b="1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263610" y="6490612"/>
            <a:ext cx="444050" cy="313843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fld id="{0EF45408-7CA2-45E7-AA0B-704CEC4C2229}" type="slidenum">
              <a:rPr lang="en-US" b="1" smtClean="0">
                <a:solidFill>
                  <a:schemeClr val="tx1"/>
                </a:solidFill>
                <a:cs typeface="B Koodak" panose="00000700000000000000" pitchFamily="2" charset="-78"/>
              </a:rPr>
              <a:pPr/>
              <a:t>18</a:t>
            </a:fld>
            <a:endParaRPr lang="en-US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58" y="35025"/>
            <a:ext cx="344402" cy="506060"/>
          </a:xfrm>
          <a:prstGeom prst="rect">
            <a:avLst/>
          </a:prstGeom>
        </p:spPr>
      </p:pic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1984023" y="139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4307305" y="541085"/>
            <a:ext cx="4662508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rtl="1"/>
            <a:r>
              <a:rPr lang="fa-IR" sz="1600" dirty="0">
                <a:solidFill>
                  <a:srgbClr val="7030A0"/>
                </a:solidFill>
                <a:cs typeface="B Koodak" panose="00000700000000000000" pitchFamily="2" charset="-78"/>
              </a:rPr>
              <a:t>از شايستگيهاي سيستم‌هاي اطلاعات تا قابليت سيستم‌هاي اطلاعات</a:t>
            </a:r>
            <a:endParaRPr lang="en-US" sz="1600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34382" y="873589"/>
            <a:ext cx="79096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تنها در سطح كسب و كار است كه قابليت سيستم‌هاي اطلاعات به طور عملي خود را نشان مي‌دهد كه بازتاب كننده توانايي سازمان در دستيابي به عملكرد بالا از طريق سيستم‌هاي اطلاعات و تكنولوژي اطلاعات است. </a:t>
            </a:r>
          </a:p>
          <a:p>
            <a:pPr algn="just" rtl="1">
              <a:lnSpc>
                <a:spcPct val="150000"/>
              </a:lnSpc>
            </a:pP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دامنه‌اي كه در آن شايستگي‌هاي سيستم‌هاي اطلاعات در قابليت سيستم‌هاي اطلاعات مشاركت مي‌كند به دو بعد بستگي‌ دارد: استراتژي و تصميمات سرمايه‌گذاري‌ </a:t>
            </a:r>
          </a:p>
          <a:p>
            <a:pPr algn="just" rtl="1">
              <a:lnSpc>
                <a:spcPct val="150000"/>
              </a:lnSpc>
            </a:pP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بارني، شايستگي‌ها را به عنوان ويژگي‌هاي سازماني در نظر مي‌گيرد كه «سازمان را قادر مي‌سازد تا استراتژيها را شناسايي، انتخاب و اجرا نمايد</a:t>
            </a:r>
            <a:r>
              <a:rPr lang="fa-IR" sz="1400" dirty="0" smtClean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».</a:t>
            </a:r>
            <a:endParaRPr lang="fa-IR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03759" y="3043687"/>
            <a:ext cx="3074338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rtl="1"/>
            <a:r>
              <a:rPr lang="fa-IR" sz="1600" dirty="0">
                <a:solidFill>
                  <a:srgbClr val="7030A0"/>
                </a:solidFill>
                <a:cs typeface="B Koodak" panose="00000700000000000000" pitchFamily="2" charset="-78"/>
              </a:rPr>
              <a:t>از قابليت تا عملكرد بهبوديافته كسب و كار</a:t>
            </a:r>
            <a:endParaRPr lang="en-US" sz="1600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234382" y="3382241"/>
            <a:ext cx="79096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يك قابليت سيستم‌هاي اطلاعات، ارزش واقعي را تنها از طريق اجرايي شدن و با بهبود عملكرد كسب و كار ارزش واقعي خود را نشان مي‌دهد. </a:t>
            </a:r>
            <a:endParaRPr lang="fa-IR" sz="1400" dirty="0" smtClean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526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952"/>
            <a:ext cx="9078097" cy="461319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algn="r" rtl="1"/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برنامه ریزی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استراتژیک </a:t>
            </a:r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سیستم های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اطلاعات (12)</a:t>
            </a:r>
            <a:endParaRPr lang="en-US" sz="1800" b="1" dirty="0">
              <a:solidFill>
                <a:srgbClr val="FFFF00"/>
              </a:solidFill>
              <a:cs typeface="B Koodak" panose="00000700000000000000" pitchFamily="2" charset="-78"/>
            </a:endParaRPr>
          </a:p>
        </p:txBody>
      </p:sp>
      <p:sp>
        <p:nvSpPr>
          <p:cNvPr id="19" name="Flowchart: Delay 18"/>
          <p:cNvSpPr/>
          <p:nvPr/>
        </p:nvSpPr>
        <p:spPr>
          <a:xfrm>
            <a:off x="-8240" y="543699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نقش تكاملي سيستم‌هاي اطلاعات و تكنولوژي‌ اطلاعات در سازمان</a:t>
            </a:r>
          </a:p>
        </p:txBody>
      </p:sp>
      <p:sp>
        <p:nvSpPr>
          <p:cNvPr id="21" name="Flowchart: Delay 20"/>
          <p:cNvSpPr/>
          <p:nvPr/>
        </p:nvSpPr>
        <p:spPr>
          <a:xfrm>
            <a:off x="-8241" y="1066781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مروري بر مفهوم استراتژي كسب و كار </a:t>
            </a:r>
          </a:p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و كاربردهاي استراتژي سيستم‌هاي اطلاعات و تكنولوژي‌ اطلاعات</a:t>
            </a:r>
          </a:p>
        </p:txBody>
      </p:sp>
      <p:sp>
        <p:nvSpPr>
          <p:cNvPr id="23" name="Flowchart: Delay 22"/>
          <p:cNvSpPr/>
          <p:nvPr/>
        </p:nvSpPr>
        <p:spPr>
          <a:xfrm>
            <a:off x="0" y="1599234"/>
            <a:ext cx="1168478" cy="52643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 smtClean="0">
                <a:solidFill>
                  <a:schemeClr val="tx1"/>
                </a:solidFill>
                <a:cs typeface="B Koodak" panose="00000700000000000000" pitchFamily="2" charset="-78"/>
              </a:rPr>
              <a:t>استقرار فرآیند اثر بخش</a:t>
            </a:r>
            <a:endParaRPr lang="fa-IR" sz="1000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9069" y="67136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07309" y="1201758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2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5545" y="1708314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3</a:t>
            </a:r>
            <a:endParaRPr lang="en-US" dirty="0"/>
          </a:p>
        </p:txBody>
      </p:sp>
      <p:sp>
        <p:nvSpPr>
          <p:cNvPr id="33" name="Flowchart: Delay 32"/>
          <p:cNvSpPr/>
          <p:nvPr/>
        </p:nvSpPr>
        <p:spPr>
          <a:xfrm>
            <a:off x="0" y="2076077"/>
            <a:ext cx="1103871" cy="51859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900" b="1" dirty="0">
                <a:solidFill>
                  <a:schemeClr val="tx1"/>
                </a:solidFill>
                <a:cs typeface="B Koodak" panose="00000700000000000000" pitchFamily="2" charset="-78"/>
              </a:rPr>
              <a:t>ارزيابي وضعيت موجود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90831" y="2196106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4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6" name="Flowchart: Delay 35"/>
          <p:cNvSpPr/>
          <p:nvPr/>
        </p:nvSpPr>
        <p:spPr>
          <a:xfrm>
            <a:off x="-8245" y="2560076"/>
            <a:ext cx="1103871" cy="519539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پتانسيلهاي آينده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90829" y="265094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5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9" name="Flowchart: Delay 38"/>
          <p:cNvSpPr/>
          <p:nvPr/>
        </p:nvSpPr>
        <p:spPr>
          <a:xfrm>
            <a:off x="-10311" y="3044136"/>
            <a:ext cx="1103871" cy="51918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استراتژي سيستم‌هاي اطلاعات </a:t>
            </a:r>
          </a:p>
        </p:txBody>
      </p:sp>
      <p:sp>
        <p:nvSpPr>
          <p:cNvPr id="40" name="Flowchart: Delay 39"/>
          <p:cNvSpPr/>
          <p:nvPr/>
        </p:nvSpPr>
        <p:spPr>
          <a:xfrm>
            <a:off x="-8243" y="3529736"/>
            <a:ext cx="1103871" cy="534907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پرتفوي کاربردها</a:t>
            </a:r>
          </a:p>
        </p:txBody>
      </p:sp>
      <p:sp>
        <p:nvSpPr>
          <p:cNvPr id="41" name="Flowchart: Delay 40"/>
          <p:cNvSpPr/>
          <p:nvPr/>
        </p:nvSpPr>
        <p:spPr>
          <a:xfrm>
            <a:off x="-8245" y="4020711"/>
            <a:ext cx="1103871" cy="526380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  <a:cs typeface="B Koodak" panose="00000700000000000000" pitchFamily="2" charset="-78"/>
              </a:rPr>
              <a:t>سازماندهي و منبع‌يابي</a:t>
            </a:r>
          </a:p>
        </p:txBody>
      </p:sp>
      <p:sp>
        <p:nvSpPr>
          <p:cNvPr id="42" name="Flowchart: Delay 41"/>
          <p:cNvSpPr/>
          <p:nvPr/>
        </p:nvSpPr>
        <p:spPr>
          <a:xfrm>
            <a:off x="-8242" y="4512709"/>
            <a:ext cx="1103871" cy="504171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سرمايه‌گذاري در سيستم‌ها و تكنولوژي اطلاعات</a:t>
            </a:r>
          </a:p>
        </p:txBody>
      </p:sp>
      <p:sp>
        <p:nvSpPr>
          <p:cNvPr id="43" name="Flowchart: Delay 42"/>
          <p:cNvSpPr/>
          <p:nvPr/>
        </p:nvSpPr>
        <p:spPr>
          <a:xfrm>
            <a:off x="-10312" y="4980410"/>
            <a:ext cx="1103871" cy="51144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دانش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8904" y="3140409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6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6320" y="364882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7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58904" y="4128330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8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3617" y="460466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9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5741" y="5089041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10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9" name="Flowchart: Delay 48"/>
          <p:cNvSpPr/>
          <p:nvPr/>
        </p:nvSpPr>
        <p:spPr>
          <a:xfrm>
            <a:off x="-10312" y="5459663"/>
            <a:ext cx="1103871" cy="52378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عرضه زيرساخت، كاربردها و خدمات تكنولوژي اطلاعات</a:t>
            </a:r>
          </a:p>
        </p:txBody>
      </p:sp>
      <p:sp>
        <p:nvSpPr>
          <p:cNvPr id="50" name="Flowchart: Delay 49"/>
          <p:cNvSpPr/>
          <p:nvPr/>
        </p:nvSpPr>
        <p:spPr>
          <a:xfrm>
            <a:off x="-10312" y="5941785"/>
            <a:ext cx="1103871" cy="51326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rgbClr val="FF0000"/>
                </a:solidFill>
                <a:cs typeface="B Koodak" panose="00000700000000000000" pitchFamily="2" charset="-78"/>
              </a:rPr>
              <a:t>برنامه‌ريزي استراتژيك براي سيستم‌هاي اطلاعات: </a:t>
            </a:r>
          </a:p>
          <a:p>
            <a:pPr algn="ctr"/>
            <a:r>
              <a:rPr lang="fa-IR" sz="800" b="1" dirty="0">
                <a:solidFill>
                  <a:srgbClr val="FF0000"/>
                </a:solidFill>
                <a:cs typeface="B Koodak" panose="00000700000000000000" pitchFamily="2" charset="-78"/>
              </a:rPr>
              <a:t>در دوره فعلي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4450" y="5563599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11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7978" y="6040585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Koodak" panose="00000700000000000000" pitchFamily="2" charset="-78"/>
              </a:rPr>
              <a:t>12</a:t>
            </a:r>
            <a:endParaRPr lang="en-US" b="1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263610" y="6490612"/>
            <a:ext cx="444050" cy="313843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fld id="{0EF45408-7CA2-45E7-AA0B-704CEC4C2229}" type="slidenum">
              <a:rPr lang="en-US" b="1" smtClean="0">
                <a:solidFill>
                  <a:schemeClr val="tx1"/>
                </a:solidFill>
                <a:cs typeface="B Koodak" panose="00000700000000000000" pitchFamily="2" charset="-78"/>
              </a:rPr>
              <a:pPr/>
              <a:t>19</a:t>
            </a:fld>
            <a:endParaRPr lang="en-US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58" y="35025"/>
            <a:ext cx="344402" cy="506060"/>
          </a:xfrm>
          <a:prstGeom prst="rect">
            <a:avLst/>
          </a:prstGeom>
        </p:spPr>
      </p:pic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1984023" y="139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3826042" y="541085"/>
            <a:ext cx="5143771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>
                <a:solidFill>
                  <a:srgbClr val="FF0000"/>
                </a:solidFill>
                <a:cs typeface="B Koodak" panose="00000700000000000000" pitchFamily="2" charset="-78"/>
              </a:rPr>
              <a:t>ارتباطات بين شايستگي‌هاي سيستم‌هاي اطلاعات و عملكرد كسب و كار </a:t>
            </a:r>
            <a:endParaRPr lang="en-US" sz="1600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93559" y="4156691"/>
            <a:ext cx="7909618" cy="711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جهت‌گيري و هدف عمليات كسب و كار كه از طرق استراتژي كسب و كار حاصل مي شود، اثربخشي عمليات كسب و كار ، زيرساخت تكنولوژي اطلاعات طراحي و منبع‌يابي مي‌شود و سطح عملكرد تكنولوژي اطلاعات و كيفيت خدمات تكنولوژي اطلاعات بالا مي رود. </a:t>
            </a:r>
            <a:endParaRPr lang="en-US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1884391" y="1091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1884391" y="1091088"/>
            <a:ext cx="5486400" cy="3006725"/>
            <a:chOff x="1704" y="1440"/>
            <a:chExt cx="8640" cy="4734"/>
          </a:xfrm>
        </p:grpSpPr>
        <p:sp>
          <p:nvSpPr>
            <p:cNvPr id="6" name="AutoShape 15"/>
            <p:cNvSpPr>
              <a:spLocks noChangeAspect="1" noChangeArrowheads="1" noTextEdit="1"/>
            </p:cNvSpPr>
            <p:nvPr/>
          </p:nvSpPr>
          <p:spPr bwMode="auto">
            <a:xfrm>
              <a:off x="1704" y="1440"/>
              <a:ext cx="8640" cy="473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AutoShape 14"/>
            <p:cNvSpPr>
              <a:spLocks noChangeArrowheads="1"/>
            </p:cNvSpPr>
            <p:nvPr/>
          </p:nvSpPr>
          <p:spPr bwMode="auto">
            <a:xfrm>
              <a:off x="3496" y="3415"/>
              <a:ext cx="2572" cy="609"/>
            </a:xfrm>
            <a:prstGeom prst="leftRightArrow">
              <a:avLst>
                <a:gd name="adj1" fmla="val 50000"/>
                <a:gd name="adj2" fmla="val 84466"/>
              </a:avLst>
            </a:prstGeom>
            <a:solidFill>
              <a:srgbClr val="7F7F7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AutoShape 13"/>
            <p:cNvSpPr>
              <a:spLocks noChangeArrowheads="1"/>
            </p:cNvSpPr>
            <p:nvPr/>
          </p:nvSpPr>
          <p:spPr bwMode="auto">
            <a:xfrm rot="16200000">
              <a:off x="3535" y="3430"/>
              <a:ext cx="2572" cy="609"/>
            </a:xfrm>
            <a:prstGeom prst="leftRightArrow">
              <a:avLst>
                <a:gd name="adj1" fmla="val 50000"/>
                <a:gd name="adj2" fmla="val 84466"/>
              </a:avLst>
            </a:prstGeom>
            <a:solidFill>
              <a:srgbClr val="7F7F7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8416" y="3324"/>
              <a:ext cx="1737" cy="65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عملكرد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6134" y="3207"/>
              <a:ext cx="1737" cy="91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عمليات كسب و كار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777" y="3207"/>
              <a:ext cx="1737" cy="91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استراتژي سيستم‌هاي اطلاعات و تكنولوژي اطلاعات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950" y="1446"/>
              <a:ext cx="1737" cy="9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استراتژي كسب و كار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3976" y="5163"/>
              <a:ext cx="1737" cy="91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خدمات و عمليات تكنولوژي اطلاعات</a:t>
              </a: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Arc 7"/>
            <p:cNvSpPr>
              <a:spLocks/>
            </p:cNvSpPr>
            <p:nvPr/>
          </p:nvSpPr>
          <p:spPr bwMode="auto">
            <a:xfrm>
              <a:off x="5991" y="1883"/>
              <a:ext cx="1127" cy="116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Arc 6"/>
            <p:cNvSpPr>
              <a:spLocks/>
            </p:cNvSpPr>
            <p:nvPr/>
          </p:nvSpPr>
          <p:spPr bwMode="auto">
            <a:xfrm rot="15992750">
              <a:off x="2683" y="1914"/>
              <a:ext cx="991" cy="116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Arc 5"/>
            <p:cNvSpPr>
              <a:spLocks/>
            </p:cNvSpPr>
            <p:nvPr/>
          </p:nvSpPr>
          <p:spPr bwMode="auto">
            <a:xfrm rot="5618601">
              <a:off x="5883" y="4427"/>
              <a:ext cx="991" cy="116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Arc 4"/>
            <p:cNvSpPr>
              <a:spLocks/>
            </p:cNvSpPr>
            <p:nvPr/>
          </p:nvSpPr>
          <p:spPr bwMode="auto">
            <a:xfrm rot="10800000">
              <a:off x="2648" y="4283"/>
              <a:ext cx="991" cy="116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3"/>
            <p:cNvSpPr>
              <a:spLocks noChangeArrowheads="1"/>
            </p:cNvSpPr>
            <p:nvPr/>
          </p:nvSpPr>
          <p:spPr bwMode="auto">
            <a:xfrm>
              <a:off x="4042" y="2991"/>
              <a:ext cx="1440" cy="144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شايستگي‌هاي سيستم‌هاي اطلاعات</a:t>
              </a: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AutoShape 2"/>
            <p:cNvSpPr>
              <a:spLocks noChangeArrowheads="1"/>
            </p:cNvSpPr>
            <p:nvPr/>
          </p:nvSpPr>
          <p:spPr bwMode="auto">
            <a:xfrm>
              <a:off x="7897" y="3311"/>
              <a:ext cx="493" cy="765"/>
            </a:xfrm>
            <a:prstGeom prst="rightArrow">
              <a:avLst>
                <a:gd name="adj1" fmla="val 46667"/>
                <a:gd name="adj2" fmla="val 49292"/>
              </a:avLst>
            </a:prstGeom>
            <a:solidFill>
              <a:srgbClr val="7F7F7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8000999" y="5034849"/>
            <a:ext cx="968813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rtl="1"/>
            <a:r>
              <a:rPr lang="fa-IR" sz="1600" dirty="0">
                <a:solidFill>
                  <a:srgbClr val="7030A0"/>
                </a:solidFill>
                <a:cs typeface="B Koodak" panose="00000700000000000000" pitchFamily="2" charset="-78"/>
              </a:rPr>
              <a:t>نتيجه‌گيري</a:t>
            </a:r>
            <a:endParaRPr lang="en-US" sz="1600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168478" y="5445564"/>
            <a:ext cx="790961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1400" dirty="0">
                <a:solidFill>
                  <a:srgbClr val="FF0000"/>
                </a:solidFill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</a:t>
            </a:r>
            <a:r>
              <a:rPr lang="fa-IR" sz="1400" dirty="0">
                <a:solidFill>
                  <a:srgbClr val="FF0000"/>
                </a:solidFill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سيستم‌هاي اطلاعات و تكنولوژي اطلاعات سازمان ايفا مي‌كند در دوره قبل ، تمركز استراتژيسيستم‌هاي اطلاعات ، بر انختاب مجموعه‌اي از سرمايه‌گذاري‌سيستم‌هاي اطلاعات و تكنولوژي اطلاعات براي ايجاد و مديريت آنها به طور موفق از طريق اجراي آنها </a:t>
            </a:r>
            <a:r>
              <a:rPr lang="fa-IR" sz="1400" dirty="0" smtClean="0">
                <a:solidFill>
                  <a:srgbClr val="FF0000"/>
                </a:solidFill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است.</a:t>
            </a:r>
            <a:endParaRPr lang="en-US" sz="1400" dirty="0">
              <a:solidFill>
                <a:srgbClr val="FF0000"/>
              </a:solidFill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790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3640667" cy="6857999"/>
          </a:xfrm>
          <a:solidFill>
            <a:schemeClr val="accent5">
              <a:lumMod val="75000"/>
              <a:alpha val="7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40667" y="0"/>
            <a:ext cx="5503333" cy="6858000"/>
          </a:xfrm>
          <a:solidFill>
            <a:schemeClr val="accent5">
              <a:lumMod val="40000"/>
              <a:lumOff val="60000"/>
              <a:alpha val="75000"/>
            </a:schemeClr>
          </a:solidFill>
        </p:spPr>
        <p:txBody>
          <a:bodyPr>
            <a:normAutofit/>
          </a:bodyPr>
          <a:lstStyle/>
          <a:p>
            <a:endParaRPr lang="en-US" sz="4000" b="1" dirty="0" smtClean="0">
              <a:cs typeface="B Titr" panose="00000700000000000000" pitchFamily="2" charset="-78"/>
            </a:endParaRPr>
          </a:p>
          <a:p>
            <a:pPr rtl="1"/>
            <a:endParaRPr lang="fa-IR" sz="4000" b="1" dirty="0" smtClean="0">
              <a:cs typeface="B Titr" panose="00000700000000000000" pitchFamily="2" charset="-78"/>
            </a:endParaRPr>
          </a:p>
          <a:p>
            <a:pPr rtl="1"/>
            <a:endParaRPr lang="fa-IR" sz="4000" b="1" dirty="0" smtClean="0">
              <a:cs typeface="B Titr" panose="00000700000000000000" pitchFamily="2" charset="-78"/>
            </a:endParaRPr>
          </a:p>
          <a:p>
            <a:endParaRPr lang="fa-IR" sz="4000" b="1" dirty="0" smtClean="0">
              <a:cs typeface="B Titr" panose="00000700000000000000" pitchFamily="2" charset="-78"/>
            </a:endParaRPr>
          </a:p>
          <a:p>
            <a:endParaRPr lang="fa-IR" sz="4000" b="1" dirty="0">
              <a:cs typeface="B Titr" panose="00000700000000000000" pitchFamily="2" charset="-78"/>
            </a:endParaRPr>
          </a:p>
          <a:p>
            <a:endParaRPr lang="fa-IR" sz="4000" b="1" dirty="0" smtClean="0">
              <a:cs typeface="B Titr" panose="00000700000000000000" pitchFamily="2" charset="-78"/>
            </a:endParaRPr>
          </a:p>
          <a:p>
            <a:endParaRPr lang="fa-IR" sz="4000" b="1" dirty="0" smtClean="0">
              <a:cs typeface="B Titr" panose="00000700000000000000" pitchFamily="2" charset="-78"/>
            </a:endParaRPr>
          </a:p>
          <a:p>
            <a:endParaRPr lang="fa-IR" sz="4000" b="1" dirty="0" smtClean="0">
              <a:cs typeface="B Titr" panose="00000700000000000000" pitchFamily="2" charset="-78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456368" y="0"/>
            <a:ext cx="21771" cy="6858000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180400" y="0"/>
            <a:ext cx="21771" cy="6858000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42188" y="-1"/>
            <a:ext cx="21771" cy="6858000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312206" y="-1"/>
            <a:ext cx="21771" cy="6858000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382232" y="-11182"/>
            <a:ext cx="21771" cy="6858000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29496" y="-11182"/>
            <a:ext cx="21771" cy="6858000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>
          <a:xfrm>
            <a:off x="304799" y="6381064"/>
            <a:ext cx="238897" cy="324536"/>
          </a:xfrm>
          <a:ln>
            <a:solidFill>
              <a:schemeClr val="tx1"/>
            </a:solidFill>
          </a:ln>
        </p:spPr>
        <p:txBody>
          <a:bodyPr/>
          <a:lstStyle/>
          <a:p>
            <a:fld id="{0EF45408-7CA2-45E7-AA0B-704CEC4C2229}" type="slidenum">
              <a:rPr lang="en-US" b="1" smtClean="0">
                <a:solidFill>
                  <a:schemeClr val="tx1"/>
                </a:solidFill>
              </a:rPr>
              <a:pPr/>
              <a:t>2</a:t>
            </a:fld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3023879" y="12354"/>
            <a:ext cx="21771" cy="6858000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731435" y="4116"/>
            <a:ext cx="21771" cy="6858000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809699" y="4115"/>
            <a:ext cx="21771" cy="6858000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879717" y="4115"/>
            <a:ext cx="21771" cy="6858000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957981" y="-7066"/>
            <a:ext cx="21771" cy="6858000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105245" y="1172"/>
            <a:ext cx="21771" cy="6858000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" descr="E:\Besmelah\Besmelah\0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333" y="617401"/>
            <a:ext cx="5503598" cy="5600834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glow>
              <a:schemeClr val="accent1">
                <a:alpha val="40000"/>
              </a:schemeClr>
            </a:glow>
            <a:outerShdw dist="50800" dir="5400000" sx="46000" sy="46000" algn="ctr" rotWithShape="0">
              <a:srgbClr val="000000"/>
            </a:outerShdw>
            <a:reflection stA="29000" endPos="20000" dir="5400000" sy="-100000" algn="bl" rotWithShape="0"/>
            <a:softEdge rad="0"/>
          </a:effectLst>
        </p:spPr>
      </p:pic>
    </p:spTree>
    <p:extLst>
      <p:ext uri="{BB962C8B-B14F-4D97-AF65-F5344CB8AC3E}">
        <p14:creationId xmlns="" xmlns:p14="http://schemas.microsoft.com/office/powerpoint/2010/main" val="191289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952"/>
            <a:ext cx="9078097" cy="461319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algn="r" rtl="1"/>
            <a:r>
              <a:rPr lang="fa-IR" sz="1800" b="1" dirty="0">
                <a:solidFill>
                  <a:schemeClr val="bg1"/>
                </a:solidFill>
                <a:cs typeface="B Koodak" panose="00000700000000000000" pitchFamily="2" charset="-78"/>
              </a:rPr>
              <a:t>برنامه ریزی </a:t>
            </a:r>
            <a:r>
              <a:rPr lang="fa-IR" sz="1800" b="1" dirty="0" smtClean="0">
                <a:solidFill>
                  <a:schemeClr val="bg1"/>
                </a:solidFill>
                <a:cs typeface="B Koodak" panose="00000700000000000000" pitchFamily="2" charset="-78"/>
              </a:rPr>
              <a:t>استراتژیک </a:t>
            </a:r>
            <a:r>
              <a:rPr lang="fa-IR" sz="1800" b="1" dirty="0">
                <a:solidFill>
                  <a:schemeClr val="bg1"/>
                </a:solidFill>
                <a:cs typeface="B Koodak" panose="00000700000000000000" pitchFamily="2" charset="-78"/>
              </a:rPr>
              <a:t>سیستم های </a:t>
            </a:r>
            <a:r>
              <a:rPr lang="fa-IR" sz="1800" b="1" dirty="0" smtClean="0">
                <a:solidFill>
                  <a:schemeClr val="bg1"/>
                </a:solidFill>
                <a:cs typeface="B Koodak" panose="00000700000000000000" pitchFamily="2" charset="-78"/>
              </a:rPr>
              <a:t>اطلاعات</a:t>
            </a:r>
            <a:endParaRPr lang="en-US" sz="1800" b="1" dirty="0">
              <a:solidFill>
                <a:schemeClr val="bg1"/>
              </a:solidFill>
              <a:cs typeface="B Koodak" panose="00000700000000000000" pitchFamily="2" charset="-78"/>
            </a:endParaRPr>
          </a:p>
        </p:txBody>
      </p:sp>
      <p:sp>
        <p:nvSpPr>
          <p:cNvPr id="19" name="Flowchart: Delay 18"/>
          <p:cNvSpPr/>
          <p:nvPr/>
        </p:nvSpPr>
        <p:spPr>
          <a:xfrm>
            <a:off x="-8240" y="543699"/>
            <a:ext cx="1103871" cy="572504"/>
          </a:xfrm>
          <a:prstGeom prst="flowChartDelay">
            <a:avLst/>
          </a:prstGeom>
          <a:solidFill>
            <a:schemeClr val="accent4">
              <a:lumMod val="60000"/>
              <a:lumOff val="4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نقش تكاملي سيستم‌هاي </a:t>
            </a:r>
            <a:r>
              <a:rPr lang="fa-IR" sz="700" b="1" dirty="0" smtClean="0">
                <a:solidFill>
                  <a:schemeClr val="tx1"/>
                </a:solidFill>
                <a:cs typeface="B Koodak" panose="00000700000000000000" pitchFamily="2" charset="-78"/>
              </a:rPr>
              <a:t>اطلاعات و تكنولوژي‌ اطلاعات </a:t>
            </a:r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در </a:t>
            </a:r>
            <a:r>
              <a:rPr lang="fa-IR" sz="700" b="1" dirty="0" smtClean="0">
                <a:solidFill>
                  <a:schemeClr val="tx1"/>
                </a:solidFill>
                <a:cs typeface="B Koodak" panose="00000700000000000000" pitchFamily="2" charset="-78"/>
              </a:rPr>
              <a:t>سازمان</a:t>
            </a:r>
            <a:endParaRPr lang="fa-IR" sz="700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sp>
        <p:nvSpPr>
          <p:cNvPr id="21" name="Flowchart: Delay 20"/>
          <p:cNvSpPr/>
          <p:nvPr/>
        </p:nvSpPr>
        <p:spPr>
          <a:xfrm>
            <a:off x="-8241" y="1066781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مروري بر مفهوم استراتژي كسب و كار </a:t>
            </a:r>
          </a:p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و كاربردهاي استراتژي سيستم‌هاي اطلاعات و تكنولوژي‌ اطلاعات</a:t>
            </a:r>
          </a:p>
        </p:txBody>
      </p:sp>
      <p:sp>
        <p:nvSpPr>
          <p:cNvPr id="23" name="Flowchart: Delay 22"/>
          <p:cNvSpPr/>
          <p:nvPr/>
        </p:nvSpPr>
        <p:spPr>
          <a:xfrm>
            <a:off x="0" y="1599234"/>
            <a:ext cx="1103871" cy="52643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تدوين استراتژي سيستم‌هاي اطلاعات و تكنولوژي اطلاعات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99069" y="67136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Koodak" panose="00000700000000000000" pitchFamily="2" charset="-78"/>
              </a:rPr>
              <a:t>1</a:t>
            </a:r>
            <a:endParaRPr lang="en-US" b="1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07309" y="1201758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2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5545" y="1708314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3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3" name="Flowchart: Delay 32"/>
          <p:cNvSpPr/>
          <p:nvPr/>
        </p:nvSpPr>
        <p:spPr>
          <a:xfrm>
            <a:off x="0" y="2076077"/>
            <a:ext cx="1103871" cy="51859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ارزيابي وضعيت موجود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90831" y="2196106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4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6" name="Flowchart: Delay 35"/>
          <p:cNvSpPr/>
          <p:nvPr/>
        </p:nvSpPr>
        <p:spPr>
          <a:xfrm>
            <a:off x="-8245" y="2560076"/>
            <a:ext cx="1103871" cy="519539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پتانسيلهاي آينده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90829" y="265094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5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9" name="Flowchart: Delay 38"/>
          <p:cNvSpPr/>
          <p:nvPr/>
        </p:nvSpPr>
        <p:spPr>
          <a:xfrm>
            <a:off x="-10311" y="3044136"/>
            <a:ext cx="1103871" cy="51918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استراتژي سيستم‌هاي اطلاعات </a:t>
            </a:r>
          </a:p>
        </p:txBody>
      </p:sp>
      <p:sp>
        <p:nvSpPr>
          <p:cNvPr id="40" name="Flowchart: Delay 39"/>
          <p:cNvSpPr/>
          <p:nvPr/>
        </p:nvSpPr>
        <p:spPr>
          <a:xfrm>
            <a:off x="-8243" y="3529736"/>
            <a:ext cx="1103871" cy="534907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پرتفوي کاربردها</a:t>
            </a:r>
          </a:p>
        </p:txBody>
      </p:sp>
      <p:sp>
        <p:nvSpPr>
          <p:cNvPr id="41" name="Flowchart: Delay 40"/>
          <p:cNvSpPr/>
          <p:nvPr/>
        </p:nvSpPr>
        <p:spPr>
          <a:xfrm>
            <a:off x="-8245" y="4020711"/>
            <a:ext cx="1103871" cy="526380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سازماندهي و منبع‌يابي</a:t>
            </a:r>
          </a:p>
        </p:txBody>
      </p:sp>
      <p:sp>
        <p:nvSpPr>
          <p:cNvPr id="42" name="Flowchart: Delay 41"/>
          <p:cNvSpPr/>
          <p:nvPr/>
        </p:nvSpPr>
        <p:spPr>
          <a:xfrm>
            <a:off x="-8242" y="4512709"/>
            <a:ext cx="1103871" cy="504171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سرمايه‌گذاري در سيستم‌ها و تكنولوژي اطلاعات</a:t>
            </a:r>
          </a:p>
        </p:txBody>
      </p:sp>
      <p:sp>
        <p:nvSpPr>
          <p:cNvPr id="43" name="Flowchart: Delay 42"/>
          <p:cNvSpPr/>
          <p:nvPr/>
        </p:nvSpPr>
        <p:spPr>
          <a:xfrm>
            <a:off x="-10312" y="4980410"/>
            <a:ext cx="1103871" cy="51144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دانش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8904" y="3140409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6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6320" y="364882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7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58904" y="4128330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8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3617" y="460466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9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5741" y="5089041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10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9" name="Flowchart: Delay 48"/>
          <p:cNvSpPr/>
          <p:nvPr/>
        </p:nvSpPr>
        <p:spPr>
          <a:xfrm>
            <a:off x="-10312" y="5459663"/>
            <a:ext cx="1103871" cy="52378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عرضه زيرساخت، كاربردها و خدمات تكنولوژي اطلاعات</a:t>
            </a:r>
          </a:p>
        </p:txBody>
      </p:sp>
      <p:sp>
        <p:nvSpPr>
          <p:cNvPr id="50" name="Flowchart: Delay 49"/>
          <p:cNvSpPr/>
          <p:nvPr/>
        </p:nvSpPr>
        <p:spPr>
          <a:xfrm>
            <a:off x="-10312" y="5941785"/>
            <a:ext cx="1103871" cy="51326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برنامه‌ريزي استراتژيك براي سيستم‌هاي اطلاعات: </a:t>
            </a:r>
          </a:p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در دوره فعلي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4450" y="5563599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11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7978" y="6040585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12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263610" y="6490612"/>
            <a:ext cx="350001" cy="313843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fld id="{0EF45408-7CA2-45E7-AA0B-704CEC4C2229}" type="slidenum">
              <a:rPr lang="en-US" b="1" smtClean="0">
                <a:solidFill>
                  <a:schemeClr val="tx1"/>
                </a:solidFill>
                <a:cs typeface="B Koodak" panose="00000700000000000000" pitchFamily="2" charset="-78"/>
              </a:rPr>
              <a:pPr/>
              <a:t>20</a:t>
            </a:fld>
            <a:endParaRPr lang="en-US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58" y="35025"/>
            <a:ext cx="344402" cy="5060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99696" y="2694718"/>
            <a:ext cx="41508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000" b="1" i="1" u="sng" dirty="0" smtClean="0">
                <a:solidFill>
                  <a:srgbClr val="FF0000"/>
                </a:solidFill>
                <a:cs typeface="B Koodak" panose="00000700000000000000" pitchFamily="2" charset="-78"/>
              </a:rPr>
              <a:t>پایان</a:t>
            </a:r>
          </a:p>
          <a:p>
            <a:pPr algn="ctr" rtl="1"/>
            <a:r>
              <a:rPr lang="fa-IR" sz="4000" b="1" i="1" u="sng" dirty="0" smtClean="0">
                <a:solidFill>
                  <a:srgbClr val="FF0000"/>
                </a:solidFill>
                <a:cs typeface="B Koodak" panose="00000700000000000000" pitchFamily="2" charset="-78"/>
              </a:rPr>
              <a:t> فصل دوازدهم</a:t>
            </a:r>
            <a:endParaRPr lang="en-US" sz="4000" b="1" i="1" u="sng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722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952"/>
            <a:ext cx="9078097" cy="461319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algn="r" rtl="1"/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برنامه ریزی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استراتژیک </a:t>
            </a:r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سیستم های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اطلاعات (12)</a:t>
            </a:r>
            <a:endParaRPr lang="en-US" sz="1800" b="1" dirty="0">
              <a:solidFill>
                <a:srgbClr val="FFFF00"/>
              </a:solidFill>
              <a:cs typeface="B Koodak" panose="00000700000000000000" pitchFamily="2" charset="-78"/>
            </a:endParaRPr>
          </a:p>
        </p:txBody>
      </p:sp>
      <p:sp>
        <p:nvSpPr>
          <p:cNvPr id="19" name="Flowchart: Delay 18"/>
          <p:cNvSpPr/>
          <p:nvPr/>
        </p:nvSpPr>
        <p:spPr>
          <a:xfrm>
            <a:off x="-8240" y="543699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نقش تكاملي سيستم‌هاي اطلاعات و تكنولوژي‌ اطلاعات در سازمان</a:t>
            </a:r>
          </a:p>
        </p:txBody>
      </p:sp>
      <p:sp>
        <p:nvSpPr>
          <p:cNvPr id="21" name="Flowchart: Delay 20"/>
          <p:cNvSpPr/>
          <p:nvPr/>
        </p:nvSpPr>
        <p:spPr>
          <a:xfrm>
            <a:off x="-8241" y="1066781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مروري بر مفهوم استراتژي كسب و كار </a:t>
            </a:r>
          </a:p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و كاربردهاي استراتژي سيستم‌هاي اطلاعات و تكنولوژي‌ اطلاعات</a:t>
            </a:r>
          </a:p>
        </p:txBody>
      </p:sp>
      <p:sp>
        <p:nvSpPr>
          <p:cNvPr id="23" name="Flowchart: Delay 22"/>
          <p:cNvSpPr/>
          <p:nvPr/>
        </p:nvSpPr>
        <p:spPr>
          <a:xfrm>
            <a:off x="0" y="1599234"/>
            <a:ext cx="1168478" cy="52643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50" b="1" dirty="0" smtClean="0">
                <a:solidFill>
                  <a:schemeClr val="tx1"/>
                </a:solidFill>
                <a:cs typeface="B Koodak" panose="00000700000000000000" pitchFamily="2" charset="-78"/>
              </a:rPr>
              <a:t>استقرار فرآیند اثر بخش</a:t>
            </a:r>
            <a:endParaRPr lang="fa-IR" sz="1050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9069" y="67136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07309" y="1201758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2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5545" y="1708314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3</a:t>
            </a:r>
            <a:endParaRPr lang="en-US" dirty="0"/>
          </a:p>
        </p:txBody>
      </p:sp>
      <p:sp>
        <p:nvSpPr>
          <p:cNvPr id="33" name="Flowchart: Delay 32"/>
          <p:cNvSpPr/>
          <p:nvPr/>
        </p:nvSpPr>
        <p:spPr>
          <a:xfrm>
            <a:off x="0" y="2076077"/>
            <a:ext cx="1103871" cy="51859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>
                <a:solidFill>
                  <a:schemeClr val="tx1"/>
                </a:solidFill>
                <a:cs typeface="B Koodak" panose="00000700000000000000" pitchFamily="2" charset="-78"/>
              </a:rPr>
              <a:t>ارزيابي وضعيت موجود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90831" y="2196106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4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6" name="Flowchart: Delay 35"/>
          <p:cNvSpPr/>
          <p:nvPr/>
        </p:nvSpPr>
        <p:spPr>
          <a:xfrm>
            <a:off x="-8245" y="2560076"/>
            <a:ext cx="1103871" cy="519539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پتانسيلهاي آينده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90829" y="265094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5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9" name="Flowchart: Delay 38"/>
          <p:cNvSpPr/>
          <p:nvPr/>
        </p:nvSpPr>
        <p:spPr>
          <a:xfrm>
            <a:off x="-10311" y="3044136"/>
            <a:ext cx="1103871" cy="51918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استراتژي سيستم‌هاي اطلاعات </a:t>
            </a:r>
          </a:p>
        </p:txBody>
      </p:sp>
      <p:sp>
        <p:nvSpPr>
          <p:cNvPr id="40" name="Flowchart: Delay 39"/>
          <p:cNvSpPr/>
          <p:nvPr/>
        </p:nvSpPr>
        <p:spPr>
          <a:xfrm>
            <a:off x="-8243" y="3529736"/>
            <a:ext cx="1103871" cy="534907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پرتفوي کاربردها</a:t>
            </a:r>
          </a:p>
        </p:txBody>
      </p:sp>
      <p:sp>
        <p:nvSpPr>
          <p:cNvPr id="41" name="Flowchart: Delay 40"/>
          <p:cNvSpPr/>
          <p:nvPr/>
        </p:nvSpPr>
        <p:spPr>
          <a:xfrm>
            <a:off x="-8245" y="4020711"/>
            <a:ext cx="1103871" cy="526380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>
                <a:solidFill>
                  <a:schemeClr val="tx1"/>
                </a:solidFill>
                <a:cs typeface="B Koodak" panose="00000700000000000000" pitchFamily="2" charset="-78"/>
              </a:rPr>
              <a:t>سازماندهي و منبع‌يابي</a:t>
            </a:r>
          </a:p>
        </p:txBody>
      </p:sp>
      <p:sp>
        <p:nvSpPr>
          <p:cNvPr id="42" name="Flowchart: Delay 41"/>
          <p:cNvSpPr/>
          <p:nvPr/>
        </p:nvSpPr>
        <p:spPr>
          <a:xfrm>
            <a:off x="-8242" y="4512709"/>
            <a:ext cx="1103871" cy="504171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سرمايه‌گذاري در سيستم‌ها و تكنولوژي اطلاعات</a:t>
            </a:r>
          </a:p>
        </p:txBody>
      </p:sp>
      <p:sp>
        <p:nvSpPr>
          <p:cNvPr id="43" name="Flowchart: Delay 42"/>
          <p:cNvSpPr/>
          <p:nvPr/>
        </p:nvSpPr>
        <p:spPr>
          <a:xfrm>
            <a:off x="-10312" y="4980410"/>
            <a:ext cx="1103871" cy="51144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دانش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8904" y="3140409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6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6320" y="364882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7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58904" y="4128330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8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3617" y="460466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9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5741" y="5089041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10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9" name="Flowchart: Delay 48"/>
          <p:cNvSpPr/>
          <p:nvPr/>
        </p:nvSpPr>
        <p:spPr>
          <a:xfrm>
            <a:off x="-10312" y="5459663"/>
            <a:ext cx="1103871" cy="52378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عرضه زيرساخت، كاربردها و خدمات تكنولوژي اطلاعات</a:t>
            </a:r>
          </a:p>
        </p:txBody>
      </p:sp>
      <p:sp>
        <p:nvSpPr>
          <p:cNvPr id="50" name="Flowchart: Delay 49"/>
          <p:cNvSpPr/>
          <p:nvPr/>
        </p:nvSpPr>
        <p:spPr>
          <a:xfrm>
            <a:off x="-10312" y="5941785"/>
            <a:ext cx="1103871" cy="51326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 smtClean="0">
                <a:solidFill>
                  <a:srgbClr val="FF0000"/>
                </a:solidFill>
                <a:cs typeface="B Koodak" panose="00000700000000000000" pitchFamily="2" charset="-78"/>
              </a:rPr>
              <a:t>برنامه‌ريزي استراتژيك براي سيستم‌هاي اطلاعات: </a:t>
            </a:r>
          </a:p>
          <a:p>
            <a:pPr algn="ctr"/>
            <a:r>
              <a:rPr lang="fa-IR" sz="800" b="1" dirty="0" smtClean="0">
                <a:solidFill>
                  <a:srgbClr val="FF0000"/>
                </a:solidFill>
                <a:cs typeface="B Koodak" panose="00000700000000000000" pitchFamily="2" charset="-78"/>
              </a:rPr>
              <a:t>در دوره فعلي</a:t>
            </a:r>
            <a:endParaRPr lang="fa-IR" sz="800" b="1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34450" y="5563599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11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7978" y="6040585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Koodak" panose="00000700000000000000" pitchFamily="2" charset="-78"/>
              </a:rPr>
              <a:t>12</a:t>
            </a:r>
            <a:endParaRPr lang="en-US" b="1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263610" y="6490612"/>
            <a:ext cx="271849" cy="313843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fld id="{0EF45408-7CA2-45E7-AA0B-704CEC4C2229}" type="slidenum">
              <a:rPr lang="en-US" b="1" smtClean="0">
                <a:solidFill>
                  <a:schemeClr val="tx1"/>
                </a:solidFill>
                <a:cs typeface="B Koodak" panose="00000700000000000000" pitchFamily="2" charset="-78"/>
              </a:rPr>
              <a:pPr/>
              <a:t>3</a:t>
            </a:fld>
            <a:endParaRPr lang="en-US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58" y="35025"/>
            <a:ext cx="344402" cy="506060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3855248873"/>
              </p:ext>
            </p:extLst>
          </p:nvPr>
        </p:nvGraphicFramePr>
        <p:xfrm>
          <a:off x="1568741" y="562670"/>
          <a:ext cx="7451693" cy="6173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257295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952"/>
            <a:ext cx="9078097" cy="461319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algn="r" rtl="1"/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برنامه ریزی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استراتژیک </a:t>
            </a:r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سیستم های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اطلاعات (12)</a:t>
            </a:r>
            <a:endParaRPr lang="en-US" sz="1800" b="1" dirty="0">
              <a:solidFill>
                <a:srgbClr val="FFFF00"/>
              </a:solidFill>
              <a:cs typeface="B Koodak" panose="00000700000000000000" pitchFamily="2" charset="-78"/>
            </a:endParaRPr>
          </a:p>
        </p:txBody>
      </p:sp>
      <p:sp>
        <p:nvSpPr>
          <p:cNvPr id="19" name="Flowchart: Delay 18"/>
          <p:cNvSpPr/>
          <p:nvPr/>
        </p:nvSpPr>
        <p:spPr>
          <a:xfrm>
            <a:off x="-8240" y="543699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نقش تكاملي سيستم‌هاي اطلاعات و تكنولوژي‌ اطلاعات در سازمان</a:t>
            </a:r>
          </a:p>
        </p:txBody>
      </p:sp>
      <p:sp>
        <p:nvSpPr>
          <p:cNvPr id="21" name="Flowchart: Delay 20"/>
          <p:cNvSpPr/>
          <p:nvPr/>
        </p:nvSpPr>
        <p:spPr>
          <a:xfrm>
            <a:off x="-8241" y="1066781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مروري بر مفهوم استراتژي كسب و كار </a:t>
            </a:r>
          </a:p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و كاربردهاي استراتژي سيستم‌هاي اطلاعات و تكنولوژي‌ اطلاعات</a:t>
            </a:r>
          </a:p>
        </p:txBody>
      </p:sp>
      <p:sp>
        <p:nvSpPr>
          <p:cNvPr id="23" name="Flowchart: Delay 22"/>
          <p:cNvSpPr/>
          <p:nvPr/>
        </p:nvSpPr>
        <p:spPr>
          <a:xfrm>
            <a:off x="0" y="1599234"/>
            <a:ext cx="1168478" cy="52643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 smtClean="0">
                <a:solidFill>
                  <a:schemeClr val="tx1"/>
                </a:solidFill>
                <a:cs typeface="B Koodak" panose="00000700000000000000" pitchFamily="2" charset="-78"/>
              </a:rPr>
              <a:t>استقرار فرآیند اثر بخش</a:t>
            </a:r>
            <a:endParaRPr lang="fa-IR" sz="1000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9069" y="67136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07309" y="1201758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2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5545" y="1708314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3</a:t>
            </a:r>
            <a:endParaRPr lang="en-US" dirty="0"/>
          </a:p>
        </p:txBody>
      </p:sp>
      <p:sp>
        <p:nvSpPr>
          <p:cNvPr id="33" name="Flowchart: Delay 32"/>
          <p:cNvSpPr/>
          <p:nvPr/>
        </p:nvSpPr>
        <p:spPr>
          <a:xfrm>
            <a:off x="0" y="2076077"/>
            <a:ext cx="1103871" cy="51859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900" b="1" dirty="0">
                <a:solidFill>
                  <a:schemeClr val="tx1"/>
                </a:solidFill>
                <a:cs typeface="B Koodak" panose="00000700000000000000" pitchFamily="2" charset="-78"/>
              </a:rPr>
              <a:t>ارزيابي وضعيت موجود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90831" y="2196106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4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6" name="Flowchart: Delay 35"/>
          <p:cNvSpPr/>
          <p:nvPr/>
        </p:nvSpPr>
        <p:spPr>
          <a:xfrm>
            <a:off x="-8245" y="2560076"/>
            <a:ext cx="1103871" cy="519539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پتانسيلهاي آينده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90829" y="265094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5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9" name="Flowchart: Delay 38"/>
          <p:cNvSpPr/>
          <p:nvPr/>
        </p:nvSpPr>
        <p:spPr>
          <a:xfrm>
            <a:off x="-10311" y="3044136"/>
            <a:ext cx="1103871" cy="51918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استراتژي سيستم‌هاي اطلاعات </a:t>
            </a:r>
          </a:p>
        </p:txBody>
      </p:sp>
      <p:sp>
        <p:nvSpPr>
          <p:cNvPr id="40" name="Flowchart: Delay 39"/>
          <p:cNvSpPr/>
          <p:nvPr/>
        </p:nvSpPr>
        <p:spPr>
          <a:xfrm>
            <a:off x="-8243" y="3529736"/>
            <a:ext cx="1103871" cy="534907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پرتفوي کاربردها</a:t>
            </a:r>
          </a:p>
        </p:txBody>
      </p:sp>
      <p:sp>
        <p:nvSpPr>
          <p:cNvPr id="41" name="Flowchart: Delay 40"/>
          <p:cNvSpPr/>
          <p:nvPr/>
        </p:nvSpPr>
        <p:spPr>
          <a:xfrm>
            <a:off x="-8245" y="4020711"/>
            <a:ext cx="1103871" cy="526380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  <a:cs typeface="B Koodak" panose="00000700000000000000" pitchFamily="2" charset="-78"/>
              </a:rPr>
              <a:t>سازماندهي و منبع‌يابي</a:t>
            </a:r>
          </a:p>
        </p:txBody>
      </p:sp>
      <p:sp>
        <p:nvSpPr>
          <p:cNvPr id="42" name="Flowchart: Delay 41"/>
          <p:cNvSpPr/>
          <p:nvPr/>
        </p:nvSpPr>
        <p:spPr>
          <a:xfrm>
            <a:off x="-8242" y="4512709"/>
            <a:ext cx="1103871" cy="504171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سرمايه‌گذاري در سيستم‌ها و تكنولوژي اطلاعات</a:t>
            </a:r>
          </a:p>
        </p:txBody>
      </p:sp>
      <p:sp>
        <p:nvSpPr>
          <p:cNvPr id="43" name="Flowchart: Delay 42"/>
          <p:cNvSpPr/>
          <p:nvPr/>
        </p:nvSpPr>
        <p:spPr>
          <a:xfrm>
            <a:off x="-10312" y="4980410"/>
            <a:ext cx="1103871" cy="51144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دانش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8904" y="3140409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6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6320" y="364882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7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58904" y="4128330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8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3617" y="460466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9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5741" y="5089041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10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9" name="Flowchart: Delay 48"/>
          <p:cNvSpPr/>
          <p:nvPr/>
        </p:nvSpPr>
        <p:spPr>
          <a:xfrm>
            <a:off x="-10312" y="5459663"/>
            <a:ext cx="1103871" cy="52378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عرضه زيرساخت، كاربردها و خدمات تكنولوژي اطلاعات</a:t>
            </a:r>
          </a:p>
        </p:txBody>
      </p:sp>
      <p:sp>
        <p:nvSpPr>
          <p:cNvPr id="50" name="Flowchart: Delay 49"/>
          <p:cNvSpPr/>
          <p:nvPr/>
        </p:nvSpPr>
        <p:spPr>
          <a:xfrm>
            <a:off x="-10312" y="5941785"/>
            <a:ext cx="1103871" cy="51326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rgbClr val="FF0000"/>
                </a:solidFill>
                <a:cs typeface="B Koodak" panose="00000700000000000000" pitchFamily="2" charset="-78"/>
              </a:rPr>
              <a:t>برنامه‌ريزي استراتژيك براي سيستم‌هاي اطلاعات: </a:t>
            </a:r>
          </a:p>
          <a:p>
            <a:pPr algn="ctr"/>
            <a:r>
              <a:rPr lang="fa-IR" sz="800" b="1" dirty="0">
                <a:solidFill>
                  <a:srgbClr val="FF0000"/>
                </a:solidFill>
                <a:cs typeface="B Koodak" panose="00000700000000000000" pitchFamily="2" charset="-78"/>
              </a:rPr>
              <a:t>در دوره فعلي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4450" y="5563599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11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7978" y="6040585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Koodak" panose="00000700000000000000" pitchFamily="2" charset="-78"/>
              </a:rPr>
              <a:t>12</a:t>
            </a:r>
            <a:endParaRPr lang="en-US" b="1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263610" y="6490612"/>
            <a:ext cx="271849" cy="313843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fld id="{0EF45408-7CA2-45E7-AA0B-704CEC4C2229}" type="slidenum">
              <a:rPr lang="en-US" b="1" smtClean="0">
                <a:solidFill>
                  <a:schemeClr val="tx1"/>
                </a:solidFill>
                <a:cs typeface="B Koodak" panose="00000700000000000000" pitchFamily="2" charset="-78"/>
              </a:rPr>
              <a:pPr/>
              <a:t>4</a:t>
            </a:fld>
            <a:endParaRPr lang="en-US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58" y="35025"/>
            <a:ext cx="344402" cy="506060"/>
          </a:xfrm>
          <a:prstGeom prst="rect">
            <a:avLst/>
          </a:prstGeom>
        </p:spPr>
      </p:pic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1984023" y="139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6124074" y="3627912"/>
            <a:ext cx="2954023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rtl="1"/>
            <a:r>
              <a:rPr lang="fa-IR" sz="1600" dirty="0">
                <a:solidFill>
                  <a:srgbClr val="7030A0"/>
                </a:solidFill>
                <a:cs typeface="B Koodak" panose="00000700000000000000" pitchFamily="2" charset="-78"/>
              </a:rPr>
              <a:t>بكارگيري مجدد برخي از ايده‌هاي كليدي</a:t>
            </a:r>
            <a:endParaRPr lang="en-US" sz="1600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34382" y="562497"/>
            <a:ext cx="7909618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تركيب شدن تقاضاي پنهان و فرصتهاي اينترنت محور، موجب شده است كه مديريت هزينه هاي زيادي را در تكنولوژي اطلاعات تحت عناوين «الكترونيكي» صرف كند. </a:t>
            </a:r>
          </a:p>
          <a:p>
            <a:pPr algn="just" rtl="1">
              <a:lnSpc>
                <a:spcPct val="150000"/>
              </a:lnSpc>
            </a:pP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. مطالعه اخير مك‌كينزي :«بر خلاف تصور پيشين كاربردهاي وسيع تكنولوژي اطلاعات، دليل اصلي براي شتاب‌بخشي به بهره‌وري در سيستم‌هاي اطلاعات از سالهاي 1995 نبوده است» و «جايي كه تكنولوژي اطلاعات نقشي را ايفا مي‌كند، اغلب درجاهاي ضروري است نه در جاهايي كه تقويت كننده بهره‌وري است. تغييرات فرآيندكسب و كار نيز براي كسب بهره‌وري كامل لازم است». </a:t>
            </a:r>
            <a:endParaRPr lang="en-US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تغييرنشان مي دهد كسب و كار در حالت ايستا قرار ندارد. ، استفاده از تكنولوژي اطلاعات موجب ايجاد مزيت رقابتي براي بسياري سازمانها شده است. </a:t>
            </a:r>
          </a:p>
          <a:p>
            <a:pPr algn="just" rtl="1">
              <a:lnSpc>
                <a:spcPct val="150000"/>
              </a:lnSpc>
            </a:pP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سرمايه‌گذاري ‌سيستم‌هاي اطلاعات و تكنولوژي اطلاعات در پشت استراتژي كسب و كار خواهد بود. </a:t>
            </a:r>
          </a:p>
          <a:p>
            <a:pPr algn="just" rtl="1">
              <a:lnSpc>
                <a:spcPct val="150000"/>
              </a:lnSpc>
            </a:pP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مديريت استراتژي سيستم‌هاي اطلاعات و تكنولوژي اطلاعات بايد توسعه يابد. 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234382" y="3957962"/>
            <a:ext cx="79096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به عنوان يك فعاليت اصلي سازماني، برنامه‌ريزياستراتژيك براي سيستم‌هاي اطلاعات و تكنولوژي اطلاعات ، اكنون در حدود بيست ساله است كه فرآيندهاي آن به طور موفقي توسعه يافته و امروز مورد پذيرش قرار گرفته است. </a:t>
            </a:r>
            <a:endParaRPr lang="en-US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1400" dirty="0">
                <a:solidFill>
                  <a:srgbClr val="FF0000"/>
                </a:solidFill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مقايسه توسعه استراتژي هاي سيستم‌هاي اطلاعات با توسعه استراتژي هاي كسب و كار </a:t>
            </a:r>
            <a:r>
              <a:rPr lang="en-US" sz="1400" dirty="0">
                <a:solidFill>
                  <a:srgbClr val="FF0000"/>
                </a:solidFill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:</a:t>
            </a:r>
          </a:p>
          <a:p>
            <a:pPr algn="just" rtl="1">
              <a:lnSpc>
                <a:spcPct val="150000"/>
              </a:lnSpc>
            </a:pPr>
            <a:r>
              <a:rPr lang="fa-IR" sz="1400" dirty="0">
                <a:solidFill>
                  <a:srgbClr val="FF0000"/>
                </a:solidFill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ابزارها و تكنيكهاي استراتژي كسب و كار به صورت مستمر بوده و فرآيندهاي آن همواره تغيير ميكند. فرآيندسيستم‌هاي اطلاعات و تكنولوژي اطلاعات بايد تا جايي پيشرفت كند كه بخشي طبيعي از فرآيند مديريت استراتژي كسب و كارهم از نظر مفهومي و هم از ديدگاه عملياتي باشد. </a:t>
            </a:r>
            <a:endParaRPr lang="en-US" sz="1400" dirty="0">
              <a:solidFill>
                <a:srgbClr val="FF0000"/>
              </a:solidFill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166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952"/>
            <a:ext cx="9078097" cy="461319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algn="r" rtl="1"/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برنامه ریزی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استراتژیک </a:t>
            </a:r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سیستم های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اطلاعات (12)</a:t>
            </a:r>
            <a:endParaRPr lang="en-US" sz="1800" b="1" dirty="0">
              <a:solidFill>
                <a:srgbClr val="FFFF00"/>
              </a:solidFill>
              <a:cs typeface="B Koodak" panose="00000700000000000000" pitchFamily="2" charset="-78"/>
            </a:endParaRPr>
          </a:p>
        </p:txBody>
      </p:sp>
      <p:sp>
        <p:nvSpPr>
          <p:cNvPr id="19" name="Flowchart: Delay 18"/>
          <p:cNvSpPr/>
          <p:nvPr/>
        </p:nvSpPr>
        <p:spPr>
          <a:xfrm>
            <a:off x="-8240" y="543699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نقش تكاملي سيستم‌هاي اطلاعات و تكنولوژي‌ اطلاعات در سازمان</a:t>
            </a:r>
          </a:p>
        </p:txBody>
      </p:sp>
      <p:sp>
        <p:nvSpPr>
          <p:cNvPr id="21" name="Flowchart: Delay 20"/>
          <p:cNvSpPr/>
          <p:nvPr/>
        </p:nvSpPr>
        <p:spPr>
          <a:xfrm>
            <a:off x="-8241" y="1066781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مروري بر مفهوم استراتژي كسب و كار </a:t>
            </a:r>
          </a:p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و كاربردهاي استراتژي سيستم‌هاي اطلاعات و تكنولوژي‌ اطلاعات</a:t>
            </a:r>
          </a:p>
        </p:txBody>
      </p:sp>
      <p:sp>
        <p:nvSpPr>
          <p:cNvPr id="23" name="Flowchart: Delay 22"/>
          <p:cNvSpPr/>
          <p:nvPr/>
        </p:nvSpPr>
        <p:spPr>
          <a:xfrm>
            <a:off x="0" y="1599234"/>
            <a:ext cx="1168478" cy="52643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 smtClean="0">
                <a:solidFill>
                  <a:schemeClr val="tx1"/>
                </a:solidFill>
                <a:cs typeface="B Koodak" panose="00000700000000000000" pitchFamily="2" charset="-78"/>
              </a:rPr>
              <a:t>استقرار فرآیند اثر بخش</a:t>
            </a:r>
            <a:endParaRPr lang="fa-IR" sz="1000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9069" y="67136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07309" y="1201758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2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5545" y="1708314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3</a:t>
            </a:r>
            <a:endParaRPr lang="en-US" dirty="0"/>
          </a:p>
        </p:txBody>
      </p:sp>
      <p:sp>
        <p:nvSpPr>
          <p:cNvPr id="33" name="Flowchart: Delay 32"/>
          <p:cNvSpPr/>
          <p:nvPr/>
        </p:nvSpPr>
        <p:spPr>
          <a:xfrm>
            <a:off x="0" y="2076077"/>
            <a:ext cx="1103871" cy="51859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900" b="1" dirty="0">
                <a:solidFill>
                  <a:schemeClr val="tx1"/>
                </a:solidFill>
                <a:cs typeface="B Koodak" panose="00000700000000000000" pitchFamily="2" charset="-78"/>
              </a:rPr>
              <a:t>ارزيابي وضعيت موجود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90831" y="2196106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4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6" name="Flowchart: Delay 35"/>
          <p:cNvSpPr/>
          <p:nvPr/>
        </p:nvSpPr>
        <p:spPr>
          <a:xfrm>
            <a:off x="-8245" y="2560076"/>
            <a:ext cx="1103871" cy="519539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پتانسيلهاي آينده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90829" y="265094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5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9" name="Flowchart: Delay 38"/>
          <p:cNvSpPr/>
          <p:nvPr/>
        </p:nvSpPr>
        <p:spPr>
          <a:xfrm>
            <a:off x="-10311" y="3044136"/>
            <a:ext cx="1103871" cy="51918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استراتژي سيستم‌هاي اطلاعات </a:t>
            </a:r>
          </a:p>
        </p:txBody>
      </p:sp>
      <p:sp>
        <p:nvSpPr>
          <p:cNvPr id="40" name="Flowchart: Delay 39"/>
          <p:cNvSpPr/>
          <p:nvPr/>
        </p:nvSpPr>
        <p:spPr>
          <a:xfrm>
            <a:off x="-8243" y="3529736"/>
            <a:ext cx="1103871" cy="534907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پرتفوي کاربردها</a:t>
            </a:r>
          </a:p>
        </p:txBody>
      </p:sp>
      <p:sp>
        <p:nvSpPr>
          <p:cNvPr id="41" name="Flowchart: Delay 40"/>
          <p:cNvSpPr/>
          <p:nvPr/>
        </p:nvSpPr>
        <p:spPr>
          <a:xfrm>
            <a:off x="-8245" y="4020711"/>
            <a:ext cx="1103871" cy="526380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  <a:cs typeface="B Koodak" panose="00000700000000000000" pitchFamily="2" charset="-78"/>
              </a:rPr>
              <a:t>سازماندهي و منبع‌يابي</a:t>
            </a:r>
          </a:p>
        </p:txBody>
      </p:sp>
      <p:sp>
        <p:nvSpPr>
          <p:cNvPr id="42" name="Flowchart: Delay 41"/>
          <p:cNvSpPr/>
          <p:nvPr/>
        </p:nvSpPr>
        <p:spPr>
          <a:xfrm>
            <a:off x="-8242" y="4512709"/>
            <a:ext cx="1103871" cy="504171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سرمايه‌گذاري در سيستم‌ها و تكنولوژي اطلاعات</a:t>
            </a:r>
          </a:p>
        </p:txBody>
      </p:sp>
      <p:sp>
        <p:nvSpPr>
          <p:cNvPr id="43" name="Flowchart: Delay 42"/>
          <p:cNvSpPr/>
          <p:nvPr/>
        </p:nvSpPr>
        <p:spPr>
          <a:xfrm>
            <a:off x="-10312" y="4980410"/>
            <a:ext cx="1103871" cy="51144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دانش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8904" y="3140409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6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6320" y="364882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7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58904" y="4128330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8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3617" y="460466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9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5741" y="5089041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10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9" name="Flowchart: Delay 48"/>
          <p:cNvSpPr/>
          <p:nvPr/>
        </p:nvSpPr>
        <p:spPr>
          <a:xfrm>
            <a:off x="-10312" y="5459663"/>
            <a:ext cx="1103871" cy="52378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عرضه زيرساخت، كاربردها و خدمات تكنولوژي اطلاعات</a:t>
            </a:r>
          </a:p>
        </p:txBody>
      </p:sp>
      <p:sp>
        <p:nvSpPr>
          <p:cNvPr id="50" name="Flowchart: Delay 49"/>
          <p:cNvSpPr/>
          <p:nvPr/>
        </p:nvSpPr>
        <p:spPr>
          <a:xfrm>
            <a:off x="-10312" y="5941785"/>
            <a:ext cx="1103871" cy="51326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rgbClr val="FF0000"/>
                </a:solidFill>
                <a:cs typeface="B Koodak" panose="00000700000000000000" pitchFamily="2" charset="-78"/>
              </a:rPr>
              <a:t>برنامه‌ريزي استراتژيك براي سيستم‌هاي اطلاعات: </a:t>
            </a:r>
          </a:p>
          <a:p>
            <a:pPr algn="ctr"/>
            <a:r>
              <a:rPr lang="fa-IR" sz="800" b="1" dirty="0">
                <a:solidFill>
                  <a:srgbClr val="FF0000"/>
                </a:solidFill>
                <a:cs typeface="B Koodak" panose="00000700000000000000" pitchFamily="2" charset="-78"/>
              </a:rPr>
              <a:t>در دوره فعلي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4450" y="5563599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11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7978" y="6040585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Koodak" panose="00000700000000000000" pitchFamily="2" charset="-78"/>
              </a:rPr>
              <a:t>12</a:t>
            </a:r>
            <a:endParaRPr lang="en-US" b="1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263610" y="6490612"/>
            <a:ext cx="271849" cy="313843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fld id="{0EF45408-7CA2-45E7-AA0B-704CEC4C2229}" type="slidenum">
              <a:rPr lang="en-US" b="1" smtClean="0">
                <a:solidFill>
                  <a:schemeClr val="tx1"/>
                </a:solidFill>
                <a:cs typeface="B Koodak" panose="00000700000000000000" pitchFamily="2" charset="-78"/>
              </a:rPr>
              <a:pPr/>
              <a:t>5</a:t>
            </a:fld>
            <a:endParaRPr lang="en-US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58" y="35025"/>
            <a:ext cx="344402" cy="506060"/>
          </a:xfrm>
          <a:prstGeom prst="rect">
            <a:avLst/>
          </a:prstGeom>
        </p:spPr>
      </p:pic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1984023" y="139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8037095" y="2312389"/>
            <a:ext cx="1041002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rtl="1"/>
            <a:r>
              <a:rPr lang="fa-IR" sz="1600" dirty="0">
                <a:solidFill>
                  <a:srgbClr val="7030A0"/>
                </a:solidFill>
                <a:cs typeface="B Koodak" panose="00000700000000000000" pitchFamily="2" charset="-78"/>
              </a:rPr>
              <a:t>نفوذ و تاثير </a:t>
            </a:r>
            <a:endParaRPr lang="en-US" sz="1600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168479" y="541085"/>
            <a:ext cx="790961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1400" dirty="0" smtClean="0">
                <a:cs typeface="B Koodak" panose="00000700000000000000" pitchFamily="2" charset="-78"/>
              </a:rPr>
              <a:t>پنج </a:t>
            </a:r>
            <a:r>
              <a:rPr lang="fa-IR" sz="1400" dirty="0">
                <a:cs typeface="B Koodak" panose="00000700000000000000" pitchFamily="2" charset="-78"/>
              </a:rPr>
              <a:t>راه كليدي ارتباط استراتژي هاي سيستم‌هاي اطلاعات و تكنولوژي اطلاعات </a:t>
            </a:r>
            <a:r>
              <a:rPr lang="fa-IR" sz="1400" dirty="0" smtClean="0">
                <a:cs typeface="B Koodak" panose="00000700000000000000" pitchFamily="2" charset="-78"/>
              </a:rPr>
              <a:t> </a:t>
            </a:r>
            <a:r>
              <a:rPr lang="fa-IR" sz="1400" dirty="0">
                <a:cs typeface="B Koodak" panose="00000700000000000000" pitchFamily="2" charset="-78"/>
              </a:rPr>
              <a:t>با مديريت استراتژيك و محيط كسب و كار </a:t>
            </a:r>
            <a:r>
              <a:rPr lang="fa-IR" sz="1400" dirty="0" smtClean="0">
                <a:cs typeface="B Koodak" panose="00000700000000000000" pitchFamily="2" charset="-78"/>
              </a:rPr>
              <a:t>عبارتند </a:t>
            </a:r>
            <a:r>
              <a:rPr lang="fa-IR" sz="1400" dirty="0">
                <a:cs typeface="B Koodak" panose="00000700000000000000" pitchFamily="2" charset="-78"/>
              </a:rPr>
              <a:t>از: </a:t>
            </a:r>
            <a:endParaRPr lang="en-US" sz="1400" dirty="0">
              <a:cs typeface="B Koodak" panose="00000700000000000000" pitchFamily="2" charset="-78"/>
            </a:endParaRPr>
          </a:p>
          <a:p>
            <a:pPr marL="800100" lvl="1" indent="-34290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sz="1400" dirty="0">
                <a:cs typeface="B Koodak" panose="00000700000000000000" pitchFamily="2" charset="-78"/>
              </a:rPr>
              <a:t>تكنولوژي مي تواند از استراتژي سازمان پشتيباني كند </a:t>
            </a:r>
            <a:endParaRPr lang="en-US" sz="1400" dirty="0" smtClean="0">
              <a:cs typeface="B Koodak" panose="00000700000000000000" pitchFamily="2" charset="-78"/>
            </a:endParaRPr>
          </a:p>
          <a:p>
            <a:pPr marL="800100" lvl="1" indent="-34290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sz="1400" dirty="0">
                <a:cs typeface="B Koodak" panose="00000700000000000000" pitchFamily="2" charset="-78"/>
              </a:rPr>
              <a:t>تكنولوژي مي تواند كسب و كار را تعريف كرده و استراتژيكسب و كار را شكل دهد </a:t>
            </a:r>
            <a:endParaRPr lang="en-US" sz="1400" dirty="0" smtClean="0">
              <a:cs typeface="B Koodak" panose="00000700000000000000" pitchFamily="2" charset="-78"/>
            </a:endParaRPr>
          </a:p>
          <a:p>
            <a:pPr marL="800100" lvl="1" indent="-34290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sz="1400" dirty="0">
                <a:cs typeface="B Koodak" panose="00000700000000000000" pitchFamily="2" charset="-78"/>
              </a:rPr>
              <a:t>رقبا بر سازمان و بازاري كه در آن رقابت دارد، اثر دارند. </a:t>
            </a:r>
            <a:endParaRPr lang="en-US" sz="1400" dirty="0">
              <a:cs typeface="B Koodak" panose="00000700000000000000" pitchFamily="2" charset="-78"/>
            </a:endParaRPr>
          </a:p>
        </p:txBody>
      </p:sp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598683" y="231160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1776254" y="2835609"/>
            <a:ext cx="5943600" cy="3760788"/>
            <a:chOff x="1440" y="6671"/>
            <a:chExt cx="9360" cy="5923"/>
          </a:xfrm>
        </p:grpSpPr>
        <p:sp>
          <p:nvSpPr>
            <p:cNvPr id="6" name="AutoShape 26"/>
            <p:cNvSpPr>
              <a:spLocks noChangeAspect="1" noChangeArrowheads="1" noTextEdit="1"/>
            </p:cNvSpPr>
            <p:nvPr/>
          </p:nvSpPr>
          <p:spPr bwMode="auto">
            <a:xfrm>
              <a:off x="1440" y="6671"/>
              <a:ext cx="9360" cy="592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73" name="Picture 25" descr="untitl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5" y="11357"/>
              <a:ext cx="2333" cy="123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</p:pic>
        <p:sp>
          <p:nvSpPr>
            <p:cNvPr id="7" name="Oval 24"/>
            <p:cNvSpPr>
              <a:spLocks noChangeArrowheads="1"/>
            </p:cNvSpPr>
            <p:nvPr/>
          </p:nvSpPr>
          <p:spPr bwMode="auto">
            <a:xfrm>
              <a:off x="5272" y="7193"/>
              <a:ext cx="2239" cy="130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23"/>
            <p:cNvSpPr>
              <a:spLocks noChangeArrowheads="1"/>
            </p:cNvSpPr>
            <p:nvPr/>
          </p:nvSpPr>
          <p:spPr bwMode="auto">
            <a:xfrm>
              <a:off x="5167" y="7354"/>
              <a:ext cx="2239" cy="130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22"/>
            <p:cNvSpPr>
              <a:spLocks noChangeArrowheads="1"/>
            </p:cNvSpPr>
            <p:nvPr/>
          </p:nvSpPr>
          <p:spPr bwMode="auto">
            <a:xfrm>
              <a:off x="5054" y="7536"/>
              <a:ext cx="2239" cy="130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21"/>
            <p:cNvSpPr>
              <a:spLocks noChangeArrowheads="1"/>
            </p:cNvSpPr>
            <p:nvPr/>
          </p:nvSpPr>
          <p:spPr bwMode="auto">
            <a:xfrm>
              <a:off x="4935" y="7739"/>
              <a:ext cx="2239" cy="1303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tra"/>
                  <a:ea typeface="Times New Roman" panose="02020603050405020304" pitchFamily="18" charset="0"/>
                  <a:cs typeface="Arial" panose="020B0604020202020204" pitchFamily="34" charset="0"/>
                </a:rPr>
                <a:t>محيط كسب و كار 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Oval 20"/>
            <p:cNvSpPr>
              <a:spLocks noChangeArrowheads="1"/>
            </p:cNvSpPr>
            <p:nvPr/>
          </p:nvSpPr>
          <p:spPr bwMode="auto">
            <a:xfrm>
              <a:off x="4965" y="9482"/>
              <a:ext cx="2239" cy="130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tra"/>
                  <a:ea typeface="Times New Roman" panose="02020603050405020304" pitchFamily="18" charset="0"/>
                  <a:cs typeface="Arial" panose="020B0604020202020204" pitchFamily="34" charset="0"/>
                </a:rPr>
                <a:t>سازمان 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Arc 19"/>
            <p:cNvSpPr>
              <a:spLocks/>
            </p:cNvSpPr>
            <p:nvPr/>
          </p:nvSpPr>
          <p:spPr bwMode="auto">
            <a:xfrm flipH="1" flipV="1">
              <a:off x="3138" y="10144"/>
              <a:ext cx="1827" cy="18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Arc 18"/>
            <p:cNvSpPr>
              <a:spLocks/>
            </p:cNvSpPr>
            <p:nvPr/>
          </p:nvSpPr>
          <p:spPr bwMode="auto">
            <a:xfrm rot="5060715" flipH="1" flipV="1">
              <a:off x="3028" y="8422"/>
              <a:ext cx="1827" cy="18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Arc 17"/>
            <p:cNvSpPr>
              <a:spLocks/>
            </p:cNvSpPr>
            <p:nvPr/>
          </p:nvSpPr>
          <p:spPr bwMode="auto">
            <a:xfrm rot="1450648" flipH="1" flipV="1">
              <a:off x="4822" y="8811"/>
              <a:ext cx="891" cy="82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Arc 16"/>
            <p:cNvSpPr>
              <a:spLocks/>
            </p:cNvSpPr>
            <p:nvPr/>
          </p:nvSpPr>
          <p:spPr bwMode="auto">
            <a:xfrm rot="1819920" flipH="1" flipV="1">
              <a:off x="4885" y="10449"/>
              <a:ext cx="891" cy="82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Arc 15"/>
            <p:cNvSpPr>
              <a:spLocks/>
            </p:cNvSpPr>
            <p:nvPr/>
          </p:nvSpPr>
          <p:spPr bwMode="auto">
            <a:xfrm rot="-7065630" flipH="1" flipV="1">
              <a:off x="6598" y="8410"/>
              <a:ext cx="1184" cy="112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Arc 14"/>
            <p:cNvSpPr>
              <a:spLocks/>
            </p:cNvSpPr>
            <p:nvPr/>
          </p:nvSpPr>
          <p:spPr bwMode="auto">
            <a:xfrm rot="-7570204" flipH="1" flipV="1">
              <a:off x="6506" y="10554"/>
              <a:ext cx="891" cy="82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AutoShape 13"/>
            <p:cNvSpPr>
              <a:spLocks noChangeShapeType="1"/>
            </p:cNvSpPr>
            <p:nvPr/>
          </p:nvSpPr>
          <p:spPr bwMode="auto">
            <a:xfrm flipH="1">
              <a:off x="7217" y="11971"/>
              <a:ext cx="742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60" name="Picture 1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6" y="7834"/>
              <a:ext cx="1027" cy="70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 Box 11"/>
            <p:cNvSpPr txBox="1">
              <a:spLocks noChangeArrowheads="1"/>
            </p:cNvSpPr>
            <p:nvPr/>
          </p:nvSpPr>
          <p:spPr bwMode="auto">
            <a:xfrm>
              <a:off x="4226" y="7399"/>
              <a:ext cx="1440" cy="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tra"/>
                  <a:ea typeface="Times New Roman" panose="02020603050405020304" pitchFamily="18" charset="0"/>
                  <a:cs typeface="Arial" panose="020B0604020202020204" pitchFamily="34" charset="0"/>
                </a:rPr>
                <a:t>رقبا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Text Box 10"/>
            <p:cNvSpPr txBox="1">
              <a:spLocks noChangeArrowheads="1"/>
            </p:cNvSpPr>
            <p:nvPr/>
          </p:nvSpPr>
          <p:spPr bwMode="auto">
            <a:xfrm>
              <a:off x="6314" y="6722"/>
              <a:ext cx="1440" cy="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tra"/>
                  <a:ea typeface="Times New Roman" panose="02020603050405020304" pitchFamily="18" charset="0"/>
                  <a:cs typeface="Arial" panose="020B0604020202020204" pitchFamily="34" charset="0"/>
                </a:rPr>
                <a:t>صنايع</a:t>
              </a: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tra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AutoShape 9"/>
            <p:cNvSpPr>
              <a:spLocks noChangeShapeType="1"/>
            </p:cNvSpPr>
            <p:nvPr/>
          </p:nvSpPr>
          <p:spPr bwMode="auto">
            <a:xfrm>
              <a:off x="7499" y="6976"/>
              <a:ext cx="692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4335" y="8997"/>
              <a:ext cx="1306" cy="5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tra"/>
                  <a:ea typeface="Times New Roman" panose="02020603050405020304" pitchFamily="18" charset="0"/>
                  <a:cs typeface="Arial" panose="020B0604020202020204" pitchFamily="34" charset="0"/>
                </a:rPr>
                <a:t>بازتعريف (د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tra"/>
                  <a:ea typeface="Times New Roman" panose="02020603050405020304" pitchFamily="18" charset="0"/>
                  <a:cs typeface="Arial" panose="020B0604020202020204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Text Box 7"/>
            <p:cNvSpPr txBox="1">
              <a:spLocks noChangeArrowheads="1"/>
            </p:cNvSpPr>
            <p:nvPr/>
          </p:nvSpPr>
          <p:spPr bwMode="auto">
            <a:xfrm>
              <a:off x="7185" y="8496"/>
              <a:ext cx="1306" cy="10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tra"/>
                  <a:ea typeface="Times New Roman" panose="02020603050405020304" pitchFamily="18" charset="0"/>
                  <a:cs typeface="Arial" panose="020B0604020202020204" pitchFamily="34" charset="0"/>
                </a:rPr>
                <a:t>تاثير استراتژي رقبا (ج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tra"/>
                  <a:ea typeface="Times New Roman" panose="02020603050405020304" pitchFamily="18" charset="0"/>
                  <a:cs typeface="Arial" panose="020B0604020202020204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Text Box 6"/>
            <p:cNvSpPr txBox="1">
              <a:spLocks noChangeArrowheads="1"/>
            </p:cNvSpPr>
            <p:nvPr/>
          </p:nvSpPr>
          <p:spPr bwMode="auto">
            <a:xfrm>
              <a:off x="4192" y="10740"/>
              <a:ext cx="1306" cy="5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tra"/>
                  <a:ea typeface="Times New Roman" panose="02020603050405020304" pitchFamily="18" charset="0"/>
                  <a:cs typeface="Arial" panose="020B0604020202020204" pitchFamily="34" charset="0"/>
                </a:rPr>
                <a:t>پشتيباني (الف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tra"/>
                  <a:ea typeface="Times New Roman" panose="02020603050405020304" pitchFamily="18" charset="0"/>
                  <a:cs typeface="Arial" panose="020B0604020202020204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Text Box 5"/>
            <p:cNvSpPr txBox="1">
              <a:spLocks noChangeArrowheads="1"/>
            </p:cNvSpPr>
            <p:nvPr/>
          </p:nvSpPr>
          <p:spPr bwMode="auto">
            <a:xfrm>
              <a:off x="6580" y="10800"/>
              <a:ext cx="1566" cy="5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tra"/>
                  <a:ea typeface="Times New Roman" panose="02020603050405020304" pitchFamily="18" charset="0"/>
                  <a:cs typeface="Arial" panose="020B0604020202020204" pitchFamily="34" charset="0"/>
                </a:rPr>
                <a:t>ارائه فرصتها (ب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tra"/>
                  <a:ea typeface="Times New Roman" panose="02020603050405020304" pitchFamily="18" charset="0"/>
                  <a:cs typeface="Arial" panose="020B0604020202020204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Text Box 4"/>
            <p:cNvSpPr txBox="1">
              <a:spLocks noChangeArrowheads="1"/>
            </p:cNvSpPr>
            <p:nvPr/>
          </p:nvSpPr>
          <p:spPr bwMode="auto">
            <a:xfrm>
              <a:off x="7605" y="11703"/>
              <a:ext cx="2985" cy="5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tra"/>
                  <a:ea typeface="Times New Roman" panose="02020603050405020304" pitchFamily="18" charset="0"/>
                  <a:cs typeface="Arial" panose="020B0604020202020204" pitchFamily="34" charset="0"/>
                </a:rPr>
                <a:t>نوآوري‌هاي تكنولوژي اطلاعات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Text Box 3"/>
            <p:cNvSpPr txBox="1">
              <a:spLocks noChangeArrowheads="1"/>
            </p:cNvSpPr>
            <p:nvPr/>
          </p:nvSpPr>
          <p:spPr bwMode="auto">
            <a:xfrm>
              <a:off x="2562" y="9612"/>
              <a:ext cx="1306" cy="8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tra"/>
                  <a:ea typeface="Times New Roman" panose="02020603050405020304" pitchFamily="18" charset="0"/>
                  <a:cs typeface="Arial" panose="020B0604020202020204" pitchFamily="34" charset="0"/>
                </a:rPr>
                <a:t>تغيير در قوانين (هـ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tra"/>
                  <a:ea typeface="Times New Roman" panose="02020603050405020304" pitchFamily="18" charset="0"/>
                  <a:cs typeface="Arial" panose="020B0604020202020204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Text Box 2"/>
            <p:cNvSpPr txBox="1">
              <a:spLocks noChangeArrowheads="1"/>
            </p:cNvSpPr>
            <p:nvPr/>
          </p:nvSpPr>
          <p:spPr bwMode="auto">
            <a:xfrm>
              <a:off x="5445" y="10780"/>
              <a:ext cx="1306" cy="5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tra"/>
                  <a:ea typeface="Times New Roman" panose="02020603050405020304" pitchFamily="18" charset="0"/>
                  <a:cs typeface="Arial" panose="020B0604020202020204" pitchFamily="34" charset="0"/>
                </a:rPr>
                <a:t>دوگانگي </a:t>
              </a:r>
              <a:r>
                <a:rPr kumimoji="0" lang="fa-IR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Mitra"/>
                </a:rPr>
                <a:t>IT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65999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952"/>
            <a:ext cx="9078097" cy="461319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algn="r" rtl="1"/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برنامه ریزی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استراتژیک </a:t>
            </a:r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سیستم های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اطلاعات (12)</a:t>
            </a:r>
            <a:endParaRPr lang="en-US" sz="1800" b="1" dirty="0">
              <a:solidFill>
                <a:srgbClr val="FFFF00"/>
              </a:solidFill>
              <a:cs typeface="B Koodak" panose="00000700000000000000" pitchFamily="2" charset="-78"/>
            </a:endParaRPr>
          </a:p>
        </p:txBody>
      </p:sp>
      <p:sp>
        <p:nvSpPr>
          <p:cNvPr id="19" name="Flowchart: Delay 18"/>
          <p:cNvSpPr/>
          <p:nvPr/>
        </p:nvSpPr>
        <p:spPr>
          <a:xfrm>
            <a:off x="-8240" y="543699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نقش تكاملي سيستم‌هاي اطلاعات و تكنولوژي‌ اطلاعات در سازمان</a:t>
            </a:r>
          </a:p>
        </p:txBody>
      </p:sp>
      <p:sp>
        <p:nvSpPr>
          <p:cNvPr id="21" name="Flowchart: Delay 20"/>
          <p:cNvSpPr/>
          <p:nvPr/>
        </p:nvSpPr>
        <p:spPr>
          <a:xfrm>
            <a:off x="-8241" y="1066781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مروري بر مفهوم استراتژي كسب و كار </a:t>
            </a:r>
          </a:p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و كاربردهاي استراتژي سيستم‌هاي اطلاعات و تكنولوژي‌ اطلاعات</a:t>
            </a:r>
          </a:p>
        </p:txBody>
      </p:sp>
      <p:sp>
        <p:nvSpPr>
          <p:cNvPr id="23" name="Flowchart: Delay 22"/>
          <p:cNvSpPr/>
          <p:nvPr/>
        </p:nvSpPr>
        <p:spPr>
          <a:xfrm>
            <a:off x="0" y="1599234"/>
            <a:ext cx="1168478" cy="52643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 smtClean="0">
                <a:solidFill>
                  <a:schemeClr val="tx1"/>
                </a:solidFill>
                <a:cs typeface="B Koodak" panose="00000700000000000000" pitchFamily="2" charset="-78"/>
              </a:rPr>
              <a:t>استقرار فرآیند اثر بخش</a:t>
            </a:r>
            <a:endParaRPr lang="fa-IR" sz="1000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9069" y="67136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07309" y="1201758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2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5545" y="1708314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3</a:t>
            </a:r>
            <a:endParaRPr lang="en-US" dirty="0"/>
          </a:p>
        </p:txBody>
      </p:sp>
      <p:sp>
        <p:nvSpPr>
          <p:cNvPr id="33" name="Flowchart: Delay 32"/>
          <p:cNvSpPr/>
          <p:nvPr/>
        </p:nvSpPr>
        <p:spPr>
          <a:xfrm>
            <a:off x="0" y="2076077"/>
            <a:ext cx="1103871" cy="51859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900" b="1" dirty="0">
                <a:solidFill>
                  <a:schemeClr val="tx1"/>
                </a:solidFill>
                <a:cs typeface="B Koodak" panose="00000700000000000000" pitchFamily="2" charset="-78"/>
              </a:rPr>
              <a:t>ارزيابي وضعيت موجود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90831" y="2196106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4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6" name="Flowchart: Delay 35"/>
          <p:cNvSpPr/>
          <p:nvPr/>
        </p:nvSpPr>
        <p:spPr>
          <a:xfrm>
            <a:off x="-8245" y="2560076"/>
            <a:ext cx="1103871" cy="519539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پتانسيلهاي آينده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90829" y="265094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5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9" name="Flowchart: Delay 38"/>
          <p:cNvSpPr/>
          <p:nvPr/>
        </p:nvSpPr>
        <p:spPr>
          <a:xfrm>
            <a:off x="-10311" y="3044136"/>
            <a:ext cx="1103871" cy="51918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استراتژي سيستم‌هاي اطلاعات </a:t>
            </a:r>
          </a:p>
        </p:txBody>
      </p:sp>
      <p:sp>
        <p:nvSpPr>
          <p:cNvPr id="40" name="Flowchart: Delay 39"/>
          <p:cNvSpPr/>
          <p:nvPr/>
        </p:nvSpPr>
        <p:spPr>
          <a:xfrm>
            <a:off x="-8243" y="3529736"/>
            <a:ext cx="1103871" cy="534907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پرتفوي کاربردها</a:t>
            </a:r>
          </a:p>
        </p:txBody>
      </p:sp>
      <p:sp>
        <p:nvSpPr>
          <p:cNvPr id="41" name="Flowchart: Delay 40"/>
          <p:cNvSpPr/>
          <p:nvPr/>
        </p:nvSpPr>
        <p:spPr>
          <a:xfrm>
            <a:off x="-8245" y="4020711"/>
            <a:ext cx="1103871" cy="526380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  <a:cs typeface="B Koodak" panose="00000700000000000000" pitchFamily="2" charset="-78"/>
              </a:rPr>
              <a:t>سازماندهي و منبع‌يابي</a:t>
            </a:r>
          </a:p>
        </p:txBody>
      </p:sp>
      <p:sp>
        <p:nvSpPr>
          <p:cNvPr id="42" name="Flowchart: Delay 41"/>
          <p:cNvSpPr/>
          <p:nvPr/>
        </p:nvSpPr>
        <p:spPr>
          <a:xfrm>
            <a:off x="-8242" y="4512709"/>
            <a:ext cx="1103871" cy="504171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سرمايه‌گذاري در سيستم‌ها و تكنولوژي اطلاعات</a:t>
            </a:r>
          </a:p>
        </p:txBody>
      </p:sp>
      <p:sp>
        <p:nvSpPr>
          <p:cNvPr id="43" name="Flowchart: Delay 42"/>
          <p:cNvSpPr/>
          <p:nvPr/>
        </p:nvSpPr>
        <p:spPr>
          <a:xfrm>
            <a:off x="-10312" y="4980410"/>
            <a:ext cx="1103871" cy="51144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دانش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8904" y="3140409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6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6320" y="364882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7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58904" y="4128330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8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3617" y="460466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9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5741" y="5089041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10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9" name="Flowchart: Delay 48"/>
          <p:cNvSpPr/>
          <p:nvPr/>
        </p:nvSpPr>
        <p:spPr>
          <a:xfrm>
            <a:off x="-10312" y="5459663"/>
            <a:ext cx="1103871" cy="52378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عرضه زيرساخت، كاربردها و خدمات تكنولوژي اطلاعات</a:t>
            </a:r>
          </a:p>
        </p:txBody>
      </p:sp>
      <p:sp>
        <p:nvSpPr>
          <p:cNvPr id="50" name="Flowchart: Delay 49"/>
          <p:cNvSpPr/>
          <p:nvPr/>
        </p:nvSpPr>
        <p:spPr>
          <a:xfrm>
            <a:off x="-10312" y="5941785"/>
            <a:ext cx="1103871" cy="51326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rgbClr val="FF0000"/>
                </a:solidFill>
                <a:cs typeface="B Koodak" panose="00000700000000000000" pitchFamily="2" charset="-78"/>
              </a:rPr>
              <a:t>برنامه‌ريزي استراتژيك براي سيستم‌هاي اطلاعات: </a:t>
            </a:r>
          </a:p>
          <a:p>
            <a:pPr algn="ctr"/>
            <a:r>
              <a:rPr lang="fa-IR" sz="800" b="1" dirty="0">
                <a:solidFill>
                  <a:srgbClr val="FF0000"/>
                </a:solidFill>
                <a:cs typeface="B Koodak" panose="00000700000000000000" pitchFamily="2" charset="-78"/>
              </a:rPr>
              <a:t>در دوره فعلي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4450" y="5563599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11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7978" y="6040585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Koodak" panose="00000700000000000000" pitchFamily="2" charset="-78"/>
              </a:rPr>
              <a:t>12</a:t>
            </a:r>
            <a:endParaRPr lang="en-US" b="1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263610" y="6490612"/>
            <a:ext cx="271849" cy="313843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fld id="{0EF45408-7CA2-45E7-AA0B-704CEC4C2229}" type="slidenum">
              <a:rPr lang="en-US" b="1" smtClean="0">
                <a:solidFill>
                  <a:schemeClr val="tx1"/>
                </a:solidFill>
                <a:cs typeface="B Koodak" panose="00000700000000000000" pitchFamily="2" charset="-78"/>
              </a:rPr>
              <a:pPr/>
              <a:t>6</a:t>
            </a:fld>
            <a:endParaRPr lang="en-US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58" y="35025"/>
            <a:ext cx="344402" cy="506060"/>
          </a:xfrm>
          <a:prstGeom prst="rect">
            <a:avLst/>
          </a:prstGeom>
        </p:spPr>
      </p:pic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1984023" y="139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5787190" y="1939918"/>
            <a:ext cx="3290907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rtl="1"/>
            <a:r>
              <a:rPr lang="fa-IR" sz="1600" dirty="0">
                <a:solidFill>
                  <a:srgbClr val="7030A0"/>
                </a:solidFill>
                <a:cs typeface="B Koodak" panose="00000700000000000000" pitchFamily="2" charset="-78"/>
              </a:rPr>
              <a:t>برنامه‌ريزي استراتژيهاي سيستم‌هاي اطلاعات</a:t>
            </a:r>
            <a:endParaRPr lang="en-US" sz="1600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23658" y="537055"/>
            <a:ext cx="79096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جزء مهم از استراتژی های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سيستم‌هاي اطلاعات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 و تكنولوژي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اطلاعات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، شامل موارد زير هستند: </a:t>
            </a:r>
            <a:endParaRPr lang="en-US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marL="742950" lvl="1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سرمايه‌گذاري</a:t>
            </a:r>
            <a:endParaRPr lang="en-US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marL="742950" lvl="1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زيرساخت</a:t>
            </a:r>
            <a:endParaRPr lang="en-US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marL="742950" lvl="1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1400" dirty="0" smtClean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اطلاعات</a:t>
            </a:r>
            <a:endParaRPr lang="en-US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234382" y="2302699"/>
            <a:ext cx="790961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1400" dirty="0" smtClean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در 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دهه </a:t>
            </a:r>
            <a:r>
              <a:rPr lang="ar-SA" sz="1400" dirty="0" smtClean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1990 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محاسبات دسك‌تاپ و پذيرفتن توانايي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سيستم‌هاي اطلاعات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و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تكنولوژي اطلاعات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در تامين مزيت رقابتي </a:t>
            </a:r>
            <a:r>
              <a:rPr lang="ar-SA" sz="1400" dirty="0" smtClean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تغيير 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كرد به: </a:t>
            </a:r>
            <a:endParaRPr lang="en-US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marL="742950" lvl="1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تاكيد بر هماهنگي ميان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سيستم‌هاي اطلاعات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و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تكنولوژي اطلاعات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و مديريت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كسب و كار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در تمام ابعاد، جهت ايجاد توازن تاثير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سيستم‌هاي اطلاعات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و تكنولوژي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اطلاعات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در توسعه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كسب و كار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به همراه نياز به استقرار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سيستم‌هاي اطلاعات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و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تكنولوژي اطلاعات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براي بهبود عملكرد.</a:t>
            </a:r>
            <a:endParaRPr lang="en-US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marL="742950" lvl="1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افراد سريع در اتصالات از طريق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تكنولوژي اطلاعات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در همه سطوح (جهاني، صنعتي، بين سازماني و در داخل سازمان و بين افراد) زمينه را براي دستيابي و تبادل آسانتر 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اطلاعات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ايجاد كرده و گزينه‌هاي جديدي را براي سازمانها و فرصتهاي را براي ظهور سازمانهاي جديد و تازه‌وارد به صنعت و ارائه محصولات و خدمات آگاهي زيادي در بين مديران در مورد پتانسيل‌هاي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تكنولوژي اطلاعات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ايجاد كرده است. </a:t>
            </a:r>
            <a:endParaRPr lang="en-US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marL="742950" lvl="1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توسعه سريع در «زنجيرة تامين»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تكنولوژي اطلاعات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، سازمانهاي بيشتري را قادر ساخته تا الزامات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سيستم‌هاي اطلاعات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و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تكنولوژي اطلاعات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خود را از عرضه كنندگان خارجي تامين كنند</a:t>
            </a:r>
            <a:endParaRPr lang="en-US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marL="742950" lvl="1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اجراي گسترده ساختاردهي مجدد در سازمانها نشان دهنده منافع زياد از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سرمايه‌گذاري‌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در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سيستم‌هاي اطلاعات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و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تكنولوژي اطلاعات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است كه از طريق بازطراحي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فرآيند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ها براي ايجاد امكان استفاده از قابليتهاي ارائه شده توسط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تكنولوژي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است. </a:t>
            </a:r>
            <a:endParaRPr lang="en-US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363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952"/>
            <a:ext cx="9078097" cy="461319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algn="r" rtl="1"/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برنامه ریزی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استراتژیک </a:t>
            </a:r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سیستم های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اطلاعات (12)</a:t>
            </a:r>
            <a:endParaRPr lang="en-US" sz="1800" b="1" dirty="0">
              <a:solidFill>
                <a:srgbClr val="FFFF00"/>
              </a:solidFill>
              <a:cs typeface="B Koodak" panose="00000700000000000000" pitchFamily="2" charset="-78"/>
            </a:endParaRPr>
          </a:p>
        </p:txBody>
      </p:sp>
      <p:sp>
        <p:nvSpPr>
          <p:cNvPr id="19" name="Flowchart: Delay 18"/>
          <p:cNvSpPr/>
          <p:nvPr/>
        </p:nvSpPr>
        <p:spPr>
          <a:xfrm>
            <a:off x="-8240" y="543699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نقش تكاملي سيستم‌هاي اطلاعات و تكنولوژي‌ اطلاعات در سازمان</a:t>
            </a:r>
          </a:p>
        </p:txBody>
      </p:sp>
      <p:sp>
        <p:nvSpPr>
          <p:cNvPr id="21" name="Flowchart: Delay 20"/>
          <p:cNvSpPr/>
          <p:nvPr/>
        </p:nvSpPr>
        <p:spPr>
          <a:xfrm>
            <a:off x="-8241" y="1066781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مروري بر مفهوم استراتژي كسب و كار </a:t>
            </a:r>
          </a:p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و كاربردهاي استراتژي سيستم‌هاي اطلاعات و تكنولوژي‌ اطلاعات</a:t>
            </a:r>
          </a:p>
        </p:txBody>
      </p:sp>
      <p:sp>
        <p:nvSpPr>
          <p:cNvPr id="23" name="Flowchart: Delay 22"/>
          <p:cNvSpPr/>
          <p:nvPr/>
        </p:nvSpPr>
        <p:spPr>
          <a:xfrm>
            <a:off x="0" y="1599234"/>
            <a:ext cx="1168478" cy="52643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 smtClean="0">
                <a:solidFill>
                  <a:schemeClr val="tx1"/>
                </a:solidFill>
                <a:cs typeface="B Koodak" panose="00000700000000000000" pitchFamily="2" charset="-78"/>
              </a:rPr>
              <a:t>استقرار فرآیند اثر بخش</a:t>
            </a:r>
            <a:endParaRPr lang="fa-IR" sz="1000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9069" y="67136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07309" y="1201758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2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5545" y="1708314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3</a:t>
            </a:r>
            <a:endParaRPr lang="en-US" dirty="0"/>
          </a:p>
        </p:txBody>
      </p:sp>
      <p:sp>
        <p:nvSpPr>
          <p:cNvPr id="33" name="Flowchart: Delay 32"/>
          <p:cNvSpPr/>
          <p:nvPr/>
        </p:nvSpPr>
        <p:spPr>
          <a:xfrm>
            <a:off x="0" y="2076077"/>
            <a:ext cx="1103871" cy="51859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900" b="1" dirty="0">
                <a:solidFill>
                  <a:schemeClr val="tx1"/>
                </a:solidFill>
                <a:cs typeface="B Koodak" panose="00000700000000000000" pitchFamily="2" charset="-78"/>
              </a:rPr>
              <a:t>ارزيابي وضعيت موجود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90831" y="2196106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4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6" name="Flowchart: Delay 35"/>
          <p:cNvSpPr/>
          <p:nvPr/>
        </p:nvSpPr>
        <p:spPr>
          <a:xfrm>
            <a:off x="-8245" y="2560076"/>
            <a:ext cx="1103871" cy="519539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پتانسيلهاي آينده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90829" y="265094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5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9" name="Flowchart: Delay 38"/>
          <p:cNvSpPr/>
          <p:nvPr/>
        </p:nvSpPr>
        <p:spPr>
          <a:xfrm>
            <a:off x="-10311" y="3044136"/>
            <a:ext cx="1103871" cy="51918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استراتژي سيستم‌هاي اطلاعات </a:t>
            </a:r>
          </a:p>
        </p:txBody>
      </p:sp>
      <p:sp>
        <p:nvSpPr>
          <p:cNvPr id="40" name="Flowchart: Delay 39"/>
          <p:cNvSpPr/>
          <p:nvPr/>
        </p:nvSpPr>
        <p:spPr>
          <a:xfrm>
            <a:off x="-8243" y="3529736"/>
            <a:ext cx="1103871" cy="534907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پرتفوي کاربردها</a:t>
            </a:r>
          </a:p>
        </p:txBody>
      </p:sp>
      <p:sp>
        <p:nvSpPr>
          <p:cNvPr id="41" name="Flowchart: Delay 40"/>
          <p:cNvSpPr/>
          <p:nvPr/>
        </p:nvSpPr>
        <p:spPr>
          <a:xfrm>
            <a:off x="-8245" y="4020711"/>
            <a:ext cx="1103871" cy="526380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  <a:cs typeface="B Koodak" panose="00000700000000000000" pitchFamily="2" charset="-78"/>
              </a:rPr>
              <a:t>سازماندهي و منبع‌يابي</a:t>
            </a:r>
          </a:p>
        </p:txBody>
      </p:sp>
      <p:sp>
        <p:nvSpPr>
          <p:cNvPr id="42" name="Flowchart: Delay 41"/>
          <p:cNvSpPr/>
          <p:nvPr/>
        </p:nvSpPr>
        <p:spPr>
          <a:xfrm>
            <a:off x="-8242" y="4512709"/>
            <a:ext cx="1103871" cy="504171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سرمايه‌گذاري در سيستم‌ها و تكنولوژي اطلاعات</a:t>
            </a:r>
          </a:p>
        </p:txBody>
      </p:sp>
      <p:sp>
        <p:nvSpPr>
          <p:cNvPr id="43" name="Flowchart: Delay 42"/>
          <p:cNvSpPr/>
          <p:nvPr/>
        </p:nvSpPr>
        <p:spPr>
          <a:xfrm>
            <a:off x="-10312" y="4980410"/>
            <a:ext cx="1103871" cy="51144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دانش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8904" y="3140409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6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6320" y="364882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7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58904" y="4128330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8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3617" y="460466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9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5741" y="5089041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10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9" name="Flowchart: Delay 48"/>
          <p:cNvSpPr/>
          <p:nvPr/>
        </p:nvSpPr>
        <p:spPr>
          <a:xfrm>
            <a:off x="-10312" y="5459663"/>
            <a:ext cx="1103871" cy="52378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عرضه زيرساخت، كاربردها و خدمات تكنولوژي اطلاعات</a:t>
            </a:r>
          </a:p>
        </p:txBody>
      </p:sp>
      <p:sp>
        <p:nvSpPr>
          <p:cNvPr id="50" name="Flowchart: Delay 49"/>
          <p:cNvSpPr/>
          <p:nvPr/>
        </p:nvSpPr>
        <p:spPr>
          <a:xfrm>
            <a:off x="-10312" y="5941785"/>
            <a:ext cx="1103871" cy="51326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rgbClr val="FF0000"/>
                </a:solidFill>
                <a:cs typeface="B Koodak" panose="00000700000000000000" pitchFamily="2" charset="-78"/>
              </a:rPr>
              <a:t>برنامه‌ريزي استراتژيك براي سيستم‌هاي اطلاعات: </a:t>
            </a:r>
          </a:p>
          <a:p>
            <a:pPr algn="ctr"/>
            <a:r>
              <a:rPr lang="fa-IR" sz="800" b="1" dirty="0">
                <a:solidFill>
                  <a:srgbClr val="FF0000"/>
                </a:solidFill>
                <a:cs typeface="B Koodak" panose="00000700000000000000" pitchFamily="2" charset="-78"/>
              </a:rPr>
              <a:t>در دوره فعلي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4450" y="5563599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11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7978" y="6040585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Koodak" panose="00000700000000000000" pitchFamily="2" charset="-78"/>
              </a:rPr>
              <a:t>12</a:t>
            </a:r>
            <a:endParaRPr lang="en-US" b="1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263610" y="6490612"/>
            <a:ext cx="271849" cy="313843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fld id="{0EF45408-7CA2-45E7-AA0B-704CEC4C2229}" type="slidenum">
              <a:rPr lang="en-US" b="1" smtClean="0">
                <a:solidFill>
                  <a:schemeClr val="tx1"/>
                </a:solidFill>
                <a:cs typeface="B Koodak" panose="00000700000000000000" pitchFamily="2" charset="-78"/>
              </a:rPr>
              <a:pPr/>
              <a:t>7</a:t>
            </a:fld>
            <a:endParaRPr lang="en-US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58" y="35025"/>
            <a:ext cx="344402" cy="506060"/>
          </a:xfrm>
          <a:prstGeom prst="rect">
            <a:avLst/>
          </a:prstGeom>
        </p:spPr>
      </p:pic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1984023" y="139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6826685" y="541085"/>
            <a:ext cx="2143128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rtl="1"/>
            <a:r>
              <a:rPr lang="ar-SA" sz="1600" dirty="0">
                <a:solidFill>
                  <a:srgbClr val="FF0000"/>
                </a:solidFill>
                <a:cs typeface="B Koodak" panose="00000700000000000000" pitchFamily="2" charset="-78"/>
              </a:rPr>
              <a:t>الگوي هماهنگي استراتژيك</a:t>
            </a:r>
            <a:endParaRPr lang="en-US" sz="1600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80221" y="4973995"/>
            <a:ext cx="790961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پيش‌بيني‌هاي دراكر </a:t>
            </a:r>
            <a:r>
              <a:rPr lang="en-US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: 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«ما وارد دوره اي از تغيير شده‌ايم، تغيير از سازمان دستوري به سازمان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اطلاعات 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محور. سازمان با متخصصان دانشي... اين يك چالش مديريت در آينده است».</a:t>
            </a:r>
            <a:endParaRPr lang="en-US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زابوف و سايرين در مورد «مطلع‌سازي» نيروي كار، در جايي كه دامنه شغلي به دليل اطلاعات در دسترس براي كاركنان اداري و حرفه‌اي گسترده است، بحث مي‌كن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ن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د. «توانمندسازي» آنها براي اخذ تصميمات بدون نياز به جداسازي عملياتي و كنترل عمليات امكان‌پذير است. </a:t>
            </a:r>
            <a:endParaRPr lang="en-US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2354179" y="277987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2321233" y="1294087"/>
            <a:ext cx="5572125" cy="3203575"/>
            <a:chOff x="2026" y="7860"/>
            <a:chExt cx="8774" cy="5045"/>
          </a:xfrm>
        </p:grpSpPr>
        <p:sp>
          <p:nvSpPr>
            <p:cNvPr id="6" name="AutoShape 20"/>
            <p:cNvSpPr>
              <a:spLocks noChangeAspect="1" noChangeArrowheads="1" noTextEdit="1"/>
            </p:cNvSpPr>
            <p:nvPr/>
          </p:nvSpPr>
          <p:spPr bwMode="auto">
            <a:xfrm>
              <a:off x="2026" y="7860"/>
              <a:ext cx="8774" cy="504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AutoShape 19"/>
            <p:cNvSpPr>
              <a:spLocks noChangeShapeType="1"/>
            </p:cNvSpPr>
            <p:nvPr/>
          </p:nvSpPr>
          <p:spPr bwMode="auto">
            <a:xfrm>
              <a:off x="3684" y="12009"/>
              <a:ext cx="5735" cy="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AutoShape 18"/>
            <p:cNvSpPr>
              <a:spLocks noChangeShapeType="1"/>
            </p:cNvSpPr>
            <p:nvPr/>
          </p:nvSpPr>
          <p:spPr bwMode="auto">
            <a:xfrm flipV="1">
              <a:off x="3684" y="7860"/>
              <a:ext cx="1" cy="41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17"/>
            <p:cNvSpPr>
              <a:spLocks noChangeArrowheads="1"/>
            </p:cNvSpPr>
            <p:nvPr/>
          </p:nvSpPr>
          <p:spPr bwMode="auto">
            <a:xfrm>
              <a:off x="3843" y="7860"/>
              <a:ext cx="2608" cy="156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tra"/>
                  <a:ea typeface="Times New Roman" panose="02020603050405020304" pitchFamily="18" charset="0"/>
                  <a:cs typeface="Arial" panose="020B0604020202020204" pitchFamily="34" charset="0"/>
                </a:rPr>
                <a:t>استراتژي كسب و كار 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Oval 16"/>
            <p:cNvSpPr>
              <a:spLocks noChangeArrowheads="1"/>
            </p:cNvSpPr>
            <p:nvPr/>
          </p:nvSpPr>
          <p:spPr bwMode="auto">
            <a:xfrm>
              <a:off x="6959" y="7860"/>
              <a:ext cx="2558" cy="156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tra"/>
                  <a:ea typeface="Times New Roman" panose="02020603050405020304" pitchFamily="18" charset="0"/>
                  <a:cs typeface="Arial" panose="020B0604020202020204" pitchFamily="34" charset="0"/>
                </a:rPr>
                <a:t>استراتژي تكنولوژي اطلاعات </a:t>
              </a:r>
              <a:endPara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auto">
            <a:xfrm>
              <a:off x="3843" y="10080"/>
              <a:ext cx="2608" cy="156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tra"/>
                  <a:ea typeface="Times New Roman" panose="02020603050405020304" pitchFamily="18" charset="0"/>
                  <a:cs typeface="Arial" panose="020B0604020202020204" pitchFamily="34" charset="0"/>
                </a:rPr>
                <a:t>فرايندها و زيرساخت‌هاي كسب و كار</a:t>
              </a:r>
              <a:endPara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Oval 14"/>
            <p:cNvSpPr>
              <a:spLocks noChangeArrowheads="1"/>
            </p:cNvSpPr>
            <p:nvPr/>
          </p:nvSpPr>
          <p:spPr bwMode="auto">
            <a:xfrm>
              <a:off x="6959" y="10080"/>
              <a:ext cx="2558" cy="156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tra"/>
                  <a:ea typeface="Times New Roman" panose="02020603050405020304" pitchFamily="18" charset="0"/>
                  <a:cs typeface="Arial" panose="020B0604020202020204" pitchFamily="34" charset="0"/>
                </a:rPr>
                <a:t>سيستم‌هاي اطلاعات، زيرساختها و فرايندها </a:t>
              </a:r>
              <a:endPara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AutoShape 13"/>
            <p:cNvSpPr>
              <a:spLocks noChangeShapeType="1"/>
            </p:cNvSpPr>
            <p:nvPr/>
          </p:nvSpPr>
          <p:spPr bwMode="auto">
            <a:xfrm>
              <a:off x="6451" y="8640"/>
              <a:ext cx="50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AutoShape 12"/>
            <p:cNvSpPr>
              <a:spLocks noChangeShapeType="1"/>
            </p:cNvSpPr>
            <p:nvPr/>
          </p:nvSpPr>
          <p:spPr bwMode="auto">
            <a:xfrm>
              <a:off x="6451" y="10860"/>
              <a:ext cx="50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AutoShape 11"/>
            <p:cNvSpPr>
              <a:spLocks noChangeShapeType="1"/>
            </p:cNvSpPr>
            <p:nvPr/>
          </p:nvSpPr>
          <p:spPr bwMode="auto">
            <a:xfrm>
              <a:off x="5147" y="9420"/>
              <a:ext cx="1" cy="6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AutoShape 10"/>
            <p:cNvSpPr>
              <a:spLocks noChangeShapeType="1"/>
            </p:cNvSpPr>
            <p:nvPr/>
          </p:nvSpPr>
          <p:spPr bwMode="auto">
            <a:xfrm>
              <a:off x="8238" y="9420"/>
              <a:ext cx="1" cy="6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AutoShape 9"/>
            <p:cNvSpPr>
              <a:spLocks noChangeShapeType="1"/>
            </p:cNvSpPr>
            <p:nvPr/>
          </p:nvSpPr>
          <p:spPr bwMode="auto">
            <a:xfrm>
              <a:off x="6069" y="9192"/>
              <a:ext cx="1265" cy="111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AutoShape 8"/>
            <p:cNvSpPr>
              <a:spLocks noChangeShapeType="1"/>
            </p:cNvSpPr>
            <p:nvPr/>
          </p:nvSpPr>
          <p:spPr bwMode="auto">
            <a:xfrm flipH="1">
              <a:off x="6069" y="9192"/>
              <a:ext cx="1265" cy="111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4082" y="12037"/>
              <a:ext cx="2369" cy="56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tra"/>
                  <a:ea typeface="Times New Roman" panose="02020603050405020304" pitchFamily="18" charset="0"/>
                  <a:cs typeface="Arial" panose="020B0604020202020204" pitchFamily="34" charset="0"/>
                </a:rPr>
                <a:t>حوزه كسب و كار 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 Box 6"/>
            <p:cNvSpPr txBox="1">
              <a:spLocks noChangeArrowheads="1"/>
            </p:cNvSpPr>
            <p:nvPr/>
          </p:nvSpPr>
          <p:spPr bwMode="auto">
            <a:xfrm>
              <a:off x="6755" y="12037"/>
              <a:ext cx="2762" cy="56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tra"/>
                  <a:ea typeface="Times New Roman" panose="02020603050405020304" pitchFamily="18" charset="0"/>
                  <a:cs typeface="Arial" panose="020B0604020202020204" pitchFamily="34" charset="0"/>
                </a:rPr>
                <a:t>حوزه تكنولوژي اطلاعات  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 Box 5"/>
            <p:cNvSpPr txBox="1">
              <a:spLocks noChangeArrowheads="1"/>
            </p:cNvSpPr>
            <p:nvPr/>
          </p:nvSpPr>
          <p:spPr bwMode="auto">
            <a:xfrm>
              <a:off x="5260" y="12336"/>
              <a:ext cx="2762" cy="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tra"/>
                  <a:ea typeface="Times New Roman" panose="02020603050405020304" pitchFamily="18" charset="0"/>
                  <a:cs typeface="Arial" panose="020B0604020202020204" pitchFamily="34" charset="0"/>
                </a:rPr>
                <a:t>هماهنگي عملياتي  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026" y="8357"/>
              <a:ext cx="1574" cy="7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tra"/>
                  <a:ea typeface="Times New Roman" panose="02020603050405020304" pitchFamily="18" charset="0"/>
                  <a:cs typeface="Arial" panose="020B0604020202020204" pitchFamily="34" charset="0"/>
                </a:rPr>
                <a:t>بيروني 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 Box 3"/>
            <p:cNvSpPr txBox="1">
              <a:spLocks noChangeArrowheads="1"/>
            </p:cNvSpPr>
            <p:nvPr/>
          </p:nvSpPr>
          <p:spPr bwMode="auto">
            <a:xfrm>
              <a:off x="2026" y="10576"/>
              <a:ext cx="1574" cy="7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tra"/>
                  <a:ea typeface="Times New Roman" panose="02020603050405020304" pitchFamily="18" charset="0"/>
                  <a:cs typeface="Arial" panose="020B0604020202020204" pitchFamily="34" charset="0"/>
                </a:rPr>
                <a:t>دروني 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 Box 2"/>
            <p:cNvSpPr txBox="1">
              <a:spLocks noChangeArrowheads="1"/>
            </p:cNvSpPr>
            <p:nvPr/>
          </p:nvSpPr>
          <p:spPr bwMode="auto">
            <a:xfrm>
              <a:off x="2040" y="9246"/>
              <a:ext cx="1574" cy="10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tra"/>
                  <a:ea typeface="Times New Roman" panose="02020603050405020304" pitchFamily="18" charset="0"/>
                  <a:cs typeface="Arial" panose="020B0604020202020204" pitchFamily="34" charset="0"/>
                </a:rPr>
                <a:t>هماهنگي استراتژيك  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375057" y="4637914"/>
            <a:ext cx="4658963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rtl="1"/>
            <a:r>
              <a:rPr lang="ar-SA" sz="1600" dirty="0">
                <a:solidFill>
                  <a:srgbClr val="7030A0"/>
                </a:solidFill>
                <a:cs typeface="B Koodak" panose="00000700000000000000" pitchFamily="2" charset="-78"/>
              </a:rPr>
              <a:t>توسعه سازمان بر اساس </a:t>
            </a:r>
            <a:r>
              <a:rPr lang="fa-IR" sz="1600" dirty="0">
                <a:solidFill>
                  <a:srgbClr val="7030A0"/>
                </a:solidFill>
                <a:cs typeface="B Koodak" panose="00000700000000000000" pitchFamily="2" charset="-78"/>
              </a:rPr>
              <a:t>سيستم‌هاي اطلاعات</a:t>
            </a:r>
            <a:r>
              <a:rPr lang="ar-SA" sz="1600" dirty="0">
                <a:solidFill>
                  <a:srgbClr val="7030A0"/>
                </a:solidFill>
                <a:cs typeface="B Koodak" panose="00000700000000000000" pitchFamily="2" charset="-78"/>
              </a:rPr>
              <a:t> و </a:t>
            </a:r>
            <a:r>
              <a:rPr lang="fa-IR" sz="1600" dirty="0">
                <a:solidFill>
                  <a:srgbClr val="7030A0"/>
                </a:solidFill>
                <a:cs typeface="B Koodak" panose="00000700000000000000" pitchFamily="2" charset="-78"/>
              </a:rPr>
              <a:t>تكنولوژي اطلاعات</a:t>
            </a:r>
            <a:endParaRPr lang="en-US" sz="1600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483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952"/>
            <a:ext cx="9078097" cy="461319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algn="r" rtl="1"/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برنامه ریزی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استراتژیک </a:t>
            </a:r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سیستم های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اطلاعات (12)</a:t>
            </a:r>
            <a:endParaRPr lang="en-US" sz="1800" b="1" dirty="0">
              <a:solidFill>
                <a:srgbClr val="FFFF00"/>
              </a:solidFill>
              <a:cs typeface="B Koodak" panose="00000700000000000000" pitchFamily="2" charset="-78"/>
            </a:endParaRPr>
          </a:p>
        </p:txBody>
      </p:sp>
      <p:sp>
        <p:nvSpPr>
          <p:cNvPr id="19" name="Flowchart: Delay 18"/>
          <p:cNvSpPr/>
          <p:nvPr/>
        </p:nvSpPr>
        <p:spPr>
          <a:xfrm>
            <a:off x="-8240" y="543699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نقش تكاملي سيستم‌هاي اطلاعات و تكنولوژي‌ اطلاعات در سازمان</a:t>
            </a:r>
          </a:p>
        </p:txBody>
      </p:sp>
      <p:sp>
        <p:nvSpPr>
          <p:cNvPr id="21" name="Flowchart: Delay 20"/>
          <p:cNvSpPr/>
          <p:nvPr/>
        </p:nvSpPr>
        <p:spPr>
          <a:xfrm>
            <a:off x="-8241" y="1066781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مروري بر مفهوم استراتژي كسب و كار </a:t>
            </a:r>
          </a:p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و كاربردهاي استراتژي سيستم‌هاي اطلاعات و تكنولوژي‌ اطلاعات</a:t>
            </a:r>
          </a:p>
        </p:txBody>
      </p:sp>
      <p:sp>
        <p:nvSpPr>
          <p:cNvPr id="23" name="Flowchart: Delay 22"/>
          <p:cNvSpPr/>
          <p:nvPr/>
        </p:nvSpPr>
        <p:spPr>
          <a:xfrm>
            <a:off x="0" y="1599234"/>
            <a:ext cx="1168478" cy="52643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 smtClean="0">
                <a:solidFill>
                  <a:schemeClr val="tx1"/>
                </a:solidFill>
                <a:cs typeface="B Koodak" panose="00000700000000000000" pitchFamily="2" charset="-78"/>
              </a:rPr>
              <a:t>استقرار فرآیند اثر بخش</a:t>
            </a:r>
            <a:endParaRPr lang="fa-IR" sz="1000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9069" y="67136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07309" y="1201758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2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5545" y="1708314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3</a:t>
            </a:r>
            <a:endParaRPr lang="en-US" dirty="0"/>
          </a:p>
        </p:txBody>
      </p:sp>
      <p:sp>
        <p:nvSpPr>
          <p:cNvPr id="33" name="Flowchart: Delay 32"/>
          <p:cNvSpPr/>
          <p:nvPr/>
        </p:nvSpPr>
        <p:spPr>
          <a:xfrm>
            <a:off x="0" y="2076077"/>
            <a:ext cx="1103871" cy="51859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900" b="1" dirty="0">
                <a:solidFill>
                  <a:schemeClr val="tx1"/>
                </a:solidFill>
                <a:cs typeface="B Koodak" panose="00000700000000000000" pitchFamily="2" charset="-78"/>
              </a:rPr>
              <a:t>ارزيابي وضعيت موجود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90831" y="2196106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4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6" name="Flowchart: Delay 35"/>
          <p:cNvSpPr/>
          <p:nvPr/>
        </p:nvSpPr>
        <p:spPr>
          <a:xfrm>
            <a:off x="-8245" y="2560076"/>
            <a:ext cx="1103871" cy="519539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پتانسيلهاي آينده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90829" y="265094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5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9" name="Flowchart: Delay 38"/>
          <p:cNvSpPr/>
          <p:nvPr/>
        </p:nvSpPr>
        <p:spPr>
          <a:xfrm>
            <a:off x="-10311" y="3044136"/>
            <a:ext cx="1103871" cy="51918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استراتژي سيستم‌هاي اطلاعات </a:t>
            </a:r>
          </a:p>
        </p:txBody>
      </p:sp>
      <p:sp>
        <p:nvSpPr>
          <p:cNvPr id="40" name="Flowchart: Delay 39"/>
          <p:cNvSpPr/>
          <p:nvPr/>
        </p:nvSpPr>
        <p:spPr>
          <a:xfrm>
            <a:off x="-8243" y="3529736"/>
            <a:ext cx="1103871" cy="534907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پرتفوي کاربردها</a:t>
            </a:r>
          </a:p>
        </p:txBody>
      </p:sp>
      <p:sp>
        <p:nvSpPr>
          <p:cNvPr id="41" name="Flowchart: Delay 40"/>
          <p:cNvSpPr/>
          <p:nvPr/>
        </p:nvSpPr>
        <p:spPr>
          <a:xfrm>
            <a:off x="-8245" y="4020711"/>
            <a:ext cx="1103871" cy="526380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  <a:cs typeface="B Koodak" panose="00000700000000000000" pitchFamily="2" charset="-78"/>
              </a:rPr>
              <a:t>سازماندهي و منبع‌يابي</a:t>
            </a:r>
          </a:p>
        </p:txBody>
      </p:sp>
      <p:sp>
        <p:nvSpPr>
          <p:cNvPr id="42" name="Flowchart: Delay 41"/>
          <p:cNvSpPr/>
          <p:nvPr/>
        </p:nvSpPr>
        <p:spPr>
          <a:xfrm>
            <a:off x="-8242" y="4512709"/>
            <a:ext cx="1103871" cy="504171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سرمايه‌گذاري در سيستم‌ها و تكنولوژي اطلاعات</a:t>
            </a:r>
          </a:p>
        </p:txBody>
      </p:sp>
      <p:sp>
        <p:nvSpPr>
          <p:cNvPr id="43" name="Flowchart: Delay 42"/>
          <p:cNvSpPr/>
          <p:nvPr/>
        </p:nvSpPr>
        <p:spPr>
          <a:xfrm>
            <a:off x="-10312" y="4980410"/>
            <a:ext cx="1103871" cy="51144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دانش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8904" y="3140409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6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6320" y="364882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7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58904" y="4128330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8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3617" y="460466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9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5741" y="5089041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10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9" name="Flowchart: Delay 48"/>
          <p:cNvSpPr/>
          <p:nvPr/>
        </p:nvSpPr>
        <p:spPr>
          <a:xfrm>
            <a:off x="-10312" y="5459663"/>
            <a:ext cx="1103871" cy="52378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عرضه زيرساخت، كاربردها و خدمات تكنولوژي اطلاعات</a:t>
            </a:r>
          </a:p>
        </p:txBody>
      </p:sp>
      <p:sp>
        <p:nvSpPr>
          <p:cNvPr id="50" name="Flowchart: Delay 49"/>
          <p:cNvSpPr/>
          <p:nvPr/>
        </p:nvSpPr>
        <p:spPr>
          <a:xfrm>
            <a:off x="-10312" y="5941785"/>
            <a:ext cx="1103871" cy="51326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rgbClr val="FF0000"/>
                </a:solidFill>
                <a:cs typeface="B Koodak" panose="00000700000000000000" pitchFamily="2" charset="-78"/>
              </a:rPr>
              <a:t>برنامه‌ريزي استراتژيك براي سيستم‌هاي اطلاعات: </a:t>
            </a:r>
          </a:p>
          <a:p>
            <a:pPr algn="ctr"/>
            <a:r>
              <a:rPr lang="fa-IR" sz="800" b="1" dirty="0">
                <a:solidFill>
                  <a:srgbClr val="FF0000"/>
                </a:solidFill>
                <a:cs typeface="B Koodak" panose="00000700000000000000" pitchFamily="2" charset="-78"/>
              </a:rPr>
              <a:t>در دوره فعلي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4450" y="5563599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11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7978" y="6040585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Koodak" panose="00000700000000000000" pitchFamily="2" charset="-78"/>
              </a:rPr>
              <a:t>12</a:t>
            </a:r>
            <a:endParaRPr lang="en-US" b="1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263610" y="6490612"/>
            <a:ext cx="271849" cy="313843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fld id="{0EF45408-7CA2-45E7-AA0B-704CEC4C2229}" type="slidenum">
              <a:rPr lang="en-US" b="1" smtClean="0">
                <a:solidFill>
                  <a:schemeClr val="tx1"/>
                </a:solidFill>
                <a:cs typeface="B Koodak" panose="00000700000000000000" pitchFamily="2" charset="-78"/>
              </a:rPr>
              <a:pPr/>
              <a:t>8</a:t>
            </a:fld>
            <a:endParaRPr lang="en-US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58" y="35025"/>
            <a:ext cx="344402" cy="506060"/>
          </a:xfrm>
          <a:prstGeom prst="rect">
            <a:avLst/>
          </a:prstGeom>
        </p:spPr>
      </p:pic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1984023" y="139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4484318" y="3325075"/>
            <a:ext cx="4593779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rtl="1"/>
            <a:r>
              <a:rPr lang="ar-SA" sz="1600" dirty="0">
                <a:solidFill>
                  <a:srgbClr val="7030A0"/>
                </a:solidFill>
                <a:cs typeface="B Koodak" panose="00000700000000000000" pitchFamily="2" charset="-78"/>
              </a:rPr>
              <a:t>توسعه صنعت بر اساس سيستم‌هاي اطلاعات و تكنولوژي اطلاعات</a:t>
            </a:r>
            <a:endParaRPr lang="en-US" sz="1600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176719" y="554152"/>
            <a:ext cx="79096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هندي مي ‌گويد:«سرمايه فكري» يك منبع حياتي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استراتژي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ك براي بسياري از سازمانها در دستيابي به مزيت رقابتي است. </a:t>
            </a:r>
            <a:endParaRPr lang="fa-IR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تكنولوژي اطلاعات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در نحوه كار كردن افراد، محل و چگونگي آن تغييراتي ايجاد خواهد كرد. </a:t>
            </a:r>
            <a:endParaRPr lang="en-US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سايرين پيشنهاد مي دهد، ساختاردهي مجدد امكان‌پذيري كمي دارد، زيرا محدوديتهايي كه از سيستمها ايجاد مي‌شود، حداقل اين مفهوم را متبادر مي‌سازد كه سازمان و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سيستم‌هاي اطلاعات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و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تكنولوژي اطلاعات</a:t>
            </a: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با هم ارتباط بسيار نزديكي دارند. </a:t>
            </a:r>
            <a:endParaRPr lang="fa-IR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دو نتيجه اصلي  واژه «اخطار» عبارت بود از: </a:t>
            </a:r>
            <a:endParaRPr lang="en-US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marL="800100" lvl="1" indent="-3429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انسجام؛ هم با طرفهاي داخلي و هم با شركاي خارجي، فرصتهايي براي بهبود اثربخشي سازمان از طريق سيستم‌هاي اطلاعات ارائه مي‌كند. </a:t>
            </a:r>
            <a:endParaRPr lang="en-US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marL="800100" lvl="1" indent="-3429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مديريت اطلاعات به عنوان مسئله اصلي باقي مانده و نرخ تغييراتي كه كسب و كار مي‌تواند انجام دهد را محدود مي كند</a:t>
            </a:r>
            <a:r>
              <a:rPr lang="ar-SA" sz="1400" dirty="0" smtClean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.</a:t>
            </a:r>
            <a:endParaRPr lang="fa-IR" sz="1400" dirty="0" smtClean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176719" y="3702168"/>
            <a:ext cx="7909618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 چهار نوع اصلي از منافع بالقوه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:</a:t>
            </a:r>
          </a:p>
          <a:p>
            <a:pPr marL="800100" lvl="1" indent="-3429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اتوماسيون فرآيند </a:t>
            </a:r>
            <a:endParaRPr lang="fa-IR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marL="800100" lvl="1" indent="-3429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توسعه مرزها </a:t>
            </a:r>
            <a:endParaRPr lang="fa-IR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marL="800100" lvl="1" indent="-3429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ارتقاي خدمت </a:t>
            </a:r>
            <a:endParaRPr lang="fa-IR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marL="800100" lvl="1" indent="-3429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نوآوري محصول </a:t>
            </a:r>
            <a:endParaRPr lang="fa-IR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روكارت و شورتعنوان كردند پنج نيرو موجب مي‌شوند سازمانها به ارتباطات دوجانبه دست بزنند كه </a:t>
            </a:r>
            <a:r>
              <a:rPr lang="fa-IR" sz="1400" dirty="0" smtClean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اغلب </a:t>
            </a: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شكست مي‌خورند. اين نيروها عبارتند از</a:t>
            </a:r>
            <a:r>
              <a:rPr lang="fa-IR" sz="1400" dirty="0"/>
              <a:t>: </a:t>
            </a:r>
            <a:endParaRPr lang="fa-IR" sz="1400" dirty="0" smtClean="0"/>
          </a:p>
          <a:p>
            <a:pPr marL="742950" lvl="1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جهاني‌سازي. هم از نظر بازار و هم از نظر منابع؛</a:t>
            </a:r>
          </a:p>
          <a:p>
            <a:pPr marL="742950" lvl="1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زمان براي بازار. </a:t>
            </a:r>
            <a:endParaRPr lang="en-US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001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952"/>
            <a:ext cx="9078097" cy="461319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algn="r" rtl="1"/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برنامه ریزی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استراتژیک </a:t>
            </a:r>
            <a:r>
              <a:rPr lang="fa-IR" sz="1800" b="1" dirty="0">
                <a:solidFill>
                  <a:srgbClr val="FFFF00"/>
                </a:solidFill>
                <a:cs typeface="B Koodak" panose="00000700000000000000" pitchFamily="2" charset="-78"/>
              </a:rPr>
              <a:t>سیستم های </a:t>
            </a:r>
            <a:r>
              <a:rPr lang="fa-IR" sz="1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اطلاعات (12)</a:t>
            </a:r>
            <a:endParaRPr lang="en-US" sz="1800" b="1" dirty="0">
              <a:solidFill>
                <a:srgbClr val="FFFF00"/>
              </a:solidFill>
              <a:cs typeface="B Koodak" panose="00000700000000000000" pitchFamily="2" charset="-78"/>
            </a:endParaRPr>
          </a:p>
        </p:txBody>
      </p:sp>
      <p:sp>
        <p:nvSpPr>
          <p:cNvPr id="19" name="Flowchart: Delay 18"/>
          <p:cNvSpPr/>
          <p:nvPr/>
        </p:nvSpPr>
        <p:spPr>
          <a:xfrm>
            <a:off x="-8240" y="543699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نقش تكاملي سيستم‌هاي اطلاعات و تكنولوژي‌ اطلاعات در سازمان</a:t>
            </a:r>
          </a:p>
        </p:txBody>
      </p:sp>
      <p:sp>
        <p:nvSpPr>
          <p:cNvPr id="21" name="Flowchart: Delay 20"/>
          <p:cNvSpPr/>
          <p:nvPr/>
        </p:nvSpPr>
        <p:spPr>
          <a:xfrm>
            <a:off x="-8241" y="1066781"/>
            <a:ext cx="1103871" cy="572504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مروري بر مفهوم استراتژي كسب و كار </a:t>
            </a:r>
          </a:p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و كاربردهاي استراتژي سيستم‌هاي اطلاعات و تكنولوژي‌ اطلاعات</a:t>
            </a:r>
          </a:p>
        </p:txBody>
      </p:sp>
      <p:sp>
        <p:nvSpPr>
          <p:cNvPr id="23" name="Flowchart: Delay 22"/>
          <p:cNvSpPr/>
          <p:nvPr/>
        </p:nvSpPr>
        <p:spPr>
          <a:xfrm>
            <a:off x="0" y="1599234"/>
            <a:ext cx="1168478" cy="52643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 smtClean="0">
                <a:solidFill>
                  <a:schemeClr val="tx1"/>
                </a:solidFill>
                <a:cs typeface="B Koodak" panose="00000700000000000000" pitchFamily="2" charset="-78"/>
              </a:rPr>
              <a:t>استقرار فرآیند اثر بخش</a:t>
            </a:r>
            <a:endParaRPr lang="fa-IR" sz="1000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9069" y="67136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07309" y="1201758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2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5545" y="1708314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  <a:cs typeface="B Koodak" panose="00000700000000000000" pitchFamily="2" charset="-78"/>
              </a:defRPr>
            </a:lvl1pPr>
          </a:lstStyle>
          <a:p>
            <a:r>
              <a:rPr lang="fa-IR" dirty="0"/>
              <a:t>3</a:t>
            </a:r>
            <a:endParaRPr lang="en-US" dirty="0"/>
          </a:p>
        </p:txBody>
      </p:sp>
      <p:sp>
        <p:nvSpPr>
          <p:cNvPr id="33" name="Flowchart: Delay 32"/>
          <p:cNvSpPr/>
          <p:nvPr/>
        </p:nvSpPr>
        <p:spPr>
          <a:xfrm>
            <a:off x="0" y="2076077"/>
            <a:ext cx="1103871" cy="51859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900" b="1" dirty="0">
                <a:solidFill>
                  <a:schemeClr val="tx1"/>
                </a:solidFill>
                <a:cs typeface="B Koodak" panose="00000700000000000000" pitchFamily="2" charset="-78"/>
              </a:rPr>
              <a:t>ارزيابي وضعيت موجود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90831" y="2196106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4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6" name="Flowchart: Delay 35"/>
          <p:cNvSpPr/>
          <p:nvPr/>
        </p:nvSpPr>
        <p:spPr>
          <a:xfrm>
            <a:off x="-8245" y="2560076"/>
            <a:ext cx="1103871" cy="519539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پتانسيلهاي آينده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90829" y="265094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5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9" name="Flowchart: Delay 38"/>
          <p:cNvSpPr/>
          <p:nvPr/>
        </p:nvSpPr>
        <p:spPr>
          <a:xfrm>
            <a:off x="-10311" y="3044136"/>
            <a:ext cx="1103871" cy="519182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تعيين استراتژي سيستم‌هاي اطلاعات </a:t>
            </a:r>
          </a:p>
        </p:txBody>
      </p:sp>
      <p:sp>
        <p:nvSpPr>
          <p:cNvPr id="40" name="Flowchart: Delay 39"/>
          <p:cNvSpPr/>
          <p:nvPr/>
        </p:nvSpPr>
        <p:spPr>
          <a:xfrm>
            <a:off x="-8243" y="3529736"/>
            <a:ext cx="1103871" cy="534907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پرتفوي کاربردها</a:t>
            </a:r>
          </a:p>
        </p:txBody>
      </p:sp>
      <p:sp>
        <p:nvSpPr>
          <p:cNvPr id="41" name="Flowchart: Delay 40"/>
          <p:cNvSpPr/>
          <p:nvPr/>
        </p:nvSpPr>
        <p:spPr>
          <a:xfrm>
            <a:off x="-8245" y="4020711"/>
            <a:ext cx="1103871" cy="526380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  <a:cs typeface="B Koodak" panose="00000700000000000000" pitchFamily="2" charset="-78"/>
              </a:rPr>
              <a:t>سازماندهي و منبع‌يابي</a:t>
            </a:r>
          </a:p>
        </p:txBody>
      </p:sp>
      <p:sp>
        <p:nvSpPr>
          <p:cNvPr id="42" name="Flowchart: Delay 41"/>
          <p:cNvSpPr/>
          <p:nvPr/>
        </p:nvSpPr>
        <p:spPr>
          <a:xfrm>
            <a:off x="-8242" y="4512709"/>
            <a:ext cx="1103871" cy="504171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سرمايه‌گذاري در سيستم‌ها و تكنولوژي اطلاعات</a:t>
            </a:r>
          </a:p>
        </p:txBody>
      </p:sp>
      <p:sp>
        <p:nvSpPr>
          <p:cNvPr id="43" name="Flowchart: Delay 42"/>
          <p:cNvSpPr/>
          <p:nvPr/>
        </p:nvSpPr>
        <p:spPr>
          <a:xfrm>
            <a:off x="-10312" y="4980410"/>
            <a:ext cx="1103871" cy="51144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دانش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8904" y="3140409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6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6320" y="3648825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7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58904" y="4128330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8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3617" y="4604663"/>
            <a:ext cx="25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9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5741" y="5089041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10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49" name="Flowchart: Delay 48"/>
          <p:cNvSpPr/>
          <p:nvPr/>
        </p:nvSpPr>
        <p:spPr>
          <a:xfrm>
            <a:off x="-10312" y="5459663"/>
            <a:ext cx="1103871" cy="523783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00" b="1" dirty="0">
                <a:solidFill>
                  <a:schemeClr val="tx1"/>
                </a:solidFill>
                <a:cs typeface="B Koodak" panose="00000700000000000000" pitchFamily="2" charset="-78"/>
              </a:rPr>
              <a:t>مديريت عرضه زيرساخت، كاربردها و خدمات تكنولوژي اطلاعات</a:t>
            </a:r>
          </a:p>
        </p:txBody>
      </p:sp>
      <p:sp>
        <p:nvSpPr>
          <p:cNvPr id="50" name="Flowchart: Delay 49"/>
          <p:cNvSpPr/>
          <p:nvPr/>
        </p:nvSpPr>
        <p:spPr>
          <a:xfrm>
            <a:off x="-10312" y="5941785"/>
            <a:ext cx="1103871" cy="513268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00" b="1" dirty="0">
                <a:solidFill>
                  <a:srgbClr val="FF0000"/>
                </a:solidFill>
                <a:cs typeface="B Koodak" panose="00000700000000000000" pitchFamily="2" charset="-78"/>
              </a:rPr>
              <a:t>برنامه‌ريزي استراتژيك براي سيستم‌هاي اطلاعات: </a:t>
            </a:r>
          </a:p>
          <a:p>
            <a:pPr algn="ctr"/>
            <a:r>
              <a:rPr lang="fa-IR" sz="800" b="1" dirty="0">
                <a:solidFill>
                  <a:srgbClr val="FF0000"/>
                </a:solidFill>
                <a:cs typeface="B Koodak" panose="00000700000000000000" pitchFamily="2" charset="-78"/>
              </a:rPr>
              <a:t>در دوره فعلي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4450" y="5563599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7030A0"/>
                </a:solidFill>
                <a:cs typeface="B Koodak" panose="00000700000000000000" pitchFamily="2" charset="-78"/>
              </a:rPr>
              <a:t>11</a:t>
            </a:r>
            <a:endParaRPr lang="en-US" b="1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7978" y="6040585"/>
            <a:ext cx="4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Koodak" panose="00000700000000000000" pitchFamily="2" charset="-78"/>
              </a:rPr>
              <a:t>12</a:t>
            </a:r>
            <a:endParaRPr lang="en-US" b="1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263610" y="6490612"/>
            <a:ext cx="271849" cy="313843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fld id="{0EF45408-7CA2-45E7-AA0B-704CEC4C2229}" type="slidenum">
              <a:rPr lang="en-US" b="1" smtClean="0">
                <a:solidFill>
                  <a:schemeClr val="tx1"/>
                </a:solidFill>
                <a:cs typeface="B Koodak" panose="00000700000000000000" pitchFamily="2" charset="-78"/>
              </a:rPr>
              <a:pPr/>
              <a:t>9</a:t>
            </a:fld>
            <a:endParaRPr lang="en-US" b="1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58" y="35025"/>
            <a:ext cx="344402" cy="506060"/>
          </a:xfrm>
          <a:prstGeom prst="rect">
            <a:avLst/>
          </a:prstGeom>
        </p:spPr>
      </p:pic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1984023" y="139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3429000" y="2312063"/>
            <a:ext cx="5649097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SA" sz="1600" dirty="0">
                <a:solidFill>
                  <a:srgbClr val="7030A0"/>
                </a:solidFill>
                <a:cs typeface="B Koodak" panose="00000700000000000000" pitchFamily="2" charset="-78"/>
              </a:rPr>
              <a:t>شايستگي‌هاي سازماني كه بايد با  سيستم‌هاي اطلاعات و تكنولوژي اطلاعات</a:t>
            </a:r>
            <a:endParaRPr lang="en-US" sz="1600" dirty="0">
              <a:solidFill>
                <a:srgbClr val="7030A0"/>
              </a:solidFill>
              <a:cs typeface="B Koodak" panose="00000700000000000000" pitchFamily="2" charset="-78"/>
            </a:endParaRPr>
          </a:p>
          <a:p>
            <a:pPr algn="ctr" rtl="1"/>
            <a:r>
              <a:rPr lang="ar-SA" sz="1600" dirty="0">
                <a:solidFill>
                  <a:srgbClr val="7030A0"/>
                </a:solidFill>
                <a:cs typeface="B Koodak" panose="00000700000000000000" pitchFamily="2" charset="-78"/>
              </a:rPr>
              <a:t>كه بايد به صورت استراتژيك مديريت شود </a:t>
            </a:r>
            <a:endParaRPr lang="en-US" sz="1600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34382" y="549087"/>
            <a:ext cx="790961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مديريت ريسك</a:t>
            </a:r>
          </a:p>
          <a:p>
            <a:pPr marL="742950" lvl="1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خدمت</a:t>
            </a:r>
          </a:p>
          <a:p>
            <a:pPr marL="742950" lvl="1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400" dirty="0" smtClean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هزينه</a:t>
            </a:r>
          </a:p>
          <a:p>
            <a:pPr algn="just" rtl="1">
              <a:lnSpc>
                <a:spcPct val="150000"/>
              </a:lnSpc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كه يك نقش كليدي براي عمليات سيستم‌هاي اطلاعات عبارت است از تعيين زيرساختي براي امكان‌پذير ساختن آن است، بوسيله كار نزديك با طرفهاي مقابل در سازمانهاي شريك. </a:t>
            </a:r>
            <a:endParaRPr lang="en-US" sz="1400" dirty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234382" y="2979411"/>
            <a:ext cx="79096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1400" dirty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سارمان بايد قادر به بهره‌برداري و كسب منافع از استراتژي هاي مورد انتظار خود باشد و استراتژي را سريعاً مطابق با تغيير در شرايط منطبق كند</a:t>
            </a:r>
            <a:r>
              <a:rPr lang="ar-SA" sz="1400" dirty="0" smtClean="0">
                <a:latin typeface="AdvTimes"/>
                <a:ea typeface="Times New Roman" panose="02020603050405020304" pitchFamily="18" charset="0"/>
                <a:cs typeface="B Koodak" panose="00000700000000000000" pitchFamily="2" charset="-78"/>
              </a:rPr>
              <a:t>.</a:t>
            </a:r>
            <a:endParaRPr lang="fa-IR" sz="1400" dirty="0" smtClean="0">
              <a:latin typeface="AdvTimes"/>
              <a:ea typeface="Times New Roman" panose="02020603050405020304" pitchFamily="18" charset="0"/>
              <a:cs typeface="B Koodak" panose="00000700000000000000" pitchFamily="2" charset="-7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436895" y="3729063"/>
            <a:ext cx="2641202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rtl="1"/>
            <a:r>
              <a:rPr lang="ar-SA" sz="1600" dirty="0">
                <a:solidFill>
                  <a:srgbClr val="FF0000"/>
                </a:solidFill>
                <a:cs typeface="B Koodak" panose="00000700000000000000" pitchFamily="2" charset="-78"/>
              </a:rPr>
              <a:t>شايستگي‌هاي سيستم‌هاي اطلاعات </a:t>
            </a:r>
            <a:endParaRPr lang="en-US" sz="1600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1560094" y="380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1560094" y="3800648"/>
            <a:ext cx="5486400" cy="3125788"/>
            <a:chOff x="1800" y="1440"/>
            <a:chExt cx="8640" cy="4922"/>
          </a:xfrm>
        </p:grpSpPr>
        <p:sp>
          <p:nvSpPr>
            <p:cNvPr id="6" name="AutoShape 9"/>
            <p:cNvSpPr>
              <a:spLocks noChangeAspect="1" noChangeArrowheads="1" noTextEdit="1"/>
            </p:cNvSpPr>
            <p:nvPr/>
          </p:nvSpPr>
          <p:spPr bwMode="auto">
            <a:xfrm>
              <a:off x="1800" y="1440"/>
              <a:ext cx="8640" cy="492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8"/>
            <p:cNvSpPr>
              <a:spLocks noChangeArrowheads="1"/>
            </p:cNvSpPr>
            <p:nvPr/>
          </p:nvSpPr>
          <p:spPr bwMode="auto">
            <a:xfrm>
              <a:off x="4211" y="2039"/>
              <a:ext cx="3806" cy="380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3664" y="3962"/>
              <a:ext cx="1189" cy="119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استخراج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5504" y="1533"/>
              <a:ext cx="1189" cy="119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استراتژي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7435" y="3947"/>
              <a:ext cx="1189" cy="119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عرضه</a:t>
              </a: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>
              <a:off x="3233" y="2676"/>
              <a:ext cx="1830" cy="67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تعريف سهم سيستم‌هاي اطلاعات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7033" y="2676"/>
              <a:ext cx="1830" cy="67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تعريف قابليت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 </a:t>
              </a:r>
              <a:r>
                <a:rPr kumimoji="0" lang="fa-I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تكنولوژي اطلاعات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2"/>
            <p:cNvSpPr>
              <a:spLocks noChangeArrowheads="1"/>
            </p:cNvSpPr>
            <p:nvPr/>
          </p:nvSpPr>
          <p:spPr bwMode="auto">
            <a:xfrm>
              <a:off x="5203" y="5466"/>
              <a:ext cx="1830" cy="67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ارائه راهكارها</a:t>
              </a: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Mitra" panose="00000400000000000000" pitchFamily="2" charset="-78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60627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4235</TotalTime>
  <Words>4294</Words>
  <Application>Microsoft Office PowerPoint</Application>
  <PresentationFormat>On-screen Show (4:3)</PresentationFormat>
  <Paragraphs>786</Paragraphs>
  <Slides>20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برنامه ریزی استراتژیک سیستم های اطلاعات (12)</vt:lpstr>
      <vt:lpstr>برنامه ریزی استراتژیک سیستم های اطلاعات (12)</vt:lpstr>
      <vt:lpstr>برنامه ریزی استراتژیک سیستم های اطلاعات (12)</vt:lpstr>
      <vt:lpstr>برنامه ریزی استراتژیک سیستم های اطلاعات (12)</vt:lpstr>
      <vt:lpstr>برنامه ریزی استراتژیک سیستم های اطلاعات (12)</vt:lpstr>
      <vt:lpstr>برنامه ریزی استراتژیک سیستم های اطلاعات (12)</vt:lpstr>
      <vt:lpstr>برنامه ریزی استراتژیک سیستم های اطلاعات (12)</vt:lpstr>
      <vt:lpstr>برنامه ریزی استراتژیک سیستم های اطلاعات (12)</vt:lpstr>
      <vt:lpstr>برنامه ریزی استراتژیک سیستم های اطلاعات (12)</vt:lpstr>
      <vt:lpstr>برنامه ریزی استراتژیک سیستم های اطلاعات (12)</vt:lpstr>
      <vt:lpstr>برنامه ریزی استراتژیک سیستم های اطلاعات (12)</vt:lpstr>
      <vt:lpstr>برنامه ریزی استراتژیک سیستم های اطلاعات (12)</vt:lpstr>
      <vt:lpstr>برنامه ریزی استراتژیک سیستم های اطلاعات (12)</vt:lpstr>
      <vt:lpstr>برنامه ریزی استراتژیک سیستم های اطلاعات (12)</vt:lpstr>
      <vt:lpstr>برنامه ریزی استراتژیک سیستم های اطلاعات (12)</vt:lpstr>
      <vt:lpstr>برنامه ریزی استراتژیک سیستم های اطلاعات (12)</vt:lpstr>
      <vt:lpstr>برنامه ریزی استراتژیک سیستم های اطلاعات (12)</vt:lpstr>
      <vt:lpstr>برنامه ریزی استراتژیک سیستم های اطلاعات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fazeli</dc:creator>
  <cp:lastModifiedBy>WIN XP</cp:lastModifiedBy>
  <cp:revision>537</cp:revision>
  <dcterms:created xsi:type="dcterms:W3CDTF">2015-04-14T12:39:20Z</dcterms:created>
  <dcterms:modified xsi:type="dcterms:W3CDTF">2016-05-02T12:41:25Z</dcterms:modified>
</cp:coreProperties>
</file>