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56" r:id="rId2"/>
    <p:sldId id="259" r:id="rId3"/>
    <p:sldId id="257"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61"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2606" autoAdjust="0"/>
    <p:restoredTop sz="94660"/>
  </p:normalViewPr>
  <p:slideViewPr>
    <p:cSldViewPr snapToGrid="0">
      <p:cViewPr varScale="1">
        <p:scale>
          <a:sx n="78" d="100"/>
          <a:sy n="78" d="100"/>
        </p:scale>
        <p:origin x="-66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D03A90-5E11-490F-851E-0ABFE129108D}" type="doc">
      <dgm:prSet loTypeId="urn:microsoft.com/office/officeart/2005/8/layout/hierarchy3" loCatId="hierarchy" qsTypeId="urn:microsoft.com/office/officeart/2005/8/quickstyle/simple4" qsCatId="simple" csTypeId="urn:microsoft.com/office/officeart/2005/8/colors/colorful5" csCatId="colorful" phldr="1"/>
      <dgm:spPr/>
      <dgm:t>
        <a:bodyPr/>
        <a:lstStyle/>
        <a:p>
          <a:endParaRPr lang="en-US"/>
        </a:p>
      </dgm:t>
    </dgm:pt>
    <dgm:pt modelId="{D513AE09-2A84-4393-8378-5C7F0FA1CA4A}">
      <dgm:prSet phldrT="[Text]" custT="1"/>
      <dgm:spPr>
        <a:solidFill>
          <a:schemeClr val="accent4">
            <a:lumMod val="60000"/>
            <a:lumOff val="40000"/>
          </a:schemeClr>
        </a:solidFill>
        <a:ln>
          <a:solidFill>
            <a:schemeClr val="tx1"/>
          </a:solidFill>
        </a:ln>
      </dgm:spPr>
      <dgm:t>
        <a:bodyPr/>
        <a:lstStyle/>
        <a:p>
          <a:pPr algn="r" rtl="1"/>
          <a:r>
            <a:rPr lang="fa-IR" sz="1400" b="1" dirty="0" smtClean="0">
              <a:solidFill>
                <a:srgbClr val="FF0000"/>
              </a:solidFill>
              <a:cs typeface="B Koodak" panose="00000700000000000000" pitchFamily="2" charset="-78"/>
            </a:rPr>
            <a:t>فصل 1</a:t>
          </a:r>
          <a:r>
            <a:rPr lang="fa-IR" sz="1400" b="1" dirty="0" smtClean="0">
              <a:solidFill>
                <a:schemeClr val="tx1"/>
              </a:solidFill>
              <a:cs typeface="B Koodak" panose="00000700000000000000" pitchFamily="2" charset="-78"/>
            </a:rPr>
            <a:t>: نقش تكاملي سيستم‌هاي اطلاعات و تكنولوژي‌ اطلاعات در سازمان</a:t>
          </a:r>
          <a:endParaRPr lang="en-US" sz="1400" b="1" dirty="0">
            <a:solidFill>
              <a:schemeClr val="tx1"/>
            </a:solidFill>
            <a:cs typeface="B Koodak" panose="00000700000000000000" pitchFamily="2" charset="-78"/>
          </a:endParaRPr>
        </a:p>
      </dgm:t>
    </dgm:pt>
    <dgm:pt modelId="{09AA0646-7F94-4BBC-BE23-D109E04FE524}" type="parTrans" cxnId="{3033DB81-217A-4EAE-8783-307A3F31E730}">
      <dgm:prSet/>
      <dgm:spPr/>
      <dgm:t>
        <a:bodyPr/>
        <a:lstStyle/>
        <a:p>
          <a:endParaRPr lang="en-US"/>
        </a:p>
      </dgm:t>
    </dgm:pt>
    <dgm:pt modelId="{02307B2B-DCAB-42F9-8ACC-35782D2C2142}" type="sibTrans" cxnId="{3033DB81-217A-4EAE-8783-307A3F31E730}">
      <dgm:prSet/>
      <dgm:spPr/>
      <dgm:t>
        <a:bodyPr/>
        <a:lstStyle/>
        <a:p>
          <a:endParaRPr lang="en-US"/>
        </a:p>
      </dgm:t>
    </dgm:pt>
    <dgm:pt modelId="{F0242A3E-C692-45ED-A799-AFE543D1B984}">
      <dgm:prSet phldrT="[Text]" custT="1"/>
      <dgm:spPr/>
      <dgm:t>
        <a:bodyPr/>
        <a:lstStyle/>
        <a:p>
          <a:pPr algn="r" rtl="1"/>
          <a:r>
            <a:rPr lang="fa-IR" sz="1100" b="0" dirty="0" smtClean="0">
              <a:cs typeface="B Koodak" panose="00000700000000000000" pitchFamily="2" charset="-78"/>
            </a:rPr>
            <a:t>سيستم‌هاي اطلاعات و تكنولوژي اطلاعات</a:t>
          </a:r>
          <a:endParaRPr lang="en-US" sz="1100" b="0" dirty="0">
            <a:cs typeface="B Koodak" panose="00000700000000000000" pitchFamily="2" charset="-78"/>
          </a:endParaRPr>
        </a:p>
      </dgm:t>
    </dgm:pt>
    <dgm:pt modelId="{A4B2AB8E-6C75-40EA-AFEF-579FA38DC641}" type="parTrans" cxnId="{2F75D99A-451C-4630-B920-0BE0F5AEDA26}">
      <dgm:prSet/>
      <dgm:spPr/>
      <dgm:t>
        <a:bodyPr/>
        <a:lstStyle/>
        <a:p>
          <a:pPr algn="r" rtl="1"/>
          <a:endParaRPr lang="en-US" sz="1100" b="0">
            <a:cs typeface="B Koodak" panose="00000700000000000000" pitchFamily="2" charset="-78"/>
          </a:endParaRPr>
        </a:p>
      </dgm:t>
    </dgm:pt>
    <dgm:pt modelId="{C36AAA2E-AFF4-410E-8FCE-908466632EF5}" type="sibTrans" cxnId="{2F75D99A-451C-4630-B920-0BE0F5AEDA26}">
      <dgm:prSet/>
      <dgm:spPr/>
      <dgm:t>
        <a:bodyPr/>
        <a:lstStyle/>
        <a:p>
          <a:endParaRPr lang="en-US"/>
        </a:p>
      </dgm:t>
    </dgm:pt>
    <dgm:pt modelId="{AA52EF45-A444-40D9-A386-B16077C7F1C0}">
      <dgm:prSet phldrT="[Text]" custT="1"/>
      <dgm:spPr/>
      <dgm:t>
        <a:bodyPr/>
        <a:lstStyle/>
        <a:p>
          <a:pPr algn="r" rtl="1"/>
          <a:r>
            <a:rPr lang="fa-IR" sz="1100" b="0" dirty="0" smtClean="0">
              <a:cs typeface="B Koodak" panose="00000700000000000000" pitchFamily="2" charset="-78"/>
            </a:rPr>
            <a:t>كسب و كار الكترونيك و تجارت الكترونيك </a:t>
          </a:r>
          <a:endParaRPr lang="en-US" sz="1100" b="0" dirty="0">
            <a:cs typeface="B Koodak" panose="00000700000000000000" pitchFamily="2" charset="-78"/>
          </a:endParaRPr>
        </a:p>
      </dgm:t>
    </dgm:pt>
    <dgm:pt modelId="{6BB92A94-2C3F-42F9-A056-04F0CBC6CEA7}" type="parTrans" cxnId="{41ED6639-352D-48FC-BEBC-11C644987388}">
      <dgm:prSet/>
      <dgm:spPr/>
      <dgm:t>
        <a:bodyPr/>
        <a:lstStyle/>
        <a:p>
          <a:pPr algn="r" rtl="1"/>
          <a:endParaRPr lang="en-US" sz="1100" b="0">
            <a:cs typeface="B Koodak" panose="00000700000000000000" pitchFamily="2" charset="-78"/>
          </a:endParaRPr>
        </a:p>
      </dgm:t>
    </dgm:pt>
    <dgm:pt modelId="{429C8710-09B3-487E-8150-020C925E52E3}" type="sibTrans" cxnId="{41ED6639-352D-48FC-BEBC-11C644987388}">
      <dgm:prSet/>
      <dgm:spPr/>
      <dgm:t>
        <a:bodyPr/>
        <a:lstStyle/>
        <a:p>
          <a:endParaRPr lang="en-US"/>
        </a:p>
      </dgm:t>
    </dgm:pt>
    <dgm:pt modelId="{0840FF35-0560-4CED-9DEF-C5574950AE45}">
      <dgm:prSet custT="1"/>
      <dgm:spPr/>
      <dgm:t>
        <a:bodyPr/>
        <a:lstStyle/>
        <a:p>
          <a:pPr algn="r" rtl="1"/>
          <a:r>
            <a:rPr lang="fa-IR" sz="1100" b="0" dirty="0" smtClean="0">
              <a:cs typeface="B Koodak" panose="00000700000000000000" pitchFamily="2" charset="-78"/>
            </a:rPr>
            <a:t>ديدگاهها و الگوهاي جديدسيستم‌هاي اطلاعات و تكنولوژي اطلاعات در سازمانها</a:t>
          </a:r>
          <a:endParaRPr lang="en-US" sz="1100" b="0" dirty="0">
            <a:cs typeface="B Koodak" panose="00000700000000000000" pitchFamily="2" charset="-78"/>
          </a:endParaRPr>
        </a:p>
      </dgm:t>
    </dgm:pt>
    <dgm:pt modelId="{0D5901FC-9820-4C05-AFDB-2811A9FDDE78}" type="parTrans" cxnId="{49257613-AB5D-4D09-870E-8DEA5DD69EDC}">
      <dgm:prSet/>
      <dgm:spPr/>
      <dgm:t>
        <a:bodyPr/>
        <a:lstStyle/>
        <a:p>
          <a:pPr algn="r" rtl="1"/>
          <a:endParaRPr lang="en-US" sz="1100" b="0">
            <a:cs typeface="B Koodak" panose="00000700000000000000" pitchFamily="2" charset="-78"/>
          </a:endParaRPr>
        </a:p>
      </dgm:t>
    </dgm:pt>
    <dgm:pt modelId="{FB778858-9E68-44E1-A33C-6C672FF21264}" type="sibTrans" cxnId="{49257613-AB5D-4D09-870E-8DEA5DD69EDC}">
      <dgm:prSet/>
      <dgm:spPr/>
      <dgm:t>
        <a:bodyPr/>
        <a:lstStyle/>
        <a:p>
          <a:endParaRPr lang="en-US"/>
        </a:p>
      </dgm:t>
    </dgm:pt>
    <dgm:pt modelId="{11823097-5F02-4313-AFDE-41FFA608860D}">
      <dgm:prSet custT="1"/>
      <dgm:spPr/>
      <dgm:t>
        <a:bodyPr/>
        <a:lstStyle/>
        <a:p>
          <a:pPr algn="r" rtl="1"/>
          <a:r>
            <a:rPr lang="fa-IR" sz="1100" b="0" dirty="0" smtClean="0">
              <a:cs typeface="B Koodak" panose="00000700000000000000" pitchFamily="2" charset="-78"/>
            </a:rPr>
            <a:t>دوره سيستم‌هاي اطلاعات استراتژيك</a:t>
          </a:r>
          <a:endParaRPr lang="en-US" sz="1100" b="0" dirty="0">
            <a:cs typeface="B Koodak" panose="00000700000000000000" pitchFamily="2" charset="-78"/>
          </a:endParaRPr>
        </a:p>
      </dgm:t>
    </dgm:pt>
    <dgm:pt modelId="{981E7D12-34DA-446C-BA22-5F35CED18545}" type="parTrans" cxnId="{912876B3-16B2-4303-8EB9-711FC27B066D}">
      <dgm:prSet/>
      <dgm:spPr/>
      <dgm:t>
        <a:bodyPr/>
        <a:lstStyle/>
        <a:p>
          <a:pPr algn="r" rtl="1"/>
          <a:endParaRPr lang="en-US" sz="1100" b="0">
            <a:cs typeface="B Koodak" panose="00000700000000000000" pitchFamily="2" charset="-78"/>
          </a:endParaRPr>
        </a:p>
      </dgm:t>
    </dgm:pt>
    <dgm:pt modelId="{E7FFF456-C0C8-4AFC-A2B6-FFBE6D9FC00B}" type="sibTrans" cxnId="{912876B3-16B2-4303-8EB9-711FC27B066D}">
      <dgm:prSet/>
      <dgm:spPr/>
      <dgm:t>
        <a:bodyPr/>
        <a:lstStyle/>
        <a:p>
          <a:endParaRPr lang="en-US"/>
        </a:p>
      </dgm:t>
    </dgm:pt>
    <dgm:pt modelId="{6CF47DD3-61BB-46E0-B330-4BF4E5CAC460}">
      <dgm:prSet custT="1"/>
      <dgm:spPr/>
      <dgm:t>
        <a:bodyPr/>
        <a:lstStyle/>
        <a:p>
          <a:pPr algn="r" rtl="1"/>
          <a:r>
            <a:rPr lang="fa-IR" sz="800" b="1" dirty="0" smtClean="0">
              <a:cs typeface="B Koodak" panose="00000700000000000000" pitchFamily="2" charset="-78"/>
            </a:rPr>
            <a:t>بهره‌گيري استراتژيك از سيستم‌هاي اطلاعات و تكنولوژي اطلاعات:طبقه‌بندي، عواملي براي موفقيت و كابردهاي مديريتي</a:t>
          </a:r>
          <a:endParaRPr lang="en-US" sz="800" b="1" dirty="0">
            <a:cs typeface="B Koodak" panose="00000700000000000000" pitchFamily="2" charset="-78"/>
          </a:endParaRPr>
        </a:p>
      </dgm:t>
    </dgm:pt>
    <dgm:pt modelId="{7D2C9962-5E3A-4CB1-9CBD-F82630501B23}" type="parTrans" cxnId="{C775C180-63C5-4EE3-8ECA-5BEBED0C66A8}">
      <dgm:prSet/>
      <dgm:spPr/>
      <dgm:t>
        <a:bodyPr/>
        <a:lstStyle/>
        <a:p>
          <a:pPr algn="r" rtl="1"/>
          <a:endParaRPr lang="en-US" sz="1100" b="0">
            <a:cs typeface="B Koodak" panose="00000700000000000000" pitchFamily="2" charset="-78"/>
          </a:endParaRPr>
        </a:p>
      </dgm:t>
    </dgm:pt>
    <dgm:pt modelId="{FC1F5710-26A5-47E6-A5FC-2D1E9BE22772}" type="sibTrans" cxnId="{C775C180-63C5-4EE3-8ECA-5BEBED0C66A8}">
      <dgm:prSet/>
      <dgm:spPr/>
      <dgm:t>
        <a:bodyPr/>
        <a:lstStyle/>
        <a:p>
          <a:endParaRPr lang="en-US"/>
        </a:p>
      </dgm:t>
    </dgm:pt>
    <dgm:pt modelId="{D1D46A22-18C7-4853-89CA-EFE4BE257A13}">
      <dgm:prSet custT="1"/>
      <dgm:spPr/>
      <dgm:t>
        <a:bodyPr/>
        <a:lstStyle/>
        <a:p>
          <a:pPr algn="r" rtl="1"/>
          <a:r>
            <a:rPr lang="fa-IR" sz="1100" b="0" dirty="0" smtClean="0">
              <a:cs typeface="B Koodak" panose="00000700000000000000" pitchFamily="2" charset="-78"/>
            </a:rPr>
            <a:t>ايجاد ارتباط با مشتريان و تامين‌كنندگان</a:t>
          </a:r>
          <a:endParaRPr lang="en-US" sz="1100" b="0" dirty="0">
            <a:cs typeface="B Koodak" panose="00000700000000000000" pitchFamily="2" charset="-78"/>
          </a:endParaRPr>
        </a:p>
      </dgm:t>
    </dgm:pt>
    <dgm:pt modelId="{E25E248E-855B-4549-A414-3D34D9F87583}" type="parTrans" cxnId="{68907C07-FC3D-493B-9DEE-A68628FC7FF6}">
      <dgm:prSet/>
      <dgm:spPr/>
      <dgm:t>
        <a:bodyPr/>
        <a:lstStyle/>
        <a:p>
          <a:pPr algn="r" rtl="1"/>
          <a:endParaRPr lang="en-US" sz="1100" b="0">
            <a:cs typeface="B Koodak" panose="00000700000000000000" pitchFamily="2" charset="-78"/>
          </a:endParaRPr>
        </a:p>
      </dgm:t>
    </dgm:pt>
    <dgm:pt modelId="{DC2C1E83-3BFD-41A8-BE51-F91BC630AC89}" type="sibTrans" cxnId="{68907C07-FC3D-493B-9DEE-A68628FC7FF6}">
      <dgm:prSet/>
      <dgm:spPr/>
      <dgm:t>
        <a:bodyPr/>
        <a:lstStyle/>
        <a:p>
          <a:endParaRPr lang="en-US"/>
        </a:p>
      </dgm:t>
    </dgm:pt>
    <dgm:pt modelId="{E6340103-0EDF-43C3-99B7-D49413CB84F4}">
      <dgm:prSet custT="1"/>
      <dgm:spPr/>
      <dgm:t>
        <a:bodyPr/>
        <a:lstStyle/>
        <a:p>
          <a:pPr algn="r" rtl="1"/>
          <a:r>
            <a:rPr lang="fa-IR" sz="1100" b="0" dirty="0" smtClean="0">
              <a:cs typeface="B Koodak" panose="00000700000000000000" pitchFamily="2" charset="-78"/>
            </a:rPr>
            <a:t>چرا استراتژي سيستم‌هاي اطلاعات و تكنولوژي اطلاعات داشته باشيم؟</a:t>
          </a:r>
          <a:endParaRPr lang="en-US" sz="1100" b="0" dirty="0">
            <a:cs typeface="B Koodak" panose="00000700000000000000" pitchFamily="2" charset="-78"/>
          </a:endParaRPr>
        </a:p>
      </dgm:t>
    </dgm:pt>
    <dgm:pt modelId="{491486FF-FC9E-43CC-A1ED-5D02028205FD}" type="parTrans" cxnId="{B2701F8E-E74F-4312-AFA2-25093CD31999}">
      <dgm:prSet/>
      <dgm:spPr/>
      <dgm:t>
        <a:bodyPr/>
        <a:lstStyle/>
        <a:p>
          <a:pPr algn="r" rtl="1"/>
          <a:endParaRPr lang="en-US" sz="1100" b="0">
            <a:cs typeface="B Koodak" panose="00000700000000000000" pitchFamily="2" charset="-78"/>
          </a:endParaRPr>
        </a:p>
      </dgm:t>
    </dgm:pt>
    <dgm:pt modelId="{761A2ACF-E961-436F-BEEC-85F1C3230942}" type="sibTrans" cxnId="{B2701F8E-E74F-4312-AFA2-25093CD31999}">
      <dgm:prSet/>
      <dgm:spPr/>
      <dgm:t>
        <a:bodyPr/>
        <a:lstStyle/>
        <a:p>
          <a:endParaRPr lang="en-US"/>
        </a:p>
      </dgm:t>
    </dgm:pt>
    <dgm:pt modelId="{AF105648-2158-49F3-88E2-7FB97DED01D0}">
      <dgm:prSet custT="1"/>
      <dgm:spPr/>
      <dgm:t>
        <a:bodyPr/>
        <a:lstStyle/>
        <a:p>
          <a:pPr algn="r" rtl="1"/>
          <a:r>
            <a:rPr lang="fa-IR" sz="1100" b="0" dirty="0" smtClean="0">
              <a:cs typeface="B Koodak" panose="00000700000000000000" pitchFamily="2" charset="-78"/>
            </a:rPr>
            <a:t>مفهوم استراتژي سيستم‌هاي اطلاعات و تكنولوژي اطلاعات </a:t>
          </a:r>
          <a:endParaRPr lang="en-US" sz="1100" b="0" dirty="0">
            <a:cs typeface="B Koodak" panose="00000700000000000000" pitchFamily="2" charset="-78"/>
          </a:endParaRPr>
        </a:p>
      </dgm:t>
    </dgm:pt>
    <dgm:pt modelId="{AB35BFB7-61F0-49DF-8AB3-61B1D49C1067}" type="parTrans" cxnId="{A2DBD694-943A-41A2-9A31-176F8E04EFB5}">
      <dgm:prSet/>
      <dgm:spPr/>
      <dgm:t>
        <a:bodyPr/>
        <a:lstStyle/>
        <a:p>
          <a:pPr algn="r" rtl="1"/>
          <a:endParaRPr lang="en-US" sz="1100" b="0">
            <a:cs typeface="B Koodak" panose="00000700000000000000" pitchFamily="2" charset="-78"/>
          </a:endParaRPr>
        </a:p>
      </dgm:t>
    </dgm:pt>
    <dgm:pt modelId="{56455745-A498-483F-B682-437D3585684C}" type="sibTrans" cxnId="{A2DBD694-943A-41A2-9A31-176F8E04EFB5}">
      <dgm:prSet/>
      <dgm:spPr/>
      <dgm:t>
        <a:bodyPr/>
        <a:lstStyle/>
        <a:p>
          <a:endParaRPr lang="en-US"/>
        </a:p>
      </dgm:t>
    </dgm:pt>
    <dgm:pt modelId="{623D65BC-CFDA-402D-9979-AEFEF11A7F60}">
      <dgm:prSet custT="1"/>
      <dgm:spPr/>
      <dgm:t>
        <a:bodyPr/>
        <a:lstStyle/>
        <a:p>
          <a:pPr algn="r" rtl="1"/>
          <a:r>
            <a:rPr lang="fa-IR" sz="1100" b="0" dirty="0" smtClean="0">
              <a:cs typeface="B Koodak" panose="00000700000000000000" pitchFamily="2" charset="-78"/>
            </a:rPr>
            <a:t>بهبود هماهنگي فرآيندهاي داخلي</a:t>
          </a:r>
          <a:endParaRPr lang="en-US" sz="1100" b="0" dirty="0">
            <a:cs typeface="B Koodak" panose="00000700000000000000" pitchFamily="2" charset="-78"/>
          </a:endParaRPr>
        </a:p>
      </dgm:t>
    </dgm:pt>
    <dgm:pt modelId="{13EB4ED0-16B9-40E3-895B-84BB10A0B1A1}" type="parTrans" cxnId="{DC124784-86EC-4409-AF48-A29BA24E6425}">
      <dgm:prSet/>
      <dgm:spPr/>
      <dgm:t>
        <a:bodyPr/>
        <a:lstStyle/>
        <a:p>
          <a:pPr algn="r" rtl="1"/>
          <a:endParaRPr lang="en-US" sz="1100" b="0">
            <a:cs typeface="B Koodak" panose="00000700000000000000" pitchFamily="2" charset="-78"/>
          </a:endParaRPr>
        </a:p>
      </dgm:t>
    </dgm:pt>
    <dgm:pt modelId="{5F5CE834-BD25-4E39-A688-1A0B11615678}" type="sibTrans" cxnId="{DC124784-86EC-4409-AF48-A29BA24E6425}">
      <dgm:prSet/>
      <dgm:spPr/>
      <dgm:t>
        <a:bodyPr/>
        <a:lstStyle/>
        <a:p>
          <a:endParaRPr lang="en-US"/>
        </a:p>
      </dgm:t>
    </dgm:pt>
    <dgm:pt modelId="{E3EB4251-B0D0-492F-B3D6-8AE64A70BC6E}">
      <dgm:prSet custT="1"/>
      <dgm:spPr/>
      <dgm:t>
        <a:bodyPr/>
        <a:lstStyle/>
        <a:p>
          <a:pPr algn="r" rtl="1"/>
          <a:r>
            <a:rPr lang="fa-IR" sz="1100" b="0" dirty="0" smtClean="0">
              <a:cs typeface="B Koodak" panose="00000700000000000000" pitchFamily="2" charset="-78"/>
            </a:rPr>
            <a:t>كالاها و خدمات اطلاعات محور</a:t>
          </a:r>
          <a:endParaRPr lang="en-US" sz="1100" b="0" dirty="0">
            <a:cs typeface="B Koodak" panose="00000700000000000000" pitchFamily="2" charset="-78"/>
          </a:endParaRPr>
        </a:p>
      </dgm:t>
    </dgm:pt>
    <dgm:pt modelId="{BBE463C4-567D-4292-82A0-373B03ED7842}" type="parTrans" cxnId="{2FDFD6EE-DB9F-4341-9EE3-961A06F3A675}">
      <dgm:prSet/>
      <dgm:spPr/>
      <dgm:t>
        <a:bodyPr/>
        <a:lstStyle/>
        <a:p>
          <a:pPr algn="r" rtl="1"/>
          <a:endParaRPr lang="en-US" sz="1100" b="0">
            <a:cs typeface="B Koodak" panose="00000700000000000000" pitchFamily="2" charset="-78"/>
          </a:endParaRPr>
        </a:p>
      </dgm:t>
    </dgm:pt>
    <dgm:pt modelId="{ADE4E07A-2687-4209-A50C-783A4CCBFAFC}" type="sibTrans" cxnId="{2FDFD6EE-DB9F-4341-9EE3-961A06F3A675}">
      <dgm:prSet/>
      <dgm:spPr/>
      <dgm:t>
        <a:bodyPr/>
        <a:lstStyle/>
        <a:p>
          <a:endParaRPr lang="en-US"/>
        </a:p>
      </dgm:t>
    </dgm:pt>
    <dgm:pt modelId="{CA74DB72-1D78-4C11-85EE-4F98670CB5B7}">
      <dgm:prSet custT="1"/>
      <dgm:spPr/>
      <dgm:t>
        <a:bodyPr/>
        <a:lstStyle/>
        <a:p>
          <a:pPr algn="r" rtl="1"/>
          <a:r>
            <a:rPr lang="fa-IR" sz="1100" b="0" dirty="0" smtClean="0">
              <a:cs typeface="B Koodak" panose="00000700000000000000" pitchFamily="2" charset="-78"/>
            </a:rPr>
            <a:t>سيستم‌هاي اطلاعات مديران اجرايي</a:t>
          </a:r>
          <a:endParaRPr lang="en-US" sz="1100" b="0" dirty="0">
            <a:cs typeface="B Koodak" panose="00000700000000000000" pitchFamily="2" charset="-78"/>
          </a:endParaRPr>
        </a:p>
      </dgm:t>
    </dgm:pt>
    <dgm:pt modelId="{328B6C4A-2F47-4A41-8948-C2E24C6BD179}" type="parTrans" cxnId="{03E62A5E-6F20-4DCE-92EA-A1AE28455F52}">
      <dgm:prSet/>
      <dgm:spPr/>
      <dgm:t>
        <a:bodyPr/>
        <a:lstStyle/>
        <a:p>
          <a:pPr algn="r" rtl="1"/>
          <a:endParaRPr lang="en-US" sz="1100" b="0">
            <a:cs typeface="B Koodak" panose="00000700000000000000" pitchFamily="2" charset="-78"/>
          </a:endParaRPr>
        </a:p>
      </dgm:t>
    </dgm:pt>
    <dgm:pt modelId="{8B92D944-7415-4596-BF49-4E3D3AB07B29}" type="sibTrans" cxnId="{03E62A5E-6F20-4DCE-92EA-A1AE28455F52}">
      <dgm:prSet/>
      <dgm:spPr/>
      <dgm:t>
        <a:bodyPr/>
        <a:lstStyle/>
        <a:p>
          <a:endParaRPr lang="en-US"/>
        </a:p>
      </dgm:t>
    </dgm:pt>
    <dgm:pt modelId="{878BC2F7-35C4-446E-B1D4-0E42A21B449F}">
      <dgm:prSet custT="1"/>
      <dgm:spPr/>
      <dgm:t>
        <a:bodyPr/>
        <a:lstStyle/>
        <a:p>
          <a:pPr algn="r" rtl="1"/>
          <a:r>
            <a:rPr lang="fa-IR" sz="1100" b="0" dirty="0" smtClean="0">
              <a:cs typeface="B Koodak" panose="00000700000000000000" pitchFamily="2" charset="-78"/>
            </a:rPr>
            <a:t>عوامل موفقيت در سيستم‌هاي اطلاعات استراتژيك </a:t>
          </a:r>
          <a:endParaRPr lang="en-US" sz="1100" b="0" dirty="0">
            <a:cs typeface="B Koodak" panose="00000700000000000000" pitchFamily="2" charset="-78"/>
          </a:endParaRPr>
        </a:p>
      </dgm:t>
    </dgm:pt>
    <dgm:pt modelId="{F2A8A83B-8109-4C5A-9BC1-D7D3FA14A69D}" type="parTrans" cxnId="{034D930A-4401-4517-8E2E-355A07F207C0}">
      <dgm:prSet/>
      <dgm:spPr/>
      <dgm:t>
        <a:bodyPr/>
        <a:lstStyle/>
        <a:p>
          <a:pPr algn="r" rtl="1"/>
          <a:endParaRPr lang="en-US" sz="1100" b="0">
            <a:cs typeface="B Koodak" panose="00000700000000000000" pitchFamily="2" charset="-78"/>
          </a:endParaRPr>
        </a:p>
      </dgm:t>
    </dgm:pt>
    <dgm:pt modelId="{FFE970C5-F860-430B-A193-B7324BEA02F5}" type="sibTrans" cxnId="{034D930A-4401-4517-8E2E-355A07F207C0}">
      <dgm:prSet/>
      <dgm:spPr/>
      <dgm:t>
        <a:bodyPr/>
        <a:lstStyle/>
        <a:p>
          <a:endParaRPr lang="en-US"/>
        </a:p>
      </dgm:t>
    </dgm:pt>
    <dgm:pt modelId="{AFA85293-4723-482A-9E1D-34271B1DD5C8}">
      <dgm:prSet custT="1"/>
      <dgm:spPr/>
      <dgm:t>
        <a:bodyPr/>
        <a:lstStyle/>
        <a:p>
          <a:pPr algn="r" rtl="1"/>
          <a:r>
            <a:rPr lang="fa-IR" sz="1100" b="0" dirty="0" smtClean="0">
              <a:cs typeface="B Koodak" panose="00000700000000000000" pitchFamily="2" charset="-78"/>
            </a:rPr>
            <a:t>كاربردها براي مديريت</a:t>
          </a:r>
          <a:endParaRPr lang="en-US" sz="1100" b="0" dirty="0">
            <a:cs typeface="B Koodak" panose="00000700000000000000" pitchFamily="2" charset="-78"/>
          </a:endParaRPr>
        </a:p>
      </dgm:t>
    </dgm:pt>
    <dgm:pt modelId="{A4196723-DA2B-4431-950F-D3B6C6583885}" type="parTrans" cxnId="{3F1996C0-E6AB-46CE-BE1A-FABF7803C098}">
      <dgm:prSet/>
      <dgm:spPr/>
      <dgm:t>
        <a:bodyPr/>
        <a:lstStyle/>
        <a:p>
          <a:pPr algn="r" rtl="1"/>
          <a:endParaRPr lang="en-US" sz="1100" b="0">
            <a:cs typeface="B Koodak" panose="00000700000000000000" pitchFamily="2" charset="-78"/>
          </a:endParaRPr>
        </a:p>
      </dgm:t>
    </dgm:pt>
    <dgm:pt modelId="{AA92BD84-E858-4C2E-AF68-4D0949A70F22}" type="sibTrans" cxnId="{3F1996C0-E6AB-46CE-BE1A-FABF7803C098}">
      <dgm:prSet/>
      <dgm:spPr/>
      <dgm:t>
        <a:bodyPr/>
        <a:lstStyle/>
        <a:p>
          <a:endParaRPr lang="en-US"/>
        </a:p>
      </dgm:t>
    </dgm:pt>
    <dgm:pt modelId="{1550441B-49FA-4DDB-8932-452FAA87506F}">
      <dgm:prSet custT="1"/>
      <dgm:spPr/>
      <dgm:t>
        <a:bodyPr/>
        <a:lstStyle/>
        <a:p>
          <a:pPr algn="r" rtl="1"/>
          <a:r>
            <a:rPr lang="fa-IR" sz="1100" b="0" dirty="0" smtClean="0">
              <a:cs typeface="B Koodak" panose="00000700000000000000" pitchFamily="2" charset="-78"/>
            </a:rPr>
            <a:t>هماهنگي استراتژيك</a:t>
          </a:r>
          <a:endParaRPr lang="en-US" sz="1100" b="0" dirty="0">
            <a:cs typeface="B Koodak" panose="00000700000000000000" pitchFamily="2" charset="-78"/>
          </a:endParaRPr>
        </a:p>
      </dgm:t>
    </dgm:pt>
    <dgm:pt modelId="{9B020663-6E34-4E44-8D01-6157A7707A24}" type="parTrans" cxnId="{76039866-F789-40C0-904B-7F781F0B6B27}">
      <dgm:prSet/>
      <dgm:spPr/>
      <dgm:t>
        <a:bodyPr/>
        <a:lstStyle/>
        <a:p>
          <a:pPr algn="r" rtl="1"/>
          <a:endParaRPr lang="en-US" sz="1100" b="0">
            <a:cs typeface="B Koodak" panose="00000700000000000000" pitchFamily="2" charset="-78"/>
          </a:endParaRPr>
        </a:p>
      </dgm:t>
    </dgm:pt>
    <dgm:pt modelId="{FEC05F86-35C6-487D-B61B-01239C104E5D}" type="sibTrans" cxnId="{76039866-F789-40C0-904B-7F781F0B6B27}">
      <dgm:prSet/>
      <dgm:spPr/>
      <dgm:t>
        <a:bodyPr/>
        <a:lstStyle/>
        <a:p>
          <a:endParaRPr lang="en-US"/>
        </a:p>
      </dgm:t>
    </dgm:pt>
    <dgm:pt modelId="{423889E3-799C-4B1A-A84B-BC36C6E2E4B3}">
      <dgm:prSet custT="1"/>
      <dgm:spPr/>
      <dgm:t>
        <a:bodyPr/>
        <a:lstStyle/>
        <a:p>
          <a:pPr algn="r" rtl="1"/>
          <a:r>
            <a:rPr lang="fa-IR" sz="1100" b="0" dirty="0" smtClean="0">
              <a:cs typeface="B Koodak" panose="00000700000000000000" pitchFamily="2" charset="-78"/>
            </a:rPr>
            <a:t>سبد كاربردها براي «حوزه تركيبي»</a:t>
          </a:r>
          <a:endParaRPr lang="en-US" sz="1100" b="0" dirty="0">
            <a:cs typeface="B Koodak" panose="00000700000000000000" pitchFamily="2" charset="-78"/>
          </a:endParaRPr>
        </a:p>
      </dgm:t>
    </dgm:pt>
    <dgm:pt modelId="{BAEE29B8-104D-4E33-ABCA-DD2CADF52B06}" type="parTrans" cxnId="{D443EA43-18BD-4D87-A8FF-4C8C27AD074D}">
      <dgm:prSet/>
      <dgm:spPr/>
      <dgm:t>
        <a:bodyPr/>
        <a:lstStyle/>
        <a:p>
          <a:pPr algn="r" rtl="1"/>
          <a:endParaRPr lang="en-US" sz="1100" b="0">
            <a:cs typeface="B Koodak" panose="00000700000000000000" pitchFamily="2" charset="-78"/>
          </a:endParaRPr>
        </a:p>
      </dgm:t>
    </dgm:pt>
    <dgm:pt modelId="{8BCBA7F4-9560-49CB-AEAB-5DBC903CB23F}" type="sibTrans" cxnId="{D443EA43-18BD-4D87-A8FF-4C8C27AD074D}">
      <dgm:prSet/>
      <dgm:spPr/>
      <dgm:t>
        <a:bodyPr/>
        <a:lstStyle/>
        <a:p>
          <a:endParaRPr lang="en-US"/>
        </a:p>
      </dgm:t>
    </dgm:pt>
    <dgm:pt modelId="{34F3CB6C-C9F5-4DE0-9BB9-8B3539457F72}">
      <dgm:prSet custT="1"/>
      <dgm:spPr/>
      <dgm:t>
        <a:bodyPr/>
        <a:lstStyle/>
        <a:p>
          <a:pPr algn="r" rtl="1"/>
          <a:r>
            <a:rPr lang="fa-IR" sz="1100" b="0" dirty="0" smtClean="0">
              <a:cs typeface="B Koodak" panose="00000700000000000000" pitchFamily="2" charset="-78"/>
            </a:rPr>
            <a:t>استراتژي سيستم‌هاي اطلاعات و تكنولوژي اطلاعات چيست؟</a:t>
          </a:r>
          <a:endParaRPr lang="en-US" sz="1100" b="0" dirty="0">
            <a:cs typeface="B Koodak" panose="00000700000000000000" pitchFamily="2" charset="-78"/>
          </a:endParaRPr>
        </a:p>
      </dgm:t>
    </dgm:pt>
    <dgm:pt modelId="{55F2DA76-C8B4-4D3E-AC0C-C01997E917C4}" type="parTrans" cxnId="{5C724ADD-AA18-4F4F-B127-6490B1FEACF6}">
      <dgm:prSet/>
      <dgm:spPr/>
      <dgm:t>
        <a:bodyPr/>
        <a:lstStyle/>
        <a:p>
          <a:pPr algn="r" rtl="1"/>
          <a:endParaRPr lang="en-US" sz="1100" b="0">
            <a:cs typeface="B Koodak" panose="00000700000000000000" pitchFamily="2" charset="-78"/>
          </a:endParaRPr>
        </a:p>
      </dgm:t>
    </dgm:pt>
    <dgm:pt modelId="{01B7D7B4-05E4-4555-AE65-2D91D8E7947B}" type="sibTrans" cxnId="{5C724ADD-AA18-4F4F-B127-6490B1FEACF6}">
      <dgm:prSet/>
      <dgm:spPr/>
      <dgm:t>
        <a:bodyPr/>
        <a:lstStyle/>
        <a:p>
          <a:endParaRPr lang="en-US"/>
        </a:p>
      </dgm:t>
    </dgm:pt>
    <dgm:pt modelId="{DB08E1EC-6A3B-45B3-AAA3-841E598D65C7}">
      <dgm:prSet custT="1"/>
      <dgm:spPr/>
      <dgm:t>
        <a:bodyPr/>
        <a:lstStyle/>
        <a:p>
          <a:pPr algn="r" rtl="1"/>
          <a:r>
            <a:rPr lang="fa-IR" sz="1100" b="0" dirty="0" smtClean="0">
              <a:cs typeface="B Koodak" panose="00000700000000000000" pitchFamily="2" charset="-78"/>
            </a:rPr>
            <a:t>الگوها و ديدگاههاي اخير: تا سال 1980</a:t>
          </a:r>
          <a:endParaRPr lang="en-US" sz="1100" b="0" dirty="0">
            <a:cs typeface="B Koodak" panose="00000700000000000000" pitchFamily="2" charset="-78"/>
          </a:endParaRPr>
        </a:p>
      </dgm:t>
    </dgm:pt>
    <dgm:pt modelId="{B4F0B241-0351-4281-8173-2A47250642B5}" type="parTrans" cxnId="{CCFDF289-E76C-476E-ACD4-9AB1E57A9BD9}">
      <dgm:prSet/>
      <dgm:spPr/>
      <dgm:t>
        <a:bodyPr/>
        <a:lstStyle/>
        <a:p>
          <a:pPr algn="r" rtl="1"/>
          <a:endParaRPr lang="en-US" sz="1100" b="0">
            <a:cs typeface="B Koodak" panose="00000700000000000000" pitchFamily="2" charset="-78"/>
          </a:endParaRPr>
        </a:p>
      </dgm:t>
    </dgm:pt>
    <dgm:pt modelId="{20228CAE-4FE1-4357-83A8-2C2505EE7F5A}" type="sibTrans" cxnId="{CCFDF289-E76C-476E-ACD4-9AB1E57A9BD9}">
      <dgm:prSet/>
      <dgm:spPr/>
      <dgm:t>
        <a:bodyPr/>
        <a:lstStyle/>
        <a:p>
          <a:endParaRPr lang="en-US"/>
        </a:p>
      </dgm:t>
    </dgm:pt>
    <dgm:pt modelId="{44837E43-AAD3-46F2-8087-1B349478E74D}">
      <dgm:prSet custT="1"/>
      <dgm:spPr/>
      <dgm:t>
        <a:bodyPr/>
        <a:lstStyle/>
        <a:p>
          <a:pPr algn="r" rtl="1"/>
          <a:r>
            <a:rPr lang="ar-SA" sz="1100" b="0" dirty="0" smtClean="0">
              <a:cs typeface="B Koodak" panose="00000700000000000000" pitchFamily="2" charset="-78"/>
            </a:rPr>
            <a:t>حوزه‌هاي داده‌پردازي و سيستم‌هاي اطلاعات مديريت: درس‌هاي آموخته شده</a:t>
          </a:r>
          <a:endParaRPr lang="en-US" sz="1100" b="0" dirty="0">
            <a:cs typeface="B Koodak" panose="00000700000000000000" pitchFamily="2" charset="-78"/>
          </a:endParaRPr>
        </a:p>
      </dgm:t>
    </dgm:pt>
    <dgm:pt modelId="{62CC598B-04CB-4639-BAF1-CA47FFC4BD8E}" type="parTrans" cxnId="{EA3158E2-FB88-4B30-AB63-21CBBA482ACE}">
      <dgm:prSet/>
      <dgm:spPr/>
      <dgm:t>
        <a:bodyPr/>
        <a:lstStyle/>
        <a:p>
          <a:pPr algn="r" rtl="1"/>
          <a:endParaRPr lang="en-US" sz="1100" b="0">
            <a:cs typeface="B Koodak" panose="00000700000000000000" pitchFamily="2" charset="-78"/>
          </a:endParaRPr>
        </a:p>
      </dgm:t>
    </dgm:pt>
    <dgm:pt modelId="{D33788BB-020D-42F1-A55E-9A307AE3EEF7}" type="sibTrans" cxnId="{EA3158E2-FB88-4B30-AB63-21CBBA482ACE}">
      <dgm:prSet/>
      <dgm:spPr/>
      <dgm:t>
        <a:bodyPr/>
        <a:lstStyle/>
        <a:p>
          <a:endParaRPr lang="en-US"/>
        </a:p>
      </dgm:t>
    </dgm:pt>
    <dgm:pt modelId="{1F5C0324-3E70-4A24-BE45-3057DB995B2C}">
      <dgm:prSet custT="1"/>
      <dgm:spPr/>
      <dgm:t>
        <a:bodyPr/>
        <a:lstStyle/>
        <a:p>
          <a:pPr algn="r" rtl="1"/>
          <a:r>
            <a:rPr lang="fa-IR" sz="1100" b="0" dirty="0" smtClean="0">
              <a:cs typeface="B Koodak" panose="00000700000000000000" pitchFamily="2" charset="-78"/>
            </a:rPr>
            <a:t>الگوي سه مرحله‌اي</a:t>
          </a:r>
          <a:endParaRPr lang="en-US" sz="1100" b="0" dirty="0">
            <a:cs typeface="B Koodak" panose="00000700000000000000" pitchFamily="2" charset="-78"/>
          </a:endParaRPr>
        </a:p>
      </dgm:t>
    </dgm:pt>
    <dgm:pt modelId="{1B1FD963-B858-4221-B82C-19F67986DEF4}" type="parTrans" cxnId="{E4F82F4B-E0CA-4062-AC2E-D48C311C5E73}">
      <dgm:prSet/>
      <dgm:spPr/>
      <dgm:t>
        <a:bodyPr/>
        <a:lstStyle/>
        <a:p>
          <a:pPr algn="r" rtl="1"/>
          <a:endParaRPr lang="en-US" sz="1100" b="0">
            <a:cs typeface="B Koodak" panose="00000700000000000000" pitchFamily="2" charset="-78"/>
          </a:endParaRPr>
        </a:p>
      </dgm:t>
    </dgm:pt>
    <dgm:pt modelId="{0EF2B035-31DC-43CE-B29E-F3D346155418}" type="sibTrans" cxnId="{E4F82F4B-E0CA-4062-AC2E-D48C311C5E73}">
      <dgm:prSet/>
      <dgm:spPr/>
      <dgm:t>
        <a:bodyPr/>
        <a:lstStyle/>
        <a:p>
          <a:endParaRPr lang="en-US"/>
        </a:p>
      </dgm:t>
    </dgm:pt>
    <dgm:pt modelId="{E57F3F62-0117-409C-9D6D-BF762284203D}">
      <dgm:prSet custT="1"/>
      <dgm:spPr/>
      <dgm:t>
        <a:bodyPr/>
        <a:lstStyle/>
        <a:p>
          <a:pPr algn="r" rtl="1"/>
          <a:r>
            <a:rPr lang="fa-IR" sz="1100" b="0" dirty="0" smtClean="0">
              <a:cs typeface="B Koodak" panose="00000700000000000000" pitchFamily="2" charset="-78"/>
            </a:rPr>
            <a:t>مفهوم دروني </a:t>
          </a:r>
          <a:endParaRPr lang="en-US" sz="1100" b="0" dirty="0">
            <a:cs typeface="B Koodak" panose="00000700000000000000" pitchFamily="2" charset="-78"/>
          </a:endParaRPr>
        </a:p>
      </dgm:t>
    </dgm:pt>
    <dgm:pt modelId="{B7DDE719-3C93-452D-9472-BF3EF173D7B0}" type="parTrans" cxnId="{F0A9BC59-41C2-458E-805C-9BCB94E3403B}">
      <dgm:prSet/>
      <dgm:spPr/>
      <dgm:t>
        <a:bodyPr/>
        <a:lstStyle/>
        <a:p>
          <a:endParaRPr lang="en-US" sz="1100">
            <a:cs typeface="B Koodak" panose="00000700000000000000" pitchFamily="2" charset="-78"/>
          </a:endParaRPr>
        </a:p>
      </dgm:t>
    </dgm:pt>
    <dgm:pt modelId="{A7FF6046-C82D-4850-9EF8-298CBA543C27}" type="sibTrans" cxnId="{F0A9BC59-41C2-458E-805C-9BCB94E3403B}">
      <dgm:prSet/>
      <dgm:spPr/>
      <dgm:t>
        <a:bodyPr/>
        <a:lstStyle/>
        <a:p>
          <a:endParaRPr lang="en-US"/>
        </a:p>
      </dgm:t>
    </dgm:pt>
    <dgm:pt modelId="{4F1839AB-180C-495A-9412-064AC08F0B3A}">
      <dgm:prSet custT="1"/>
      <dgm:spPr/>
      <dgm:t>
        <a:bodyPr/>
        <a:lstStyle/>
        <a:p>
          <a:pPr algn="r" rtl="1"/>
          <a:r>
            <a:rPr lang="fa-IR" sz="1100" b="0" dirty="0" smtClean="0">
              <a:cs typeface="B Koodak" panose="00000700000000000000" pitchFamily="2" charset="-78"/>
            </a:rPr>
            <a:t>مفهوم بيروني </a:t>
          </a:r>
          <a:endParaRPr lang="en-US" sz="1100" b="0" dirty="0">
            <a:cs typeface="B Koodak" panose="00000700000000000000" pitchFamily="2" charset="-78"/>
          </a:endParaRPr>
        </a:p>
      </dgm:t>
    </dgm:pt>
    <dgm:pt modelId="{B326C1A6-8116-48DE-9F14-940A69ACDA7C}" type="parTrans" cxnId="{005877A6-2761-4F23-9316-56A2A2D29CFF}">
      <dgm:prSet/>
      <dgm:spPr/>
      <dgm:t>
        <a:bodyPr/>
        <a:lstStyle/>
        <a:p>
          <a:endParaRPr lang="en-US" sz="1100">
            <a:cs typeface="B Koodak" panose="00000700000000000000" pitchFamily="2" charset="-78"/>
          </a:endParaRPr>
        </a:p>
      </dgm:t>
    </dgm:pt>
    <dgm:pt modelId="{F4BF8AB0-B7D8-4520-ACD9-429E61BFA102}" type="sibTrans" cxnId="{005877A6-2761-4F23-9316-56A2A2D29CFF}">
      <dgm:prSet/>
      <dgm:spPr/>
      <dgm:t>
        <a:bodyPr/>
        <a:lstStyle/>
        <a:p>
          <a:endParaRPr lang="en-US"/>
        </a:p>
      </dgm:t>
    </dgm:pt>
    <dgm:pt modelId="{B5BF486B-A802-4EEA-9345-85332BB09608}" type="pres">
      <dgm:prSet presAssocID="{22D03A90-5E11-490F-851E-0ABFE129108D}" presName="diagram" presStyleCnt="0">
        <dgm:presLayoutVars>
          <dgm:chPref val="1"/>
          <dgm:dir val="rev"/>
          <dgm:animOne val="branch"/>
          <dgm:animLvl val="lvl"/>
          <dgm:resizeHandles/>
        </dgm:presLayoutVars>
      </dgm:prSet>
      <dgm:spPr/>
      <dgm:t>
        <a:bodyPr/>
        <a:lstStyle/>
        <a:p>
          <a:endParaRPr lang="en-US"/>
        </a:p>
      </dgm:t>
    </dgm:pt>
    <dgm:pt modelId="{890469FE-8D9C-4BAB-B8FA-F18B21F25DD9}" type="pres">
      <dgm:prSet presAssocID="{D513AE09-2A84-4393-8378-5C7F0FA1CA4A}" presName="root" presStyleCnt="0"/>
      <dgm:spPr/>
    </dgm:pt>
    <dgm:pt modelId="{82569C76-9627-4C10-80E9-CA4027307B27}" type="pres">
      <dgm:prSet presAssocID="{D513AE09-2A84-4393-8378-5C7F0FA1CA4A}" presName="rootComposite" presStyleCnt="0"/>
      <dgm:spPr/>
    </dgm:pt>
    <dgm:pt modelId="{5EEEE5B3-104B-451D-815A-5454D0DE87D6}" type="pres">
      <dgm:prSet presAssocID="{D513AE09-2A84-4393-8378-5C7F0FA1CA4A}" presName="rootText" presStyleLbl="node1" presStyleIdx="0" presStyleCnt="1" custScaleX="1020526" custScaleY="195369" custLinFactNeighborX="97813" custLinFactNeighborY="3453"/>
      <dgm:spPr/>
      <dgm:t>
        <a:bodyPr/>
        <a:lstStyle/>
        <a:p>
          <a:endParaRPr lang="en-US"/>
        </a:p>
      </dgm:t>
    </dgm:pt>
    <dgm:pt modelId="{B1EE48F0-27ED-44A8-9721-89A1FF52D092}" type="pres">
      <dgm:prSet presAssocID="{D513AE09-2A84-4393-8378-5C7F0FA1CA4A}" presName="rootConnector" presStyleLbl="node1" presStyleIdx="0" presStyleCnt="1"/>
      <dgm:spPr/>
      <dgm:t>
        <a:bodyPr/>
        <a:lstStyle/>
        <a:p>
          <a:endParaRPr lang="en-US"/>
        </a:p>
      </dgm:t>
    </dgm:pt>
    <dgm:pt modelId="{0CB141B2-6EB0-4DC6-9CD4-A481256DFE15}" type="pres">
      <dgm:prSet presAssocID="{D513AE09-2A84-4393-8378-5C7F0FA1CA4A}" presName="childShape" presStyleCnt="0"/>
      <dgm:spPr/>
    </dgm:pt>
    <dgm:pt modelId="{2883A56F-770A-452F-879D-180E63B613C1}" type="pres">
      <dgm:prSet presAssocID="{A4B2AB8E-6C75-40EA-AFEF-579FA38DC641}" presName="Name13" presStyleLbl="parChTrans1D2" presStyleIdx="0" presStyleCnt="21" custSzX="821438"/>
      <dgm:spPr/>
      <dgm:t>
        <a:bodyPr/>
        <a:lstStyle/>
        <a:p>
          <a:endParaRPr lang="en-US"/>
        </a:p>
      </dgm:t>
    </dgm:pt>
    <dgm:pt modelId="{2F89DFB1-41BD-4855-9F4A-40D60093A9F3}" type="pres">
      <dgm:prSet presAssocID="{F0242A3E-C692-45ED-A799-AFE543D1B984}" presName="childText" presStyleLbl="bgAcc1" presStyleIdx="0" presStyleCnt="21" custScaleX="1174454">
        <dgm:presLayoutVars>
          <dgm:bulletEnabled val="1"/>
        </dgm:presLayoutVars>
      </dgm:prSet>
      <dgm:spPr/>
      <dgm:t>
        <a:bodyPr/>
        <a:lstStyle/>
        <a:p>
          <a:endParaRPr lang="en-US"/>
        </a:p>
      </dgm:t>
    </dgm:pt>
    <dgm:pt modelId="{4D6FCBF1-9B11-4442-9372-3C2126FACCB2}" type="pres">
      <dgm:prSet presAssocID="{6BB92A94-2C3F-42F9-A056-04F0CBC6CEA7}" presName="Name13" presStyleLbl="parChTrans1D2" presStyleIdx="1" presStyleCnt="21" custSzX="821438"/>
      <dgm:spPr/>
      <dgm:t>
        <a:bodyPr/>
        <a:lstStyle/>
        <a:p>
          <a:endParaRPr lang="en-US"/>
        </a:p>
      </dgm:t>
    </dgm:pt>
    <dgm:pt modelId="{3F2F75C6-C4B0-493A-850A-EA7DCE13C556}" type="pres">
      <dgm:prSet presAssocID="{AA52EF45-A444-40D9-A386-B16077C7F1C0}" presName="childText" presStyleLbl="bgAcc1" presStyleIdx="1" presStyleCnt="21" custScaleX="1174454">
        <dgm:presLayoutVars>
          <dgm:bulletEnabled val="1"/>
        </dgm:presLayoutVars>
      </dgm:prSet>
      <dgm:spPr/>
      <dgm:t>
        <a:bodyPr/>
        <a:lstStyle/>
        <a:p>
          <a:endParaRPr lang="en-US"/>
        </a:p>
      </dgm:t>
    </dgm:pt>
    <dgm:pt modelId="{90EED4A7-8EA0-452F-994C-A27E4801C448}" type="pres">
      <dgm:prSet presAssocID="{0D5901FC-9820-4C05-AFDB-2811A9FDDE78}" presName="Name13" presStyleLbl="parChTrans1D2" presStyleIdx="2" presStyleCnt="21" custSzX="821438"/>
      <dgm:spPr/>
      <dgm:t>
        <a:bodyPr/>
        <a:lstStyle/>
        <a:p>
          <a:endParaRPr lang="en-US"/>
        </a:p>
      </dgm:t>
    </dgm:pt>
    <dgm:pt modelId="{86D5B50F-FB7D-47CC-A31D-E708C122C83C}" type="pres">
      <dgm:prSet presAssocID="{0840FF35-0560-4CED-9DEF-C5574950AE45}" presName="childText" presStyleLbl="bgAcc1" presStyleIdx="2" presStyleCnt="21" custScaleX="1174454">
        <dgm:presLayoutVars>
          <dgm:bulletEnabled val="1"/>
        </dgm:presLayoutVars>
      </dgm:prSet>
      <dgm:spPr/>
      <dgm:t>
        <a:bodyPr/>
        <a:lstStyle/>
        <a:p>
          <a:endParaRPr lang="en-US"/>
        </a:p>
      </dgm:t>
    </dgm:pt>
    <dgm:pt modelId="{9E46B86C-0B12-48DA-BAEF-1AA8EA1E0B1B}" type="pres">
      <dgm:prSet presAssocID="{B4F0B241-0351-4281-8173-2A47250642B5}" presName="Name13" presStyleLbl="parChTrans1D2" presStyleIdx="3" presStyleCnt="21" custSzX="821438"/>
      <dgm:spPr/>
      <dgm:t>
        <a:bodyPr/>
        <a:lstStyle/>
        <a:p>
          <a:endParaRPr lang="en-US"/>
        </a:p>
      </dgm:t>
    </dgm:pt>
    <dgm:pt modelId="{E7ECEB01-AA35-4E5D-B73B-D2B3F07E667D}" type="pres">
      <dgm:prSet presAssocID="{DB08E1EC-6A3B-45B3-AAA3-841E598D65C7}" presName="childText" presStyleLbl="bgAcc1" presStyleIdx="3" presStyleCnt="21" custScaleX="1174454">
        <dgm:presLayoutVars>
          <dgm:bulletEnabled val="1"/>
        </dgm:presLayoutVars>
      </dgm:prSet>
      <dgm:spPr/>
      <dgm:t>
        <a:bodyPr/>
        <a:lstStyle/>
        <a:p>
          <a:endParaRPr lang="en-US"/>
        </a:p>
      </dgm:t>
    </dgm:pt>
    <dgm:pt modelId="{FC7143AC-9E15-46DF-A3ED-9E02FF814F97}" type="pres">
      <dgm:prSet presAssocID="{62CC598B-04CB-4639-BAF1-CA47FFC4BD8E}" presName="Name13" presStyleLbl="parChTrans1D2" presStyleIdx="4" presStyleCnt="21" custSzX="821438"/>
      <dgm:spPr/>
      <dgm:t>
        <a:bodyPr/>
        <a:lstStyle/>
        <a:p>
          <a:endParaRPr lang="en-US"/>
        </a:p>
      </dgm:t>
    </dgm:pt>
    <dgm:pt modelId="{3CFCAD07-7965-4D44-930C-C1C48AE3362E}" type="pres">
      <dgm:prSet presAssocID="{44837E43-AAD3-46F2-8087-1B349478E74D}" presName="childText" presStyleLbl="bgAcc1" presStyleIdx="4" presStyleCnt="21" custScaleX="1174454">
        <dgm:presLayoutVars>
          <dgm:bulletEnabled val="1"/>
        </dgm:presLayoutVars>
      </dgm:prSet>
      <dgm:spPr/>
      <dgm:t>
        <a:bodyPr/>
        <a:lstStyle/>
        <a:p>
          <a:endParaRPr lang="en-US"/>
        </a:p>
      </dgm:t>
    </dgm:pt>
    <dgm:pt modelId="{E876D220-4E9E-46BC-9E64-CDEA3677A558}" type="pres">
      <dgm:prSet presAssocID="{1B1FD963-B858-4221-B82C-19F67986DEF4}" presName="Name13" presStyleLbl="parChTrans1D2" presStyleIdx="5" presStyleCnt="21" custSzX="821438"/>
      <dgm:spPr/>
      <dgm:t>
        <a:bodyPr/>
        <a:lstStyle/>
        <a:p>
          <a:endParaRPr lang="en-US"/>
        </a:p>
      </dgm:t>
    </dgm:pt>
    <dgm:pt modelId="{9E905DF6-6F8E-4F77-B5FF-17FC758E8002}" type="pres">
      <dgm:prSet presAssocID="{1F5C0324-3E70-4A24-BE45-3057DB995B2C}" presName="childText" presStyleLbl="bgAcc1" presStyleIdx="5" presStyleCnt="21" custScaleX="1174454">
        <dgm:presLayoutVars>
          <dgm:bulletEnabled val="1"/>
        </dgm:presLayoutVars>
      </dgm:prSet>
      <dgm:spPr/>
      <dgm:t>
        <a:bodyPr/>
        <a:lstStyle/>
        <a:p>
          <a:endParaRPr lang="en-US"/>
        </a:p>
      </dgm:t>
    </dgm:pt>
    <dgm:pt modelId="{D27B70D5-ACDD-445D-AE48-0F69FA6FF693}" type="pres">
      <dgm:prSet presAssocID="{981E7D12-34DA-446C-BA22-5F35CED18545}" presName="Name13" presStyleLbl="parChTrans1D2" presStyleIdx="6" presStyleCnt="21" custSzX="821438"/>
      <dgm:spPr/>
      <dgm:t>
        <a:bodyPr/>
        <a:lstStyle/>
        <a:p>
          <a:endParaRPr lang="en-US"/>
        </a:p>
      </dgm:t>
    </dgm:pt>
    <dgm:pt modelId="{E86C95A4-081B-4D90-B0C2-C9045205AF75}" type="pres">
      <dgm:prSet presAssocID="{11823097-5F02-4313-AFDE-41FFA608860D}" presName="childText" presStyleLbl="bgAcc1" presStyleIdx="6" presStyleCnt="21" custScaleX="1174454">
        <dgm:presLayoutVars>
          <dgm:bulletEnabled val="1"/>
        </dgm:presLayoutVars>
      </dgm:prSet>
      <dgm:spPr/>
      <dgm:t>
        <a:bodyPr/>
        <a:lstStyle/>
        <a:p>
          <a:endParaRPr lang="en-US"/>
        </a:p>
      </dgm:t>
    </dgm:pt>
    <dgm:pt modelId="{5565250E-B250-4975-88BA-17C88B562B6C}" type="pres">
      <dgm:prSet presAssocID="{7D2C9962-5E3A-4CB1-9CBD-F82630501B23}" presName="Name13" presStyleLbl="parChTrans1D2" presStyleIdx="7" presStyleCnt="21" custSzX="821438"/>
      <dgm:spPr/>
      <dgm:t>
        <a:bodyPr/>
        <a:lstStyle/>
        <a:p>
          <a:endParaRPr lang="en-US"/>
        </a:p>
      </dgm:t>
    </dgm:pt>
    <dgm:pt modelId="{D6B32997-0B4C-4281-9CE9-3089F61FF3CA}" type="pres">
      <dgm:prSet presAssocID="{6CF47DD3-61BB-46E0-B330-4BF4E5CAC460}" presName="childText" presStyleLbl="bgAcc1" presStyleIdx="7" presStyleCnt="21" custScaleX="1174454">
        <dgm:presLayoutVars>
          <dgm:bulletEnabled val="1"/>
        </dgm:presLayoutVars>
      </dgm:prSet>
      <dgm:spPr/>
      <dgm:t>
        <a:bodyPr/>
        <a:lstStyle/>
        <a:p>
          <a:endParaRPr lang="en-US"/>
        </a:p>
      </dgm:t>
    </dgm:pt>
    <dgm:pt modelId="{0C0EEBE7-7A75-448D-94D0-1EA1E8028BD7}" type="pres">
      <dgm:prSet presAssocID="{E25E248E-855B-4549-A414-3D34D9F87583}" presName="Name13" presStyleLbl="parChTrans1D2" presStyleIdx="8" presStyleCnt="21" custSzX="821438"/>
      <dgm:spPr/>
      <dgm:t>
        <a:bodyPr/>
        <a:lstStyle/>
        <a:p>
          <a:endParaRPr lang="en-US"/>
        </a:p>
      </dgm:t>
    </dgm:pt>
    <dgm:pt modelId="{4F81F52C-FD1D-4726-B851-9FF0F4EA5893}" type="pres">
      <dgm:prSet presAssocID="{D1D46A22-18C7-4853-89CA-EFE4BE257A13}" presName="childText" presStyleLbl="bgAcc1" presStyleIdx="8" presStyleCnt="21" custScaleX="1174454">
        <dgm:presLayoutVars>
          <dgm:bulletEnabled val="1"/>
        </dgm:presLayoutVars>
      </dgm:prSet>
      <dgm:spPr/>
      <dgm:t>
        <a:bodyPr/>
        <a:lstStyle/>
        <a:p>
          <a:endParaRPr lang="en-US"/>
        </a:p>
      </dgm:t>
    </dgm:pt>
    <dgm:pt modelId="{8A7F30A4-2199-4A6F-AA99-7C25D8677C3F}" type="pres">
      <dgm:prSet presAssocID="{13EB4ED0-16B9-40E3-895B-84BB10A0B1A1}" presName="Name13" presStyleLbl="parChTrans1D2" presStyleIdx="9" presStyleCnt="21" custSzX="821438"/>
      <dgm:spPr/>
      <dgm:t>
        <a:bodyPr/>
        <a:lstStyle/>
        <a:p>
          <a:endParaRPr lang="en-US"/>
        </a:p>
      </dgm:t>
    </dgm:pt>
    <dgm:pt modelId="{E602A1A7-9532-4A44-9C56-93491955D112}" type="pres">
      <dgm:prSet presAssocID="{623D65BC-CFDA-402D-9979-AEFEF11A7F60}" presName="childText" presStyleLbl="bgAcc1" presStyleIdx="9" presStyleCnt="21" custScaleX="1174454">
        <dgm:presLayoutVars>
          <dgm:bulletEnabled val="1"/>
        </dgm:presLayoutVars>
      </dgm:prSet>
      <dgm:spPr/>
      <dgm:t>
        <a:bodyPr/>
        <a:lstStyle/>
        <a:p>
          <a:endParaRPr lang="en-US"/>
        </a:p>
      </dgm:t>
    </dgm:pt>
    <dgm:pt modelId="{A85639E6-C364-4AD5-A00B-1BB3DAB51AC3}" type="pres">
      <dgm:prSet presAssocID="{BBE463C4-567D-4292-82A0-373B03ED7842}" presName="Name13" presStyleLbl="parChTrans1D2" presStyleIdx="10" presStyleCnt="21" custSzX="821438"/>
      <dgm:spPr/>
      <dgm:t>
        <a:bodyPr/>
        <a:lstStyle/>
        <a:p>
          <a:endParaRPr lang="en-US"/>
        </a:p>
      </dgm:t>
    </dgm:pt>
    <dgm:pt modelId="{9FC7CECB-DBB3-4F00-8EE6-111E88889CC5}" type="pres">
      <dgm:prSet presAssocID="{E3EB4251-B0D0-492F-B3D6-8AE64A70BC6E}" presName="childText" presStyleLbl="bgAcc1" presStyleIdx="10" presStyleCnt="21" custScaleX="1174454">
        <dgm:presLayoutVars>
          <dgm:bulletEnabled val="1"/>
        </dgm:presLayoutVars>
      </dgm:prSet>
      <dgm:spPr/>
      <dgm:t>
        <a:bodyPr/>
        <a:lstStyle/>
        <a:p>
          <a:endParaRPr lang="en-US"/>
        </a:p>
      </dgm:t>
    </dgm:pt>
    <dgm:pt modelId="{85C6ECBB-F8D7-4693-9391-2ED79B496068}" type="pres">
      <dgm:prSet presAssocID="{328B6C4A-2F47-4A41-8948-C2E24C6BD179}" presName="Name13" presStyleLbl="parChTrans1D2" presStyleIdx="11" presStyleCnt="21" custSzX="821438"/>
      <dgm:spPr/>
      <dgm:t>
        <a:bodyPr/>
        <a:lstStyle/>
        <a:p>
          <a:endParaRPr lang="en-US"/>
        </a:p>
      </dgm:t>
    </dgm:pt>
    <dgm:pt modelId="{EFF246BC-67F5-49C8-8FAA-984DA662E6AB}" type="pres">
      <dgm:prSet presAssocID="{CA74DB72-1D78-4C11-85EE-4F98670CB5B7}" presName="childText" presStyleLbl="bgAcc1" presStyleIdx="11" presStyleCnt="21" custScaleX="1174454">
        <dgm:presLayoutVars>
          <dgm:bulletEnabled val="1"/>
        </dgm:presLayoutVars>
      </dgm:prSet>
      <dgm:spPr/>
      <dgm:t>
        <a:bodyPr/>
        <a:lstStyle/>
        <a:p>
          <a:endParaRPr lang="en-US"/>
        </a:p>
      </dgm:t>
    </dgm:pt>
    <dgm:pt modelId="{769790DD-1AA7-459B-B8A3-0D64D39FBE2E}" type="pres">
      <dgm:prSet presAssocID="{F2A8A83B-8109-4C5A-9BC1-D7D3FA14A69D}" presName="Name13" presStyleLbl="parChTrans1D2" presStyleIdx="12" presStyleCnt="21" custSzX="821438"/>
      <dgm:spPr/>
      <dgm:t>
        <a:bodyPr/>
        <a:lstStyle/>
        <a:p>
          <a:endParaRPr lang="en-US"/>
        </a:p>
      </dgm:t>
    </dgm:pt>
    <dgm:pt modelId="{94372D32-9DAC-4AB3-BDB7-76DCEB6716E2}" type="pres">
      <dgm:prSet presAssocID="{878BC2F7-35C4-446E-B1D4-0E42A21B449F}" presName="childText" presStyleLbl="bgAcc1" presStyleIdx="12" presStyleCnt="21" custScaleX="1174454">
        <dgm:presLayoutVars>
          <dgm:bulletEnabled val="1"/>
        </dgm:presLayoutVars>
      </dgm:prSet>
      <dgm:spPr/>
      <dgm:t>
        <a:bodyPr/>
        <a:lstStyle/>
        <a:p>
          <a:endParaRPr lang="en-US"/>
        </a:p>
      </dgm:t>
    </dgm:pt>
    <dgm:pt modelId="{4F05D4B1-2BF3-471A-BF66-52B45A9C969D}" type="pres">
      <dgm:prSet presAssocID="{A4196723-DA2B-4431-950F-D3B6C6583885}" presName="Name13" presStyleLbl="parChTrans1D2" presStyleIdx="13" presStyleCnt="21" custSzX="821438"/>
      <dgm:spPr/>
      <dgm:t>
        <a:bodyPr/>
        <a:lstStyle/>
        <a:p>
          <a:endParaRPr lang="en-US"/>
        </a:p>
      </dgm:t>
    </dgm:pt>
    <dgm:pt modelId="{D71B2C26-0E83-4E11-A4A0-B2BAF101B77E}" type="pres">
      <dgm:prSet presAssocID="{AFA85293-4723-482A-9E1D-34271B1DD5C8}" presName="childText" presStyleLbl="bgAcc1" presStyleIdx="13" presStyleCnt="21" custScaleX="1174454">
        <dgm:presLayoutVars>
          <dgm:bulletEnabled val="1"/>
        </dgm:presLayoutVars>
      </dgm:prSet>
      <dgm:spPr/>
      <dgm:t>
        <a:bodyPr/>
        <a:lstStyle/>
        <a:p>
          <a:endParaRPr lang="en-US"/>
        </a:p>
      </dgm:t>
    </dgm:pt>
    <dgm:pt modelId="{87EE55F0-D083-459C-AA74-585D7EAEAE9C}" type="pres">
      <dgm:prSet presAssocID="{BAEE29B8-104D-4E33-ABCA-DD2CADF52B06}" presName="Name13" presStyleLbl="parChTrans1D2" presStyleIdx="14" presStyleCnt="21" custSzX="821438"/>
      <dgm:spPr/>
      <dgm:t>
        <a:bodyPr/>
        <a:lstStyle/>
        <a:p>
          <a:endParaRPr lang="en-US"/>
        </a:p>
      </dgm:t>
    </dgm:pt>
    <dgm:pt modelId="{61A6E223-7C4F-4E69-8B13-915F905A49E2}" type="pres">
      <dgm:prSet presAssocID="{423889E3-799C-4B1A-A84B-BC36C6E2E4B3}" presName="childText" presStyleLbl="bgAcc1" presStyleIdx="14" presStyleCnt="21" custScaleX="1174454">
        <dgm:presLayoutVars>
          <dgm:bulletEnabled val="1"/>
        </dgm:presLayoutVars>
      </dgm:prSet>
      <dgm:spPr/>
      <dgm:t>
        <a:bodyPr/>
        <a:lstStyle/>
        <a:p>
          <a:endParaRPr lang="en-US"/>
        </a:p>
      </dgm:t>
    </dgm:pt>
    <dgm:pt modelId="{30E2C034-9017-45B6-8E61-B23F54915295}" type="pres">
      <dgm:prSet presAssocID="{55F2DA76-C8B4-4D3E-AC0C-C01997E917C4}" presName="Name13" presStyleLbl="parChTrans1D2" presStyleIdx="15" presStyleCnt="21" custSzX="821438"/>
      <dgm:spPr/>
      <dgm:t>
        <a:bodyPr/>
        <a:lstStyle/>
        <a:p>
          <a:endParaRPr lang="en-US"/>
        </a:p>
      </dgm:t>
    </dgm:pt>
    <dgm:pt modelId="{51E4DD71-8A58-4BA6-8549-9F99A770D1C7}" type="pres">
      <dgm:prSet presAssocID="{34F3CB6C-C9F5-4DE0-9BB9-8B3539457F72}" presName="childText" presStyleLbl="bgAcc1" presStyleIdx="15" presStyleCnt="21" custScaleX="1174454">
        <dgm:presLayoutVars>
          <dgm:bulletEnabled val="1"/>
        </dgm:presLayoutVars>
      </dgm:prSet>
      <dgm:spPr/>
      <dgm:t>
        <a:bodyPr/>
        <a:lstStyle/>
        <a:p>
          <a:endParaRPr lang="en-US"/>
        </a:p>
      </dgm:t>
    </dgm:pt>
    <dgm:pt modelId="{0348E048-D517-46F2-B136-9129491BEC07}" type="pres">
      <dgm:prSet presAssocID="{9B020663-6E34-4E44-8D01-6157A7707A24}" presName="Name13" presStyleLbl="parChTrans1D2" presStyleIdx="16" presStyleCnt="21" custSzX="821438"/>
      <dgm:spPr/>
      <dgm:t>
        <a:bodyPr/>
        <a:lstStyle/>
        <a:p>
          <a:endParaRPr lang="en-US"/>
        </a:p>
      </dgm:t>
    </dgm:pt>
    <dgm:pt modelId="{3FD1299F-9F60-416D-9EAF-5FE40472526F}" type="pres">
      <dgm:prSet presAssocID="{1550441B-49FA-4DDB-8932-452FAA87506F}" presName="childText" presStyleLbl="bgAcc1" presStyleIdx="16" presStyleCnt="21" custScaleX="1174454">
        <dgm:presLayoutVars>
          <dgm:bulletEnabled val="1"/>
        </dgm:presLayoutVars>
      </dgm:prSet>
      <dgm:spPr/>
      <dgm:t>
        <a:bodyPr/>
        <a:lstStyle/>
        <a:p>
          <a:endParaRPr lang="en-US"/>
        </a:p>
      </dgm:t>
    </dgm:pt>
    <dgm:pt modelId="{194A2181-AAA8-4687-9C98-6486E0E9B6AC}" type="pres">
      <dgm:prSet presAssocID="{491486FF-FC9E-43CC-A1ED-5D02028205FD}" presName="Name13" presStyleLbl="parChTrans1D2" presStyleIdx="17" presStyleCnt="21" custSzX="821438"/>
      <dgm:spPr/>
      <dgm:t>
        <a:bodyPr/>
        <a:lstStyle/>
        <a:p>
          <a:endParaRPr lang="en-US"/>
        </a:p>
      </dgm:t>
    </dgm:pt>
    <dgm:pt modelId="{7182BB05-A3E1-42E7-A71B-9C24876DDD57}" type="pres">
      <dgm:prSet presAssocID="{E6340103-0EDF-43C3-99B7-D49413CB84F4}" presName="childText" presStyleLbl="bgAcc1" presStyleIdx="17" presStyleCnt="21" custScaleX="1174454">
        <dgm:presLayoutVars>
          <dgm:bulletEnabled val="1"/>
        </dgm:presLayoutVars>
      </dgm:prSet>
      <dgm:spPr/>
      <dgm:t>
        <a:bodyPr/>
        <a:lstStyle/>
        <a:p>
          <a:endParaRPr lang="en-US"/>
        </a:p>
      </dgm:t>
    </dgm:pt>
    <dgm:pt modelId="{B07A2B21-4E32-49E6-BA7F-19B6844FC66F}" type="pres">
      <dgm:prSet presAssocID="{AB35BFB7-61F0-49DF-8AB3-61B1D49C1067}" presName="Name13" presStyleLbl="parChTrans1D2" presStyleIdx="18" presStyleCnt="21" custSzX="821438"/>
      <dgm:spPr/>
      <dgm:t>
        <a:bodyPr/>
        <a:lstStyle/>
        <a:p>
          <a:endParaRPr lang="en-US"/>
        </a:p>
      </dgm:t>
    </dgm:pt>
    <dgm:pt modelId="{1DFBAB59-A8E8-4F93-B07B-0C630D0391C7}" type="pres">
      <dgm:prSet presAssocID="{AF105648-2158-49F3-88E2-7FB97DED01D0}" presName="childText" presStyleLbl="bgAcc1" presStyleIdx="18" presStyleCnt="21" custScaleX="1174454">
        <dgm:presLayoutVars>
          <dgm:bulletEnabled val="1"/>
        </dgm:presLayoutVars>
      </dgm:prSet>
      <dgm:spPr/>
      <dgm:t>
        <a:bodyPr/>
        <a:lstStyle/>
        <a:p>
          <a:endParaRPr lang="en-US"/>
        </a:p>
      </dgm:t>
    </dgm:pt>
    <dgm:pt modelId="{8F72F71F-1E51-4867-A104-954013D5C1B7}" type="pres">
      <dgm:prSet presAssocID="{B7DDE719-3C93-452D-9472-BF3EF173D7B0}" presName="Name13" presStyleLbl="parChTrans1D2" presStyleIdx="19" presStyleCnt="21"/>
      <dgm:spPr/>
      <dgm:t>
        <a:bodyPr/>
        <a:lstStyle/>
        <a:p>
          <a:endParaRPr lang="en-US"/>
        </a:p>
      </dgm:t>
    </dgm:pt>
    <dgm:pt modelId="{FC7C3AE2-6B75-425C-8DBF-1D3728609CD9}" type="pres">
      <dgm:prSet presAssocID="{E57F3F62-0117-409C-9D6D-BF762284203D}" presName="childText" presStyleLbl="bgAcc1" presStyleIdx="19" presStyleCnt="21" custScaleX="1170509">
        <dgm:presLayoutVars>
          <dgm:bulletEnabled val="1"/>
        </dgm:presLayoutVars>
      </dgm:prSet>
      <dgm:spPr/>
      <dgm:t>
        <a:bodyPr/>
        <a:lstStyle/>
        <a:p>
          <a:endParaRPr lang="en-US"/>
        </a:p>
      </dgm:t>
    </dgm:pt>
    <dgm:pt modelId="{0BA26D88-DF7D-4D2B-ADAA-0AB633ADF313}" type="pres">
      <dgm:prSet presAssocID="{B326C1A6-8116-48DE-9F14-940A69ACDA7C}" presName="Name13" presStyleLbl="parChTrans1D2" presStyleIdx="20" presStyleCnt="21"/>
      <dgm:spPr/>
      <dgm:t>
        <a:bodyPr/>
        <a:lstStyle/>
        <a:p>
          <a:endParaRPr lang="en-US"/>
        </a:p>
      </dgm:t>
    </dgm:pt>
    <dgm:pt modelId="{AC7672D7-4991-4354-986E-A48FFEC452CB}" type="pres">
      <dgm:prSet presAssocID="{4F1839AB-180C-495A-9412-064AC08F0B3A}" presName="childText" presStyleLbl="bgAcc1" presStyleIdx="20" presStyleCnt="21" custScaleX="1168630">
        <dgm:presLayoutVars>
          <dgm:bulletEnabled val="1"/>
        </dgm:presLayoutVars>
      </dgm:prSet>
      <dgm:spPr/>
      <dgm:t>
        <a:bodyPr/>
        <a:lstStyle/>
        <a:p>
          <a:endParaRPr lang="en-US"/>
        </a:p>
      </dgm:t>
    </dgm:pt>
  </dgm:ptLst>
  <dgm:cxnLst>
    <dgm:cxn modelId="{C82E3CFF-608F-4A52-AEDC-F4FEC4F504E2}" type="presOf" srcId="{A4196723-DA2B-4431-950F-D3B6C6583885}" destId="{4F05D4B1-2BF3-471A-BF66-52B45A9C969D}" srcOrd="0" destOrd="0" presId="urn:microsoft.com/office/officeart/2005/8/layout/hierarchy3"/>
    <dgm:cxn modelId="{034D930A-4401-4517-8E2E-355A07F207C0}" srcId="{D513AE09-2A84-4393-8378-5C7F0FA1CA4A}" destId="{878BC2F7-35C4-446E-B1D4-0E42A21B449F}" srcOrd="12" destOrd="0" parTransId="{F2A8A83B-8109-4C5A-9BC1-D7D3FA14A69D}" sibTransId="{FFE970C5-F860-430B-A193-B7324BEA02F5}"/>
    <dgm:cxn modelId="{620A0044-4DAC-4F00-8E70-9D8E32CEFE68}" type="presOf" srcId="{7D2C9962-5E3A-4CB1-9CBD-F82630501B23}" destId="{5565250E-B250-4975-88BA-17C88B562B6C}" srcOrd="0" destOrd="0" presId="urn:microsoft.com/office/officeart/2005/8/layout/hierarchy3"/>
    <dgm:cxn modelId="{6FC09750-0810-4736-859C-D1E68088E1FA}" type="presOf" srcId="{D513AE09-2A84-4393-8378-5C7F0FA1CA4A}" destId="{B1EE48F0-27ED-44A8-9721-89A1FF52D092}" srcOrd="1" destOrd="0" presId="urn:microsoft.com/office/officeart/2005/8/layout/hierarchy3"/>
    <dgm:cxn modelId="{B7ED9DC9-3FB2-4275-BDDE-02CD24E37DF2}" type="presOf" srcId="{B326C1A6-8116-48DE-9F14-940A69ACDA7C}" destId="{0BA26D88-DF7D-4D2B-ADAA-0AB633ADF313}" srcOrd="0" destOrd="0" presId="urn:microsoft.com/office/officeart/2005/8/layout/hierarchy3"/>
    <dgm:cxn modelId="{C373430C-6ABD-4695-9199-4A2C4609F9BF}" type="presOf" srcId="{11823097-5F02-4313-AFDE-41FFA608860D}" destId="{E86C95A4-081B-4D90-B0C2-C9045205AF75}" srcOrd="0" destOrd="0" presId="urn:microsoft.com/office/officeart/2005/8/layout/hierarchy3"/>
    <dgm:cxn modelId="{68907C07-FC3D-493B-9DEE-A68628FC7FF6}" srcId="{D513AE09-2A84-4393-8378-5C7F0FA1CA4A}" destId="{D1D46A22-18C7-4853-89CA-EFE4BE257A13}" srcOrd="8" destOrd="0" parTransId="{E25E248E-855B-4549-A414-3D34D9F87583}" sibTransId="{DC2C1E83-3BFD-41A8-BE51-F91BC630AC89}"/>
    <dgm:cxn modelId="{3033DB81-217A-4EAE-8783-307A3F31E730}" srcId="{22D03A90-5E11-490F-851E-0ABFE129108D}" destId="{D513AE09-2A84-4393-8378-5C7F0FA1CA4A}" srcOrd="0" destOrd="0" parTransId="{09AA0646-7F94-4BBC-BE23-D109E04FE524}" sibTransId="{02307B2B-DCAB-42F9-8ACC-35782D2C2142}"/>
    <dgm:cxn modelId="{F0A9BC59-41C2-458E-805C-9BCB94E3403B}" srcId="{D513AE09-2A84-4393-8378-5C7F0FA1CA4A}" destId="{E57F3F62-0117-409C-9D6D-BF762284203D}" srcOrd="19" destOrd="0" parTransId="{B7DDE719-3C93-452D-9472-BF3EF173D7B0}" sibTransId="{A7FF6046-C82D-4850-9EF8-298CBA543C27}"/>
    <dgm:cxn modelId="{C54EBC26-102B-4DF0-9C21-04A95C9096FA}" type="presOf" srcId="{F0242A3E-C692-45ED-A799-AFE543D1B984}" destId="{2F89DFB1-41BD-4855-9F4A-40D60093A9F3}" srcOrd="0" destOrd="0" presId="urn:microsoft.com/office/officeart/2005/8/layout/hierarchy3"/>
    <dgm:cxn modelId="{29F94AC3-206B-4E43-81C9-11B3D6B9F6F0}" type="presOf" srcId="{0D5901FC-9820-4C05-AFDB-2811A9FDDE78}" destId="{90EED4A7-8EA0-452F-994C-A27E4801C448}" srcOrd="0" destOrd="0" presId="urn:microsoft.com/office/officeart/2005/8/layout/hierarchy3"/>
    <dgm:cxn modelId="{9AA7848B-F799-4485-AD67-32CF7EA34BF9}" type="presOf" srcId="{D1D46A22-18C7-4853-89CA-EFE4BE257A13}" destId="{4F81F52C-FD1D-4726-B851-9FF0F4EA5893}" srcOrd="0" destOrd="0" presId="urn:microsoft.com/office/officeart/2005/8/layout/hierarchy3"/>
    <dgm:cxn modelId="{6F28FE79-5AC9-4A20-B183-F354A2F24B41}" type="presOf" srcId="{A4B2AB8E-6C75-40EA-AFEF-579FA38DC641}" destId="{2883A56F-770A-452F-879D-180E63B613C1}" srcOrd="0" destOrd="0" presId="urn:microsoft.com/office/officeart/2005/8/layout/hierarchy3"/>
    <dgm:cxn modelId="{F1A60B51-5F89-473B-93F7-BA66CDBB09FD}" type="presOf" srcId="{6BB92A94-2C3F-42F9-A056-04F0CBC6CEA7}" destId="{4D6FCBF1-9B11-4442-9372-3C2126FACCB2}" srcOrd="0" destOrd="0" presId="urn:microsoft.com/office/officeart/2005/8/layout/hierarchy3"/>
    <dgm:cxn modelId="{2FDFD6EE-DB9F-4341-9EE3-961A06F3A675}" srcId="{D513AE09-2A84-4393-8378-5C7F0FA1CA4A}" destId="{E3EB4251-B0D0-492F-B3D6-8AE64A70BC6E}" srcOrd="10" destOrd="0" parTransId="{BBE463C4-567D-4292-82A0-373B03ED7842}" sibTransId="{ADE4E07A-2687-4209-A50C-783A4CCBFAFC}"/>
    <dgm:cxn modelId="{E357DCDC-8A29-447A-AB1F-9B831210D131}" type="presOf" srcId="{423889E3-799C-4B1A-A84B-BC36C6E2E4B3}" destId="{61A6E223-7C4F-4E69-8B13-915F905A49E2}" srcOrd="0" destOrd="0" presId="urn:microsoft.com/office/officeart/2005/8/layout/hierarchy3"/>
    <dgm:cxn modelId="{2CB33BF4-797E-4636-96B0-3C084B19BEFF}" type="presOf" srcId="{1B1FD963-B858-4221-B82C-19F67986DEF4}" destId="{E876D220-4E9E-46BC-9E64-CDEA3677A558}" srcOrd="0" destOrd="0" presId="urn:microsoft.com/office/officeart/2005/8/layout/hierarchy3"/>
    <dgm:cxn modelId="{0FCBB38D-758E-442F-81DB-5DFECD247849}" type="presOf" srcId="{44837E43-AAD3-46F2-8087-1B349478E74D}" destId="{3CFCAD07-7965-4D44-930C-C1C48AE3362E}" srcOrd="0" destOrd="0" presId="urn:microsoft.com/office/officeart/2005/8/layout/hierarchy3"/>
    <dgm:cxn modelId="{C775C180-63C5-4EE3-8ECA-5BEBED0C66A8}" srcId="{D513AE09-2A84-4393-8378-5C7F0FA1CA4A}" destId="{6CF47DD3-61BB-46E0-B330-4BF4E5CAC460}" srcOrd="7" destOrd="0" parTransId="{7D2C9962-5E3A-4CB1-9CBD-F82630501B23}" sibTransId="{FC1F5710-26A5-47E6-A5FC-2D1E9BE22772}"/>
    <dgm:cxn modelId="{2F75D99A-451C-4630-B920-0BE0F5AEDA26}" srcId="{D513AE09-2A84-4393-8378-5C7F0FA1CA4A}" destId="{F0242A3E-C692-45ED-A799-AFE543D1B984}" srcOrd="0" destOrd="0" parTransId="{A4B2AB8E-6C75-40EA-AFEF-579FA38DC641}" sibTransId="{C36AAA2E-AFF4-410E-8FCE-908466632EF5}"/>
    <dgm:cxn modelId="{5C724ADD-AA18-4F4F-B127-6490B1FEACF6}" srcId="{D513AE09-2A84-4393-8378-5C7F0FA1CA4A}" destId="{34F3CB6C-C9F5-4DE0-9BB9-8B3539457F72}" srcOrd="15" destOrd="0" parTransId="{55F2DA76-C8B4-4D3E-AC0C-C01997E917C4}" sibTransId="{01B7D7B4-05E4-4555-AE65-2D91D8E7947B}"/>
    <dgm:cxn modelId="{2CECFD0E-8BC3-40F8-A4FA-5F9F9DC1D8AE}" type="presOf" srcId="{13EB4ED0-16B9-40E3-895B-84BB10A0B1A1}" destId="{8A7F30A4-2199-4A6F-AA99-7C25D8677C3F}" srcOrd="0" destOrd="0" presId="urn:microsoft.com/office/officeart/2005/8/layout/hierarchy3"/>
    <dgm:cxn modelId="{24D71EE3-C0B7-44BF-BBDD-58099304822F}" type="presOf" srcId="{E57F3F62-0117-409C-9D6D-BF762284203D}" destId="{FC7C3AE2-6B75-425C-8DBF-1D3728609CD9}" srcOrd="0" destOrd="0" presId="urn:microsoft.com/office/officeart/2005/8/layout/hierarchy3"/>
    <dgm:cxn modelId="{21E0E6C5-85BA-469D-AE3A-70784C8E1ABA}" type="presOf" srcId="{4F1839AB-180C-495A-9412-064AC08F0B3A}" destId="{AC7672D7-4991-4354-986E-A48FFEC452CB}" srcOrd="0" destOrd="0" presId="urn:microsoft.com/office/officeart/2005/8/layout/hierarchy3"/>
    <dgm:cxn modelId="{D3BC4B74-3BBF-42E2-93CC-D9FA02F4C540}" type="presOf" srcId="{E25E248E-855B-4549-A414-3D34D9F87583}" destId="{0C0EEBE7-7A75-448D-94D0-1EA1E8028BD7}" srcOrd="0" destOrd="0" presId="urn:microsoft.com/office/officeart/2005/8/layout/hierarchy3"/>
    <dgm:cxn modelId="{CA5A2B89-E7DC-4910-8A2E-E32C325DAD4D}" type="presOf" srcId="{34F3CB6C-C9F5-4DE0-9BB9-8B3539457F72}" destId="{51E4DD71-8A58-4BA6-8549-9F99A770D1C7}" srcOrd="0" destOrd="0" presId="urn:microsoft.com/office/officeart/2005/8/layout/hierarchy3"/>
    <dgm:cxn modelId="{B2701F8E-E74F-4312-AFA2-25093CD31999}" srcId="{D513AE09-2A84-4393-8378-5C7F0FA1CA4A}" destId="{E6340103-0EDF-43C3-99B7-D49413CB84F4}" srcOrd="17" destOrd="0" parTransId="{491486FF-FC9E-43CC-A1ED-5D02028205FD}" sibTransId="{761A2ACF-E961-436F-BEEC-85F1C3230942}"/>
    <dgm:cxn modelId="{0AE8344D-675C-468D-ACE5-91D944738E51}" type="presOf" srcId="{55F2DA76-C8B4-4D3E-AC0C-C01997E917C4}" destId="{30E2C034-9017-45B6-8E61-B23F54915295}" srcOrd="0" destOrd="0" presId="urn:microsoft.com/office/officeart/2005/8/layout/hierarchy3"/>
    <dgm:cxn modelId="{E2DBDE60-4275-4FF1-B446-1929DB02A0FF}" type="presOf" srcId="{AA52EF45-A444-40D9-A386-B16077C7F1C0}" destId="{3F2F75C6-C4B0-493A-850A-EA7DCE13C556}" srcOrd="0" destOrd="0" presId="urn:microsoft.com/office/officeart/2005/8/layout/hierarchy3"/>
    <dgm:cxn modelId="{7716D8E5-302F-41DC-8C25-30B78CF9B69E}" type="presOf" srcId="{AFA85293-4723-482A-9E1D-34271B1DD5C8}" destId="{D71B2C26-0E83-4E11-A4A0-B2BAF101B77E}" srcOrd="0" destOrd="0" presId="urn:microsoft.com/office/officeart/2005/8/layout/hierarchy3"/>
    <dgm:cxn modelId="{536CC35B-4D93-4781-94A3-C1F22EBB5B99}" type="presOf" srcId="{B7DDE719-3C93-452D-9472-BF3EF173D7B0}" destId="{8F72F71F-1E51-4867-A104-954013D5C1B7}" srcOrd="0" destOrd="0" presId="urn:microsoft.com/office/officeart/2005/8/layout/hierarchy3"/>
    <dgm:cxn modelId="{EA3158E2-FB88-4B30-AB63-21CBBA482ACE}" srcId="{D513AE09-2A84-4393-8378-5C7F0FA1CA4A}" destId="{44837E43-AAD3-46F2-8087-1B349478E74D}" srcOrd="4" destOrd="0" parTransId="{62CC598B-04CB-4639-BAF1-CA47FFC4BD8E}" sibTransId="{D33788BB-020D-42F1-A55E-9A307AE3EEF7}"/>
    <dgm:cxn modelId="{863C018D-37A3-4F9A-8C74-28578A6BF068}" type="presOf" srcId="{BBE463C4-567D-4292-82A0-373B03ED7842}" destId="{A85639E6-C364-4AD5-A00B-1BB3DAB51AC3}" srcOrd="0" destOrd="0" presId="urn:microsoft.com/office/officeart/2005/8/layout/hierarchy3"/>
    <dgm:cxn modelId="{AEF8192B-89D3-455E-89B0-2F75CD20D420}" type="presOf" srcId="{1F5C0324-3E70-4A24-BE45-3057DB995B2C}" destId="{9E905DF6-6F8E-4F77-B5FF-17FC758E8002}" srcOrd="0" destOrd="0" presId="urn:microsoft.com/office/officeart/2005/8/layout/hierarchy3"/>
    <dgm:cxn modelId="{E4F82F4B-E0CA-4062-AC2E-D48C311C5E73}" srcId="{D513AE09-2A84-4393-8378-5C7F0FA1CA4A}" destId="{1F5C0324-3E70-4A24-BE45-3057DB995B2C}" srcOrd="5" destOrd="0" parTransId="{1B1FD963-B858-4221-B82C-19F67986DEF4}" sibTransId="{0EF2B035-31DC-43CE-B29E-F3D346155418}"/>
    <dgm:cxn modelId="{3833685D-8170-446A-B656-3F64AC4A8123}" type="presOf" srcId="{491486FF-FC9E-43CC-A1ED-5D02028205FD}" destId="{194A2181-AAA8-4687-9C98-6486E0E9B6AC}" srcOrd="0" destOrd="0" presId="urn:microsoft.com/office/officeart/2005/8/layout/hierarchy3"/>
    <dgm:cxn modelId="{1D067B46-E905-4756-92C5-68490966B263}" type="presOf" srcId="{328B6C4A-2F47-4A41-8948-C2E24C6BD179}" destId="{85C6ECBB-F8D7-4693-9391-2ED79B496068}" srcOrd="0" destOrd="0" presId="urn:microsoft.com/office/officeart/2005/8/layout/hierarchy3"/>
    <dgm:cxn modelId="{F75E6F23-7ED0-4980-A983-54481AD902C9}" type="presOf" srcId="{878BC2F7-35C4-446E-B1D4-0E42A21B449F}" destId="{94372D32-9DAC-4AB3-BDB7-76DCEB6716E2}" srcOrd="0" destOrd="0" presId="urn:microsoft.com/office/officeart/2005/8/layout/hierarchy3"/>
    <dgm:cxn modelId="{244474A6-6BCA-40C9-8655-00B4DD7F65E0}" type="presOf" srcId="{D513AE09-2A84-4393-8378-5C7F0FA1CA4A}" destId="{5EEEE5B3-104B-451D-815A-5454D0DE87D6}" srcOrd="0" destOrd="0" presId="urn:microsoft.com/office/officeart/2005/8/layout/hierarchy3"/>
    <dgm:cxn modelId="{8DD0302E-F11C-472E-BC54-55CA6BF23C63}" type="presOf" srcId="{1550441B-49FA-4DDB-8932-452FAA87506F}" destId="{3FD1299F-9F60-416D-9EAF-5FE40472526F}" srcOrd="0" destOrd="0" presId="urn:microsoft.com/office/officeart/2005/8/layout/hierarchy3"/>
    <dgm:cxn modelId="{3A023207-712A-49AA-97A1-1F1B230036A4}" type="presOf" srcId="{AB35BFB7-61F0-49DF-8AB3-61B1D49C1067}" destId="{B07A2B21-4E32-49E6-BA7F-19B6844FC66F}" srcOrd="0" destOrd="0" presId="urn:microsoft.com/office/officeart/2005/8/layout/hierarchy3"/>
    <dgm:cxn modelId="{DC124784-86EC-4409-AF48-A29BA24E6425}" srcId="{D513AE09-2A84-4393-8378-5C7F0FA1CA4A}" destId="{623D65BC-CFDA-402D-9979-AEFEF11A7F60}" srcOrd="9" destOrd="0" parTransId="{13EB4ED0-16B9-40E3-895B-84BB10A0B1A1}" sibTransId="{5F5CE834-BD25-4E39-A688-1A0B11615678}"/>
    <dgm:cxn modelId="{23D16895-F7F8-4407-AFC1-253625191F92}" type="presOf" srcId="{E3EB4251-B0D0-492F-B3D6-8AE64A70BC6E}" destId="{9FC7CECB-DBB3-4F00-8EE6-111E88889CC5}" srcOrd="0" destOrd="0" presId="urn:microsoft.com/office/officeart/2005/8/layout/hierarchy3"/>
    <dgm:cxn modelId="{4AC711B4-B859-4EBF-A581-21541187756E}" type="presOf" srcId="{CA74DB72-1D78-4C11-85EE-4F98670CB5B7}" destId="{EFF246BC-67F5-49C8-8FAA-984DA662E6AB}" srcOrd="0" destOrd="0" presId="urn:microsoft.com/office/officeart/2005/8/layout/hierarchy3"/>
    <dgm:cxn modelId="{41ED6639-352D-48FC-BEBC-11C644987388}" srcId="{D513AE09-2A84-4393-8378-5C7F0FA1CA4A}" destId="{AA52EF45-A444-40D9-A386-B16077C7F1C0}" srcOrd="1" destOrd="0" parTransId="{6BB92A94-2C3F-42F9-A056-04F0CBC6CEA7}" sibTransId="{429C8710-09B3-487E-8150-020C925E52E3}"/>
    <dgm:cxn modelId="{3F1996C0-E6AB-46CE-BE1A-FABF7803C098}" srcId="{D513AE09-2A84-4393-8378-5C7F0FA1CA4A}" destId="{AFA85293-4723-482A-9E1D-34271B1DD5C8}" srcOrd="13" destOrd="0" parTransId="{A4196723-DA2B-4431-950F-D3B6C6583885}" sibTransId="{AA92BD84-E858-4C2E-AF68-4D0949A70F22}"/>
    <dgm:cxn modelId="{A2DBD694-943A-41A2-9A31-176F8E04EFB5}" srcId="{D513AE09-2A84-4393-8378-5C7F0FA1CA4A}" destId="{AF105648-2158-49F3-88E2-7FB97DED01D0}" srcOrd="18" destOrd="0" parTransId="{AB35BFB7-61F0-49DF-8AB3-61B1D49C1067}" sibTransId="{56455745-A498-483F-B682-437D3585684C}"/>
    <dgm:cxn modelId="{4FE5F5CC-D6C5-4168-A972-17255F548EF5}" type="presOf" srcId="{6CF47DD3-61BB-46E0-B330-4BF4E5CAC460}" destId="{D6B32997-0B4C-4281-9CE9-3089F61FF3CA}" srcOrd="0" destOrd="0" presId="urn:microsoft.com/office/officeart/2005/8/layout/hierarchy3"/>
    <dgm:cxn modelId="{912876B3-16B2-4303-8EB9-711FC27B066D}" srcId="{D513AE09-2A84-4393-8378-5C7F0FA1CA4A}" destId="{11823097-5F02-4313-AFDE-41FFA608860D}" srcOrd="6" destOrd="0" parTransId="{981E7D12-34DA-446C-BA22-5F35CED18545}" sibTransId="{E7FFF456-C0C8-4AFC-A2B6-FFBE6D9FC00B}"/>
    <dgm:cxn modelId="{D443EA43-18BD-4D87-A8FF-4C8C27AD074D}" srcId="{D513AE09-2A84-4393-8378-5C7F0FA1CA4A}" destId="{423889E3-799C-4B1A-A84B-BC36C6E2E4B3}" srcOrd="14" destOrd="0" parTransId="{BAEE29B8-104D-4E33-ABCA-DD2CADF52B06}" sibTransId="{8BCBA7F4-9560-49CB-AEAB-5DBC903CB23F}"/>
    <dgm:cxn modelId="{46E583FD-7BB5-4B18-BB9C-4A0DE6E4E03A}" type="presOf" srcId="{AF105648-2158-49F3-88E2-7FB97DED01D0}" destId="{1DFBAB59-A8E8-4F93-B07B-0C630D0391C7}" srcOrd="0" destOrd="0" presId="urn:microsoft.com/office/officeart/2005/8/layout/hierarchy3"/>
    <dgm:cxn modelId="{CCFDF289-E76C-476E-ACD4-9AB1E57A9BD9}" srcId="{D513AE09-2A84-4393-8378-5C7F0FA1CA4A}" destId="{DB08E1EC-6A3B-45B3-AAA3-841E598D65C7}" srcOrd="3" destOrd="0" parTransId="{B4F0B241-0351-4281-8173-2A47250642B5}" sibTransId="{20228CAE-4FE1-4357-83A8-2C2505EE7F5A}"/>
    <dgm:cxn modelId="{4AA6E914-C98D-4FAA-9E99-8A2B7ED3FC79}" type="presOf" srcId="{E6340103-0EDF-43C3-99B7-D49413CB84F4}" destId="{7182BB05-A3E1-42E7-A71B-9C24876DDD57}" srcOrd="0" destOrd="0" presId="urn:microsoft.com/office/officeart/2005/8/layout/hierarchy3"/>
    <dgm:cxn modelId="{76039866-F789-40C0-904B-7F781F0B6B27}" srcId="{D513AE09-2A84-4393-8378-5C7F0FA1CA4A}" destId="{1550441B-49FA-4DDB-8932-452FAA87506F}" srcOrd="16" destOrd="0" parTransId="{9B020663-6E34-4E44-8D01-6157A7707A24}" sibTransId="{FEC05F86-35C6-487D-B61B-01239C104E5D}"/>
    <dgm:cxn modelId="{2A7A9EDE-4D11-47C2-955C-6AF785EA71C8}" type="presOf" srcId="{BAEE29B8-104D-4E33-ABCA-DD2CADF52B06}" destId="{87EE55F0-D083-459C-AA74-585D7EAEAE9C}" srcOrd="0" destOrd="0" presId="urn:microsoft.com/office/officeart/2005/8/layout/hierarchy3"/>
    <dgm:cxn modelId="{557A9C88-A182-4133-B118-24CD4147B3CF}" type="presOf" srcId="{623D65BC-CFDA-402D-9979-AEFEF11A7F60}" destId="{E602A1A7-9532-4A44-9C56-93491955D112}" srcOrd="0" destOrd="0" presId="urn:microsoft.com/office/officeart/2005/8/layout/hierarchy3"/>
    <dgm:cxn modelId="{793A9C6B-A55F-47D4-9FA4-292A80304487}" type="presOf" srcId="{F2A8A83B-8109-4C5A-9BC1-D7D3FA14A69D}" destId="{769790DD-1AA7-459B-B8A3-0D64D39FBE2E}" srcOrd="0" destOrd="0" presId="urn:microsoft.com/office/officeart/2005/8/layout/hierarchy3"/>
    <dgm:cxn modelId="{0818F357-8866-4961-884B-9A853704F83D}" type="presOf" srcId="{B4F0B241-0351-4281-8173-2A47250642B5}" destId="{9E46B86C-0B12-48DA-BAEF-1AA8EA1E0B1B}" srcOrd="0" destOrd="0" presId="urn:microsoft.com/office/officeart/2005/8/layout/hierarchy3"/>
    <dgm:cxn modelId="{49257613-AB5D-4D09-870E-8DEA5DD69EDC}" srcId="{D513AE09-2A84-4393-8378-5C7F0FA1CA4A}" destId="{0840FF35-0560-4CED-9DEF-C5574950AE45}" srcOrd="2" destOrd="0" parTransId="{0D5901FC-9820-4C05-AFDB-2811A9FDDE78}" sibTransId="{FB778858-9E68-44E1-A33C-6C672FF21264}"/>
    <dgm:cxn modelId="{D3796117-DFA1-40C9-9F3C-CB5B159D82F3}" type="presOf" srcId="{62CC598B-04CB-4639-BAF1-CA47FFC4BD8E}" destId="{FC7143AC-9E15-46DF-A3ED-9E02FF814F97}" srcOrd="0" destOrd="0" presId="urn:microsoft.com/office/officeart/2005/8/layout/hierarchy3"/>
    <dgm:cxn modelId="{D1F97301-68B0-4B7F-83B3-698C415F0B43}" type="presOf" srcId="{981E7D12-34DA-446C-BA22-5F35CED18545}" destId="{D27B70D5-ACDD-445D-AE48-0F69FA6FF693}" srcOrd="0" destOrd="0" presId="urn:microsoft.com/office/officeart/2005/8/layout/hierarchy3"/>
    <dgm:cxn modelId="{03E62A5E-6F20-4DCE-92EA-A1AE28455F52}" srcId="{D513AE09-2A84-4393-8378-5C7F0FA1CA4A}" destId="{CA74DB72-1D78-4C11-85EE-4F98670CB5B7}" srcOrd="11" destOrd="0" parTransId="{328B6C4A-2F47-4A41-8948-C2E24C6BD179}" sibTransId="{8B92D944-7415-4596-BF49-4E3D3AB07B29}"/>
    <dgm:cxn modelId="{1EB66256-EE6E-440C-9CFB-7A4F0A5E0AC3}" type="presOf" srcId="{22D03A90-5E11-490F-851E-0ABFE129108D}" destId="{B5BF486B-A802-4EEA-9345-85332BB09608}" srcOrd="0" destOrd="0" presId="urn:microsoft.com/office/officeart/2005/8/layout/hierarchy3"/>
    <dgm:cxn modelId="{1306305B-B3B0-47E1-86F4-0695BD29652A}" type="presOf" srcId="{DB08E1EC-6A3B-45B3-AAA3-841E598D65C7}" destId="{E7ECEB01-AA35-4E5D-B73B-D2B3F07E667D}" srcOrd="0" destOrd="0" presId="urn:microsoft.com/office/officeart/2005/8/layout/hierarchy3"/>
    <dgm:cxn modelId="{CAD0C837-B266-4EC6-98EB-2B0FC8E47BCF}" type="presOf" srcId="{9B020663-6E34-4E44-8D01-6157A7707A24}" destId="{0348E048-D517-46F2-B136-9129491BEC07}" srcOrd="0" destOrd="0" presId="urn:microsoft.com/office/officeart/2005/8/layout/hierarchy3"/>
    <dgm:cxn modelId="{EF3A0FE1-0AAC-428B-9029-A608BE829C3C}" type="presOf" srcId="{0840FF35-0560-4CED-9DEF-C5574950AE45}" destId="{86D5B50F-FB7D-47CC-A31D-E708C122C83C}" srcOrd="0" destOrd="0" presId="urn:microsoft.com/office/officeart/2005/8/layout/hierarchy3"/>
    <dgm:cxn modelId="{005877A6-2761-4F23-9316-56A2A2D29CFF}" srcId="{D513AE09-2A84-4393-8378-5C7F0FA1CA4A}" destId="{4F1839AB-180C-495A-9412-064AC08F0B3A}" srcOrd="20" destOrd="0" parTransId="{B326C1A6-8116-48DE-9F14-940A69ACDA7C}" sibTransId="{F4BF8AB0-B7D8-4520-ACD9-429E61BFA102}"/>
    <dgm:cxn modelId="{6EC419F5-1DBD-46D0-8D1C-B79CC15CB5E3}" type="presParOf" srcId="{B5BF486B-A802-4EEA-9345-85332BB09608}" destId="{890469FE-8D9C-4BAB-B8FA-F18B21F25DD9}" srcOrd="0" destOrd="0" presId="urn:microsoft.com/office/officeart/2005/8/layout/hierarchy3"/>
    <dgm:cxn modelId="{1F25435B-DE22-4E6D-8626-DF1C485B2E24}" type="presParOf" srcId="{890469FE-8D9C-4BAB-B8FA-F18B21F25DD9}" destId="{82569C76-9627-4C10-80E9-CA4027307B27}" srcOrd="0" destOrd="0" presId="urn:microsoft.com/office/officeart/2005/8/layout/hierarchy3"/>
    <dgm:cxn modelId="{6ED2E602-0400-4A66-9137-7765A6B6623E}" type="presParOf" srcId="{82569C76-9627-4C10-80E9-CA4027307B27}" destId="{5EEEE5B3-104B-451D-815A-5454D0DE87D6}" srcOrd="0" destOrd="0" presId="urn:microsoft.com/office/officeart/2005/8/layout/hierarchy3"/>
    <dgm:cxn modelId="{2BD22009-17FD-4CCA-B71C-20A78DB20C91}" type="presParOf" srcId="{82569C76-9627-4C10-80E9-CA4027307B27}" destId="{B1EE48F0-27ED-44A8-9721-89A1FF52D092}" srcOrd="1" destOrd="0" presId="urn:microsoft.com/office/officeart/2005/8/layout/hierarchy3"/>
    <dgm:cxn modelId="{D53DE071-F6A4-4366-BA0F-BC7D53179CB6}" type="presParOf" srcId="{890469FE-8D9C-4BAB-B8FA-F18B21F25DD9}" destId="{0CB141B2-6EB0-4DC6-9CD4-A481256DFE15}" srcOrd="1" destOrd="0" presId="urn:microsoft.com/office/officeart/2005/8/layout/hierarchy3"/>
    <dgm:cxn modelId="{9A51629A-27A1-4761-BE7E-E3BB6D05E02A}" type="presParOf" srcId="{0CB141B2-6EB0-4DC6-9CD4-A481256DFE15}" destId="{2883A56F-770A-452F-879D-180E63B613C1}" srcOrd="0" destOrd="0" presId="urn:microsoft.com/office/officeart/2005/8/layout/hierarchy3"/>
    <dgm:cxn modelId="{7C62BA82-26BD-49F6-83D7-F87E523E1594}" type="presParOf" srcId="{0CB141B2-6EB0-4DC6-9CD4-A481256DFE15}" destId="{2F89DFB1-41BD-4855-9F4A-40D60093A9F3}" srcOrd="1" destOrd="0" presId="urn:microsoft.com/office/officeart/2005/8/layout/hierarchy3"/>
    <dgm:cxn modelId="{915FEAFA-6F3E-436C-A682-6CCC2A44FEA0}" type="presParOf" srcId="{0CB141B2-6EB0-4DC6-9CD4-A481256DFE15}" destId="{4D6FCBF1-9B11-4442-9372-3C2126FACCB2}" srcOrd="2" destOrd="0" presId="urn:microsoft.com/office/officeart/2005/8/layout/hierarchy3"/>
    <dgm:cxn modelId="{86C97923-F43E-4E4F-A87D-9E9C26914C17}" type="presParOf" srcId="{0CB141B2-6EB0-4DC6-9CD4-A481256DFE15}" destId="{3F2F75C6-C4B0-493A-850A-EA7DCE13C556}" srcOrd="3" destOrd="0" presId="urn:microsoft.com/office/officeart/2005/8/layout/hierarchy3"/>
    <dgm:cxn modelId="{8492212D-71F7-4315-BDA4-22E90792C9D4}" type="presParOf" srcId="{0CB141B2-6EB0-4DC6-9CD4-A481256DFE15}" destId="{90EED4A7-8EA0-452F-994C-A27E4801C448}" srcOrd="4" destOrd="0" presId="urn:microsoft.com/office/officeart/2005/8/layout/hierarchy3"/>
    <dgm:cxn modelId="{D08CBA3E-B1B8-471D-9F82-181F5C40BF3B}" type="presParOf" srcId="{0CB141B2-6EB0-4DC6-9CD4-A481256DFE15}" destId="{86D5B50F-FB7D-47CC-A31D-E708C122C83C}" srcOrd="5" destOrd="0" presId="urn:microsoft.com/office/officeart/2005/8/layout/hierarchy3"/>
    <dgm:cxn modelId="{CA39F2E6-0031-47FF-8617-44DC8ADF3370}" type="presParOf" srcId="{0CB141B2-6EB0-4DC6-9CD4-A481256DFE15}" destId="{9E46B86C-0B12-48DA-BAEF-1AA8EA1E0B1B}" srcOrd="6" destOrd="0" presId="urn:microsoft.com/office/officeart/2005/8/layout/hierarchy3"/>
    <dgm:cxn modelId="{94C962AD-9585-418C-BAAB-DB6B79B01EF1}" type="presParOf" srcId="{0CB141B2-6EB0-4DC6-9CD4-A481256DFE15}" destId="{E7ECEB01-AA35-4E5D-B73B-D2B3F07E667D}" srcOrd="7" destOrd="0" presId="urn:microsoft.com/office/officeart/2005/8/layout/hierarchy3"/>
    <dgm:cxn modelId="{249AAFB8-CA3B-492E-AC84-8832CC81F063}" type="presParOf" srcId="{0CB141B2-6EB0-4DC6-9CD4-A481256DFE15}" destId="{FC7143AC-9E15-46DF-A3ED-9E02FF814F97}" srcOrd="8" destOrd="0" presId="urn:microsoft.com/office/officeart/2005/8/layout/hierarchy3"/>
    <dgm:cxn modelId="{DA45ED2C-665D-4EF5-9441-45F6E1E19385}" type="presParOf" srcId="{0CB141B2-6EB0-4DC6-9CD4-A481256DFE15}" destId="{3CFCAD07-7965-4D44-930C-C1C48AE3362E}" srcOrd="9" destOrd="0" presId="urn:microsoft.com/office/officeart/2005/8/layout/hierarchy3"/>
    <dgm:cxn modelId="{8B75AE90-ED00-429F-947F-B96CEB2F8FF0}" type="presParOf" srcId="{0CB141B2-6EB0-4DC6-9CD4-A481256DFE15}" destId="{E876D220-4E9E-46BC-9E64-CDEA3677A558}" srcOrd="10" destOrd="0" presId="urn:microsoft.com/office/officeart/2005/8/layout/hierarchy3"/>
    <dgm:cxn modelId="{C5CB4637-07FE-431D-B989-17515184F3B0}" type="presParOf" srcId="{0CB141B2-6EB0-4DC6-9CD4-A481256DFE15}" destId="{9E905DF6-6F8E-4F77-B5FF-17FC758E8002}" srcOrd="11" destOrd="0" presId="urn:microsoft.com/office/officeart/2005/8/layout/hierarchy3"/>
    <dgm:cxn modelId="{61BC068D-7DB7-4719-9FFC-DD7DB6C6316C}" type="presParOf" srcId="{0CB141B2-6EB0-4DC6-9CD4-A481256DFE15}" destId="{D27B70D5-ACDD-445D-AE48-0F69FA6FF693}" srcOrd="12" destOrd="0" presId="urn:microsoft.com/office/officeart/2005/8/layout/hierarchy3"/>
    <dgm:cxn modelId="{241AE684-1009-416A-BB39-B71922D2EBD6}" type="presParOf" srcId="{0CB141B2-6EB0-4DC6-9CD4-A481256DFE15}" destId="{E86C95A4-081B-4D90-B0C2-C9045205AF75}" srcOrd="13" destOrd="0" presId="urn:microsoft.com/office/officeart/2005/8/layout/hierarchy3"/>
    <dgm:cxn modelId="{D7A071A8-9540-4BD4-AF9A-B8DC45C874FB}" type="presParOf" srcId="{0CB141B2-6EB0-4DC6-9CD4-A481256DFE15}" destId="{5565250E-B250-4975-88BA-17C88B562B6C}" srcOrd="14" destOrd="0" presId="urn:microsoft.com/office/officeart/2005/8/layout/hierarchy3"/>
    <dgm:cxn modelId="{E61C8CDE-725B-4E74-98A9-22D775EB7472}" type="presParOf" srcId="{0CB141B2-6EB0-4DC6-9CD4-A481256DFE15}" destId="{D6B32997-0B4C-4281-9CE9-3089F61FF3CA}" srcOrd="15" destOrd="0" presId="urn:microsoft.com/office/officeart/2005/8/layout/hierarchy3"/>
    <dgm:cxn modelId="{C5B46D8F-4567-4E6C-AABC-2BEA971BF38C}" type="presParOf" srcId="{0CB141B2-6EB0-4DC6-9CD4-A481256DFE15}" destId="{0C0EEBE7-7A75-448D-94D0-1EA1E8028BD7}" srcOrd="16" destOrd="0" presId="urn:microsoft.com/office/officeart/2005/8/layout/hierarchy3"/>
    <dgm:cxn modelId="{24783425-228F-4215-BBFB-2534B9B0E8E3}" type="presParOf" srcId="{0CB141B2-6EB0-4DC6-9CD4-A481256DFE15}" destId="{4F81F52C-FD1D-4726-B851-9FF0F4EA5893}" srcOrd="17" destOrd="0" presId="urn:microsoft.com/office/officeart/2005/8/layout/hierarchy3"/>
    <dgm:cxn modelId="{52FA4518-4AE0-4E3C-83FC-604DAABAFA74}" type="presParOf" srcId="{0CB141B2-6EB0-4DC6-9CD4-A481256DFE15}" destId="{8A7F30A4-2199-4A6F-AA99-7C25D8677C3F}" srcOrd="18" destOrd="0" presId="urn:microsoft.com/office/officeart/2005/8/layout/hierarchy3"/>
    <dgm:cxn modelId="{9B408B44-FBAF-4705-A236-BB910FEC7922}" type="presParOf" srcId="{0CB141B2-6EB0-4DC6-9CD4-A481256DFE15}" destId="{E602A1A7-9532-4A44-9C56-93491955D112}" srcOrd="19" destOrd="0" presId="urn:microsoft.com/office/officeart/2005/8/layout/hierarchy3"/>
    <dgm:cxn modelId="{9B86A246-D4F9-4048-A681-EB10D7245BD7}" type="presParOf" srcId="{0CB141B2-6EB0-4DC6-9CD4-A481256DFE15}" destId="{A85639E6-C364-4AD5-A00B-1BB3DAB51AC3}" srcOrd="20" destOrd="0" presId="urn:microsoft.com/office/officeart/2005/8/layout/hierarchy3"/>
    <dgm:cxn modelId="{AF71075C-D1DD-496F-9BFE-C49E7D0BB782}" type="presParOf" srcId="{0CB141B2-6EB0-4DC6-9CD4-A481256DFE15}" destId="{9FC7CECB-DBB3-4F00-8EE6-111E88889CC5}" srcOrd="21" destOrd="0" presId="urn:microsoft.com/office/officeart/2005/8/layout/hierarchy3"/>
    <dgm:cxn modelId="{5AB1FEFF-80FA-4A0B-AC7D-543C542D3DEC}" type="presParOf" srcId="{0CB141B2-6EB0-4DC6-9CD4-A481256DFE15}" destId="{85C6ECBB-F8D7-4693-9391-2ED79B496068}" srcOrd="22" destOrd="0" presId="urn:microsoft.com/office/officeart/2005/8/layout/hierarchy3"/>
    <dgm:cxn modelId="{6785228C-9B21-4B6A-B97B-14548DCF6030}" type="presParOf" srcId="{0CB141B2-6EB0-4DC6-9CD4-A481256DFE15}" destId="{EFF246BC-67F5-49C8-8FAA-984DA662E6AB}" srcOrd="23" destOrd="0" presId="urn:microsoft.com/office/officeart/2005/8/layout/hierarchy3"/>
    <dgm:cxn modelId="{5938C47A-C340-4EA5-898C-AB35D1943569}" type="presParOf" srcId="{0CB141B2-6EB0-4DC6-9CD4-A481256DFE15}" destId="{769790DD-1AA7-459B-B8A3-0D64D39FBE2E}" srcOrd="24" destOrd="0" presId="urn:microsoft.com/office/officeart/2005/8/layout/hierarchy3"/>
    <dgm:cxn modelId="{F3C82BA4-239F-400E-AAB3-B53A3809C526}" type="presParOf" srcId="{0CB141B2-6EB0-4DC6-9CD4-A481256DFE15}" destId="{94372D32-9DAC-4AB3-BDB7-76DCEB6716E2}" srcOrd="25" destOrd="0" presId="urn:microsoft.com/office/officeart/2005/8/layout/hierarchy3"/>
    <dgm:cxn modelId="{B8655725-A1FC-4870-B693-BA44AD9690FB}" type="presParOf" srcId="{0CB141B2-6EB0-4DC6-9CD4-A481256DFE15}" destId="{4F05D4B1-2BF3-471A-BF66-52B45A9C969D}" srcOrd="26" destOrd="0" presId="urn:microsoft.com/office/officeart/2005/8/layout/hierarchy3"/>
    <dgm:cxn modelId="{BD7B73E4-373D-467F-A596-311C3421B79B}" type="presParOf" srcId="{0CB141B2-6EB0-4DC6-9CD4-A481256DFE15}" destId="{D71B2C26-0E83-4E11-A4A0-B2BAF101B77E}" srcOrd="27" destOrd="0" presId="urn:microsoft.com/office/officeart/2005/8/layout/hierarchy3"/>
    <dgm:cxn modelId="{AA5BD161-1574-4D0B-BE10-33F745C98F63}" type="presParOf" srcId="{0CB141B2-6EB0-4DC6-9CD4-A481256DFE15}" destId="{87EE55F0-D083-459C-AA74-585D7EAEAE9C}" srcOrd="28" destOrd="0" presId="urn:microsoft.com/office/officeart/2005/8/layout/hierarchy3"/>
    <dgm:cxn modelId="{1A39DBA8-F11C-40F9-8296-B8BC9A710D51}" type="presParOf" srcId="{0CB141B2-6EB0-4DC6-9CD4-A481256DFE15}" destId="{61A6E223-7C4F-4E69-8B13-915F905A49E2}" srcOrd="29" destOrd="0" presId="urn:microsoft.com/office/officeart/2005/8/layout/hierarchy3"/>
    <dgm:cxn modelId="{F42A2794-3688-42E1-87F2-B30D625BC721}" type="presParOf" srcId="{0CB141B2-6EB0-4DC6-9CD4-A481256DFE15}" destId="{30E2C034-9017-45B6-8E61-B23F54915295}" srcOrd="30" destOrd="0" presId="urn:microsoft.com/office/officeart/2005/8/layout/hierarchy3"/>
    <dgm:cxn modelId="{B42C9BBB-3884-454C-BD11-4FECE089B313}" type="presParOf" srcId="{0CB141B2-6EB0-4DC6-9CD4-A481256DFE15}" destId="{51E4DD71-8A58-4BA6-8549-9F99A770D1C7}" srcOrd="31" destOrd="0" presId="urn:microsoft.com/office/officeart/2005/8/layout/hierarchy3"/>
    <dgm:cxn modelId="{49488AD8-0FB9-48F9-9BD8-0C8065CBEFEF}" type="presParOf" srcId="{0CB141B2-6EB0-4DC6-9CD4-A481256DFE15}" destId="{0348E048-D517-46F2-B136-9129491BEC07}" srcOrd="32" destOrd="0" presId="urn:microsoft.com/office/officeart/2005/8/layout/hierarchy3"/>
    <dgm:cxn modelId="{26341360-B99F-4776-97A6-82BEEAFD644A}" type="presParOf" srcId="{0CB141B2-6EB0-4DC6-9CD4-A481256DFE15}" destId="{3FD1299F-9F60-416D-9EAF-5FE40472526F}" srcOrd="33" destOrd="0" presId="urn:microsoft.com/office/officeart/2005/8/layout/hierarchy3"/>
    <dgm:cxn modelId="{62B2C71F-015E-4F04-9F15-FDBB329C9BB6}" type="presParOf" srcId="{0CB141B2-6EB0-4DC6-9CD4-A481256DFE15}" destId="{194A2181-AAA8-4687-9C98-6486E0E9B6AC}" srcOrd="34" destOrd="0" presId="urn:microsoft.com/office/officeart/2005/8/layout/hierarchy3"/>
    <dgm:cxn modelId="{5A1361BD-D49C-4407-9DA7-2DDF9B4FB854}" type="presParOf" srcId="{0CB141B2-6EB0-4DC6-9CD4-A481256DFE15}" destId="{7182BB05-A3E1-42E7-A71B-9C24876DDD57}" srcOrd="35" destOrd="0" presId="urn:microsoft.com/office/officeart/2005/8/layout/hierarchy3"/>
    <dgm:cxn modelId="{9C37E226-924D-4AB8-8708-CAC41975756E}" type="presParOf" srcId="{0CB141B2-6EB0-4DC6-9CD4-A481256DFE15}" destId="{B07A2B21-4E32-49E6-BA7F-19B6844FC66F}" srcOrd="36" destOrd="0" presId="urn:microsoft.com/office/officeart/2005/8/layout/hierarchy3"/>
    <dgm:cxn modelId="{DC645ED8-2D9D-4279-851A-950ACD4A4630}" type="presParOf" srcId="{0CB141B2-6EB0-4DC6-9CD4-A481256DFE15}" destId="{1DFBAB59-A8E8-4F93-B07B-0C630D0391C7}" srcOrd="37" destOrd="0" presId="urn:microsoft.com/office/officeart/2005/8/layout/hierarchy3"/>
    <dgm:cxn modelId="{074926E5-FC89-422F-8D14-9E61A184455E}" type="presParOf" srcId="{0CB141B2-6EB0-4DC6-9CD4-A481256DFE15}" destId="{8F72F71F-1E51-4867-A104-954013D5C1B7}" srcOrd="38" destOrd="0" presId="urn:microsoft.com/office/officeart/2005/8/layout/hierarchy3"/>
    <dgm:cxn modelId="{40A5B098-2B00-48D8-9BD2-D260758F550E}" type="presParOf" srcId="{0CB141B2-6EB0-4DC6-9CD4-A481256DFE15}" destId="{FC7C3AE2-6B75-425C-8DBF-1D3728609CD9}" srcOrd="39" destOrd="0" presId="urn:microsoft.com/office/officeart/2005/8/layout/hierarchy3"/>
    <dgm:cxn modelId="{F786ABAB-8DA5-40CC-A030-A2F751E58F14}" type="presParOf" srcId="{0CB141B2-6EB0-4DC6-9CD4-A481256DFE15}" destId="{0BA26D88-DF7D-4D2B-ADAA-0AB633ADF313}" srcOrd="40" destOrd="0" presId="urn:microsoft.com/office/officeart/2005/8/layout/hierarchy3"/>
    <dgm:cxn modelId="{E882EB3D-4D03-465B-8FE6-A11F61102879}" type="presParOf" srcId="{0CB141B2-6EB0-4DC6-9CD4-A481256DFE15}" destId="{AC7672D7-4991-4354-986E-A48FFEC452CB}" srcOrd="41" destOrd="0" presId="urn:microsoft.com/office/officeart/2005/8/layout/hierarchy3"/>
  </dgm:cxnLst>
  <dgm:bg/>
  <dgm:whole>
    <a:ln w="9525">
      <a:noFill/>
    </a:ln>
  </dgm:whole>
  <dgm:extLst>
    <a:ext uri="http://schemas.microsoft.com/office/drawing/2008/diagram">
      <dsp:dataModelExt xmlns=""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EEE5B3-104B-451D-815A-5454D0DE87D6}">
      <dsp:nvSpPr>
        <dsp:cNvPr id="0" name=""/>
        <dsp:cNvSpPr/>
      </dsp:nvSpPr>
      <dsp:spPr>
        <a:xfrm>
          <a:off x="2190638" y="9392"/>
          <a:ext cx="4465130" cy="427401"/>
        </a:xfrm>
        <a:prstGeom prst="roundRect">
          <a:avLst>
            <a:gd name="adj" fmla="val 10000"/>
          </a:avLst>
        </a:prstGeom>
        <a:solidFill>
          <a:schemeClr val="accent4">
            <a:lumMod val="60000"/>
            <a:lumOff val="40000"/>
          </a:schemeClr>
        </a:solidFill>
        <a:ln>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17780" rIns="26670" bIns="17780" numCol="1" spcCol="1270" anchor="ctr" anchorCtr="0">
          <a:noAutofit/>
        </a:bodyPr>
        <a:lstStyle/>
        <a:p>
          <a:pPr lvl="0" algn="r" defTabSz="622300" rtl="1">
            <a:lnSpc>
              <a:spcPct val="90000"/>
            </a:lnSpc>
            <a:spcBef>
              <a:spcPct val="0"/>
            </a:spcBef>
            <a:spcAft>
              <a:spcPct val="35000"/>
            </a:spcAft>
          </a:pPr>
          <a:r>
            <a:rPr lang="fa-IR" sz="1400" b="1" kern="1200" dirty="0" smtClean="0">
              <a:solidFill>
                <a:srgbClr val="FF0000"/>
              </a:solidFill>
              <a:cs typeface="B Koodak" panose="00000700000000000000" pitchFamily="2" charset="-78"/>
            </a:rPr>
            <a:t>فصل 1</a:t>
          </a:r>
          <a:r>
            <a:rPr lang="fa-IR" sz="1400" b="1" kern="1200" dirty="0" smtClean="0">
              <a:solidFill>
                <a:schemeClr val="tx1"/>
              </a:solidFill>
              <a:cs typeface="B Koodak" panose="00000700000000000000" pitchFamily="2" charset="-78"/>
            </a:rPr>
            <a:t>: نقش تكاملي سيستم‌هاي اطلاعات و تكنولوژي‌ اطلاعات در سازمان</a:t>
          </a:r>
          <a:endParaRPr lang="en-US" sz="1400" b="1" kern="1200" dirty="0">
            <a:solidFill>
              <a:schemeClr val="tx1"/>
            </a:solidFill>
            <a:cs typeface="B Koodak" panose="00000700000000000000" pitchFamily="2" charset="-78"/>
          </a:endParaRPr>
        </a:p>
      </dsp:txBody>
      <dsp:txXfrm>
        <a:off x="2203156" y="21910"/>
        <a:ext cx="4440094" cy="402365"/>
      </dsp:txXfrm>
    </dsp:sp>
    <dsp:sp modelId="{2883A56F-770A-452F-879D-180E63B613C1}">
      <dsp:nvSpPr>
        <dsp:cNvPr id="0" name=""/>
        <dsp:cNvSpPr/>
      </dsp:nvSpPr>
      <dsp:spPr>
        <a:xfrm>
          <a:off x="5334779" y="436794"/>
          <a:ext cx="874476" cy="156520"/>
        </a:xfrm>
        <a:custGeom>
          <a:avLst/>
          <a:gdLst/>
          <a:ahLst/>
          <a:cxnLst/>
          <a:rect l="0" t="0" r="0" b="0"/>
          <a:pathLst>
            <a:path>
              <a:moveTo>
                <a:pt x="874476" y="0"/>
              </a:moveTo>
              <a:lnTo>
                <a:pt x="874476" y="156520"/>
              </a:lnTo>
              <a:lnTo>
                <a:pt x="0" y="156520"/>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F89DFB1-41BD-4855-9F4A-40D60093A9F3}">
      <dsp:nvSpPr>
        <dsp:cNvPr id="0" name=""/>
        <dsp:cNvSpPr/>
      </dsp:nvSpPr>
      <dsp:spPr>
        <a:xfrm>
          <a:off x="1223887" y="483931"/>
          <a:ext cx="4110892" cy="21876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b="0" kern="1200" dirty="0" smtClean="0">
              <a:cs typeface="B Koodak" panose="00000700000000000000" pitchFamily="2" charset="-78"/>
            </a:rPr>
            <a:t>سيستم‌هاي اطلاعات و تكنولوژي اطلاعات</a:t>
          </a:r>
          <a:endParaRPr lang="en-US" sz="1100" b="0" kern="1200" dirty="0">
            <a:cs typeface="B Koodak" panose="00000700000000000000" pitchFamily="2" charset="-78"/>
          </a:endParaRPr>
        </a:p>
      </dsp:txBody>
      <dsp:txXfrm>
        <a:off x="1230294" y="490338"/>
        <a:ext cx="4098078" cy="205952"/>
      </dsp:txXfrm>
    </dsp:sp>
    <dsp:sp modelId="{4D6FCBF1-9B11-4442-9372-3C2126FACCB2}">
      <dsp:nvSpPr>
        <dsp:cNvPr id="0" name=""/>
        <dsp:cNvSpPr/>
      </dsp:nvSpPr>
      <dsp:spPr>
        <a:xfrm>
          <a:off x="5334779" y="436794"/>
          <a:ext cx="874476" cy="429978"/>
        </a:xfrm>
        <a:custGeom>
          <a:avLst/>
          <a:gdLst/>
          <a:ahLst/>
          <a:cxnLst/>
          <a:rect l="0" t="0" r="0" b="0"/>
          <a:pathLst>
            <a:path>
              <a:moveTo>
                <a:pt x="874476" y="0"/>
              </a:moveTo>
              <a:lnTo>
                <a:pt x="874476" y="429978"/>
              </a:lnTo>
              <a:lnTo>
                <a:pt x="0" y="429978"/>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F2F75C6-C4B0-493A-850A-EA7DCE13C556}">
      <dsp:nvSpPr>
        <dsp:cNvPr id="0" name=""/>
        <dsp:cNvSpPr/>
      </dsp:nvSpPr>
      <dsp:spPr>
        <a:xfrm>
          <a:off x="1223887" y="757389"/>
          <a:ext cx="4110892" cy="21876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367667"/>
              <a:satOff val="-511"/>
              <a:lumOff val="-196"/>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b="0" kern="1200" dirty="0" smtClean="0">
              <a:cs typeface="B Koodak" panose="00000700000000000000" pitchFamily="2" charset="-78"/>
            </a:rPr>
            <a:t>كسب و كار الكترونيك و تجارت الكترونيك </a:t>
          </a:r>
          <a:endParaRPr lang="en-US" sz="1100" b="0" kern="1200" dirty="0">
            <a:cs typeface="B Koodak" panose="00000700000000000000" pitchFamily="2" charset="-78"/>
          </a:endParaRPr>
        </a:p>
      </dsp:txBody>
      <dsp:txXfrm>
        <a:off x="1230294" y="763796"/>
        <a:ext cx="4098078" cy="205952"/>
      </dsp:txXfrm>
    </dsp:sp>
    <dsp:sp modelId="{90EED4A7-8EA0-452F-994C-A27E4801C448}">
      <dsp:nvSpPr>
        <dsp:cNvPr id="0" name=""/>
        <dsp:cNvSpPr/>
      </dsp:nvSpPr>
      <dsp:spPr>
        <a:xfrm>
          <a:off x="5334779" y="436794"/>
          <a:ext cx="874476" cy="703435"/>
        </a:xfrm>
        <a:custGeom>
          <a:avLst/>
          <a:gdLst/>
          <a:ahLst/>
          <a:cxnLst/>
          <a:rect l="0" t="0" r="0" b="0"/>
          <a:pathLst>
            <a:path>
              <a:moveTo>
                <a:pt x="874476" y="0"/>
              </a:moveTo>
              <a:lnTo>
                <a:pt x="874476" y="703435"/>
              </a:lnTo>
              <a:lnTo>
                <a:pt x="0" y="703435"/>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6D5B50F-FB7D-47CC-A31D-E708C122C83C}">
      <dsp:nvSpPr>
        <dsp:cNvPr id="0" name=""/>
        <dsp:cNvSpPr/>
      </dsp:nvSpPr>
      <dsp:spPr>
        <a:xfrm>
          <a:off x="1223887" y="1030846"/>
          <a:ext cx="4110892" cy="21876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735334"/>
              <a:satOff val="-1023"/>
              <a:lumOff val="-39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b="0" kern="1200" dirty="0" smtClean="0">
              <a:cs typeface="B Koodak" panose="00000700000000000000" pitchFamily="2" charset="-78"/>
            </a:rPr>
            <a:t>ديدگاهها و الگوهاي جديدسيستم‌هاي اطلاعات و تكنولوژي اطلاعات در سازمانها</a:t>
          </a:r>
          <a:endParaRPr lang="en-US" sz="1100" b="0" kern="1200" dirty="0">
            <a:cs typeface="B Koodak" panose="00000700000000000000" pitchFamily="2" charset="-78"/>
          </a:endParaRPr>
        </a:p>
      </dsp:txBody>
      <dsp:txXfrm>
        <a:off x="1230294" y="1037253"/>
        <a:ext cx="4098078" cy="205952"/>
      </dsp:txXfrm>
    </dsp:sp>
    <dsp:sp modelId="{9E46B86C-0B12-48DA-BAEF-1AA8EA1E0B1B}">
      <dsp:nvSpPr>
        <dsp:cNvPr id="0" name=""/>
        <dsp:cNvSpPr/>
      </dsp:nvSpPr>
      <dsp:spPr>
        <a:xfrm>
          <a:off x="5334779" y="436794"/>
          <a:ext cx="874476" cy="976893"/>
        </a:xfrm>
        <a:custGeom>
          <a:avLst/>
          <a:gdLst/>
          <a:ahLst/>
          <a:cxnLst/>
          <a:rect l="0" t="0" r="0" b="0"/>
          <a:pathLst>
            <a:path>
              <a:moveTo>
                <a:pt x="874476" y="0"/>
              </a:moveTo>
              <a:lnTo>
                <a:pt x="874476" y="976893"/>
              </a:lnTo>
              <a:lnTo>
                <a:pt x="0" y="976893"/>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7ECEB01-AA35-4E5D-B73B-D2B3F07E667D}">
      <dsp:nvSpPr>
        <dsp:cNvPr id="0" name=""/>
        <dsp:cNvSpPr/>
      </dsp:nvSpPr>
      <dsp:spPr>
        <a:xfrm>
          <a:off x="1223887" y="1304304"/>
          <a:ext cx="4110892" cy="21876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1103002"/>
              <a:satOff val="-1534"/>
              <a:lumOff val="-58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b="0" kern="1200" dirty="0" smtClean="0">
              <a:cs typeface="B Koodak" panose="00000700000000000000" pitchFamily="2" charset="-78"/>
            </a:rPr>
            <a:t>الگوها و ديدگاههاي اخير: تا سال 1980</a:t>
          </a:r>
          <a:endParaRPr lang="en-US" sz="1100" b="0" kern="1200" dirty="0">
            <a:cs typeface="B Koodak" panose="00000700000000000000" pitchFamily="2" charset="-78"/>
          </a:endParaRPr>
        </a:p>
      </dsp:txBody>
      <dsp:txXfrm>
        <a:off x="1230294" y="1310711"/>
        <a:ext cx="4098078" cy="205952"/>
      </dsp:txXfrm>
    </dsp:sp>
    <dsp:sp modelId="{FC7143AC-9E15-46DF-A3ED-9E02FF814F97}">
      <dsp:nvSpPr>
        <dsp:cNvPr id="0" name=""/>
        <dsp:cNvSpPr/>
      </dsp:nvSpPr>
      <dsp:spPr>
        <a:xfrm>
          <a:off x="5334779" y="436794"/>
          <a:ext cx="874476" cy="1250351"/>
        </a:xfrm>
        <a:custGeom>
          <a:avLst/>
          <a:gdLst/>
          <a:ahLst/>
          <a:cxnLst/>
          <a:rect l="0" t="0" r="0" b="0"/>
          <a:pathLst>
            <a:path>
              <a:moveTo>
                <a:pt x="874476" y="0"/>
              </a:moveTo>
              <a:lnTo>
                <a:pt x="874476" y="1250351"/>
              </a:lnTo>
              <a:lnTo>
                <a:pt x="0" y="1250351"/>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CFCAD07-7965-4D44-930C-C1C48AE3362E}">
      <dsp:nvSpPr>
        <dsp:cNvPr id="0" name=""/>
        <dsp:cNvSpPr/>
      </dsp:nvSpPr>
      <dsp:spPr>
        <a:xfrm>
          <a:off x="1223887" y="1577762"/>
          <a:ext cx="4110892" cy="21876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1470669"/>
              <a:satOff val="-2046"/>
              <a:lumOff val="-78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ar-SA" sz="1100" b="0" kern="1200" dirty="0" smtClean="0">
              <a:cs typeface="B Koodak" panose="00000700000000000000" pitchFamily="2" charset="-78"/>
            </a:rPr>
            <a:t>حوزه‌هاي داده‌پردازي و سيستم‌هاي اطلاعات مديريت: درس‌هاي آموخته شده</a:t>
          </a:r>
          <a:endParaRPr lang="en-US" sz="1100" b="0" kern="1200" dirty="0">
            <a:cs typeface="B Koodak" panose="00000700000000000000" pitchFamily="2" charset="-78"/>
          </a:endParaRPr>
        </a:p>
      </dsp:txBody>
      <dsp:txXfrm>
        <a:off x="1230294" y="1584169"/>
        <a:ext cx="4098078" cy="205952"/>
      </dsp:txXfrm>
    </dsp:sp>
    <dsp:sp modelId="{E876D220-4E9E-46BC-9E64-CDEA3677A558}">
      <dsp:nvSpPr>
        <dsp:cNvPr id="0" name=""/>
        <dsp:cNvSpPr/>
      </dsp:nvSpPr>
      <dsp:spPr>
        <a:xfrm>
          <a:off x="5334779" y="436794"/>
          <a:ext cx="874476" cy="1523808"/>
        </a:xfrm>
        <a:custGeom>
          <a:avLst/>
          <a:gdLst/>
          <a:ahLst/>
          <a:cxnLst/>
          <a:rect l="0" t="0" r="0" b="0"/>
          <a:pathLst>
            <a:path>
              <a:moveTo>
                <a:pt x="874476" y="0"/>
              </a:moveTo>
              <a:lnTo>
                <a:pt x="874476" y="1523808"/>
              </a:lnTo>
              <a:lnTo>
                <a:pt x="0" y="1523808"/>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E905DF6-6F8E-4F77-B5FF-17FC758E8002}">
      <dsp:nvSpPr>
        <dsp:cNvPr id="0" name=""/>
        <dsp:cNvSpPr/>
      </dsp:nvSpPr>
      <dsp:spPr>
        <a:xfrm>
          <a:off x="1223887" y="1851219"/>
          <a:ext cx="4110892" cy="21876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1838336"/>
              <a:satOff val="-2557"/>
              <a:lumOff val="-98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b="0" kern="1200" dirty="0" smtClean="0">
              <a:cs typeface="B Koodak" panose="00000700000000000000" pitchFamily="2" charset="-78"/>
            </a:rPr>
            <a:t>الگوي سه مرحله‌اي</a:t>
          </a:r>
          <a:endParaRPr lang="en-US" sz="1100" b="0" kern="1200" dirty="0">
            <a:cs typeface="B Koodak" panose="00000700000000000000" pitchFamily="2" charset="-78"/>
          </a:endParaRPr>
        </a:p>
      </dsp:txBody>
      <dsp:txXfrm>
        <a:off x="1230294" y="1857626"/>
        <a:ext cx="4098078" cy="205952"/>
      </dsp:txXfrm>
    </dsp:sp>
    <dsp:sp modelId="{D27B70D5-ACDD-445D-AE48-0F69FA6FF693}">
      <dsp:nvSpPr>
        <dsp:cNvPr id="0" name=""/>
        <dsp:cNvSpPr/>
      </dsp:nvSpPr>
      <dsp:spPr>
        <a:xfrm>
          <a:off x="5334779" y="436794"/>
          <a:ext cx="874476" cy="1797266"/>
        </a:xfrm>
        <a:custGeom>
          <a:avLst/>
          <a:gdLst/>
          <a:ahLst/>
          <a:cxnLst/>
          <a:rect l="0" t="0" r="0" b="0"/>
          <a:pathLst>
            <a:path>
              <a:moveTo>
                <a:pt x="874476" y="0"/>
              </a:moveTo>
              <a:lnTo>
                <a:pt x="874476" y="1797266"/>
              </a:lnTo>
              <a:lnTo>
                <a:pt x="0" y="1797266"/>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86C95A4-081B-4D90-B0C2-C9045205AF75}">
      <dsp:nvSpPr>
        <dsp:cNvPr id="0" name=""/>
        <dsp:cNvSpPr/>
      </dsp:nvSpPr>
      <dsp:spPr>
        <a:xfrm>
          <a:off x="1223887" y="2124677"/>
          <a:ext cx="4110892" cy="21876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2206003"/>
              <a:satOff val="-3068"/>
              <a:lumOff val="-1177"/>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b="0" kern="1200" dirty="0" smtClean="0">
              <a:cs typeface="B Koodak" panose="00000700000000000000" pitchFamily="2" charset="-78"/>
            </a:rPr>
            <a:t>دوره سيستم‌هاي اطلاعات استراتژيك</a:t>
          </a:r>
          <a:endParaRPr lang="en-US" sz="1100" b="0" kern="1200" dirty="0">
            <a:cs typeface="B Koodak" panose="00000700000000000000" pitchFamily="2" charset="-78"/>
          </a:endParaRPr>
        </a:p>
      </dsp:txBody>
      <dsp:txXfrm>
        <a:off x="1230294" y="2131084"/>
        <a:ext cx="4098078" cy="205952"/>
      </dsp:txXfrm>
    </dsp:sp>
    <dsp:sp modelId="{5565250E-B250-4975-88BA-17C88B562B6C}">
      <dsp:nvSpPr>
        <dsp:cNvPr id="0" name=""/>
        <dsp:cNvSpPr/>
      </dsp:nvSpPr>
      <dsp:spPr>
        <a:xfrm>
          <a:off x="5334779" y="436794"/>
          <a:ext cx="874476" cy="2070724"/>
        </a:xfrm>
        <a:custGeom>
          <a:avLst/>
          <a:gdLst/>
          <a:ahLst/>
          <a:cxnLst/>
          <a:rect l="0" t="0" r="0" b="0"/>
          <a:pathLst>
            <a:path>
              <a:moveTo>
                <a:pt x="874476" y="0"/>
              </a:moveTo>
              <a:lnTo>
                <a:pt x="874476" y="2070724"/>
              </a:lnTo>
              <a:lnTo>
                <a:pt x="0" y="2070724"/>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6B32997-0B4C-4281-9CE9-3089F61FF3CA}">
      <dsp:nvSpPr>
        <dsp:cNvPr id="0" name=""/>
        <dsp:cNvSpPr/>
      </dsp:nvSpPr>
      <dsp:spPr>
        <a:xfrm>
          <a:off x="1223887" y="2398135"/>
          <a:ext cx="4110892" cy="21876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2573671"/>
              <a:satOff val="-3580"/>
              <a:lumOff val="-1373"/>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lvl="0" algn="r" defTabSz="355600" rtl="1">
            <a:lnSpc>
              <a:spcPct val="90000"/>
            </a:lnSpc>
            <a:spcBef>
              <a:spcPct val="0"/>
            </a:spcBef>
            <a:spcAft>
              <a:spcPct val="35000"/>
            </a:spcAft>
          </a:pPr>
          <a:r>
            <a:rPr lang="fa-IR" sz="800" b="1" kern="1200" dirty="0" smtClean="0">
              <a:cs typeface="B Koodak" panose="00000700000000000000" pitchFamily="2" charset="-78"/>
            </a:rPr>
            <a:t>بهره‌گيري استراتژيك از سيستم‌هاي اطلاعات و تكنولوژي اطلاعات:طبقه‌بندي، عواملي براي موفقيت و كابردهاي مديريتي</a:t>
          </a:r>
          <a:endParaRPr lang="en-US" sz="800" b="1" kern="1200" dirty="0">
            <a:cs typeface="B Koodak" panose="00000700000000000000" pitchFamily="2" charset="-78"/>
          </a:endParaRPr>
        </a:p>
      </dsp:txBody>
      <dsp:txXfrm>
        <a:off x="1230294" y="2404542"/>
        <a:ext cx="4098078" cy="205952"/>
      </dsp:txXfrm>
    </dsp:sp>
    <dsp:sp modelId="{0C0EEBE7-7A75-448D-94D0-1EA1E8028BD7}">
      <dsp:nvSpPr>
        <dsp:cNvPr id="0" name=""/>
        <dsp:cNvSpPr/>
      </dsp:nvSpPr>
      <dsp:spPr>
        <a:xfrm>
          <a:off x="5334779" y="436794"/>
          <a:ext cx="874476" cy="2344181"/>
        </a:xfrm>
        <a:custGeom>
          <a:avLst/>
          <a:gdLst/>
          <a:ahLst/>
          <a:cxnLst/>
          <a:rect l="0" t="0" r="0" b="0"/>
          <a:pathLst>
            <a:path>
              <a:moveTo>
                <a:pt x="874476" y="0"/>
              </a:moveTo>
              <a:lnTo>
                <a:pt x="874476" y="2344181"/>
              </a:lnTo>
              <a:lnTo>
                <a:pt x="0" y="2344181"/>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F81F52C-FD1D-4726-B851-9FF0F4EA5893}">
      <dsp:nvSpPr>
        <dsp:cNvPr id="0" name=""/>
        <dsp:cNvSpPr/>
      </dsp:nvSpPr>
      <dsp:spPr>
        <a:xfrm>
          <a:off x="1223887" y="2671592"/>
          <a:ext cx="4110892" cy="21876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2941338"/>
              <a:satOff val="-4091"/>
              <a:lumOff val="-1569"/>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b="0" kern="1200" dirty="0" smtClean="0">
              <a:cs typeface="B Koodak" panose="00000700000000000000" pitchFamily="2" charset="-78"/>
            </a:rPr>
            <a:t>ايجاد ارتباط با مشتريان و تامين‌كنندگان</a:t>
          </a:r>
          <a:endParaRPr lang="en-US" sz="1100" b="0" kern="1200" dirty="0">
            <a:cs typeface="B Koodak" panose="00000700000000000000" pitchFamily="2" charset="-78"/>
          </a:endParaRPr>
        </a:p>
      </dsp:txBody>
      <dsp:txXfrm>
        <a:off x="1230294" y="2677999"/>
        <a:ext cx="4098078" cy="205952"/>
      </dsp:txXfrm>
    </dsp:sp>
    <dsp:sp modelId="{8A7F30A4-2199-4A6F-AA99-7C25D8677C3F}">
      <dsp:nvSpPr>
        <dsp:cNvPr id="0" name=""/>
        <dsp:cNvSpPr/>
      </dsp:nvSpPr>
      <dsp:spPr>
        <a:xfrm>
          <a:off x="5334779" y="436794"/>
          <a:ext cx="874476" cy="2617639"/>
        </a:xfrm>
        <a:custGeom>
          <a:avLst/>
          <a:gdLst/>
          <a:ahLst/>
          <a:cxnLst/>
          <a:rect l="0" t="0" r="0" b="0"/>
          <a:pathLst>
            <a:path>
              <a:moveTo>
                <a:pt x="874476" y="0"/>
              </a:moveTo>
              <a:lnTo>
                <a:pt x="874476" y="2617639"/>
              </a:lnTo>
              <a:lnTo>
                <a:pt x="0" y="2617639"/>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602A1A7-9532-4A44-9C56-93491955D112}">
      <dsp:nvSpPr>
        <dsp:cNvPr id="0" name=""/>
        <dsp:cNvSpPr/>
      </dsp:nvSpPr>
      <dsp:spPr>
        <a:xfrm>
          <a:off x="1223887" y="2945050"/>
          <a:ext cx="4110892" cy="21876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3309005"/>
              <a:satOff val="-4603"/>
              <a:lumOff val="-176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b="0" kern="1200" dirty="0" smtClean="0">
              <a:cs typeface="B Koodak" panose="00000700000000000000" pitchFamily="2" charset="-78"/>
            </a:rPr>
            <a:t>بهبود هماهنگي فرآيندهاي داخلي</a:t>
          </a:r>
          <a:endParaRPr lang="en-US" sz="1100" b="0" kern="1200" dirty="0">
            <a:cs typeface="B Koodak" panose="00000700000000000000" pitchFamily="2" charset="-78"/>
          </a:endParaRPr>
        </a:p>
      </dsp:txBody>
      <dsp:txXfrm>
        <a:off x="1230294" y="2951457"/>
        <a:ext cx="4098078" cy="205952"/>
      </dsp:txXfrm>
    </dsp:sp>
    <dsp:sp modelId="{A85639E6-C364-4AD5-A00B-1BB3DAB51AC3}">
      <dsp:nvSpPr>
        <dsp:cNvPr id="0" name=""/>
        <dsp:cNvSpPr/>
      </dsp:nvSpPr>
      <dsp:spPr>
        <a:xfrm>
          <a:off x="5334779" y="436794"/>
          <a:ext cx="874476" cy="2891097"/>
        </a:xfrm>
        <a:custGeom>
          <a:avLst/>
          <a:gdLst/>
          <a:ahLst/>
          <a:cxnLst/>
          <a:rect l="0" t="0" r="0" b="0"/>
          <a:pathLst>
            <a:path>
              <a:moveTo>
                <a:pt x="874476" y="0"/>
              </a:moveTo>
              <a:lnTo>
                <a:pt x="874476" y="2891097"/>
              </a:lnTo>
              <a:lnTo>
                <a:pt x="0" y="2891097"/>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FC7CECB-DBB3-4F00-8EE6-111E88889CC5}">
      <dsp:nvSpPr>
        <dsp:cNvPr id="0" name=""/>
        <dsp:cNvSpPr/>
      </dsp:nvSpPr>
      <dsp:spPr>
        <a:xfrm>
          <a:off x="1223887" y="3218508"/>
          <a:ext cx="4110892" cy="21876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3676672"/>
              <a:satOff val="-5114"/>
              <a:lumOff val="-196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b="0" kern="1200" dirty="0" smtClean="0">
              <a:cs typeface="B Koodak" panose="00000700000000000000" pitchFamily="2" charset="-78"/>
            </a:rPr>
            <a:t>كالاها و خدمات اطلاعات محور</a:t>
          </a:r>
          <a:endParaRPr lang="en-US" sz="1100" b="0" kern="1200" dirty="0">
            <a:cs typeface="B Koodak" panose="00000700000000000000" pitchFamily="2" charset="-78"/>
          </a:endParaRPr>
        </a:p>
      </dsp:txBody>
      <dsp:txXfrm>
        <a:off x="1230294" y="3224915"/>
        <a:ext cx="4098078" cy="205952"/>
      </dsp:txXfrm>
    </dsp:sp>
    <dsp:sp modelId="{85C6ECBB-F8D7-4693-9391-2ED79B496068}">
      <dsp:nvSpPr>
        <dsp:cNvPr id="0" name=""/>
        <dsp:cNvSpPr/>
      </dsp:nvSpPr>
      <dsp:spPr>
        <a:xfrm>
          <a:off x="5334779" y="436794"/>
          <a:ext cx="874476" cy="3164554"/>
        </a:xfrm>
        <a:custGeom>
          <a:avLst/>
          <a:gdLst/>
          <a:ahLst/>
          <a:cxnLst/>
          <a:rect l="0" t="0" r="0" b="0"/>
          <a:pathLst>
            <a:path>
              <a:moveTo>
                <a:pt x="874476" y="0"/>
              </a:moveTo>
              <a:lnTo>
                <a:pt x="874476" y="3164554"/>
              </a:lnTo>
              <a:lnTo>
                <a:pt x="0" y="3164554"/>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FF246BC-67F5-49C8-8FAA-984DA662E6AB}">
      <dsp:nvSpPr>
        <dsp:cNvPr id="0" name=""/>
        <dsp:cNvSpPr/>
      </dsp:nvSpPr>
      <dsp:spPr>
        <a:xfrm>
          <a:off x="1223887" y="3491965"/>
          <a:ext cx="4110892" cy="21876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4044339"/>
              <a:satOff val="-5625"/>
              <a:lumOff val="-2157"/>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b="0" kern="1200" dirty="0" smtClean="0">
              <a:cs typeface="B Koodak" panose="00000700000000000000" pitchFamily="2" charset="-78"/>
            </a:rPr>
            <a:t>سيستم‌هاي اطلاعات مديران اجرايي</a:t>
          </a:r>
          <a:endParaRPr lang="en-US" sz="1100" b="0" kern="1200" dirty="0">
            <a:cs typeface="B Koodak" panose="00000700000000000000" pitchFamily="2" charset="-78"/>
          </a:endParaRPr>
        </a:p>
      </dsp:txBody>
      <dsp:txXfrm>
        <a:off x="1230294" y="3498372"/>
        <a:ext cx="4098078" cy="205952"/>
      </dsp:txXfrm>
    </dsp:sp>
    <dsp:sp modelId="{769790DD-1AA7-459B-B8A3-0D64D39FBE2E}">
      <dsp:nvSpPr>
        <dsp:cNvPr id="0" name=""/>
        <dsp:cNvSpPr/>
      </dsp:nvSpPr>
      <dsp:spPr>
        <a:xfrm>
          <a:off x="5334779" y="436794"/>
          <a:ext cx="874476" cy="3438012"/>
        </a:xfrm>
        <a:custGeom>
          <a:avLst/>
          <a:gdLst/>
          <a:ahLst/>
          <a:cxnLst/>
          <a:rect l="0" t="0" r="0" b="0"/>
          <a:pathLst>
            <a:path>
              <a:moveTo>
                <a:pt x="874476" y="0"/>
              </a:moveTo>
              <a:lnTo>
                <a:pt x="874476" y="3438012"/>
              </a:lnTo>
              <a:lnTo>
                <a:pt x="0" y="3438012"/>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4372D32-9DAC-4AB3-BDB7-76DCEB6716E2}">
      <dsp:nvSpPr>
        <dsp:cNvPr id="0" name=""/>
        <dsp:cNvSpPr/>
      </dsp:nvSpPr>
      <dsp:spPr>
        <a:xfrm>
          <a:off x="1223887" y="3765423"/>
          <a:ext cx="4110892" cy="21876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4412007"/>
              <a:satOff val="-6137"/>
              <a:lumOff val="-2353"/>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b="0" kern="1200" dirty="0" smtClean="0">
              <a:cs typeface="B Koodak" panose="00000700000000000000" pitchFamily="2" charset="-78"/>
            </a:rPr>
            <a:t>عوامل موفقيت در سيستم‌هاي اطلاعات استراتژيك </a:t>
          </a:r>
          <a:endParaRPr lang="en-US" sz="1100" b="0" kern="1200" dirty="0">
            <a:cs typeface="B Koodak" panose="00000700000000000000" pitchFamily="2" charset="-78"/>
          </a:endParaRPr>
        </a:p>
      </dsp:txBody>
      <dsp:txXfrm>
        <a:off x="1230294" y="3771830"/>
        <a:ext cx="4098078" cy="205952"/>
      </dsp:txXfrm>
    </dsp:sp>
    <dsp:sp modelId="{4F05D4B1-2BF3-471A-BF66-52B45A9C969D}">
      <dsp:nvSpPr>
        <dsp:cNvPr id="0" name=""/>
        <dsp:cNvSpPr/>
      </dsp:nvSpPr>
      <dsp:spPr>
        <a:xfrm>
          <a:off x="5334779" y="436794"/>
          <a:ext cx="874476" cy="3711470"/>
        </a:xfrm>
        <a:custGeom>
          <a:avLst/>
          <a:gdLst/>
          <a:ahLst/>
          <a:cxnLst/>
          <a:rect l="0" t="0" r="0" b="0"/>
          <a:pathLst>
            <a:path>
              <a:moveTo>
                <a:pt x="874476" y="0"/>
              </a:moveTo>
              <a:lnTo>
                <a:pt x="874476" y="3711470"/>
              </a:lnTo>
              <a:lnTo>
                <a:pt x="0" y="3711470"/>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71B2C26-0E83-4E11-A4A0-B2BAF101B77E}">
      <dsp:nvSpPr>
        <dsp:cNvPr id="0" name=""/>
        <dsp:cNvSpPr/>
      </dsp:nvSpPr>
      <dsp:spPr>
        <a:xfrm>
          <a:off x="1223887" y="4038881"/>
          <a:ext cx="4110892" cy="21876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4779674"/>
              <a:satOff val="-6648"/>
              <a:lumOff val="-2549"/>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b="0" kern="1200" dirty="0" smtClean="0">
              <a:cs typeface="B Koodak" panose="00000700000000000000" pitchFamily="2" charset="-78"/>
            </a:rPr>
            <a:t>كاربردها براي مديريت</a:t>
          </a:r>
          <a:endParaRPr lang="en-US" sz="1100" b="0" kern="1200" dirty="0">
            <a:cs typeface="B Koodak" panose="00000700000000000000" pitchFamily="2" charset="-78"/>
          </a:endParaRPr>
        </a:p>
      </dsp:txBody>
      <dsp:txXfrm>
        <a:off x="1230294" y="4045288"/>
        <a:ext cx="4098078" cy="205952"/>
      </dsp:txXfrm>
    </dsp:sp>
    <dsp:sp modelId="{87EE55F0-D083-459C-AA74-585D7EAEAE9C}">
      <dsp:nvSpPr>
        <dsp:cNvPr id="0" name=""/>
        <dsp:cNvSpPr/>
      </dsp:nvSpPr>
      <dsp:spPr>
        <a:xfrm>
          <a:off x="5334779" y="436794"/>
          <a:ext cx="874476" cy="3984927"/>
        </a:xfrm>
        <a:custGeom>
          <a:avLst/>
          <a:gdLst/>
          <a:ahLst/>
          <a:cxnLst/>
          <a:rect l="0" t="0" r="0" b="0"/>
          <a:pathLst>
            <a:path>
              <a:moveTo>
                <a:pt x="874476" y="0"/>
              </a:moveTo>
              <a:lnTo>
                <a:pt x="874476" y="3984927"/>
              </a:lnTo>
              <a:lnTo>
                <a:pt x="0" y="3984927"/>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1A6E223-7C4F-4E69-8B13-915F905A49E2}">
      <dsp:nvSpPr>
        <dsp:cNvPr id="0" name=""/>
        <dsp:cNvSpPr/>
      </dsp:nvSpPr>
      <dsp:spPr>
        <a:xfrm>
          <a:off x="1223887" y="4312338"/>
          <a:ext cx="4110892" cy="21876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5147341"/>
              <a:satOff val="-7160"/>
              <a:lumOff val="-274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b="0" kern="1200" dirty="0" smtClean="0">
              <a:cs typeface="B Koodak" panose="00000700000000000000" pitchFamily="2" charset="-78"/>
            </a:rPr>
            <a:t>سبد كاربردها براي «حوزه تركيبي»</a:t>
          </a:r>
          <a:endParaRPr lang="en-US" sz="1100" b="0" kern="1200" dirty="0">
            <a:cs typeface="B Koodak" panose="00000700000000000000" pitchFamily="2" charset="-78"/>
          </a:endParaRPr>
        </a:p>
      </dsp:txBody>
      <dsp:txXfrm>
        <a:off x="1230294" y="4318745"/>
        <a:ext cx="4098078" cy="205952"/>
      </dsp:txXfrm>
    </dsp:sp>
    <dsp:sp modelId="{30E2C034-9017-45B6-8E61-B23F54915295}">
      <dsp:nvSpPr>
        <dsp:cNvPr id="0" name=""/>
        <dsp:cNvSpPr/>
      </dsp:nvSpPr>
      <dsp:spPr>
        <a:xfrm>
          <a:off x="5334779" y="436794"/>
          <a:ext cx="874476" cy="4258385"/>
        </a:xfrm>
        <a:custGeom>
          <a:avLst/>
          <a:gdLst/>
          <a:ahLst/>
          <a:cxnLst/>
          <a:rect l="0" t="0" r="0" b="0"/>
          <a:pathLst>
            <a:path>
              <a:moveTo>
                <a:pt x="874476" y="0"/>
              </a:moveTo>
              <a:lnTo>
                <a:pt x="874476" y="4258385"/>
              </a:lnTo>
              <a:lnTo>
                <a:pt x="0" y="4258385"/>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1E4DD71-8A58-4BA6-8549-9F99A770D1C7}">
      <dsp:nvSpPr>
        <dsp:cNvPr id="0" name=""/>
        <dsp:cNvSpPr/>
      </dsp:nvSpPr>
      <dsp:spPr>
        <a:xfrm>
          <a:off x="1223887" y="4585796"/>
          <a:ext cx="4110892" cy="21876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5515009"/>
              <a:satOff val="-7671"/>
              <a:lumOff val="-294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b="0" kern="1200" dirty="0" smtClean="0">
              <a:cs typeface="B Koodak" panose="00000700000000000000" pitchFamily="2" charset="-78"/>
            </a:rPr>
            <a:t>استراتژي سيستم‌هاي اطلاعات و تكنولوژي اطلاعات چيست؟</a:t>
          </a:r>
          <a:endParaRPr lang="en-US" sz="1100" b="0" kern="1200" dirty="0">
            <a:cs typeface="B Koodak" panose="00000700000000000000" pitchFamily="2" charset="-78"/>
          </a:endParaRPr>
        </a:p>
      </dsp:txBody>
      <dsp:txXfrm>
        <a:off x="1230294" y="4592203"/>
        <a:ext cx="4098078" cy="205952"/>
      </dsp:txXfrm>
    </dsp:sp>
    <dsp:sp modelId="{0348E048-D517-46F2-B136-9129491BEC07}">
      <dsp:nvSpPr>
        <dsp:cNvPr id="0" name=""/>
        <dsp:cNvSpPr/>
      </dsp:nvSpPr>
      <dsp:spPr>
        <a:xfrm>
          <a:off x="5334779" y="436794"/>
          <a:ext cx="874476" cy="4531843"/>
        </a:xfrm>
        <a:custGeom>
          <a:avLst/>
          <a:gdLst/>
          <a:ahLst/>
          <a:cxnLst/>
          <a:rect l="0" t="0" r="0" b="0"/>
          <a:pathLst>
            <a:path>
              <a:moveTo>
                <a:pt x="874476" y="0"/>
              </a:moveTo>
              <a:lnTo>
                <a:pt x="874476" y="4531843"/>
              </a:lnTo>
              <a:lnTo>
                <a:pt x="0" y="4531843"/>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FD1299F-9F60-416D-9EAF-5FE40472526F}">
      <dsp:nvSpPr>
        <dsp:cNvPr id="0" name=""/>
        <dsp:cNvSpPr/>
      </dsp:nvSpPr>
      <dsp:spPr>
        <a:xfrm>
          <a:off x="1223887" y="4859254"/>
          <a:ext cx="4110892" cy="21876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5882676"/>
              <a:satOff val="-8182"/>
              <a:lumOff val="-313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b="0" kern="1200" dirty="0" smtClean="0">
              <a:cs typeface="B Koodak" panose="00000700000000000000" pitchFamily="2" charset="-78"/>
            </a:rPr>
            <a:t>هماهنگي استراتژيك</a:t>
          </a:r>
          <a:endParaRPr lang="en-US" sz="1100" b="0" kern="1200" dirty="0">
            <a:cs typeface="B Koodak" panose="00000700000000000000" pitchFamily="2" charset="-78"/>
          </a:endParaRPr>
        </a:p>
      </dsp:txBody>
      <dsp:txXfrm>
        <a:off x="1230294" y="4865661"/>
        <a:ext cx="4098078" cy="205952"/>
      </dsp:txXfrm>
    </dsp:sp>
    <dsp:sp modelId="{194A2181-AAA8-4687-9C98-6486E0E9B6AC}">
      <dsp:nvSpPr>
        <dsp:cNvPr id="0" name=""/>
        <dsp:cNvSpPr/>
      </dsp:nvSpPr>
      <dsp:spPr>
        <a:xfrm>
          <a:off x="5334779" y="436794"/>
          <a:ext cx="874476" cy="4805300"/>
        </a:xfrm>
        <a:custGeom>
          <a:avLst/>
          <a:gdLst/>
          <a:ahLst/>
          <a:cxnLst/>
          <a:rect l="0" t="0" r="0" b="0"/>
          <a:pathLst>
            <a:path>
              <a:moveTo>
                <a:pt x="874476" y="0"/>
              </a:moveTo>
              <a:lnTo>
                <a:pt x="874476" y="4805300"/>
              </a:lnTo>
              <a:lnTo>
                <a:pt x="0" y="4805300"/>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182BB05-A3E1-42E7-A71B-9C24876DDD57}">
      <dsp:nvSpPr>
        <dsp:cNvPr id="0" name=""/>
        <dsp:cNvSpPr/>
      </dsp:nvSpPr>
      <dsp:spPr>
        <a:xfrm>
          <a:off x="1223887" y="5132711"/>
          <a:ext cx="4110892" cy="21876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6250343"/>
              <a:satOff val="-8694"/>
              <a:lumOff val="-333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b="0" kern="1200" dirty="0" smtClean="0">
              <a:cs typeface="B Koodak" panose="00000700000000000000" pitchFamily="2" charset="-78"/>
            </a:rPr>
            <a:t>چرا استراتژي سيستم‌هاي اطلاعات و تكنولوژي اطلاعات داشته باشيم؟</a:t>
          </a:r>
          <a:endParaRPr lang="en-US" sz="1100" b="0" kern="1200" dirty="0">
            <a:cs typeface="B Koodak" panose="00000700000000000000" pitchFamily="2" charset="-78"/>
          </a:endParaRPr>
        </a:p>
      </dsp:txBody>
      <dsp:txXfrm>
        <a:off x="1230294" y="5139118"/>
        <a:ext cx="4098078" cy="205952"/>
      </dsp:txXfrm>
    </dsp:sp>
    <dsp:sp modelId="{B07A2B21-4E32-49E6-BA7F-19B6844FC66F}">
      <dsp:nvSpPr>
        <dsp:cNvPr id="0" name=""/>
        <dsp:cNvSpPr/>
      </dsp:nvSpPr>
      <dsp:spPr>
        <a:xfrm>
          <a:off x="5334779" y="436794"/>
          <a:ext cx="874476" cy="5078758"/>
        </a:xfrm>
        <a:custGeom>
          <a:avLst/>
          <a:gdLst/>
          <a:ahLst/>
          <a:cxnLst/>
          <a:rect l="0" t="0" r="0" b="0"/>
          <a:pathLst>
            <a:path>
              <a:moveTo>
                <a:pt x="874476" y="0"/>
              </a:moveTo>
              <a:lnTo>
                <a:pt x="874476" y="5078758"/>
              </a:lnTo>
              <a:lnTo>
                <a:pt x="0" y="5078758"/>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DFBAB59-A8E8-4F93-B07B-0C630D0391C7}">
      <dsp:nvSpPr>
        <dsp:cNvPr id="0" name=""/>
        <dsp:cNvSpPr/>
      </dsp:nvSpPr>
      <dsp:spPr>
        <a:xfrm>
          <a:off x="1223887" y="5406169"/>
          <a:ext cx="4110892" cy="21876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6618010"/>
              <a:satOff val="-9205"/>
              <a:lumOff val="-353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b="0" kern="1200" dirty="0" smtClean="0">
              <a:cs typeface="B Koodak" panose="00000700000000000000" pitchFamily="2" charset="-78"/>
            </a:rPr>
            <a:t>مفهوم استراتژي سيستم‌هاي اطلاعات و تكنولوژي اطلاعات </a:t>
          </a:r>
          <a:endParaRPr lang="en-US" sz="1100" b="0" kern="1200" dirty="0">
            <a:cs typeface="B Koodak" panose="00000700000000000000" pitchFamily="2" charset="-78"/>
          </a:endParaRPr>
        </a:p>
      </dsp:txBody>
      <dsp:txXfrm>
        <a:off x="1230294" y="5412576"/>
        <a:ext cx="4098078" cy="205952"/>
      </dsp:txXfrm>
    </dsp:sp>
    <dsp:sp modelId="{8F72F71F-1E51-4867-A104-954013D5C1B7}">
      <dsp:nvSpPr>
        <dsp:cNvPr id="0" name=""/>
        <dsp:cNvSpPr/>
      </dsp:nvSpPr>
      <dsp:spPr>
        <a:xfrm>
          <a:off x="5320971" y="436794"/>
          <a:ext cx="888285" cy="5352216"/>
        </a:xfrm>
        <a:custGeom>
          <a:avLst/>
          <a:gdLst/>
          <a:ahLst/>
          <a:cxnLst/>
          <a:rect l="0" t="0" r="0" b="0"/>
          <a:pathLst>
            <a:path>
              <a:moveTo>
                <a:pt x="888285" y="0"/>
              </a:moveTo>
              <a:lnTo>
                <a:pt x="888285" y="5352216"/>
              </a:lnTo>
              <a:lnTo>
                <a:pt x="0" y="5352216"/>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C7C3AE2-6B75-425C-8DBF-1D3728609CD9}">
      <dsp:nvSpPr>
        <dsp:cNvPr id="0" name=""/>
        <dsp:cNvSpPr/>
      </dsp:nvSpPr>
      <dsp:spPr>
        <a:xfrm>
          <a:off x="1223887" y="5679627"/>
          <a:ext cx="4097083" cy="21876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6985677"/>
              <a:satOff val="-9717"/>
              <a:lumOff val="-3726"/>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b="0" kern="1200" dirty="0" smtClean="0">
              <a:cs typeface="B Koodak" panose="00000700000000000000" pitchFamily="2" charset="-78"/>
            </a:rPr>
            <a:t>مفهوم دروني </a:t>
          </a:r>
          <a:endParaRPr lang="en-US" sz="1100" b="0" kern="1200" dirty="0">
            <a:cs typeface="B Koodak" panose="00000700000000000000" pitchFamily="2" charset="-78"/>
          </a:endParaRPr>
        </a:p>
      </dsp:txBody>
      <dsp:txXfrm>
        <a:off x="1230294" y="5686034"/>
        <a:ext cx="4084269" cy="205952"/>
      </dsp:txXfrm>
    </dsp:sp>
    <dsp:sp modelId="{0BA26D88-DF7D-4D2B-ADAA-0AB633ADF313}">
      <dsp:nvSpPr>
        <dsp:cNvPr id="0" name=""/>
        <dsp:cNvSpPr/>
      </dsp:nvSpPr>
      <dsp:spPr>
        <a:xfrm>
          <a:off x="5314394" y="436794"/>
          <a:ext cx="894861" cy="5625673"/>
        </a:xfrm>
        <a:custGeom>
          <a:avLst/>
          <a:gdLst/>
          <a:ahLst/>
          <a:cxnLst/>
          <a:rect l="0" t="0" r="0" b="0"/>
          <a:pathLst>
            <a:path>
              <a:moveTo>
                <a:pt x="894861" y="0"/>
              </a:moveTo>
              <a:lnTo>
                <a:pt x="894861" y="5625673"/>
              </a:lnTo>
              <a:lnTo>
                <a:pt x="0" y="5625673"/>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C7672D7-4991-4354-986E-A48FFEC452CB}">
      <dsp:nvSpPr>
        <dsp:cNvPr id="0" name=""/>
        <dsp:cNvSpPr/>
      </dsp:nvSpPr>
      <dsp:spPr>
        <a:xfrm>
          <a:off x="1223887" y="5953084"/>
          <a:ext cx="4090506" cy="21876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r" defTabSz="488950" rtl="1">
            <a:lnSpc>
              <a:spcPct val="90000"/>
            </a:lnSpc>
            <a:spcBef>
              <a:spcPct val="0"/>
            </a:spcBef>
            <a:spcAft>
              <a:spcPct val="35000"/>
            </a:spcAft>
          </a:pPr>
          <a:r>
            <a:rPr lang="fa-IR" sz="1100" b="0" kern="1200" dirty="0" smtClean="0">
              <a:cs typeface="B Koodak" panose="00000700000000000000" pitchFamily="2" charset="-78"/>
            </a:rPr>
            <a:t>مفهوم بيروني </a:t>
          </a:r>
          <a:endParaRPr lang="en-US" sz="1100" b="0" kern="1200" dirty="0">
            <a:cs typeface="B Koodak" panose="00000700000000000000" pitchFamily="2" charset="-78"/>
          </a:endParaRPr>
        </a:p>
      </dsp:txBody>
      <dsp:txXfrm>
        <a:off x="1230294" y="5959491"/>
        <a:ext cx="4077692" cy="2059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37D3B4-4363-40B4-BD6A-35E33B18A9E7}" type="datetimeFigureOut">
              <a:rPr lang="en-US" smtClean="0"/>
              <a:pPr/>
              <a:t>5/2/2016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1E7D40-9912-4E17-BCEE-B71144680CC4}" type="slidenum">
              <a:rPr lang="en-US" smtClean="0"/>
              <a:pPr/>
              <a:t>‹#›</a:t>
            </a:fld>
            <a:endParaRPr lang="en-US"/>
          </a:p>
        </p:txBody>
      </p:sp>
    </p:spTree>
    <p:extLst>
      <p:ext uri="{BB962C8B-B14F-4D97-AF65-F5344CB8AC3E}">
        <p14:creationId xmlns="" xmlns:p14="http://schemas.microsoft.com/office/powerpoint/2010/main" val="177859701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80EEE1-0D80-4A74-A2DC-B9345FB39F86}" type="datetimeFigureOut">
              <a:rPr lang="en-US" smtClean="0"/>
              <a:pPr/>
              <a:t>5/2/2016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905724-4B40-4C28-9FF6-15C9D996E40D}" type="slidenum">
              <a:rPr lang="en-US" smtClean="0"/>
              <a:pPr/>
              <a:t>‹#›</a:t>
            </a:fld>
            <a:endParaRPr lang="en-US"/>
          </a:p>
        </p:txBody>
      </p:sp>
    </p:spTree>
    <p:extLst>
      <p:ext uri="{BB962C8B-B14F-4D97-AF65-F5344CB8AC3E}">
        <p14:creationId xmlns="" xmlns:p14="http://schemas.microsoft.com/office/powerpoint/2010/main" val="380922263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3292618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3888338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3454765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1814722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6552453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2789222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30989095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24634524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42195457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13924041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1971134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17360208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1530408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50510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1155629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197682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286349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882384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2566285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619494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BF797EC-C1C3-4261-B25A-53C6F5D20059}" type="datetime8">
              <a:rPr lang="fa-IR" smtClean="0"/>
              <a:pPr/>
              <a:t>16/مه/2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45408-7CA2-45E7-AA0B-704CEC4C2229}" type="slidenum">
              <a:rPr lang="en-US" smtClean="0"/>
              <a:pPr/>
              <a:t>‹#›</a:t>
            </a:fld>
            <a:endParaRPr lang="en-US"/>
          </a:p>
        </p:txBody>
      </p:sp>
    </p:spTree>
    <p:extLst>
      <p:ext uri="{BB962C8B-B14F-4D97-AF65-F5344CB8AC3E}">
        <p14:creationId xmlns="" xmlns:p14="http://schemas.microsoft.com/office/powerpoint/2010/main" val="2205043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765594-3077-4B97-97E7-111789BADE98}" type="datetime8">
              <a:rPr lang="fa-IR" smtClean="0"/>
              <a:pPr/>
              <a:t>16/مه/2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45408-7CA2-45E7-AA0B-704CEC4C2229}" type="slidenum">
              <a:rPr lang="en-US" smtClean="0"/>
              <a:pPr/>
              <a:t>‹#›</a:t>
            </a:fld>
            <a:endParaRPr lang="en-US"/>
          </a:p>
        </p:txBody>
      </p:sp>
    </p:spTree>
    <p:extLst>
      <p:ext uri="{BB962C8B-B14F-4D97-AF65-F5344CB8AC3E}">
        <p14:creationId xmlns="" xmlns:p14="http://schemas.microsoft.com/office/powerpoint/2010/main" val="333875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024B12-EC23-493C-99CC-ABDBDD2ACB1E}" type="datetime8">
              <a:rPr lang="fa-IR" smtClean="0"/>
              <a:pPr/>
              <a:t>16/مه/2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45408-7CA2-45E7-AA0B-704CEC4C2229}" type="slidenum">
              <a:rPr lang="en-US" smtClean="0"/>
              <a:pPr/>
              <a:t>‹#›</a:t>
            </a:fld>
            <a:endParaRPr lang="en-US"/>
          </a:p>
        </p:txBody>
      </p:sp>
    </p:spTree>
    <p:extLst>
      <p:ext uri="{BB962C8B-B14F-4D97-AF65-F5344CB8AC3E}">
        <p14:creationId xmlns="" xmlns:p14="http://schemas.microsoft.com/office/powerpoint/2010/main" val="1795933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04F80C-AEED-4C3C-ADD2-C60DEAF87F76}" type="datetime8">
              <a:rPr lang="fa-IR" smtClean="0"/>
              <a:pPr/>
              <a:t>16/مه/2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45408-7CA2-45E7-AA0B-704CEC4C2229}" type="slidenum">
              <a:rPr lang="en-US" smtClean="0"/>
              <a:pPr/>
              <a:t>‹#›</a:t>
            </a:fld>
            <a:endParaRPr lang="en-US"/>
          </a:p>
        </p:txBody>
      </p:sp>
    </p:spTree>
    <p:extLst>
      <p:ext uri="{BB962C8B-B14F-4D97-AF65-F5344CB8AC3E}">
        <p14:creationId xmlns="" xmlns:p14="http://schemas.microsoft.com/office/powerpoint/2010/main" val="1866956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337CB7-AAF0-4331-9ED9-079DB52489C5}" type="datetime8">
              <a:rPr lang="fa-IR" smtClean="0"/>
              <a:pPr/>
              <a:t>16/مه/2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45408-7CA2-45E7-AA0B-704CEC4C2229}" type="slidenum">
              <a:rPr lang="en-US" smtClean="0"/>
              <a:pPr/>
              <a:t>‹#›</a:t>
            </a:fld>
            <a:endParaRPr lang="en-US"/>
          </a:p>
        </p:txBody>
      </p:sp>
    </p:spTree>
    <p:extLst>
      <p:ext uri="{BB962C8B-B14F-4D97-AF65-F5344CB8AC3E}">
        <p14:creationId xmlns="" xmlns:p14="http://schemas.microsoft.com/office/powerpoint/2010/main" val="2816380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D19C01-8482-44C1-9BAA-9791F1CA7CF1}" type="datetime8">
              <a:rPr lang="fa-IR" smtClean="0"/>
              <a:pPr/>
              <a:t>16/مه/2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F45408-7CA2-45E7-AA0B-704CEC4C2229}" type="slidenum">
              <a:rPr lang="en-US" smtClean="0"/>
              <a:pPr/>
              <a:t>‹#›</a:t>
            </a:fld>
            <a:endParaRPr lang="en-US"/>
          </a:p>
        </p:txBody>
      </p:sp>
    </p:spTree>
    <p:extLst>
      <p:ext uri="{BB962C8B-B14F-4D97-AF65-F5344CB8AC3E}">
        <p14:creationId xmlns="" xmlns:p14="http://schemas.microsoft.com/office/powerpoint/2010/main" val="1895882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655D03-A31E-486D-A2EF-37B2ACF7FC24}" type="datetime8">
              <a:rPr lang="fa-IR" smtClean="0"/>
              <a:pPr/>
              <a:t>16/مه/2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F45408-7CA2-45E7-AA0B-704CEC4C2229}" type="slidenum">
              <a:rPr lang="en-US" smtClean="0"/>
              <a:pPr/>
              <a:t>‹#›</a:t>
            </a:fld>
            <a:endParaRPr lang="en-US"/>
          </a:p>
        </p:txBody>
      </p:sp>
    </p:spTree>
    <p:extLst>
      <p:ext uri="{BB962C8B-B14F-4D97-AF65-F5344CB8AC3E}">
        <p14:creationId xmlns="" xmlns:p14="http://schemas.microsoft.com/office/powerpoint/2010/main" val="1062469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FC2C61-E7A4-4AB6-9750-ED071151BD1D}" type="datetime8">
              <a:rPr lang="fa-IR" smtClean="0"/>
              <a:pPr/>
              <a:t>16/مه/2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F45408-7CA2-45E7-AA0B-704CEC4C2229}" type="slidenum">
              <a:rPr lang="en-US" smtClean="0"/>
              <a:pPr/>
              <a:t>‹#›</a:t>
            </a:fld>
            <a:endParaRPr lang="en-US"/>
          </a:p>
        </p:txBody>
      </p:sp>
    </p:spTree>
    <p:extLst>
      <p:ext uri="{BB962C8B-B14F-4D97-AF65-F5344CB8AC3E}">
        <p14:creationId xmlns="" xmlns:p14="http://schemas.microsoft.com/office/powerpoint/2010/main" val="2043758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699403-7D53-486E-9C1D-A23C21C075A7}" type="datetime8">
              <a:rPr lang="fa-IR" smtClean="0"/>
              <a:pPr/>
              <a:t>16/مه/2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F45408-7CA2-45E7-AA0B-704CEC4C2229}" type="slidenum">
              <a:rPr lang="en-US" smtClean="0"/>
              <a:pPr/>
              <a:t>‹#›</a:t>
            </a:fld>
            <a:endParaRPr lang="en-US"/>
          </a:p>
        </p:txBody>
      </p:sp>
    </p:spTree>
    <p:extLst>
      <p:ext uri="{BB962C8B-B14F-4D97-AF65-F5344CB8AC3E}">
        <p14:creationId xmlns="" xmlns:p14="http://schemas.microsoft.com/office/powerpoint/2010/main" val="4206681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1B9EE8-7486-4731-9A90-BF6384BF1C06}" type="datetime8">
              <a:rPr lang="fa-IR" smtClean="0"/>
              <a:pPr/>
              <a:t>16/مه/2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F45408-7CA2-45E7-AA0B-704CEC4C2229}" type="slidenum">
              <a:rPr lang="en-US" smtClean="0"/>
              <a:pPr/>
              <a:t>‹#›</a:t>
            </a:fld>
            <a:endParaRPr lang="en-US"/>
          </a:p>
        </p:txBody>
      </p:sp>
    </p:spTree>
    <p:extLst>
      <p:ext uri="{BB962C8B-B14F-4D97-AF65-F5344CB8AC3E}">
        <p14:creationId xmlns="" xmlns:p14="http://schemas.microsoft.com/office/powerpoint/2010/main" val="404195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6DA2C4-D4FC-4B4A-92E4-BCC5E155E6ED}" type="datetime8">
              <a:rPr lang="fa-IR" smtClean="0"/>
              <a:pPr/>
              <a:t>16/مه/2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F45408-7CA2-45E7-AA0B-704CEC4C2229}" type="slidenum">
              <a:rPr lang="en-US" smtClean="0"/>
              <a:pPr/>
              <a:t>‹#›</a:t>
            </a:fld>
            <a:endParaRPr lang="en-US"/>
          </a:p>
        </p:txBody>
      </p:sp>
    </p:spTree>
    <p:extLst>
      <p:ext uri="{BB962C8B-B14F-4D97-AF65-F5344CB8AC3E}">
        <p14:creationId xmlns="" xmlns:p14="http://schemas.microsoft.com/office/powerpoint/2010/main" val="1417259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C27F5-F978-44C3-BED7-854BEDD58456}" type="datetime8">
              <a:rPr lang="fa-IR" smtClean="0"/>
              <a:pPr/>
              <a:t>16/مه/2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F45408-7CA2-45E7-AA0B-704CEC4C2229}" type="slidenum">
              <a:rPr lang="en-US" smtClean="0"/>
              <a:pPr/>
              <a:t>‹#›</a:t>
            </a:fld>
            <a:endParaRPr lang="en-US"/>
          </a:p>
        </p:txBody>
      </p:sp>
    </p:spTree>
    <p:extLst>
      <p:ext uri="{BB962C8B-B14F-4D97-AF65-F5344CB8AC3E}">
        <p14:creationId xmlns="" xmlns:p14="http://schemas.microsoft.com/office/powerpoint/2010/main" val="19421123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6.emf"/><Relationship Id="rId4" Type="http://schemas.openxmlformats.org/officeDocument/2006/relationships/image" Target="../media/image15.emf"/></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3640667" cy="6857999"/>
          </a:xfrm>
          <a:solidFill>
            <a:schemeClr val="accent5">
              <a:lumMod val="75000"/>
              <a:alpha val="75000"/>
            </a:schemeClr>
          </a:solidFill>
        </p:spPr>
        <p:txBody>
          <a:bodyPr/>
          <a:lstStyle/>
          <a:p>
            <a:endParaRPr lang="en-US" dirty="0"/>
          </a:p>
        </p:txBody>
      </p:sp>
      <p:sp>
        <p:nvSpPr>
          <p:cNvPr id="3" name="Subtitle 2"/>
          <p:cNvSpPr>
            <a:spLocks noGrp="1"/>
          </p:cNvSpPr>
          <p:nvPr>
            <p:ph type="subTitle" idx="1"/>
          </p:nvPr>
        </p:nvSpPr>
        <p:spPr>
          <a:xfrm>
            <a:off x="3640667" y="0"/>
            <a:ext cx="5503333" cy="6858000"/>
          </a:xfrm>
          <a:solidFill>
            <a:schemeClr val="accent5">
              <a:lumMod val="40000"/>
              <a:lumOff val="60000"/>
              <a:alpha val="75000"/>
            </a:schemeClr>
          </a:solidFill>
        </p:spPr>
        <p:txBody>
          <a:bodyPr>
            <a:normAutofit/>
          </a:bodyPr>
          <a:lstStyle/>
          <a:p>
            <a:endParaRPr lang="en-US" sz="4000" b="1" dirty="0" smtClean="0">
              <a:cs typeface="B Koodak" panose="00000700000000000000" pitchFamily="2" charset="-78"/>
            </a:endParaRPr>
          </a:p>
          <a:p>
            <a:r>
              <a:rPr lang="fa-IR" sz="4000" b="1" dirty="0" smtClean="0">
                <a:cs typeface="B Koodak" panose="00000700000000000000" pitchFamily="2" charset="-78"/>
              </a:rPr>
              <a:t>برنامه ریزی استراتژیک</a:t>
            </a:r>
          </a:p>
          <a:p>
            <a:r>
              <a:rPr lang="fa-IR" sz="4000" b="1" dirty="0" smtClean="0">
                <a:cs typeface="B Koodak" panose="00000700000000000000" pitchFamily="2" charset="-78"/>
              </a:rPr>
              <a:t> سیستم های اطلاعات</a:t>
            </a:r>
          </a:p>
          <a:p>
            <a:pPr rtl="1"/>
            <a:endParaRPr lang="fa-IR" sz="4000" b="1" dirty="0" smtClean="0">
              <a:cs typeface="B Koodak" panose="00000700000000000000" pitchFamily="2" charset="-78"/>
            </a:endParaRPr>
          </a:p>
          <a:p>
            <a:pPr rtl="1"/>
            <a:endParaRPr lang="fa-IR" sz="4000" b="1" dirty="0" smtClean="0">
              <a:cs typeface="B Koodak" panose="00000700000000000000" pitchFamily="2" charset="-78"/>
            </a:endParaRPr>
          </a:p>
          <a:p>
            <a:endParaRPr lang="fa-IR" sz="4000" b="1" dirty="0" smtClean="0">
              <a:cs typeface="B Koodak" panose="00000700000000000000" pitchFamily="2" charset="-78"/>
            </a:endParaRPr>
          </a:p>
          <a:p>
            <a:r>
              <a:rPr lang="fa-IR" sz="4000" b="1" dirty="0" smtClean="0">
                <a:solidFill>
                  <a:srgbClr val="C00000"/>
                </a:solidFill>
                <a:cs typeface="B Koodak" panose="00000700000000000000" pitchFamily="2" charset="-78"/>
              </a:rPr>
              <a:t>فصل اول</a:t>
            </a:r>
            <a:endParaRPr lang="fa-IR" sz="4000" b="1" dirty="0">
              <a:solidFill>
                <a:srgbClr val="C00000"/>
              </a:solidFill>
              <a:cs typeface="B Koodak" panose="00000700000000000000" pitchFamily="2" charset="-78"/>
            </a:endParaRPr>
          </a:p>
          <a:p>
            <a:r>
              <a:rPr lang="fa-IR" sz="2000" b="1" dirty="0">
                <a:solidFill>
                  <a:srgbClr val="0070C0"/>
                </a:solidFill>
                <a:cs typeface="B Koodak" panose="00000700000000000000" pitchFamily="2" charset="-78"/>
              </a:rPr>
              <a:t>نقش تكاملي سيستم‌هاي اطلاعات و تكنولوژي‌ اطلاعات در سازمان</a:t>
            </a:r>
          </a:p>
          <a:p>
            <a:endParaRPr lang="fa-IR" sz="4000" b="1" dirty="0" smtClean="0">
              <a:cs typeface="B Koodak" panose="00000700000000000000" pitchFamily="2" charset="-78"/>
            </a:endParaRPr>
          </a:p>
          <a:p>
            <a:endParaRPr lang="fa-IR" sz="4000" b="1" dirty="0" smtClean="0">
              <a:cs typeface="B Koodak" panose="00000700000000000000" pitchFamily="2" charset="-78"/>
            </a:endParaRPr>
          </a:p>
          <a:p>
            <a:endParaRPr lang="fa-IR" sz="4000" b="1" dirty="0" smtClean="0">
              <a:cs typeface="B Koodak" panose="00000700000000000000" pitchFamily="2" charset="-78"/>
            </a:endParaRPr>
          </a:p>
        </p:txBody>
      </p:sp>
      <p:cxnSp>
        <p:nvCxnSpPr>
          <p:cNvPr id="13" name="Straight Connector 12"/>
          <p:cNvCxnSpPr/>
          <p:nvPr/>
        </p:nvCxnSpPr>
        <p:spPr>
          <a:xfrm>
            <a:off x="3456368" y="0"/>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180400" y="0"/>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42188" y="-1"/>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312206" y="-1"/>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382232" y="-11182"/>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529496" y="-11182"/>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4174815" y="5884792"/>
            <a:ext cx="4435036" cy="1624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Slide Number Placeholder 25"/>
          <p:cNvSpPr>
            <a:spLocks noGrp="1"/>
          </p:cNvSpPr>
          <p:nvPr>
            <p:ph type="sldNum" sz="quarter" idx="12"/>
          </p:nvPr>
        </p:nvSpPr>
        <p:spPr>
          <a:xfrm>
            <a:off x="304799" y="6381064"/>
            <a:ext cx="238897" cy="324536"/>
          </a:xfrm>
          <a:ln>
            <a:solidFill>
              <a:schemeClr val="tx1"/>
            </a:solidFill>
          </a:ln>
        </p:spPr>
        <p:txBody>
          <a:bodyPr/>
          <a:lstStyle/>
          <a:p>
            <a:fld id="{0EF45408-7CA2-45E7-AA0B-704CEC4C2229}" type="slidenum">
              <a:rPr lang="en-US" b="1" smtClean="0">
                <a:solidFill>
                  <a:schemeClr val="tx1"/>
                </a:solidFill>
              </a:rPr>
              <a:pPr/>
              <a:t>1</a:t>
            </a:fld>
            <a:endParaRPr lang="en-US" b="1" dirty="0">
              <a:solidFill>
                <a:schemeClr val="tx1"/>
              </a:solidFill>
            </a:endParaRPr>
          </a:p>
        </p:txBody>
      </p:sp>
      <p:sp>
        <p:nvSpPr>
          <p:cNvPr id="29" name="TextBox 28"/>
          <p:cNvSpPr txBox="1"/>
          <p:nvPr/>
        </p:nvSpPr>
        <p:spPr>
          <a:xfrm>
            <a:off x="5257461" y="2970712"/>
            <a:ext cx="2269744" cy="307777"/>
          </a:xfrm>
          <a:prstGeom prst="rect">
            <a:avLst/>
          </a:prstGeom>
          <a:noFill/>
        </p:spPr>
        <p:txBody>
          <a:bodyPr wrap="square" rtlCol="0">
            <a:spAutoFit/>
          </a:bodyPr>
          <a:lstStyle/>
          <a:p>
            <a:pPr algn="ctr" rtl="1"/>
            <a:r>
              <a:rPr lang="fa-IR" sz="1200" b="1" dirty="0" smtClean="0">
                <a:solidFill>
                  <a:srgbClr val="00B050"/>
                </a:solidFill>
                <a:cs typeface="B Koodak" panose="00000700000000000000" pitchFamily="2" charset="-78"/>
              </a:rPr>
              <a:t>مولفین: </a:t>
            </a:r>
            <a:r>
              <a:rPr lang="fa-IR" sz="1400" b="1" dirty="0" smtClean="0">
                <a:solidFill>
                  <a:srgbClr val="00B050"/>
                </a:solidFill>
                <a:cs typeface="B Koodak" panose="00000700000000000000" pitchFamily="2" charset="-78"/>
              </a:rPr>
              <a:t>جان </a:t>
            </a:r>
            <a:r>
              <a:rPr lang="fa-IR" sz="1400" b="1" dirty="0">
                <a:solidFill>
                  <a:srgbClr val="00B050"/>
                </a:solidFill>
                <a:cs typeface="B Koodak" panose="00000700000000000000" pitchFamily="2" charset="-78"/>
              </a:rPr>
              <a:t>وارد، جو پیارد</a:t>
            </a:r>
          </a:p>
        </p:txBody>
      </p:sp>
      <p:cxnSp>
        <p:nvCxnSpPr>
          <p:cNvPr id="37" name="Straight Connector 36"/>
          <p:cNvCxnSpPr/>
          <p:nvPr/>
        </p:nvCxnSpPr>
        <p:spPr>
          <a:xfrm>
            <a:off x="3023879" y="12354"/>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731435" y="4116"/>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809699" y="4115"/>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879717" y="4115"/>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957981" y="-7066"/>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105245" y="1172"/>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pic>
        <p:nvPicPr>
          <p:cNvPr id="32" name="Picture 3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439363" y="570923"/>
            <a:ext cx="2584143" cy="3745704"/>
          </a:xfrm>
          <a:prstGeom prst="rect">
            <a:avLst/>
          </a:prstGeom>
        </p:spPr>
      </p:pic>
    </p:spTree>
    <p:extLst>
      <p:ext uri="{BB962C8B-B14F-4D97-AF65-F5344CB8AC3E}">
        <p14:creationId xmlns="" xmlns:p14="http://schemas.microsoft.com/office/powerpoint/2010/main" val="10340431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a:t>
            </a:r>
            <a:endParaRPr lang="en-US" sz="1800" b="1" dirty="0">
              <a:solidFill>
                <a:srgbClr val="FFFF00"/>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4">
              <a:lumMod val="60000"/>
              <a:lumOff val="4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a:t>
            </a:r>
            <a:r>
              <a:rPr lang="fa-IR" sz="700" b="1" dirty="0" smtClean="0">
                <a:solidFill>
                  <a:schemeClr val="tx1"/>
                </a:solidFill>
                <a:cs typeface="B Koodak" panose="00000700000000000000" pitchFamily="2" charset="-78"/>
              </a:rPr>
              <a:t>اطلاعات و تكنولوژي‌ اطلاعات </a:t>
            </a:r>
            <a:r>
              <a:rPr lang="fa-IR" sz="700" b="1" dirty="0">
                <a:solidFill>
                  <a:schemeClr val="tx1"/>
                </a:solidFill>
                <a:cs typeface="B Koodak" panose="00000700000000000000" pitchFamily="2" charset="-78"/>
              </a:rPr>
              <a:t>در </a:t>
            </a:r>
            <a:r>
              <a:rPr lang="fa-IR" sz="700" b="1" dirty="0" smtClean="0">
                <a:solidFill>
                  <a:schemeClr val="tx1"/>
                </a:solidFill>
                <a:cs typeface="B Koodak" panose="00000700000000000000" pitchFamily="2" charset="-78"/>
              </a:rPr>
              <a:t>سازمان</a:t>
            </a:r>
            <a:endParaRPr lang="fa-IR" sz="700" b="1" dirty="0">
              <a:solidFill>
                <a:schemeClr val="tx1"/>
              </a:solidFill>
              <a:cs typeface="B Koodak" panose="00000700000000000000" pitchFamily="2" charset="-78"/>
            </a:endParaRP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03871"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تدوين استراتژي سيستم‌هاي اطلاعات و تكنولوژي اطلاعات</a:t>
            </a:r>
          </a:p>
        </p:txBody>
      </p:sp>
      <p:sp>
        <p:nvSpPr>
          <p:cNvPr id="29" name="TextBox 28"/>
          <p:cNvSpPr txBox="1"/>
          <p:nvPr/>
        </p:nvSpPr>
        <p:spPr>
          <a:xfrm>
            <a:off x="799069" y="671365"/>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1</a:t>
            </a:r>
            <a:endParaRPr lang="en-US" b="1" dirty="0">
              <a:solidFill>
                <a:srgbClr val="FF0000"/>
              </a:solidFill>
              <a:cs typeface="B Koodak" panose="00000700000000000000" pitchFamily="2" charset="-78"/>
            </a:endParaRPr>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3</a:t>
            </a:r>
            <a:endParaRPr lang="en-US" b="1" dirty="0">
              <a:solidFill>
                <a:srgbClr val="7030A0"/>
              </a:solidFill>
              <a:cs typeface="B Koodak" panose="00000700000000000000" pitchFamily="2" charset="-78"/>
            </a:endParaRPr>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9</a:t>
            </a:r>
            <a:endParaRPr lang="en-US" b="1" dirty="0">
              <a:solidFill>
                <a:srgbClr val="7030A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354228"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10</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5" name="TextBox 34"/>
          <p:cNvSpPr txBox="1"/>
          <p:nvPr/>
        </p:nvSpPr>
        <p:spPr>
          <a:xfrm>
            <a:off x="2693772" y="609810"/>
            <a:ext cx="4028303" cy="246221"/>
          </a:xfrm>
          <a:prstGeom prst="rect">
            <a:avLst/>
          </a:prstGeom>
          <a:solidFill>
            <a:schemeClr val="accent4">
              <a:lumMod val="20000"/>
              <a:lumOff val="80000"/>
            </a:schemeClr>
          </a:solidFill>
        </p:spPr>
        <p:txBody>
          <a:bodyPr wrap="square" rtlCol="0">
            <a:spAutoFit/>
          </a:bodyPr>
          <a:lstStyle/>
          <a:p>
            <a:pPr algn="ctr"/>
            <a:r>
              <a:rPr lang="fa-IR" sz="1000" b="1" dirty="0" smtClean="0">
                <a:solidFill>
                  <a:srgbClr val="FF0000"/>
                </a:solidFill>
                <a:cs typeface="B Koodak" panose="00000700000000000000" pitchFamily="2" charset="-78"/>
              </a:rPr>
              <a:t>خلاصه ای از نکته ها درباره داده پردازی و سیستم های اطلاعات مدیریت</a:t>
            </a:r>
            <a:endParaRPr lang="en-US" sz="1000" b="1" dirty="0">
              <a:solidFill>
                <a:srgbClr val="FF0000"/>
              </a:solidFill>
              <a:cs typeface="B Koodak" panose="00000700000000000000" pitchFamily="2" charset="-78"/>
            </a:endParaRPr>
          </a:p>
        </p:txBody>
      </p:sp>
      <p:pic>
        <p:nvPicPr>
          <p:cNvPr id="7" name="Picture 6"/>
          <p:cNvPicPr>
            <a:picLocks noChangeAspect="1"/>
          </p:cNvPicPr>
          <p:nvPr/>
        </p:nvPicPr>
        <p:blipFill>
          <a:blip r:embed="rId4"/>
          <a:stretch>
            <a:fillRect/>
          </a:stretch>
        </p:blipFill>
        <p:spPr>
          <a:xfrm>
            <a:off x="2044882" y="932957"/>
            <a:ext cx="4988332" cy="5871498"/>
          </a:xfrm>
          <a:prstGeom prst="rect">
            <a:avLst/>
          </a:prstGeom>
          <a:solidFill>
            <a:schemeClr val="accent4">
              <a:lumMod val="20000"/>
              <a:lumOff val="80000"/>
            </a:schemeClr>
          </a:solidFill>
        </p:spPr>
      </p:pic>
    </p:spTree>
    <p:extLst>
      <p:ext uri="{BB962C8B-B14F-4D97-AF65-F5344CB8AC3E}">
        <p14:creationId xmlns="" xmlns:p14="http://schemas.microsoft.com/office/powerpoint/2010/main" val="4137590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a:t>
            </a:r>
            <a:endParaRPr lang="en-US" sz="1800" b="1" dirty="0">
              <a:solidFill>
                <a:srgbClr val="FFFF00"/>
              </a:solidFill>
              <a:cs typeface="B Koodak" panose="00000700000000000000" pitchFamily="2" charset="-78"/>
            </a:endParaRPr>
          </a:p>
        </p:txBody>
      </p:sp>
      <p:sp>
        <p:nvSpPr>
          <p:cNvPr id="3" name="Content Placeholder 2"/>
          <p:cNvSpPr>
            <a:spLocks noGrp="1"/>
          </p:cNvSpPr>
          <p:nvPr>
            <p:ph idx="1"/>
          </p:nvPr>
        </p:nvSpPr>
        <p:spPr>
          <a:xfrm>
            <a:off x="1159466" y="962402"/>
            <a:ext cx="7860968" cy="5726721"/>
          </a:xfrm>
          <a:noFill/>
          <a:ln>
            <a:noFill/>
          </a:ln>
        </p:spPr>
        <p:txBody>
          <a:bodyPr>
            <a:normAutofit/>
          </a:bodyPr>
          <a:lstStyle/>
          <a:p>
            <a:pPr algn="r" rtl="1">
              <a:buFont typeface="Wingdings" panose="05000000000000000000" pitchFamily="2" charset="2"/>
              <a:buChar char="q"/>
            </a:pPr>
            <a:r>
              <a:rPr lang="fa-IR" sz="1300" b="1" dirty="0" smtClean="0">
                <a:solidFill>
                  <a:srgbClr val="0070C0"/>
                </a:solidFill>
                <a:cs typeface="B Koodak" panose="00000700000000000000" pitchFamily="2" charset="-78"/>
              </a:rPr>
              <a:t>تفاوت بین سه دیدگاه سیستم های اطلاعات و تکنولوژی اطلاعات و سیستم اطلاعات استراتژیک:</a:t>
            </a:r>
          </a:p>
          <a:p>
            <a:pPr lvl="1" algn="just" rtl="1">
              <a:buFont typeface="Wingdings" panose="05000000000000000000" pitchFamily="2" charset="2"/>
              <a:buChar char="Ø"/>
            </a:pPr>
            <a:r>
              <a:rPr lang="fa-IR" sz="1200" dirty="0" smtClean="0">
                <a:cs typeface="B Koodak" panose="00000700000000000000" pitchFamily="2" charset="-78"/>
              </a:rPr>
              <a:t>پردازش </a:t>
            </a:r>
            <a:r>
              <a:rPr lang="fa-IR" sz="1200" dirty="0">
                <a:cs typeface="B Koodak" panose="00000700000000000000" pitchFamily="2" charset="-78"/>
              </a:rPr>
              <a:t>داده‌ها براي بهبود كارايي عمليات توسط فرآيندهاي اتوماتيك </a:t>
            </a:r>
            <a:r>
              <a:rPr lang="fa-IR" sz="1200" dirty="0" smtClean="0">
                <a:cs typeface="B Koodak" panose="00000700000000000000" pitchFamily="2" charset="-78"/>
              </a:rPr>
              <a:t>اطلاعات-محور</a:t>
            </a:r>
          </a:p>
          <a:p>
            <a:pPr lvl="1" algn="just" rtl="1">
              <a:buFont typeface="Wingdings" panose="05000000000000000000" pitchFamily="2" charset="2"/>
              <a:buChar char="Ø"/>
            </a:pPr>
            <a:r>
              <a:rPr lang="fa-IR" sz="1200" dirty="0" smtClean="0">
                <a:cs typeface="B Koodak" panose="00000700000000000000" pitchFamily="2" charset="-78"/>
              </a:rPr>
              <a:t>سيستم‌هاي </a:t>
            </a:r>
            <a:r>
              <a:rPr lang="fa-IR" sz="1200" dirty="0">
                <a:cs typeface="B Koodak" panose="00000700000000000000" pitchFamily="2" charset="-78"/>
              </a:rPr>
              <a:t>مديريت اطلاعات براي افزايش اثربخشي مديريت از طريق تامين الزامات اطلاعاتي براي تصميم‌گيري</a:t>
            </a:r>
            <a:r>
              <a:rPr lang="fa-IR" sz="1200" dirty="0" smtClean="0">
                <a:cs typeface="B Koodak" panose="00000700000000000000" pitchFamily="2" charset="-78"/>
              </a:rPr>
              <a:t>؛</a:t>
            </a:r>
          </a:p>
          <a:p>
            <a:pPr lvl="1" algn="just" rtl="1">
              <a:buFont typeface="Wingdings" panose="05000000000000000000" pitchFamily="2" charset="2"/>
              <a:buChar char="Ø"/>
            </a:pPr>
            <a:r>
              <a:rPr lang="fa-IR" sz="1200" dirty="0" smtClean="0">
                <a:cs typeface="B Koodak" panose="00000700000000000000" pitchFamily="2" charset="-78"/>
              </a:rPr>
              <a:t>سيستم‌هاي </a:t>
            </a:r>
            <a:r>
              <a:rPr lang="fa-IR" sz="1200" dirty="0">
                <a:cs typeface="B Koodak" panose="00000700000000000000" pitchFamily="2" charset="-78"/>
              </a:rPr>
              <a:t>اطلاعات استراتژيك براي بهبود رقابت‌پذيري از طريق تغيير دادن ماهيت يا نحوه ايجاد يك كسب و كار (براي مثال، سرمايه‌گذاري </a:t>
            </a:r>
            <a:r>
              <a:rPr lang="fa-IR" sz="1200" dirty="0" smtClean="0">
                <a:cs typeface="B Koodak" panose="00000700000000000000" pitchFamily="2" charset="-78"/>
              </a:rPr>
              <a:t>سيستم‌هاي </a:t>
            </a:r>
            <a:r>
              <a:rPr lang="fa-IR" sz="1200" dirty="0">
                <a:cs typeface="B Koodak" panose="00000700000000000000" pitchFamily="2" charset="-78"/>
              </a:rPr>
              <a:t>اطلاعات و تكنولوژي </a:t>
            </a:r>
            <a:r>
              <a:rPr lang="fa-IR" sz="1200" dirty="0" smtClean="0">
                <a:cs typeface="B Koodak" panose="00000700000000000000" pitchFamily="2" charset="-78"/>
              </a:rPr>
              <a:t>اطلاعات </a:t>
            </a:r>
            <a:r>
              <a:rPr lang="fa-IR" sz="1200" dirty="0">
                <a:cs typeface="B Koodak" panose="00000700000000000000" pitchFamily="2" charset="-78"/>
              </a:rPr>
              <a:t>مي‌تواند به عنوان منبعي براي مزيت رقابتي باشد). </a:t>
            </a:r>
            <a:endParaRPr lang="fa-IR" sz="1200" dirty="0" smtClean="0">
              <a:cs typeface="B Koodak" panose="00000700000000000000" pitchFamily="2" charset="-78"/>
            </a:endParaRPr>
          </a:p>
          <a:p>
            <a:pPr algn="just" rtl="1">
              <a:buFont typeface="Wingdings" panose="05000000000000000000" pitchFamily="2" charset="2"/>
              <a:buChar char="q"/>
            </a:pPr>
            <a:r>
              <a:rPr lang="fa-IR" sz="1300" b="1" dirty="0" smtClean="0">
                <a:solidFill>
                  <a:srgbClr val="0070C0"/>
                </a:solidFill>
                <a:cs typeface="B Koodak" panose="00000700000000000000" pitchFamily="2" charset="-78"/>
              </a:rPr>
              <a:t>روند تکاملی بیان شده توسط </a:t>
            </a:r>
            <a:r>
              <a:rPr lang="fa-IR" sz="1300" b="1" u="sng" dirty="0" smtClean="0">
                <a:solidFill>
                  <a:srgbClr val="FF0000"/>
                </a:solidFill>
                <a:cs typeface="B Koodak" panose="00000700000000000000" pitchFamily="2" charset="-78"/>
              </a:rPr>
              <a:t>گالیرز و سوموگی</a:t>
            </a:r>
            <a:r>
              <a:rPr lang="fa-IR" sz="1300" b="1" dirty="0" smtClean="0">
                <a:solidFill>
                  <a:srgbClr val="0070C0"/>
                </a:solidFill>
                <a:cs typeface="B Koodak" panose="00000700000000000000" pitchFamily="2" charset="-78"/>
              </a:rPr>
              <a:t>:</a:t>
            </a:r>
            <a:endParaRPr lang="en-US" sz="1300" b="1" dirty="0">
              <a:solidFill>
                <a:srgbClr val="0070C0"/>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4">
              <a:lumMod val="60000"/>
              <a:lumOff val="4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a:t>
            </a:r>
            <a:r>
              <a:rPr lang="fa-IR" sz="700" b="1" dirty="0" smtClean="0">
                <a:solidFill>
                  <a:schemeClr val="tx1"/>
                </a:solidFill>
                <a:cs typeface="B Koodak" panose="00000700000000000000" pitchFamily="2" charset="-78"/>
              </a:rPr>
              <a:t>اطلاعات و تكنولوژي‌ اطلاعات </a:t>
            </a:r>
            <a:r>
              <a:rPr lang="fa-IR" sz="700" b="1" dirty="0">
                <a:solidFill>
                  <a:schemeClr val="tx1"/>
                </a:solidFill>
                <a:cs typeface="B Koodak" panose="00000700000000000000" pitchFamily="2" charset="-78"/>
              </a:rPr>
              <a:t>در </a:t>
            </a:r>
            <a:r>
              <a:rPr lang="fa-IR" sz="700" b="1" dirty="0" smtClean="0">
                <a:solidFill>
                  <a:schemeClr val="tx1"/>
                </a:solidFill>
                <a:cs typeface="B Koodak" panose="00000700000000000000" pitchFamily="2" charset="-78"/>
              </a:rPr>
              <a:t>سازمان</a:t>
            </a:r>
            <a:endParaRPr lang="fa-IR" sz="700" b="1" dirty="0">
              <a:solidFill>
                <a:schemeClr val="tx1"/>
              </a:solidFill>
              <a:cs typeface="B Koodak" panose="00000700000000000000" pitchFamily="2" charset="-78"/>
            </a:endParaRP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03871"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تدوين استراتژي سيستم‌هاي اطلاعات و تكنولوژي اطلاعات</a:t>
            </a:r>
          </a:p>
        </p:txBody>
      </p:sp>
      <p:sp>
        <p:nvSpPr>
          <p:cNvPr id="29" name="TextBox 28"/>
          <p:cNvSpPr txBox="1"/>
          <p:nvPr/>
        </p:nvSpPr>
        <p:spPr>
          <a:xfrm>
            <a:off x="799069" y="671365"/>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1</a:t>
            </a:r>
            <a:endParaRPr lang="en-US" b="1" dirty="0">
              <a:solidFill>
                <a:srgbClr val="FF0000"/>
              </a:solidFill>
              <a:cs typeface="B Koodak" panose="00000700000000000000" pitchFamily="2" charset="-78"/>
            </a:endParaRPr>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3</a:t>
            </a:r>
            <a:endParaRPr lang="en-US" b="1" dirty="0">
              <a:solidFill>
                <a:srgbClr val="7030A0"/>
              </a:solidFill>
              <a:cs typeface="B Koodak" panose="00000700000000000000" pitchFamily="2" charset="-78"/>
            </a:endParaRPr>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9</a:t>
            </a:r>
            <a:endParaRPr lang="en-US" b="1" dirty="0">
              <a:solidFill>
                <a:srgbClr val="7030A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271849"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11</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4" name="TextBox 3"/>
          <p:cNvSpPr txBox="1"/>
          <p:nvPr/>
        </p:nvSpPr>
        <p:spPr>
          <a:xfrm>
            <a:off x="5107460" y="494271"/>
            <a:ext cx="3970637" cy="338554"/>
          </a:xfrm>
          <a:prstGeom prst="rect">
            <a:avLst/>
          </a:prstGeom>
          <a:solidFill>
            <a:schemeClr val="accent2">
              <a:lumMod val="40000"/>
              <a:lumOff val="60000"/>
            </a:schemeClr>
          </a:solidFill>
        </p:spPr>
        <p:txBody>
          <a:bodyPr wrap="square" rtlCol="0">
            <a:spAutoFit/>
          </a:bodyPr>
          <a:lstStyle/>
          <a:p>
            <a:pPr lvl="0" algn="r" rtl="1"/>
            <a:r>
              <a:rPr lang="fa-IR" sz="1600" b="1" dirty="0" smtClean="0">
                <a:solidFill>
                  <a:srgbClr val="7030A0"/>
                </a:solidFill>
                <a:cs typeface="B Koodak" panose="00000700000000000000" pitchFamily="2" charset="-78"/>
              </a:rPr>
              <a:t>الگوی سه مرحله ای</a:t>
            </a:r>
            <a:endParaRPr lang="en-US" sz="1600" b="1" dirty="0">
              <a:solidFill>
                <a:srgbClr val="7030A0"/>
              </a:solidFill>
              <a:cs typeface="B Koodak" panose="00000700000000000000" pitchFamily="2" charset="-78"/>
            </a:endParaRPr>
          </a:p>
        </p:txBody>
      </p:sp>
      <p:pic>
        <p:nvPicPr>
          <p:cNvPr id="7" name="Picture 6"/>
          <p:cNvPicPr>
            <a:picLocks noChangeAspect="1"/>
          </p:cNvPicPr>
          <p:nvPr/>
        </p:nvPicPr>
        <p:blipFill>
          <a:blip r:embed="rId4"/>
          <a:stretch>
            <a:fillRect/>
          </a:stretch>
        </p:blipFill>
        <p:spPr>
          <a:xfrm>
            <a:off x="1845274" y="2560076"/>
            <a:ext cx="5441402" cy="4483133"/>
          </a:xfrm>
          <a:prstGeom prst="rect">
            <a:avLst/>
          </a:prstGeom>
        </p:spPr>
      </p:pic>
      <p:cxnSp>
        <p:nvCxnSpPr>
          <p:cNvPr id="9" name="Straight Connector 8"/>
          <p:cNvCxnSpPr/>
          <p:nvPr/>
        </p:nvCxnSpPr>
        <p:spPr>
          <a:xfrm>
            <a:off x="6075123" y="2560076"/>
            <a:ext cx="0" cy="41290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868434" y="2819845"/>
            <a:ext cx="42066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855908" y="2560076"/>
            <a:ext cx="5418242" cy="41290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B Koodak" panose="00000700000000000000" pitchFamily="2" charset="-78"/>
            </a:endParaRPr>
          </a:p>
        </p:txBody>
      </p:sp>
      <p:cxnSp>
        <p:nvCxnSpPr>
          <p:cNvPr id="14" name="Straight Connector 13"/>
          <p:cNvCxnSpPr/>
          <p:nvPr/>
        </p:nvCxnSpPr>
        <p:spPr>
          <a:xfrm flipH="1">
            <a:off x="1845274" y="3266149"/>
            <a:ext cx="54414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1868434" y="4283901"/>
            <a:ext cx="54182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868434" y="4864272"/>
            <a:ext cx="54182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1868434" y="6040585"/>
            <a:ext cx="54182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1957626" y="2249066"/>
            <a:ext cx="4028303" cy="246221"/>
          </a:xfrm>
          <a:prstGeom prst="rect">
            <a:avLst/>
          </a:prstGeom>
          <a:solidFill>
            <a:schemeClr val="accent4">
              <a:lumMod val="20000"/>
              <a:lumOff val="80000"/>
            </a:schemeClr>
          </a:solidFill>
        </p:spPr>
        <p:txBody>
          <a:bodyPr wrap="square" rtlCol="0">
            <a:spAutoFit/>
          </a:bodyPr>
          <a:lstStyle/>
          <a:p>
            <a:pPr algn="ctr"/>
            <a:r>
              <a:rPr lang="fa-IR" sz="1000" b="1" dirty="0" smtClean="0">
                <a:solidFill>
                  <a:srgbClr val="FF0000"/>
                </a:solidFill>
                <a:cs typeface="B Koodak" panose="00000700000000000000" pitchFamily="2" charset="-78"/>
              </a:rPr>
              <a:t>روندد تکامل سیستم های اطلاعات و تکنولوژی اطلاعات کسب و کار</a:t>
            </a:r>
            <a:endParaRPr lang="en-US" sz="1000" b="1" dirty="0">
              <a:solidFill>
                <a:srgbClr val="FF0000"/>
              </a:solidFill>
              <a:cs typeface="B Koodak" panose="00000700000000000000" pitchFamily="2" charset="-78"/>
            </a:endParaRPr>
          </a:p>
        </p:txBody>
      </p:sp>
    </p:spTree>
    <p:extLst>
      <p:ext uri="{BB962C8B-B14F-4D97-AF65-F5344CB8AC3E}">
        <p14:creationId xmlns="" xmlns:p14="http://schemas.microsoft.com/office/powerpoint/2010/main" val="3869308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a:t>
            </a:r>
            <a:endParaRPr lang="en-US" sz="1800" b="1" dirty="0">
              <a:solidFill>
                <a:srgbClr val="FFFF00"/>
              </a:solidFill>
              <a:cs typeface="B Koodak" panose="00000700000000000000" pitchFamily="2" charset="-78"/>
            </a:endParaRPr>
          </a:p>
        </p:txBody>
      </p:sp>
      <p:sp>
        <p:nvSpPr>
          <p:cNvPr id="3" name="Content Placeholder 2"/>
          <p:cNvSpPr>
            <a:spLocks noGrp="1"/>
          </p:cNvSpPr>
          <p:nvPr>
            <p:ph idx="1"/>
          </p:nvPr>
        </p:nvSpPr>
        <p:spPr>
          <a:xfrm>
            <a:off x="1159466" y="671366"/>
            <a:ext cx="7860968" cy="3076850"/>
          </a:xfrm>
          <a:noFill/>
          <a:ln>
            <a:noFill/>
          </a:ln>
        </p:spPr>
        <p:txBody>
          <a:bodyPr>
            <a:normAutofit/>
          </a:bodyPr>
          <a:lstStyle/>
          <a:p>
            <a:pPr algn="just" rtl="1">
              <a:lnSpc>
                <a:spcPct val="150000"/>
              </a:lnSpc>
              <a:buFont typeface="Wingdings" panose="05000000000000000000" pitchFamily="2" charset="2"/>
              <a:buChar char="q"/>
            </a:pPr>
            <a:r>
              <a:rPr lang="fa-IR" sz="1400" b="1" dirty="0" smtClean="0">
                <a:solidFill>
                  <a:srgbClr val="0070C0"/>
                </a:solidFill>
                <a:cs typeface="B Koodak" panose="00000700000000000000" pitchFamily="2" charset="-78"/>
              </a:rPr>
              <a:t>روابط </a:t>
            </a:r>
            <a:r>
              <a:rPr lang="fa-IR" sz="1400" b="1" dirty="0">
                <a:solidFill>
                  <a:srgbClr val="0070C0"/>
                </a:solidFill>
                <a:cs typeface="B Koodak" panose="00000700000000000000" pitchFamily="2" charset="-78"/>
              </a:rPr>
              <a:t>ميان اين سه دوره و كاربردهاي تكاملي و اهداف كاربردي آنها </a:t>
            </a:r>
            <a:r>
              <a:rPr lang="fa-IR" sz="1400" b="1" dirty="0" smtClean="0">
                <a:solidFill>
                  <a:srgbClr val="0070C0"/>
                </a:solidFill>
                <a:cs typeface="B Koodak" panose="00000700000000000000" pitchFamily="2" charset="-78"/>
              </a:rPr>
              <a:t>از نظر </a:t>
            </a:r>
            <a:r>
              <a:rPr lang="fa-IR" sz="1400" b="1" dirty="0" smtClean="0">
                <a:solidFill>
                  <a:srgbClr val="FF0000"/>
                </a:solidFill>
                <a:cs typeface="B Koodak" panose="00000700000000000000" pitchFamily="2" charset="-78"/>
              </a:rPr>
              <a:t>وايزمن</a:t>
            </a:r>
            <a:r>
              <a:rPr lang="fa-IR" sz="1400" dirty="0" smtClean="0">
                <a:cs typeface="B Koodak" panose="00000700000000000000" pitchFamily="2" charset="-78"/>
              </a:rPr>
              <a:t> </a:t>
            </a:r>
            <a:r>
              <a:rPr lang="fa-IR" sz="1400" dirty="0">
                <a:cs typeface="B Koodak" panose="00000700000000000000" pitchFamily="2" charset="-78"/>
              </a:rPr>
              <a:t>: </a:t>
            </a:r>
          </a:p>
          <a:p>
            <a:pPr marL="0" indent="0" algn="just" rtl="1">
              <a:lnSpc>
                <a:spcPct val="150000"/>
              </a:lnSpc>
              <a:buNone/>
            </a:pPr>
            <a:r>
              <a:rPr lang="fa-IR" sz="1200" dirty="0" smtClean="0">
                <a:cs typeface="B Koodak" panose="00000700000000000000" pitchFamily="2" charset="-78"/>
              </a:rPr>
              <a:t>• همانطور </a:t>
            </a:r>
            <a:r>
              <a:rPr lang="fa-IR" sz="1200" dirty="0">
                <a:cs typeface="B Koodak" panose="00000700000000000000" pitchFamily="2" charset="-78"/>
              </a:rPr>
              <a:t>كه سيستم‌هاي اطلاعات مديريت به مناسب بودن، صحت و به موقع بودن اطلاعات حاصل از سيستم‌هاي داده‌پردازي عملياتي وابسته‌اند، سيستم‌هاي اطلاعات استراتژيك (مانند آنهايي كه شركت را مستقيماً به مشتريان خود از طريق اينترنت متصل مي‌كنند)، به سيستم‌هاي داده‌پردازي و سيستم‌هاي اطلاعات مديريت براي ذخيره اطلاعات و فرآيندهاي مربوطه، تكيه دارند. </a:t>
            </a:r>
            <a:endParaRPr lang="fa-IR" sz="1200" dirty="0" smtClean="0">
              <a:cs typeface="B Koodak" panose="00000700000000000000" pitchFamily="2" charset="-78"/>
            </a:endParaRPr>
          </a:p>
          <a:p>
            <a:pPr marL="0" indent="0" algn="just" rtl="1">
              <a:lnSpc>
                <a:spcPct val="150000"/>
              </a:lnSpc>
              <a:buNone/>
            </a:pPr>
            <a:r>
              <a:rPr lang="fa-IR" sz="1200" dirty="0" smtClean="0">
                <a:cs typeface="B Koodak" panose="00000700000000000000" pitchFamily="2" charset="-78"/>
              </a:rPr>
              <a:t>• اصولاً</a:t>
            </a:r>
            <a:r>
              <a:rPr lang="fa-IR" sz="1200" dirty="0">
                <a:cs typeface="B Koodak" panose="00000700000000000000" pitchFamily="2" charset="-78"/>
              </a:rPr>
              <a:t>، سيستم‌هاي اطلاعات استراتژيك، كاربردهاي متفاوتي نيستند. (اغلب وظايفشان با كاربردهاي داده‌پردازي و سيستم‌هاي اطلاعات مديريت يكي است) اين، اثر آنها بر كسب و كار به علت تغييراتي است كه انها موجب آن شده و يا مانع آن مي‌شوند.   </a:t>
            </a:r>
          </a:p>
          <a:p>
            <a:pPr marL="0" indent="0" algn="just" rtl="1">
              <a:lnSpc>
                <a:spcPct val="150000"/>
              </a:lnSpc>
              <a:buNone/>
            </a:pPr>
            <a:r>
              <a:rPr lang="fa-IR" sz="1200" dirty="0" smtClean="0">
                <a:cs typeface="B Koodak" panose="00000700000000000000" pitchFamily="2" charset="-78"/>
              </a:rPr>
              <a:t>• كاربردهاي </a:t>
            </a:r>
            <a:r>
              <a:rPr lang="fa-IR" sz="1200" dirty="0">
                <a:cs typeface="B Koodak" panose="00000700000000000000" pitchFamily="2" charset="-78"/>
              </a:rPr>
              <a:t>استراتژيك، تاكيد زيادي بر داده‌پردازي و سيستم‌هاي اطلاعات مديريت دارند كه براي شرايط محيطي آرام‌تر ساخته شده‌اند. </a:t>
            </a:r>
          </a:p>
          <a:p>
            <a:pPr marL="0" indent="0" algn="just" rtl="1">
              <a:lnSpc>
                <a:spcPct val="150000"/>
              </a:lnSpc>
              <a:buNone/>
            </a:pPr>
            <a:endParaRPr lang="en-US" sz="1200" dirty="0">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4">
              <a:lumMod val="60000"/>
              <a:lumOff val="4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a:t>
            </a:r>
            <a:r>
              <a:rPr lang="fa-IR" sz="700" b="1" dirty="0" smtClean="0">
                <a:solidFill>
                  <a:schemeClr val="tx1"/>
                </a:solidFill>
                <a:cs typeface="B Koodak" panose="00000700000000000000" pitchFamily="2" charset="-78"/>
              </a:rPr>
              <a:t>اطلاعات و تكنولوژي‌ اطلاعات </a:t>
            </a:r>
            <a:r>
              <a:rPr lang="fa-IR" sz="700" b="1" dirty="0">
                <a:solidFill>
                  <a:schemeClr val="tx1"/>
                </a:solidFill>
                <a:cs typeface="B Koodak" panose="00000700000000000000" pitchFamily="2" charset="-78"/>
              </a:rPr>
              <a:t>در </a:t>
            </a:r>
            <a:r>
              <a:rPr lang="fa-IR" sz="700" b="1" dirty="0" smtClean="0">
                <a:solidFill>
                  <a:schemeClr val="tx1"/>
                </a:solidFill>
                <a:cs typeface="B Koodak" panose="00000700000000000000" pitchFamily="2" charset="-78"/>
              </a:rPr>
              <a:t>سازمان</a:t>
            </a:r>
            <a:endParaRPr lang="fa-IR" sz="700" b="1" dirty="0">
              <a:solidFill>
                <a:schemeClr val="tx1"/>
              </a:solidFill>
              <a:cs typeface="B Koodak" panose="00000700000000000000" pitchFamily="2" charset="-78"/>
            </a:endParaRP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03871"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تدوين استراتژي سيستم‌هاي اطلاعات و تكنولوژي اطلاعات</a:t>
            </a:r>
          </a:p>
        </p:txBody>
      </p:sp>
      <p:sp>
        <p:nvSpPr>
          <p:cNvPr id="29" name="TextBox 28"/>
          <p:cNvSpPr txBox="1"/>
          <p:nvPr/>
        </p:nvSpPr>
        <p:spPr>
          <a:xfrm>
            <a:off x="799069" y="671365"/>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1</a:t>
            </a:r>
            <a:endParaRPr lang="en-US" b="1" dirty="0">
              <a:solidFill>
                <a:srgbClr val="FF0000"/>
              </a:solidFill>
              <a:cs typeface="B Koodak" panose="00000700000000000000" pitchFamily="2" charset="-78"/>
            </a:endParaRPr>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3</a:t>
            </a:r>
            <a:endParaRPr lang="en-US" b="1" dirty="0">
              <a:solidFill>
                <a:srgbClr val="7030A0"/>
              </a:solidFill>
              <a:cs typeface="B Koodak" panose="00000700000000000000" pitchFamily="2" charset="-78"/>
            </a:endParaRPr>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ارزيابي </a:t>
            </a:r>
            <a:r>
              <a:rPr lang="fa-IR" sz="800" b="1" dirty="0" smtClean="0">
                <a:solidFill>
                  <a:schemeClr val="tx1"/>
                </a:solidFill>
                <a:cs typeface="B Koodak" panose="00000700000000000000" pitchFamily="2" charset="-78"/>
              </a:rPr>
              <a:t>وضعيت </a:t>
            </a:r>
            <a:r>
              <a:rPr lang="fa-IR" sz="800" b="1" dirty="0">
                <a:solidFill>
                  <a:schemeClr val="tx1"/>
                </a:solidFill>
                <a:cs typeface="B Koodak" panose="00000700000000000000" pitchFamily="2" charset="-78"/>
              </a:rPr>
              <a:t>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9</a:t>
            </a:r>
            <a:endParaRPr lang="en-US" b="1" dirty="0">
              <a:solidFill>
                <a:srgbClr val="7030A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271849"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12</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1" name="TextBox 30"/>
          <p:cNvSpPr txBox="1"/>
          <p:nvPr/>
        </p:nvSpPr>
        <p:spPr>
          <a:xfrm>
            <a:off x="5189321" y="3969592"/>
            <a:ext cx="3970637" cy="338554"/>
          </a:xfrm>
          <a:prstGeom prst="rect">
            <a:avLst/>
          </a:prstGeom>
          <a:solidFill>
            <a:schemeClr val="accent2">
              <a:lumMod val="40000"/>
              <a:lumOff val="60000"/>
            </a:schemeClr>
          </a:solidFill>
        </p:spPr>
        <p:txBody>
          <a:bodyPr wrap="square" rtlCol="0">
            <a:spAutoFit/>
          </a:bodyPr>
          <a:lstStyle/>
          <a:p>
            <a:pPr lvl="0" algn="r" rtl="1"/>
            <a:r>
              <a:rPr lang="fa-IR" sz="1600" b="1" dirty="0" smtClean="0">
                <a:solidFill>
                  <a:srgbClr val="7030A0"/>
                </a:solidFill>
                <a:cs typeface="B Koodak" panose="00000700000000000000" pitchFamily="2" charset="-78"/>
              </a:rPr>
              <a:t>دوره های سیستم های اطلاعات استراتژیک</a:t>
            </a:r>
            <a:endParaRPr lang="en-US" sz="1600" b="1" dirty="0">
              <a:solidFill>
                <a:srgbClr val="7030A0"/>
              </a:solidFill>
              <a:cs typeface="B Koodak" panose="00000700000000000000" pitchFamily="2" charset="-78"/>
            </a:endParaRPr>
          </a:p>
        </p:txBody>
      </p:sp>
      <p:sp>
        <p:nvSpPr>
          <p:cNvPr id="35" name="Content Placeholder 2"/>
          <p:cNvSpPr txBox="1">
            <a:spLocks/>
          </p:cNvSpPr>
          <p:nvPr/>
        </p:nvSpPr>
        <p:spPr>
          <a:xfrm>
            <a:off x="1168478" y="4382530"/>
            <a:ext cx="7918631" cy="2306593"/>
          </a:xfrm>
          <a:prstGeom prst="rect">
            <a:avLst/>
          </a:prstGeom>
          <a:no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lnSpc>
                <a:spcPct val="150000"/>
              </a:lnSpc>
              <a:buFont typeface="Arial" panose="020B0604020202020204" pitchFamily="34" charset="0"/>
              <a:buNone/>
            </a:pPr>
            <a:r>
              <a:rPr lang="fa-IR" sz="1200" dirty="0" smtClean="0">
                <a:cs typeface="B Koodak" panose="00000700000000000000" pitchFamily="2" charset="-78"/>
              </a:rPr>
              <a:t>در اواخر دهه 1970، برخي از سازمانها شروع به استفاده از سيستم‌هاي اطلاعات و تكنولوژي اطلاعات به روشي كردند كه به طور عمده نحوه اجراي كسب و كارشان را تغيير داده و توازن قدرت را در صنعت ميان رقبا، مشتريان و تامين‌كنندگان تغيير داد. بنابراين، استفاده از سيستم‌هاي اطلاعات و تكنولوژي اطلاعات مستقيماً بر موقعيت رقابتي آنان اثر داشته و به عنوان سلاح جديد براي بهبود رقابت‌پذيري آنها و بكارگيري روابط جديد ميان سرمايه‌گذاري‌هاي سيستم‌هاي اطلاعات و تكنولوژي اطلاعات و توسعه استراتژيك شده است</a:t>
            </a:r>
            <a:endParaRPr lang="en-US" sz="1200" dirty="0">
              <a:cs typeface="B Koodak" panose="00000700000000000000" pitchFamily="2" charset="-78"/>
            </a:endParaRPr>
          </a:p>
        </p:txBody>
      </p:sp>
    </p:spTree>
    <p:extLst>
      <p:ext uri="{BB962C8B-B14F-4D97-AF65-F5344CB8AC3E}">
        <p14:creationId xmlns="" xmlns:p14="http://schemas.microsoft.com/office/powerpoint/2010/main" val="964965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chemeClr val="bg1"/>
                </a:solidFill>
                <a:cs typeface="B Koodak" panose="00000700000000000000" pitchFamily="2" charset="-78"/>
              </a:rPr>
              <a:t>برنامه ریزی </a:t>
            </a:r>
            <a:r>
              <a:rPr lang="fa-IR" sz="1800" b="1" dirty="0" smtClean="0">
                <a:solidFill>
                  <a:schemeClr val="bg1"/>
                </a:solidFill>
                <a:cs typeface="B Koodak" panose="00000700000000000000" pitchFamily="2" charset="-78"/>
              </a:rPr>
              <a:t>استراتژیک </a:t>
            </a:r>
            <a:r>
              <a:rPr lang="fa-IR" sz="1800" b="1" dirty="0">
                <a:solidFill>
                  <a:schemeClr val="bg1"/>
                </a:solidFill>
                <a:cs typeface="B Koodak" panose="00000700000000000000" pitchFamily="2" charset="-78"/>
              </a:rPr>
              <a:t>سیستم های </a:t>
            </a:r>
            <a:r>
              <a:rPr lang="fa-IR" sz="1800" b="1" dirty="0" smtClean="0">
                <a:solidFill>
                  <a:schemeClr val="bg1"/>
                </a:solidFill>
                <a:cs typeface="B Koodak" panose="00000700000000000000" pitchFamily="2" charset="-78"/>
              </a:rPr>
              <a:t>اطلاعات</a:t>
            </a:r>
            <a:endParaRPr lang="en-US" sz="1800" b="1" dirty="0">
              <a:solidFill>
                <a:schemeClr val="bg1"/>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4">
              <a:lumMod val="60000"/>
              <a:lumOff val="4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a:t>
            </a:r>
            <a:r>
              <a:rPr lang="fa-IR" sz="700" b="1" dirty="0" smtClean="0">
                <a:solidFill>
                  <a:schemeClr val="tx1"/>
                </a:solidFill>
                <a:cs typeface="B Koodak" panose="00000700000000000000" pitchFamily="2" charset="-78"/>
              </a:rPr>
              <a:t>اطلاعات و تكنولوژي‌ اطلاعات </a:t>
            </a:r>
            <a:r>
              <a:rPr lang="fa-IR" sz="700" b="1" dirty="0">
                <a:solidFill>
                  <a:schemeClr val="tx1"/>
                </a:solidFill>
                <a:cs typeface="B Koodak" panose="00000700000000000000" pitchFamily="2" charset="-78"/>
              </a:rPr>
              <a:t>در </a:t>
            </a:r>
            <a:r>
              <a:rPr lang="fa-IR" sz="700" b="1" dirty="0" smtClean="0">
                <a:solidFill>
                  <a:schemeClr val="tx1"/>
                </a:solidFill>
                <a:cs typeface="B Koodak" panose="00000700000000000000" pitchFamily="2" charset="-78"/>
              </a:rPr>
              <a:t>سازمان</a:t>
            </a:r>
            <a:endParaRPr lang="fa-IR" sz="700" b="1" dirty="0">
              <a:solidFill>
                <a:schemeClr val="tx1"/>
              </a:solidFill>
              <a:cs typeface="B Koodak" panose="00000700000000000000" pitchFamily="2" charset="-78"/>
            </a:endParaRP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03871"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تدوين استراتژي سيستم‌هاي اطلاعات و تكنولوژي اطلاعات</a:t>
            </a:r>
          </a:p>
        </p:txBody>
      </p:sp>
      <p:sp>
        <p:nvSpPr>
          <p:cNvPr id="29" name="TextBox 28"/>
          <p:cNvSpPr txBox="1"/>
          <p:nvPr/>
        </p:nvSpPr>
        <p:spPr>
          <a:xfrm>
            <a:off x="799069" y="671365"/>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1</a:t>
            </a:r>
            <a:endParaRPr lang="en-US" b="1" dirty="0">
              <a:solidFill>
                <a:srgbClr val="FF0000"/>
              </a:solidFill>
              <a:cs typeface="B Koodak" panose="00000700000000000000" pitchFamily="2" charset="-78"/>
            </a:endParaRPr>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3</a:t>
            </a:r>
            <a:endParaRPr lang="en-US" b="1" dirty="0">
              <a:solidFill>
                <a:srgbClr val="7030A0"/>
              </a:solidFill>
              <a:cs typeface="B Koodak" panose="00000700000000000000" pitchFamily="2" charset="-78"/>
            </a:endParaRPr>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9</a:t>
            </a:r>
            <a:endParaRPr lang="en-US" b="1" dirty="0">
              <a:solidFill>
                <a:srgbClr val="7030A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271849"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13</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5" name="TextBox 34"/>
          <p:cNvSpPr txBox="1"/>
          <p:nvPr/>
        </p:nvSpPr>
        <p:spPr>
          <a:xfrm>
            <a:off x="4055160" y="616983"/>
            <a:ext cx="5022937" cy="584775"/>
          </a:xfrm>
          <a:prstGeom prst="rect">
            <a:avLst/>
          </a:prstGeom>
          <a:solidFill>
            <a:schemeClr val="accent2">
              <a:lumMod val="40000"/>
              <a:lumOff val="60000"/>
            </a:schemeClr>
          </a:solidFill>
        </p:spPr>
        <p:txBody>
          <a:bodyPr wrap="square" rtlCol="0">
            <a:spAutoFit/>
          </a:bodyPr>
          <a:lstStyle/>
          <a:p>
            <a:pPr lvl="0" algn="r" rtl="1"/>
            <a:r>
              <a:rPr lang="fa-IR" sz="1600" b="1" dirty="0">
                <a:solidFill>
                  <a:srgbClr val="7030A0"/>
                </a:solidFill>
                <a:cs typeface="B Koodak" panose="00000700000000000000" pitchFamily="2" charset="-78"/>
              </a:rPr>
              <a:t>بهره‌گيري استراتژيك از سيستم‌هاي اطلاعات و تكنولوژي اطلاعات:</a:t>
            </a:r>
          </a:p>
          <a:p>
            <a:pPr lvl="0" algn="r" rtl="1"/>
            <a:r>
              <a:rPr lang="fa-IR" sz="1600" b="1" dirty="0">
                <a:solidFill>
                  <a:srgbClr val="7030A0"/>
                </a:solidFill>
                <a:cs typeface="B Koodak" panose="00000700000000000000" pitchFamily="2" charset="-78"/>
              </a:rPr>
              <a:t>طبقه‌بندي، عواملي براي موفقيت و كابردهاي مديريتي</a:t>
            </a:r>
          </a:p>
        </p:txBody>
      </p:sp>
      <p:sp>
        <p:nvSpPr>
          <p:cNvPr id="4" name="TextBox 3"/>
          <p:cNvSpPr txBox="1"/>
          <p:nvPr/>
        </p:nvSpPr>
        <p:spPr>
          <a:xfrm>
            <a:off x="1112112" y="1297855"/>
            <a:ext cx="8040129" cy="5078313"/>
          </a:xfrm>
          <a:prstGeom prst="rect">
            <a:avLst/>
          </a:prstGeom>
          <a:noFill/>
        </p:spPr>
        <p:txBody>
          <a:bodyPr wrap="square" rtlCol="0">
            <a:spAutoFit/>
          </a:bodyPr>
          <a:lstStyle/>
          <a:p>
            <a:pPr marL="285750" indent="-285750" algn="just" rtl="1">
              <a:lnSpc>
                <a:spcPct val="150000"/>
              </a:lnSpc>
              <a:buFont typeface="Wingdings" panose="05000000000000000000" pitchFamily="2" charset="2"/>
              <a:buChar char="q"/>
            </a:pPr>
            <a:r>
              <a:rPr lang="fa-IR" sz="1200" b="1" dirty="0">
                <a:solidFill>
                  <a:srgbClr val="0070C0"/>
                </a:solidFill>
                <a:cs typeface="B Koodak" panose="00000700000000000000" pitchFamily="2" charset="-78"/>
              </a:rPr>
              <a:t>طبقه‌بندي ذيل را مي‌توان در مورد استفاده استراتژيك از سيستم‌هاي اطلاعات و تكنولوژي اطلاعات مطرح </a:t>
            </a:r>
            <a:r>
              <a:rPr lang="fa-IR" sz="1200" b="1" dirty="0" smtClean="0">
                <a:solidFill>
                  <a:srgbClr val="0070C0"/>
                </a:solidFill>
                <a:cs typeface="B Koodak" panose="00000700000000000000" pitchFamily="2" charset="-78"/>
              </a:rPr>
              <a:t>كرد:</a:t>
            </a:r>
          </a:p>
          <a:p>
            <a:pPr algn="just" rtl="1">
              <a:lnSpc>
                <a:spcPct val="150000"/>
              </a:lnSpc>
            </a:pPr>
            <a:r>
              <a:rPr lang="fa-IR" sz="1200" b="1" dirty="0" smtClean="0">
                <a:solidFill>
                  <a:srgbClr val="FF0000"/>
                </a:solidFill>
                <a:cs typeface="B Koodak" panose="00000700000000000000" pitchFamily="2" charset="-78"/>
              </a:rPr>
              <a:t>1-</a:t>
            </a:r>
            <a:r>
              <a:rPr lang="fa-IR" sz="1200" dirty="0" smtClean="0">
                <a:cs typeface="B Koodak" panose="00000700000000000000" pitchFamily="2" charset="-78"/>
              </a:rPr>
              <a:t> سيستم‌هايي </a:t>
            </a:r>
            <a:r>
              <a:rPr lang="fa-IR" sz="1200" dirty="0">
                <a:cs typeface="B Koodak" panose="00000700000000000000" pitchFamily="2" charset="-78"/>
              </a:rPr>
              <a:t>كه اطلاعات را از طريق سيستم‌هاي </a:t>
            </a:r>
            <a:r>
              <a:rPr lang="fa-IR" sz="1200" dirty="0" smtClean="0">
                <a:cs typeface="B Koodak" panose="00000700000000000000" pitchFamily="2" charset="-78"/>
              </a:rPr>
              <a:t>تكنولوژي</a:t>
            </a:r>
            <a:r>
              <a:rPr lang="en-US" sz="1200" dirty="0" smtClean="0">
                <a:cs typeface="B Koodak" panose="00000700000000000000" pitchFamily="2" charset="-78"/>
              </a:rPr>
              <a:t> </a:t>
            </a:r>
            <a:r>
              <a:rPr lang="fa-IR" sz="1200" dirty="0" smtClean="0">
                <a:cs typeface="B Koodak" panose="00000700000000000000" pitchFamily="2" charset="-78"/>
              </a:rPr>
              <a:t>محور </a:t>
            </a:r>
            <a:r>
              <a:rPr lang="fa-IR" sz="1200" dirty="0">
                <a:cs typeface="B Koodak" panose="00000700000000000000" pitchFamily="2" charset="-78"/>
              </a:rPr>
              <a:t>با مشتريان، مصرف‌كنندگان و يا تامين‌كنندگان تسهيم كرده و ماهيت ارتباطات را تغيير مي‌دهند.</a:t>
            </a:r>
          </a:p>
          <a:p>
            <a:pPr algn="just" rtl="1">
              <a:lnSpc>
                <a:spcPct val="150000"/>
              </a:lnSpc>
            </a:pPr>
            <a:r>
              <a:rPr lang="fa-IR" sz="1200" b="1" dirty="0" smtClean="0">
                <a:solidFill>
                  <a:srgbClr val="FF0000"/>
                </a:solidFill>
                <a:cs typeface="B Koodak" panose="00000700000000000000" pitchFamily="2" charset="-78"/>
              </a:rPr>
              <a:t>2-</a:t>
            </a:r>
            <a:r>
              <a:rPr lang="fa-IR" sz="1200" dirty="0" smtClean="0">
                <a:cs typeface="B Koodak" panose="00000700000000000000" pitchFamily="2" charset="-78"/>
              </a:rPr>
              <a:t> سيستم‌هايي </a:t>
            </a:r>
            <a:r>
              <a:rPr lang="fa-IR" sz="1200" dirty="0">
                <a:cs typeface="B Koodak" panose="00000700000000000000" pitchFamily="2" charset="-78"/>
              </a:rPr>
              <a:t>كه انسجام  بيشتري را در استفاده از اطلاعات در فرآيندهاي ارزش افزوده سازمان ايجاد مي كنند. </a:t>
            </a:r>
          </a:p>
          <a:p>
            <a:pPr algn="just" rtl="1">
              <a:lnSpc>
                <a:spcPct val="150000"/>
              </a:lnSpc>
            </a:pPr>
            <a:r>
              <a:rPr lang="fa-IR" sz="1200" b="1" dirty="0" smtClean="0">
                <a:solidFill>
                  <a:srgbClr val="FF0000"/>
                </a:solidFill>
                <a:cs typeface="B Koodak" panose="00000700000000000000" pitchFamily="2" charset="-78"/>
              </a:rPr>
              <a:t>3-</a:t>
            </a:r>
            <a:r>
              <a:rPr lang="fa-IR" sz="1200" dirty="0" smtClean="0">
                <a:cs typeface="B Koodak" panose="00000700000000000000" pitchFamily="2" charset="-78"/>
              </a:rPr>
              <a:t> سيستم‌هايي  كه </a:t>
            </a:r>
            <a:r>
              <a:rPr lang="fa-IR" sz="1200" dirty="0">
                <a:cs typeface="B Koodak" panose="00000700000000000000" pitchFamily="2" charset="-78"/>
              </a:rPr>
              <a:t>سازمان را قادر به ايجاد، توسعه، بازاريابي و توزيع محصولات يا خدمات جديد يا بهبوديافته بر مبناي اطلاعات مي‌كنند. </a:t>
            </a:r>
          </a:p>
          <a:p>
            <a:pPr algn="just" rtl="1">
              <a:lnSpc>
                <a:spcPct val="150000"/>
              </a:lnSpc>
            </a:pPr>
            <a:r>
              <a:rPr lang="fa-IR" sz="1200" b="1" dirty="0" smtClean="0">
                <a:solidFill>
                  <a:srgbClr val="FF0000"/>
                </a:solidFill>
                <a:cs typeface="B Koodak" panose="00000700000000000000" pitchFamily="2" charset="-78"/>
              </a:rPr>
              <a:t>4-</a:t>
            </a:r>
            <a:r>
              <a:rPr lang="fa-IR" sz="1200" dirty="0" smtClean="0">
                <a:cs typeface="B Koodak" panose="00000700000000000000" pitchFamily="2" charset="-78"/>
              </a:rPr>
              <a:t> سيستم‌هايي </a:t>
            </a:r>
            <a:r>
              <a:rPr lang="fa-IR" sz="1200" dirty="0">
                <a:cs typeface="B Koodak" panose="00000700000000000000" pitchFamily="2" charset="-78"/>
              </a:rPr>
              <a:t>كه اطلاعات را براي پشتيباني در امر تدوين و اجراي استراتژي به مديران اجرايي مي‌دهند (به ويژه، در جايي كه اطلاعات داخل و خارج در تجزيه و تحليل‌ به صورت منسجم  هستند).</a:t>
            </a:r>
          </a:p>
          <a:p>
            <a:pPr marL="285750" indent="-285750" algn="r" rtl="1">
              <a:lnSpc>
                <a:spcPct val="150000"/>
              </a:lnSpc>
              <a:buFont typeface="Wingdings" panose="05000000000000000000" pitchFamily="2" charset="2"/>
              <a:buChar char="q"/>
            </a:pPr>
            <a:r>
              <a:rPr lang="fa-IR" sz="1200" b="1" u="sng" dirty="0">
                <a:solidFill>
                  <a:srgbClr val="FF0000"/>
                </a:solidFill>
                <a:cs typeface="B Koodak" panose="00000700000000000000" pitchFamily="2" charset="-78"/>
              </a:rPr>
              <a:t>ناتو ويديگو  </a:t>
            </a:r>
            <a:r>
              <a:rPr lang="fa-IR" sz="1200" b="1" dirty="0">
                <a:solidFill>
                  <a:srgbClr val="0070C0"/>
                </a:solidFill>
                <a:cs typeface="B Koodak" panose="00000700000000000000" pitchFamily="2" charset="-78"/>
              </a:rPr>
              <a:t>سيستم‌هاي اطلاعات استراتژيك را به صورت ذيل تقسيم ‌بندي مي‌كند: </a:t>
            </a:r>
            <a:endParaRPr lang="fa-IR" sz="1200" b="1" dirty="0" smtClean="0">
              <a:solidFill>
                <a:srgbClr val="0070C0"/>
              </a:solidFill>
              <a:cs typeface="B Koodak" panose="00000700000000000000" pitchFamily="2" charset="-78"/>
            </a:endParaRPr>
          </a:p>
          <a:p>
            <a:pPr lvl="1" algn="r" rtl="1">
              <a:lnSpc>
                <a:spcPct val="150000"/>
              </a:lnSpc>
            </a:pPr>
            <a:r>
              <a:rPr lang="fa-IR" sz="1200" dirty="0" smtClean="0">
                <a:cs typeface="B Koodak" panose="00000700000000000000" pitchFamily="2" charset="-78"/>
              </a:rPr>
              <a:t>• سيستم‌هاي </a:t>
            </a:r>
            <a:r>
              <a:rPr lang="fa-IR" sz="1200" dirty="0">
                <a:cs typeface="B Koodak" panose="00000700000000000000" pitchFamily="2" charset="-78"/>
              </a:rPr>
              <a:t>داخلي كه اثر مستقيمي بر شركت دارند؛</a:t>
            </a:r>
          </a:p>
          <a:p>
            <a:pPr lvl="1" algn="r" rtl="1">
              <a:lnSpc>
                <a:spcPct val="150000"/>
              </a:lnSpc>
            </a:pPr>
            <a:r>
              <a:rPr lang="fa-IR" sz="1200" dirty="0" smtClean="0">
                <a:cs typeface="B Koodak" panose="00000700000000000000" pitchFamily="2" charset="-78"/>
              </a:rPr>
              <a:t>• سيستم‌هاي </a:t>
            </a:r>
            <a:r>
              <a:rPr lang="fa-IR" sz="1200" dirty="0">
                <a:cs typeface="B Koodak" panose="00000700000000000000" pitchFamily="2" charset="-78"/>
              </a:rPr>
              <a:t>خارجي كه منافع مستقيم براي مشتريان شركت </a:t>
            </a:r>
            <a:r>
              <a:rPr lang="fa-IR" sz="1200" dirty="0" smtClean="0">
                <a:cs typeface="B Koodak" panose="00000700000000000000" pitchFamily="2" charset="-78"/>
              </a:rPr>
              <a:t>دارند</a:t>
            </a:r>
            <a:endParaRPr lang="en-US" sz="1200" dirty="0" smtClean="0">
              <a:cs typeface="B Koodak" panose="00000700000000000000" pitchFamily="2" charset="-78"/>
            </a:endParaRPr>
          </a:p>
          <a:p>
            <a:pPr lvl="1" algn="r" rtl="1">
              <a:lnSpc>
                <a:spcPct val="150000"/>
              </a:lnSpc>
            </a:pPr>
            <a:endParaRPr lang="fa-IR" sz="1200" dirty="0">
              <a:cs typeface="B Koodak" panose="00000700000000000000" pitchFamily="2" charset="-78"/>
            </a:endParaRPr>
          </a:p>
          <a:p>
            <a:pPr marL="285750" indent="-285750" algn="r" rtl="1">
              <a:lnSpc>
                <a:spcPct val="150000"/>
              </a:lnSpc>
              <a:buFont typeface="Wingdings" panose="05000000000000000000" pitchFamily="2" charset="2"/>
              <a:buChar char="q"/>
            </a:pPr>
            <a:r>
              <a:rPr lang="fa-IR" sz="1200" b="1" dirty="0" smtClean="0">
                <a:solidFill>
                  <a:srgbClr val="0070C0"/>
                </a:solidFill>
                <a:cs typeface="B Koodak" panose="00000700000000000000" pitchFamily="2" charset="-78"/>
              </a:rPr>
              <a:t>روی کرد </a:t>
            </a:r>
            <a:r>
              <a:rPr lang="fa-IR" sz="1200" b="1" u="sng" dirty="0" smtClean="0">
                <a:solidFill>
                  <a:srgbClr val="FF0000"/>
                </a:solidFill>
                <a:cs typeface="B Koodak" panose="00000700000000000000" pitchFamily="2" charset="-78"/>
              </a:rPr>
              <a:t>ون کاترامان </a:t>
            </a:r>
            <a:r>
              <a:rPr lang="fa-IR" sz="1200" b="1" dirty="0" smtClean="0">
                <a:solidFill>
                  <a:srgbClr val="0070C0"/>
                </a:solidFill>
                <a:cs typeface="B Koodak" panose="00000700000000000000" pitchFamily="2" charset="-78"/>
              </a:rPr>
              <a:t>سه </a:t>
            </a:r>
            <a:r>
              <a:rPr lang="fa-IR" sz="1200" b="1" dirty="0">
                <a:solidFill>
                  <a:srgbClr val="0070C0"/>
                </a:solidFill>
                <a:cs typeface="B Koodak" panose="00000700000000000000" pitchFamily="2" charset="-78"/>
              </a:rPr>
              <a:t>گونة «انقلابي » در استفاده از تكنولوژي اطلاعات كه مستلزم تغييرات عمده بر حسب </a:t>
            </a:r>
            <a:r>
              <a:rPr lang="fa-IR" sz="1200" b="1" dirty="0" smtClean="0">
                <a:solidFill>
                  <a:srgbClr val="0070C0"/>
                </a:solidFill>
                <a:cs typeface="B Koodak" panose="00000700000000000000" pitchFamily="2" charset="-78"/>
              </a:rPr>
              <a:t>وضعيت سازمان:</a:t>
            </a:r>
          </a:p>
          <a:p>
            <a:pPr algn="just" rtl="1">
              <a:lnSpc>
                <a:spcPct val="150000"/>
              </a:lnSpc>
            </a:pPr>
            <a:r>
              <a:rPr lang="fa-IR" sz="1200" b="1" dirty="0" smtClean="0">
                <a:solidFill>
                  <a:srgbClr val="FF0000"/>
                </a:solidFill>
                <a:cs typeface="B Koodak" panose="00000700000000000000" pitchFamily="2" charset="-78"/>
              </a:rPr>
              <a:t>1-</a:t>
            </a:r>
            <a:r>
              <a:rPr lang="fa-IR" sz="1200" b="1" dirty="0" smtClean="0">
                <a:solidFill>
                  <a:srgbClr val="0070C0"/>
                </a:solidFill>
                <a:cs typeface="B Koodak" panose="00000700000000000000" pitchFamily="2" charset="-78"/>
              </a:rPr>
              <a:t> </a:t>
            </a:r>
            <a:r>
              <a:rPr lang="fa-IR" sz="1200" b="1" dirty="0" smtClean="0">
                <a:cs typeface="B Koodak" panose="00000700000000000000" pitchFamily="2" charset="-78"/>
              </a:rPr>
              <a:t>طراحي </a:t>
            </a:r>
            <a:r>
              <a:rPr lang="fa-IR" sz="1200" b="1" dirty="0">
                <a:cs typeface="B Koodak" panose="00000700000000000000" pitchFamily="2" charset="-78"/>
              </a:rPr>
              <a:t>مجدد فرآيندهاي كسب و كار  </a:t>
            </a:r>
            <a:r>
              <a:rPr lang="fa-IR" sz="1200" dirty="0">
                <a:cs typeface="B Koodak" panose="00000700000000000000" pitchFamily="2" charset="-78"/>
              </a:rPr>
              <a:t>- استفاده از سيستم‌هاي اطلاعات و تكنولوژي اطلاعات براي تنظيم دوباره فعاليت‌هاي سازمان و ارتباطات آن براي دستيابي به نقاط جهشي در عملكرد؛</a:t>
            </a:r>
          </a:p>
          <a:p>
            <a:pPr algn="just" rtl="1">
              <a:lnSpc>
                <a:spcPct val="150000"/>
              </a:lnSpc>
            </a:pPr>
            <a:r>
              <a:rPr lang="fa-IR" sz="1200" b="1" dirty="0" smtClean="0">
                <a:solidFill>
                  <a:srgbClr val="FF0000"/>
                </a:solidFill>
                <a:cs typeface="B Koodak" panose="00000700000000000000" pitchFamily="2" charset="-78"/>
              </a:rPr>
              <a:t>2-</a:t>
            </a:r>
            <a:r>
              <a:rPr lang="fa-IR" sz="1200" dirty="0" smtClean="0">
                <a:cs typeface="B Koodak" panose="00000700000000000000" pitchFamily="2" charset="-78"/>
              </a:rPr>
              <a:t> </a:t>
            </a:r>
            <a:r>
              <a:rPr lang="fa-IR" sz="1200" b="1" dirty="0" smtClean="0">
                <a:cs typeface="B Koodak" panose="00000700000000000000" pitchFamily="2" charset="-78"/>
              </a:rPr>
              <a:t>طراحي </a:t>
            </a:r>
            <a:r>
              <a:rPr lang="fa-IR" sz="1200" b="1" dirty="0">
                <a:cs typeface="B Koodak" panose="00000700000000000000" pitchFamily="2" charset="-78"/>
              </a:rPr>
              <a:t>مجدد شبكه كسب و كار </a:t>
            </a:r>
            <a:r>
              <a:rPr lang="fa-IR" sz="1200" dirty="0">
                <a:cs typeface="B Koodak" panose="00000700000000000000" pitchFamily="2" charset="-78"/>
              </a:rPr>
              <a:t>- تغيير در روشي كه اطلاعات توسط سازمان و شركاي تجاري آن استفاده مي‌شود، و به همين ترتيب، تغيير در روشي كه ارزش افزوده در صنعت ايجاد مي‌شود؛</a:t>
            </a:r>
          </a:p>
          <a:p>
            <a:pPr algn="just" rtl="1">
              <a:lnSpc>
                <a:spcPct val="150000"/>
              </a:lnSpc>
            </a:pPr>
            <a:r>
              <a:rPr lang="fa-IR" sz="1200" b="1" dirty="0" smtClean="0">
                <a:solidFill>
                  <a:srgbClr val="FF0000"/>
                </a:solidFill>
                <a:cs typeface="B Koodak" panose="00000700000000000000" pitchFamily="2" charset="-78"/>
              </a:rPr>
              <a:t>3-</a:t>
            </a:r>
            <a:r>
              <a:rPr lang="fa-IR" sz="1200" dirty="0" smtClean="0">
                <a:cs typeface="B Koodak" panose="00000700000000000000" pitchFamily="2" charset="-78"/>
              </a:rPr>
              <a:t> </a:t>
            </a:r>
            <a:r>
              <a:rPr lang="fa-IR" sz="1200" b="1" dirty="0" smtClean="0">
                <a:cs typeface="B Koodak" panose="00000700000000000000" pitchFamily="2" charset="-78"/>
              </a:rPr>
              <a:t>بازتعريف </a:t>
            </a:r>
            <a:r>
              <a:rPr lang="fa-IR" sz="1200" b="1" dirty="0">
                <a:cs typeface="B Koodak" panose="00000700000000000000" pitchFamily="2" charset="-78"/>
              </a:rPr>
              <a:t>قلمروي كسب و كار</a:t>
            </a:r>
            <a:r>
              <a:rPr lang="fa-IR" sz="1200" dirty="0">
                <a:cs typeface="B Koodak" panose="00000700000000000000" pitchFamily="2" charset="-78"/>
              </a:rPr>
              <a:t> - گسترش بازار يا مجموعه محصول بر اساس اطلاعات، يا تغييردر نقش سازمان در صنعت. </a:t>
            </a:r>
          </a:p>
          <a:p>
            <a:pPr marL="285750" indent="-285750" algn="r" rtl="1">
              <a:lnSpc>
                <a:spcPct val="150000"/>
              </a:lnSpc>
              <a:buFont typeface="Wingdings" panose="05000000000000000000" pitchFamily="2" charset="2"/>
              <a:buChar char="q"/>
            </a:pPr>
            <a:endParaRPr lang="en-US" sz="1200" b="1" dirty="0">
              <a:solidFill>
                <a:srgbClr val="0070C0"/>
              </a:solidFill>
              <a:cs typeface="B Koodak" panose="00000700000000000000" pitchFamily="2" charset="-78"/>
            </a:endParaRPr>
          </a:p>
        </p:txBody>
      </p:sp>
    </p:spTree>
    <p:extLst>
      <p:ext uri="{BB962C8B-B14F-4D97-AF65-F5344CB8AC3E}">
        <p14:creationId xmlns="" xmlns:p14="http://schemas.microsoft.com/office/powerpoint/2010/main" val="3938792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chemeClr val="bg1"/>
                </a:solidFill>
                <a:cs typeface="B Traffic" panose="00000400000000000000" pitchFamily="2" charset="-78"/>
              </a:rPr>
              <a:t>برنامه ریزی </a:t>
            </a:r>
            <a:r>
              <a:rPr lang="fa-IR" sz="1800" b="1" dirty="0" smtClean="0">
                <a:solidFill>
                  <a:schemeClr val="bg1"/>
                </a:solidFill>
                <a:cs typeface="B Traffic" panose="00000400000000000000" pitchFamily="2" charset="-78"/>
              </a:rPr>
              <a:t>استراتژیک </a:t>
            </a:r>
            <a:r>
              <a:rPr lang="fa-IR" sz="1800" b="1" dirty="0">
                <a:solidFill>
                  <a:schemeClr val="bg1"/>
                </a:solidFill>
                <a:cs typeface="B Traffic" panose="00000400000000000000" pitchFamily="2" charset="-78"/>
              </a:rPr>
              <a:t>سیستم های </a:t>
            </a:r>
            <a:r>
              <a:rPr lang="fa-IR" sz="1800" b="1" dirty="0" smtClean="0">
                <a:solidFill>
                  <a:schemeClr val="bg1"/>
                </a:solidFill>
                <a:cs typeface="B Traffic" panose="00000400000000000000" pitchFamily="2" charset="-78"/>
              </a:rPr>
              <a:t>اطلاعات</a:t>
            </a:r>
            <a:endParaRPr lang="en-US" sz="1800" b="1" dirty="0">
              <a:solidFill>
                <a:schemeClr val="bg1"/>
              </a:solidFill>
              <a:cs typeface="B Traffic" panose="00000400000000000000" pitchFamily="2" charset="-78"/>
            </a:endParaRPr>
          </a:p>
        </p:txBody>
      </p:sp>
      <p:sp>
        <p:nvSpPr>
          <p:cNvPr id="3" name="Content Placeholder 2"/>
          <p:cNvSpPr>
            <a:spLocks noGrp="1"/>
          </p:cNvSpPr>
          <p:nvPr>
            <p:ph idx="1"/>
          </p:nvPr>
        </p:nvSpPr>
        <p:spPr>
          <a:xfrm>
            <a:off x="1159465" y="832826"/>
            <a:ext cx="7918631" cy="1879778"/>
          </a:xfrm>
          <a:noFill/>
          <a:ln>
            <a:noFill/>
          </a:ln>
        </p:spPr>
        <p:txBody>
          <a:bodyPr>
            <a:normAutofit/>
          </a:bodyPr>
          <a:lstStyle/>
          <a:p>
            <a:pPr marL="0" indent="0" algn="just" rtl="1">
              <a:lnSpc>
                <a:spcPct val="150000"/>
              </a:lnSpc>
              <a:buNone/>
            </a:pPr>
            <a:r>
              <a:rPr lang="fa-IR" sz="1200" dirty="0">
                <a:cs typeface="B Koodak" panose="00000700000000000000" pitchFamily="2" charset="-78"/>
              </a:rPr>
              <a:t>عناصر كليدي سازمان با‌ در نظر گرفتن سيستم‌هاي ارتباطي خارجي، عناصري مانند فروش، بازاريابي و مديريت توزيع در سمت مشتري ، يا مديران خريد/دريافت/كنترل كيفيت در سمت تامين  مواد اوليه خواهند </a:t>
            </a:r>
            <a:r>
              <a:rPr lang="fa-IR" sz="1200" dirty="0" smtClean="0">
                <a:cs typeface="B Koodak" panose="00000700000000000000" pitchFamily="2" charset="-78"/>
              </a:rPr>
              <a:t>بود.</a:t>
            </a:r>
          </a:p>
          <a:p>
            <a:pPr marL="0" indent="0" algn="just" rtl="1">
              <a:lnSpc>
                <a:spcPct val="150000"/>
              </a:lnSpc>
              <a:buNone/>
            </a:pPr>
            <a:r>
              <a:rPr lang="fa-IR" sz="1200" dirty="0">
                <a:cs typeface="B Koodak" panose="00000700000000000000" pitchFamily="2" charset="-78"/>
              </a:rPr>
              <a:t>اين قبيل موارد به طور كامل تحت كنترل سازمان نبوده و واضح است كه اين نوع سيستم‌ها مستلزم هماهنگي شركاي تجاري است. تداركات الكترونيكي  و سيستم‌هاي سفارش‌دهي تحت وب ، ارتباطات جديد و با هزينه كم را با </a:t>
            </a:r>
            <a:r>
              <a:rPr lang="fa-IR" sz="1200" dirty="0" smtClean="0">
                <a:cs typeface="B Koodak" panose="00000700000000000000" pitchFamily="2" charset="-78"/>
              </a:rPr>
              <a:t>مشتريان </a:t>
            </a:r>
            <a:r>
              <a:rPr lang="fa-IR" sz="1200" dirty="0">
                <a:cs typeface="B Koodak" panose="00000700000000000000" pitchFamily="2" charset="-78"/>
              </a:rPr>
              <a:t>و تامين‌كنندگان ممكن ساخته است. حتي، برخي از اين سيستم‌ها مشتريان را قادر ساخته است، پيشرفت سفارشات خود را به صورت آن‌لاين پيگيري كنند. </a:t>
            </a:r>
            <a:endParaRPr lang="en-US" sz="1200" dirty="0">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4">
              <a:lumMod val="60000"/>
              <a:lumOff val="4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Zar" panose="00000400000000000000" pitchFamily="2" charset="-78"/>
              </a:rPr>
              <a:t>نقش تكاملي سيستم‌هاي </a:t>
            </a:r>
            <a:r>
              <a:rPr lang="fa-IR" sz="700" b="1" dirty="0" smtClean="0">
                <a:solidFill>
                  <a:schemeClr val="tx1"/>
                </a:solidFill>
                <a:cs typeface="B Zar" panose="00000400000000000000" pitchFamily="2" charset="-78"/>
              </a:rPr>
              <a:t>اطلاعات و تكنولوژي‌ اطلاعات </a:t>
            </a:r>
            <a:r>
              <a:rPr lang="fa-IR" sz="700" b="1" dirty="0">
                <a:solidFill>
                  <a:schemeClr val="tx1"/>
                </a:solidFill>
                <a:cs typeface="B Zar" panose="00000400000000000000" pitchFamily="2" charset="-78"/>
              </a:rPr>
              <a:t>در </a:t>
            </a:r>
            <a:r>
              <a:rPr lang="fa-IR" sz="700" b="1" dirty="0" smtClean="0">
                <a:solidFill>
                  <a:schemeClr val="tx1"/>
                </a:solidFill>
                <a:cs typeface="B Zar" panose="00000400000000000000" pitchFamily="2" charset="-78"/>
              </a:rPr>
              <a:t>سازمان</a:t>
            </a:r>
            <a:endParaRPr lang="fa-IR" sz="700" b="1" dirty="0">
              <a:solidFill>
                <a:schemeClr val="tx1"/>
              </a:solidFill>
              <a:cs typeface="B Zar" panose="00000400000000000000" pitchFamily="2" charset="-78"/>
            </a:endParaRP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Zar" panose="00000400000000000000" pitchFamily="2" charset="-78"/>
              </a:rPr>
              <a:t>مروري بر مفهوم استراتژي كسب و كار </a:t>
            </a:r>
          </a:p>
          <a:p>
            <a:pPr algn="ctr"/>
            <a:r>
              <a:rPr lang="fa-IR" sz="700" b="1" dirty="0">
                <a:solidFill>
                  <a:schemeClr val="tx1"/>
                </a:solidFill>
                <a:cs typeface="B Zar" panose="00000400000000000000" pitchFamily="2" charset="-78"/>
              </a:rPr>
              <a:t>و كاربردهاي استراتژي سيستم‌هاي اطلاعات و تكنولوژي‌ اطلاعات</a:t>
            </a:r>
          </a:p>
        </p:txBody>
      </p:sp>
      <p:sp>
        <p:nvSpPr>
          <p:cNvPr id="23" name="Flowchart: Delay 22"/>
          <p:cNvSpPr/>
          <p:nvPr/>
        </p:nvSpPr>
        <p:spPr>
          <a:xfrm>
            <a:off x="0" y="1599234"/>
            <a:ext cx="1103871"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Zar" panose="00000400000000000000" pitchFamily="2" charset="-78"/>
              </a:rPr>
              <a:t>تدوين استراتژي سيستم‌هاي اطلاعات و تكنولوژي اطلاعات</a:t>
            </a:r>
          </a:p>
        </p:txBody>
      </p:sp>
      <p:sp>
        <p:nvSpPr>
          <p:cNvPr id="29" name="TextBox 28"/>
          <p:cNvSpPr txBox="1"/>
          <p:nvPr/>
        </p:nvSpPr>
        <p:spPr>
          <a:xfrm>
            <a:off x="799069" y="671365"/>
            <a:ext cx="255371" cy="369332"/>
          </a:xfrm>
          <a:prstGeom prst="rect">
            <a:avLst/>
          </a:prstGeom>
          <a:noFill/>
        </p:spPr>
        <p:txBody>
          <a:bodyPr wrap="square" rtlCol="0">
            <a:spAutoFit/>
          </a:bodyPr>
          <a:lstStyle/>
          <a:p>
            <a:r>
              <a:rPr lang="fa-IR" b="1" dirty="0" smtClean="0">
                <a:solidFill>
                  <a:srgbClr val="FF0000"/>
                </a:solidFill>
                <a:cs typeface="B Zar" panose="00000400000000000000" pitchFamily="2" charset="-78"/>
              </a:rPr>
              <a:t>1</a:t>
            </a:r>
            <a:endParaRPr lang="en-US" b="1" dirty="0">
              <a:solidFill>
                <a:srgbClr val="FF0000"/>
              </a:solidFill>
              <a:cs typeface="B Zar" panose="00000400000000000000" pitchFamily="2" charset="-78"/>
            </a:endParaRPr>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Zar" panose="00000400000000000000" pitchFamily="2" charset="-78"/>
              </a:rPr>
              <a:t>2</a:t>
            </a:r>
            <a:endParaRPr lang="en-US" b="1" dirty="0">
              <a:solidFill>
                <a:srgbClr val="7030A0"/>
              </a:solidFill>
              <a:cs typeface="B Zar" panose="000004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p>
            <a:r>
              <a:rPr lang="fa-IR" b="1" dirty="0" smtClean="0">
                <a:solidFill>
                  <a:srgbClr val="7030A0"/>
                </a:solidFill>
                <a:cs typeface="B Zar" panose="00000400000000000000" pitchFamily="2" charset="-78"/>
              </a:rPr>
              <a:t>3</a:t>
            </a:r>
            <a:endParaRPr lang="en-US" b="1" dirty="0">
              <a:solidFill>
                <a:srgbClr val="7030A0"/>
              </a:solidFill>
              <a:cs typeface="B Zar" panose="00000400000000000000" pitchFamily="2" charset="-78"/>
            </a:endParaRPr>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Zar" panose="000004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Zar" panose="00000400000000000000" pitchFamily="2" charset="-78"/>
              </a:rPr>
              <a:t>4</a:t>
            </a:r>
            <a:endParaRPr lang="en-US" b="1" dirty="0">
              <a:solidFill>
                <a:srgbClr val="7030A0"/>
              </a:solidFill>
              <a:cs typeface="B Zar" panose="000004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Zar" panose="000004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Zar" panose="00000400000000000000" pitchFamily="2" charset="-78"/>
              </a:rPr>
              <a:t>5</a:t>
            </a:r>
            <a:endParaRPr lang="en-US" b="1" dirty="0">
              <a:solidFill>
                <a:srgbClr val="7030A0"/>
              </a:solidFill>
              <a:cs typeface="B Zar" panose="000004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Zar" panose="000004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Zar" panose="000004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Zar" panose="000004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Zar" panose="000004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Zar" panose="000004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Zar" panose="00000400000000000000" pitchFamily="2" charset="-78"/>
              </a:rPr>
              <a:t>6</a:t>
            </a:r>
            <a:endParaRPr lang="en-US" b="1" dirty="0">
              <a:solidFill>
                <a:srgbClr val="7030A0"/>
              </a:solidFill>
              <a:cs typeface="B Zar" panose="000004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Zar" panose="00000400000000000000" pitchFamily="2" charset="-78"/>
              </a:rPr>
              <a:t>7</a:t>
            </a:r>
            <a:endParaRPr lang="en-US" b="1" dirty="0">
              <a:solidFill>
                <a:srgbClr val="7030A0"/>
              </a:solidFill>
              <a:cs typeface="B Zar" panose="000004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Zar" panose="00000400000000000000" pitchFamily="2" charset="-78"/>
              </a:rPr>
              <a:t>8</a:t>
            </a:r>
            <a:endParaRPr lang="en-US" b="1" dirty="0">
              <a:solidFill>
                <a:srgbClr val="7030A0"/>
              </a:solidFill>
              <a:cs typeface="B Zar" panose="000004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7030A0"/>
                </a:solidFill>
                <a:cs typeface="B Zar" panose="00000400000000000000" pitchFamily="2" charset="-78"/>
              </a:rPr>
              <a:t>9</a:t>
            </a:r>
            <a:endParaRPr lang="en-US" b="1" dirty="0">
              <a:solidFill>
                <a:srgbClr val="7030A0"/>
              </a:solidFill>
              <a:cs typeface="B Zar" panose="000004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Zar" panose="00000400000000000000" pitchFamily="2" charset="-78"/>
              </a:rPr>
              <a:t>10</a:t>
            </a:r>
            <a:endParaRPr lang="en-US" b="1" dirty="0">
              <a:solidFill>
                <a:srgbClr val="7030A0"/>
              </a:solidFill>
              <a:cs typeface="B Zar" panose="000004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Zar" panose="000004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Zar" panose="00000400000000000000" pitchFamily="2" charset="-78"/>
              </a:rPr>
              <a:t>برنامه‌ريزي استراتژيك براي سيستم‌هاي اطلاعات: </a:t>
            </a:r>
          </a:p>
          <a:p>
            <a:pPr algn="ctr"/>
            <a:r>
              <a:rPr lang="fa-IR" sz="700" b="1" dirty="0">
                <a:solidFill>
                  <a:schemeClr val="tx1"/>
                </a:solidFill>
                <a:cs typeface="B Zar" panose="000004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Zar" panose="00000400000000000000" pitchFamily="2" charset="-78"/>
              </a:rPr>
              <a:t>11</a:t>
            </a:r>
            <a:endParaRPr lang="en-US" b="1" dirty="0">
              <a:solidFill>
                <a:srgbClr val="7030A0"/>
              </a:solidFill>
              <a:cs typeface="B Zar" panose="000004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Zar" panose="00000400000000000000" pitchFamily="2" charset="-78"/>
              </a:rPr>
              <a:t>12</a:t>
            </a:r>
            <a:endParaRPr lang="en-US" b="1" dirty="0">
              <a:solidFill>
                <a:srgbClr val="7030A0"/>
              </a:solidFill>
              <a:cs typeface="B Zar" panose="00000400000000000000" pitchFamily="2" charset="-78"/>
            </a:endParaRPr>
          </a:p>
        </p:txBody>
      </p:sp>
      <p:sp>
        <p:nvSpPr>
          <p:cNvPr id="54" name="Slide Number Placeholder 53"/>
          <p:cNvSpPr>
            <a:spLocks noGrp="1"/>
          </p:cNvSpPr>
          <p:nvPr>
            <p:ph type="sldNum" sz="quarter" idx="12"/>
          </p:nvPr>
        </p:nvSpPr>
        <p:spPr>
          <a:xfrm>
            <a:off x="263610" y="6490612"/>
            <a:ext cx="350165"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Zar" panose="00000400000000000000" pitchFamily="2" charset="-78"/>
              </a:rPr>
              <a:pPr/>
              <a:t>14</a:t>
            </a:fld>
            <a:endParaRPr lang="en-US" b="1" dirty="0">
              <a:solidFill>
                <a:schemeClr val="tx1"/>
              </a:solidFill>
              <a:cs typeface="B Zar" panose="000004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1" name="TextBox 30"/>
          <p:cNvSpPr txBox="1"/>
          <p:nvPr/>
        </p:nvSpPr>
        <p:spPr>
          <a:xfrm>
            <a:off x="5107460" y="494271"/>
            <a:ext cx="3970637" cy="338554"/>
          </a:xfrm>
          <a:prstGeom prst="rect">
            <a:avLst/>
          </a:prstGeom>
          <a:solidFill>
            <a:schemeClr val="accent2">
              <a:lumMod val="40000"/>
              <a:lumOff val="60000"/>
            </a:schemeClr>
          </a:solidFill>
        </p:spPr>
        <p:txBody>
          <a:bodyPr wrap="square" rtlCol="0">
            <a:spAutoFit/>
          </a:bodyPr>
          <a:lstStyle/>
          <a:p>
            <a:pPr lvl="0" algn="r" rtl="1"/>
            <a:r>
              <a:rPr lang="fa-IR" sz="1600" b="1" dirty="0" smtClean="0">
                <a:solidFill>
                  <a:srgbClr val="7030A0"/>
                </a:solidFill>
                <a:cs typeface="B Zar" panose="00000400000000000000" pitchFamily="2" charset="-78"/>
              </a:rPr>
              <a:t>ایجاد ارتباط با مشتریان و تامین کنندگان</a:t>
            </a:r>
            <a:endParaRPr lang="en-US" sz="1600" b="1" dirty="0">
              <a:solidFill>
                <a:srgbClr val="7030A0"/>
              </a:solidFill>
              <a:cs typeface="B Zar" panose="00000400000000000000" pitchFamily="2" charset="-78"/>
            </a:endParaRPr>
          </a:p>
        </p:txBody>
      </p:sp>
      <p:sp>
        <p:nvSpPr>
          <p:cNvPr id="35" name="TextBox 34"/>
          <p:cNvSpPr txBox="1"/>
          <p:nvPr/>
        </p:nvSpPr>
        <p:spPr>
          <a:xfrm>
            <a:off x="5107459" y="2772495"/>
            <a:ext cx="3970637" cy="338554"/>
          </a:xfrm>
          <a:prstGeom prst="rect">
            <a:avLst/>
          </a:prstGeom>
          <a:solidFill>
            <a:schemeClr val="accent2">
              <a:lumMod val="40000"/>
              <a:lumOff val="60000"/>
            </a:schemeClr>
          </a:solidFill>
        </p:spPr>
        <p:txBody>
          <a:bodyPr wrap="square" rtlCol="0">
            <a:spAutoFit/>
          </a:bodyPr>
          <a:lstStyle/>
          <a:p>
            <a:pPr lvl="0" algn="r" rtl="1"/>
            <a:r>
              <a:rPr lang="fa-IR" sz="1600" b="1" dirty="0">
                <a:solidFill>
                  <a:srgbClr val="7030A0"/>
                </a:solidFill>
                <a:cs typeface="B Zar" panose="00000400000000000000" pitchFamily="2" charset="-78"/>
              </a:rPr>
              <a:t>بهبود هماهنگی فرآیند های داخلی</a:t>
            </a:r>
          </a:p>
        </p:txBody>
      </p:sp>
      <p:sp>
        <p:nvSpPr>
          <p:cNvPr id="4" name="TextBox 3"/>
          <p:cNvSpPr txBox="1"/>
          <p:nvPr/>
        </p:nvSpPr>
        <p:spPr>
          <a:xfrm>
            <a:off x="1159465" y="3140994"/>
            <a:ext cx="7975522" cy="1754326"/>
          </a:xfrm>
          <a:prstGeom prst="rect">
            <a:avLst/>
          </a:prstGeom>
          <a:noFill/>
        </p:spPr>
        <p:txBody>
          <a:bodyPr wrap="square" rtlCol="0">
            <a:spAutoFit/>
          </a:bodyPr>
          <a:lstStyle/>
          <a:p>
            <a:pPr algn="just" rtl="1">
              <a:lnSpc>
                <a:spcPct val="150000"/>
              </a:lnSpc>
            </a:pPr>
            <a:r>
              <a:rPr lang="fa-IR" sz="1200" dirty="0">
                <a:cs typeface="B Koodak" panose="00000700000000000000" pitchFamily="2" charset="-78"/>
              </a:rPr>
              <a:t>به منظور ايجاد هماهنگي موثر داخلي براي اطلاعات، لازم است كه سازمان بر برخي از موانع در موفقيت كاربردهاي سيستم‌هاي اطلاعات و تكنولوژي اطلاعات در حوزه داده‌پردازي و سيستم‌هاي اطلاعات مديريت فائق آيد: تسهيم اطلاعات، سازماندهي مجدد نقش‌ها و مانند </a:t>
            </a:r>
            <a:r>
              <a:rPr lang="fa-IR" sz="1200" dirty="0" smtClean="0">
                <a:cs typeface="B Koodak" panose="00000700000000000000" pitchFamily="2" charset="-78"/>
              </a:rPr>
              <a:t>آن.</a:t>
            </a:r>
          </a:p>
          <a:p>
            <a:pPr algn="just" rtl="1">
              <a:lnSpc>
                <a:spcPct val="150000"/>
              </a:lnSpc>
            </a:pPr>
            <a:r>
              <a:rPr lang="fa-IR" sz="1200" dirty="0">
                <a:cs typeface="B Koodak" panose="00000700000000000000" pitchFamily="2" charset="-78"/>
              </a:rPr>
              <a:t>به اين دليل است كه سازمانها در پي استقرار سيستم‌هاي </a:t>
            </a:r>
            <a:r>
              <a:rPr lang="fa-IR" sz="1200" b="1" dirty="0">
                <a:solidFill>
                  <a:srgbClr val="FF0000"/>
                </a:solidFill>
                <a:cs typeface="B Koodak" panose="00000700000000000000" pitchFamily="2" charset="-78"/>
              </a:rPr>
              <a:t>مديريت ارتباط با </a:t>
            </a:r>
            <a:r>
              <a:rPr lang="fa-IR" sz="1200" b="1" dirty="0" smtClean="0">
                <a:solidFill>
                  <a:srgbClr val="FF0000"/>
                </a:solidFill>
                <a:cs typeface="B Koodak" panose="00000700000000000000" pitchFamily="2" charset="-78"/>
              </a:rPr>
              <a:t>مشتري</a:t>
            </a:r>
            <a:r>
              <a:rPr lang="en-US" sz="1200" dirty="0" smtClean="0">
                <a:cs typeface="B Koodak" panose="00000700000000000000" pitchFamily="2" charset="-78"/>
              </a:rPr>
              <a:t>customer </a:t>
            </a:r>
            <a:r>
              <a:rPr lang="en-US" sz="1200" dirty="0">
                <a:cs typeface="B Koodak" panose="00000700000000000000" pitchFamily="2" charset="-78"/>
              </a:rPr>
              <a:t>relationship management systems (CRM) </a:t>
            </a:r>
            <a:r>
              <a:rPr lang="fa-IR" sz="1200" dirty="0" smtClean="0">
                <a:cs typeface="B Koodak" panose="00000700000000000000" pitchFamily="2" charset="-78"/>
              </a:rPr>
              <a:t> </a:t>
            </a:r>
            <a:r>
              <a:rPr lang="fa-IR" sz="1200" dirty="0">
                <a:cs typeface="B Koodak" panose="00000700000000000000" pitchFamily="2" charset="-78"/>
              </a:rPr>
              <a:t>، </a:t>
            </a:r>
            <a:r>
              <a:rPr lang="fa-IR" sz="1200" b="1" dirty="0">
                <a:solidFill>
                  <a:srgbClr val="FF0000"/>
                </a:solidFill>
                <a:cs typeface="B Koodak" panose="00000700000000000000" pitchFamily="2" charset="-78"/>
              </a:rPr>
              <a:t>برنامه‌ريزي منابع بنگاه </a:t>
            </a:r>
            <a:r>
              <a:rPr lang="en-US" sz="1200" dirty="0">
                <a:cs typeface="B Koodak" panose="00000700000000000000" pitchFamily="2" charset="-78"/>
              </a:rPr>
              <a:t>Enterprise resource planning (ERP)</a:t>
            </a:r>
            <a:r>
              <a:rPr lang="fa-IR" sz="1200" dirty="0" smtClean="0">
                <a:cs typeface="B Koodak" panose="00000700000000000000" pitchFamily="2" charset="-78"/>
              </a:rPr>
              <a:t> </a:t>
            </a:r>
            <a:r>
              <a:rPr lang="fa-IR" sz="1200" dirty="0">
                <a:cs typeface="B Koodak" panose="00000700000000000000" pitchFamily="2" charset="-78"/>
              </a:rPr>
              <a:t>هستند كه بسته‌هاي سيستم اطلاعاتي قابل پيكربندي براي هماهنگ ساختن اطلاعات و فرآيندهاي اطلاعات محور در حوزه وظايف سازمان </a:t>
            </a:r>
            <a:r>
              <a:rPr lang="fa-IR" sz="1200" dirty="0" smtClean="0">
                <a:cs typeface="B Koodak" panose="00000700000000000000" pitchFamily="2" charset="-78"/>
              </a:rPr>
              <a:t>هستند</a:t>
            </a:r>
            <a:r>
              <a:rPr lang="en-US" sz="1200" dirty="0" smtClean="0">
                <a:cs typeface="B Koodak" panose="00000700000000000000" pitchFamily="2" charset="-78"/>
              </a:rPr>
              <a:t>.</a:t>
            </a:r>
          </a:p>
          <a:p>
            <a:pPr algn="just" rtl="1">
              <a:lnSpc>
                <a:spcPct val="150000"/>
              </a:lnSpc>
            </a:pPr>
            <a:endParaRPr lang="en-US" sz="1200" dirty="0">
              <a:cs typeface="B Koodak" panose="00000700000000000000" pitchFamily="2" charset="-78"/>
            </a:endParaRPr>
          </a:p>
        </p:txBody>
      </p:sp>
      <p:sp>
        <p:nvSpPr>
          <p:cNvPr id="38" name="TextBox 37"/>
          <p:cNvSpPr txBox="1"/>
          <p:nvPr/>
        </p:nvSpPr>
        <p:spPr>
          <a:xfrm>
            <a:off x="5172714" y="4955211"/>
            <a:ext cx="3970637" cy="338554"/>
          </a:xfrm>
          <a:prstGeom prst="rect">
            <a:avLst/>
          </a:prstGeom>
          <a:solidFill>
            <a:schemeClr val="accent2">
              <a:lumMod val="40000"/>
              <a:lumOff val="60000"/>
            </a:schemeClr>
          </a:solidFill>
        </p:spPr>
        <p:txBody>
          <a:bodyPr wrap="square" rtlCol="0">
            <a:spAutoFit/>
          </a:bodyPr>
          <a:lstStyle/>
          <a:p>
            <a:pPr lvl="0" algn="r" rtl="1"/>
            <a:r>
              <a:rPr lang="fa-IR" sz="1600" b="1" dirty="0" smtClean="0">
                <a:solidFill>
                  <a:srgbClr val="7030A0"/>
                </a:solidFill>
                <a:cs typeface="B Zar" panose="00000400000000000000" pitchFamily="2" charset="-78"/>
              </a:rPr>
              <a:t>کالا و خدمات اطلاعات محور</a:t>
            </a:r>
            <a:endParaRPr lang="en-US" sz="1600" b="1" dirty="0">
              <a:solidFill>
                <a:srgbClr val="7030A0"/>
              </a:solidFill>
              <a:cs typeface="B Zar" panose="00000400000000000000" pitchFamily="2" charset="-78"/>
            </a:endParaRPr>
          </a:p>
        </p:txBody>
      </p:sp>
      <p:sp>
        <p:nvSpPr>
          <p:cNvPr id="6" name="TextBox 5"/>
          <p:cNvSpPr txBox="1"/>
          <p:nvPr/>
        </p:nvSpPr>
        <p:spPr>
          <a:xfrm>
            <a:off x="1186250" y="5293765"/>
            <a:ext cx="7974225" cy="923330"/>
          </a:xfrm>
          <a:prstGeom prst="rect">
            <a:avLst/>
          </a:prstGeom>
          <a:noFill/>
        </p:spPr>
        <p:txBody>
          <a:bodyPr wrap="square" rtlCol="0">
            <a:spAutoFit/>
          </a:bodyPr>
          <a:lstStyle/>
          <a:p>
            <a:pPr algn="r" rtl="1">
              <a:lnSpc>
                <a:spcPct val="150000"/>
              </a:lnSpc>
            </a:pPr>
            <a:r>
              <a:rPr lang="fa-IR" sz="1200" b="1" dirty="0">
                <a:solidFill>
                  <a:srgbClr val="FF0000"/>
                </a:solidFill>
                <a:cs typeface="B Koodak" panose="00000700000000000000" pitchFamily="2" charset="-78"/>
              </a:rPr>
              <a:t>مريل لينچ، </a:t>
            </a:r>
            <a:r>
              <a:rPr lang="fa-IR" sz="1200" dirty="0">
                <a:cs typeface="B Koodak" panose="00000700000000000000" pitchFamily="2" charset="-78"/>
              </a:rPr>
              <a:t>دريافت كه ارائه خدمات اطلاعاتي به مشتريان بر اساس محصولات اطلاعات‌محور بسيار سودآور است. اخيراً نيز، بانكداري الكترونيكي از اين منطق پيروي مي‌كند. براي دستيابي به مزاياي اين نوع از كاربردها، نيازمند دانش كلي از محصولات صنعت، برتري‌هاي نسبي و بويژه، آنچه كه مشتريان از آن استفاده مي‌كنند و نحوه كسب ارزش از آن است. به طور واضح، كسب آگاهي از همه كالاها و خدمات سازمان و توجيهات اقتصادي از ارائه آنها مورد نياز است</a:t>
            </a:r>
            <a:endParaRPr lang="en-US" sz="1200" dirty="0">
              <a:cs typeface="B Koodak" panose="00000700000000000000" pitchFamily="2" charset="-78"/>
            </a:endParaRPr>
          </a:p>
        </p:txBody>
      </p:sp>
    </p:spTree>
    <p:extLst>
      <p:ext uri="{BB962C8B-B14F-4D97-AF65-F5344CB8AC3E}">
        <p14:creationId xmlns="" xmlns:p14="http://schemas.microsoft.com/office/powerpoint/2010/main" val="2276688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chemeClr val="bg1"/>
                </a:solidFill>
                <a:cs typeface="B Koodak" panose="00000700000000000000" pitchFamily="2" charset="-78"/>
              </a:rPr>
              <a:t>برنامه ریزی </a:t>
            </a:r>
            <a:r>
              <a:rPr lang="fa-IR" sz="1800" b="1" dirty="0" smtClean="0">
                <a:solidFill>
                  <a:schemeClr val="bg1"/>
                </a:solidFill>
                <a:cs typeface="B Koodak" panose="00000700000000000000" pitchFamily="2" charset="-78"/>
              </a:rPr>
              <a:t>استراتژیک </a:t>
            </a:r>
            <a:r>
              <a:rPr lang="fa-IR" sz="1800" b="1" dirty="0">
                <a:solidFill>
                  <a:schemeClr val="bg1"/>
                </a:solidFill>
                <a:cs typeface="B Koodak" panose="00000700000000000000" pitchFamily="2" charset="-78"/>
              </a:rPr>
              <a:t>سیستم های </a:t>
            </a:r>
            <a:r>
              <a:rPr lang="fa-IR" sz="1800" b="1" dirty="0" smtClean="0">
                <a:solidFill>
                  <a:schemeClr val="bg1"/>
                </a:solidFill>
                <a:cs typeface="B Koodak" panose="00000700000000000000" pitchFamily="2" charset="-78"/>
              </a:rPr>
              <a:t>اطلاعات</a:t>
            </a:r>
            <a:endParaRPr lang="en-US" sz="1800" b="1" dirty="0">
              <a:solidFill>
                <a:schemeClr val="bg1"/>
              </a:solidFill>
              <a:cs typeface="B Koodak" panose="00000700000000000000" pitchFamily="2" charset="-78"/>
            </a:endParaRPr>
          </a:p>
        </p:txBody>
      </p:sp>
      <p:sp>
        <p:nvSpPr>
          <p:cNvPr id="3" name="Content Placeholder 2"/>
          <p:cNvSpPr>
            <a:spLocks noGrp="1"/>
          </p:cNvSpPr>
          <p:nvPr>
            <p:ph idx="1"/>
          </p:nvPr>
        </p:nvSpPr>
        <p:spPr>
          <a:xfrm>
            <a:off x="1168477" y="916090"/>
            <a:ext cx="7909619" cy="5762197"/>
          </a:xfrm>
          <a:noFill/>
          <a:ln>
            <a:noFill/>
          </a:ln>
        </p:spPr>
        <p:txBody>
          <a:bodyPr>
            <a:normAutofit/>
          </a:bodyPr>
          <a:lstStyle/>
          <a:p>
            <a:pPr marL="0" indent="0" algn="just" rtl="1">
              <a:lnSpc>
                <a:spcPct val="150000"/>
              </a:lnSpc>
              <a:buNone/>
            </a:pPr>
            <a:r>
              <a:rPr lang="fa-IR" sz="1200" dirty="0">
                <a:cs typeface="B Koodak" panose="00000700000000000000" pitchFamily="2" charset="-78"/>
              </a:rPr>
              <a:t>براي تصميات استراتژيك، مديريت ارشد نيازمند سازماندهي </a:t>
            </a:r>
            <a:r>
              <a:rPr lang="fa-IR" sz="1200" dirty="0" smtClean="0">
                <a:cs typeface="B Koodak" panose="00000700000000000000" pitchFamily="2" charset="-78"/>
              </a:rPr>
              <a:t>اطلاعات </a:t>
            </a:r>
            <a:r>
              <a:rPr lang="fa-IR" sz="1200" dirty="0">
                <a:cs typeface="B Koodak" panose="00000700000000000000" pitchFamily="2" charset="-78"/>
              </a:rPr>
              <a:t>درباره بازارها، مشتريان، تكنولوژي درمورد صنعت موجود و ساير صنايع، امور مالي بين‌المللي و اقتصاد متغير جهاني دارد. بعلاوه، تجربه تصميم‌گيرنده نيز مهم است. اغلب، شهود و الهام، بخش عمده‌اي از اين تصميمات را تشكيل </a:t>
            </a:r>
            <a:r>
              <a:rPr lang="fa-IR" sz="1200" dirty="0" smtClean="0">
                <a:cs typeface="B Koodak" panose="00000700000000000000" pitchFamily="2" charset="-78"/>
              </a:rPr>
              <a:t>مي‌دهد.</a:t>
            </a:r>
          </a:p>
          <a:p>
            <a:pPr marL="0" indent="0" algn="just" rtl="1">
              <a:buNone/>
            </a:pPr>
            <a:r>
              <a:rPr lang="fa-IR" sz="1400" b="1" dirty="0">
                <a:solidFill>
                  <a:srgbClr val="0070C0"/>
                </a:solidFill>
                <a:cs typeface="B Koodak" panose="00000700000000000000" pitchFamily="2" charset="-78"/>
              </a:rPr>
              <a:t>دو دليل عمده اقبال </a:t>
            </a:r>
            <a:r>
              <a:rPr lang="fa-IR" sz="1400" b="1" dirty="0" smtClean="0">
                <a:solidFill>
                  <a:srgbClr val="0070C0"/>
                </a:solidFill>
                <a:cs typeface="B Koodak" panose="00000700000000000000" pitchFamily="2" charset="-78"/>
              </a:rPr>
              <a:t>اندک مديران </a:t>
            </a:r>
            <a:r>
              <a:rPr lang="fa-IR" sz="1400" b="1" dirty="0">
                <a:solidFill>
                  <a:srgbClr val="0070C0"/>
                </a:solidFill>
                <a:cs typeface="B Koodak" panose="00000700000000000000" pitchFamily="2" charset="-78"/>
              </a:rPr>
              <a:t>ارشد </a:t>
            </a:r>
            <a:r>
              <a:rPr lang="fa-IR" sz="1400" b="1" dirty="0" smtClean="0">
                <a:solidFill>
                  <a:srgbClr val="0070C0"/>
                </a:solidFill>
                <a:cs typeface="B Koodak" panose="00000700000000000000" pitchFamily="2" charset="-78"/>
              </a:rPr>
              <a:t>:</a:t>
            </a:r>
          </a:p>
          <a:p>
            <a:pPr marL="0" indent="0" algn="just" rtl="1">
              <a:lnSpc>
                <a:spcPct val="150000"/>
              </a:lnSpc>
              <a:buNone/>
            </a:pPr>
            <a:r>
              <a:rPr lang="fa-IR" sz="1400" dirty="0" smtClean="0">
                <a:cs typeface="B Koodak" panose="00000700000000000000" pitchFamily="2" charset="-78"/>
              </a:rPr>
              <a:t> </a:t>
            </a:r>
            <a:r>
              <a:rPr lang="fa-IR" sz="1200" b="1" dirty="0">
                <a:solidFill>
                  <a:srgbClr val="FF0000"/>
                </a:solidFill>
                <a:cs typeface="B Koodak" panose="00000700000000000000" pitchFamily="2" charset="-78"/>
              </a:rPr>
              <a:t>نخست، </a:t>
            </a:r>
            <a:r>
              <a:rPr lang="fa-IR" sz="1200" dirty="0">
                <a:cs typeface="B Koodak" panose="00000700000000000000" pitchFamily="2" charset="-78"/>
              </a:rPr>
              <a:t>فقدان اطلاعات خارجي در سيستم‌ها و </a:t>
            </a:r>
            <a:r>
              <a:rPr lang="fa-IR" sz="1200" b="1" dirty="0">
                <a:solidFill>
                  <a:srgbClr val="FF0000"/>
                </a:solidFill>
                <a:cs typeface="B Koodak" panose="00000700000000000000" pitchFamily="2" charset="-78"/>
              </a:rPr>
              <a:t>دوم، </a:t>
            </a:r>
            <a:r>
              <a:rPr lang="fa-IR" sz="1200" dirty="0">
                <a:cs typeface="B Koodak" panose="00000700000000000000" pitchFamily="2" charset="-78"/>
              </a:rPr>
              <a:t>سادگي سيستم‌ها، خام بودن داده‌ها و نبود محتوا (براي مثال، اين امر مستلزم دانش، و نه فقظ اطلاعات هستند). </a:t>
            </a:r>
            <a:endParaRPr lang="en-US" sz="1200" dirty="0">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4">
              <a:lumMod val="60000"/>
              <a:lumOff val="4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prstClr val="black"/>
                </a:solidFill>
                <a:cs typeface="B Koodak" panose="00000700000000000000" pitchFamily="2" charset="-78"/>
              </a:rPr>
              <a:t>نقش تكاملي سيستم‌هاي </a:t>
            </a:r>
            <a:r>
              <a:rPr lang="fa-IR" sz="700" b="1" dirty="0" smtClean="0">
                <a:solidFill>
                  <a:prstClr val="black"/>
                </a:solidFill>
                <a:cs typeface="B Koodak" panose="00000700000000000000" pitchFamily="2" charset="-78"/>
              </a:rPr>
              <a:t>اطلاعات و تكنولوژي‌ اطلاعات </a:t>
            </a:r>
            <a:r>
              <a:rPr lang="fa-IR" sz="700" b="1" dirty="0">
                <a:solidFill>
                  <a:prstClr val="black"/>
                </a:solidFill>
                <a:cs typeface="B Koodak" panose="00000700000000000000" pitchFamily="2" charset="-78"/>
              </a:rPr>
              <a:t>در </a:t>
            </a:r>
            <a:r>
              <a:rPr lang="fa-IR" sz="700" b="1" dirty="0" smtClean="0">
                <a:solidFill>
                  <a:prstClr val="black"/>
                </a:solidFill>
                <a:cs typeface="B Koodak" panose="00000700000000000000" pitchFamily="2" charset="-78"/>
              </a:rPr>
              <a:t>سازمان</a:t>
            </a:r>
            <a:endParaRPr lang="fa-IR" sz="700" b="1" dirty="0">
              <a:solidFill>
                <a:prstClr val="black"/>
              </a:solidFill>
              <a:cs typeface="B Koodak" panose="00000700000000000000" pitchFamily="2" charset="-78"/>
            </a:endParaRP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prstClr val="black"/>
                </a:solidFill>
                <a:cs typeface="B Zar" panose="00000400000000000000" pitchFamily="2" charset="-78"/>
              </a:rPr>
              <a:t>مروري بر مفهوم استراتژي كسب و كار </a:t>
            </a:r>
          </a:p>
          <a:p>
            <a:pPr algn="ctr"/>
            <a:r>
              <a:rPr lang="fa-IR" sz="700" b="1" dirty="0">
                <a:solidFill>
                  <a:prstClr val="black"/>
                </a:solidFill>
                <a:cs typeface="B Zar" panose="00000400000000000000" pitchFamily="2" charset="-78"/>
              </a:rPr>
              <a:t>و كاربردهاي استراتژي سيستم‌هاي اطلاعات و تكنولوژي‌ اطلاعات</a:t>
            </a:r>
          </a:p>
        </p:txBody>
      </p:sp>
      <p:sp>
        <p:nvSpPr>
          <p:cNvPr id="23" name="Flowchart: Delay 22"/>
          <p:cNvSpPr/>
          <p:nvPr/>
        </p:nvSpPr>
        <p:spPr>
          <a:xfrm>
            <a:off x="0" y="1599234"/>
            <a:ext cx="1103871"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prstClr val="black"/>
                </a:solidFill>
                <a:cs typeface="B Koodak" panose="00000700000000000000" pitchFamily="2" charset="-78"/>
              </a:rPr>
              <a:t>تدوين استراتژي سيستم‌هاي اطلاعات و تكنولوژي اطلاعات</a:t>
            </a:r>
          </a:p>
        </p:txBody>
      </p:sp>
      <p:sp>
        <p:nvSpPr>
          <p:cNvPr id="29" name="TextBox 28"/>
          <p:cNvSpPr txBox="1"/>
          <p:nvPr/>
        </p:nvSpPr>
        <p:spPr>
          <a:xfrm>
            <a:off x="799069" y="671365"/>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1</a:t>
            </a:r>
            <a:endParaRPr lang="en-US" b="1" dirty="0">
              <a:solidFill>
                <a:srgbClr val="FF0000"/>
              </a:solidFill>
              <a:cs typeface="B Koodak" panose="00000700000000000000" pitchFamily="2" charset="-78"/>
            </a:endParaRPr>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3</a:t>
            </a:r>
            <a:endParaRPr lang="en-US" b="1" dirty="0">
              <a:solidFill>
                <a:srgbClr val="7030A0"/>
              </a:solidFill>
              <a:cs typeface="B Koodak" panose="00000700000000000000" pitchFamily="2" charset="-78"/>
            </a:endParaRPr>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prstClr val="black"/>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prstClr val="black"/>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prstClr val="black"/>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prstClr val="black"/>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prstClr val="black"/>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prstClr val="black"/>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prstClr val="black"/>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9</a:t>
            </a:r>
            <a:endParaRPr lang="en-US" b="1" dirty="0">
              <a:solidFill>
                <a:srgbClr val="7030A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prstClr val="black"/>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prstClr val="black"/>
                </a:solidFill>
                <a:cs typeface="B Koodak" panose="00000700000000000000" pitchFamily="2" charset="-78"/>
              </a:rPr>
              <a:t>برنامه‌ريزي استراتژيك براي سيستم‌هاي اطلاعات: </a:t>
            </a:r>
          </a:p>
          <a:p>
            <a:pPr algn="ctr"/>
            <a:r>
              <a:rPr lang="fa-IR" sz="700" b="1" dirty="0">
                <a:solidFill>
                  <a:prstClr val="black"/>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358149"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prstClr val="black"/>
                </a:solidFill>
                <a:cs typeface="B Koodak" panose="00000700000000000000" pitchFamily="2" charset="-78"/>
              </a:rPr>
              <a:pPr/>
              <a:t>15</a:t>
            </a:fld>
            <a:endParaRPr lang="en-US" b="1" dirty="0">
              <a:solidFill>
                <a:prstClr val="black"/>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1" name="TextBox 30"/>
          <p:cNvSpPr txBox="1"/>
          <p:nvPr/>
        </p:nvSpPr>
        <p:spPr>
          <a:xfrm>
            <a:off x="5107460" y="494271"/>
            <a:ext cx="3970637" cy="338554"/>
          </a:xfrm>
          <a:prstGeom prst="rect">
            <a:avLst/>
          </a:prstGeom>
          <a:solidFill>
            <a:schemeClr val="accent2">
              <a:lumMod val="40000"/>
              <a:lumOff val="60000"/>
            </a:schemeClr>
          </a:solidFill>
        </p:spPr>
        <p:txBody>
          <a:bodyPr wrap="square" rtlCol="0">
            <a:spAutoFit/>
          </a:bodyPr>
          <a:lstStyle/>
          <a:p>
            <a:pPr lvl="0" algn="r" rtl="1"/>
            <a:r>
              <a:rPr lang="fa-IR" sz="1600" b="1" dirty="0" smtClean="0">
                <a:solidFill>
                  <a:srgbClr val="7030A0"/>
                </a:solidFill>
                <a:cs typeface="B Koodak" panose="00000700000000000000" pitchFamily="2" charset="-78"/>
              </a:rPr>
              <a:t>سیستم های اطلاعات مدیران اجرایی</a:t>
            </a:r>
            <a:endParaRPr lang="en-US" sz="1600" b="1" dirty="0">
              <a:solidFill>
                <a:srgbClr val="7030A0"/>
              </a:solidFill>
              <a:cs typeface="B Koodak" panose="00000700000000000000" pitchFamily="2" charset="-78"/>
            </a:endParaRPr>
          </a:p>
        </p:txBody>
      </p:sp>
      <p:pic>
        <p:nvPicPr>
          <p:cNvPr id="4" name="Picture 3"/>
          <p:cNvPicPr>
            <a:picLocks noChangeAspect="1"/>
          </p:cNvPicPr>
          <p:nvPr/>
        </p:nvPicPr>
        <p:blipFill>
          <a:blip r:embed="rId4"/>
          <a:stretch>
            <a:fillRect/>
          </a:stretch>
        </p:blipFill>
        <p:spPr>
          <a:xfrm>
            <a:off x="1497866" y="2755726"/>
            <a:ext cx="6667914" cy="4005826"/>
          </a:xfrm>
          <a:prstGeom prst="rect">
            <a:avLst/>
          </a:prstGeom>
        </p:spPr>
      </p:pic>
      <p:sp>
        <p:nvSpPr>
          <p:cNvPr id="35" name="TextBox 34"/>
          <p:cNvSpPr txBox="1"/>
          <p:nvPr/>
        </p:nvSpPr>
        <p:spPr>
          <a:xfrm>
            <a:off x="2524896" y="2380772"/>
            <a:ext cx="4028303" cy="307777"/>
          </a:xfrm>
          <a:prstGeom prst="rect">
            <a:avLst/>
          </a:prstGeom>
          <a:solidFill>
            <a:schemeClr val="accent4">
              <a:lumMod val="20000"/>
              <a:lumOff val="80000"/>
            </a:schemeClr>
          </a:solidFill>
        </p:spPr>
        <p:txBody>
          <a:bodyPr wrap="square" rtlCol="0">
            <a:spAutoFit/>
          </a:bodyPr>
          <a:lstStyle/>
          <a:p>
            <a:pPr algn="ctr"/>
            <a:r>
              <a:rPr lang="fa-IR" sz="1400" b="1" dirty="0" smtClean="0">
                <a:solidFill>
                  <a:srgbClr val="FF0000"/>
                </a:solidFill>
                <a:cs typeface="B Koodak" panose="00000700000000000000" pitchFamily="2" charset="-78"/>
              </a:rPr>
              <a:t>محیط سیستم های اطلاعات مدیریت</a:t>
            </a:r>
            <a:endParaRPr lang="en-US" sz="1400" b="1" dirty="0">
              <a:solidFill>
                <a:srgbClr val="FF0000"/>
              </a:solidFill>
              <a:cs typeface="B Koodak" panose="00000700000000000000" pitchFamily="2" charset="-78"/>
            </a:endParaRPr>
          </a:p>
        </p:txBody>
      </p:sp>
    </p:spTree>
    <p:extLst>
      <p:ext uri="{BB962C8B-B14F-4D97-AF65-F5344CB8AC3E}">
        <p14:creationId xmlns="" xmlns:p14="http://schemas.microsoft.com/office/powerpoint/2010/main" val="4265106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chemeClr val="bg1"/>
                </a:solidFill>
                <a:cs typeface="B Koodak" panose="00000700000000000000" pitchFamily="2" charset="-78"/>
              </a:rPr>
              <a:t>برنامه ریزی </a:t>
            </a:r>
            <a:r>
              <a:rPr lang="fa-IR" sz="1800" b="1" dirty="0" smtClean="0">
                <a:solidFill>
                  <a:schemeClr val="bg1"/>
                </a:solidFill>
                <a:cs typeface="B Koodak" panose="00000700000000000000" pitchFamily="2" charset="-78"/>
              </a:rPr>
              <a:t>استراتژیک </a:t>
            </a:r>
            <a:r>
              <a:rPr lang="fa-IR" sz="1800" b="1" dirty="0">
                <a:solidFill>
                  <a:schemeClr val="bg1"/>
                </a:solidFill>
                <a:cs typeface="B Koodak" panose="00000700000000000000" pitchFamily="2" charset="-78"/>
              </a:rPr>
              <a:t>سیستم های </a:t>
            </a:r>
            <a:r>
              <a:rPr lang="fa-IR" sz="1800" b="1" dirty="0" smtClean="0">
                <a:solidFill>
                  <a:schemeClr val="bg1"/>
                </a:solidFill>
                <a:cs typeface="B Koodak" panose="00000700000000000000" pitchFamily="2" charset="-78"/>
              </a:rPr>
              <a:t>اطلاعات</a:t>
            </a:r>
            <a:endParaRPr lang="en-US" sz="1800" b="1" dirty="0">
              <a:solidFill>
                <a:schemeClr val="bg1"/>
              </a:solidFill>
              <a:cs typeface="B Koodak" panose="00000700000000000000" pitchFamily="2" charset="-78"/>
            </a:endParaRPr>
          </a:p>
        </p:txBody>
      </p:sp>
      <p:sp>
        <p:nvSpPr>
          <p:cNvPr id="3" name="Content Placeholder 2"/>
          <p:cNvSpPr>
            <a:spLocks noGrp="1"/>
          </p:cNvSpPr>
          <p:nvPr>
            <p:ph idx="1"/>
          </p:nvPr>
        </p:nvSpPr>
        <p:spPr>
          <a:xfrm>
            <a:off x="1159465" y="955590"/>
            <a:ext cx="7918631" cy="3365889"/>
          </a:xfrm>
          <a:noFill/>
          <a:ln>
            <a:noFill/>
          </a:ln>
        </p:spPr>
        <p:txBody>
          <a:bodyPr>
            <a:normAutofit/>
          </a:bodyPr>
          <a:lstStyle/>
          <a:p>
            <a:pPr marL="0" indent="0" algn="just" rtl="1">
              <a:buNone/>
            </a:pPr>
            <a:r>
              <a:rPr lang="fa-IR" sz="1200" b="1" dirty="0" smtClean="0">
                <a:solidFill>
                  <a:srgbClr val="FF0000"/>
                </a:solidFill>
                <a:cs typeface="B Koodak" panose="00000700000000000000" pitchFamily="2" charset="-78"/>
              </a:rPr>
              <a:t>1-</a:t>
            </a:r>
            <a:r>
              <a:rPr lang="fa-IR" sz="1200" dirty="0" smtClean="0">
                <a:solidFill>
                  <a:srgbClr val="FF0000"/>
                </a:solidFill>
                <a:cs typeface="B Koodak" panose="00000700000000000000" pitchFamily="2" charset="-78"/>
              </a:rPr>
              <a:t> </a:t>
            </a:r>
            <a:r>
              <a:rPr lang="fa-IR" sz="1200" dirty="0" smtClean="0">
                <a:cs typeface="B Koodak" panose="00000700000000000000" pitchFamily="2" charset="-78"/>
              </a:rPr>
              <a:t>کانون توجه خارجی نه داخلی</a:t>
            </a:r>
          </a:p>
          <a:p>
            <a:pPr marL="0" indent="0" algn="just" rtl="1">
              <a:buNone/>
            </a:pPr>
            <a:r>
              <a:rPr lang="fa-IR" sz="1200" b="1" dirty="0" smtClean="0">
                <a:solidFill>
                  <a:srgbClr val="FF0000"/>
                </a:solidFill>
                <a:cs typeface="B Koodak" panose="00000700000000000000" pitchFamily="2" charset="-78"/>
              </a:rPr>
              <a:t>2-</a:t>
            </a:r>
            <a:r>
              <a:rPr lang="fa-IR" sz="1200" dirty="0" smtClean="0">
                <a:solidFill>
                  <a:srgbClr val="FF0000"/>
                </a:solidFill>
                <a:cs typeface="B Koodak" panose="00000700000000000000" pitchFamily="2" charset="-78"/>
              </a:rPr>
              <a:t> </a:t>
            </a:r>
            <a:r>
              <a:rPr lang="fa-IR" sz="1200" dirty="0" smtClean="0">
                <a:cs typeface="B Koodak" panose="00000700000000000000" pitchFamily="2" charset="-78"/>
              </a:rPr>
              <a:t>اضافه کردن ارزش و نه کاهش هزینه</a:t>
            </a:r>
          </a:p>
          <a:p>
            <a:pPr marL="0" indent="0" algn="just" rtl="1">
              <a:buNone/>
            </a:pPr>
            <a:r>
              <a:rPr lang="fa-IR" sz="1200" b="1" dirty="0" smtClean="0">
                <a:solidFill>
                  <a:srgbClr val="FF0000"/>
                </a:solidFill>
                <a:cs typeface="B Koodak" panose="00000700000000000000" pitchFamily="2" charset="-78"/>
              </a:rPr>
              <a:t>3-</a:t>
            </a:r>
            <a:r>
              <a:rPr lang="fa-IR" sz="1200" dirty="0" smtClean="0">
                <a:cs typeface="B Koodak" panose="00000700000000000000" pitchFamily="2" charset="-78"/>
              </a:rPr>
              <a:t> تسهیم منافع</a:t>
            </a:r>
          </a:p>
          <a:p>
            <a:pPr marL="0" indent="0" algn="just" rtl="1">
              <a:buNone/>
            </a:pPr>
            <a:r>
              <a:rPr lang="fa-IR" sz="1200" b="1" dirty="0" smtClean="0">
                <a:solidFill>
                  <a:srgbClr val="FF0000"/>
                </a:solidFill>
                <a:cs typeface="B Koodak" panose="00000700000000000000" pitchFamily="2" charset="-78"/>
              </a:rPr>
              <a:t>4-</a:t>
            </a:r>
            <a:r>
              <a:rPr lang="fa-IR" sz="1200" dirty="0" smtClean="0">
                <a:cs typeface="B Koodak" panose="00000700000000000000" pitchFamily="2" charset="-78"/>
              </a:rPr>
              <a:t> درک مشتریان و انچه که با کالا یا خدمات انجام می دهند</a:t>
            </a:r>
          </a:p>
          <a:p>
            <a:pPr marL="0" indent="0" algn="just" rtl="1">
              <a:buNone/>
            </a:pPr>
            <a:r>
              <a:rPr lang="fa-IR" sz="1200" b="1" dirty="0" smtClean="0">
                <a:solidFill>
                  <a:srgbClr val="FF0000"/>
                </a:solidFill>
                <a:cs typeface="B Koodak" panose="00000700000000000000" pitchFamily="2" charset="-78"/>
              </a:rPr>
              <a:t>5-</a:t>
            </a:r>
            <a:r>
              <a:rPr lang="fa-IR" sz="1200" dirty="0" smtClean="0">
                <a:cs typeface="B Koodak" panose="00000700000000000000" pitchFamily="2" charset="-78"/>
              </a:rPr>
              <a:t> نو آوری بر اساس کسب و کار، نه نوآوری بر اساس تکنولوژی</a:t>
            </a:r>
          </a:p>
          <a:p>
            <a:pPr marL="0" indent="0" algn="just" rtl="1">
              <a:buNone/>
            </a:pPr>
            <a:r>
              <a:rPr lang="fa-IR" sz="1200" b="1" dirty="0" smtClean="0">
                <a:solidFill>
                  <a:srgbClr val="FF0000"/>
                </a:solidFill>
                <a:cs typeface="B Koodak" panose="00000700000000000000" pitchFamily="2" charset="-78"/>
              </a:rPr>
              <a:t>6-</a:t>
            </a:r>
            <a:r>
              <a:rPr lang="fa-IR" sz="1200" dirty="0" smtClean="0">
                <a:cs typeface="B Koodak" panose="00000700000000000000" pitchFamily="2" charset="-78"/>
              </a:rPr>
              <a:t> توسعه تدریجی</a:t>
            </a:r>
          </a:p>
          <a:p>
            <a:pPr marL="0" indent="0" algn="just" rtl="1">
              <a:buNone/>
            </a:pPr>
            <a:r>
              <a:rPr lang="fa-IR" sz="1200" b="1" dirty="0" smtClean="0">
                <a:solidFill>
                  <a:srgbClr val="FF0000"/>
                </a:solidFill>
                <a:cs typeface="B Koodak" panose="00000700000000000000" pitchFamily="2" charset="-78"/>
              </a:rPr>
              <a:t>7-</a:t>
            </a:r>
            <a:r>
              <a:rPr lang="fa-IR" sz="1200" dirty="0" smtClean="0">
                <a:cs typeface="B Koodak" panose="00000700000000000000" pitchFamily="2" charset="-78"/>
              </a:rPr>
              <a:t> استفاده از اطلاعات جمع اوری شده از سیستم ها برای توسعه کسب و کار</a:t>
            </a:r>
          </a:p>
          <a:p>
            <a:pPr marL="0" indent="0" algn="just" rtl="1">
              <a:buNone/>
            </a:pPr>
            <a:r>
              <a:rPr lang="fa-IR" sz="1200" dirty="0">
                <a:cs typeface="B Koodak" panose="00000700000000000000" pitchFamily="2" charset="-78"/>
              </a:rPr>
              <a:t>تكنولوژي به خودي خود به عنوان يك توانمندساز  است كه مزيت كوتاه‌مدت را ايجاد كرده و فرصتي را براي توسعه سيستم‌هاي جديد و شكار و استفاده بالقوه از اطلاعات غني را فراهم </a:t>
            </a:r>
            <a:r>
              <a:rPr lang="fa-IR" sz="1200" dirty="0" smtClean="0">
                <a:cs typeface="B Koodak" panose="00000700000000000000" pitchFamily="2" charset="-78"/>
              </a:rPr>
              <a:t>مي‌آورد</a:t>
            </a:r>
          </a:p>
          <a:p>
            <a:pPr marL="0" indent="0" algn="just" rtl="1">
              <a:buNone/>
            </a:pPr>
            <a:r>
              <a:rPr lang="fa-IR" sz="1200" dirty="0">
                <a:cs typeface="B Koodak" panose="00000700000000000000" pitchFamily="2" charset="-78"/>
              </a:rPr>
              <a:t>اگر شركت خواستار حفظ مزيت رقابتي خود باشد، بايد از اطلاعات </a:t>
            </a:r>
            <a:endParaRPr lang="fa-IR" sz="1200" dirty="0" smtClean="0">
              <a:cs typeface="B Koodak" panose="00000700000000000000" pitchFamily="2" charset="-78"/>
            </a:endParaRPr>
          </a:p>
          <a:p>
            <a:pPr marL="0" indent="0" algn="just" rtl="1">
              <a:buNone/>
            </a:pPr>
            <a:r>
              <a:rPr lang="fa-IR" sz="1200" dirty="0" smtClean="0">
                <a:cs typeface="B Koodak" panose="00000700000000000000" pitchFamily="2" charset="-78"/>
              </a:rPr>
              <a:t>شدن </a:t>
            </a:r>
            <a:r>
              <a:rPr lang="fa-IR" sz="1200" dirty="0">
                <a:cs typeface="B Koodak" panose="00000700000000000000" pitchFamily="2" charset="-78"/>
              </a:rPr>
              <a:t>با الزامات </a:t>
            </a:r>
            <a:r>
              <a:rPr lang="fa-IR" sz="1200" dirty="0" smtClean="0">
                <a:cs typeface="B Koodak" panose="00000700000000000000" pitchFamily="2" charset="-78"/>
              </a:rPr>
              <a:t>بازار</a:t>
            </a:r>
            <a:r>
              <a:rPr lang="fa-IR" sz="1200" dirty="0">
                <a:cs typeface="B Koodak" panose="00000700000000000000" pitchFamily="2" charset="-78"/>
              </a:rPr>
              <a:t>جمع‌آوري شده از سيستمها براي بهبود كالاها و خدمات (براي منطبق </a:t>
            </a:r>
          </a:p>
          <a:p>
            <a:pPr marL="0" indent="0" algn="just" rtl="1">
              <a:buNone/>
            </a:pPr>
            <a:r>
              <a:rPr lang="fa-IR" sz="1200" dirty="0" smtClean="0">
                <a:cs typeface="B Koodak" panose="00000700000000000000" pitchFamily="2" charset="-78"/>
              </a:rPr>
              <a:t> </a:t>
            </a:r>
            <a:r>
              <a:rPr lang="fa-IR" sz="1200" dirty="0">
                <a:cs typeface="B Koodak" panose="00000700000000000000" pitchFamily="2" charset="-78"/>
              </a:rPr>
              <a:t>يا اثرگذاري بر توسعه آنها) بهره گيرد</a:t>
            </a:r>
            <a:r>
              <a:rPr lang="fa-IR" sz="1200" dirty="0" smtClean="0">
                <a:cs typeface="B Koodak" panose="00000700000000000000" pitchFamily="2" charset="-78"/>
              </a:rPr>
              <a:t>.</a:t>
            </a:r>
          </a:p>
        </p:txBody>
      </p:sp>
      <p:sp>
        <p:nvSpPr>
          <p:cNvPr id="19" name="Flowchart: Delay 18"/>
          <p:cNvSpPr/>
          <p:nvPr/>
        </p:nvSpPr>
        <p:spPr>
          <a:xfrm>
            <a:off x="-8240" y="543699"/>
            <a:ext cx="1103871" cy="572504"/>
          </a:xfrm>
          <a:prstGeom prst="flowChartDelay">
            <a:avLst/>
          </a:prstGeom>
          <a:solidFill>
            <a:schemeClr val="accent4">
              <a:lumMod val="60000"/>
              <a:lumOff val="4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a:t>
            </a:r>
            <a:r>
              <a:rPr lang="fa-IR" sz="700" b="1" dirty="0" smtClean="0">
                <a:solidFill>
                  <a:schemeClr val="tx1"/>
                </a:solidFill>
                <a:cs typeface="B Koodak" panose="00000700000000000000" pitchFamily="2" charset="-78"/>
              </a:rPr>
              <a:t>اطلاعات و تكنولوژي‌ اطلاعات </a:t>
            </a:r>
            <a:r>
              <a:rPr lang="fa-IR" sz="700" b="1" dirty="0">
                <a:solidFill>
                  <a:schemeClr val="tx1"/>
                </a:solidFill>
                <a:cs typeface="B Koodak" panose="00000700000000000000" pitchFamily="2" charset="-78"/>
              </a:rPr>
              <a:t>در </a:t>
            </a:r>
            <a:r>
              <a:rPr lang="fa-IR" sz="700" b="1" dirty="0" smtClean="0">
                <a:solidFill>
                  <a:schemeClr val="tx1"/>
                </a:solidFill>
                <a:cs typeface="B Koodak" panose="00000700000000000000" pitchFamily="2" charset="-78"/>
              </a:rPr>
              <a:t>سازمان</a:t>
            </a:r>
            <a:endParaRPr lang="fa-IR" sz="700" b="1" dirty="0">
              <a:solidFill>
                <a:schemeClr val="tx1"/>
              </a:solidFill>
              <a:cs typeface="B Koodak" panose="00000700000000000000" pitchFamily="2" charset="-78"/>
            </a:endParaRP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03871"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تدوين استراتژي سيستم‌هاي اطلاعات و تكنولوژي اطلاعات</a:t>
            </a:r>
          </a:p>
        </p:txBody>
      </p:sp>
      <p:sp>
        <p:nvSpPr>
          <p:cNvPr id="29" name="TextBox 28"/>
          <p:cNvSpPr txBox="1"/>
          <p:nvPr/>
        </p:nvSpPr>
        <p:spPr>
          <a:xfrm>
            <a:off x="799069" y="671365"/>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1</a:t>
            </a:r>
            <a:endParaRPr lang="en-US" b="1" dirty="0">
              <a:solidFill>
                <a:srgbClr val="FF0000"/>
              </a:solidFill>
              <a:cs typeface="B Koodak" panose="00000700000000000000" pitchFamily="2" charset="-78"/>
            </a:endParaRPr>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3</a:t>
            </a:r>
            <a:endParaRPr lang="en-US" b="1" dirty="0">
              <a:solidFill>
                <a:srgbClr val="7030A0"/>
              </a:solidFill>
              <a:cs typeface="B Koodak" panose="00000700000000000000" pitchFamily="2" charset="-78"/>
            </a:endParaRPr>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9</a:t>
            </a:r>
            <a:endParaRPr lang="en-US" b="1" dirty="0">
              <a:solidFill>
                <a:srgbClr val="7030A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350165"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16</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1" name="TextBox 30"/>
          <p:cNvSpPr txBox="1"/>
          <p:nvPr/>
        </p:nvSpPr>
        <p:spPr>
          <a:xfrm>
            <a:off x="5107460" y="494271"/>
            <a:ext cx="3970637" cy="338554"/>
          </a:xfrm>
          <a:prstGeom prst="rect">
            <a:avLst/>
          </a:prstGeom>
          <a:solidFill>
            <a:schemeClr val="accent2">
              <a:lumMod val="40000"/>
              <a:lumOff val="60000"/>
            </a:schemeClr>
          </a:solidFill>
        </p:spPr>
        <p:txBody>
          <a:bodyPr wrap="square" rtlCol="0">
            <a:spAutoFit/>
          </a:bodyPr>
          <a:lstStyle/>
          <a:p>
            <a:pPr lvl="0" algn="r" rtl="1"/>
            <a:r>
              <a:rPr lang="fa-IR" sz="1600" b="1" dirty="0" smtClean="0">
                <a:solidFill>
                  <a:srgbClr val="7030A0"/>
                </a:solidFill>
                <a:cs typeface="B Koodak" panose="00000700000000000000" pitchFamily="2" charset="-78"/>
              </a:rPr>
              <a:t>عوامل موفقیت در سیستم های اطلاعات استراتژیک</a:t>
            </a:r>
            <a:endParaRPr lang="en-US" sz="1600" b="1" dirty="0">
              <a:solidFill>
                <a:srgbClr val="7030A0"/>
              </a:solidFill>
              <a:cs typeface="B Koodak" panose="00000700000000000000" pitchFamily="2" charset="-78"/>
            </a:endParaRPr>
          </a:p>
        </p:txBody>
      </p:sp>
      <p:sp>
        <p:nvSpPr>
          <p:cNvPr id="35" name="TextBox 34"/>
          <p:cNvSpPr txBox="1"/>
          <p:nvPr/>
        </p:nvSpPr>
        <p:spPr>
          <a:xfrm>
            <a:off x="5423475" y="4343432"/>
            <a:ext cx="3654622" cy="338554"/>
          </a:xfrm>
          <a:prstGeom prst="rect">
            <a:avLst/>
          </a:prstGeom>
          <a:solidFill>
            <a:schemeClr val="accent2">
              <a:lumMod val="40000"/>
              <a:lumOff val="60000"/>
            </a:schemeClr>
          </a:solidFill>
        </p:spPr>
        <p:txBody>
          <a:bodyPr wrap="square" rtlCol="0">
            <a:spAutoFit/>
          </a:bodyPr>
          <a:lstStyle/>
          <a:p>
            <a:pPr lvl="0" algn="r" rtl="1"/>
            <a:r>
              <a:rPr lang="fa-IR" sz="1600" b="1" dirty="0" smtClean="0">
                <a:solidFill>
                  <a:srgbClr val="7030A0"/>
                </a:solidFill>
                <a:cs typeface="B Koodak" panose="00000700000000000000" pitchFamily="2" charset="-78"/>
              </a:rPr>
              <a:t>کاربردها برای مدیریت</a:t>
            </a:r>
            <a:endParaRPr lang="en-US" sz="1600" b="1" dirty="0">
              <a:solidFill>
                <a:srgbClr val="7030A0"/>
              </a:solidFill>
              <a:cs typeface="B Koodak" panose="00000700000000000000" pitchFamily="2" charset="-78"/>
            </a:endParaRPr>
          </a:p>
        </p:txBody>
      </p:sp>
      <p:pic>
        <p:nvPicPr>
          <p:cNvPr id="8" name="Picture 7"/>
          <p:cNvPicPr>
            <a:picLocks noChangeAspect="1"/>
          </p:cNvPicPr>
          <p:nvPr/>
        </p:nvPicPr>
        <p:blipFill>
          <a:blip r:embed="rId4"/>
          <a:stretch>
            <a:fillRect/>
          </a:stretch>
        </p:blipFill>
        <p:spPr>
          <a:xfrm>
            <a:off x="1134766" y="3382027"/>
            <a:ext cx="4249572" cy="3522881"/>
          </a:xfrm>
          <a:prstGeom prst="rect">
            <a:avLst/>
          </a:prstGeom>
          <a:ln>
            <a:solidFill>
              <a:schemeClr val="bg1"/>
            </a:solidFill>
          </a:ln>
        </p:spPr>
      </p:pic>
      <p:sp>
        <p:nvSpPr>
          <p:cNvPr id="38" name="TextBox 37"/>
          <p:cNvSpPr txBox="1"/>
          <p:nvPr/>
        </p:nvSpPr>
        <p:spPr>
          <a:xfrm>
            <a:off x="5423475" y="5025000"/>
            <a:ext cx="2432136" cy="738664"/>
          </a:xfrm>
          <a:prstGeom prst="rect">
            <a:avLst/>
          </a:prstGeom>
          <a:solidFill>
            <a:schemeClr val="accent4">
              <a:lumMod val="20000"/>
              <a:lumOff val="80000"/>
            </a:schemeClr>
          </a:solidFill>
        </p:spPr>
        <p:txBody>
          <a:bodyPr wrap="square" rtlCol="0">
            <a:spAutoFit/>
          </a:bodyPr>
          <a:lstStyle/>
          <a:p>
            <a:pPr algn="ctr" rtl="1"/>
            <a:r>
              <a:rPr lang="fa-IR" sz="1400" dirty="0">
                <a:solidFill>
                  <a:srgbClr val="FF0000"/>
                </a:solidFill>
                <a:cs typeface="B Koodak" panose="00000700000000000000" pitchFamily="2" charset="-78"/>
              </a:rPr>
              <a:t>ارتباط ميان كسب و كار، سيستم‌هاي اطلاعات استراتژيك، سيستم‌هاي اطلاعات مديريت و داده‌پردازي </a:t>
            </a:r>
            <a:endParaRPr lang="en-US" sz="1400" dirty="0">
              <a:solidFill>
                <a:srgbClr val="FF0000"/>
              </a:solidFill>
              <a:cs typeface="B Koodak" panose="00000700000000000000" pitchFamily="2" charset="-78"/>
            </a:endParaRPr>
          </a:p>
        </p:txBody>
      </p:sp>
    </p:spTree>
    <p:extLst>
      <p:ext uri="{BB962C8B-B14F-4D97-AF65-F5344CB8AC3E}">
        <p14:creationId xmlns="" xmlns:p14="http://schemas.microsoft.com/office/powerpoint/2010/main" val="28857722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chemeClr val="bg1"/>
                </a:solidFill>
                <a:cs typeface="B Koodak" panose="00000700000000000000" pitchFamily="2" charset="-78"/>
              </a:rPr>
              <a:t>برنامه ریزی </a:t>
            </a:r>
            <a:r>
              <a:rPr lang="fa-IR" sz="1800" b="1" dirty="0" smtClean="0">
                <a:solidFill>
                  <a:schemeClr val="bg1"/>
                </a:solidFill>
                <a:cs typeface="B Koodak" panose="00000700000000000000" pitchFamily="2" charset="-78"/>
              </a:rPr>
              <a:t>استراتژیک </a:t>
            </a:r>
            <a:r>
              <a:rPr lang="fa-IR" sz="1800" b="1" dirty="0">
                <a:solidFill>
                  <a:schemeClr val="bg1"/>
                </a:solidFill>
                <a:cs typeface="B Koodak" panose="00000700000000000000" pitchFamily="2" charset="-78"/>
              </a:rPr>
              <a:t>سیستم های </a:t>
            </a:r>
            <a:r>
              <a:rPr lang="fa-IR" sz="1800" b="1" dirty="0" smtClean="0">
                <a:solidFill>
                  <a:schemeClr val="bg1"/>
                </a:solidFill>
                <a:cs typeface="B Koodak" panose="00000700000000000000" pitchFamily="2" charset="-78"/>
              </a:rPr>
              <a:t>اطلاعات</a:t>
            </a:r>
            <a:endParaRPr lang="en-US" sz="1800" b="1" dirty="0">
              <a:solidFill>
                <a:schemeClr val="bg1"/>
              </a:solidFill>
              <a:cs typeface="B Koodak" panose="00000700000000000000" pitchFamily="2" charset="-78"/>
            </a:endParaRPr>
          </a:p>
        </p:txBody>
      </p:sp>
      <p:pic>
        <p:nvPicPr>
          <p:cNvPr id="5" name="Content Placeholder 4"/>
          <p:cNvPicPr>
            <a:picLocks noGrp="1" noChangeAspect="1"/>
          </p:cNvPicPr>
          <p:nvPr>
            <p:ph idx="1"/>
          </p:nvPr>
        </p:nvPicPr>
        <p:blipFill>
          <a:blip r:embed="rId3"/>
          <a:stretch>
            <a:fillRect/>
          </a:stretch>
        </p:blipFill>
        <p:spPr>
          <a:xfrm>
            <a:off x="2156891" y="1166872"/>
            <a:ext cx="6316389" cy="5408447"/>
          </a:xfrm>
          <a:prstGeom prst="rect">
            <a:avLst/>
          </a:prstGeom>
          <a:solidFill>
            <a:schemeClr val="accent4">
              <a:lumMod val="20000"/>
              <a:lumOff val="80000"/>
            </a:schemeClr>
          </a:solidFill>
        </p:spPr>
      </p:pic>
      <p:sp>
        <p:nvSpPr>
          <p:cNvPr id="19" name="Flowchart: Delay 18"/>
          <p:cNvSpPr/>
          <p:nvPr/>
        </p:nvSpPr>
        <p:spPr>
          <a:xfrm>
            <a:off x="-8240" y="543699"/>
            <a:ext cx="1103871" cy="572504"/>
          </a:xfrm>
          <a:prstGeom prst="flowChartDelay">
            <a:avLst/>
          </a:prstGeom>
          <a:solidFill>
            <a:schemeClr val="accent4">
              <a:lumMod val="60000"/>
              <a:lumOff val="4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a:t>
            </a:r>
            <a:r>
              <a:rPr lang="fa-IR" sz="700" b="1" dirty="0" smtClean="0">
                <a:solidFill>
                  <a:schemeClr val="tx1"/>
                </a:solidFill>
                <a:cs typeface="B Koodak" panose="00000700000000000000" pitchFamily="2" charset="-78"/>
              </a:rPr>
              <a:t>اطلاعات و تكنولوژي‌ اطلاعات </a:t>
            </a:r>
            <a:r>
              <a:rPr lang="fa-IR" sz="700" b="1" dirty="0">
                <a:solidFill>
                  <a:schemeClr val="tx1"/>
                </a:solidFill>
                <a:cs typeface="B Koodak" panose="00000700000000000000" pitchFamily="2" charset="-78"/>
              </a:rPr>
              <a:t>در </a:t>
            </a:r>
            <a:r>
              <a:rPr lang="fa-IR" sz="700" b="1" dirty="0" smtClean="0">
                <a:solidFill>
                  <a:schemeClr val="tx1"/>
                </a:solidFill>
                <a:cs typeface="B Koodak" panose="00000700000000000000" pitchFamily="2" charset="-78"/>
              </a:rPr>
              <a:t>سازمان</a:t>
            </a:r>
            <a:endParaRPr lang="fa-IR" sz="700" b="1" dirty="0">
              <a:solidFill>
                <a:schemeClr val="tx1"/>
              </a:solidFill>
              <a:cs typeface="B Koodak" panose="00000700000000000000" pitchFamily="2" charset="-78"/>
            </a:endParaRP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03871"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تدوين استراتژي سيستم‌هاي اطلاعات و تكنولوژي اطلاعات</a:t>
            </a:r>
          </a:p>
        </p:txBody>
      </p:sp>
      <p:sp>
        <p:nvSpPr>
          <p:cNvPr id="29" name="TextBox 28"/>
          <p:cNvSpPr txBox="1"/>
          <p:nvPr/>
        </p:nvSpPr>
        <p:spPr>
          <a:xfrm>
            <a:off x="799069" y="671365"/>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1</a:t>
            </a:r>
            <a:endParaRPr lang="en-US" b="1" dirty="0">
              <a:solidFill>
                <a:srgbClr val="FF0000"/>
              </a:solidFill>
              <a:cs typeface="B Koodak" panose="00000700000000000000" pitchFamily="2" charset="-78"/>
            </a:endParaRPr>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3</a:t>
            </a:r>
            <a:endParaRPr lang="en-US" b="1" dirty="0">
              <a:solidFill>
                <a:srgbClr val="7030A0"/>
              </a:solidFill>
              <a:cs typeface="B Koodak" panose="00000700000000000000" pitchFamily="2" charset="-78"/>
            </a:endParaRPr>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9</a:t>
            </a:r>
            <a:endParaRPr lang="en-US" b="1" dirty="0">
              <a:solidFill>
                <a:srgbClr val="7030A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271849"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17</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5" name="TextBox 34"/>
          <p:cNvSpPr txBox="1"/>
          <p:nvPr/>
        </p:nvSpPr>
        <p:spPr>
          <a:xfrm>
            <a:off x="3025937" y="759004"/>
            <a:ext cx="4903038" cy="307777"/>
          </a:xfrm>
          <a:prstGeom prst="rect">
            <a:avLst/>
          </a:prstGeom>
          <a:solidFill>
            <a:schemeClr val="accent4">
              <a:lumMod val="20000"/>
              <a:lumOff val="80000"/>
            </a:schemeClr>
          </a:solidFill>
        </p:spPr>
        <p:txBody>
          <a:bodyPr wrap="square" rtlCol="0">
            <a:spAutoFit/>
          </a:bodyPr>
          <a:lstStyle/>
          <a:p>
            <a:pPr algn="ctr"/>
            <a:r>
              <a:rPr lang="fa-IR" sz="1400" b="1" dirty="0">
                <a:solidFill>
                  <a:srgbClr val="FF0000"/>
                </a:solidFill>
                <a:cs typeface="B Koodak" panose="00000700000000000000" pitchFamily="2" charset="-78"/>
              </a:rPr>
              <a:t>ارتباط بين استراتژي كسب و كار، سيستم‌هاي اطلاعات و تكنولوژي اطلاعات </a:t>
            </a:r>
            <a:endParaRPr lang="en-US" sz="1400" b="1" dirty="0">
              <a:solidFill>
                <a:srgbClr val="FF0000"/>
              </a:solidFill>
              <a:cs typeface="B Koodak" panose="00000700000000000000" pitchFamily="2" charset="-78"/>
            </a:endParaRPr>
          </a:p>
        </p:txBody>
      </p:sp>
    </p:spTree>
    <p:extLst>
      <p:ext uri="{BB962C8B-B14F-4D97-AF65-F5344CB8AC3E}">
        <p14:creationId xmlns="" xmlns:p14="http://schemas.microsoft.com/office/powerpoint/2010/main" val="24422347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chemeClr val="bg1"/>
                </a:solidFill>
                <a:cs typeface="B Koodak" panose="00000700000000000000" pitchFamily="2" charset="-78"/>
              </a:rPr>
              <a:t>برنامه ریزی </a:t>
            </a:r>
            <a:r>
              <a:rPr lang="fa-IR" sz="1800" b="1" dirty="0" smtClean="0">
                <a:solidFill>
                  <a:schemeClr val="bg1"/>
                </a:solidFill>
                <a:cs typeface="B Koodak" panose="00000700000000000000" pitchFamily="2" charset="-78"/>
              </a:rPr>
              <a:t>استراتژیک </a:t>
            </a:r>
            <a:r>
              <a:rPr lang="fa-IR" sz="1800" b="1" dirty="0">
                <a:solidFill>
                  <a:schemeClr val="bg1"/>
                </a:solidFill>
                <a:cs typeface="B Koodak" panose="00000700000000000000" pitchFamily="2" charset="-78"/>
              </a:rPr>
              <a:t>سیستم های </a:t>
            </a:r>
            <a:r>
              <a:rPr lang="fa-IR" sz="1800" b="1" dirty="0" smtClean="0">
                <a:solidFill>
                  <a:schemeClr val="bg1"/>
                </a:solidFill>
                <a:cs typeface="B Koodak" panose="00000700000000000000" pitchFamily="2" charset="-78"/>
              </a:rPr>
              <a:t>اطلاعات</a:t>
            </a:r>
            <a:endParaRPr lang="en-US" sz="1800" b="1" dirty="0">
              <a:solidFill>
                <a:schemeClr val="bg1"/>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4">
              <a:lumMod val="60000"/>
              <a:lumOff val="4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a:t>
            </a:r>
            <a:r>
              <a:rPr lang="fa-IR" sz="700" b="1" dirty="0" smtClean="0">
                <a:solidFill>
                  <a:schemeClr val="tx1"/>
                </a:solidFill>
                <a:cs typeface="B Koodak" panose="00000700000000000000" pitchFamily="2" charset="-78"/>
              </a:rPr>
              <a:t>اطلاعات و تكنولوژي‌ اطلاعات </a:t>
            </a:r>
            <a:r>
              <a:rPr lang="fa-IR" sz="700" b="1" dirty="0">
                <a:solidFill>
                  <a:schemeClr val="tx1"/>
                </a:solidFill>
                <a:cs typeface="B Koodak" panose="00000700000000000000" pitchFamily="2" charset="-78"/>
              </a:rPr>
              <a:t>در </a:t>
            </a:r>
            <a:r>
              <a:rPr lang="fa-IR" sz="700" b="1" dirty="0" smtClean="0">
                <a:solidFill>
                  <a:schemeClr val="tx1"/>
                </a:solidFill>
                <a:cs typeface="B Koodak" panose="00000700000000000000" pitchFamily="2" charset="-78"/>
              </a:rPr>
              <a:t>سازمان</a:t>
            </a:r>
            <a:endParaRPr lang="fa-IR" sz="700" b="1" dirty="0">
              <a:solidFill>
                <a:schemeClr val="tx1"/>
              </a:solidFill>
              <a:cs typeface="B Koodak" panose="00000700000000000000" pitchFamily="2" charset="-78"/>
            </a:endParaRP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03871"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تدوين استراتژي سيستم‌هاي اطلاعات و تكنولوژي اطلاعات</a:t>
            </a:r>
          </a:p>
        </p:txBody>
      </p:sp>
      <p:sp>
        <p:nvSpPr>
          <p:cNvPr id="29" name="TextBox 28"/>
          <p:cNvSpPr txBox="1"/>
          <p:nvPr/>
        </p:nvSpPr>
        <p:spPr>
          <a:xfrm>
            <a:off x="799069" y="671365"/>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1</a:t>
            </a:r>
            <a:endParaRPr lang="en-US" b="1" dirty="0">
              <a:solidFill>
                <a:srgbClr val="FF0000"/>
              </a:solidFill>
              <a:cs typeface="B Koodak" panose="00000700000000000000" pitchFamily="2" charset="-78"/>
            </a:endParaRPr>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3</a:t>
            </a:r>
            <a:endParaRPr lang="en-US" b="1" dirty="0">
              <a:solidFill>
                <a:srgbClr val="7030A0"/>
              </a:solidFill>
              <a:cs typeface="B Koodak" panose="00000700000000000000" pitchFamily="2" charset="-78"/>
            </a:endParaRPr>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9</a:t>
            </a:r>
            <a:endParaRPr lang="en-US" b="1" dirty="0">
              <a:solidFill>
                <a:srgbClr val="7030A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444050"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18</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1" name="TextBox 30"/>
          <p:cNvSpPr txBox="1"/>
          <p:nvPr/>
        </p:nvSpPr>
        <p:spPr>
          <a:xfrm>
            <a:off x="5423475" y="491397"/>
            <a:ext cx="3654622" cy="338554"/>
          </a:xfrm>
          <a:prstGeom prst="rect">
            <a:avLst/>
          </a:prstGeom>
          <a:solidFill>
            <a:schemeClr val="accent2">
              <a:lumMod val="40000"/>
              <a:lumOff val="60000"/>
            </a:schemeClr>
          </a:solidFill>
        </p:spPr>
        <p:txBody>
          <a:bodyPr wrap="square" rtlCol="0">
            <a:spAutoFit/>
          </a:bodyPr>
          <a:lstStyle/>
          <a:p>
            <a:pPr lvl="0" algn="r" rtl="1"/>
            <a:r>
              <a:rPr lang="fa-IR" sz="1600" b="1" dirty="0" smtClean="0">
                <a:solidFill>
                  <a:srgbClr val="7030A0"/>
                </a:solidFill>
                <a:cs typeface="B Koodak" panose="00000700000000000000" pitchFamily="2" charset="-78"/>
              </a:rPr>
              <a:t>سبد کاربردها برای ((حوزه ترکیبی))</a:t>
            </a:r>
            <a:endParaRPr lang="en-US" sz="1600" b="1" dirty="0">
              <a:solidFill>
                <a:srgbClr val="7030A0"/>
              </a:solidFill>
              <a:cs typeface="B Koodak" panose="00000700000000000000" pitchFamily="2" charset="-78"/>
            </a:endParaRPr>
          </a:p>
        </p:txBody>
      </p:sp>
      <p:sp>
        <p:nvSpPr>
          <p:cNvPr id="35" name="TextBox 34"/>
          <p:cNvSpPr txBox="1"/>
          <p:nvPr/>
        </p:nvSpPr>
        <p:spPr>
          <a:xfrm>
            <a:off x="2023855" y="949842"/>
            <a:ext cx="4028303" cy="338554"/>
          </a:xfrm>
          <a:prstGeom prst="rect">
            <a:avLst/>
          </a:prstGeom>
          <a:solidFill>
            <a:schemeClr val="accent4">
              <a:lumMod val="20000"/>
              <a:lumOff val="80000"/>
            </a:schemeClr>
          </a:solidFill>
        </p:spPr>
        <p:txBody>
          <a:bodyPr wrap="square" rtlCol="0">
            <a:spAutoFit/>
          </a:bodyPr>
          <a:lstStyle/>
          <a:p>
            <a:pPr algn="ctr"/>
            <a:r>
              <a:rPr lang="fa-IR" sz="1600" b="1" dirty="0" smtClean="0">
                <a:solidFill>
                  <a:srgbClr val="FF0000"/>
                </a:solidFill>
                <a:cs typeface="B Koodak" panose="00000700000000000000" pitchFamily="2" charset="-78"/>
              </a:rPr>
              <a:t>پرتفولیوی کاربردها</a:t>
            </a:r>
            <a:endParaRPr lang="en-US" sz="1600" b="1" dirty="0">
              <a:solidFill>
                <a:srgbClr val="FF0000"/>
              </a:solidFill>
              <a:cs typeface="B Koodak" panose="00000700000000000000" pitchFamily="2" charset="-78"/>
            </a:endParaRPr>
          </a:p>
        </p:txBody>
      </p:sp>
      <p:sp>
        <p:nvSpPr>
          <p:cNvPr id="5" name="TextBox 4"/>
          <p:cNvSpPr txBox="1"/>
          <p:nvPr/>
        </p:nvSpPr>
        <p:spPr>
          <a:xfrm>
            <a:off x="6613743" y="2680233"/>
            <a:ext cx="1576777" cy="646331"/>
          </a:xfrm>
          <a:prstGeom prst="rect">
            <a:avLst/>
          </a:prstGeom>
          <a:solidFill>
            <a:srgbClr val="FFFF00"/>
          </a:solidFill>
        </p:spPr>
        <p:txBody>
          <a:bodyPr wrap="square" rtlCol="0">
            <a:spAutoFit/>
          </a:bodyPr>
          <a:lstStyle/>
          <a:p>
            <a:pPr algn="ctr" rtl="1"/>
            <a:r>
              <a:rPr lang="fa-IR" b="1" dirty="0" smtClean="0">
                <a:solidFill>
                  <a:srgbClr val="FF0000"/>
                </a:solidFill>
                <a:cs typeface="B Koodak" panose="00000700000000000000" pitchFamily="2" charset="-78"/>
              </a:rPr>
              <a:t>ماتریس مک فارلن</a:t>
            </a:r>
            <a:endParaRPr lang="en-US" b="1" dirty="0">
              <a:solidFill>
                <a:srgbClr val="FF0000"/>
              </a:solidFill>
              <a:cs typeface="B Koodak" panose="00000700000000000000" pitchFamily="2" charset="-78"/>
            </a:endParaRPr>
          </a:p>
        </p:txBody>
      </p:sp>
      <p:pic>
        <p:nvPicPr>
          <p:cNvPr id="13" name="Content Placeholder 12"/>
          <p:cNvPicPr>
            <a:picLocks noGrp="1" noChangeAspect="1"/>
          </p:cNvPicPr>
          <p:nvPr>
            <p:ph idx="1"/>
          </p:nvPr>
        </p:nvPicPr>
        <p:blipFill>
          <a:blip r:embed="rId4"/>
          <a:stretch>
            <a:fillRect/>
          </a:stretch>
        </p:blipFill>
        <p:spPr>
          <a:xfrm>
            <a:off x="71443" y="1408287"/>
            <a:ext cx="7776533" cy="4405792"/>
          </a:xfrm>
          <a:prstGeom prst="rect">
            <a:avLst/>
          </a:prstGeom>
        </p:spPr>
      </p:pic>
    </p:spTree>
    <p:extLst>
      <p:ext uri="{BB962C8B-B14F-4D97-AF65-F5344CB8AC3E}">
        <p14:creationId xmlns="" xmlns:p14="http://schemas.microsoft.com/office/powerpoint/2010/main" val="26263627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chemeClr val="bg1"/>
                </a:solidFill>
                <a:cs typeface="B Koodak" panose="00000700000000000000" pitchFamily="2" charset="-78"/>
              </a:rPr>
              <a:t>برنامه ریزی </a:t>
            </a:r>
            <a:r>
              <a:rPr lang="fa-IR" sz="1800" b="1" dirty="0" smtClean="0">
                <a:solidFill>
                  <a:schemeClr val="bg1"/>
                </a:solidFill>
                <a:cs typeface="B Koodak" panose="00000700000000000000" pitchFamily="2" charset="-78"/>
              </a:rPr>
              <a:t>استراتژیک </a:t>
            </a:r>
            <a:r>
              <a:rPr lang="fa-IR" sz="1800" b="1" dirty="0">
                <a:solidFill>
                  <a:schemeClr val="bg1"/>
                </a:solidFill>
                <a:cs typeface="B Koodak" panose="00000700000000000000" pitchFamily="2" charset="-78"/>
              </a:rPr>
              <a:t>سیستم های </a:t>
            </a:r>
            <a:r>
              <a:rPr lang="fa-IR" sz="1800" b="1" dirty="0" smtClean="0">
                <a:solidFill>
                  <a:schemeClr val="bg1"/>
                </a:solidFill>
                <a:cs typeface="B Koodak" panose="00000700000000000000" pitchFamily="2" charset="-78"/>
              </a:rPr>
              <a:t>اطلاعات</a:t>
            </a:r>
            <a:endParaRPr lang="en-US" sz="1800" b="1" dirty="0">
              <a:solidFill>
                <a:schemeClr val="bg1"/>
              </a:solidFill>
              <a:cs typeface="B Koodak" panose="00000700000000000000" pitchFamily="2" charset="-78"/>
            </a:endParaRPr>
          </a:p>
        </p:txBody>
      </p:sp>
      <p:sp>
        <p:nvSpPr>
          <p:cNvPr id="3" name="Content Placeholder 2"/>
          <p:cNvSpPr>
            <a:spLocks noGrp="1"/>
          </p:cNvSpPr>
          <p:nvPr>
            <p:ph idx="1"/>
          </p:nvPr>
        </p:nvSpPr>
        <p:spPr>
          <a:xfrm>
            <a:off x="1159465" y="952717"/>
            <a:ext cx="7918631" cy="1402958"/>
          </a:xfrm>
          <a:noFill/>
          <a:ln>
            <a:noFill/>
          </a:ln>
        </p:spPr>
        <p:txBody>
          <a:bodyPr>
            <a:normAutofit fontScale="92500"/>
          </a:bodyPr>
          <a:lstStyle/>
          <a:p>
            <a:pPr marL="0" indent="0" algn="just" rtl="1">
              <a:lnSpc>
                <a:spcPct val="150000"/>
              </a:lnSpc>
              <a:buNone/>
            </a:pPr>
            <a:r>
              <a:rPr lang="fa-IR" sz="1200" b="1" dirty="0">
                <a:solidFill>
                  <a:srgbClr val="FF0000"/>
                </a:solidFill>
                <a:cs typeface="B Koodak" panose="00000700000000000000" pitchFamily="2" charset="-78"/>
              </a:rPr>
              <a:t>استراتژي سيستم‌هاي اطلاعات </a:t>
            </a:r>
            <a:r>
              <a:rPr lang="fa-IR" sz="1200" dirty="0" smtClean="0">
                <a:cs typeface="B Koodak" panose="00000700000000000000" pitchFamily="2" charset="-78"/>
              </a:rPr>
              <a:t>مشخص </a:t>
            </a:r>
            <a:r>
              <a:rPr lang="fa-IR" sz="1200" dirty="0">
                <a:cs typeface="B Koodak" panose="00000700000000000000" pitchFamily="2" charset="-78"/>
              </a:rPr>
              <a:t>كننده الزامات سازمان يا «تقاضا»ي سازمان براي اطلاعات و سيستم‌ها براي پشتيباني از استراتژي كل كسب و كار </a:t>
            </a:r>
            <a:r>
              <a:rPr lang="fa-IR" sz="1200" dirty="0" smtClean="0">
                <a:cs typeface="B Koodak" panose="00000700000000000000" pitchFamily="2" charset="-78"/>
              </a:rPr>
              <a:t>است.</a:t>
            </a:r>
          </a:p>
          <a:p>
            <a:pPr marL="0" indent="0" algn="just" rtl="1">
              <a:lnSpc>
                <a:spcPct val="150000"/>
              </a:lnSpc>
              <a:buNone/>
            </a:pPr>
            <a:r>
              <a:rPr lang="fa-IR" sz="1200" b="1" dirty="0">
                <a:solidFill>
                  <a:srgbClr val="FF0000"/>
                </a:solidFill>
                <a:cs typeface="B Koodak" panose="00000700000000000000" pitchFamily="2" charset="-78"/>
              </a:rPr>
              <a:t>استراتژي تكنولوژي اطلاعات </a:t>
            </a:r>
            <a:r>
              <a:rPr lang="fa-IR" sz="1200" dirty="0">
                <a:cs typeface="B Koodak" panose="00000700000000000000" pitchFamily="2" charset="-78"/>
              </a:rPr>
              <a:t>به طرح چشم‌اندازي درباره نحوه تقاضاي سازمان براي اطلاعات و سيستم‌ها مي‌پردازد كه از طريق تكنولوژي پشتيباني خواهد شد.  اين استراتژي به تدارك قابليت‌ها و منابع تكنولوژي اطلاعات (شامل سخت‌افزار، نرم‌افزار و </a:t>
            </a:r>
            <a:r>
              <a:rPr lang="fa-IR" sz="1200" dirty="0" smtClean="0">
                <a:cs typeface="B Koodak" panose="00000700000000000000" pitchFamily="2" charset="-78"/>
              </a:rPr>
              <a:t>ارتباطات </a:t>
            </a:r>
            <a:r>
              <a:rPr lang="fa-IR" sz="1200" dirty="0">
                <a:cs typeface="B Koodak" panose="00000700000000000000" pitchFamily="2" charset="-78"/>
              </a:rPr>
              <a:t>از راه دور) و خدمات آن مانند عمليات، توسعه سيستم‌ها و پشتيباني كاربر اشاره دارد. </a:t>
            </a:r>
            <a:endParaRPr lang="fa-IR" sz="1200" dirty="0" smtClean="0">
              <a:cs typeface="B Koodak" panose="00000700000000000000" pitchFamily="2" charset="-78"/>
            </a:endParaRPr>
          </a:p>
          <a:p>
            <a:pPr marL="0" indent="0" algn="just" rtl="1">
              <a:lnSpc>
                <a:spcPct val="150000"/>
              </a:lnSpc>
              <a:buNone/>
            </a:pPr>
            <a:endParaRPr lang="en-US" sz="1200" dirty="0">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4">
              <a:lumMod val="60000"/>
              <a:lumOff val="4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a:t>
            </a:r>
            <a:r>
              <a:rPr lang="fa-IR" sz="700" b="1" dirty="0" smtClean="0">
                <a:solidFill>
                  <a:schemeClr val="tx1"/>
                </a:solidFill>
                <a:cs typeface="B Koodak" panose="00000700000000000000" pitchFamily="2" charset="-78"/>
              </a:rPr>
              <a:t>اطلاعات و تكنولوژي‌ اطلاعات </a:t>
            </a:r>
            <a:r>
              <a:rPr lang="fa-IR" sz="700" b="1" dirty="0">
                <a:solidFill>
                  <a:schemeClr val="tx1"/>
                </a:solidFill>
                <a:cs typeface="B Koodak" panose="00000700000000000000" pitchFamily="2" charset="-78"/>
              </a:rPr>
              <a:t>در </a:t>
            </a:r>
            <a:r>
              <a:rPr lang="fa-IR" sz="700" b="1" dirty="0" smtClean="0">
                <a:solidFill>
                  <a:schemeClr val="tx1"/>
                </a:solidFill>
                <a:cs typeface="B Koodak" panose="00000700000000000000" pitchFamily="2" charset="-78"/>
              </a:rPr>
              <a:t>سازمان</a:t>
            </a:r>
            <a:endParaRPr lang="fa-IR" sz="700" b="1" dirty="0">
              <a:solidFill>
                <a:schemeClr val="tx1"/>
              </a:solidFill>
              <a:cs typeface="B Koodak" panose="00000700000000000000" pitchFamily="2" charset="-78"/>
            </a:endParaRP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03871"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تدوين استراتژي سيستم‌هاي اطلاعات و تكنولوژي اطلاعات</a:t>
            </a:r>
          </a:p>
        </p:txBody>
      </p:sp>
      <p:sp>
        <p:nvSpPr>
          <p:cNvPr id="29" name="TextBox 28"/>
          <p:cNvSpPr txBox="1"/>
          <p:nvPr/>
        </p:nvSpPr>
        <p:spPr>
          <a:xfrm>
            <a:off x="799069" y="671365"/>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1</a:t>
            </a:r>
            <a:endParaRPr lang="en-US" b="1" dirty="0">
              <a:solidFill>
                <a:srgbClr val="FF0000"/>
              </a:solidFill>
              <a:cs typeface="B Koodak" panose="00000700000000000000" pitchFamily="2" charset="-78"/>
            </a:endParaRPr>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3</a:t>
            </a:r>
            <a:endParaRPr lang="en-US" b="1" dirty="0">
              <a:solidFill>
                <a:srgbClr val="7030A0"/>
              </a:solidFill>
              <a:cs typeface="B Koodak" panose="00000700000000000000" pitchFamily="2" charset="-78"/>
            </a:endParaRPr>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9</a:t>
            </a:r>
            <a:endParaRPr lang="en-US" b="1" dirty="0">
              <a:solidFill>
                <a:srgbClr val="7030A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271849"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19</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1" name="TextBox 30"/>
          <p:cNvSpPr txBox="1"/>
          <p:nvPr/>
        </p:nvSpPr>
        <p:spPr>
          <a:xfrm>
            <a:off x="4622104" y="491397"/>
            <a:ext cx="4455993" cy="338554"/>
          </a:xfrm>
          <a:prstGeom prst="rect">
            <a:avLst/>
          </a:prstGeom>
          <a:solidFill>
            <a:schemeClr val="accent2">
              <a:lumMod val="40000"/>
              <a:lumOff val="60000"/>
            </a:schemeClr>
          </a:solidFill>
        </p:spPr>
        <p:txBody>
          <a:bodyPr wrap="square" rtlCol="0">
            <a:spAutoFit/>
          </a:bodyPr>
          <a:lstStyle/>
          <a:p>
            <a:pPr lvl="0" algn="r" rtl="1"/>
            <a:r>
              <a:rPr lang="fa-IR" sz="1600" b="1" dirty="0">
                <a:solidFill>
                  <a:srgbClr val="7030A0"/>
                </a:solidFill>
                <a:cs typeface="B Koodak" panose="00000700000000000000" pitchFamily="2" charset="-78"/>
              </a:rPr>
              <a:t>استراتژي سيستم‌هاي اطلاعات و تكنولوژي اطلاعات چيست؟</a:t>
            </a:r>
            <a:endParaRPr lang="en-US" sz="1600" b="1" dirty="0">
              <a:solidFill>
                <a:srgbClr val="7030A0"/>
              </a:solidFill>
              <a:cs typeface="B Koodak" panose="00000700000000000000" pitchFamily="2" charset="-78"/>
            </a:endParaRPr>
          </a:p>
        </p:txBody>
      </p:sp>
      <p:sp>
        <p:nvSpPr>
          <p:cNvPr id="35" name="TextBox 34"/>
          <p:cNvSpPr txBox="1"/>
          <p:nvPr/>
        </p:nvSpPr>
        <p:spPr>
          <a:xfrm>
            <a:off x="5862181" y="2497055"/>
            <a:ext cx="3215915" cy="338554"/>
          </a:xfrm>
          <a:prstGeom prst="rect">
            <a:avLst/>
          </a:prstGeom>
          <a:solidFill>
            <a:schemeClr val="accent2">
              <a:lumMod val="40000"/>
              <a:lumOff val="60000"/>
            </a:schemeClr>
          </a:solidFill>
        </p:spPr>
        <p:txBody>
          <a:bodyPr wrap="square" rtlCol="0">
            <a:spAutoFit/>
          </a:bodyPr>
          <a:lstStyle/>
          <a:p>
            <a:pPr lvl="0" algn="r" rtl="1"/>
            <a:r>
              <a:rPr lang="fa-IR" sz="1600" b="1" dirty="0" smtClean="0">
                <a:solidFill>
                  <a:srgbClr val="7030A0"/>
                </a:solidFill>
                <a:cs typeface="B Koodak" panose="00000700000000000000" pitchFamily="2" charset="-78"/>
              </a:rPr>
              <a:t>هماهنگی استراتژیک</a:t>
            </a:r>
            <a:endParaRPr lang="en-US" sz="1600" b="1" dirty="0">
              <a:solidFill>
                <a:srgbClr val="7030A0"/>
              </a:solidFill>
              <a:cs typeface="B Koodak" panose="00000700000000000000" pitchFamily="2" charset="-78"/>
            </a:endParaRPr>
          </a:p>
        </p:txBody>
      </p:sp>
      <p:sp>
        <p:nvSpPr>
          <p:cNvPr id="5" name="TextBox 4"/>
          <p:cNvSpPr txBox="1"/>
          <p:nvPr/>
        </p:nvSpPr>
        <p:spPr>
          <a:xfrm>
            <a:off x="1168478" y="2848021"/>
            <a:ext cx="7975522" cy="646331"/>
          </a:xfrm>
          <a:prstGeom prst="rect">
            <a:avLst/>
          </a:prstGeom>
          <a:noFill/>
        </p:spPr>
        <p:txBody>
          <a:bodyPr wrap="square" rtlCol="0">
            <a:spAutoFit/>
          </a:bodyPr>
          <a:lstStyle/>
          <a:p>
            <a:pPr algn="just" rtl="1">
              <a:lnSpc>
                <a:spcPct val="150000"/>
              </a:lnSpc>
            </a:pPr>
            <a:r>
              <a:rPr lang="fa-IR" sz="1200" dirty="0">
                <a:cs typeface="B Koodak" panose="00000700000000000000" pitchFamily="2" charset="-78"/>
              </a:rPr>
              <a:t>در داشتن استراتژي سيستم‌هاي اطلاعات و تكنولوژي اطلاعات و استراتژي سيستم‌هاي اطلاعات و تكنولوژي اطلاعاتي كه در خلق ارزش براي كسب و كار سهيم است، تفاوت وجود </a:t>
            </a:r>
            <a:r>
              <a:rPr lang="fa-IR" sz="1200" dirty="0" smtClean="0">
                <a:cs typeface="B Koodak" panose="00000700000000000000" pitchFamily="2" charset="-78"/>
              </a:rPr>
              <a:t>دارد.</a:t>
            </a:r>
            <a:endParaRPr lang="en-US" sz="1200" dirty="0">
              <a:cs typeface="B Koodak" panose="00000700000000000000" pitchFamily="2" charset="-78"/>
            </a:endParaRPr>
          </a:p>
        </p:txBody>
      </p:sp>
      <p:pic>
        <p:nvPicPr>
          <p:cNvPr id="7" name="Picture 6"/>
          <p:cNvPicPr>
            <a:picLocks noChangeAspect="1"/>
          </p:cNvPicPr>
          <p:nvPr/>
        </p:nvPicPr>
        <p:blipFill>
          <a:blip r:embed="rId4"/>
          <a:stretch>
            <a:fillRect/>
          </a:stretch>
        </p:blipFill>
        <p:spPr>
          <a:xfrm>
            <a:off x="1776254" y="3398834"/>
            <a:ext cx="5972521" cy="3674600"/>
          </a:xfrm>
          <a:prstGeom prst="rect">
            <a:avLst/>
          </a:prstGeom>
          <a:solidFill>
            <a:schemeClr val="accent4">
              <a:lumMod val="40000"/>
              <a:lumOff val="60000"/>
            </a:schemeClr>
          </a:solidFill>
        </p:spPr>
      </p:pic>
    </p:spTree>
    <p:extLst>
      <p:ext uri="{BB962C8B-B14F-4D97-AF65-F5344CB8AC3E}">
        <p14:creationId xmlns="" xmlns:p14="http://schemas.microsoft.com/office/powerpoint/2010/main" val="863764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3640667" cy="6857999"/>
          </a:xfrm>
          <a:solidFill>
            <a:schemeClr val="accent5">
              <a:lumMod val="75000"/>
              <a:alpha val="75000"/>
            </a:schemeClr>
          </a:solidFill>
        </p:spPr>
        <p:txBody>
          <a:bodyPr/>
          <a:lstStyle/>
          <a:p>
            <a:endParaRPr lang="en-US" dirty="0"/>
          </a:p>
        </p:txBody>
      </p:sp>
      <p:sp>
        <p:nvSpPr>
          <p:cNvPr id="3" name="Subtitle 2"/>
          <p:cNvSpPr>
            <a:spLocks noGrp="1"/>
          </p:cNvSpPr>
          <p:nvPr>
            <p:ph type="subTitle" idx="1"/>
          </p:nvPr>
        </p:nvSpPr>
        <p:spPr>
          <a:xfrm>
            <a:off x="3640667" y="0"/>
            <a:ext cx="5503333" cy="6858000"/>
          </a:xfrm>
          <a:solidFill>
            <a:schemeClr val="accent5">
              <a:lumMod val="40000"/>
              <a:lumOff val="60000"/>
              <a:alpha val="75000"/>
            </a:schemeClr>
          </a:solidFill>
        </p:spPr>
        <p:txBody>
          <a:bodyPr>
            <a:normAutofit/>
          </a:bodyPr>
          <a:lstStyle/>
          <a:p>
            <a:endParaRPr lang="en-US" sz="4000" b="1" dirty="0" smtClean="0">
              <a:cs typeface="B Titr" panose="00000700000000000000" pitchFamily="2" charset="-78"/>
            </a:endParaRPr>
          </a:p>
          <a:p>
            <a:pPr rtl="1"/>
            <a:endParaRPr lang="fa-IR" sz="4000" b="1" dirty="0" smtClean="0">
              <a:cs typeface="B Titr" panose="00000700000000000000" pitchFamily="2" charset="-78"/>
            </a:endParaRPr>
          </a:p>
          <a:p>
            <a:pPr rtl="1"/>
            <a:endParaRPr lang="fa-IR" sz="4000" b="1" dirty="0" smtClean="0">
              <a:cs typeface="B Titr" panose="00000700000000000000" pitchFamily="2" charset="-78"/>
            </a:endParaRPr>
          </a:p>
          <a:p>
            <a:endParaRPr lang="fa-IR" sz="4000" b="1" dirty="0" smtClean="0">
              <a:cs typeface="B Titr" panose="00000700000000000000" pitchFamily="2" charset="-78"/>
            </a:endParaRPr>
          </a:p>
          <a:p>
            <a:endParaRPr lang="fa-IR" sz="4000" b="1" dirty="0">
              <a:cs typeface="B Titr" panose="00000700000000000000" pitchFamily="2" charset="-78"/>
            </a:endParaRPr>
          </a:p>
          <a:p>
            <a:endParaRPr lang="fa-IR" sz="4000" b="1" dirty="0" smtClean="0">
              <a:cs typeface="B Titr" panose="00000700000000000000" pitchFamily="2" charset="-78"/>
            </a:endParaRPr>
          </a:p>
          <a:p>
            <a:endParaRPr lang="fa-IR" sz="4000" b="1" dirty="0" smtClean="0">
              <a:cs typeface="B Titr" panose="00000700000000000000" pitchFamily="2" charset="-78"/>
            </a:endParaRPr>
          </a:p>
          <a:p>
            <a:endParaRPr lang="fa-IR" sz="4000" b="1" dirty="0" smtClean="0">
              <a:cs typeface="B Titr" panose="00000700000000000000" pitchFamily="2" charset="-78"/>
            </a:endParaRPr>
          </a:p>
        </p:txBody>
      </p:sp>
      <p:cxnSp>
        <p:nvCxnSpPr>
          <p:cNvPr id="13" name="Straight Connector 12"/>
          <p:cNvCxnSpPr/>
          <p:nvPr/>
        </p:nvCxnSpPr>
        <p:spPr>
          <a:xfrm>
            <a:off x="3456368" y="0"/>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180400" y="0"/>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42188" y="-1"/>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312206" y="-1"/>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382232" y="-11182"/>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529496" y="-11182"/>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Slide Number Placeholder 25"/>
          <p:cNvSpPr>
            <a:spLocks noGrp="1"/>
          </p:cNvSpPr>
          <p:nvPr>
            <p:ph type="sldNum" sz="quarter" idx="12"/>
          </p:nvPr>
        </p:nvSpPr>
        <p:spPr>
          <a:xfrm>
            <a:off x="304799" y="6381064"/>
            <a:ext cx="238897" cy="324536"/>
          </a:xfrm>
          <a:ln>
            <a:solidFill>
              <a:schemeClr val="tx1"/>
            </a:solidFill>
          </a:ln>
        </p:spPr>
        <p:txBody>
          <a:bodyPr/>
          <a:lstStyle/>
          <a:p>
            <a:fld id="{0EF45408-7CA2-45E7-AA0B-704CEC4C2229}" type="slidenum">
              <a:rPr lang="en-US" b="1" smtClean="0">
                <a:solidFill>
                  <a:schemeClr val="tx1"/>
                </a:solidFill>
              </a:rPr>
              <a:pPr/>
              <a:t>2</a:t>
            </a:fld>
            <a:endParaRPr lang="en-US" b="1" dirty="0">
              <a:solidFill>
                <a:schemeClr val="tx1"/>
              </a:solidFill>
            </a:endParaRPr>
          </a:p>
        </p:txBody>
      </p:sp>
      <p:cxnSp>
        <p:nvCxnSpPr>
          <p:cNvPr id="37" name="Straight Connector 36"/>
          <p:cNvCxnSpPr/>
          <p:nvPr/>
        </p:nvCxnSpPr>
        <p:spPr>
          <a:xfrm>
            <a:off x="3023879" y="12354"/>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731435" y="4116"/>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809699" y="4115"/>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879717" y="4115"/>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957981" y="-7066"/>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105245" y="1172"/>
            <a:ext cx="21771" cy="6858000"/>
          </a:xfrm>
          <a:prstGeom prst="line">
            <a:avLst/>
          </a:prstGeom>
          <a:ln w="38100" cmpd="sng">
            <a:solidFill>
              <a:schemeClr val="bg1"/>
            </a:solidFill>
          </a:ln>
        </p:spPr>
        <p:style>
          <a:lnRef idx="1">
            <a:schemeClr val="accent1"/>
          </a:lnRef>
          <a:fillRef idx="0">
            <a:schemeClr val="accent1"/>
          </a:fillRef>
          <a:effectRef idx="0">
            <a:schemeClr val="accent1"/>
          </a:effectRef>
          <a:fontRef idx="minor">
            <a:schemeClr val="tx1"/>
          </a:fontRef>
        </p:style>
      </p:cxnSp>
      <p:pic>
        <p:nvPicPr>
          <p:cNvPr id="23" name="Picture 2" descr="E:\Besmelah\Besmelah\05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820333" y="617401"/>
            <a:ext cx="5503598" cy="5600834"/>
          </a:xfrm>
          <a:prstGeom prst="rect">
            <a:avLst/>
          </a:prstGeom>
          <a:pattFill prst="pct5">
            <a:fgClr>
              <a:schemeClr val="accent1"/>
            </a:fgClr>
            <a:bgClr>
              <a:schemeClr val="bg1"/>
            </a:bgClr>
          </a:pattFill>
          <a:ln>
            <a:noFill/>
          </a:ln>
          <a:effectLst>
            <a:glow>
              <a:schemeClr val="accent1">
                <a:alpha val="40000"/>
              </a:schemeClr>
            </a:glow>
            <a:outerShdw dist="50800" dir="5400000" sx="46000" sy="46000" algn="ctr" rotWithShape="0">
              <a:srgbClr val="000000"/>
            </a:outerShdw>
            <a:reflection stA="29000" endPos="20000" dir="5400000" sy="-100000" algn="bl" rotWithShape="0"/>
            <a:softEdge rad="0"/>
          </a:effectLst>
        </p:spPr>
      </p:pic>
    </p:spTree>
    <p:extLst>
      <p:ext uri="{BB962C8B-B14F-4D97-AF65-F5344CB8AC3E}">
        <p14:creationId xmlns="" xmlns:p14="http://schemas.microsoft.com/office/powerpoint/2010/main" val="19128924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chemeClr val="bg1"/>
                </a:solidFill>
                <a:cs typeface="B Koodak" panose="00000700000000000000" pitchFamily="2" charset="-78"/>
              </a:rPr>
              <a:t>برنامه ریزی </a:t>
            </a:r>
            <a:r>
              <a:rPr lang="fa-IR" sz="1800" b="1" dirty="0" smtClean="0">
                <a:solidFill>
                  <a:schemeClr val="bg1"/>
                </a:solidFill>
                <a:cs typeface="B Koodak" panose="00000700000000000000" pitchFamily="2" charset="-78"/>
              </a:rPr>
              <a:t>استراتژیک </a:t>
            </a:r>
            <a:r>
              <a:rPr lang="fa-IR" sz="1800" b="1" dirty="0">
                <a:solidFill>
                  <a:schemeClr val="bg1"/>
                </a:solidFill>
                <a:cs typeface="B Koodak" panose="00000700000000000000" pitchFamily="2" charset="-78"/>
              </a:rPr>
              <a:t>سیستم های </a:t>
            </a:r>
            <a:r>
              <a:rPr lang="fa-IR" sz="1800" b="1" dirty="0" smtClean="0">
                <a:solidFill>
                  <a:schemeClr val="bg1"/>
                </a:solidFill>
                <a:cs typeface="B Koodak" panose="00000700000000000000" pitchFamily="2" charset="-78"/>
              </a:rPr>
              <a:t>اطلاعات</a:t>
            </a:r>
            <a:endParaRPr lang="en-US" sz="1800" b="1" dirty="0">
              <a:solidFill>
                <a:schemeClr val="bg1"/>
              </a:solidFill>
              <a:cs typeface="B Koodak" panose="00000700000000000000" pitchFamily="2" charset="-78"/>
            </a:endParaRPr>
          </a:p>
        </p:txBody>
      </p:sp>
      <p:sp>
        <p:nvSpPr>
          <p:cNvPr id="3" name="Content Placeholder 2"/>
          <p:cNvSpPr>
            <a:spLocks noGrp="1"/>
          </p:cNvSpPr>
          <p:nvPr>
            <p:ph idx="1"/>
          </p:nvPr>
        </p:nvSpPr>
        <p:spPr>
          <a:xfrm>
            <a:off x="1159465" y="829952"/>
            <a:ext cx="7918631" cy="5859172"/>
          </a:xfrm>
          <a:noFill/>
          <a:ln>
            <a:noFill/>
          </a:ln>
        </p:spPr>
        <p:txBody>
          <a:bodyPr>
            <a:normAutofit lnSpcReduction="10000"/>
          </a:bodyPr>
          <a:lstStyle/>
          <a:p>
            <a:pPr marL="0" indent="0" algn="r" rtl="1">
              <a:lnSpc>
                <a:spcPct val="160000"/>
              </a:lnSpc>
              <a:buNone/>
            </a:pPr>
            <a:r>
              <a:rPr lang="fa-IR" sz="1200" b="1" dirty="0" smtClean="0">
                <a:solidFill>
                  <a:srgbClr val="0070C0"/>
                </a:solidFill>
                <a:cs typeface="B Koodak" panose="00000700000000000000" pitchFamily="2" charset="-78"/>
              </a:rPr>
              <a:t>نداشتن </a:t>
            </a:r>
            <a:r>
              <a:rPr lang="fa-IR" sz="1200" b="1" dirty="0">
                <a:solidFill>
                  <a:srgbClr val="0070C0"/>
                </a:solidFill>
                <a:cs typeface="B Koodak" panose="00000700000000000000" pitchFamily="2" charset="-78"/>
              </a:rPr>
              <a:t>استراتژي سيستم‌هاي اطلاعات و تكنولوژي اطلاعات </a:t>
            </a:r>
            <a:r>
              <a:rPr lang="fa-IR" sz="1200" b="1" dirty="0" smtClean="0">
                <a:solidFill>
                  <a:srgbClr val="0070C0"/>
                </a:solidFill>
                <a:cs typeface="B Koodak" panose="00000700000000000000" pitchFamily="2" charset="-78"/>
              </a:rPr>
              <a:t>به دلیل زیر موجب زیان سازمان می شود:</a:t>
            </a:r>
          </a:p>
          <a:p>
            <a:pPr marL="0" indent="0" algn="just" rtl="1">
              <a:lnSpc>
                <a:spcPct val="160000"/>
              </a:lnSpc>
              <a:buNone/>
            </a:pPr>
            <a:r>
              <a:rPr lang="fa-IR" sz="1200" dirty="0" smtClean="0">
                <a:cs typeface="B Koodak" panose="00000700000000000000" pitchFamily="2" charset="-78"/>
              </a:rPr>
              <a:t>• سرمايه‌گذاري </a:t>
            </a:r>
            <a:r>
              <a:rPr lang="fa-IR" sz="1200" dirty="0">
                <a:cs typeface="B Koodak" panose="00000700000000000000" pitchFamily="2" charset="-78"/>
              </a:rPr>
              <a:t>بر سيستم‌ها، اهداف كسب و كار را پشتيباني نمي‌كنند. </a:t>
            </a:r>
          </a:p>
          <a:p>
            <a:pPr marL="0" indent="0" algn="just" rtl="1">
              <a:lnSpc>
                <a:spcPct val="160000"/>
              </a:lnSpc>
              <a:buNone/>
            </a:pPr>
            <a:r>
              <a:rPr lang="fa-IR" sz="1200" dirty="0" smtClean="0">
                <a:cs typeface="B Koodak" panose="00000700000000000000" pitchFamily="2" charset="-78"/>
              </a:rPr>
              <a:t>• نبود </a:t>
            </a:r>
            <a:r>
              <a:rPr lang="fa-IR" sz="1200" dirty="0">
                <a:cs typeface="B Koodak" panose="00000700000000000000" pitchFamily="2" charset="-78"/>
              </a:rPr>
              <a:t>كنترل بر سيستم‌هاي اطلاعات و تكنولوژي اطلاعات، اغلب موجب مي‌شود كه افراد براي دستيابي به اهداف ناسازگار سيستم‌هاي اطلاعات و تكنولوژي اطلاعات با هم كشمكش كنند. </a:t>
            </a:r>
          </a:p>
          <a:p>
            <a:pPr marL="0" indent="0" algn="just" rtl="1">
              <a:lnSpc>
                <a:spcPct val="160000"/>
              </a:lnSpc>
              <a:buNone/>
            </a:pPr>
            <a:r>
              <a:rPr lang="fa-IR" sz="1200" dirty="0" smtClean="0">
                <a:cs typeface="B Koodak" panose="00000700000000000000" pitchFamily="2" charset="-78"/>
              </a:rPr>
              <a:t>• سيستم‌ها </a:t>
            </a:r>
            <a:r>
              <a:rPr lang="fa-IR" sz="1200" dirty="0">
                <a:cs typeface="B Koodak" panose="00000700000000000000" pitchFamily="2" charset="-78"/>
              </a:rPr>
              <a:t>هماهنگ نخواهند بود. همچنين اين امر مي‌تواند منجر به دوباره‌كاري شده و در نتيجه به عدم صحت و منابع اطلاعاتي نامرتبط بيانجامد. </a:t>
            </a:r>
          </a:p>
          <a:p>
            <a:pPr marL="0" indent="0" algn="just" rtl="1">
              <a:lnSpc>
                <a:spcPct val="160000"/>
              </a:lnSpc>
              <a:buNone/>
            </a:pPr>
            <a:r>
              <a:rPr lang="fa-IR" sz="1200" dirty="0" smtClean="0">
                <a:cs typeface="B Koodak" panose="00000700000000000000" pitchFamily="2" charset="-78"/>
              </a:rPr>
              <a:t>• ابزاري </a:t>
            </a:r>
            <a:r>
              <a:rPr lang="fa-IR" sz="1200" dirty="0">
                <a:cs typeface="B Koodak" panose="00000700000000000000" pitchFamily="2" charset="-78"/>
              </a:rPr>
              <a:t>براي اولويت‌بندي براي منابع و پروژه‌هاي سيستم‌هاي اطلاعات وجود نداشته باشد و برنامه‌هاي دايم‌التغيير  منجر به بهره‌وري پايين مي‌شود. </a:t>
            </a:r>
          </a:p>
          <a:p>
            <a:pPr marL="0" indent="0" algn="just" rtl="1">
              <a:lnSpc>
                <a:spcPct val="160000"/>
              </a:lnSpc>
              <a:buNone/>
            </a:pPr>
            <a:r>
              <a:rPr lang="fa-IR" sz="1200" dirty="0" smtClean="0">
                <a:cs typeface="B Koodak" panose="00000700000000000000" pitchFamily="2" charset="-78"/>
              </a:rPr>
              <a:t>• مكانيزمي </a:t>
            </a:r>
            <a:r>
              <a:rPr lang="fa-IR" sz="1200" dirty="0">
                <a:cs typeface="B Koodak" panose="00000700000000000000" pitchFamily="2" charset="-78"/>
              </a:rPr>
              <a:t>براي تصميم‌گيري سطح بهينه منابع يا ابزارهاي مناسب براي سيستم‌هاي عرضه وجود ندارد. </a:t>
            </a:r>
          </a:p>
          <a:p>
            <a:pPr marL="0" indent="0" algn="just" rtl="1">
              <a:lnSpc>
                <a:spcPct val="160000"/>
              </a:lnSpc>
              <a:buNone/>
            </a:pPr>
            <a:r>
              <a:rPr lang="fa-IR" sz="1200" dirty="0" smtClean="0">
                <a:cs typeface="B Koodak" panose="00000700000000000000" pitchFamily="2" charset="-78"/>
              </a:rPr>
              <a:t>• اطلاعات </a:t>
            </a:r>
            <a:r>
              <a:rPr lang="fa-IR" sz="1200" dirty="0">
                <a:cs typeface="B Koodak" panose="00000700000000000000" pitchFamily="2" charset="-78"/>
              </a:rPr>
              <a:t>ناكافي مديريت، كه در دسترس نبوده، ناسازگار، نادرست، بي‌دقت و يا بسيار كند هستند. </a:t>
            </a:r>
          </a:p>
          <a:p>
            <a:pPr marL="0" indent="0" algn="just" rtl="1">
              <a:lnSpc>
                <a:spcPct val="160000"/>
              </a:lnSpc>
              <a:buNone/>
            </a:pPr>
            <a:r>
              <a:rPr lang="fa-IR" sz="1200" dirty="0" smtClean="0">
                <a:cs typeface="B Koodak" panose="00000700000000000000" pitchFamily="2" charset="-78"/>
              </a:rPr>
              <a:t>• فقدان </a:t>
            </a:r>
            <a:r>
              <a:rPr lang="fa-IR" sz="1200" dirty="0">
                <a:cs typeface="B Koodak" panose="00000700000000000000" pitchFamily="2" charset="-78"/>
              </a:rPr>
              <a:t>درك متقابل ميان كاربران و متخصصان تكنولوژي اطلاعات منجر به تضاد و نارضايتي مي‌شود. </a:t>
            </a:r>
          </a:p>
          <a:p>
            <a:pPr marL="0" indent="0" algn="just" rtl="1">
              <a:lnSpc>
                <a:spcPct val="160000"/>
              </a:lnSpc>
              <a:buNone/>
            </a:pPr>
            <a:r>
              <a:rPr lang="fa-IR" sz="1200" dirty="0" smtClean="0">
                <a:cs typeface="B Koodak" panose="00000700000000000000" pitchFamily="2" charset="-78"/>
              </a:rPr>
              <a:t>• استراتژي </a:t>
            </a:r>
            <a:r>
              <a:rPr lang="fa-IR" sz="1200" dirty="0">
                <a:cs typeface="B Koodak" panose="00000700000000000000" pitchFamily="2" charset="-78"/>
              </a:rPr>
              <a:t>تكنولوژي جامع نبوده و گزينه‌ها را محدود مي‌كند. </a:t>
            </a:r>
          </a:p>
          <a:p>
            <a:pPr marL="0" indent="0" algn="just" rtl="1">
              <a:lnSpc>
                <a:spcPct val="160000"/>
              </a:lnSpc>
              <a:buNone/>
            </a:pPr>
            <a:r>
              <a:rPr lang="fa-IR" sz="1200" dirty="0" smtClean="0">
                <a:cs typeface="B Koodak" panose="00000700000000000000" pitchFamily="2" charset="-78"/>
              </a:rPr>
              <a:t>• سرمايه‌گذاري </a:t>
            </a:r>
            <a:r>
              <a:rPr lang="fa-IR" sz="1200" dirty="0">
                <a:cs typeface="B Koodak" panose="00000700000000000000" pitchFamily="2" charset="-78"/>
              </a:rPr>
              <a:t>ناكفي در زيرساخت ها صورت مي‌گيرد. </a:t>
            </a:r>
          </a:p>
          <a:p>
            <a:pPr marL="0" indent="0" algn="just" rtl="1">
              <a:lnSpc>
                <a:spcPct val="160000"/>
              </a:lnSpc>
              <a:buNone/>
            </a:pPr>
            <a:r>
              <a:rPr lang="fa-IR" sz="1200" dirty="0" smtClean="0">
                <a:cs typeface="B Koodak" panose="00000700000000000000" pitchFamily="2" charset="-78"/>
              </a:rPr>
              <a:t>• همه </a:t>
            </a:r>
            <a:r>
              <a:rPr lang="fa-IR" sz="1200" dirty="0">
                <a:cs typeface="B Koodak" panose="00000700000000000000" pitchFamily="2" charset="-78"/>
              </a:rPr>
              <a:t>پروژه‌ها تنها بر اساس شاخص‌هاي مالي ارزيابي مي‌شوند. </a:t>
            </a:r>
          </a:p>
          <a:p>
            <a:pPr marL="0" indent="0" algn="just" rtl="1">
              <a:lnSpc>
                <a:spcPct val="160000"/>
              </a:lnSpc>
              <a:buNone/>
            </a:pPr>
            <a:r>
              <a:rPr lang="fa-IR" sz="1200" dirty="0" smtClean="0">
                <a:cs typeface="B Koodak" panose="00000700000000000000" pitchFamily="2" charset="-78"/>
              </a:rPr>
              <a:t>• مسائل </a:t>
            </a:r>
            <a:r>
              <a:rPr lang="fa-IR" sz="1200" dirty="0">
                <a:cs typeface="B Koodak" panose="00000700000000000000" pitchFamily="2" charset="-78"/>
              </a:rPr>
              <a:t>ناشي از سرمايه‌گذاري ‌سيستم‌هاي اطلاعات و تكنولوژي اطلاعات به منبعي براي تضاد ميان بخش‌هاي سازمان تبديل مي‌شود. </a:t>
            </a:r>
          </a:p>
          <a:p>
            <a:pPr marL="0" indent="0" algn="just" rtl="1">
              <a:lnSpc>
                <a:spcPct val="160000"/>
              </a:lnSpc>
              <a:buNone/>
            </a:pPr>
            <a:r>
              <a:rPr lang="fa-IR" sz="1200" dirty="0" smtClean="0">
                <a:cs typeface="B Koodak" panose="00000700000000000000" pitchFamily="2" charset="-78"/>
              </a:rPr>
              <a:t>• توجيهات </a:t>
            </a:r>
            <a:r>
              <a:rPr lang="fa-IR" sz="1200" dirty="0">
                <a:cs typeface="B Koodak" panose="00000700000000000000" pitchFamily="2" charset="-78"/>
              </a:rPr>
              <a:t>محلي سرمايه‌گذاري‌ها منافعي را ايجاد مي كند كه در عمل براي كل كسب و كار غير بهره‌ور است. </a:t>
            </a:r>
          </a:p>
          <a:p>
            <a:pPr marL="0" indent="0" algn="just" rtl="1">
              <a:lnSpc>
                <a:spcPct val="160000"/>
              </a:lnSpc>
              <a:buNone/>
            </a:pPr>
            <a:r>
              <a:rPr lang="fa-IR" sz="1200" dirty="0" smtClean="0">
                <a:cs typeface="B Koodak" panose="00000700000000000000" pitchFamily="2" charset="-78"/>
              </a:rPr>
              <a:t>• به </a:t>
            </a:r>
            <a:r>
              <a:rPr lang="fa-IR" sz="1200" dirty="0">
                <a:cs typeface="B Koodak" panose="00000700000000000000" pitchFamily="2" charset="-78"/>
              </a:rPr>
              <a:t>طور ميانگين، عمر سيستم‌ها كوتاه‌تر از چرخه عمر كسب و كار بوده و مستلزم صرف هزينه بيشتر براي توسعه مجدد است. </a:t>
            </a:r>
          </a:p>
          <a:p>
            <a:pPr marL="0" indent="0" algn="r" rtl="1">
              <a:lnSpc>
                <a:spcPct val="160000"/>
              </a:lnSpc>
              <a:buNone/>
            </a:pPr>
            <a:endParaRPr lang="en-US" sz="1200" b="1" dirty="0">
              <a:solidFill>
                <a:srgbClr val="0070C0"/>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4">
              <a:lumMod val="60000"/>
              <a:lumOff val="4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a:t>
            </a:r>
            <a:r>
              <a:rPr lang="fa-IR" sz="700" b="1" dirty="0" smtClean="0">
                <a:solidFill>
                  <a:schemeClr val="tx1"/>
                </a:solidFill>
                <a:cs typeface="B Koodak" panose="00000700000000000000" pitchFamily="2" charset="-78"/>
              </a:rPr>
              <a:t>اطلاعات و تكنولوژي‌ اطلاعات </a:t>
            </a:r>
            <a:r>
              <a:rPr lang="fa-IR" sz="700" b="1" dirty="0">
                <a:solidFill>
                  <a:schemeClr val="tx1"/>
                </a:solidFill>
                <a:cs typeface="B Koodak" panose="00000700000000000000" pitchFamily="2" charset="-78"/>
              </a:rPr>
              <a:t>در </a:t>
            </a:r>
            <a:r>
              <a:rPr lang="fa-IR" sz="700" b="1" dirty="0" smtClean="0">
                <a:solidFill>
                  <a:schemeClr val="tx1"/>
                </a:solidFill>
                <a:cs typeface="B Koodak" panose="00000700000000000000" pitchFamily="2" charset="-78"/>
              </a:rPr>
              <a:t>سازمان</a:t>
            </a:r>
            <a:endParaRPr lang="fa-IR" sz="700" b="1" dirty="0">
              <a:solidFill>
                <a:schemeClr val="tx1"/>
              </a:solidFill>
              <a:cs typeface="B Koodak" panose="00000700000000000000" pitchFamily="2" charset="-78"/>
            </a:endParaRP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03871"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تدوين استراتژي سيستم‌هاي اطلاعات و تكنولوژي اطلاعات</a:t>
            </a:r>
          </a:p>
        </p:txBody>
      </p:sp>
      <p:sp>
        <p:nvSpPr>
          <p:cNvPr id="29" name="TextBox 28"/>
          <p:cNvSpPr txBox="1"/>
          <p:nvPr/>
        </p:nvSpPr>
        <p:spPr>
          <a:xfrm>
            <a:off x="799069" y="671365"/>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1</a:t>
            </a:r>
            <a:endParaRPr lang="en-US" b="1" dirty="0">
              <a:solidFill>
                <a:srgbClr val="FF0000"/>
              </a:solidFill>
              <a:cs typeface="B Koodak" panose="00000700000000000000" pitchFamily="2" charset="-78"/>
            </a:endParaRPr>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3</a:t>
            </a:r>
            <a:endParaRPr lang="en-US" b="1" dirty="0">
              <a:solidFill>
                <a:srgbClr val="7030A0"/>
              </a:solidFill>
              <a:cs typeface="B Koodak" panose="00000700000000000000" pitchFamily="2" charset="-78"/>
            </a:endParaRPr>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9</a:t>
            </a:r>
            <a:endParaRPr lang="en-US" b="1" dirty="0">
              <a:solidFill>
                <a:srgbClr val="7030A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444050"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20</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1" name="TextBox 30"/>
          <p:cNvSpPr txBox="1"/>
          <p:nvPr/>
        </p:nvSpPr>
        <p:spPr>
          <a:xfrm>
            <a:off x="3820438" y="491397"/>
            <a:ext cx="5257659" cy="338554"/>
          </a:xfrm>
          <a:prstGeom prst="rect">
            <a:avLst/>
          </a:prstGeom>
          <a:solidFill>
            <a:schemeClr val="accent2">
              <a:lumMod val="40000"/>
              <a:lumOff val="60000"/>
            </a:schemeClr>
          </a:solidFill>
        </p:spPr>
        <p:txBody>
          <a:bodyPr wrap="square" rtlCol="0">
            <a:spAutoFit/>
          </a:bodyPr>
          <a:lstStyle/>
          <a:p>
            <a:pPr lvl="0" algn="r" rtl="1"/>
            <a:r>
              <a:rPr lang="fa-IR" sz="1600" b="1" dirty="0" smtClean="0">
                <a:solidFill>
                  <a:srgbClr val="7030A0"/>
                </a:solidFill>
                <a:cs typeface="B Koodak" panose="00000700000000000000" pitchFamily="2" charset="-78"/>
              </a:rPr>
              <a:t>چرا استراتژی سیستم های اطلاعات و تکنولوژی اطلاعات داشته باشیم؟</a:t>
            </a:r>
            <a:endParaRPr lang="en-US" sz="1600" b="1" dirty="0">
              <a:solidFill>
                <a:srgbClr val="7030A0"/>
              </a:solidFill>
              <a:cs typeface="B Koodak" panose="00000700000000000000" pitchFamily="2" charset="-78"/>
            </a:endParaRPr>
          </a:p>
        </p:txBody>
      </p:sp>
    </p:spTree>
    <p:extLst>
      <p:ext uri="{BB962C8B-B14F-4D97-AF65-F5344CB8AC3E}">
        <p14:creationId xmlns="" xmlns:p14="http://schemas.microsoft.com/office/powerpoint/2010/main" val="68820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chemeClr val="bg1"/>
                </a:solidFill>
                <a:cs typeface="B Koodak" panose="00000700000000000000" pitchFamily="2" charset="-78"/>
              </a:rPr>
              <a:t>برنامه ریزی </a:t>
            </a:r>
            <a:r>
              <a:rPr lang="fa-IR" sz="1800" b="1" dirty="0" smtClean="0">
                <a:solidFill>
                  <a:schemeClr val="bg1"/>
                </a:solidFill>
                <a:cs typeface="B Koodak" panose="00000700000000000000" pitchFamily="2" charset="-78"/>
              </a:rPr>
              <a:t>استراتژیک </a:t>
            </a:r>
            <a:r>
              <a:rPr lang="fa-IR" sz="1800" b="1" dirty="0">
                <a:solidFill>
                  <a:schemeClr val="bg1"/>
                </a:solidFill>
                <a:cs typeface="B Koodak" panose="00000700000000000000" pitchFamily="2" charset="-78"/>
              </a:rPr>
              <a:t>سیستم های </a:t>
            </a:r>
            <a:r>
              <a:rPr lang="fa-IR" sz="1800" b="1" dirty="0" smtClean="0">
                <a:solidFill>
                  <a:schemeClr val="bg1"/>
                </a:solidFill>
                <a:cs typeface="B Koodak" panose="00000700000000000000" pitchFamily="2" charset="-78"/>
              </a:rPr>
              <a:t>اطلاعات</a:t>
            </a:r>
            <a:endParaRPr lang="en-US" sz="1800" b="1" dirty="0">
              <a:solidFill>
                <a:schemeClr val="bg1"/>
              </a:solidFill>
              <a:cs typeface="B Koodak" panose="00000700000000000000" pitchFamily="2" charset="-78"/>
            </a:endParaRPr>
          </a:p>
        </p:txBody>
      </p:sp>
      <p:sp>
        <p:nvSpPr>
          <p:cNvPr id="3" name="Content Placeholder 2"/>
          <p:cNvSpPr>
            <a:spLocks noGrp="1"/>
          </p:cNvSpPr>
          <p:nvPr>
            <p:ph idx="1"/>
          </p:nvPr>
        </p:nvSpPr>
        <p:spPr>
          <a:xfrm>
            <a:off x="1159465" y="952716"/>
            <a:ext cx="7918631" cy="565953"/>
          </a:xfrm>
          <a:noFill/>
          <a:ln>
            <a:noFill/>
          </a:ln>
        </p:spPr>
        <p:txBody>
          <a:bodyPr>
            <a:normAutofit fontScale="92500" lnSpcReduction="10000"/>
          </a:bodyPr>
          <a:lstStyle/>
          <a:p>
            <a:pPr marL="0" indent="0" algn="just" rtl="1">
              <a:lnSpc>
                <a:spcPct val="150000"/>
              </a:lnSpc>
              <a:buNone/>
            </a:pPr>
            <a:r>
              <a:rPr lang="fa-IR" sz="1200" dirty="0">
                <a:cs typeface="B Koodak" panose="00000700000000000000" pitchFamily="2" charset="-78"/>
              </a:rPr>
              <a:t>در اين بخش، دو ديدگاه ارائه شده است. اولي، به طور عمده </a:t>
            </a:r>
            <a:r>
              <a:rPr lang="fa-IR" sz="1200" b="1" dirty="0">
                <a:solidFill>
                  <a:srgbClr val="FF0000"/>
                </a:solidFill>
                <a:cs typeface="B Koodak" panose="00000700000000000000" pitchFamily="2" charset="-78"/>
              </a:rPr>
              <a:t>ديدگاه دروني </a:t>
            </a:r>
            <a:r>
              <a:rPr lang="fa-IR" sz="1200" dirty="0">
                <a:cs typeface="B Koodak" panose="00000700000000000000" pitchFamily="2" charset="-78"/>
              </a:rPr>
              <a:t>است كه بر نقش سيستم‌هاي اطلاعات و تكنولوژي اطلاعات در سازمان متمركز است. دومي، </a:t>
            </a:r>
            <a:r>
              <a:rPr lang="fa-IR" sz="1200" b="1" dirty="0">
                <a:solidFill>
                  <a:srgbClr val="FF0000"/>
                </a:solidFill>
                <a:cs typeface="B Koodak" panose="00000700000000000000" pitchFamily="2" charset="-78"/>
              </a:rPr>
              <a:t>ديدگاه بيروني </a:t>
            </a:r>
            <a:r>
              <a:rPr lang="fa-IR" sz="1200" dirty="0">
                <a:cs typeface="B Koodak" panose="00000700000000000000" pitchFamily="2" charset="-78"/>
              </a:rPr>
              <a:t>است كه پويايي‌هاي كلي </a:t>
            </a:r>
            <a:r>
              <a:rPr lang="fa-IR" sz="1200" dirty="0" smtClean="0">
                <a:cs typeface="B Koodak" panose="00000700000000000000" pitchFamily="2" charset="-78"/>
              </a:rPr>
              <a:t>سيستم‌هاي </a:t>
            </a:r>
            <a:r>
              <a:rPr lang="fa-IR" sz="1200" dirty="0">
                <a:cs typeface="B Koodak" panose="00000700000000000000" pitchFamily="2" charset="-78"/>
              </a:rPr>
              <a:t>اطلاعات و تكنولوژي اطلاعات را بررسي مي‌كند. </a:t>
            </a:r>
            <a:endParaRPr lang="fa-IR" sz="1200" dirty="0" smtClean="0">
              <a:cs typeface="B Koodak" panose="00000700000000000000" pitchFamily="2" charset="-78"/>
            </a:endParaRPr>
          </a:p>
          <a:p>
            <a:pPr marL="0" indent="0" algn="just" rtl="1">
              <a:lnSpc>
                <a:spcPct val="150000"/>
              </a:lnSpc>
              <a:buNone/>
            </a:pPr>
            <a:endParaRPr lang="en-US" sz="1200" dirty="0">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4">
              <a:lumMod val="60000"/>
              <a:lumOff val="4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a:t>
            </a:r>
            <a:r>
              <a:rPr lang="fa-IR" sz="700" b="1" dirty="0" smtClean="0">
                <a:solidFill>
                  <a:schemeClr val="tx1"/>
                </a:solidFill>
                <a:cs typeface="B Koodak" panose="00000700000000000000" pitchFamily="2" charset="-78"/>
              </a:rPr>
              <a:t>اطلاعات و تكنولوژي‌ اطلاعات </a:t>
            </a:r>
            <a:r>
              <a:rPr lang="fa-IR" sz="700" b="1" dirty="0">
                <a:solidFill>
                  <a:schemeClr val="tx1"/>
                </a:solidFill>
                <a:cs typeface="B Koodak" panose="00000700000000000000" pitchFamily="2" charset="-78"/>
              </a:rPr>
              <a:t>در </a:t>
            </a:r>
            <a:r>
              <a:rPr lang="fa-IR" sz="700" b="1" dirty="0" smtClean="0">
                <a:solidFill>
                  <a:schemeClr val="tx1"/>
                </a:solidFill>
                <a:cs typeface="B Koodak" panose="00000700000000000000" pitchFamily="2" charset="-78"/>
              </a:rPr>
              <a:t>سازمان</a:t>
            </a:r>
            <a:endParaRPr lang="fa-IR" sz="700" b="1" dirty="0">
              <a:solidFill>
                <a:schemeClr val="tx1"/>
              </a:solidFill>
              <a:cs typeface="B Koodak" panose="00000700000000000000" pitchFamily="2" charset="-78"/>
            </a:endParaRP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03871"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تدوين استراتژي سيستم‌هاي اطلاعات و تكنولوژي اطلاعات</a:t>
            </a:r>
          </a:p>
        </p:txBody>
      </p:sp>
      <p:sp>
        <p:nvSpPr>
          <p:cNvPr id="29" name="TextBox 28"/>
          <p:cNvSpPr txBox="1"/>
          <p:nvPr/>
        </p:nvSpPr>
        <p:spPr>
          <a:xfrm>
            <a:off x="799069" y="671365"/>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1</a:t>
            </a:r>
            <a:endParaRPr lang="en-US" b="1" dirty="0">
              <a:solidFill>
                <a:srgbClr val="FF0000"/>
              </a:solidFill>
              <a:cs typeface="B Koodak" panose="00000700000000000000" pitchFamily="2" charset="-78"/>
            </a:endParaRPr>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3</a:t>
            </a:r>
            <a:endParaRPr lang="en-US" b="1" dirty="0">
              <a:solidFill>
                <a:srgbClr val="7030A0"/>
              </a:solidFill>
              <a:cs typeface="B Koodak" panose="00000700000000000000" pitchFamily="2" charset="-78"/>
            </a:endParaRPr>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9</a:t>
            </a:r>
            <a:endParaRPr lang="en-US" b="1" dirty="0">
              <a:solidFill>
                <a:srgbClr val="7030A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350001"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21</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1" name="TextBox 30"/>
          <p:cNvSpPr txBox="1"/>
          <p:nvPr/>
        </p:nvSpPr>
        <p:spPr>
          <a:xfrm>
            <a:off x="4722312" y="491397"/>
            <a:ext cx="4355785" cy="338554"/>
          </a:xfrm>
          <a:prstGeom prst="rect">
            <a:avLst/>
          </a:prstGeom>
          <a:solidFill>
            <a:schemeClr val="accent2">
              <a:lumMod val="40000"/>
              <a:lumOff val="60000"/>
            </a:schemeClr>
          </a:solidFill>
        </p:spPr>
        <p:txBody>
          <a:bodyPr wrap="square" rtlCol="0">
            <a:spAutoFit/>
          </a:bodyPr>
          <a:lstStyle/>
          <a:p>
            <a:pPr lvl="0" algn="r" rtl="1"/>
            <a:r>
              <a:rPr lang="fa-IR" sz="1600" b="1" dirty="0">
                <a:solidFill>
                  <a:srgbClr val="7030A0"/>
                </a:solidFill>
                <a:cs typeface="B Koodak" panose="00000700000000000000" pitchFamily="2" charset="-78"/>
              </a:rPr>
              <a:t>مفهوم استراتژي سيستم‌هاي اطلاعات و تكنولوژي اطلاعات </a:t>
            </a:r>
            <a:endParaRPr lang="en-US" sz="1600" b="1" dirty="0">
              <a:solidFill>
                <a:srgbClr val="7030A0"/>
              </a:solidFill>
              <a:cs typeface="B Koodak" panose="00000700000000000000" pitchFamily="2" charset="-78"/>
            </a:endParaRPr>
          </a:p>
        </p:txBody>
      </p:sp>
      <p:sp>
        <p:nvSpPr>
          <p:cNvPr id="35" name="TextBox 34"/>
          <p:cNvSpPr txBox="1"/>
          <p:nvPr/>
        </p:nvSpPr>
        <p:spPr>
          <a:xfrm>
            <a:off x="7240044" y="1554426"/>
            <a:ext cx="1838052" cy="338554"/>
          </a:xfrm>
          <a:prstGeom prst="rect">
            <a:avLst/>
          </a:prstGeom>
          <a:solidFill>
            <a:schemeClr val="accent4">
              <a:lumMod val="40000"/>
              <a:lumOff val="60000"/>
            </a:schemeClr>
          </a:solidFill>
        </p:spPr>
        <p:txBody>
          <a:bodyPr wrap="square" rtlCol="0">
            <a:spAutoFit/>
          </a:bodyPr>
          <a:lstStyle/>
          <a:p>
            <a:pPr lvl="0" algn="r" rtl="1"/>
            <a:r>
              <a:rPr lang="fa-IR" sz="1600" b="1" dirty="0" smtClean="0">
                <a:solidFill>
                  <a:srgbClr val="7030A0"/>
                </a:solidFill>
                <a:cs typeface="B Koodak" panose="00000700000000000000" pitchFamily="2" charset="-78"/>
              </a:rPr>
              <a:t>مفهوم درونی</a:t>
            </a:r>
            <a:endParaRPr lang="en-US" sz="1600" b="1" dirty="0">
              <a:solidFill>
                <a:srgbClr val="7030A0"/>
              </a:solidFill>
              <a:cs typeface="B Koodak" panose="00000700000000000000" pitchFamily="2" charset="-78"/>
            </a:endParaRPr>
          </a:p>
        </p:txBody>
      </p:sp>
      <p:sp>
        <p:nvSpPr>
          <p:cNvPr id="4" name="TextBox 3"/>
          <p:cNvSpPr txBox="1"/>
          <p:nvPr/>
        </p:nvSpPr>
        <p:spPr>
          <a:xfrm>
            <a:off x="2906038" y="1928737"/>
            <a:ext cx="6172058" cy="1154162"/>
          </a:xfrm>
          <a:prstGeom prst="rect">
            <a:avLst/>
          </a:prstGeom>
          <a:noFill/>
        </p:spPr>
        <p:txBody>
          <a:bodyPr wrap="square" rtlCol="0">
            <a:spAutoFit/>
          </a:bodyPr>
          <a:lstStyle/>
          <a:p>
            <a:pPr algn="r" rtl="1">
              <a:lnSpc>
                <a:spcPct val="150000"/>
              </a:lnSpc>
            </a:pPr>
            <a:r>
              <a:rPr lang="fa-IR" sz="1100" dirty="0" smtClean="0">
                <a:cs typeface="B Koodak" panose="00000700000000000000" pitchFamily="2" charset="-78"/>
              </a:rPr>
              <a:t>دو بعد درونی که سولیوان مطرح کرده است:</a:t>
            </a:r>
          </a:p>
          <a:p>
            <a:pPr algn="r" rtl="1">
              <a:lnSpc>
                <a:spcPct val="150000"/>
              </a:lnSpc>
            </a:pPr>
            <a:r>
              <a:rPr lang="fa-IR" sz="1200" b="1" dirty="0" smtClean="0">
                <a:solidFill>
                  <a:srgbClr val="FF0000"/>
                </a:solidFill>
                <a:cs typeface="B Koodak" panose="00000700000000000000" pitchFamily="2" charset="-78"/>
              </a:rPr>
              <a:t>• اتصال </a:t>
            </a:r>
            <a:r>
              <a:rPr lang="fa-IR" sz="1200" b="1" dirty="0">
                <a:solidFill>
                  <a:srgbClr val="FF0000"/>
                </a:solidFill>
                <a:cs typeface="B Koodak" panose="00000700000000000000" pitchFamily="2" charset="-78"/>
              </a:rPr>
              <a:t>: </a:t>
            </a:r>
            <a:r>
              <a:rPr lang="fa-IR" sz="1100" dirty="0">
                <a:cs typeface="B Koodak" panose="00000700000000000000" pitchFamily="2" charset="-78"/>
              </a:rPr>
              <a:t>درجه‌اي كه سازمان به سيستم‌هاي اطلاعات و تكنولوژي اطلاعات براي انجام عمليات محوري و مديريت كسب و كار وابسته است. </a:t>
            </a:r>
          </a:p>
          <a:p>
            <a:pPr algn="r" rtl="1">
              <a:lnSpc>
                <a:spcPct val="150000"/>
              </a:lnSpc>
            </a:pPr>
            <a:r>
              <a:rPr lang="fa-IR" sz="1200" b="1" dirty="0" smtClean="0">
                <a:solidFill>
                  <a:srgbClr val="FF0000"/>
                </a:solidFill>
                <a:cs typeface="B Koodak" panose="00000700000000000000" pitchFamily="2" charset="-78"/>
              </a:rPr>
              <a:t>• انتشار </a:t>
            </a:r>
            <a:r>
              <a:rPr lang="fa-IR" sz="1200" b="1" dirty="0">
                <a:solidFill>
                  <a:srgbClr val="FF0000"/>
                </a:solidFill>
                <a:cs typeface="B Koodak" panose="00000700000000000000" pitchFamily="2" charset="-78"/>
              </a:rPr>
              <a:t>: </a:t>
            </a:r>
            <a:r>
              <a:rPr lang="fa-IR" sz="1100" dirty="0">
                <a:cs typeface="B Koodak" panose="00000700000000000000" pitchFamily="2" charset="-78"/>
              </a:rPr>
              <a:t>درجه‌اي كه تكنولوژي اطلاعات در سازمان رسوخ كرده و تصميم‌گيري به عهده آن محول شده است. </a:t>
            </a:r>
            <a:endParaRPr lang="en-US" sz="1100" dirty="0">
              <a:cs typeface="B Koodak" panose="00000700000000000000" pitchFamily="2" charset="-78"/>
            </a:endParaRPr>
          </a:p>
        </p:txBody>
      </p:sp>
      <p:sp>
        <p:nvSpPr>
          <p:cNvPr id="38" name="TextBox 37"/>
          <p:cNvSpPr txBox="1"/>
          <p:nvPr/>
        </p:nvSpPr>
        <p:spPr>
          <a:xfrm>
            <a:off x="7240044" y="3020856"/>
            <a:ext cx="1838052" cy="338554"/>
          </a:xfrm>
          <a:prstGeom prst="rect">
            <a:avLst/>
          </a:prstGeom>
          <a:solidFill>
            <a:schemeClr val="accent4">
              <a:lumMod val="40000"/>
              <a:lumOff val="60000"/>
            </a:schemeClr>
          </a:solidFill>
        </p:spPr>
        <p:txBody>
          <a:bodyPr wrap="square" rtlCol="0">
            <a:spAutoFit/>
          </a:bodyPr>
          <a:lstStyle/>
          <a:p>
            <a:pPr lvl="0" algn="r" rtl="1"/>
            <a:r>
              <a:rPr lang="fa-IR" sz="1600" b="1" dirty="0" smtClean="0">
                <a:solidFill>
                  <a:srgbClr val="7030A0"/>
                </a:solidFill>
                <a:cs typeface="B Koodak" panose="00000700000000000000" pitchFamily="2" charset="-78"/>
              </a:rPr>
              <a:t>مفهوم بیرونی</a:t>
            </a:r>
            <a:endParaRPr lang="en-US" sz="1600" b="1" dirty="0">
              <a:solidFill>
                <a:srgbClr val="7030A0"/>
              </a:solidFill>
              <a:cs typeface="B Koodak" panose="00000700000000000000" pitchFamily="2" charset="-78"/>
            </a:endParaRPr>
          </a:p>
        </p:txBody>
      </p:sp>
      <p:pic>
        <p:nvPicPr>
          <p:cNvPr id="5" name="Picture 4"/>
          <p:cNvPicPr>
            <a:picLocks noChangeAspect="1"/>
          </p:cNvPicPr>
          <p:nvPr/>
        </p:nvPicPr>
        <p:blipFill>
          <a:blip r:embed="rId4"/>
          <a:stretch>
            <a:fillRect/>
          </a:stretch>
        </p:blipFill>
        <p:spPr>
          <a:xfrm>
            <a:off x="4283901" y="3480083"/>
            <a:ext cx="4794195" cy="3351467"/>
          </a:xfrm>
          <a:prstGeom prst="rect">
            <a:avLst/>
          </a:prstGeom>
        </p:spPr>
      </p:pic>
      <p:pic>
        <p:nvPicPr>
          <p:cNvPr id="6" name="Picture 5"/>
          <p:cNvPicPr>
            <a:picLocks noChangeAspect="1"/>
          </p:cNvPicPr>
          <p:nvPr/>
        </p:nvPicPr>
        <p:blipFill>
          <a:blip r:embed="rId5"/>
          <a:stretch>
            <a:fillRect/>
          </a:stretch>
        </p:blipFill>
        <p:spPr>
          <a:xfrm>
            <a:off x="707660" y="3865191"/>
            <a:ext cx="4309272" cy="2830232"/>
          </a:xfrm>
          <a:prstGeom prst="rect">
            <a:avLst/>
          </a:prstGeom>
        </p:spPr>
      </p:pic>
      <p:sp>
        <p:nvSpPr>
          <p:cNvPr id="53" name="TextBox 52"/>
          <p:cNvSpPr txBox="1"/>
          <p:nvPr/>
        </p:nvSpPr>
        <p:spPr>
          <a:xfrm>
            <a:off x="1339501" y="3076042"/>
            <a:ext cx="2698458" cy="276999"/>
          </a:xfrm>
          <a:prstGeom prst="rect">
            <a:avLst/>
          </a:prstGeom>
          <a:solidFill>
            <a:schemeClr val="accent4">
              <a:lumMod val="20000"/>
              <a:lumOff val="80000"/>
            </a:schemeClr>
          </a:solidFill>
        </p:spPr>
        <p:txBody>
          <a:bodyPr wrap="square" rtlCol="0">
            <a:spAutoFit/>
          </a:bodyPr>
          <a:lstStyle/>
          <a:p>
            <a:pPr algn="ctr"/>
            <a:r>
              <a:rPr lang="fa-IR" sz="1200" b="1" dirty="0" smtClean="0">
                <a:solidFill>
                  <a:srgbClr val="FF0000"/>
                </a:solidFill>
                <a:cs typeface="B Koodak" panose="00000700000000000000" pitchFamily="2" charset="-78"/>
              </a:rPr>
              <a:t>تاثیرات کسب و کار و تکنولوژی اطلاعات</a:t>
            </a:r>
            <a:endParaRPr lang="en-US" sz="1200" b="1" dirty="0">
              <a:solidFill>
                <a:srgbClr val="FF0000"/>
              </a:solidFill>
              <a:cs typeface="B Koodak" panose="00000700000000000000" pitchFamily="2" charset="-78"/>
            </a:endParaRPr>
          </a:p>
        </p:txBody>
      </p:sp>
      <p:sp>
        <p:nvSpPr>
          <p:cNvPr id="56" name="TextBox 55"/>
          <p:cNvSpPr txBox="1"/>
          <p:nvPr/>
        </p:nvSpPr>
        <p:spPr>
          <a:xfrm>
            <a:off x="4459266" y="3065073"/>
            <a:ext cx="2699427" cy="276999"/>
          </a:xfrm>
          <a:prstGeom prst="rect">
            <a:avLst/>
          </a:prstGeom>
          <a:solidFill>
            <a:schemeClr val="accent4">
              <a:lumMod val="20000"/>
              <a:lumOff val="80000"/>
            </a:schemeClr>
          </a:solidFill>
        </p:spPr>
        <p:txBody>
          <a:bodyPr wrap="square" rtlCol="0">
            <a:spAutoFit/>
          </a:bodyPr>
          <a:lstStyle/>
          <a:p>
            <a:pPr algn="ctr"/>
            <a:r>
              <a:rPr lang="fa-IR" sz="1200" b="1" dirty="0" smtClean="0">
                <a:solidFill>
                  <a:srgbClr val="FF0000"/>
                </a:solidFill>
                <a:cs typeface="B Koodak" panose="00000700000000000000" pitchFamily="2" charset="-78"/>
              </a:rPr>
              <a:t>محیط سیستم ها اطلاعات و تکنولوژی اطلاعات</a:t>
            </a:r>
            <a:endParaRPr lang="en-US" sz="1200" b="1" dirty="0">
              <a:solidFill>
                <a:srgbClr val="FF0000"/>
              </a:solidFill>
              <a:cs typeface="B Koodak" panose="00000700000000000000" pitchFamily="2" charset="-78"/>
            </a:endParaRPr>
          </a:p>
        </p:txBody>
      </p:sp>
    </p:spTree>
    <p:extLst>
      <p:ext uri="{BB962C8B-B14F-4D97-AF65-F5344CB8AC3E}">
        <p14:creationId xmlns="" xmlns:p14="http://schemas.microsoft.com/office/powerpoint/2010/main" val="8369723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chemeClr val="bg1"/>
                </a:solidFill>
                <a:cs typeface="B Koodak" panose="00000700000000000000" pitchFamily="2" charset="-78"/>
              </a:rPr>
              <a:t>برنامه ریزی </a:t>
            </a:r>
            <a:r>
              <a:rPr lang="fa-IR" sz="1800" b="1" dirty="0" smtClean="0">
                <a:solidFill>
                  <a:schemeClr val="bg1"/>
                </a:solidFill>
                <a:cs typeface="B Koodak" panose="00000700000000000000" pitchFamily="2" charset="-78"/>
              </a:rPr>
              <a:t>استراتژیک </a:t>
            </a:r>
            <a:r>
              <a:rPr lang="fa-IR" sz="1800" b="1" dirty="0">
                <a:solidFill>
                  <a:schemeClr val="bg1"/>
                </a:solidFill>
                <a:cs typeface="B Koodak" panose="00000700000000000000" pitchFamily="2" charset="-78"/>
              </a:rPr>
              <a:t>سیستم های </a:t>
            </a:r>
            <a:r>
              <a:rPr lang="fa-IR" sz="1800" b="1" dirty="0" smtClean="0">
                <a:solidFill>
                  <a:schemeClr val="bg1"/>
                </a:solidFill>
                <a:cs typeface="B Koodak" panose="00000700000000000000" pitchFamily="2" charset="-78"/>
              </a:rPr>
              <a:t>اطلاعات</a:t>
            </a:r>
            <a:endParaRPr lang="en-US" sz="1800" b="1" dirty="0">
              <a:solidFill>
                <a:schemeClr val="bg1"/>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4">
              <a:lumMod val="60000"/>
              <a:lumOff val="4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a:t>
            </a:r>
            <a:r>
              <a:rPr lang="fa-IR" sz="700" b="1" dirty="0" smtClean="0">
                <a:solidFill>
                  <a:schemeClr val="tx1"/>
                </a:solidFill>
                <a:cs typeface="B Koodak" panose="00000700000000000000" pitchFamily="2" charset="-78"/>
              </a:rPr>
              <a:t>اطلاعات و تكنولوژي‌ اطلاعات </a:t>
            </a:r>
            <a:r>
              <a:rPr lang="fa-IR" sz="700" b="1" dirty="0">
                <a:solidFill>
                  <a:schemeClr val="tx1"/>
                </a:solidFill>
                <a:cs typeface="B Koodak" panose="00000700000000000000" pitchFamily="2" charset="-78"/>
              </a:rPr>
              <a:t>در </a:t>
            </a:r>
            <a:r>
              <a:rPr lang="fa-IR" sz="700" b="1" dirty="0" smtClean="0">
                <a:solidFill>
                  <a:schemeClr val="tx1"/>
                </a:solidFill>
                <a:cs typeface="B Koodak" panose="00000700000000000000" pitchFamily="2" charset="-78"/>
              </a:rPr>
              <a:t>سازمان</a:t>
            </a:r>
            <a:endParaRPr lang="fa-IR" sz="700" b="1" dirty="0">
              <a:solidFill>
                <a:schemeClr val="tx1"/>
              </a:solidFill>
              <a:cs typeface="B Koodak" panose="00000700000000000000" pitchFamily="2" charset="-78"/>
            </a:endParaRP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03871"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تدوين استراتژي سيستم‌هاي اطلاعات و تكنولوژي اطلاعات</a:t>
            </a:r>
          </a:p>
        </p:txBody>
      </p:sp>
      <p:sp>
        <p:nvSpPr>
          <p:cNvPr id="29" name="TextBox 28"/>
          <p:cNvSpPr txBox="1"/>
          <p:nvPr/>
        </p:nvSpPr>
        <p:spPr>
          <a:xfrm>
            <a:off x="799069" y="671365"/>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1</a:t>
            </a:r>
            <a:endParaRPr lang="en-US" b="1" dirty="0">
              <a:solidFill>
                <a:srgbClr val="FF0000"/>
              </a:solidFill>
              <a:cs typeface="B Koodak" panose="00000700000000000000" pitchFamily="2" charset="-78"/>
            </a:endParaRPr>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3</a:t>
            </a:r>
            <a:endParaRPr lang="en-US" b="1" dirty="0">
              <a:solidFill>
                <a:srgbClr val="7030A0"/>
              </a:solidFill>
              <a:cs typeface="B Koodak" panose="00000700000000000000" pitchFamily="2" charset="-78"/>
            </a:endParaRPr>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9</a:t>
            </a:r>
            <a:endParaRPr lang="en-US" b="1" dirty="0">
              <a:solidFill>
                <a:srgbClr val="7030A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350001"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22</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8" name="TextBox 7"/>
          <p:cNvSpPr txBox="1"/>
          <p:nvPr/>
        </p:nvSpPr>
        <p:spPr>
          <a:xfrm>
            <a:off x="2463601" y="2690193"/>
            <a:ext cx="4150894" cy="1323439"/>
          </a:xfrm>
          <a:prstGeom prst="rect">
            <a:avLst/>
          </a:prstGeom>
          <a:noFill/>
        </p:spPr>
        <p:txBody>
          <a:bodyPr wrap="square" rtlCol="0">
            <a:spAutoFit/>
          </a:bodyPr>
          <a:lstStyle/>
          <a:p>
            <a:pPr algn="ctr" rtl="1"/>
            <a:r>
              <a:rPr lang="fa-IR" sz="4000" b="1" i="1" u="sng" dirty="0" smtClean="0">
                <a:solidFill>
                  <a:srgbClr val="FF0000"/>
                </a:solidFill>
                <a:cs typeface="B Koodak" panose="00000700000000000000" pitchFamily="2" charset="-78"/>
              </a:rPr>
              <a:t>پایان</a:t>
            </a:r>
          </a:p>
          <a:p>
            <a:pPr algn="ctr" rtl="1"/>
            <a:r>
              <a:rPr lang="fa-IR" sz="4000" b="1" i="1" u="sng" dirty="0" smtClean="0">
                <a:solidFill>
                  <a:srgbClr val="FF0000"/>
                </a:solidFill>
                <a:cs typeface="B Koodak" panose="00000700000000000000" pitchFamily="2" charset="-78"/>
              </a:rPr>
              <a:t> فصل اول</a:t>
            </a:r>
            <a:endParaRPr lang="en-US" sz="4000" b="1" i="1" u="sng" dirty="0">
              <a:solidFill>
                <a:srgbClr val="FF0000"/>
              </a:solidFill>
              <a:cs typeface="B Koodak" panose="00000700000000000000" pitchFamily="2" charset="-78"/>
            </a:endParaRPr>
          </a:p>
        </p:txBody>
      </p:sp>
    </p:spTree>
    <p:extLst>
      <p:ext uri="{BB962C8B-B14F-4D97-AF65-F5344CB8AC3E}">
        <p14:creationId xmlns="" xmlns:p14="http://schemas.microsoft.com/office/powerpoint/2010/main" val="2977222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a:t>
            </a:r>
            <a:endParaRPr lang="en-US" sz="1800" b="1" dirty="0">
              <a:solidFill>
                <a:srgbClr val="FFFF00"/>
              </a:solidFill>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4">
              <a:lumMod val="60000"/>
              <a:lumOff val="4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a:t>
            </a:r>
            <a:r>
              <a:rPr lang="fa-IR" sz="700" b="1" dirty="0" smtClean="0">
                <a:solidFill>
                  <a:schemeClr val="tx1"/>
                </a:solidFill>
                <a:cs typeface="B Koodak" panose="00000700000000000000" pitchFamily="2" charset="-78"/>
              </a:rPr>
              <a:t>اطلاعات و تكنولوژي‌ اطلاعات </a:t>
            </a:r>
            <a:r>
              <a:rPr lang="fa-IR" sz="700" b="1" dirty="0">
                <a:solidFill>
                  <a:schemeClr val="tx1"/>
                </a:solidFill>
                <a:cs typeface="B Koodak" panose="00000700000000000000" pitchFamily="2" charset="-78"/>
              </a:rPr>
              <a:t>در </a:t>
            </a:r>
            <a:r>
              <a:rPr lang="fa-IR" sz="700" b="1" dirty="0" smtClean="0">
                <a:solidFill>
                  <a:schemeClr val="tx1"/>
                </a:solidFill>
                <a:cs typeface="B Koodak" panose="00000700000000000000" pitchFamily="2" charset="-78"/>
              </a:rPr>
              <a:t>سازمان</a:t>
            </a:r>
            <a:endParaRPr lang="fa-IR" sz="700" b="1" dirty="0">
              <a:solidFill>
                <a:schemeClr val="tx1"/>
              </a:solidFill>
              <a:cs typeface="B Koodak" panose="00000700000000000000" pitchFamily="2" charset="-78"/>
            </a:endParaRP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03871"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تدوين استراتژي سيستم‌هاي اطلاعات و تكنولوژي اطلاعات</a:t>
            </a:r>
          </a:p>
        </p:txBody>
      </p:sp>
      <p:sp>
        <p:nvSpPr>
          <p:cNvPr id="29" name="TextBox 28"/>
          <p:cNvSpPr txBox="1"/>
          <p:nvPr/>
        </p:nvSpPr>
        <p:spPr>
          <a:xfrm>
            <a:off x="799069" y="671365"/>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1</a:t>
            </a:r>
            <a:endParaRPr lang="en-US" b="1" dirty="0">
              <a:solidFill>
                <a:srgbClr val="FF0000"/>
              </a:solidFill>
              <a:cs typeface="B Koodak" panose="00000700000000000000" pitchFamily="2" charset="-78"/>
            </a:endParaRPr>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3</a:t>
            </a:r>
            <a:endParaRPr lang="en-US" b="1" dirty="0">
              <a:solidFill>
                <a:srgbClr val="7030A0"/>
              </a:solidFill>
              <a:cs typeface="B Koodak" panose="00000700000000000000" pitchFamily="2" charset="-78"/>
            </a:endParaRPr>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9</a:t>
            </a:r>
            <a:endParaRPr lang="en-US" b="1" dirty="0">
              <a:solidFill>
                <a:srgbClr val="7030A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271849"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3</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graphicFrame>
        <p:nvGraphicFramePr>
          <p:cNvPr id="4" name="Diagram 3"/>
          <p:cNvGraphicFramePr/>
          <p:nvPr>
            <p:extLst>
              <p:ext uri="{D42A27DB-BD31-4B8C-83A1-F6EECF244321}">
                <p14:modId xmlns="" xmlns:p14="http://schemas.microsoft.com/office/powerpoint/2010/main" val="2539287263"/>
              </p:ext>
            </p:extLst>
          </p:nvPr>
        </p:nvGraphicFramePr>
        <p:xfrm>
          <a:off x="1568741" y="562670"/>
          <a:ext cx="7451693" cy="617369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2572954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903" y="-65902"/>
            <a:ext cx="9078097" cy="461319"/>
          </a:xfrm>
          <a:solidFill>
            <a:schemeClr val="accent5">
              <a:lumMod val="50000"/>
            </a:schemeClr>
          </a:solidFill>
        </p:spPr>
        <p:txBody>
          <a:bodyPr>
            <a:noAutofit/>
          </a:bodyPr>
          <a:lstStyle/>
          <a:p>
            <a:pPr algn="r" rtl="1"/>
            <a:r>
              <a:rPr lang="fa-IR" sz="1800" b="1" dirty="0">
                <a:solidFill>
                  <a:srgbClr val="FFFF00"/>
                </a:solidFill>
                <a:cs typeface="B Traffic" panose="00000400000000000000" pitchFamily="2" charset="-78"/>
              </a:rPr>
              <a:t>برنامه ریزی </a:t>
            </a:r>
            <a:r>
              <a:rPr lang="fa-IR" sz="1800" b="1" dirty="0" smtClean="0">
                <a:solidFill>
                  <a:srgbClr val="FFFF00"/>
                </a:solidFill>
                <a:cs typeface="B Traffic" panose="00000400000000000000" pitchFamily="2" charset="-78"/>
              </a:rPr>
              <a:t>استراتژیک </a:t>
            </a:r>
            <a:r>
              <a:rPr lang="fa-IR" sz="1800" b="1" dirty="0">
                <a:solidFill>
                  <a:srgbClr val="FFFF00"/>
                </a:solidFill>
                <a:cs typeface="B Traffic" panose="00000400000000000000" pitchFamily="2" charset="-78"/>
              </a:rPr>
              <a:t>سیستم های </a:t>
            </a:r>
            <a:r>
              <a:rPr lang="fa-IR" sz="1800" b="1" dirty="0" smtClean="0">
                <a:solidFill>
                  <a:srgbClr val="FFFF00"/>
                </a:solidFill>
                <a:cs typeface="B Traffic" panose="00000400000000000000" pitchFamily="2" charset="-78"/>
              </a:rPr>
              <a:t>اطلاعات</a:t>
            </a:r>
            <a:endParaRPr lang="en-US" sz="1800" b="1" dirty="0">
              <a:solidFill>
                <a:srgbClr val="FFFF00"/>
              </a:solidFill>
              <a:cs typeface="B Traffic" panose="00000400000000000000" pitchFamily="2" charset="-78"/>
            </a:endParaRPr>
          </a:p>
        </p:txBody>
      </p:sp>
      <p:sp>
        <p:nvSpPr>
          <p:cNvPr id="3" name="Content Placeholder 2"/>
          <p:cNvSpPr>
            <a:spLocks noGrp="1"/>
          </p:cNvSpPr>
          <p:nvPr>
            <p:ph idx="1"/>
          </p:nvPr>
        </p:nvSpPr>
        <p:spPr>
          <a:xfrm>
            <a:off x="1234381" y="547527"/>
            <a:ext cx="7860968" cy="2809284"/>
          </a:xfrm>
          <a:noFill/>
          <a:ln>
            <a:noFill/>
          </a:ln>
        </p:spPr>
        <p:txBody>
          <a:bodyPr>
            <a:normAutofit fontScale="85000" lnSpcReduction="20000"/>
          </a:bodyPr>
          <a:lstStyle/>
          <a:p>
            <a:pPr marL="0" indent="0" algn="just" rtl="1">
              <a:lnSpc>
                <a:spcPct val="120000"/>
              </a:lnSpc>
              <a:buNone/>
            </a:pPr>
            <a:r>
              <a:rPr lang="fa-IR" sz="1400" dirty="0">
                <a:cs typeface="B Koodak" panose="00000700000000000000" pitchFamily="2" charset="-78"/>
              </a:rPr>
              <a:t>عوامل متعددي در سرعت و اثربخشي پيشرفت در سيستم‌هاي اطلاعات و تكنولوژي اطلاعات تاثير داشته است. البته، وزن‌ نسبي هر كدام  از اين عوامل در طي زمان و در هر سازمان تغيير مي‌كند. اين عوامل عبارتند از: </a:t>
            </a:r>
            <a:endParaRPr lang="fa-IR" sz="1400" dirty="0" smtClean="0">
              <a:cs typeface="B Koodak" panose="00000700000000000000" pitchFamily="2" charset="-78"/>
            </a:endParaRPr>
          </a:p>
          <a:p>
            <a:pPr marL="0" indent="0" algn="just" rtl="1">
              <a:lnSpc>
                <a:spcPct val="120000"/>
              </a:lnSpc>
              <a:buNone/>
            </a:pPr>
            <a:r>
              <a:rPr lang="fa-IR" sz="1400" dirty="0" smtClean="0">
                <a:solidFill>
                  <a:srgbClr val="0070C0"/>
                </a:solidFill>
                <a:cs typeface="B Koodak" panose="00000700000000000000" pitchFamily="2" charset="-78"/>
              </a:rPr>
              <a:t>•	قابليت‌هاي تكنولوژي،</a:t>
            </a:r>
          </a:p>
          <a:p>
            <a:pPr marL="0" indent="0" algn="just" rtl="1">
              <a:lnSpc>
                <a:spcPct val="120000"/>
              </a:lnSpc>
              <a:buNone/>
            </a:pPr>
            <a:r>
              <a:rPr lang="fa-IR" sz="1400" dirty="0" smtClean="0">
                <a:solidFill>
                  <a:srgbClr val="0070C0"/>
                </a:solidFill>
                <a:cs typeface="B Koodak" panose="00000700000000000000" pitchFamily="2" charset="-78"/>
              </a:rPr>
              <a:t>•	صرفه‌جويي‌‌هاي حاصل از استقرار تكنولوژي، </a:t>
            </a:r>
          </a:p>
          <a:p>
            <a:pPr marL="0" indent="0" algn="just" rtl="1">
              <a:lnSpc>
                <a:spcPct val="120000"/>
              </a:lnSpc>
              <a:buNone/>
            </a:pPr>
            <a:r>
              <a:rPr lang="fa-IR" sz="1400" dirty="0" smtClean="0">
                <a:solidFill>
                  <a:srgbClr val="0070C0"/>
                </a:solidFill>
                <a:cs typeface="B Koodak" panose="00000700000000000000" pitchFamily="2" charset="-78"/>
              </a:rPr>
              <a:t>•	امكان‌پذيري </a:t>
            </a:r>
            <a:r>
              <a:rPr lang="fa-IR" sz="1400" dirty="0">
                <a:solidFill>
                  <a:srgbClr val="0070C0"/>
                </a:solidFill>
                <a:cs typeface="B Koodak" panose="00000700000000000000" pitchFamily="2" charset="-78"/>
              </a:rPr>
              <a:t>كاربردها،</a:t>
            </a:r>
          </a:p>
          <a:p>
            <a:pPr marL="0" indent="0" algn="just" rtl="1">
              <a:lnSpc>
                <a:spcPct val="120000"/>
              </a:lnSpc>
              <a:buNone/>
            </a:pPr>
            <a:r>
              <a:rPr lang="fa-IR" sz="1400" dirty="0" smtClean="0">
                <a:solidFill>
                  <a:srgbClr val="0070C0"/>
                </a:solidFill>
                <a:cs typeface="B Koodak" panose="00000700000000000000" pitchFamily="2" charset="-78"/>
              </a:rPr>
              <a:t>•	مهارتها </a:t>
            </a:r>
            <a:r>
              <a:rPr lang="fa-IR" sz="1400" dirty="0">
                <a:solidFill>
                  <a:srgbClr val="0070C0"/>
                </a:solidFill>
                <a:cs typeface="B Koodak" panose="00000700000000000000" pitchFamily="2" charset="-78"/>
              </a:rPr>
              <a:t>و توانايي‌هاي در دسترس (چه منابع داخلي و چه منابع خارج از سازمان براي ايجاد كاربردها)، </a:t>
            </a:r>
          </a:p>
          <a:p>
            <a:pPr marL="0" indent="0" algn="just" rtl="1">
              <a:lnSpc>
                <a:spcPct val="120000"/>
              </a:lnSpc>
              <a:buNone/>
            </a:pPr>
            <a:r>
              <a:rPr lang="fa-IR" sz="1400" dirty="0">
                <a:solidFill>
                  <a:srgbClr val="0070C0"/>
                </a:solidFill>
                <a:cs typeface="B Koodak" panose="00000700000000000000" pitchFamily="2" charset="-78"/>
              </a:rPr>
              <a:t>•	مهارتها و توانايي‌هاي درون سازمان براي استفاده از اين كاربردها،</a:t>
            </a:r>
          </a:p>
          <a:p>
            <a:pPr marL="0" indent="0" algn="just" rtl="1">
              <a:lnSpc>
                <a:spcPct val="120000"/>
              </a:lnSpc>
              <a:buNone/>
            </a:pPr>
            <a:r>
              <a:rPr lang="fa-IR" sz="1400" dirty="0">
                <a:solidFill>
                  <a:srgbClr val="0070C0"/>
                </a:solidFill>
                <a:cs typeface="B Koodak" panose="00000700000000000000" pitchFamily="2" charset="-78"/>
              </a:rPr>
              <a:t>•	فشارها بر سازمان يا صنعت خاص براي بهبود عملكرد. </a:t>
            </a:r>
          </a:p>
          <a:p>
            <a:pPr marL="0" indent="0" algn="just" rtl="1">
              <a:lnSpc>
                <a:spcPct val="120000"/>
              </a:lnSpc>
              <a:buNone/>
            </a:pPr>
            <a:r>
              <a:rPr lang="fa-IR" sz="1400" dirty="0">
                <a:cs typeface="B Koodak" panose="00000700000000000000" pitchFamily="2" charset="-78"/>
              </a:rPr>
              <a:t>استفاده از اين فهرست، بدين معنا نيست كه آن فهرستي جامع بوده و مي‌توان آن را براي همه سازمانها يا صنايع به كار برد. اما نمونه‌اي از تاكيد روزافزون بر پيچيدگي و حياتي بودن فرآيندهاي تصميم‌گيري مديريت </a:t>
            </a:r>
            <a:r>
              <a:rPr lang="fa-IR" sz="1400" dirty="0" smtClean="0">
                <a:cs typeface="B Koodak" panose="00000700000000000000" pitchFamily="2" charset="-78"/>
              </a:rPr>
              <a:t>مي‌باشد </a:t>
            </a:r>
            <a:r>
              <a:rPr lang="fa-IR" sz="1400" dirty="0">
                <a:cs typeface="B Koodak" panose="00000700000000000000" pitchFamily="2" charset="-78"/>
              </a:rPr>
              <a:t>كه به صورت استراتژيك درآمده است. </a:t>
            </a:r>
            <a:endParaRPr lang="fa-IR" sz="1400" dirty="0" smtClean="0">
              <a:cs typeface="B Koodak" panose="00000700000000000000" pitchFamily="2" charset="-78"/>
            </a:endParaRPr>
          </a:p>
          <a:p>
            <a:pPr marL="0" indent="0" algn="just" rtl="1">
              <a:lnSpc>
                <a:spcPct val="120000"/>
              </a:lnSpc>
              <a:buNone/>
            </a:pPr>
            <a:endParaRPr lang="fa-IR" sz="1400" dirty="0">
              <a:cs typeface="B Koodak" panose="00000700000000000000" pitchFamily="2" charset="-78"/>
            </a:endParaRPr>
          </a:p>
          <a:p>
            <a:pPr marL="0" indent="0" algn="just" rtl="1">
              <a:lnSpc>
                <a:spcPct val="120000"/>
              </a:lnSpc>
              <a:buNone/>
            </a:pPr>
            <a:endParaRPr lang="fa-IR" sz="1400" dirty="0">
              <a:cs typeface="B Koodak" panose="00000700000000000000" pitchFamily="2" charset="-78"/>
            </a:endParaRPr>
          </a:p>
          <a:p>
            <a:pPr marL="0" indent="0" algn="just" rtl="1">
              <a:lnSpc>
                <a:spcPct val="120000"/>
              </a:lnSpc>
              <a:buNone/>
            </a:pPr>
            <a:endParaRPr lang="fa-IR" sz="1400" dirty="0">
              <a:solidFill>
                <a:srgbClr val="FF0000"/>
              </a:solidFill>
              <a:cs typeface="B Koodak" panose="00000700000000000000" pitchFamily="2" charset="-78"/>
            </a:endParaRPr>
          </a:p>
        </p:txBody>
      </p:sp>
      <p:sp>
        <p:nvSpPr>
          <p:cNvPr id="19" name="Flowchart: Delay 18"/>
          <p:cNvSpPr/>
          <p:nvPr/>
        </p:nvSpPr>
        <p:spPr>
          <a:xfrm>
            <a:off x="57663" y="444845"/>
            <a:ext cx="1103871" cy="572504"/>
          </a:xfrm>
          <a:prstGeom prst="flowChartDelay">
            <a:avLst/>
          </a:prstGeom>
          <a:solidFill>
            <a:schemeClr val="accent4">
              <a:lumMod val="60000"/>
              <a:lumOff val="4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Zar" panose="00000400000000000000" pitchFamily="2" charset="-78"/>
              </a:rPr>
              <a:t>نقش تكاملي سيستم‌هاي </a:t>
            </a:r>
            <a:r>
              <a:rPr lang="fa-IR" sz="700" b="1" dirty="0" smtClean="0">
                <a:solidFill>
                  <a:schemeClr val="tx1"/>
                </a:solidFill>
                <a:cs typeface="B Zar" panose="00000400000000000000" pitchFamily="2" charset="-78"/>
              </a:rPr>
              <a:t>اطلاعات و تكنولوژي‌ اطلاعات </a:t>
            </a:r>
            <a:r>
              <a:rPr lang="fa-IR" sz="700" b="1" dirty="0">
                <a:solidFill>
                  <a:schemeClr val="tx1"/>
                </a:solidFill>
                <a:cs typeface="B Zar" panose="00000400000000000000" pitchFamily="2" charset="-78"/>
              </a:rPr>
              <a:t>در </a:t>
            </a:r>
            <a:r>
              <a:rPr lang="fa-IR" sz="700" b="1" dirty="0" smtClean="0">
                <a:solidFill>
                  <a:schemeClr val="tx1"/>
                </a:solidFill>
                <a:cs typeface="B Zar" panose="00000400000000000000" pitchFamily="2" charset="-78"/>
              </a:rPr>
              <a:t>سازمان</a:t>
            </a:r>
            <a:endParaRPr lang="fa-IR" sz="700" b="1" dirty="0">
              <a:solidFill>
                <a:schemeClr val="tx1"/>
              </a:solidFill>
              <a:cs typeface="B Zar" panose="00000400000000000000" pitchFamily="2" charset="-78"/>
            </a:endParaRPr>
          </a:p>
        </p:txBody>
      </p:sp>
      <p:sp>
        <p:nvSpPr>
          <p:cNvPr id="21" name="Flowchart: Delay 20"/>
          <p:cNvSpPr/>
          <p:nvPr/>
        </p:nvSpPr>
        <p:spPr>
          <a:xfrm>
            <a:off x="57662" y="967927"/>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Zar" panose="00000400000000000000" pitchFamily="2" charset="-78"/>
              </a:rPr>
              <a:t>مروري بر مفهوم استراتژي كسب و كار </a:t>
            </a:r>
          </a:p>
          <a:p>
            <a:pPr algn="ctr"/>
            <a:r>
              <a:rPr lang="fa-IR" sz="700" b="1" dirty="0">
                <a:solidFill>
                  <a:schemeClr val="tx1"/>
                </a:solidFill>
                <a:cs typeface="B Zar" panose="00000400000000000000" pitchFamily="2" charset="-78"/>
              </a:rPr>
              <a:t>و كاربردهاي استراتژي سيستم‌هاي اطلاعات و تكنولوژي‌ اطلاعات</a:t>
            </a:r>
          </a:p>
        </p:txBody>
      </p:sp>
      <p:sp>
        <p:nvSpPr>
          <p:cNvPr id="23" name="Flowchart: Delay 22"/>
          <p:cNvSpPr/>
          <p:nvPr/>
        </p:nvSpPr>
        <p:spPr>
          <a:xfrm>
            <a:off x="65903" y="1500380"/>
            <a:ext cx="1103871"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Zar" panose="00000400000000000000" pitchFamily="2" charset="-78"/>
              </a:rPr>
              <a:t>تدوين استراتژي سيستم‌هاي اطلاعات و تكنولوژي اطلاعات</a:t>
            </a:r>
          </a:p>
        </p:txBody>
      </p:sp>
      <p:sp>
        <p:nvSpPr>
          <p:cNvPr id="29" name="TextBox 28"/>
          <p:cNvSpPr txBox="1"/>
          <p:nvPr/>
        </p:nvSpPr>
        <p:spPr>
          <a:xfrm>
            <a:off x="864972" y="572511"/>
            <a:ext cx="255371" cy="369332"/>
          </a:xfrm>
          <a:prstGeom prst="rect">
            <a:avLst/>
          </a:prstGeom>
          <a:noFill/>
        </p:spPr>
        <p:txBody>
          <a:bodyPr wrap="square" rtlCol="0">
            <a:spAutoFit/>
          </a:bodyPr>
          <a:lstStyle/>
          <a:p>
            <a:r>
              <a:rPr lang="fa-IR" b="1" dirty="0" smtClean="0">
                <a:solidFill>
                  <a:srgbClr val="FF0000"/>
                </a:solidFill>
                <a:cs typeface="B Zar" panose="00000400000000000000" pitchFamily="2" charset="-78"/>
              </a:rPr>
              <a:t>1</a:t>
            </a:r>
            <a:endParaRPr lang="en-US" b="1" dirty="0">
              <a:solidFill>
                <a:srgbClr val="FF0000"/>
              </a:solidFill>
              <a:cs typeface="B Zar" panose="00000400000000000000" pitchFamily="2" charset="-78"/>
            </a:endParaRPr>
          </a:p>
        </p:txBody>
      </p:sp>
      <p:sp>
        <p:nvSpPr>
          <p:cNvPr id="30" name="TextBox 29"/>
          <p:cNvSpPr txBox="1"/>
          <p:nvPr/>
        </p:nvSpPr>
        <p:spPr>
          <a:xfrm>
            <a:off x="873212" y="1102904"/>
            <a:ext cx="255371" cy="369332"/>
          </a:xfrm>
          <a:prstGeom prst="rect">
            <a:avLst/>
          </a:prstGeom>
          <a:noFill/>
        </p:spPr>
        <p:txBody>
          <a:bodyPr wrap="square" rtlCol="0">
            <a:spAutoFit/>
          </a:bodyPr>
          <a:lstStyle/>
          <a:p>
            <a:r>
              <a:rPr lang="fa-IR" b="1" dirty="0" smtClean="0">
                <a:solidFill>
                  <a:srgbClr val="7030A0"/>
                </a:solidFill>
                <a:cs typeface="B Zar" panose="00000400000000000000" pitchFamily="2" charset="-78"/>
              </a:rPr>
              <a:t>2</a:t>
            </a:r>
            <a:endParaRPr lang="en-US" b="1" dirty="0">
              <a:solidFill>
                <a:srgbClr val="7030A0"/>
              </a:solidFill>
              <a:cs typeface="B Zar" panose="00000400000000000000" pitchFamily="2" charset="-78"/>
            </a:endParaRPr>
          </a:p>
        </p:txBody>
      </p:sp>
      <p:sp>
        <p:nvSpPr>
          <p:cNvPr id="32" name="TextBox 31"/>
          <p:cNvSpPr txBox="1"/>
          <p:nvPr/>
        </p:nvSpPr>
        <p:spPr>
          <a:xfrm>
            <a:off x="881448" y="1609460"/>
            <a:ext cx="255371" cy="369332"/>
          </a:xfrm>
          <a:prstGeom prst="rect">
            <a:avLst/>
          </a:prstGeom>
          <a:noFill/>
        </p:spPr>
        <p:txBody>
          <a:bodyPr wrap="square" rtlCol="0">
            <a:spAutoFit/>
          </a:bodyPr>
          <a:lstStyle/>
          <a:p>
            <a:r>
              <a:rPr lang="fa-IR" b="1" dirty="0" smtClean="0">
                <a:solidFill>
                  <a:srgbClr val="7030A0"/>
                </a:solidFill>
                <a:cs typeface="B Zar" panose="00000400000000000000" pitchFamily="2" charset="-78"/>
              </a:rPr>
              <a:t>3</a:t>
            </a:r>
            <a:endParaRPr lang="en-US" b="1" dirty="0">
              <a:solidFill>
                <a:srgbClr val="7030A0"/>
              </a:solidFill>
              <a:cs typeface="B Zar" panose="00000400000000000000" pitchFamily="2" charset="-78"/>
            </a:endParaRPr>
          </a:p>
        </p:txBody>
      </p:sp>
      <p:sp>
        <p:nvSpPr>
          <p:cNvPr id="33" name="Flowchart: Delay 32"/>
          <p:cNvSpPr/>
          <p:nvPr/>
        </p:nvSpPr>
        <p:spPr>
          <a:xfrm>
            <a:off x="65903" y="1977223"/>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Zar" panose="00000400000000000000" pitchFamily="2" charset="-78"/>
              </a:rPr>
              <a:t>ارزيابي وضعيت موجود</a:t>
            </a:r>
          </a:p>
        </p:txBody>
      </p:sp>
      <p:sp>
        <p:nvSpPr>
          <p:cNvPr id="34" name="TextBox 33"/>
          <p:cNvSpPr txBox="1"/>
          <p:nvPr/>
        </p:nvSpPr>
        <p:spPr>
          <a:xfrm>
            <a:off x="856734" y="2097252"/>
            <a:ext cx="255371" cy="369332"/>
          </a:xfrm>
          <a:prstGeom prst="rect">
            <a:avLst/>
          </a:prstGeom>
          <a:noFill/>
        </p:spPr>
        <p:txBody>
          <a:bodyPr wrap="square" rtlCol="0">
            <a:spAutoFit/>
          </a:bodyPr>
          <a:lstStyle/>
          <a:p>
            <a:r>
              <a:rPr lang="fa-IR" b="1" dirty="0" smtClean="0">
                <a:solidFill>
                  <a:srgbClr val="7030A0"/>
                </a:solidFill>
                <a:cs typeface="B Zar" panose="00000400000000000000" pitchFamily="2" charset="-78"/>
              </a:rPr>
              <a:t>4</a:t>
            </a:r>
            <a:endParaRPr lang="en-US" b="1" dirty="0">
              <a:solidFill>
                <a:srgbClr val="7030A0"/>
              </a:solidFill>
              <a:cs typeface="B Zar" panose="00000400000000000000" pitchFamily="2" charset="-78"/>
            </a:endParaRPr>
          </a:p>
        </p:txBody>
      </p:sp>
      <p:sp>
        <p:nvSpPr>
          <p:cNvPr id="36" name="Flowchart: Delay 35"/>
          <p:cNvSpPr/>
          <p:nvPr/>
        </p:nvSpPr>
        <p:spPr>
          <a:xfrm>
            <a:off x="57658" y="2461222"/>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Zar" panose="00000400000000000000" pitchFamily="2" charset="-78"/>
              </a:rPr>
              <a:t>تعيين پتانسيلهاي آينده</a:t>
            </a:r>
          </a:p>
        </p:txBody>
      </p:sp>
      <p:sp>
        <p:nvSpPr>
          <p:cNvPr id="37" name="TextBox 36"/>
          <p:cNvSpPr txBox="1"/>
          <p:nvPr/>
        </p:nvSpPr>
        <p:spPr>
          <a:xfrm>
            <a:off x="856732" y="2552089"/>
            <a:ext cx="255371" cy="369332"/>
          </a:xfrm>
          <a:prstGeom prst="rect">
            <a:avLst/>
          </a:prstGeom>
          <a:noFill/>
        </p:spPr>
        <p:txBody>
          <a:bodyPr wrap="square" rtlCol="0">
            <a:spAutoFit/>
          </a:bodyPr>
          <a:lstStyle/>
          <a:p>
            <a:r>
              <a:rPr lang="fa-IR" b="1" dirty="0" smtClean="0">
                <a:solidFill>
                  <a:srgbClr val="7030A0"/>
                </a:solidFill>
                <a:cs typeface="B Zar" panose="00000400000000000000" pitchFamily="2" charset="-78"/>
              </a:rPr>
              <a:t>5</a:t>
            </a:r>
            <a:endParaRPr lang="en-US" b="1" dirty="0">
              <a:solidFill>
                <a:srgbClr val="7030A0"/>
              </a:solidFill>
              <a:cs typeface="B Zar" panose="00000400000000000000" pitchFamily="2" charset="-78"/>
            </a:endParaRPr>
          </a:p>
        </p:txBody>
      </p:sp>
      <p:sp>
        <p:nvSpPr>
          <p:cNvPr id="39" name="Flowchart: Delay 38"/>
          <p:cNvSpPr/>
          <p:nvPr/>
        </p:nvSpPr>
        <p:spPr>
          <a:xfrm>
            <a:off x="55592" y="2945282"/>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Zar" panose="00000400000000000000" pitchFamily="2" charset="-78"/>
              </a:rPr>
              <a:t>تعيين استراتژي سيستم‌هاي اطلاعات </a:t>
            </a:r>
          </a:p>
        </p:txBody>
      </p:sp>
      <p:sp>
        <p:nvSpPr>
          <p:cNvPr id="40" name="Flowchart: Delay 39"/>
          <p:cNvSpPr/>
          <p:nvPr/>
        </p:nvSpPr>
        <p:spPr>
          <a:xfrm>
            <a:off x="57660" y="3430882"/>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Zar" panose="00000400000000000000" pitchFamily="2" charset="-78"/>
              </a:rPr>
              <a:t>مديريت پرتفوي کاربردها</a:t>
            </a:r>
          </a:p>
        </p:txBody>
      </p:sp>
      <p:sp>
        <p:nvSpPr>
          <p:cNvPr id="41" name="Flowchart: Delay 40"/>
          <p:cNvSpPr/>
          <p:nvPr/>
        </p:nvSpPr>
        <p:spPr>
          <a:xfrm>
            <a:off x="57658" y="3921857"/>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Zar" panose="00000400000000000000" pitchFamily="2" charset="-78"/>
              </a:rPr>
              <a:t>سازماندهي و منبع‌يابي</a:t>
            </a:r>
          </a:p>
        </p:txBody>
      </p:sp>
      <p:sp>
        <p:nvSpPr>
          <p:cNvPr id="42" name="Flowchart: Delay 41"/>
          <p:cNvSpPr/>
          <p:nvPr/>
        </p:nvSpPr>
        <p:spPr>
          <a:xfrm>
            <a:off x="57661" y="4413855"/>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Zar" panose="00000400000000000000" pitchFamily="2" charset="-78"/>
              </a:rPr>
              <a:t>مديريت سرمايه‌گذاري در سيستم‌ها و تكنولوژي اطلاعات</a:t>
            </a:r>
          </a:p>
        </p:txBody>
      </p:sp>
      <p:sp>
        <p:nvSpPr>
          <p:cNvPr id="43" name="Flowchart: Delay 42"/>
          <p:cNvSpPr/>
          <p:nvPr/>
        </p:nvSpPr>
        <p:spPr>
          <a:xfrm>
            <a:off x="55591" y="4881556"/>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Zar" panose="00000400000000000000" pitchFamily="2" charset="-78"/>
              </a:rPr>
              <a:t>مديريت دانش</a:t>
            </a:r>
          </a:p>
        </p:txBody>
      </p:sp>
      <p:sp>
        <p:nvSpPr>
          <p:cNvPr id="44" name="TextBox 43"/>
          <p:cNvSpPr txBox="1"/>
          <p:nvPr/>
        </p:nvSpPr>
        <p:spPr>
          <a:xfrm>
            <a:off x="824807" y="3041555"/>
            <a:ext cx="255371" cy="369332"/>
          </a:xfrm>
          <a:prstGeom prst="rect">
            <a:avLst/>
          </a:prstGeom>
          <a:noFill/>
        </p:spPr>
        <p:txBody>
          <a:bodyPr wrap="square" rtlCol="0">
            <a:spAutoFit/>
          </a:bodyPr>
          <a:lstStyle/>
          <a:p>
            <a:r>
              <a:rPr lang="fa-IR" b="1" dirty="0" smtClean="0">
                <a:solidFill>
                  <a:srgbClr val="7030A0"/>
                </a:solidFill>
                <a:cs typeface="B Zar" panose="00000400000000000000" pitchFamily="2" charset="-78"/>
              </a:rPr>
              <a:t>6</a:t>
            </a:r>
            <a:endParaRPr lang="en-US" b="1" dirty="0">
              <a:solidFill>
                <a:srgbClr val="7030A0"/>
              </a:solidFill>
              <a:cs typeface="B Zar" panose="00000400000000000000" pitchFamily="2" charset="-78"/>
            </a:endParaRPr>
          </a:p>
        </p:txBody>
      </p:sp>
      <p:sp>
        <p:nvSpPr>
          <p:cNvPr id="45" name="TextBox 44"/>
          <p:cNvSpPr txBox="1"/>
          <p:nvPr/>
        </p:nvSpPr>
        <p:spPr>
          <a:xfrm>
            <a:off x="822223" y="3549971"/>
            <a:ext cx="255371" cy="369332"/>
          </a:xfrm>
          <a:prstGeom prst="rect">
            <a:avLst/>
          </a:prstGeom>
          <a:noFill/>
        </p:spPr>
        <p:txBody>
          <a:bodyPr wrap="square" rtlCol="0">
            <a:spAutoFit/>
          </a:bodyPr>
          <a:lstStyle/>
          <a:p>
            <a:r>
              <a:rPr lang="fa-IR" b="1" dirty="0" smtClean="0">
                <a:solidFill>
                  <a:srgbClr val="7030A0"/>
                </a:solidFill>
                <a:cs typeface="B Zar" panose="00000400000000000000" pitchFamily="2" charset="-78"/>
              </a:rPr>
              <a:t>7</a:t>
            </a:r>
            <a:endParaRPr lang="en-US" b="1" dirty="0">
              <a:solidFill>
                <a:srgbClr val="7030A0"/>
              </a:solidFill>
              <a:cs typeface="B Zar" panose="00000400000000000000" pitchFamily="2" charset="-78"/>
            </a:endParaRPr>
          </a:p>
        </p:txBody>
      </p:sp>
      <p:sp>
        <p:nvSpPr>
          <p:cNvPr id="46" name="TextBox 45"/>
          <p:cNvSpPr txBox="1"/>
          <p:nvPr/>
        </p:nvSpPr>
        <p:spPr>
          <a:xfrm>
            <a:off x="824807" y="4029476"/>
            <a:ext cx="255371" cy="369332"/>
          </a:xfrm>
          <a:prstGeom prst="rect">
            <a:avLst/>
          </a:prstGeom>
          <a:noFill/>
        </p:spPr>
        <p:txBody>
          <a:bodyPr wrap="square" rtlCol="0">
            <a:spAutoFit/>
          </a:bodyPr>
          <a:lstStyle/>
          <a:p>
            <a:r>
              <a:rPr lang="fa-IR" b="1" dirty="0" smtClean="0">
                <a:solidFill>
                  <a:srgbClr val="7030A0"/>
                </a:solidFill>
                <a:cs typeface="B Zar" panose="00000400000000000000" pitchFamily="2" charset="-78"/>
              </a:rPr>
              <a:t>8</a:t>
            </a:r>
            <a:endParaRPr lang="en-US" b="1" dirty="0">
              <a:solidFill>
                <a:srgbClr val="7030A0"/>
              </a:solidFill>
              <a:cs typeface="B Zar" panose="00000400000000000000" pitchFamily="2" charset="-78"/>
            </a:endParaRPr>
          </a:p>
        </p:txBody>
      </p:sp>
      <p:sp>
        <p:nvSpPr>
          <p:cNvPr id="47" name="TextBox 46"/>
          <p:cNvSpPr txBox="1"/>
          <p:nvPr/>
        </p:nvSpPr>
        <p:spPr>
          <a:xfrm>
            <a:off x="849520" y="4505809"/>
            <a:ext cx="255371" cy="369332"/>
          </a:xfrm>
          <a:prstGeom prst="rect">
            <a:avLst/>
          </a:prstGeom>
          <a:noFill/>
        </p:spPr>
        <p:txBody>
          <a:bodyPr wrap="square" rtlCol="0">
            <a:spAutoFit/>
          </a:bodyPr>
          <a:lstStyle/>
          <a:p>
            <a:r>
              <a:rPr lang="fa-IR" b="1" dirty="0" smtClean="0">
                <a:solidFill>
                  <a:srgbClr val="7030A0"/>
                </a:solidFill>
                <a:cs typeface="B Zar" panose="00000400000000000000" pitchFamily="2" charset="-78"/>
              </a:rPr>
              <a:t>9</a:t>
            </a:r>
            <a:endParaRPr lang="en-US" b="1" dirty="0">
              <a:solidFill>
                <a:srgbClr val="7030A0"/>
              </a:solidFill>
              <a:cs typeface="B Zar" panose="00000400000000000000" pitchFamily="2" charset="-78"/>
            </a:endParaRPr>
          </a:p>
        </p:txBody>
      </p:sp>
      <p:sp>
        <p:nvSpPr>
          <p:cNvPr id="48" name="TextBox 47"/>
          <p:cNvSpPr txBox="1"/>
          <p:nvPr/>
        </p:nvSpPr>
        <p:spPr>
          <a:xfrm>
            <a:off x="801644" y="4990187"/>
            <a:ext cx="434028" cy="369332"/>
          </a:xfrm>
          <a:prstGeom prst="rect">
            <a:avLst/>
          </a:prstGeom>
          <a:noFill/>
        </p:spPr>
        <p:txBody>
          <a:bodyPr wrap="square" rtlCol="0">
            <a:spAutoFit/>
          </a:bodyPr>
          <a:lstStyle/>
          <a:p>
            <a:r>
              <a:rPr lang="fa-IR" b="1" dirty="0" smtClean="0">
                <a:solidFill>
                  <a:srgbClr val="7030A0"/>
                </a:solidFill>
                <a:cs typeface="B Zar" panose="00000400000000000000" pitchFamily="2" charset="-78"/>
              </a:rPr>
              <a:t>10</a:t>
            </a:r>
            <a:endParaRPr lang="en-US" b="1" dirty="0">
              <a:solidFill>
                <a:srgbClr val="7030A0"/>
              </a:solidFill>
              <a:cs typeface="B Zar" panose="00000400000000000000" pitchFamily="2" charset="-78"/>
            </a:endParaRPr>
          </a:p>
        </p:txBody>
      </p:sp>
      <p:sp>
        <p:nvSpPr>
          <p:cNvPr id="49" name="Flowchart: Delay 48"/>
          <p:cNvSpPr/>
          <p:nvPr/>
        </p:nvSpPr>
        <p:spPr>
          <a:xfrm>
            <a:off x="55591" y="5360809"/>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Zar" panose="00000400000000000000" pitchFamily="2" charset="-78"/>
              </a:rPr>
              <a:t>مديريت عرضه زيرساخت، كاربردها و خدمات تكنولوژي اطلاعات</a:t>
            </a:r>
          </a:p>
        </p:txBody>
      </p:sp>
      <p:sp>
        <p:nvSpPr>
          <p:cNvPr id="50" name="Flowchart: Delay 49"/>
          <p:cNvSpPr/>
          <p:nvPr/>
        </p:nvSpPr>
        <p:spPr>
          <a:xfrm>
            <a:off x="55591" y="5842931"/>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Zar" panose="00000400000000000000" pitchFamily="2" charset="-78"/>
              </a:rPr>
              <a:t>برنامه‌ريزي استراتژيك براي سيستم‌هاي اطلاعات: </a:t>
            </a:r>
          </a:p>
          <a:p>
            <a:pPr algn="ctr"/>
            <a:r>
              <a:rPr lang="fa-IR" sz="700" b="1" dirty="0">
                <a:solidFill>
                  <a:schemeClr val="tx1"/>
                </a:solidFill>
                <a:cs typeface="B Zar" panose="00000400000000000000" pitchFamily="2" charset="-78"/>
              </a:rPr>
              <a:t>در دوره فعلي</a:t>
            </a:r>
          </a:p>
        </p:txBody>
      </p:sp>
      <p:sp>
        <p:nvSpPr>
          <p:cNvPr id="51" name="TextBox 50"/>
          <p:cNvSpPr txBox="1"/>
          <p:nvPr/>
        </p:nvSpPr>
        <p:spPr>
          <a:xfrm>
            <a:off x="800353" y="5464745"/>
            <a:ext cx="434028" cy="369332"/>
          </a:xfrm>
          <a:prstGeom prst="rect">
            <a:avLst/>
          </a:prstGeom>
          <a:noFill/>
        </p:spPr>
        <p:txBody>
          <a:bodyPr wrap="square" rtlCol="0">
            <a:spAutoFit/>
          </a:bodyPr>
          <a:lstStyle/>
          <a:p>
            <a:r>
              <a:rPr lang="fa-IR" b="1" dirty="0" smtClean="0">
                <a:solidFill>
                  <a:srgbClr val="7030A0"/>
                </a:solidFill>
                <a:cs typeface="B Zar" panose="00000400000000000000" pitchFamily="2" charset="-78"/>
              </a:rPr>
              <a:t>11</a:t>
            </a:r>
            <a:endParaRPr lang="en-US" b="1" dirty="0">
              <a:solidFill>
                <a:srgbClr val="7030A0"/>
              </a:solidFill>
              <a:cs typeface="B Zar" panose="00000400000000000000" pitchFamily="2" charset="-78"/>
            </a:endParaRPr>
          </a:p>
        </p:txBody>
      </p:sp>
      <p:sp>
        <p:nvSpPr>
          <p:cNvPr id="52" name="TextBox 51"/>
          <p:cNvSpPr txBox="1"/>
          <p:nvPr/>
        </p:nvSpPr>
        <p:spPr>
          <a:xfrm>
            <a:off x="783881" y="5941731"/>
            <a:ext cx="434028" cy="369332"/>
          </a:xfrm>
          <a:prstGeom prst="rect">
            <a:avLst/>
          </a:prstGeom>
          <a:noFill/>
        </p:spPr>
        <p:txBody>
          <a:bodyPr wrap="square" rtlCol="0">
            <a:spAutoFit/>
          </a:bodyPr>
          <a:lstStyle/>
          <a:p>
            <a:r>
              <a:rPr lang="fa-IR" b="1" dirty="0" smtClean="0">
                <a:solidFill>
                  <a:srgbClr val="7030A0"/>
                </a:solidFill>
                <a:cs typeface="B Zar" panose="00000400000000000000" pitchFamily="2" charset="-78"/>
              </a:rPr>
              <a:t>12</a:t>
            </a:r>
            <a:endParaRPr lang="en-US" b="1" dirty="0">
              <a:solidFill>
                <a:srgbClr val="7030A0"/>
              </a:solidFill>
              <a:cs typeface="B Zar" panose="00000400000000000000" pitchFamily="2" charset="-78"/>
            </a:endParaRPr>
          </a:p>
        </p:txBody>
      </p:sp>
      <p:sp>
        <p:nvSpPr>
          <p:cNvPr id="54" name="Slide Number Placeholder 53"/>
          <p:cNvSpPr>
            <a:spLocks noGrp="1"/>
          </p:cNvSpPr>
          <p:nvPr>
            <p:ph type="sldNum" sz="quarter" idx="12"/>
          </p:nvPr>
        </p:nvSpPr>
        <p:spPr>
          <a:xfrm>
            <a:off x="329513" y="6391758"/>
            <a:ext cx="271849"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Zar" panose="00000400000000000000" pitchFamily="2" charset="-78"/>
              </a:rPr>
              <a:pPr/>
              <a:t>4</a:t>
            </a:fld>
            <a:endParaRPr lang="en-US" b="1" dirty="0">
              <a:solidFill>
                <a:schemeClr val="tx1"/>
              </a:solidFill>
              <a:cs typeface="B Zar" panose="000004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29161" y="-63829"/>
            <a:ext cx="344402" cy="506060"/>
          </a:xfrm>
          <a:prstGeom prst="rect">
            <a:avLst/>
          </a:prstGeom>
        </p:spPr>
      </p:pic>
      <p:sp>
        <p:nvSpPr>
          <p:cNvPr id="4" name="TextBox 3"/>
          <p:cNvSpPr txBox="1"/>
          <p:nvPr/>
        </p:nvSpPr>
        <p:spPr>
          <a:xfrm>
            <a:off x="5124712" y="3464464"/>
            <a:ext cx="3970637" cy="338554"/>
          </a:xfrm>
          <a:prstGeom prst="rect">
            <a:avLst/>
          </a:prstGeom>
          <a:solidFill>
            <a:schemeClr val="accent2">
              <a:lumMod val="40000"/>
              <a:lumOff val="60000"/>
            </a:schemeClr>
          </a:solidFill>
        </p:spPr>
        <p:txBody>
          <a:bodyPr wrap="square" rtlCol="0">
            <a:spAutoFit/>
          </a:bodyPr>
          <a:lstStyle/>
          <a:p>
            <a:pPr lvl="0" algn="r" rtl="1"/>
            <a:r>
              <a:rPr lang="fa-IR" sz="1600" b="1" dirty="0">
                <a:solidFill>
                  <a:srgbClr val="7030A0"/>
                </a:solidFill>
                <a:cs typeface="B Zar" panose="00000400000000000000" pitchFamily="2" charset="-78"/>
              </a:rPr>
              <a:t>سيستم‌هاي اطلاعات و تكنولوژي اطلاعات</a:t>
            </a:r>
            <a:endParaRPr lang="en-US" sz="1600" b="1" dirty="0">
              <a:solidFill>
                <a:srgbClr val="7030A0"/>
              </a:solidFill>
              <a:cs typeface="B Zar" panose="00000400000000000000" pitchFamily="2" charset="-78"/>
            </a:endParaRPr>
          </a:p>
        </p:txBody>
      </p:sp>
      <p:sp>
        <p:nvSpPr>
          <p:cNvPr id="5" name="TextBox 4"/>
          <p:cNvSpPr txBox="1"/>
          <p:nvPr/>
        </p:nvSpPr>
        <p:spPr>
          <a:xfrm>
            <a:off x="1234381" y="3919303"/>
            <a:ext cx="7860968" cy="2864246"/>
          </a:xfrm>
          <a:prstGeom prst="rect">
            <a:avLst/>
          </a:prstGeom>
          <a:noFill/>
        </p:spPr>
        <p:txBody>
          <a:bodyPr wrap="square" rtlCol="0">
            <a:spAutoFit/>
          </a:bodyPr>
          <a:lstStyle/>
          <a:p>
            <a:pPr algn="just" rtl="1">
              <a:lnSpc>
                <a:spcPct val="150000"/>
              </a:lnSpc>
            </a:pPr>
            <a:r>
              <a:rPr lang="fa-IR" sz="1100" dirty="0">
                <a:solidFill>
                  <a:srgbClr val="FF0000"/>
                </a:solidFill>
                <a:cs typeface="B Koodak" panose="00000700000000000000" pitchFamily="2" charset="-78"/>
              </a:rPr>
              <a:t>تكنولوژي اطلاعات: </a:t>
            </a:r>
            <a:r>
              <a:rPr lang="fa-IR" sz="1100" dirty="0">
                <a:cs typeface="B Koodak" panose="00000700000000000000" pitchFamily="2" charset="-78"/>
              </a:rPr>
              <a:t>به تكنولوژي و بويژه سخت افزار، نرم‌افزار و شبكه‌هاي ارتباط از راه دور اشاره دارد. بنابراين، </a:t>
            </a:r>
            <a:r>
              <a:rPr lang="fa-IR" sz="1100" u="sng" dirty="0">
                <a:cs typeface="B Koodak" panose="00000700000000000000" pitchFamily="2" charset="-78"/>
              </a:rPr>
              <a:t>ه</a:t>
            </a:r>
            <a:r>
              <a:rPr lang="fa-IR" sz="1100" dirty="0">
                <a:cs typeface="B Koodak" panose="00000700000000000000" pitchFamily="2" charset="-78"/>
              </a:rPr>
              <a:t>م</a:t>
            </a:r>
            <a:r>
              <a:rPr lang="fa-IR" sz="1100" u="sng" dirty="0">
                <a:cs typeface="B Koodak" panose="00000700000000000000" pitchFamily="2" charset="-78"/>
              </a:rPr>
              <a:t> </a:t>
            </a:r>
            <a:r>
              <a:rPr lang="fa-IR" sz="1100" b="1" u="sng" dirty="0">
                <a:cs typeface="B Koodak" panose="00000700000000000000" pitchFamily="2" charset="-78"/>
              </a:rPr>
              <a:t>قابل لمس‌ </a:t>
            </a:r>
            <a:r>
              <a:rPr lang="fa-IR" sz="1100" dirty="0">
                <a:cs typeface="B Koodak" panose="00000700000000000000" pitchFamily="2" charset="-78"/>
              </a:rPr>
              <a:t>(براي مثال سرور‌ها، كامپيوترها، كابل‌هاي شبكه و مانند آن) و هم </a:t>
            </a:r>
            <a:r>
              <a:rPr lang="fa-IR" sz="1100" b="1" u="sng" dirty="0">
                <a:cs typeface="B Koodak" panose="00000700000000000000" pitchFamily="2" charset="-78"/>
              </a:rPr>
              <a:t>غيرقابل لمس </a:t>
            </a:r>
            <a:r>
              <a:rPr lang="fa-IR" sz="1100" dirty="0">
                <a:cs typeface="B Koodak" panose="00000700000000000000" pitchFamily="2" charset="-78"/>
              </a:rPr>
              <a:t>(براي مثال نرم‌افزار) است. تكنولوژي اطلاعات امكان كسب، پردازش، ذخيره‌سازي، توزيع، تسهيم اطلاعات و ساير مطالب ديجيتالي را تسهيل مي‌كند.</a:t>
            </a:r>
          </a:p>
          <a:p>
            <a:pPr algn="just" rtl="1">
              <a:lnSpc>
                <a:spcPct val="150000"/>
              </a:lnSpc>
            </a:pPr>
            <a:r>
              <a:rPr lang="fa-IR" sz="1100" dirty="0">
                <a:solidFill>
                  <a:srgbClr val="FF0000"/>
                </a:solidFill>
                <a:cs typeface="B Koodak" panose="00000700000000000000" pitchFamily="2" charset="-78"/>
              </a:rPr>
              <a:t>سيستم‌هاي اطلاعات</a:t>
            </a:r>
            <a:r>
              <a:rPr lang="fa-IR" sz="1100" dirty="0">
                <a:cs typeface="B Koodak" panose="00000700000000000000" pitchFamily="2" charset="-78"/>
              </a:rPr>
              <a:t>: ابزاري كه توسط هر فرد يا سازمان و با بهره‌گيري از تكنولوژي، اطلاعات را جمع‌آوري، پردازش، ذخيره و منتشر مي‌كند. بنابراين به استفاده هدفمند از تكنولوژي اطلاعات اشاره مي‌كند. بر مبناي تعريف دانشگاه سیستمهای اطلاعاتی انگلستان، قلمرو مطالعه در سيستم‌هاي اطلاعات، شامل تئوري‌ها و كاربردهاي مربوط به پديده‌هاي اجتماعي و فني است كه ميزان استفاده، توسعه و تاثيرات سيستم‌هاي اطلاعات را در سازمان و جامعه بررسي مي‌كند.</a:t>
            </a:r>
          </a:p>
          <a:p>
            <a:pPr algn="just" rtl="1">
              <a:lnSpc>
                <a:spcPct val="150000"/>
              </a:lnSpc>
            </a:pPr>
            <a:r>
              <a:rPr lang="fa-IR" sz="1100" dirty="0">
                <a:solidFill>
                  <a:srgbClr val="FF0000"/>
                </a:solidFill>
                <a:cs typeface="B Koodak" panose="00000700000000000000" pitchFamily="2" charset="-78"/>
              </a:rPr>
              <a:t>کاربرد(</a:t>
            </a:r>
            <a:r>
              <a:rPr lang="en-US" sz="1100" dirty="0">
                <a:solidFill>
                  <a:srgbClr val="FF0000"/>
                </a:solidFill>
                <a:cs typeface="B Koodak" panose="00000700000000000000" pitchFamily="2" charset="-78"/>
              </a:rPr>
              <a:t>Application</a:t>
            </a:r>
            <a:r>
              <a:rPr lang="fa-IR" sz="1100" dirty="0">
                <a:solidFill>
                  <a:srgbClr val="FF0000"/>
                </a:solidFill>
                <a:cs typeface="B Koodak" panose="00000700000000000000" pitchFamily="2" charset="-78"/>
              </a:rPr>
              <a:t>): </a:t>
            </a:r>
            <a:r>
              <a:rPr lang="fa-IR" sz="1100" dirty="0">
                <a:cs typeface="B Koodak" panose="00000700000000000000" pitchFamily="2" charset="-78"/>
              </a:rPr>
              <a:t>به استفاده از تكنولوژي اطلاعات براي رسيدن به فرآيند يا فعاليت تجاري خاص گفته مي‌شود. </a:t>
            </a:r>
          </a:p>
          <a:p>
            <a:pPr algn="just" rtl="1">
              <a:lnSpc>
                <a:spcPct val="150000"/>
              </a:lnSpc>
            </a:pPr>
            <a:r>
              <a:rPr lang="fa-IR" sz="1100" dirty="0">
                <a:cs typeface="B Koodak" panose="00000700000000000000" pitchFamily="2" charset="-78"/>
              </a:rPr>
              <a:t>دو نوع كلي كاربرد وجود دارد: </a:t>
            </a:r>
          </a:p>
          <a:p>
            <a:pPr lvl="1" algn="just" rtl="1">
              <a:lnSpc>
                <a:spcPct val="150000"/>
              </a:lnSpc>
            </a:pPr>
            <a:r>
              <a:rPr lang="fa-IR" sz="1100" dirty="0">
                <a:cs typeface="B Koodak" panose="00000700000000000000" pitchFamily="2" charset="-78"/>
              </a:rPr>
              <a:t>•استفاده عمومي از سخت‌افزار و نرم‌افزار تكنولوژي اطلاعات براي انجام دادن وظايف مشخص مانند واژه‌پردازي، پيام الكترونيك يا آماده‌سازي مطالب براي ارائه. </a:t>
            </a:r>
          </a:p>
          <a:p>
            <a:pPr lvl="1" algn="just" rtl="1">
              <a:lnSpc>
                <a:spcPct val="150000"/>
              </a:lnSpc>
            </a:pPr>
            <a:r>
              <a:rPr lang="fa-IR" sz="1100" dirty="0">
                <a:cs typeface="B Koodak" panose="00000700000000000000" pitchFamily="2" charset="-78"/>
              </a:rPr>
              <a:t>• استفاده از تكنولوژي براي انجام فرآيندها يا فعاليت‌هاي خاص تجاري مانند حسابداري عمومي، برنامه‌ريزي توليد و يا پردازش سفارشات.</a:t>
            </a:r>
          </a:p>
        </p:txBody>
      </p:sp>
    </p:spTree>
    <p:extLst>
      <p:ext uri="{BB962C8B-B14F-4D97-AF65-F5344CB8AC3E}">
        <p14:creationId xmlns="" xmlns:p14="http://schemas.microsoft.com/office/powerpoint/2010/main" val="511795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a:t>
            </a:r>
            <a:endParaRPr lang="en-US" sz="1800" b="1" dirty="0">
              <a:solidFill>
                <a:srgbClr val="FFFF00"/>
              </a:solidFill>
              <a:cs typeface="B Koodak" panose="00000700000000000000" pitchFamily="2" charset="-78"/>
            </a:endParaRPr>
          </a:p>
        </p:txBody>
      </p:sp>
      <p:sp>
        <p:nvSpPr>
          <p:cNvPr id="3" name="Content Placeholder 2"/>
          <p:cNvSpPr>
            <a:spLocks noGrp="1"/>
          </p:cNvSpPr>
          <p:nvPr>
            <p:ph idx="1"/>
          </p:nvPr>
        </p:nvSpPr>
        <p:spPr>
          <a:xfrm>
            <a:off x="1112112" y="962403"/>
            <a:ext cx="7908322" cy="1943138"/>
          </a:xfrm>
          <a:noFill/>
          <a:ln>
            <a:noFill/>
          </a:ln>
        </p:spPr>
        <p:txBody>
          <a:bodyPr>
            <a:normAutofit lnSpcReduction="10000"/>
          </a:bodyPr>
          <a:lstStyle/>
          <a:p>
            <a:pPr marL="0" indent="0" algn="r" rtl="1">
              <a:lnSpc>
                <a:spcPct val="150000"/>
              </a:lnSpc>
              <a:buNone/>
            </a:pPr>
            <a:r>
              <a:rPr lang="fa-IR" sz="1400" dirty="0">
                <a:solidFill>
                  <a:srgbClr val="FF0000"/>
                </a:solidFill>
                <a:cs typeface="B Koodak" panose="00000700000000000000" pitchFamily="2" charset="-78"/>
              </a:rPr>
              <a:t>تجارت الكترونيك (</a:t>
            </a:r>
            <a:r>
              <a:rPr lang="en-US" sz="1400" dirty="0">
                <a:solidFill>
                  <a:srgbClr val="FF0000"/>
                </a:solidFill>
                <a:cs typeface="B Koodak" panose="00000700000000000000" pitchFamily="2" charset="-78"/>
              </a:rPr>
              <a:t>e-commerce</a:t>
            </a:r>
            <a:r>
              <a:rPr lang="fa-IR" sz="1400" dirty="0">
                <a:solidFill>
                  <a:srgbClr val="FF0000"/>
                </a:solidFill>
                <a:cs typeface="B Koodak" panose="00000700000000000000" pitchFamily="2" charset="-78"/>
              </a:rPr>
              <a:t>) </a:t>
            </a:r>
            <a:r>
              <a:rPr lang="fa-IR" sz="1400" dirty="0">
                <a:cs typeface="B Koodak" panose="00000700000000000000" pitchFamily="2" charset="-78"/>
              </a:rPr>
              <a:t>اشاره به اجراي فعاليت‌هاي كسب و كار به صورت الكتروينكي (مخصوصاً استفاده از تكنولوژي‌ اينترنت) دارد.</a:t>
            </a:r>
          </a:p>
          <a:p>
            <a:pPr marL="0" indent="0" algn="r" rtl="1">
              <a:lnSpc>
                <a:spcPct val="150000"/>
              </a:lnSpc>
              <a:buNone/>
            </a:pPr>
            <a:r>
              <a:rPr lang="fa-IR" sz="1400" dirty="0">
                <a:solidFill>
                  <a:srgbClr val="FF0000"/>
                </a:solidFill>
                <a:cs typeface="B Koodak" panose="00000700000000000000" pitchFamily="2" charset="-78"/>
              </a:rPr>
              <a:t>كسب و كار الكترونيك (</a:t>
            </a:r>
            <a:r>
              <a:rPr lang="en-US" sz="1400" dirty="0">
                <a:solidFill>
                  <a:srgbClr val="FF0000"/>
                </a:solidFill>
                <a:cs typeface="B Koodak" panose="00000700000000000000" pitchFamily="2" charset="-78"/>
              </a:rPr>
              <a:t>e-business</a:t>
            </a:r>
            <a:r>
              <a:rPr lang="fa-IR" sz="1400" dirty="0">
                <a:solidFill>
                  <a:srgbClr val="FF0000"/>
                </a:solidFill>
                <a:cs typeface="B Koodak" panose="00000700000000000000" pitchFamily="2" charset="-78"/>
              </a:rPr>
              <a:t>)</a:t>
            </a:r>
            <a:r>
              <a:rPr lang="fa-IR" sz="1400" dirty="0">
                <a:cs typeface="B Koodak" panose="00000700000000000000" pitchFamily="2" charset="-78"/>
              </a:rPr>
              <a:t> به اتوماتيك كردن فرآيندهاي داخلي كسب و كار با استفاده از اينترنت اشاره دارد.</a:t>
            </a:r>
          </a:p>
          <a:p>
            <a:pPr marL="0" indent="0" algn="r" rtl="1">
              <a:lnSpc>
                <a:spcPct val="150000"/>
              </a:lnSpc>
              <a:buNone/>
            </a:pPr>
            <a:r>
              <a:rPr lang="fa-IR" sz="1400" dirty="0">
                <a:solidFill>
                  <a:srgbClr val="FF0000"/>
                </a:solidFill>
                <a:cs typeface="B Koodak" panose="00000700000000000000" pitchFamily="2" charset="-78"/>
              </a:rPr>
              <a:t>تفاوت اینترنت با سایر تکنولوژی ها : </a:t>
            </a:r>
            <a:r>
              <a:rPr lang="fa-IR" sz="1400" dirty="0">
                <a:cs typeface="B Koodak" panose="00000700000000000000" pitchFamily="2" charset="-78"/>
              </a:rPr>
              <a:t>اول، اینترنت نافذ و فراگیر است. دوم، اینترنت به صورت تعاملی و دو جانبه است. سوم، ماهیت مجازی دارد</a:t>
            </a:r>
            <a:r>
              <a:rPr lang="fa-IR" sz="1400" dirty="0" smtClean="0">
                <a:cs typeface="B Koodak" panose="00000700000000000000" pitchFamily="2" charset="-78"/>
              </a:rPr>
              <a:t>.</a:t>
            </a:r>
            <a:endParaRPr lang="fa-IR" sz="1400" dirty="0">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4">
              <a:lumMod val="60000"/>
              <a:lumOff val="4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a:t>
            </a:r>
            <a:r>
              <a:rPr lang="fa-IR" sz="700" b="1" dirty="0" smtClean="0">
                <a:solidFill>
                  <a:schemeClr val="tx1"/>
                </a:solidFill>
                <a:cs typeface="B Koodak" panose="00000700000000000000" pitchFamily="2" charset="-78"/>
              </a:rPr>
              <a:t>اطلاعات و تكنولوژي‌ اطلاعات </a:t>
            </a:r>
            <a:r>
              <a:rPr lang="fa-IR" sz="700" b="1" dirty="0">
                <a:solidFill>
                  <a:schemeClr val="tx1"/>
                </a:solidFill>
                <a:cs typeface="B Koodak" panose="00000700000000000000" pitchFamily="2" charset="-78"/>
              </a:rPr>
              <a:t>در </a:t>
            </a:r>
            <a:r>
              <a:rPr lang="fa-IR" sz="700" b="1" dirty="0" smtClean="0">
                <a:solidFill>
                  <a:schemeClr val="tx1"/>
                </a:solidFill>
                <a:cs typeface="B Koodak" panose="00000700000000000000" pitchFamily="2" charset="-78"/>
              </a:rPr>
              <a:t>سازمان</a:t>
            </a:r>
            <a:endParaRPr lang="fa-IR" sz="700" b="1" dirty="0">
              <a:solidFill>
                <a:schemeClr val="tx1"/>
              </a:solidFill>
              <a:cs typeface="B Koodak" panose="00000700000000000000" pitchFamily="2" charset="-78"/>
            </a:endParaRP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03871"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تدوين استراتژي سيستم‌هاي اطلاعات و تكنولوژي اطلاعات</a:t>
            </a:r>
          </a:p>
        </p:txBody>
      </p:sp>
      <p:sp>
        <p:nvSpPr>
          <p:cNvPr id="29" name="TextBox 28"/>
          <p:cNvSpPr txBox="1"/>
          <p:nvPr/>
        </p:nvSpPr>
        <p:spPr>
          <a:xfrm>
            <a:off x="799069" y="671365"/>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1</a:t>
            </a:r>
            <a:endParaRPr lang="en-US" b="1" dirty="0">
              <a:solidFill>
                <a:srgbClr val="FF0000"/>
              </a:solidFill>
              <a:cs typeface="B Koodak" panose="00000700000000000000" pitchFamily="2" charset="-78"/>
            </a:endParaRPr>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3</a:t>
            </a:r>
            <a:endParaRPr lang="en-US" b="1" dirty="0">
              <a:solidFill>
                <a:srgbClr val="7030A0"/>
              </a:solidFill>
              <a:cs typeface="B Koodak" panose="00000700000000000000" pitchFamily="2" charset="-78"/>
            </a:endParaRPr>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9</a:t>
            </a:r>
            <a:endParaRPr lang="en-US" b="1" dirty="0">
              <a:solidFill>
                <a:srgbClr val="7030A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271849"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5</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4" name="TextBox 3"/>
          <p:cNvSpPr txBox="1"/>
          <p:nvPr/>
        </p:nvSpPr>
        <p:spPr>
          <a:xfrm>
            <a:off x="5107460" y="494271"/>
            <a:ext cx="3970637" cy="338554"/>
          </a:xfrm>
          <a:prstGeom prst="rect">
            <a:avLst/>
          </a:prstGeom>
          <a:solidFill>
            <a:schemeClr val="accent2">
              <a:lumMod val="40000"/>
              <a:lumOff val="60000"/>
            </a:schemeClr>
          </a:solidFill>
        </p:spPr>
        <p:txBody>
          <a:bodyPr wrap="square" rtlCol="0">
            <a:spAutoFit/>
          </a:bodyPr>
          <a:lstStyle>
            <a:defPPr>
              <a:defRPr lang="en-US"/>
            </a:defPPr>
            <a:lvl1pPr lvl="0" algn="r" rtl="1">
              <a:defRPr b="1">
                <a:cs typeface="B Zar" panose="00000400000000000000" pitchFamily="2" charset="-78"/>
              </a:defRPr>
            </a:lvl1pPr>
          </a:lstStyle>
          <a:p>
            <a:r>
              <a:rPr lang="fa-IR" sz="1600" dirty="0">
                <a:solidFill>
                  <a:srgbClr val="7030A0"/>
                </a:solidFill>
                <a:cs typeface="B Koodak" panose="00000700000000000000" pitchFamily="2" charset="-78"/>
              </a:rPr>
              <a:t>كسب و كار الكترونيك و تجارت الكترونيك </a:t>
            </a:r>
          </a:p>
        </p:txBody>
      </p:sp>
      <p:sp>
        <p:nvSpPr>
          <p:cNvPr id="31" name="TextBox 30"/>
          <p:cNvSpPr txBox="1"/>
          <p:nvPr/>
        </p:nvSpPr>
        <p:spPr>
          <a:xfrm>
            <a:off x="3212764" y="3020026"/>
            <a:ext cx="5881815" cy="338554"/>
          </a:xfrm>
          <a:prstGeom prst="rect">
            <a:avLst/>
          </a:prstGeom>
          <a:solidFill>
            <a:schemeClr val="accent2">
              <a:lumMod val="40000"/>
              <a:lumOff val="60000"/>
            </a:schemeClr>
          </a:solidFill>
        </p:spPr>
        <p:txBody>
          <a:bodyPr wrap="square" rtlCol="0">
            <a:spAutoFit/>
          </a:bodyPr>
          <a:lstStyle>
            <a:defPPr>
              <a:defRPr lang="en-US"/>
            </a:defPPr>
            <a:lvl1pPr lvl="0" algn="r" rtl="1">
              <a:defRPr b="1">
                <a:cs typeface="B Zar" panose="00000400000000000000" pitchFamily="2" charset="-78"/>
              </a:defRPr>
            </a:lvl1pPr>
          </a:lstStyle>
          <a:p>
            <a:r>
              <a:rPr lang="fa-IR" sz="1600" dirty="0">
                <a:solidFill>
                  <a:srgbClr val="7030A0"/>
                </a:solidFill>
                <a:cs typeface="B Koodak" panose="00000700000000000000" pitchFamily="2" charset="-78"/>
              </a:rPr>
              <a:t>ديدگاهها و الگوهاي جديدسيستم‌هاي اطلاعات و تكنولوژي اطلاعات در سازمانها</a:t>
            </a:r>
          </a:p>
        </p:txBody>
      </p:sp>
      <p:sp>
        <p:nvSpPr>
          <p:cNvPr id="35" name="Content Placeholder 2"/>
          <p:cNvSpPr txBox="1">
            <a:spLocks/>
          </p:cNvSpPr>
          <p:nvPr/>
        </p:nvSpPr>
        <p:spPr>
          <a:xfrm>
            <a:off x="1169774" y="3426941"/>
            <a:ext cx="7908322" cy="3377513"/>
          </a:xfrm>
          <a:prstGeom prst="rect">
            <a:avLst/>
          </a:prstGeom>
          <a:noFill/>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lnSpc>
                <a:spcPct val="150000"/>
              </a:lnSpc>
              <a:buNone/>
            </a:pPr>
            <a:r>
              <a:rPr lang="fa-IR" sz="1200" dirty="0">
                <a:cs typeface="B Koodak" panose="00000700000000000000" pitchFamily="2" charset="-78"/>
              </a:rPr>
              <a:t>الگوي پرتفوليوي كاربردي سلسله‌مراتبي </a:t>
            </a:r>
            <a:r>
              <a:rPr lang="fa-IR" sz="1200" u="sng" dirty="0" smtClean="0">
                <a:solidFill>
                  <a:srgbClr val="FF0000"/>
                </a:solidFill>
                <a:cs typeface="B Koodak" panose="00000700000000000000" pitchFamily="2" charset="-78"/>
              </a:rPr>
              <a:t>آنتوني</a:t>
            </a:r>
            <a:r>
              <a:rPr lang="fa-IR" sz="1200" dirty="0" smtClean="0">
                <a:cs typeface="B Koodak" panose="00000700000000000000" pitchFamily="2" charset="-78"/>
              </a:rPr>
              <a:t> ساختاري </a:t>
            </a:r>
            <a:r>
              <a:rPr lang="fa-IR" sz="1200" dirty="0">
                <a:cs typeface="B Koodak" panose="00000700000000000000" pitchFamily="2" charset="-78"/>
              </a:rPr>
              <a:t>را براي سيستم‌هاي اطلاعات در يك سازمان، بر مبناي بخش‌بندي فعاليت‌هاي مديريت به موارد ذيل تعريف كرد: </a:t>
            </a:r>
          </a:p>
          <a:p>
            <a:pPr marL="0" indent="0" algn="r" rtl="1">
              <a:lnSpc>
                <a:spcPct val="150000"/>
              </a:lnSpc>
              <a:buNone/>
            </a:pPr>
            <a:r>
              <a:rPr lang="fa-IR" sz="1200" dirty="0">
                <a:cs typeface="B Koodak" panose="00000700000000000000" pitchFamily="2" charset="-78"/>
              </a:rPr>
              <a:t>•	برنامه‌ريزي استراتژيك؛</a:t>
            </a:r>
          </a:p>
          <a:p>
            <a:pPr marL="0" indent="0" algn="r" rtl="1">
              <a:lnSpc>
                <a:spcPct val="150000"/>
              </a:lnSpc>
              <a:buNone/>
            </a:pPr>
            <a:r>
              <a:rPr lang="fa-IR" sz="1200" dirty="0">
                <a:cs typeface="B Koodak" panose="00000700000000000000" pitchFamily="2" charset="-78"/>
              </a:rPr>
              <a:t>•	كنترل مديريت؛ </a:t>
            </a:r>
          </a:p>
          <a:p>
            <a:pPr marL="0" indent="0" algn="r" rtl="1">
              <a:lnSpc>
                <a:spcPct val="150000"/>
              </a:lnSpc>
              <a:buNone/>
            </a:pPr>
            <a:r>
              <a:rPr lang="fa-IR" sz="1200" dirty="0">
                <a:cs typeface="B Koodak" panose="00000700000000000000" pitchFamily="2" charset="-78"/>
              </a:rPr>
              <a:t>•	كنترل عمليات. </a:t>
            </a:r>
          </a:p>
        </p:txBody>
      </p:sp>
      <p:pic>
        <p:nvPicPr>
          <p:cNvPr id="10" name="Picture 9"/>
          <p:cNvPicPr>
            <a:picLocks noChangeAspect="1"/>
          </p:cNvPicPr>
          <p:nvPr/>
        </p:nvPicPr>
        <p:blipFill>
          <a:blip r:embed="rId4"/>
          <a:stretch>
            <a:fillRect/>
          </a:stretch>
        </p:blipFill>
        <p:spPr>
          <a:xfrm>
            <a:off x="1327318" y="3783005"/>
            <a:ext cx="5139385" cy="2831980"/>
          </a:xfrm>
          <a:prstGeom prst="rect">
            <a:avLst/>
          </a:prstGeom>
          <a:solidFill>
            <a:schemeClr val="accent4">
              <a:lumMod val="20000"/>
              <a:lumOff val="80000"/>
            </a:schemeClr>
          </a:solidFill>
        </p:spPr>
      </p:pic>
      <p:sp>
        <p:nvSpPr>
          <p:cNvPr id="11" name="TextBox 10"/>
          <p:cNvSpPr txBox="1"/>
          <p:nvPr/>
        </p:nvSpPr>
        <p:spPr>
          <a:xfrm>
            <a:off x="2480102" y="6443748"/>
            <a:ext cx="2833816" cy="246221"/>
          </a:xfrm>
          <a:prstGeom prst="rect">
            <a:avLst/>
          </a:prstGeom>
          <a:noFill/>
        </p:spPr>
        <p:txBody>
          <a:bodyPr wrap="square" rtlCol="0">
            <a:spAutoFit/>
          </a:bodyPr>
          <a:lstStyle/>
          <a:p>
            <a:r>
              <a:rPr lang="fa-IR" sz="1000" b="1" dirty="0">
                <a:solidFill>
                  <a:srgbClr val="FF0000"/>
                </a:solidFill>
                <a:cs typeface="B Koodak" panose="00000700000000000000" pitchFamily="2" charset="-78"/>
              </a:rPr>
              <a:t>نمونه‌هاي معمول از سيستم‌هاي برنامه‌ريزي، كنترل و عمليات</a:t>
            </a:r>
            <a:endParaRPr lang="en-US" sz="1000" b="1" dirty="0">
              <a:solidFill>
                <a:srgbClr val="FF0000"/>
              </a:solidFill>
              <a:cs typeface="B Koodak" panose="00000700000000000000" pitchFamily="2" charset="-78"/>
            </a:endParaRPr>
          </a:p>
        </p:txBody>
      </p:sp>
    </p:spTree>
    <p:extLst>
      <p:ext uri="{BB962C8B-B14F-4D97-AF65-F5344CB8AC3E}">
        <p14:creationId xmlns="" xmlns:p14="http://schemas.microsoft.com/office/powerpoint/2010/main" val="2161737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a:t>
            </a:r>
            <a:endParaRPr lang="en-US" sz="1800" b="1" dirty="0">
              <a:solidFill>
                <a:srgbClr val="FFFF00"/>
              </a:solidFill>
              <a:cs typeface="B Koodak" panose="00000700000000000000" pitchFamily="2" charset="-78"/>
            </a:endParaRPr>
          </a:p>
        </p:txBody>
      </p:sp>
      <p:sp>
        <p:nvSpPr>
          <p:cNvPr id="3" name="Content Placeholder 2"/>
          <p:cNvSpPr>
            <a:spLocks noGrp="1"/>
          </p:cNvSpPr>
          <p:nvPr>
            <p:ph idx="1"/>
          </p:nvPr>
        </p:nvSpPr>
        <p:spPr>
          <a:xfrm>
            <a:off x="1168478" y="4064643"/>
            <a:ext cx="7860968" cy="2739812"/>
          </a:xfrm>
          <a:noFill/>
          <a:ln>
            <a:noFill/>
          </a:ln>
        </p:spPr>
        <p:txBody>
          <a:bodyPr>
            <a:normAutofit fontScale="85000" lnSpcReduction="20000"/>
          </a:bodyPr>
          <a:lstStyle/>
          <a:p>
            <a:pPr marL="0" indent="0" algn="just" rtl="1">
              <a:lnSpc>
                <a:spcPct val="150000"/>
              </a:lnSpc>
              <a:buNone/>
            </a:pPr>
            <a:r>
              <a:rPr lang="fa-IR" sz="1200" b="1" dirty="0" smtClean="0">
                <a:solidFill>
                  <a:srgbClr val="FF0000"/>
                </a:solidFill>
                <a:cs typeface="B Koodak" panose="00000700000000000000" pitchFamily="2" charset="-78"/>
              </a:rPr>
              <a:t>1-آغاز</a:t>
            </a:r>
            <a:r>
              <a:rPr lang="fa-IR" sz="1200" b="1" dirty="0">
                <a:solidFill>
                  <a:srgbClr val="FF0000"/>
                </a:solidFill>
                <a:cs typeface="B Koodak" panose="00000700000000000000" pitchFamily="2" charset="-78"/>
              </a:rPr>
              <a:t>: </a:t>
            </a:r>
            <a:r>
              <a:rPr lang="fa-IR" sz="1200" dirty="0">
                <a:cs typeface="B Koodak" panose="00000700000000000000" pitchFamily="2" charset="-78"/>
              </a:rPr>
              <a:t>پردازش بسته‌اي براي خودكارسازي عمليات دفتري به منظور كاهش هزينه، تمركز بر سيستمهاي عملياتي، فقدان علاقة مديريت. </a:t>
            </a:r>
          </a:p>
          <a:p>
            <a:pPr marL="0" indent="0" algn="just" rtl="1">
              <a:lnSpc>
                <a:spcPct val="150000"/>
              </a:lnSpc>
              <a:buNone/>
            </a:pPr>
            <a:r>
              <a:rPr lang="fa-IR" sz="1200" b="1" dirty="0" smtClean="0">
                <a:solidFill>
                  <a:srgbClr val="FF0000"/>
                </a:solidFill>
                <a:cs typeface="B Koodak" panose="00000700000000000000" pitchFamily="2" charset="-78"/>
              </a:rPr>
              <a:t>2-سرايت</a:t>
            </a:r>
            <a:r>
              <a:rPr lang="fa-IR" sz="1200" b="1" dirty="0">
                <a:solidFill>
                  <a:srgbClr val="FF0000"/>
                </a:solidFill>
                <a:cs typeface="B Koodak" panose="00000700000000000000" pitchFamily="2" charset="-78"/>
              </a:rPr>
              <a:t>: </a:t>
            </a:r>
            <a:r>
              <a:rPr lang="fa-IR" sz="1200" dirty="0">
                <a:cs typeface="B Koodak" panose="00000700000000000000" pitchFamily="2" charset="-78"/>
              </a:rPr>
              <a:t>رشد سريع تقاضاي كاربران براي كاربردهاي بيشتر به خاطر انتظارات بالاي آنان از منافع، حركت به سمت سيستم‌هاي آن‌لاين، نرخ بالاي هزينه‌هاي داده‌پردازي به خاطر تلاش براي تامين رضايت كاربران. كنترل كم در همه زمينه‌ها، مگر اين كه انگيزه خاصي براي متمركزسازي كنترل وجود داشته باشد.  </a:t>
            </a:r>
          </a:p>
          <a:p>
            <a:pPr marL="0" indent="0" algn="just" rtl="1">
              <a:lnSpc>
                <a:spcPct val="150000"/>
              </a:lnSpc>
              <a:buNone/>
            </a:pPr>
            <a:r>
              <a:rPr lang="fa-IR" sz="1200" b="1" dirty="0" smtClean="0">
                <a:solidFill>
                  <a:srgbClr val="FF0000"/>
                </a:solidFill>
                <a:cs typeface="B Koodak" panose="00000700000000000000" pitchFamily="2" charset="-78"/>
              </a:rPr>
              <a:t>3-كنترل</a:t>
            </a:r>
            <a:r>
              <a:rPr lang="fa-IR" sz="1200" b="1" dirty="0">
                <a:solidFill>
                  <a:srgbClr val="FF0000"/>
                </a:solidFill>
                <a:cs typeface="B Koodak" panose="00000700000000000000" pitchFamily="2" charset="-78"/>
              </a:rPr>
              <a:t>: </a:t>
            </a:r>
            <a:r>
              <a:rPr lang="fa-IR" sz="1200" dirty="0">
                <a:cs typeface="B Koodak" panose="00000700000000000000" pitchFamily="2" charset="-78"/>
              </a:rPr>
              <a:t>در پاسخ به نگراني مديريت در باره هزينه، از پروژه‌هاي سيستم‌ها انتظار مي‌رود كه بازدهي داشته باشند، برنامه‌ها تدوين شده و استانداردها و روش‌ها به كار گرفته شوند. اغلب فهرست طويلي از كاربردها و كاربران ناراضي را ايجاد مي‌كند. </a:t>
            </a:r>
          </a:p>
          <a:p>
            <a:pPr marL="0" indent="0" algn="just" rtl="1">
              <a:lnSpc>
                <a:spcPct val="150000"/>
              </a:lnSpc>
              <a:buNone/>
            </a:pPr>
            <a:r>
              <a:rPr lang="fa-IR" sz="1200" b="1" dirty="0" smtClean="0">
                <a:solidFill>
                  <a:srgbClr val="FF0000"/>
                </a:solidFill>
                <a:cs typeface="B Koodak" panose="00000700000000000000" pitchFamily="2" charset="-78"/>
              </a:rPr>
              <a:t>4-انسجام</a:t>
            </a:r>
            <a:r>
              <a:rPr lang="fa-IR" sz="1200" b="1" dirty="0">
                <a:solidFill>
                  <a:srgbClr val="FF0000"/>
                </a:solidFill>
                <a:cs typeface="B Koodak" panose="00000700000000000000" pitchFamily="2" charset="-78"/>
              </a:rPr>
              <a:t>: </a:t>
            </a:r>
            <a:r>
              <a:rPr lang="fa-IR" sz="1200" dirty="0">
                <a:cs typeface="B Koodak" panose="00000700000000000000" pitchFamily="2" charset="-78"/>
              </a:rPr>
              <a:t>هزينه‌هاي قابل توجه بر انسجام سيستم‌هاي موجود (از طريق ايجاد پايگاه داده) انجام مي‌شود. كاربر، مسئول سيستم‌هاي استقرار يافته است و داده‌پردازي، خدماتي را براي كاربران ارائه مي‌دهد. </a:t>
            </a:r>
          </a:p>
          <a:p>
            <a:pPr marL="0" indent="0" algn="just" rtl="1">
              <a:lnSpc>
                <a:spcPct val="150000"/>
              </a:lnSpc>
              <a:buNone/>
            </a:pPr>
            <a:r>
              <a:rPr lang="fa-IR" sz="1200" b="1" dirty="0" smtClean="0">
                <a:solidFill>
                  <a:srgbClr val="FF0000"/>
                </a:solidFill>
                <a:cs typeface="B Koodak" panose="00000700000000000000" pitchFamily="2" charset="-78"/>
              </a:rPr>
              <a:t>5-مديريت </a:t>
            </a:r>
            <a:r>
              <a:rPr lang="fa-IR" sz="1200" b="1" dirty="0">
                <a:solidFill>
                  <a:srgbClr val="FF0000"/>
                </a:solidFill>
                <a:cs typeface="B Koodak" panose="00000700000000000000" pitchFamily="2" charset="-78"/>
              </a:rPr>
              <a:t>داده: </a:t>
            </a:r>
            <a:r>
              <a:rPr lang="fa-IR" sz="1200" dirty="0">
                <a:cs typeface="B Koodak" panose="00000700000000000000" pitchFamily="2" charset="-78"/>
              </a:rPr>
              <a:t>الزامات اطلاعاتي به جاي پردازش آنها، موحب ايجاد پرتفوليوي كاربردها شده و اطلاعات در سازمان تسهيم مي شود. قابليت پايگاه داده وقتي درك مي شود كه كاربران به ارزش اطلاعات در سازمان پي ببرند. </a:t>
            </a:r>
          </a:p>
          <a:p>
            <a:pPr marL="0" indent="0" algn="just" rtl="1">
              <a:lnSpc>
                <a:spcPct val="150000"/>
              </a:lnSpc>
              <a:buNone/>
            </a:pPr>
            <a:r>
              <a:rPr lang="fa-IR" sz="1200" b="1" dirty="0" smtClean="0">
                <a:solidFill>
                  <a:srgbClr val="FF0000"/>
                </a:solidFill>
                <a:cs typeface="B Koodak" panose="00000700000000000000" pitchFamily="2" charset="-78"/>
              </a:rPr>
              <a:t>6-بلوغ</a:t>
            </a:r>
            <a:r>
              <a:rPr lang="fa-IR" sz="1200" b="1" dirty="0">
                <a:solidFill>
                  <a:srgbClr val="FF0000"/>
                </a:solidFill>
                <a:cs typeface="B Koodak" panose="00000700000000000000" pitchFamily="2" charset="-78"/>
              </a:rPr>
              <a:t>: </a:t>
            </a:r>
            <a:r>
              <a:rPr lang="fa-IR" sz="1200" dirty="0">
                <a:cs typeface="B Koodak" panose="00000700000000000000" pitchFamily="2" charset="-78"/>
              </a:rPr>
              <a:t>برنامه‌ريزي و توسعه سيستم‌هاي اطلاعات و تكنولوژي اطلاعات در سازمان با توسعه كسب وكار هماهنگ </a:t>
            </a:r>
            <a:r>
              <a:rPr lang="fa-IR" sz="1200" dirty="0" smtClean="0">
                <a:cs typeface="B Koodak" panose="00000700000000000000" pitchFamily="2" charset="-78"/>
              </a:rPr>
              <a:t>مي‌شود</a:t>
            </a:r>
            <a:r>
              <a:rPr lang="fa-IR" sz="1200" dirty="0">
                <a:cs typeface="B Koodak" panose="00000700000000000000" pitchFamily="2" charset="-78"/>
              </a:rPr>
              <a:t>.</a:t>
            </a:r>
          </a:p>
        </p:txBody>
      </p:sp>
      <p:sp>
        <p:nvSpPr>
          <p:cNvPr id="19" name="Flowchart: Delay 18"/>
          <p:cNvSpPr/>
          <p:nvPr/>
        </p:nvSpPr>
        <p:spPr>
          <a:xfrm>
            <a:off x="-8240" y="543699"/>
            <a:ext cx="1103871" cy="572504"/>
          </a:xfrm>
          <a:prstGeom prst="flowChartDelay">
            <a:avLst/>
          </a:prstGeom>
          <a:solidFill>
            <a:schemeClr val="accent4">
              <a:lumMod val="60000"/>
              <a:lumOff val="4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a:t>
            </a:r>
            <a:r>
              <a:rPr lang="fa-IR" sz="700" b="1" dirty="0" smtClean="0">
                <a:solidFill>
                  <a:schemeClr val="tx1"/>
                </a:solidFill>
                <a:cs typeface="B Koodak" panose="00000700000000000000" pitchFamily="2" charset="-78"/>
              </a:rPr>
              <a:t>اطلاعات و تكنولوژي‌ اطلاعات </a:t>
            </a:r>
            <a:r>
              <a:rPr lang="fa-IR" sz="700" b="1" dirty="0">
                <a:solidFill>
                  <a:schemeClr val="tx1"/>
                </a:solidFill>
                <a:cs typeface="B Koodak" panose="00000700000000000000" pitchFamily="2" charset="-78"/>
              </a:rPr>
              <a:t>در </a:t>
            </a:r>
            <a:r>
              <a:rPr lang="fa-IR" sz="700" b="1" dirty="0" smtClean="0">
                <a:solidFill>
                  <a:schemeClr val="tx1"/>
                </a:solidFill>
                <a:cs typeface="B Koodak" panose="00000700000000000000" pitchFamily="2" charset="-78"/>
              </a:rPr>
              <a:t>سازمان</a:t>
            </a:r>
            <a:endParaRPr lang="fa-IR" sz="700" b="1" dirty="0">
              <a:solidFill>
                <a:schemeClr val="tx1"/>
              </a:solidFill>
              <a:cs typeface="B Koodak" panose="00000700000000000000" pitchFamily="2" charset="-78"/>
            </a:endParaRP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03871"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تدوين استراتژي سيستم‌هاي اطلاعات و تكنولوژي اطلاعات</a:t>
            </a:r>
          </a:p>
        </p:txBody>
      </p:sp>
      <p:sp>
        <p:nvSpPr>
          <p:cNvPr id="29" name="TextBox 28"/>
          <p:cNvSpPr txBox="1"/>
          <p:nvPr/>
        </p:nvSpPr>
        <p:spPr>
          <a:xfrm>
            <a:off x="799069" y="671365"/>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1</a:t>
            </a:r>
            <a:endParaRPr lang="en-US" b="1" dirty="0">
              <a:solidFill>
                <a:srgbClr val="FF0000"/>
              </a:solidFill>
              <a:cs typeface="B Koodak" panose="00000700000000000000" pitchFamily="2" charset="-78"/>
            </a:endParaRPr>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3</a:t>
            </a:r>
            <a:endParaRPr lang="en-US" b="1" dirty="0">
              <a:solidFill>
                <a:srgbClr val="7030A0"/>
              </a:solidFill>
              <a:cs typeface="B Koodak" panose="00000700000000000000" pitchFamily="2" charset="-78"/>
            </a:endParaRPr>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9</a:t>
            </a:r>
            <a:endParaRPr lang="en-US" b="1" dirty="0">
              <a:solidFill>
                <a:srgbClr val="7030A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271849"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6</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pic>
        <p:nvPicPr>
          <p:cNvPr id="6" name="Picture 5"/>
          <p:cNvPicPr>
            <a:picLocks noChangeAspect="1"/>
          </p:cNvPicPr>
          <p:nvPr/>
        </p:nvPicPr>
        <p:blipFill>
          <a:blip r:embed="rId4"/>
          <a:stretch>
            <a:fillRect/>
          </a:stretch>
        </p:blipFill>
        <p:spPr>
          <a:xfrm>
            <a:off x="1193839" y="603380"/>
            <a:ext cx="6690417" cy="3389097"/>
          </a:xfrm>
          <a:prstGeom prst="rect">
            <a:avLst/>
          </a:prstGeom>
          <a:solidFill>
            <a:schemeClr val="accent4">
              <a:lumMod val="20000"/>
              <a:lumOff val="80000"/>
            </a:schemeClr>
          </a:solidFill>
        </p:spPr>
      </p:pic>
      <p:sp>
        <p:nvSpPr>
          <p:cNvPr id="38" name="TextBox 37"/>
          <p:cNvSpPr txBox="1"/>
          <p:nvPr/>
        </p:nvSpPr>
        <p:spPr>
          <a:xfrm>
            <a:off x="2693772" y="614493"/>
            <a:ext cx="3690550" cy="246221"/>
          </a:xfrm>
          <a:prstGeom prst="rect">
            <a:avLst/>
          </a:prstGeom>
          <a:noFill/>
        </p:spPr>
        <p:txBody>
          <a:bodyPr wrap="square" rtlCol="0">
            <a:spAutoFit/>
          </a:bodyPr>
          <a:lstStyle/>
          <a:p>
            <a:pPr algn="ctr"/>
            <a:r>
              <a:rPr lang="fa-IR" sz="1000" b="1" dirty="0" smtClean="0">
                <a:solidFill>
                  <a:srgbClr val="FF0000"/>
                </a:solidFill>
                <a:cs typeface="B Koodak" panose="00000700000000000000" pitchFamily="2" charset="-78"/>
              </a:rPr>
              <a:t>مراحل تکامل سیستم های اطلاعات و تکنولوژی اطلاعات در ارتباط با هزینه ها</a:t>
            </a:r>
            <a:endParaRPr lang="en-US" sz="1000" b="1" dirty="0">
              <a:solidFill>
                <a:srgbClr val="FF0000"/>
              </a:solidFill>
              <a:cs typeface="B Koodak" panose="00000700000000000000" pitchFamily="2" charset="-78"/>
            </a:endParaRPr>
          </a:p>
        </p:txBody>
      </p:sp>
      <p:sp>
        <p:nvSpPr>
          <p:cNvPr id="7" name="TextBox 6"/>
          <p:cNvSpPr txBox="1"/>
          <p:nvPr/>
        </p:nvSpPr>
        <p:spPr>
          <a:xfrm>
            <a:off x="7932907" y="700704"/>
            <a:ext cx="1145190" cy="830997"/>
          </a:xfrm>
          <a:prstGeom prst="rect">
            <a:avLst/>
          </a:prstGeom>
          <a:noFill/>
        </p:spPr>
        <p:txBody>
          <a:bodyPr wrap="square" rtlCol="0">
            <a:spAutoFit/>
          </a:bodyPr>
          <a:lstStyle/>
          <a:p>
            <a:pPr algn="r" rtl="1"/>
            <a:r>
              <a:rPr lang="fa-IR" sz="1600" b="1" dirty="0" smtClean="0">
                <a:solidFill>
                  <a:srgbClr val="7030A0"/>
                </a:solidFill>
                <a:cs typeface="B Koodak" panose="00000700000000000000" pitchFamily="2" charset="-78"/>
              </a:rPr>
              <a:t>الگوی تکاملی نولان و گیبسون</a:t>
            </a:r>
            <a:endParaRPr lang="en-US" sz="1600" b="1" dirty="0">
              <a:solidFill>
                <a:srgbClr val="7030A0"/>
              </a:solidFill>
              <a:cs typeface="B Koodak" panose="00000700000000000000" pitchFamily="2" charset="-78"/>
            </a:endParaRPr>
          </a:p>
        </p:txBody>
      </p:sp>
    </p:spTree>
    <p:extLst>
      <p:ext uri="{BB962C8B-B14F-4D97-AF65-F5344CB8AC3E}">
        <p14:creationId xmlns="" xmlns:p14="http://schemas.microsoft.com/office/powerpoint/2010/main" val="744160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a:t>
            </a:r>
            <a:endParaRPr lang="en-US" sz="1800" b="1" dirty="0">
              <a:solidFill>
                <a:srgbClr val="FFFF00"/>
              </a:solidFill>
              <a:cs typeface="B Koodak" panose="00000700000000000000" pitchFamily="2" charset="-78"/>
            </a:endParaRPr>
          </a:p>
        </p:txBody>
      </p:sp>
      <p:sp>
        <p:nvSpPr>
          <p:cNvPr id="3" name="Content Placeholder 2"/>
          <p:cNvSpPr>
            <a:spLocks noGrp="1"/>
          </p:cNvSpPr>
          <p:nvPr>
            <p:ph idx="1"/>
          </p:nvPr>
        </p:nvSpPr>
        <p:spPr>
          <a:xfrm>
            <a:off x="1152006" y="4064643"/>
            <a:ext cx="7860968" cy="2739812"/>
          </a:xfrm>
          <a:noFill/>
          <a:ln>
            <a:noFill/>
          </a:ln>
        </p:spPr>
        <p:txBody>
          <a:bodyPr>
            <a:normAutofit fontScale="92500" lnSpcReduction="20000"/>
          </a:bodyPr>
          <a:lstStyle/>
          <a:p>
            <a:pPr marL="0" indent="0" algn="just" rtl="1">
              <a:lnSpc>
                <a:spcPct val="150000"/>
              </a:lnSpc>
              <a:buNone/>
            </a:pPr>
            <a:r>
              <a:rPr lang="fa-IR" sz="1300" b="1" dirty="0" smtClean="0">
                <a:solidFill>
                  <a:srgbClr val="7030A0"/>
                </a:solidFill>
                <a:cs typeface="B Koodak" panose="00000700000000000000" pitchFamily="2" charset="-78"/>
              </a:rPr>
              <a:t>الگوی سه مرحله ای هیرشیم:</a:t>
            </a:r>
          </a:p>
          <a:p>
            <a:pPr marL="0" indent="0" algn="just" rtl="1">
              <a:lnSpc>
                <a:spcPct val="150000"/>
              </a:lnSpc>
              <a:buNone/>
            </a:pPr>
            <a:r>
              <a:rPr lang="fa-IR" sz="1300" b="1" dirty="0" smtClean="0">
                <a:solidFill>
                  <a:srgbClr val="FF0000"/>
                </a:solidFill>
                <a:cs typeface="B Koodak" panose="00000700000000000000" pitchFamily="2" charset="-78"/>
              </a:rPr>
              <a:t>1- توزيع: </a:t>
            </a:r>
            <a:r>
              <a:rPr lang="fa-IR" sz="1300" dirty="0">
                <a:cs typeface="B Koodak" panose="00000700000000000000" pitchFamily="2" charset="-78"/>
              </a:rPr>
              <a:t>موضوعات سيستم‌هاي اطلاعات عمدتاً داخلي هستند، توانايي توزيع را بهبود داده و سيستمها و تكنولوژي‌ را پشتيباني مي‌كنند. معتبر بودن از ديد مديران ارشد هدف اوليه است. اين موضوع، به معني بهبود عملكرد توزيع، نه صرفاً ارائه آنچه كه مشتريان به طور واقعي نياز دارند، است. </a:t>
            </a:r>
          </a:p>
          <a:p>
            <a:pPr marL="0" indent="0" algn="just" rtl="1">
              <a:lnSpc>
                <a:spcPct val="150000"/>
              </a:lnSpc>
              <a:buNone/>
            </a:pPr>
            <a:r>
              <a:rPr lang="fa-IR" sz="1300" b="1" dirty="0">
                <a:solidFill>
                  <a:srgbClr val="FF0000"/>
                </a:solidFill>
                <a:cs typeface="B Koodak" panose="00000700000000000000" pitchFamily="2" charset="-78"/>
              </a:rPr>
              <a:t>2- جهت‌يابي مجدد: </a:t>
            </a:r>
            <a:r>
              <a:rPr lang="fa-IR" sz="1300" dirty="0">
                <a:cs typeface="B Koodak" panose="00000700000000000000" pitchFamily="2" charset="-78"/>
              </a:rPr>
              <a:t>برقراري ارتباطات خوب با واحدهاي وظيفه‌اي اصلي در كسب و كار، پشتيباني تقاضاي تجاري از طريق ارائه طيف گسترده‌اي از خدمات است. كانون توجه اين مباحث، به خارج از دپارتمان پردازش داده‌ها مربوط بوده و هدف اصلي، ارائه خدمات ارزشمند به همه وظايف سازماني است. ساير حوزه‌ها، بدون در نظر گرفتن اهميت آن در سازمان، بايد از اين دپارتمان بهره گيرند. </a:t>
            </a:r>
          </a:p>
          <a:p>
            <a:pPr marL="0" indent="0" algn="just" rtl="1">
              <a:lnSpc>
                <a:spcPct val="150000"/>
              </a:lnSpc>
              <a:buNone/>
            </a:pPr>
            <a:r>
              <a:rPr lang="fa-IR" sz="1300" b="1" dirty="0">
                <a:solidFill>
                  <a:srgbClr val="FF0000"/>
                </a:solidFill>
                <a:cs typeface="B Koodak" panose="00000700000000000000" pitchFamily="2" charset="-78"/>
              </a:rPr>
              <a:t>3- سازماندهي مجدد: </a:t>
            </a:r>
            <a:r>
              <a:rPr lang="fa-IR" sz="1300" dirty="0">
                <a:cs typeface="B Koodak" panose="00000700000000000000" pitchFamily="2" charset="-78"/>
              </a:rPr>
              <a:t>سطح بالايي از آگاهي كه بواسطه نگاه «محلي» به حوزه‌هاي تجاري و «تمركزگرايي» در مديريت ارشد بوجود آمده است، نياز براي سازماندهي مجدد مسئوليت‌هاي طراحي شده براي دستيابي به انسجام در سرمايه‌گذاري‌هاي سيستم‌هاي اطلاعات با استراتژي كسب و كار در تمام حوزه‌هاي وظيفه‌اي را بوجود آورده است.</a:t>
            </a:r>
            <a:endParaRPr lang="en-US" sz="1300" dirty="0">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4">
              <a:lumMod val="60000"/>
              <a:lumOff val="4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a:t>
            </a:r>
            <a:r>
              <a:rPr lang="fa-IR" sz="700" b="1" dirty="0" smtClean="0">
                <a:solidFill>
                  <a:schemeClr val="tx1"/>
                </a:solidFill>
                <a:cs typeface="B Koodak" panose="00000700000000000000" pitchFamily="2" charset="-78"/>
              </a:rPr>
              <a:t>اطلاعات و تكنولوژي‌ اطلاعات </a:t>
            </a:r>
            <a:r>
              <a:rPr lang="fa-IR" sz="700" b="1" dirty="0">
                <a:solidFill>
                  <a:schemeClr val="tx1"/>
                </a:solidFill>
                <a:cs typeface="B Koodak" panose="00000700000000000000" pitchFamily="2" charset="-78"/>
              </a:rPr>
              <a:t>در </a:t>
            </a:r>
            <a:r>
              <a:rPr lang="fa-IR" sz="700" b="1" dirty="0" smtClean="0">
                <a:solidFill>
                  <a:schemeClr val="tx1"/>
                </a:solidFill>
                <a:cs typeface="B Koodak" panose="00000700000000000000" pitchFamily="2" charset="-78"/>
              </a:rPr>
              <a:t>سازمان</a:t>
            </a:r>
            <a:endParaRPr lang="fa-IR" sz="700" b="1" dirty="0">
              <a:solidFill>
                <a:schemeClr val="tx1"/>
              </a:solidFill>
              <a:cs typeface="B Koodak" panose="00000700000000000000" pitchFamily="2" charset="-78"/>
            </a:endParaRP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03871"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تدوين استراتژي سيستم‌هاي اطلاعات و تكنولوژي اطلاعات</a:t>
            </a:r>
          </a:p>
        </p:txBody>
      </p:sp>
      <p:sp>
        <p:nvSpPr>
          <p:cNvPr id="29" name="TextBox 28"/>
          <p:cNvSpPr txBox="1"/>
          <p:nvPr/>
        </p:nvSpPr>
        <p:spPr>
          <a:xfrm>
            <a:off x="799069" y="671365"/>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1</a:t>
            </a:r>
            <a:endParaRPr lang="en-US" b="1" dirty="0">
              <a:solidFill>
                <a:srgbClr val="FF0000"/>
              </a:solidFill>
              <a:cs typeface="B Koodak" panose="00000700000000000000" pitchFamily="2" charset="-78"/>
            </a:endParaRPr>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3</a:t>
            </a:r>
            <a:endParaRPr lang="en-US" b="1" dirty="0">
              <a:solidFill>
                <a:srgbClr val="7030A0"/>
              </a:solidFill>
              <a:cs typeface="B Koodak" panose="00000700000000000000" pitchFamily="2" charset="-78"/>
            </a:endParaRPr>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9</a:t>
            </a:r>
            <a:endParaRPr lang="en-US" b="1" dirty="0">
              <a:solidFill>
                <a:srgbClr val="7030A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271849"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7</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pic>
        <p:nvPicPr>
          <p:cNvPr id="5" name="Picture 4"/>
          <p:cNvPicPr>
            <a:picLocks noChangeAspect="1"/>
          </p:cNvPicPr>
          <p:nvPr/>
        </p:nvPicPr>
        <p:blipFill>
          <a:blip r:embed="rId4"/>
          <a:stretch>
            <a:fillRect/>
          </a:stretch>
        </p:blipFill>
        <p:spPr>
          <a:xfrm>
            <a:off x="2215979" y="881449"/>
            <a:ext cx="5293130" cy="3069568"/>
          </a:xfrm>
          <a:prstGeom prst="rect">
            <a:avLst/>
          </a:prstGeom>
          <a:solidFill>
            <a:schemeClr val="accent6">
              <a:lumMod val="20000"/>
              <a:lumOff val="80000"/>
            </a:schemeClr>
          </a:solidFill>
        </p:spPr>
      </p:pic>
      <p:sp>
        <p:nvSpPr>
          <p:cNvPr id="35" name="TextBox 34"/>
          <p:cNvSpPr txBox="1"/>
          <p:nvPr/>
        </p:nvSpPr>
        <p:spPr>
          <a:xfrm>
            <a:off x="2646565" y="532248"/>
            <a:ext cx="4431957" cy="292388"/>
          </a:xfrm>
          <a:prstGeom prst="rect">
            <a:avLst/>
          </a:prstGeom>
          <a:solidFill>
            <a:schemeClr val="accent4">
              <a:lumMod val="20000"/>
              <a:lumOff val="80000"/>
            </a:schemeClr>
          </a:solidFill>
        </p:spPr>
        <p:txBody>
          <a:bodyPr wrap="square" rtlCol="0">
            <a:spAutoFit/>
          </a:bodyPr>
          <a:lstStyle/>
          <a:p>
            <a:pPr algn="ctr"/>
            <a:r>
              <a:rPr lang="fa-IR" sz="1300" b="1" dirty="0" smtClean="0">
                <a:solidFill>
                  <a:srgbClr val="FF0000"/>
                </a:solidFill>
                <a:cs typeface="B Koodak" panose="00000700000000000000" pitchFamily="2" charset="-78"/>
              </a:rPr>
              <a:t>تبادلات میان مدیریت کامپیوتری و مدیریت اطلاعات: ارتباطات و کانون توجه</a:t>
            </a:r>
            <a:endParaRPr lang="en-US" sz="1300" b="1" dirty="0">
              <a:solidFill>
                <a:srgbClr val="FF0000"/>
              </a:solidFill>
              <a:cs typeface="B Koodak" panose="00000700000000000000" pitchFamily="2" charset="-78"/>
            </a:endParaRPr>
          </a:p>
        </p:txBody>
      </p:sp>
    </p:spTree>
    <p:extLst>
      <p:ext uri="{BB962C8B-B14F-4D97-AF65-F5344CB8AC3E}">
        <p14:creationId xmlns="" xmlns:p14="http://schemas.microsoft.com/office/powerpoint/2010/main" val="193300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a:t>
            </a:r>
            <a:endParaRPr lang="en-US" sz="1800" b="1" dirty="0">
              <a:solidFill>
                <a:srgbClr val="FFFF00"/>
              </a:solidFill>
              <a:cs typeface="B Koodak" panose="00000700000000000000" pitchFamily="2" charset="-78"/>
            </a:endParaRPr>
          </a:p>
        </p:txBody>
      </p:sp>
      <p:sp>
        <p:nvSpPr>
          <p:cNvPr id="3" name="Content Placeholder 2"/>
          <p:cNvSpPr>
            <a:spLocks noGrp="1"/>
          </p:cNvSpPr>
          <p:nvPr>
            <p:ph idx="1"/>
          </p:nvPr>
        </p:nvSpPr>
        <p:spPr>
          <a:xfrm>
            <a:off x="1217129" y="856032"/>
            <a:ext cx="7860968" cy="1885030"/>
          </a:xfrm>
          <a:noFill/>
          <a:ln>
            <a:noFill/>
          </a:ln>
        </p:spPr>
        <p:txBody>
          <a:bodyPr>
            <a:normAutofit fontScale="92500" lnSpcReduction="10000"/>
          </a:bodyPr>
          <a:lstStyle/>
          <a:p>
            <a:pPr algn="r" rtl="1">
              <a:lnSpc>
                <a:spcPct val="120000"/>
              </a:lnSpc>
              <a:buFont typeface="Wingdings" panose="05000000000000000000" pitchFamily="2" charset="2"/>
              <a:buChar char="q"/>
            </a:pPr>
            <a:r>
              <a:rPr lang="fa-IR" sz="1300" dirty="0">
                <a:cs typeface="B Koodak" panose="00000700000000000000" pitchFamily="2" charset="-78"/>
              </a:rPr>
              <a:t>در اواسط دهه </a:t>
            </a:r>
            <a:r>
              <a:rPr lang="fa-IR" sz="1300" dirty="0" smtClean="0">
                <a:cs typeface="B Koodak" panose="00000700000000000000" pitchFamily="2" charset="-78"/>
              </a:rPr>
              <a:t>1970 دو نوع کلی سیستم های عملیاتی و کنترل </a:t>
            </a:r>
            <a:r>
              <a:rPr lang="fa-IR" sz="1300" b="1" dirty="0" smtClean="0">
                <a:cs typeface="B Koodak" panose="00000700000000000000" pitchFamily="2" charset="-78"/>
              </a:rPr>
              <a:t>:</a:t>
            </a:r>
          </a:p>
          <a:p>
            <a:pPr lvl="1" algn="r" rtl="1">
              <a:lnSpc>
                <a:spcPct val="120000"/>
              </a:lnSpc>
              <a:buFontTx/>
              <a:buChar char="-"/>
            </a:pPr>
            <a:r>
              <a:rPr lang="fa-IR" sz="1300" b="1" dirty="0" smtClean="0">
                <a:solidFill>
                  <a:srgbClr val="0070C0"/>
                </a:solidFill>
                <a:cs typeface="B Koodak" panose="00000700000000000000" pitchFamily="2" charset="-78"/>
              </a:rPr>
              <a:t>نظارت</a:t>
            </a:r>
            <a:r>
              <a:rPr lang="fa-IR" sz="1300" dirty="0" smtClean="0">
                <a:solidFill>
                  <a:srgbClr val="0070C0"/>
                </a:solidFill>
                <a:cs typeface="B Koodak" panose="00000700000000000000" pitchFamily="2" charset="-78"/>
              </a:rPr>
              <a:t>: </a:t>
            </a:r>
            <a:r>
              <a:rPr lang="fa-IR" sz="1300" dirty="0" smtClean="0">
                <a:cs typeface="B Koodak" panose="00000700000000000000" pitchFamily="2" charset="-78"/>
              </a:rPr>
              <a:t>اداره و کنترل تراکنش ها</a:t>
            </a:r>
          </a:p>
          <a:p>
            <a:pPr lvl="1" algn="r" rtl="1">
              <a:lnSpc>
                <a:spcPct val="120000"/>
              </a:lnSpc>
              <a:buFontTx/>
              <a:buChar char="-"/>
            </a:pPr>
            <a:r>
              <a:rPr lang="fa-IR" sz="1300" b="1" dirty="0" smtClean="0">
                <a:solidFill>
                  <a:srgbClr val="0070C0"/>
                </a:solidFill>
                <a:cs typeface="B Koodak" panose="00000700000000000000" pitchFamily="2" charset="-78"/>
              </a:rPr>
              <a:t>استثناء</a:t>
            </a:r>
            <a:r>
              <a:rPr lang="fa-IR" sz="1300" dirty="0" smtClean="0">
                <a:solidFill>
                  <a:srgbClr val="0070C0"/>
                </a:solidFill>
                <a:cs typeface="B Koodak" panose="00000700000000000000" pitchFamily="2" charset="-78"/>
              </a:rPr>
              <a:t>: </a:t>
            </a:r>
            <a:r>
              <a:rPr lang="fa-IR" sz="1300" dirty="0" smtClean="0">
                <a:cs typeface="B Koodak" panose="00000700000000000000" pitchFamily="2" charset="-78"/>
              </a:rPr>
              <a:t>گزارش و فعالیتهای آنی</a:t>
            </a:r>
            <a:endParaRPr lang="fa-IR" sz="1300" dirty="0">
              <a:cs typeface="B Koodak" panose="00000700000000000000" pitchFamily="2" charset="-78"/>
            </a:endParaRPr>
          </a:p>
          <a:p>
            <a:pPr algn="r" rtl="1">
              <a:lnSpc>
                <a:spcPct val="120000"/>
              </a:lnSpc>
              <a:buFont typeface="Wingdings" panose="05000000000000000000" pitchFamily="2" charset="2"/>
              <a:buChar char="q"/>
            </a:pPr>
            <a:r>
              <a:rPr lang="fa-IR" sz="1300" dirty="0">
                <a:cs typeface="B Koodak" panose="00000700000000000000" pitchFamily="2" charset="-78"/>
              </a:rPr>
              <a:t>در اوايل دهه 1980، سيستم‌هاي اتوماسيون اداري، ابزارهاي جديد پردازش و برقراري ارتباط را فراهم آوردند. اين مزايا امكان انجام دو كار ديگر را به مجموعه سيستم‌هاي اطلاعات و تكنولوژي اطلاعات اضافه مي‌كند: </a:t>
            </a:r>
          </a:p>
          <a:p>
            <a:pPr marL="457200" lvl="1" indent="0" algn="r" rtl="1">
              <a:lnSpc>
                <a:spcPct val="120000"/>
              </a:lnSpc>
              <a:buNone/>
            </a:pPr>
            <a:r>
              <a:rPr lang="fa-IR" sz="1300" b="1" dirty="0" smtClean="0">
                <a:solidFill>
                  <a:srgbClr val="0070C0"/>
                </a:solidFill>
                <a:cs typeface="B Koodak" panose="00000700000000000000" pitchFamily="2" charset="-78"/>
              </a:rPr>
              <a:t>-</a:t>
            </a:r>
            <a:r>
              <a:rPr lang="fa-IR" sz="1300" b="1" dirty="0" smtClean="0">
                <a:solidFill>
                  <a:srgbClr val="FF0000"/>
                </a:solidFill>
                <a:cs typeface="B Koodak" panose="00000700000000000000" pitchFamily="2" charset="-78"/>
              </a:rPr>
              <a:t>  </a:t>
            </a:r>
            <a:r>
              <a:rPr lang="fa-IR" sz="1300" b="1" dirty="0" smtClean="0">
                <a:solidFill>
                  <a:srgbClr val="0070C0"/>
                </a:solidFill>
                <a:cs typeface="B Koodak" panose="00000700000000000000" pitchFamily="2" charset="-78"/>
              </a:rPr>
              <a:t>جستجو: </a:t>
            </a:r>
            <a:r>
              <a:rPr lang="fa-IR" sz="1300" dirty="0">
                <a:cs typeface="B Koodak" panose="00000700000000000000" pitchFamily="2" charset="-78"/>
              </a:rPr>
              <a:t>دسترسي انعطاف‌پذير به داده‌ها و اطلاعات توسط كاربر؛</a:t>
            </a:r>
          </a:p>
          <a:p>
            <a:pPr marL="457200" lvl="1" indent="0" algn="r" rtl="1">
              <a:lnSpc>
                <a:spcPct val="120000"/>
              </a:lnSpc>
              <a:buNone/>
            </a:pPr>
            <a:r>
              <a:rPr lang="fa-IR" sz="1300" b="1" dirty="0" smtClean="0">
                <a:solidFill>
                  <a:srgbClr val="0070C0"/>
                </a:solidFill>
                <a:cs typeface="B Koodak" panose="00000700000000000000" pitchFamily="2" charset="-78"/>
              </a:rPr>
              <a:t>- تجزيه </a:t>
            </a:r>
            <a:r>
              <a:rPr lang="fa-IR" sz="1300" b="1" dirty="0">
                <a:solidFill>
                  <a:srgbClr val="0070C0"/>
                </a:solidFill>
                <a:cs typeface="B Koodak" panose="00000700000000000000" pitchFamily="2" charset="-78"/>
              </a:rPr>
              <a:t>و </a:t>
            </a:r>
            <a:r>
              <a:rPr lang="fa-IR" sz="1300" b="1" dirty="0" smtClean="0">
                <a:solidFill>
                  <a:srgbClr val="0070C0"/>
                </a:solidFill>
                <a:cs typeface="B Koodak" panose="00000700000000000000" pitchFamily="2" charset="-78"/>
              </a:rPr>
              <a:t>تحليل: </a:t>
            </a:r>
            <a:r>
              <a:rPr lang="fa-IR" sz="1300" dirty="0">
                <a:cs typeface="B Koodak" panose="00000700000000000000" pitchFamily="2" charset="-78"/>
              </a:rPr>
              <a:t>پشتيباني از تصميم با پردازش انعطاف‌پذير داده‌ها و اطلاعات</a:t>
            </a:r>
            <a:r>
              <a:rPr lang="fa-IR" sz="1300" dirty="0" smtClean="0">
                <a:cs typeface="B Koodak" panose="00000700000000000000" pitchFamily="2" charset="-78"/>
              </a:rPr>
              <a:t>.</a:t>
            </a:r>
          </a:p>
        </p:txBody>
      </p:sp>
      <p:sp>
        <p:nvSpPr>
          <p:cNvPr id="19" name="Flowchart: Delay 18"/>
          <p:cNvSpPr/>
          <p:nvPr/>
        </p:nvSpPr>
        <p:spPr>
          <a:xfrm>
            <a:off x="-8240" y="543699"/>
            <a:ext cx="1103871" cy="572504"/>
          </a:xfrm>
          <a:prstGeom prst="flowChartDelay">
            <a:avLst/>
          </a:prstGeom>
          <a:solidFill>
            <a:schemeClr val="accent4">
              <a:lumMod val="60000"/>
              <a:lumOff val="4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a:t>
            </a:r>
            <a:r>
              <a:rPr lang="fa-IR" sz="700" b="1" dirty="0" smtClean="0">
                <a:solidFill>
                  <a:schemeClr val="tx1"/>
                </a:solidFill>
                <a:cs typeface="B Koodak" panose="00000700000000000000" pitchFamily="2" charset="-78"/>
              </a:rPr>
              <a:t>اطلاعات و تكنولوژي‌ اطلاعات </a:t>
            </a:r>
            <a:r>
              <a:rPr lang="fa-IR" sz="700" b="1" dirty="0">
                <a:solidFill>
                  <a:schemeClr val="tx1"/>
                </a:solidFill>
                <a:cs typeface="B Koodak" panose="00000700000000000000" pitchFamily="2" charset="-78"/>
              </a:rPr>
              <a:t>در </a:t>
            </a:r>
            <a:r>
              <a:rPr lang="fa-IR" sz="700" b="1" dirty="0" smtClean="0">
                <a:solidFill>
                  <a:schemeClr val="tx1"/>
                </a:solidFill>
                <a:cs typeface="B Koodak" panose="00000700000000000000" pitchFamily="2" charset="-78"/>
              </a:rPr>
              <a:t>سازمان</a:t>
            </a:r>
            <a:endParaRPr lang="fa-IR" sz="700" b="1" dirty="0">
              <a:solidFill>
                <a:schemeClr val="tx1"/>
              </a:solidFill>
              <a:cs typeface="B Koodak" panose="00000700000000000000" pitchFamily="2" charset="-78"/>
            </a:endParaRP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03871"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تدوين استراتژي سيستم‌هاي اطلاعات و تكنولوژي اطلاعات</a:t>
            </a:r>
          </a:p>
        </p:txBody>
      </p:sp>
      <p:sp>
        <p:nvSpPr>
          <p:cNvPr id="29" name="TextBox 28"/>
          <p:cNvSpPr txBox="1"/>
          <p:nvPr/>
        </p:nvSpPr>
        <p:spPr>
          <a:xfrm>
            <a:off x="799069" y="671365"/>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1</a:t>
            </a:r>
            <a:endParaRPr lang="en-US" b="1" dirty="0">
              <a:solidFill>
                <a:srgbClr val="FF0000"/>
              </a:solidFill>
              <a:cs typeface="B Koodak" panose="00000700000000000000" pitchFamily="2" charset="-78"/>
            </a:endParaRPr>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3</a:t>
            </a:r>
            <a:endParaRPr lang="en-US" b="1" dirty="0">
              <a:solidFill>
                <a:srgbClr val="7030A0"/>
              </a:solidFill>
              <a:cs typeface="B Koodak" panose="00000700000000000000" pitchFamily="2" charset="-78"/>
            </a:endParaRPr>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9</a:t>
            </a:r>
            <a:endParaRPr lang="en-US" b="1" dirty="0">
              <a:solidFill>
                <a:srgbClr val="7030A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271849"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8</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4" name="TextBox 3"/>
          <p:cNvSpPr txBox="1"/>
          <p:nvPr/>
        </p:nvSpPr>
        <p:spPr>
          <a:xfrm>
            <a:off x="5107460" y="494271"/>
            <a:ext cx="3970637" cy="338554"/>
          </a:xfrm>
          <a:prstGeom prst="rect">
            <a:avLst/>
          </a:prstGeom>
          <a:solidFill>
            <a:schemeClr val="accent2">
              <a:lumMod val="40000"/>
              <a:lumOff val="60000"/>
            </a:schemeClr>
          </a:solidFill>
        </p:spPr>
        <p:txBody>
          <a:bodyPr wrap="square" rtlCol="0">
            <a:spAutoFit/>
          </a:bodyPr>
          <a:lstStyle/>
          <a:p>
            <a:pPr lvl="0" algn="r" rtl="1"/>
            <a:r>
              <a:rPr lang="fa-IR" sz="1600" b="1" dirty="0" smtClean="0">
                <a:solidFill>
                  <a:srgbClr val="7030A0"/>
                </a:solidFill>
                <a:cs typeface="B Koodak" panose="00000700000000000000" pitchFamily="2" charset="-78"/>
              </a:rPr>
              <a:t>الگوها و دیدگاههای اخیر: تا سال 1980</a:t>
            </a:r>
            <a:endParaRPr lang="en-US" sz="1600" b="1" dirty="0">
              <a:solidFill>
                <a:srgbClr val="7030A0"/>
              </a:solidFill>
              <a:cs typeface="B Koodak" panose="00000700000000000000" pitchFamily="2" charset="-78"/>
            </a:endParaRPr>
          </a:p>
        </p:txBody>
      </p:sp>
      <p:pic>
        <p:nvPicPr>
          <p:cNvPr id="6" name="Picture 5"/>
          <p:cNvPicPr>
            <a:picLocks noChangeAspect="1"/>
          </p:cNvPicPr>
          <p:nvPr/>
        </p:nvPicPr>
        <p:blipFill>
          <a:blip r:embed="rId4"/>
          <a:stretch>
            <a:fillRect/>
          </a:stretch>
        </p:blipFill>
        <p:spPr>
          <a:xfrm>
            <a:off x="1631868" y="2810763"/>
            <a:ext cx="5223004" cy="2980201"/>
          </a:xfrm>
          <a:prstGeom prst="rect">
            <a:avLst/>
          </a:prstGeom>
        </p:spPr>
      </p:pic>
      <p:sp>
        <p:nvSpPr>
          <p:cNvPr id="35" name="TextBox 34"/>
          <p:cNvSpPr txBox="1"/>
          <p:nvPr/>
        </p:nvSpPr>
        <p:spPr>
          <a:xfrm>
            <a:off x="7142304" y="3464159"/>
            <a:ext cx="1247565" cy="553998"/>
          </a:xfrm>
          <a:prstGeom prst="rect">
            <a:avLst/>
          </a:prstGeom>
          <a:solidFill>
            <a:schemeClr val="accent4">
              <a:lumMod val="20000"/>
              <a:lumOff val="80000"/>
            </a:schemeClr>
          </a:solidFill>
        </p:spPr>
        <p:txBody>
          <a:bodyPr wrap="square" rtlCol="0">
            <a:spAutoFit/>
          </a:bodyPr>
          <a:lstStyle/>
          <a:p>
            <a:pPr algn="ctr"/>
            <a:r>
              <a:rPr lang="fa-IR" sz="1000" b="1" dirty="0" smtClean="0">
                <a:solidFill>
                  <a:srgbClr val="FF0000"/>
                </a:solidFill>
                <a:cs typeface="B Koodak" panose="00000700000000000000" pitchFamily="2" charset="-78"/>
              </a:rPr>
              <a:t>تفاوت میان داده پردازی و سیستم های اطلاعات مدیریت</a:t>
            </a:r>
            <a:endParaRPr lang="en-US" sz="1000" b="1" dirty="0">
              <a:solidFill>
                <a:srgbClr val="FF0000"/>
              </a:solidFill>
              <a:cs typeface="B Koodak" panose="00000700000000000000" pitchFamily="2" charset="-78"/>
            </a:endParaRPr>
          </a:p>
        </p:txBody>
      </p:sp>
      <p:sp>
        <p:nvSpPr>
          <p:cNvPr id="7" name="TextBox 6"/>
          <p:cNvSpPr txBox="1"/>
          <p:nvPr/>
        </p:nvSpPr>
        <p:spPr>
          <a:xfrm>
            <a:off x="1556949" y="5563599"/>
            <a:ext cx="7521148" cy="1215717"/>
          </a:xfrm>
          <a:prstGeom prst="rect">
            <a:avLst/>
          </a:prstGeom>
          <a:noFill/>
        </p:spPr>
        <p:txBody>
          <a:bodyPr wrap="square" rtlCol="0">
            <a:spAutoFit/>
          </a:bodyPr>
          <a:lstStyle/>
          <a:p>
            <a:pPr marL="285750" lvl="0" indent="-285750" algn="r" rtl="1">
              <a:spcBef>
                <a:spcPts val="1000"/>
              </a:spcBef>
              <a:buFont typeface="Wingdings" panose="05000000000000000000" pitchFamily="2" charset="2"/>
              <a:buChar char="q"/>
            </a:pPr>
            <a:r>
              <a:rPr lang="fa-IR" sz="1200" dirty="0">
                <a:solidFill>
                  <a:prstClr val="black"/>
                </a:solidFill>
                <a:cs typeface="B Koodak" panose="00000700000000000000" pitchFamily="2" charset="-78"/>
              </a:rPr>
              <a:t>از </a:t>
            </a:r>
            <a:r>
              <a:rPr lang="fa-IR" sz="1200" dirty="0" smtClean="0">
                <a:solidFill>
                  <a:prstClr val="black"/>
                </a:solidFill>
                <a:cs typeface="B Koodak" panose="00000700000000000000" pitchFamily="2" charset="-78"/>
              </a:rPr>
              <a:t>دهه </a:t>
            </a:r>
            <a:r>
              <a:rPr lang="fa-IR" sz="1200" dirty="0">
                <a:solidFill>
                  <a:prstClr val="black"/>
                </a:solidFill>
                <a:cs typeface="B Koodak" panose="00000700000000000000" pitchFamily="2" charset="-78"/>
              </a:rPr>
              <a:t>1960 تا اوايل 1980، سيستم‌هاي اطلاعات و تكنولوژي‌ اطلاعات و استقرار آن در سازمانها، تغييراتي داشته </a:t>
            </a:r>
            <a:r>
              <a:rPr lang="fa-IR" sz="1200" dirty="0" smtClean="0">
                <a:solidFill>
                  <a:prstClr val="black"/>
                </a:solidFill>
                <a:cs typeface="B Koodak" panose="00000700000000000000" pitchFamily="2" charset="-78"/>
              </a:rPr>
              <a:t>است:</a:t>
            </a:r>
          </a:p>
          <a:p>
            <a:pPr lvl="0" algn="r" rtl="1">
              <a:spcBef>
                <a:spcPts val="1000"/>
              </a:spcBef>
            </a:pPr>
            <a:r>
              <a:rPr lang="fa-IR" sz="1200" dirty="0" smtClean="0">
                <a:solidFill>
                  <a:srgbClr val="0070C0"/>
                </a:solidFill>
                <a:cs typeface="B Koodak" panose="00000700000000000000" pitchFamily="2" charset="-78"/>
              </a:rPr>
              <a:t> -  </a:t>
            </a:r>
            <a:r>
              <a:rPr lang="fa-IR" sz="1200" dirty="0">
                <a:solidFill>
                  <a:srgbClr val="0070C0"/>
                </a:solidFill>
                <a:cs typeface="B Koodak" panose="00000700000000000000" pitchFamily="2" charset="-78"/>
              </a:rPr>
              <a:t>داده‌پردازي</a:t>
            </a:r>
            <a:r>
              <a:rPr lang="fa-IR" sz="1200" dirty="0">
                <a:cs typeface="B Koodak" panose="00000700000000000000" pitchFamily="2" charset="-78"/>
              </a:rPr>
              <a:t> از سالهاي 1960 به بعد (حوزه داده‌پردازي)؛</a:t>
            </a:r>
          </a:p>
          <a:p>
            <a:pPr lvl="0" algn="r" rtl="1">
              <a:spcBef>
                <a:spcPts val="1000"/>
              </a:spcBef>
            </a:pPr>
            <a:r>
              <a:rPr lang="fa-IR" sz="1200" dirty="0">
                <a:solidFill>
                  <a:srgbClr val="0070C0"/>
                </a:solidFill>
                <a:cs typeface="B Koodak" panose="00000700000000000000" pitchFamily="2" charset="-78"/>
              </a:rPr>
              <a:t>-</a:t>
            </a:r>
            <a:r>
              <a:rPr lang="fa-IR" sz="1200" dirty="0" smtClean="0">
                <a:solidFill>
                  <a:srgbClr val="0070C0"/>
                </a:solidFill>
                <a:cs typeface="B Koodak" panose="00000700000000000000" pitchFamily="2" charset="-78"/>
              </a:rPr>
              <a:t> </a:t>
            </a:r>
            <a:r>
              <a:rPr lang="fa-IR" sz="1200" dirty="0">
                <a:solidFill>
                  <a:srgbClr val="0070C0"/>
                </a:solidFill>
                <a:cs typeface="B Koodak" panose="00000700000000000000" pitchFamily="2" charset="-78"/>
              </a:rPr>
              <a:t>سيستم‌هاي اطلاعات مديريت</a:t>
            </a:r>
            <a:r>
              <a:rPr lang="fa-IR" sz="1200" dirty="0">
                <a:cs typeface="B Koodak" panose="00000700000000000000" pitchFamily="2" charset="-78"/>
              </a:rPr>
              <a:t> از سالهاي 1970 به بعد (حوزه ام.آي.اس).</a:t>
            </a:r>
          </a:p>
          <a:p>
            <a:pPr lvl="0" algn="r" rtl="1">
              <a:spcBef>
                <a:spcPts val="1000"/>
              </a:spcBef>
            </a:pPr>
            <a:r>
              <a:rPr lang="fa-IR" sz="1200" dirty="0">
                <a:solidFill>
                  <a:prstClr val="black"/>
                </a:solidFill>
                <a:cs typeface="B Koodak" panose="00000700000000000000" pitchFamily="2" charset="-78"/>
              </a:rPr>
              <a:t>در دهه 1980، شاهد جزء سومي هستیم به نام «</a:t>
            </a:r>
            <a:r>
              <a:rPr lang="fa-IR" sz="1200" dirty="0">
                <a:solidFill>
                  <a:srgbClr val="0070C0"/>
                </a:solidFill>
                <a:cs typeface="B Koodak" panose="00000700000000000000" pitchFamily="2" charset="-78"/>
              </a:rPr>
              <a:t>سيستم‌هاي اطلاعات استراتژيك </a:t>
            </a:r>
            <a:r>
              <a:rPr lang="fa-IR" sz="1200" dirty="0">
                <a:solidFill>
                  <a:prstClr val="black"/>
                </a:solidFill>
                <a:cs typeface="B Koodak" panose="00000700000000000000" pitchFamily="2" charset="-78"/>
              </a:rPr>
              <a:t>»</a:t>
            </a:r>
            <a:r>
              <a:rPr lang="fa-IR" sz="1200" b="1" dirty="0">
                <a:solidFill>
                  <a:srgbClr val="0070C0"/>
                </a:solidFill>
                <a:latin typeface="Baskerville Old Face" panose="02020602080505020303" pitchFamily="18" charset="0"/>
                <a:cs typeface="B Koodak" panose="00000700000000000000" pitchFamily="2" charset="-78"/>
              </a:rPr>
              <a:t>(</a:t>
            </a:r>
            <a:r>
              <a:rPr lang="en-US" sz="1200" b="1" dirty="0">
                <a:solidFill>
                  <a:srgbClr val="0070C0"/>
                </a:solidFill>
                <a:latin typeface="Baskerville Old Face" panose="02020602080505020303" pitchFamily="18" charset="0"/>
                <a:cs typeface="B Koodak" panose="00000700000000000000" pitchFamily="2" charset="-78"/>
              </a:rPr>
              <a:t>SIS</a:t>
            </a:r>
            <a:r>
              <a:rPr lang="fa-IR" sz="1200" b="1" dirty="0">
                <a:solidFill>
                  <a:srgbClr val="0070C0"/>
                </a:solidFill>
                <a:latin typeface="Baskerville Old Face" panose="02020602080505020303" pitchFamily="18" charset="0"/>
                <a:cs typeface="B Koodak" panose="00000700000000000000" pitchFamily="2" charset="-78"/>
              </a:rPr>
              <a:t>)</a:t>
            </a:r>
            <a:r>
              <a:rPr lang="en-US" sz="1200" dirty="0">
                <a:solidFill>
                  <a:prstClr val="black"/>
                </a:solidFill>
                <a:cs typeface="B Koodak" panose="00000700000000000000" pitchFamily="2" charset="-78"/>
              </a:rPr>
              <a:t>Strategic Information systems</a:t>
            </a:r>
            <a:endParaRPr lang="fa-IR" sz="1200" dirty="0">
              <a:solidFill>
                <a:prstClr val="black"/>
              </a:solidFill>
              <a:cs typeface="B Koodak" panose="00000700000000000000" pitchFamily="2" charset="-78"/>
            </a:endParaRPr>
          </a:p>
        </p:txBody>
      </p:sp>
    </p:spTree>
    <p:extLst>
      <p:ext uri="{BB962C8B-B14F-4D97-AF65-F5344CB8AC3E}">
        <p14:creationId xmlns="" xmlns:p14="http://schemas.microsoft.com/office/powerpoint/2010/main" val="628025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2952"/>
            <a:ext cx="9078097" cy="461319"/>
          </a:xfrm>
          <a:solidFill>
            <a:schemeClr val="accent5">
              <a:lumMod val="50000"/>
            </a:schemeClr>
          </a:solidFill>
        </p:spPr>
        <p:txBody>
          <a:bodyPr>
            <a:noAutofit/>
          </a:bodyPr>
          <a:lstStyle/>
          <a:p>
            <a:pPr algn="r" rtl="1"/>
            <a:r>
              <a:rPr lang="fa-IR" sz="1800" b="1" dirty="0">
                <a:solidFill>
                  <a:srgbClr val="FFFF00"/>
                </a:solidFill>
                <a:cs typeface="B Koodak" panose="00000700000000000000" pitchFamily="2" charset="-78"/>
              </a:rPr>
              <a:t>برنامه ریزی </a:t>
            </a:r>
            <a:r>
              <a:rPr lang="fa-IR" sz="1800" b="1" dirty="0" smtClean="0">
                <a:solidFill>
                  <a:srgbClr val="FFFF00"/>
                </a:solidFill>
                <a:cs typeface="B Koodak" panose="00000700000000000000" pitchFamily="2" charset="-78"/>
              </a:rPr>
              <a:t>استراتژیک </a:t>
            </a:r>
            <a:r>
              <a:rPr lang="fa-IR" sz="1800" b="1" dirty="0">
                <a:solidFill>
                  <a:srgbClr val="FFFF00"/>
                </a:solidFill>
                <a:cs typeface="B Koodak" panose="00000700000000000000" pitchFamily="2" charset="-78"/>
              </a:rPr>
              <a:t>سیستم های </a:t>
            </a:r>
            <a:r>
              <a:rPr lang="fa-IR" sz="1800" b="1" dirty="0" smtClean="0">
                <a:solidFill>
                  <a:srgbClr val="FFFF00"/>
                </a:solidFill>
                <a:cs typeface="B Koodak" panose="00000700000000000000" pitchFamily="2" charset="-78"/>
              </a:rPr>
              <a:t>اطلاعات</a:t>
            </a:r>
            <a:endParaRPr lang="en-US" sz="1800" b="1" dirty="0">
              <a:solidFill>
                <a:srgbClr val="FFFF00"/>
              </a:solidFill>
              <a:cs typeface="B Koodak" panose="00000700000000000000" pitchFamily="2" charset="-78"/>
            </a:endParaRPr>
          </a:p>
        </p:txBody>
      </p:sp>
      <p:sp>
        <p:nvSpPr>
          <p:cNvPr id="3" name="Content Placeholder 2"/>
          <p:cNvSpPr>
            <a:spLocks noGrp="1"/>
          </p:cNvSpPr>
          <p:nvPr>
            <p:ph idx="1"/>
          </p:nvPr>
        </p:nvSpPr>
        <p:spPr>
          <a:xfrm>
            <a:off x="1168478" y="889233"/>
            <a:ext cx="7860968" cy="5915222"/>
          </a:xfrm>
          <a:noFill/>
          <a:ln>
            <a:noFill/>
          </a:ln>
        </p:spPr>
        <p:txBody>
          <a:bodyPr>
            <a:normAutofit lnSpcReduction="10000"/>
          </a:bodyPr>
          <a:lstStyle/>
          <a:p>
            <a:pPr algn="r" rtl="1">
              <a:lnSpc>
                <a:spcPct val="150000"/>
              </a:lnSpc>
              <a:buFont typeface="Wingdings" panose="05000000000000000000" pitchFamily="2" charset="2"/>
              <a:buChar char="q"/>
            </a:pPr>
            <a:r>
              <a:rPr lang="fa-IR" sz="1300" b="1" dirty="0" smtClean="0">
                <a:solidFill>
                  <a:srgbClr val="0070C0"/>
                </a:solidFill>
                <a:cs typeface="B Koodak" panose="00000700000000000000" pitchFamily="2" charset="-78"/>
              </a:rPr>
              <a:t>عوامل توسعه سیستم های اطلاعات:</a:t>
            </a:r>
          </a:p>
          <a:p>
            <a:pPr lvl="1" algn="just" rtl="1">
              <a:lnSpc>
                <a:spcPct val="150000"/>
              </a:lnSpc>
              <a:spcBef>
                <a:spcPts val="0"/>
              </a:spcBef>
            </a:pPr>
            <a:r>
              <a:rPr lang="fa-IR" sz="1300" b="1" dirty="0" smtClean="0">
                <a:solidFill>
                  <a:srgbClr val="FF0000"/>
                </a:solidFill>
                <a:latin typeface="AdvTimes"/>
                <a:ea typeface="Times New Roman" panose="02020603050405020304" pitchFamily="18" charset="0"/>
                <a:cs typeface="B Koodak" panose="00000700000000000000" pitchFamily="2" charset="-78"/>
              </a:rPr>
              <a:t>سخت‌افزار: </a:t>
            </a:r>
            <a:r>
              <a:rPr lang="fa-IR" sz="1300" dirty="0">
                <a:latin typeface="AdvTimes"/>
                <a:ea typeface="Times New Roman" panose="02020603050405020304" pitchFamily="18" charset="0"/>
                <a:cs typeface="B Koodak" panose="00000700000000000000" pitchFamily="2" charset="-78"/>
              </a:rPr>
              <a:t>كاهش هزينه و اندازه، بهبود قابليت </a:t>
            </a:r>
            <a:r>
              <a:rPr lang="fa-IR" sz="1300" dirty="0" smtClean="0">
                <a:latin typeface="AdvTimes"/>
                <a:ea typeface="Times New Roman" panose="02020603050405020304" pitchFamily="18" charset="0"/>
                <a:cs typeface="B Koodak" panose="00000700000000000000" pitchFamily="2" charset="-78"/>
              </a:rPr>
              <a:t>اعتماد كه نصب سيستم به صورت نزديك با مسائل كسب و كار را امكان‌پذير ساخت.</a:t>
            </a:r>
            <a:endParaRPr lang="en-US" sz="1300" dirty="0">
              <a:latin typeface="Calibri" panose="020F0502020204030204" pitchFamily="34" charset="0"/>
              <a:ea typeface="Times New Roman" panose="02020603050405020304" pitchFamily="18" charset="0"/>
              <a:cs typeface="B Koodak" panose="00000700000000000000" pitchFamily="2" charset="-78"/>
            </a:endParaRPr>
          </a:p>
          <a:p>
            <a:pPr lvl="1" algn="just" rtl="1">
              <a:lnSpc>
                <a:spcPct val="150000"/>
              </a:lnSpc>
              <a:spcBef>
                <a:spcPts val="0"/>
              </a:spcBef>
            </a:pPr>
            <a:r>
              <a:rPr lang="fa-IR" sz="1300" b="1" dirty="0" smtClean="0">
                <a:solidFill>
                  <a:srgbClr val="FF0000"/>
                </a:solidFill>
                <a:latin typeface="AdvTimes"/>
                <a:ea typeface="Times New Roman" panose="02020603050405020304" pitchFamily="18" charset="0"/>
                <a:cs typeface="B Koodak" panose="00000700000000000000" pitchFamily="2" charset="-78"/>
              </a:rPr>
              <a:t>نرم‌افزار: </a:t>
            </a:r>
            <a:r>
              <a:rPr lang="fa-IR" sz="1300" dirty="0">
                <a:latin typeface="AdvTimes"/>
                <a:ea typeface="Times New Roman" panose="02020603050405020304" pitchFamily="18" charset="0"/>
                <a:cs typeface="B Koodak" panose="00000700000000000000" pitchFamily="2" charset="-78"/>
              </a:rPr>
              <a:t>نرم‌افزارهاي انعطاف‌پذير و جامع با زبان‌ برنامه‌نويسي بهبوديافته </a:t>
            </a:r>
            <a:r>
              <a:rPr lang="fa-IR" sz="1300" dirty="0" smtClean="0">
                <a:latin typeface="AdvTimes"/>
                <a:ea typeface="Times New Roman" panose="02020603050405020304" pitchFamily="18" charset="0"/>
                <a:cs typeface="B Koodak" panose="00000700000000000000" pitchFamily="2" charset="-78"/>
              </a:rPr>
              <a:t>كه توسعه سريع‌تر با دقت بيشتر و امكان استفاده بوسيله كاركنان  كم‌تجربه را فراهم آورد. علاوه بر اين، دسترسي بيشتري به </a:t>
            </a:r>
            <a:r>
              <a:rPr lang="fa-IR" sz="1300" dirty="0">
                <a:latin typeface="AdvTimes"/>
                <a:ea typeface="Times New Roman" panose="02020603050405020304" pitchFamily="18" charset="0"/>
                <a:cs typeface="B Koodak" panose="00000700000000000000" pitchFamily="2" charset="-78"/>
              </a:rPr>
              <a:t>بسته‌هاي نرم‌افزاري </a:t>
            </a:r>
            <a:r>
              <a:rPr lang="fa-IR" sz="1300" dirty="0" smtClean="0">
                <a:latin typeface="AdvTimes"/>
                <a:ea typeface="Times New Roman" panose="02020603050405020304" pitchFamily="18" charset="0"/>
                <a:cs typeface="B Koodak" panose="00000700000000000000" pitchFamily="2" charset="-78"/>
              </a:rPr>
              <a:t>كاربردي با توليد انبوه به وجود آمد. </a:t>
            </a:r>
            <a:endParaRPr lang="en-US" sz="1300" dirty="0">
              <a:latin typeface="Calibri" panose="020F0502020204030204" pitchFamily="34" charset="0"/>
              <a:ea typeface="Times New Roman" panose="02020603050405020304" pitchFamily="18" charset="0"/>
              <a:cs typeface="B Koodak" panose="00000700000000000000" pitchFamily="2" charset="-78"/>
            </a:endParaRPr>
          </a:p>
          <a:p>
            <a:pPr lvl="1" algn="just" rtl="1">
              <a:lnSpc>
                <a:spcPct val="150000"/>
              </a:lnSpc>
              <a:spcBef>
                <a:spcPts val="0"/>
              </a:spcBef>
            </a:pPr>
            <a:r>
              <a:rPr lang="fa-IR" sz="1300" b="1" dirty="0" smtClean="0">
                <a:solidFill>
                  <a:srgbClr val="FF0000"/>
                </a:solidFill>
                <a:latin typeface="AdvTimes"/>
                <a:ea typeface="Times New Roman" panose="02020603050405020304" pitchFamily="18" charset="0"/>
                <a:cs typeface="B Koodak" panose="00000700000000000000" pitchFamily="2" charset="-78"/>
              </a:rPr>
              <a:t>متدولوژي: </a:t>
            </a:r>
            <a:r>
              <a:rPr lang="fa-IR" sz="1300" dirty="0" smtClean="0">
                <a:latin typeface="AdvTimes"/>
                <a:ea typeface="Times New Roman" panose="02020603050405020304" pitchFamily="18" charset="0"/>
                <a:cs typeface="B Koodak" panose="00000700000000000000" pitchFamily="2" charset="-78"/>
              </a:rPr>
              <a:t>روش‌هاي </a:t>
            </a:r>
            <a:r>
              <a:rPr lang="fa-IR" sz="1300" dirty="0">
                <a:latin typeface="AdvTimes"/>
                <a:ea typeface="Times New Roman" panose="02020603050405020304" pitchFamily="18" charset="0"/>
                <a:cs typeface="B Koodak" panose="00000700000000000000" pitchFamily="2" charset="-78"/>
              </a:rPr>
              <a:t>سازماندهي و انجام كارهاي چندگانه به روشي هماهنگ و هم‌زمان براي قادر ساختن اجراي سيستم هاي پيچيده‌تر و مديريت موفق پروژه‌هاي بزرگتر.</a:t>
            </a:r>
            <a:endParaRPr lang="en-US" sz="1300" dirty="0">
              <a:latin typeface="Calibri" panose="020F0502020204030204" pitchFamily="34" charset="0"/>
              <a:ea typeface="Times New Roman" panose="02020603050405020304" pitchFamily="18" charset="0"/>
              <a:cs typeface="B Koodak" panose="00000700000000000000" pitchFamily="2" charset="-78"/>
            </a:endParaRPr>
          </a:p>
          <a:p>
            <a:pPr algn="r" rtl="1">
              <a:lnSpc>
                <a:spcPct val="150000"/>
              </a:lnSpc>
              <a:buFont typeface="Wingdings" panose="05000000000000000000" pitchFamily="2" charset="2"/>
              <a:buChar char="q"/>
            </a:pPr>
            <a:r>
              <a:rPr lang="fa-IR" sz="1300" b="1" dirty="0">
                <a:solidFill>
                  <a:srgbClr val="0070C0"/>
                </a:solidFill>
                <a:cs typeface="B Koodak" panose="00000700000000000000" pitchFamily="2" charset="-78"/>
              </a:rPr>
              <a:t>دو </a:t>
            </a:r>
            <a:r>
              <a:rPr lang="fa-IR" sz="1300" b="1" dirty="0" smtClean="0">
                <a:solidFill>
                  <a:srgbClr val="0070C0"/>
                </a:solidFill>
                <a:cs typeface="B Koodak" panose="00000700000000000000" pitchFamily="2" charset="-78"/>
              </a:rPr>
              <a:t>عامل </a:t>
            </a:r>
            <a:r>
              <a:rPr lang="fa-IR" sz="1300" b="1" dirty="0">
                <a:solidFill>
                  <a:srgbClr val="0070C0"/>
                </a:solidFill>
                <a:cs typeface="B Koodak" panose="00000700000000000000" pitchFamily="2" charset="-78"/>
              </a:rPr>
              <a:t>ايجاد سردرگمي در سير </a:t>
            </a:r>
            <a:r>
              <a:rPr lang="fa-IR" sz="1300" b="1" dirty="0" smtClean="0">
                <a:solidFill>
                  <a:srgbClr val="0070C0"/>
                </a:solidFill>
                <a:cs typeface="B Koodak" panose="00000700000000000000" pitchFamily="2" charset="-78"/>
              </a:rPr>
              <a:t>پيشرفتي:</a:t>
            </a:r>
          </a:p>
          <a:p>
            <a:pPr marL="457200" lvl="1" indent="0" algn="r" rtl="1">
              <a:lnSpc>
                <a:spcPct val="150000"/>
              </a:lnSpc>
              <a:buNone/>
            </a:pPr>
            <a:r>
              <a:rPr lang="fa-IR" sz="900" b="1" dirty="0" smtClean="0">
                <a:solidFill>
                  <a:srgbClr val="0070C0"/>
                </a:solidFill>
                <a:cs typeface="B Koodak" panose="00000700000000000000" pitchFamily="2" charset="-78"/>
              </a:rPr>
              <a:t> </a:t>
            </a:r>
            <a:r>
              <a:rPr lang="fa-IR" sz="1300" b="1" dirty="0" smtClean="0">
                <a:solidFill>
                  <a:srgbClr val="FF0000"/>
                </a:solidFill>
                <a:cs typeface="B Koodak" panose="00000700000000000000" pitchFamily="2" charset="-78"/>
              </a:rPr>
              <a:t>1-</a:t>
            </a:r>
            <a:r>
              <a:rPr lang="fa-IR" sz="1300" dirty="0" smtClean="0">
                <a:cs typeface="B Koodak" panose="00000700000000000000" pitchFamily="2" charset="-78"/>
              </a:rPr>
              <a:t> چگونه </a:t>
            </a:r>
            <a:r>
              <a:rPr lang="fa-IR" sz="1300" dirty="0">
                <a:cs typeface="B Koodak" panose="00000700000000000000" pitchFamily="2" charset="-78"/>
              </a:rPr>
              <a:t>سرمايه‌گذاري‌هاي بزرگ و جديد مورد نياز براي سخت‌افزار و نرم‌افزار </a:t>
            </a:r>
            <a:r>
              <a:rPr lang="fa-IR" sz="1300" dirty="0" smtClean="0">
                <a:cs typeface="B Koodak" panose="00000700000000000000" pitchFamily="2" charset="-78"/>
              </a:rPr>
              <a:t>با </a:t>
            </a:r>
            <a:r>
              <a:rPr lang="fa-IR" sz="1300" dirty="0">
                <a:cs typeface="B Koodak" panose="00000700000000000000" pitchFamily="2" charset="-78"/>
              </a:rPr>
              <a:t>هم هماهنگ </a:t>
            </a:r>
            <a:r>
              <a:rPr lang="fa-IR" sz="1300" dirty="0" smtClean="0">
                <a:cs typeface="B Koodak" panose="00000700000000000000" pitchFamily="2" charset="-78"/>
              </a:rPr>
              <a:t>مي‌‌شوند؟</a:t>
            </a:r>
          </a:p>
          <a:p>
            <a:pPr marL="457200" lvl="1" indent="0" algn="r" rtl="1">
              <a:lnSpc>
                <a:spcPct val="150000"/>
              </a:lnSpc>
              <a:buNone/>
            </a:pPr>
            <a:r>
              <a:rPr lang="fa-IR" sz="1300" b="1" dirty="0">
                <a:solidFill>
                  <a:srgbClr val="FF0000"/>
                </a:solidFill>
                <a:cs typeface="B Koodak" panose="00000700000000000000" pitchFamily="2" charset="-78"/>
              </a:rPr>
              <a:t>2-</a:t>
            </a:r>
            <a:r>
              <a:rPr lang="fa-IR" sz="1300" dirty="0">
                <a:cs typeface="B Koodak" panose="00000700000000000000" pitchFamily="2" charset="-78"/>
              </a:rPr>
              <a:t> </a:t>
            </a:r>
            <a:r>
              <a:rPr lang="fa-IR" sz="1300" dirty="0" smtClean="0">
                <a:cs typeface="B Koodak" panose="00000700000000000000" pitchFamily="2" charset="-78"/>
              </a:rPr>
              <a:t>كاربردهاي </a:t>
            </a:r>
            <a:r>
              <a:rPr lang="fa-IR" sz="1300" dirty="0">
                <a:cs typeface="B Koodak" panose="00000700000000000000" pitchFamily="2" charset="-78"/>
              </a:rPr>
              <a:t>جديد و تكنولوژي پشتيبان آن، چگونه بايد مديريت شوند</a:t>
            </a:r>
            <a:r>
              <a:rPr lang="fa-IR" sz="1300" dirty="0" smtClean="0">
                <a:cs typeface="B Koodak" panose="00000700000000000000" pitchFamily="2" charset="-78"/>
              </a:rPr>
              <a:t>؟</a:t>
            </a:r>
          </a:p>
          <a:p>
            <a:pPr algn="r" rtl="1">
              <a:lnSpc>
                <a:spcPct val="150000"/>
              </a:lnSpc>
              <a:buFont typeface="Wingdings" panose="05000000000000000000" pitchFamily="2" charset="2"/>
              <a:buChar char="q"/>
            </a:pPr>
            <a:r>
              <a:rPr lang="fa-IR" sz="1300" b="1" dirty="0">
                <a:solidFill>
                  <a:srgbClr val="0070C0"/>
                </a:solidFill>
                <a:cs typeface="B Koodak" panose="00000700000000000000" pitchFamily="2" charset="-78"/>
              </a:rPr>
              <a:t>مشاهدات و نتیجه گیری های </a:t>
            </a:r>
            <a:r>
              <a:rPr lang="fa-IR" sz="1300" b="1" u="sng" dirty="0">
                <a:solidFill>
                  <a:srgbClr val="FF0000"/>
                </a:solidFill>
                <a:cs typeface="B Koodak" panose="00000700000000000000" pitchFamily="2" charset="-78"/>
              </a:rPr>
              <a:t>پاول استراس </a:t>
            </a:r>
            <a:r>
              <a:rPr lang="fa-IR" sz="1300" b="1" dirty="0">
                <a:solidFill>
                  <a:srgbClr val="0070C0"/>
                </a:solidFill>
                <a:cs typeface="B Koodak" panose="00000700000000000000" pitchFamily="2" charset="-78"/>
              </a:rPr>
              <a:t>من در کتاب (پرداخت </a:t>
            </a:r>
            <a:r>
              <a:rPr lang="fa-IR" sz="1300" b="1" dirty="0" smtClean="0">
                <a:solidFill>
                  <a:srgbClr val="0070C0"/>
                </a:solidFill>
                <a:cs typeface="B Koodak" panose="00000700000000000000" pitchFamily="2" charset="-78"/>
              </a:rPr>
              <a:t>اطلاعات):</a:t>
            </a:r>
          </a:p>
          <a:p>
            <a:pPr lvl="1" algn="just" rtl="1">
              <a:lnSpc>
                <a:spcPct val="150000"/>
              </a:lnSpc>
              <a:buFont typeface="Wingdings" panose="05000000000000000000" pitchFamily="2" charset="2"/>
              <a:buChar char="Ø"/>
            </a:pPr>
            <a:r>
              <a:rPr lang="fa-IR" sz="1200" dirty="0" smtClean="0">
                <a:cs typeface="B Koodak" panose="00000700000000000000" pitchFamily="2" charset="-78"/>
              </a:rPr>
              <a:t>به </a:t>
            </a:r>
            <a:r>
              <a:rPr lang="fa-IR" sz="1200" dirty="0">
                <a:cs typeface="B Koodak" panose="00000700000000000000" pitchFamily="2" charset="-78"/>
              </a:rPr>
              <a:t>طور كلي، استقرار سيستم‌هاي اطلاعات و تكنولوژي اطلاعات، هنگامي كه تكنولوژي براي خودكار كردن وظايف مجزا، ساختاريافته، تكراري و پايدار به كار گرفته شده است، اثربخشي وظايف اطلاعات-محور را در سازمانها ارتقا داده است (براي مثال وظايفي از قبيل صدور فاكتور، حسابداري، سفارش، واژه‌پردازي و مانند آن). به هر حال، بازگشت سرمايه‌گذاري كمتر از حد مورد انتظار مانند 25 تا 30 درصد بوده، و نرخ 5 تا 10 درصد بسيار محتمل است، اما برخي درآمدهاي غيرمنتظره نيز قابل تصور است. درامدهاي ناشي از كارايي بايد تا جاي ممكن اندازه‌گيري شود،  اگر چه انجام اين كار در صورتي كه وظايف با كامپيوتري شدن، عقلايي و يكپارچه مي‌شوند، </a:t>
            </a:r>
            <a:r>
              <a:rPr lang="fa-IR" sz="1200" dirty="0" smtClean="0">
                <a:cs typeface="B Koodak" panose="00000700000000000000" pitchFamily="2" charset="-78"/>
              </a:rPr>
              <a:t>دشوارتر مي‌شود.</a:t>
            </a:r>
          </a:p>
          <a:p>
            <a:pPr lvl="1" algn="just" rtl="1">
              <a:lnSpc>
                <a:spcPct val="150000"/>
              </a:lnSpc>
              <a:buFont typeface="Wingdings" panose="05000000000000000000" pitchFamily="2" charset="2"/>
              <a:buChar char="Ø"/>
            </a:pPr>
            <a:r>
              <a:rPr lang="fa-IR" sz="1200" dirty="0" smtClean="0">
                <a:cs typeface="B Koodak" panose="00000700000000000000" pitchFamily="2" charset="-78"/>
              </a:rPr>
              <a:t>نتايج </a:t>
            </a:r>
            <a:r>
              <a:rPr lang="fa-IR" sz="1200" dirty="0">
                <a:cs typeface="B Koodak" panose="00000700000000000000" pitchFamily="2" charset="-78"/>
              </a:rPr>
              <a:t>با در نظر گرفتن موضوع اثربخشي مديريت، از سازگاري كمتري برخوردار است. نخست، اندازه‌گيري ميزان بهبودهاي ناشي از  اثربخشي (ارزش افزوده مديران) دشوار </a:t>
            </a:r>
            <a:r>
              <a:rPr lang="fa-IR" sz="1200" dirty="0" smtClean="0">
                <a:cs typeface="B Koodak" panose="00000700000000000000" pitchFamily="2" charset="-78"/>
              </a:rPr>
              <a:t>است.</a:t>
            </a:r>
            <a:endParaRPr lang="en-US" sz="1200" dirty="0">
              <a:cs typeface="B Koodak" panose="00000700000000000000" pitchFamily="2" charset="-78"/>
            </a:endParaRPr>
          </a:p>
        </p:txBody>
      </p:sp>
      <p:sp>
        <p:nvSpPr>
          <p:cNvPr id="19" name="Flowchart: Delay 18"/>
          <p:cNvSpPr/>
          <p:nvPr/>
        </p:nvSpPr>
        <p:spPr>
          <a:xfrm>
            <a:off x="-8240" y="543699"/>
            <a:ext cx="1103871" cy="572504"/>
          </a:xfrm>
          <a:prstGeom prst="flowChartDelay">
            <a:avLst/>
          </a:prstGeom>
          <a:solidFill>
            <a:schemeClr val="accent4">
              <a:lumMod val="60000"/>
              <a:lumOff val="4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نقش تكاملي سيستم‌هاي </a:t>
            </a:r>
            <a:r>
              <a:rPr lang="fa-IR" sz="700" b="1" dirty="0" smtClean="0">
                <a:solidFill>
                  <a:schemeClr val="tx1"/>
                </a:solidFill>
                <a:cs typeface="B Koodak" panose="00000700000000000000" pitchFamily="2" charset="-78"/>
              </a:rPr>
              <a:t>اطلاعات و تكنولوژي‌ اطلاعات </a:t>
            </a:r>
            <a:r>
              <a:rPr lang="fa-IR" sz="700" b="1" dirty="0">
                <a:solidFill>
                  <a:schemeClr val="tx1"/>
                </a:solidFill>
                <a:cs typeface="B Koodak" panose="00000700000000000000" pitchFamily="2" charset="-78"/>
              </a:rPr>
              <a:t>در </a:t>
            </a:r>
            <a:r>
              <a:rPr lang="fa-IR" sz="700" b="1" dirty="0" smtClean="0">
                <a:solidFill>
                  <a:schemeClr val="tx1"/>
                </a:solidFill>
                <a:cs typeface="B Koodak" panose="00000700000000000000" pitchFamily="2" charset="-78"/>
              </a:rPr>
              <a:t>سازمان</a:t>
            </a:r>
            <a:endParaRPr lang="fa-IR" sz="700" b="1" dirty="0">
              <a:solidFill>
                <a:schemeClr val="tx1"/>
              </a:solidFill>
              <a:cs typeface="B Koodak" panose="00000700000000000000" pitchFamily="2" charset="-78"/>
            </a:endParaRPr>
          </a:p>
        </p:txBody>
      </p:sp>
      <p:sp>
        <p:nvSpPr>
          <p:cNvPr id="21" name="Flowchart: Delay 20"/>
          <p:cNvSpPr/>
          <p:nvPr/>
        </p:nvSpPr>
        <p:spPr>
          <a:xfrm>
            <a:off x="-8241" y="1066781"/>
            <a:ext cx="1103871" cy="572504"/>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مروري بر مفهوم استراتژي كسب و كار </a:t>
            </a:r>
          </a:p>
          <a:p>
            <a:pPr algn="ctr"/>
            <a:r>
              <a:rPr lang="fa-IR" sz="700" b="1" dirty="0">
                <a:solidFill>
                  <a:schemeClr val="tx1"/>
                </a:solidFill>
                <a:cs typeface="B Koodak" panose="00000700000000000000" pitchFamily="2" charset="-78"/>
              </a:rPr>
              <a:t>و كاربردهاي استراتژي سيستم‌هاي اطلاعات و تكنولوژي‌ اطلاعات</a:t>
            </a:r>
          </a:p>
        </p:txBody>
      </p:sp>
      <p:sp>
        <p:nvSpPr>
          <p:cNvPr id="23" name="Flowchart: Delay 22"/>
          <p:cNvSpPr/>
          <p:nvPr/>
        </p:nvSpPr>
        <p:spPr>
          <a:xfrm>
            <a:off x="0" y="1599234"/>
            <a:ext cx="1103871" cy="52643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تدوين استراتژي سيستم‌هاي اطلاعات و تكنولوژي اطلاعات</a:t>
            </a:r>
          </a:p>
        </p:txBody>
      </p:sp>
      <p:sp>
        <p:nvSpPr>
          <p:cNvPr id="29" name="TextBox 28"/>
          <p:cNvSpPr txBox="1"/>
          <p:nvPr/>
        </p:nvSpPr>
        <p:spPr>
          <a:xfrm>
            <a:off x="799069" y="671365"/>
            <a:ext cx="255371" cy="369332"/>
          </a:xfrm>
          <a:prstGeom prst="rect">
            <a:avLst/>
          </a:prstGeom>
          <a:noFill/>
        </p:spPr>
        <p:txBody>
          <a:bodyPr wrap="square" rtlCol="0">
            <a:spAutoFit/>
          </a:bodyPr>
          <a:lstStyle/>
          <a:p>
            <a:r>
              <a:rPr lang="fa-IR" b="1" dirty="0" smtClean="0">
                <a:solidFill>
                  <a:srgbClr val="FF0000"/>
                </a:solidFill>
                <a:cs typeface="B Koodak" panose="00000700000000000000" pitchFamily="2" charset="-78"/>
              </a:rPr>
              <a:t>1</a:t>
            </a:r>
            <a:endParaRPr lang="en-US" b="1" dirty="0">
              <a:solidFill>
                <a:srgbClr val="FF0000"/>
              </a:solidFill>
              <a:cs typeface="B Koodak" panose="00000700000000000000" pitchFamily="2" charset="-78"/>
            </a:endParaRPr>
          </a:p>
        </p:txBody>
      </p:sp>
      <p:sp>
        <p:nvSpPr>
          <p:cNvPr id="30" name="TextBox 29"/>
          <p:cNvSpPr txBox="1"/>
          <p:nvPr/>
        </p:nvSpPr>
        <p:spPr>
          <a:xfrm>
            <a:off x="807309" y="1201758"/>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2</a:t>
            </a:r>
            <a:endParaRPr lang="en-US" b="1" dirty="0">
              <a:solidFill>
                <a:srgbClr val="7030A0"/>
              </a:solidFill>
              <a:cs typeface="B Koodak" panose="00000700000000000000" pitchFamily="2" charset="-78"/>
            </a:endParaRPr>
          </a:p>
        </p:txBody>
      </p:sp>
      <p:sp>
        <p:nvSpPr>
          <p:cNvPr id="32" name="TextBox 31"/>
          <p:cNvSpPr txBox="1"/>
          <p:nvPr/>
        </p:nvSpPr>
        <p:spPr>
          <a:xfrm>
            <a:off x="815545" y="1708314"/>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3</a:t>
            </a:r>
            <a:endParaRPr lang="en-US" b="1" dirty="0">
              <a:solidFill>
                <a:srgbClr val="7030A0"/>
              </a:solidFill>
              <a:cs typeface="B Koodak" panose="00000700000000000000" pitchFamily="2" charset="-78"/>
            </a:endParaRPr>
          </a:p>
        </p:txBody>
      </p:sp>
      <p:sp>
        <p:nvSpPr>
          <p:cNvPr id="33" name="Flowchart: Delay 32"/>
          <p:cNvSpPr/>
          <p:nvPr/>
        </p:nvSpPr>
        <p:spPr>
          <a:xfrm>
            <a:off x="0" y="2076077"/>
            <a:ext cx="1103871" cy="51859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ارزيابي وضعيت موجود</a:t>
            </a:r>
          </a:p>
        </p:txBody>
      </p:sp>
      <p:sp>
        <p:nvSpPr>
          <p:cNvPr id="34" name="TextBox 33"/>
          <p:cNvSpPr txBox="1"/>
          <p:nvPr/>
        </p:nvSpPr>
        <p:spPr>
          <a:xfrm>
            <a:off x="790831" y="2196106"/>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4</a:t>
            </a:r>
            <a:endParaRPr lang="en-US" b="1" dirty="0">
              <a:solidFill>
                <a:srgbClr val="7030A0"/>
              </a:solidFill>
              <a:cs typeface="B Koodak" panose="00000700000000000000" pitchFamily="2" charset="-78"/>
            </a:endParaRPr>
          </a:p>
        </p:txBody>
      </p:sp>
      <p:sp>
        <p:nvSpPr>
          <p:cNvPr id="36" name="Flowchart: Delay 35"/>
          <p:cNvSpPr/>
          <p:nvPr/>
        </p:nvSpPr>
        <p:spPr>
          <a:xfrm>
            <a:off x="-8245" y="2560076"/>
            <a:ext cx="1103871" cy="519539"/>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پتانسيلهاي آينده</a:t>
            </a:r>
          </a:p>
        </p:txBody>
      </p:sp>
      <p:sp>
        <p:nvSpPr>
          <p:cNvPr id="37" name="TextBox 36"/>
          <p:cNvSpPr txBox="1"/>
          <p:nvPr/>
        </p:nvSpPr>
        <p:spPr>
          <a:xfrm>
            <a:off x="790829" y="265094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5</a:t>
            </a:r>
            <a:endParaRPr lang="en-US" b="1" dirty="0">
              <a:solidFill>
                <a:srgbClr val="7030A0"/>
              </a:solidFill>
              <a:cs typeface="B Koodak" panose="00000700000000000000" pitchFamily="2" charset="-78"/>
            </a:endParaRPr>
          </a:p>
        </p:txBody>
      </p:sp>
      <p:sp>
        <p:nvSpPr>
          <p:cNvPr id="39" name="Flowchart: Delay 38"/>
          <p:cNvSpPr/>
          <p:nvPr/>
        </p:nvSpPr>
        <p:spPr>
          <a:xfrm>
            <a:off x="-10311" y="3044136"/>
            <a:ext cx="1103871" cy="519182"/>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تعيين استراتژي سيستم‌هاي اطلاعات </a:t>
            </a:r>
          </a:p>
        </p:txBody>
      </p:sp>
      <p:sp>
        <p:nvSpPr>
          <p:cNvPr id="40" name="Flowchart: Delay 39"/>
          <p:cNvSpPr/>
          <p:nvPr/>
        </p:nvSpPr>
        <p:spPr>
          <a:xfrm>
            <a:off x="-8243" y="3529736"/>
            <a:ext cx="1103871" cy="534907"/>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پرتفوي کاربردها</a:t>
            </a:r>
          </a:p>
        </p:txBody>
      </p:sp>
      <p:sp>
        <p:nvSpPr>
          <p:cNvPr id="41" name="Flowchart: Delay 40"/>
          <p:cNvSpPr/>
          <p:nvPr/>
        </p:nvSpPr>
        <p:spPr>
          <a:xfrm>
            <a:off x="-8245" y="4020711"/>
            <a:ext cx="1103871" cy="526380"/>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سازماندهي و منبع‌يابي</a:t>
            </a:r>
          </a:p>
        </p:txBody>
      </p:sp>
      <p:sp>
        <p:nvSpPr>
          <p:cNvPr id="42" name="Flowchart: Delay 41"/>
          <p:cNvSpPr/>
          <p:nvPr/>
        </p:nvSpPr>
        <p:spPr>
          <a:xfrm>
            <a:off x="-8242" y="4512709"/>
            <a:ext cx="1103871" cy="504171"/>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سرمايه‌گذاري در سيستم‌ها و تكنولوژي اطلاعات</a:t>
            </a:r>
          </a:p>
        </p:txBody>
      </p:sp>
      <p:sp>
        <p:nvSpPr>
          <p:cNvPr id="43" name="Flowchart: Delay 42"/>
          <p:cNvSpPr/>
          <p:nvPr/>
        </p:nvSpPr>
        <p:spPr>
          <a:xfrm>
            <a:off x="-10312" y="4980410"/>
            <a:ext cx="1103871" cy="51144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 b="1" dirty="0">
                <a:solidFill>
                  <a:schemeClr val="tx1"/>
                </a:solidFill>
                <a:cs typeface="B Koodak" panose="00000700000000000000" pitchFamily="2" charset="-78"/>
              </a:rPr>
              <a:t>مديريت دانش</a:t>
            </a:r>
          </a:p>
        </p:txBody>
      </p:sp>
      <p:sp>
        <p:nvSpPr>
          <p:cNvPr id="44" name="TextBox 43"/>
          <p:cNvSpPr txBox="1"/>
          <p:nvPr/>
        </p:nvSpPr>
        <p:spPr>
          <a:xfrm>
            <a:off x="758904" y="3140409"/>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6</a:t>
            </a:r>
            <a:endParaRPr lang="en-US" b="1" dirty="0">
              <a:solidFill>
                <a:srgbClr val="7030A0"/>
              </a:solidFill>
              <a:cs typeface="B Koodak" panose="00000700000000000000" pitchFamily="2" charset="-78"/>
            </a:endParaRPr>
          </a:p>
        </p:txBody>
      </p:sp>
      <p:sp>
        <p:nvSpPr>
          <p:cNvPr id="45" name="TextBox 44"/>
          <p:cNvSpPr txBox="1"/>
          <p:nvPr/>
        </p:nvSpPr>
        <p:spPr>
          <a:xfrm>
            <a:off x="756320" y="3648825"/>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7</a:t>
            </a:r>
            <a:endParaRPr lang="en-US" b="1" dirty="0">
              <a:solidFill>
                <a:srgbClr val="7030A0"/>
              </a:solidFill>
              <a:cs typeface="B Koodak" panose="00000700000000000000" pitchFamily="2" charset="-78"/>
            </a:endParaRPr>
          </a:p>
        </p:txBody>
      </p:sp>
      <p:sp>
        <p:nvSpPr>
          <p:cNvPr id="46" name="TextBox 45"/>
          <p:cNvSpPr txBox="1"/>
          <p:nvPr/>
        </p:nvSpPr>
        <p:spPr>
          <a:xfrm>
            <a:off x="758904" y="4128330"/>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8</a:t>
            </a:r>
            <a:endParaRPr lang="en-US" b="1" dirty="0">
              <a:solidFill>
                <a:srgbClr val="7030A0"/>
              </a:solidFill>
              <a:cs typeface="B Koodak" panose="00000700000000000000" pitchFamily="2" charset="-78"/>
            </a:endParaRPr>
          </a:p>
        </p:txBody>
      </p:sp>
      <p:sp>
        <p:nvSpPr>
          <p:cNvPr id="47" name="TextBox 46"/>
          <p:cNvSpPr txBox="1"/>
          <p:nvPr/>
        </p:nvSpPr>
        <p:spPr>
          <a:xfrm>
            <a:off x="783617" y="4604663"/>
            <a:ext cx="255371"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9</a:t>
            </a:r>
            <a:endParaRPr lang="en-US" b="1" dirty="0">
              <a:solidFill>
                <a:srgbClr val="7030A0"/>
              </a:solidFill>
              <a:cs typeface="B Koodak" panose="00000700000000000000" pitchFamily="2" charset="-78"/>
            </a:endParaRPr>
          </a:p>
        </p:txBody>
      </p:sp>
      <p:sp>
        <p:nvSpPr>
          <p:cNvPr id="48" name="TextBox 47"/>
          <p:cNvSpPr txBox="1"/>
          <p:nvPr/>
        </p:nvSpPr>
        <p:spPr>
          <a:xfrm>
            <a:off x="735741" y="5089041"/>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10</a:t>
            </a:r>
            <a:endParaRPr lang="en-US" b="1" dirty="0">
              <a:solidFill>
                <a:srgbClr val="7030A0"/>
              </a:solidFill>
              <a:cs typeface="B Koodak" panose="00000700000000000000" pitchFamily="2" charset="-78"/>
            </a:endParaRPr>
          </a:p>
        </p:txBody>
      </p:sp>
      <p:sp>
        <p:nvSpPr>
          <p:cNvPr id="49" name="Flowchart: Delay 48"/>
          <p:cNvSpPr/>
          <p:nvPr/>
        </p:nvSpPr>
        <p:spPr>
          <a:xfrm>
            <a:off x="-10312" y="5459663"/>
            <a:ext cx="1103871" cy="523783"/>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مديريت عرضه زيرساخت، كاربردها و خدمات تكنولوژي اطلاعات</a:t>
            </a:r>
          </a:p>
        </p:txBody>
      </p:sp>
      <p:sp>
        <p:nvSpPr>
          <p:cNvPr id="50" name="Flowchart: Delay 49"/>
          <p:cNvSpPr/>
          <p:nvPr/>
        </p:nvSpPr>
        <p:spPr>
          <a:xfrm>
            <a:off x="-10312" y="5941785"/>
            <a:ext cx="1103871" cy="513268"/>
          </a:xfrm>
          <a:prstGeom prst="flowChartDelay">
            <a:avLst/>
          </a:prstGeom>
          <a:solidFill>
            <a:schemeClr val="accent6">
              <a:lumMod val="40000"/>
              <a:lumOff val="60000"/>
            </a:schemeClr>
          </a:solidFill>
          <a:ln w="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b="1" dirty="0">
                <a:solidFill>
                  <a:schemeClr val="tx1"/>
                </a:solidFill>
                <a:cs typeface="B Koodak" panose="00000700000000000000" pitchFamily="2" charset="-78"/>
              </a:rPr>
              <a:t>برنامه‌ريزي استراتژيك براي سيستم‌هاي اطلاعات: </a:t>
            </a:r>
          </a:p>
          <a:p>
            <a:pPr algn="ctr"/>
            <a:r>
              <a:rPr lang="fa-IR" sz="700" b="1" dirty="0">
                <a:solidFill>
                  <a:schemeClr val="tx1"/>
                </a:solidFill>
                <a:cs typeface="B Koodak" panose="00000700000000000000" pitchFamily="2" charset="-78"/>
              </a:rPr>
              <a:t>در دوره فعلي</a:t>
            </a:r>
          </a:p>
        </p:txBody>
      </p:sp>
      <p:sp>
        <p:nvSpPr>
          <p:cNvPr id="51" name="TextBox 50"/>
          <p:cNvSpPr txBox="1"/>
          <p:nvPr/>
        </p:nvSpPr>
        <p:spPr>
          <a:xfrm>
            <a:off x="734450" y="5563599"/>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11</a:t>
            </a:r>
            <a:endParaRPr lang="en-US" b="1" dirty="0">
              <a:solidFill>
                <a:srgbClr val="7030A0"/>
              </a:solidFill>
              <a:cs typeface="B Koodak" panose="00000700000000000000" pitchFamily="2" charset="-78"/>
            </a:endParaRPr>
          </a:p>
        </p:txBody>
      </p:sp>
      <p:sp>
        <p:nvSpPr>
          <p:cNvPr id="52" name="TextBox 51"/>
          <p:cNvSpPr txBox="1"/>
          <p:nvPr/>
        </p:nvSpPr>
        <p:spPr>
          <a:xfrm>
            <a:off x="717978" y="6040585"/>
            <a:ext cx="434028" cy="369332"/>
          </a:xfrm>
          <a:prstGeom prst="rect">
            <a:avLst/>
          </a:prstGeom>
          <a:noFill/>
        </p:spPr>
        <p:txBody>
          <a:bodyPr wrap="square" rtlCol="0">
            <a:spAutoFit/>
          </a:bodyPr>
          <a:lstStyle/>
          <a:p>
            <a:r>
              <a:rPr lang="fa-IR" b="1" dirty="0" smtClean="0">
                <a:solidFill>
                  <a:srgbClr val="7030A0"/>
                </a:solidFill>
                <a:cs typeface="B Koodak" panose="00000700000000000000" pitchFamily="2" charset="-78"/>
              </a:rPr>
              <a:t>12</a:t>
            </a:r>
            <a:endParaRPr lang="en-US" b="1" dirty="0">
              <a:solidFill>
                <a:srgbClr val="7030A0"/>
              </a:solidFill>
              <a:cs typeface="B Koodak" panose="00000700000000000000" pitchFamily="2" charset="-78"/>
            </a:endParaRPr>
          </a:p>
        </p:txBody>
      </p:sp>
      <p:sp>
        <p:nvSpPr>
          <p:cNvPr id="54" name="Slide Number Placeholder 53"/>
          <p:cNvSpPr>
            <a:spLocks noGrp="1"/>
          </p:cNvSpPr>
          <p:nvPr>
            <p:ph type="sldNum" sz="quarter" idx="12"/>
          </p:nvPr>
        </p:nvSpPr>
        <p:spPr>
          <a:xfrm>
            <a:off x="263610" y="6490612"/>
            <a:ext cx="271849" cy="313843"/>
          </a:xfrm>
          <a:solidFill>
            <a:schemeClr val="accent4">
              <a:lumMod val="60000"/>
              <a:lumOff val="40000"/>
            </a:schemeClr>
          </a:solidFill>
          <a:ln>
            <a:solidFill>
              <a:schemeClr val="tx1"/>
            </a:solidFill>
          </a:ln>
        </p:spPr>
        <p:txBody>
          <a:bodyPr/>
          <a:lstStyle/>
          <a:p>
            <a:fld id="{0EF45408-7CA2-45E7-AA0B-704CEC4C2229}" type="slidenum">
              <a:rPr lang="en-US" b="1" smtClean="0">
                <a:solidFill>
                  <a:schemeClr val="tx1"/>
                </a:solidFill>
                <a:cs typeface="B Koodak" panose="00000700000000000000" pitchFamily="2" charset="-78"/>
              </a:rPr>
              <a:pPr/>
              <a:t>9</a:t>
            </a:fld>
            <a:endParaRPr lang="en-US" b="1" dirty="0">
              <a:solidFill>
                <a:schemeClr val="tx1"/>
              </a:solidFill>
              <a:cs typeface="B Koodak" panose="00000700000000000000" pitchFamily="2" charset="-78"/>
            </a:endParaRPr>
          </a:p>
        </p:txBody>
      </p:sp>
      <p:pic>
        <p:nvPicPr>
          <p:cNvPr id="55" name="Picture 5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3258" y="35025"/>
            <a:ext cx="344402" cy="506060"/>
          </a:xfrm>
          <a:prstGeom prst="rect">
            <a:avLst/>
          </a:prstGeom>
        </p:spPr>
      </p:pic>
      <p:sp>
        <p:nvSpPr>
          <p:cNvPr id="31" name="TextBox 30"/>
          <p:cNvSpPr txBox="1"/>
          <p:nvPr/>
        </p:nvSpPr>
        <p:spPr>
          <a:xfrm>
            <a:off x="3808602" y="494271"/>
            <a:ext cx="5269495" cy="307777"/>
          </a:xfrm>
          <a:prstGeom prst="rect">
            <a:avLst/>
          </a:prstGeom>
          <a:solidFill>
            <a:schemeClr val="accent2">
              <a:lumMod val="40000"/>
              <a:lumOff val="60000"/>
            </a:schemeClr>
          </a:solidFill>
        </p:spPr>
        <p:txBody>
          <a:bodyPr wrap="square" rtlCol="0">
            <a:spAutoFit/>
          </a:bodyPr>
          <a:lstStyle/>
          <a:p>
            <a:pPr lvl="0" algn="r" rtl="1"/>
            <a:r>
              <a:rPr lang="fa-IR" sz="1400" b="1" dirty="0">
                <a:solidFill>
                  <a:srgbClr val="7030A0"/>
                </a:solidFill>
                <a:cs typeface="B Koodak" panose="00000700000000000000" pitchFamily="2" charset="-78"/>
              </a:rPr>
              <a:t>حوزه‌هاي داده‌پردازي و سيستم‌هاي اطلاعات مديريت: درس‌هاي آموخته شده</a:t>
            </a:r>
            <a:endParaRPr lang="en-US" sz="1400" b="1" dirty="0">
              <a:solidFill>
                <a:srgbClr val="7030A0"/>
              </a:solidFill>
              <a:cs typeface="B Koodak" panose="00000700000000000000" pitchFamily="2" charset="-78"/>
            </a:endParaRPr>
          </a:p>
        </p:txBody>
      </p:sp>
    </p:spTree>
    <p:extLst>
      <p:ext uri="{BB962C8B-B14F-4D97-AF65-F5344CB8AC3E}">
        <p14:creationId xmlns="" xmlns:p14="http://schemas.microsoft.com/office/powerpoint/2010/main" val="13482291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647</TotalTime>
  <Words>5110</Words>
  <Application>Microsoft Office PowerPoint</Application>
  <PresentationFormat>On-screen Show (4:3)</PresentationFormat>
  <Paragraphs>753</Paragraphs>
  <Slides>22</Slides>
  <Notes>20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برنامه ریزی استراتژیک سیستم های اطلاعات</vt:lpstr>
      <vt:lpstr>برنامه ریزی استراتژیک سیستم های اطلاعات</vt:lpstr>
      <vt:lpstr>برنامه ریزی استراتژیک سیستم های اطلاعات</vt:lpstr>
      <vt:lpstr>برنامه ریزی استراتژیک سیستم های اطلاعات</vt:lpstr>
      <vt:lpstr>برنامه ریزی استراتژیک سیستم های اطلاعات</vt:lpstr>
      <vt:lpstr>برنامه ریزی استراتژیک سیستم های اطلاعات</vt:lpstr>
      <vt:lpstr>برنامه ریزی استراتژیک سیستم های اطلاعات</vt:lpstr>
      <vt:lpstr>برنامه ریزی استراتژیک سیستم های اطلاعات</vt:lpstr>
      <vt:lpstr>برنامه ریزی استراتژیک سیستم های اطلاعات</vt:lpstr>
      <vt:lpstr>برنامه ریزی استراتژیک سیستم های اطلاعات</vt:lpstr>
      <vt:lpstr>برنامه ریزی استراتژیک سیستم های اطلاعات</vt:lpstr>
      <vt:lpstr>برنامه ریزی استراتژیک سیستم های اطلاعات</vt:lpstr>
      <vt:lpstr>برنامه ریزی استراتژیک سیستم های اطلاعات</vt:lpstr>
      <vt:lpstr>برنامه ریزی استراتژیک سیستم های اطلاعات</vt:lpstr>
      <vt:lpstr>برنامه ریزی استراتژیک سیستم های اطلاعات</vt:lpstr>
      <vt:lpstr>برنامه ریزی استراتژیک سیستم های اطلاعات</vt:lpstr>
      <vt:lpstr>برنامه ریزی استراتژیک سیستم های اطلاعات</vt:lpstr>
      <vt:lpstr>برنامه ریزی استراتژیک سیستم های اطلاعات</vt:lpstr>
      <vt:lpstr>برنامه ریزی استراتژیک سیستم های اطلاعات</vt:lpstr>
      <vt:lpstr>برنامه ریزی استراتژیک سیستم های اطلاعات</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fazeli</dc:creator>
  <cp:lastModifiedBy>WIN XP</cp:lastModifiedBy>
  <cp:revision>81</cp:revision>
  <dcterms:created xsi:type="dcterms:W3CDTF">2015-04-14T12:39:20Z</dcterms:created>
  <dcterms:modified xsi:type="dcterms:W3CDTF">2016-05-02T12:32:30Z</dcterms:modified>
</cp:coreProperties>
</file>