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4" r:id="rId1"/>
    <p:sldMasterId id="2147483996" r:id="rId2"/>
  </p:sldMasterIdLst>
  <p:notesMasterIdLst>
    <p:notesMasterId r:id="rId27"/>
  </p:notesMasterIdLst>
  <p:handoutMasterIdLst>
    <p:handoutMasterId r:id="rId28"/>
  </p:handoutMasterIdLst>
  <p:sldIdLst>
    <p:sldId id="256" r:id="rId3"/>
    <p:sldId id="257" r:id="rId4"/>
    <p:sldId id="258" r:id="rId5"/>
    <p:sldId id="259" r:id="rId6"/>
    <p:sldId id="260" r:id="rId7"/>
    <p:sldId id="261" r:id="rId8"/>
    <p:sldId id="262" r:id="rId9"/>
    <p:sldId id="274" r:id="rId10"/>
    <p:sldId id="263" r:id="rId11"/>
    <p:sldId id="264" r:id="rId12"/>
    <p:sldId id="265" r:id="rId13"/>
    <p:sldId id="275" r:id="rId14"/>
    <p:sldId id="266" r:id="rId15"/>
    <p:sldId id="267" r:id="rId16"/>
    <p:sldId id="268" r:id="rId17"/>
    <p:sldId id="276" r:id="rId18"/>
    <p:sldId id="269" r:id="rId19"/>
    <p:sldId id="270" r:id="rId20"/>
    <p:sldId id="278" r:id="rId21"/>
    <p:sldId id="271" r:id="rId22"/>
    <p:sldId id="272" r:id="rId23"/>
    <p:sldId id="273" r:id="rId24"/>
    <p:sldId id="277" r:id="rId25"/>
    <p:sldId id="279"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26" autoAdjust="0"/>
    <p:restoredTop sz="94679" autoAdjust="0"/>
  </p:normalViewPr>
  <p:slideViewPr>
    <p:cSldViewPr>
      <p:cViewPr>
        <p:scale>
          <a:sx n="100" d="100"/>
          <a:sy n="100" d="100"/>
        </p:scale>
        <p:origin x="-51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7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B579FA-CFBE-4C9D-B729-38C6D83AEA9F}" type="datetimeFigureOut">
              <a:rPr lang="en-US" smtClean="0"/>
              <a:t>3/23/2016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DFB19C-F504-447A-A593-73E74FF782CF}" type="slidenum">
              <a:rPr lang="en-US" smtClean="0"/>
              <a:t>‹#›</a:t>
            </a:fld>
            <a:endParaRPr lang="en-US"/>
          </a:p>
        </p:txBody>
      </p:sp>
    </p:spTree>
    <p:extLst>
      <p:ext uri="{BB962C8B-B14F-4D97-AF65-F5344CB8AC3E}">
        <p14:creationId xmlns:p14="http://schemas.microsoft.com/office/powerpoint/2010/main" val="2237429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4DDE0-D3E4-41DC-A03D-BA44B6EAA998}" type="datetimeFigureOut">
              <a:rPr lang="en-US" smtClean="0"/>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181EC-2C55-4355-95DC-930B2175ADB6}" type="slidenum">
              <a:rPr lang="en-US" smtClean="0"/>
              <a:t>‹#›</a:t>
            </a:fld>
            <a:endParaRPr lang="en-US"/>
          </a:p>
        </p:txBody>
      </p:sp>
    </p:spTree>
    <p:extLst>
      <p:ext uri="{BB962C8B-B14F-4D97-AF65-F5344CB8AC3E}">
        <p14:creationId xmlns:p14="http://schemas.microsoft.com/office/powerpoint/2010/main" val="168589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181EC-2C55-4355-95DC-930B2175ADB6}" type="slidenum">
              <a:rPr lang="en-US" smtClean="0"/>
              <a:t>2</a:t>
            </a:fld>
            <a:endParaRPr lang="en-US"/>
          </a:p>
        </p:txBody>
      </p:sp>
    </p:spTree>
    <p:extLst>
      <p:ext uri="{BB962C8B-B14F-4D97-AF65-F5344CB8AC3E}">
        <p14:creationId xmlns:p14="http://schemas.microsoft.com/office/powerpoint/2010/main" val="1956662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2F56A3-10CE-4A2C-B910-BEFC6A718791}" type="datetimeFigureOut">
              <a:rPr lang="fa-IR" smtClean="0"/>
              <a:t>1437/06/14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6DEA72-A6D4-4940-874E-8AC0972D08C8}"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86DEA72-A6D4-4940-874E-8AC0972D08C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86DEA72-A6D4-4940-874E-8AC0972D08C8}" type="slidenum">
              <a:rPr lang="fa-IR" smtClean="0"/>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EEB2F2-3D6D-4805-B46F-CD6FC8140FCE}"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8267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EB2F2-3D6D-4805-B46F-CD6FC8140FCE}"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387322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EEB2F2-3D6D-4805-B46F-CD6FC8140FCE}"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1060584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EB2F2-3D6D-4805-B46F-CD6FC8140FCE}"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1746151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EEB2F2-3D6D-4805-B46F-CD6FC8140FCE}"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1709980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EEB2F2-3D6D-4805-B46F-CD6FC8140FCE}"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909752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EB2F2-3D6D-4805-B46F-CD6FC8140FCE}"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19087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EB2F2-3D6D-4805-B46F-CD6FC8140FCE}"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161517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86DEA72-A6D4-4940-874E-8AC0972D08C8}"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EB2F2-3D6D-4805-B46F-CD6FC8140FCE}"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2915442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EB2F2-3D6D-4805-B46F-CD6FC8140FCE}"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2599471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EB2F2-3D6D-4805-B46F-CD6FC8140FCE}"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D35D-E933-439B-AA1D-EFE63A94AAE0}" type="slidenum">
              <a:rPr lang="en-US" smtClean="0"/>
              <a:t>‹#›</a:t>
            </a:fld>
            <a:endParaRPr lang="en-US"/>
          </a:p>
        </p:txBody>
      </p:sp>
    </p:spTree>
    <p:extLst>
      <p:ext uri="{BB962C8B-B14F-4D97-AF65-F5344CB8AC3E}">
        <p14:creationId xmlns:p14="http://schemas.microsoft.com/office/powerpoint/2010/main" val="26891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86DEA72-A6D4-4940-874E-8AC0972D08C8}"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86DEA72-A6D4-4940-874E-8AC0972D08C8}"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86DEA72-A6D4-4940-874E-8AC0972D08C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86DEA72-A6D4-4940-874E-8AC0972D08C8}"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2F56A3-10CE-4A2C-B910-BEFC6A718791}" type="datetimeFigureOut">
              <a:rPr lang="fa-IR" smtClean="0"/>
              <a:t>1437/06/14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86DEA72-A6D4-4940-874E-8AC0972D08C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2F56A3-10CE-4A2C-B910-BEFC6A718791}" type="datetimeFigureOut">
              <a:rPr lang="fa-IR" smtClean="0"/>
              <a:t>1437/06/14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86DEA72-A6D4-4940-874E-8AC0972D08C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2F56A3-10CE-4A2C-B910-BEFC6A718791}" type="datetimeFigureOut">
              <a:rPr lang="fa-IR" smtClean="0"/>
              <a:t>1437/06/14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86DEA72-A6D4-4940-874E-8AC0972D08C8}"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2F56A3-10CE-4A2C-B910-BEFC6A718791}" type="datetimeFigureOut">
              <a:rPr lang="fa-IR" smtClean="0"/>
              <a:t>1437/06/14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6DEA72-A6D4-4940-874E-8AC0972D08C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EB2F2-3D6D-4805-B46F-CD6FC8140FCE}" type="datetimeFigureOut">
              <a:rPr lang="en-US" smtClean="0"/>
              <a:t>3/23/2016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6D35D-E933-439B-AA1D-EFE63A94AAE0}" type="slidenum">
              <a:rPr lang="en-US" smtClean="0"/>
              <a:t>‹#›</a:t>
            </a:fld>
            <a:endParaRPr lang="en-US"/>
          </a:p>
        </p:txBody>
      </p:sp>
    </p:spTree>
    <p:extLst>
      <p:ext uri="{BB962C8B-B14F-4D97-AF65-F5344CB8AC3E}">
        <p14:creationId xmlns:p14="http://schemas.microsoft.com/office/powerpoint/2010/main" val="3279427586"/>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7944" y="836713"/>
            <a:ext cx="1728192" cy="792087"/>
          </a:xfrm>
        </p:spPr>
        <p:txBody>
          <a:bodyPr>
            <a:normAutofit fontScale="90000"/>
          </a:bodyPr>
          <a:lstStyle/>
          <a:p>
            <a:r>
              <a:rPr lang="fa-IR" dirty="0" smtClean="0"/>
              <a:t>بنام خدا</a:t>
            </a:r>
            <a:endParaRPr lang="fa-IR" dirty="0"/>
          </a:p>
        </p:txBody>
      </p:sp>
      <p:sp>
        <p:nvSpPr>
          <p:cNvPr id="3" name="Subtitle 2"/>
          <p:cNvSpPr>
            <a:spLocks noGrp="1"/>
          </p:cNvSpPr>
          <p:nvPr>
            <p:ph type="subTitle" idx="1"/>
          </p:nvPr>
        </p:nvSpPr>
        <p:spPr/>
        <p:txBody>
          <a:bodyPr/>
          <a:lstStyle/>
          <a:p>
            <a:r>
              <a:rPr lang="fa-IR" dirty="0" smtClean="0">
                <a:cs typeface="Andalus" pitchFamily="2" charset="-78"/>
              </a:rPr>
              <a:t>نظام پاداش وجبران خدمات</a:t>
            </a:r>
            <a:endParaRPr lang="fa-IR" dirty="0">
              <a:cs typeface="Andalus" pitchFamily="2" charset="-78"/>
            </a:endParaRPr>
          </a:p>
        </p:txBody>
      </p:sp>
    </p:spTree>
    <p:extLst>
      <p:ext uri="{BB962C8B-B14F-4D97-AF65-F5344CB8AC3E}">
        <p14:creationId xmlns:p14="http://schemas.microsoft.com/office/powerpoint/2010/main" val="4289026547"/>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مشوقها با استراتژی سازمان پیوند بخورد</a:t>
            </a:r>
          </a:p>
          <a:p>
            <a:r>
              <a:rPr lang="fa-IR" dirty="0" smtClean="0"/>
              <a:t>استانداردهای اثر بخش تعیین شود</a:t>
            </a:r>
          </a:p>
          <a:p>
            <a:r>
              <a:rPr lang="fa-IR" dirty="0" smtClean="0"/>
              <a:t>استانداردهای سازمان تضمین شود</a:t>
            </a:r>
          </a:p>
          <a:p>
            <a:r>
              <a:rPr lang="fa-IR" dirty="0" smtClean="0"/>
              <a:t>درصدی بر مبنای ساعت تعهد شود</a:t>
            </a:r>
          </a:p>
          <a:p>
            <a:r>
              <a:rPr lang="fa-IR" dirty="0" smtClean="0"/>
              <a:t>از برنامه پشتیبانی لازم به عمل اید</a:t>
            </a:r>
          </a:p>
          <a:p>
            <a:r>
              <a:rPr lang="fa-IR" dirty="0" smtClean="0"/>
              <a:t>نظامهای سنجش مناسبی وجود داشته باشد</a:t>
            </a:r>
          </a:p>
          <a:p>
            <a:r>
              <a:rPr lang="fa-IR" dirty="0" smtClean="0"/>
              <a:t>فرهنگ سازمانی ملاحظه ومراعات را بپذیرد</a:t>
            </a:r>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a:p>
        </p:txBody>
      </p:sp>
      <p:sp>
        <p:nvSpPr>
          <p:cNvPr id="2" name="Title 1"/>
          <p:cNvSpPr>
            <a:spLocks noGrp="1"/>
          </p:cNvSpPr>
          <p:nvPr>
            <p:ph type="title"/>
          </p:nvPr>
        </p:nvSpPr>
        <p:spPr/>
        <p:txBody>
          <a:bodyPr>
            <a:normAutofit fontScale="90000"/>
          </a:bodyPr>
          <a:lstStyle/>
          <a:p>
            <a:r>
              <a:rPr lang="fa-IR" dirty="0" smtClean="0"/>
              <a:t>کارهایی که برای ساده سازی بر نامه های تشویقی باید انجام داد</a:t>
            </a:r>
            <a:br>
              <a:rPr lang="fa-IR" dirty="0" smtClean="0"/>
            </a:br>
            <a:endParaRPr lang="fa-IR" dirty="0"/>
          </a:p>
        </p:txBody>
      </p:sp>
    </p:spTree>
    <p:extLst>
      <p:ext uri="{BB962C8B-B14F-4D97-AF65-F5344CB8AC3E}">
        <p14:creationId xmlns:p14="http://schemas.microsoft.com/office/powerpoint/2010/main" val="40367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جبران خدمات به کلیه حقوق و مزایای نقدی غیر نقدی و مزایای متاثر از از ویژگیها و تناسب شغلی و سرانجام شرایط محیط کار در مقابل خدمتی که کارکنان . مدیران سازمان برخوردار میشوند اطلاق میگردد.</a:t>
            </a:r>
          </a:p>
          <a:p>
            <a:r>
              <a:rPr lang="fa-IR" dirty="0" smtClean="0"/>
              <a:t>جبران خدمات به هر نوع پاداشی اطلاق میشود که افراد به نشانه سپاس برای ادای وظایف سازمان دریافت می کنند</a:t>
            </a:r>
          </a:p>
          <a:p>
            <a:endParaRPr lang="fa-IR" dirty="0"/>
          </a:p>
        </p:txBody>
      </p:sp>
      <p:sp>
        <p:nvSpPr>
          <p:cNvPr id="2" name="Title 1"/>
          <p:cNvSpPr>
            <a:spLocks noGrp="1"/>
          </p:cNvSpPr>
          <p:nvPr>
            <p:ph type="title"/>
          </p:nvPr>
        </p:nvSpPr>
        <p:spPr/>
        <p:txBody>
          <a:bodyPr>
            <a:normAutofit fontScale="90000"/>
          </a:bodyPr>
          <a:lstStyle/>
          <a:p>
            <a:r>
              <a:rPr lang="fa-IR" dirty="0" smtClean="0"/>
              <a:t>جبران خدمات</a:t>
            </a:r>
            <a:br>
              <a:rPr lang="fa-IR" dirty="0" smtClean="0"/>
            </a:br>
            <a:endParaRPr lang="fa-IR" dirty="0"/>
          </a:p>
        </p:txBody>
      </p:sp>
    </p:spTree>
    <p:extLst>
      <p:ext uri="{BB962C8B-B14F-4D97-AF65-F5344CB8AC3E}">
        <p14:creationId xmlns:p14="http://schemas.microsoft.com/office/powerpoint/2010/main" val="2115659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t>جبران خدمات فقط پرداخت حقوق و دستمزد نيست بلكه ميزان كيفيت زندگي كاري مزاياي غير مستقيم مالي و شامل برنامه هاي بيمه مثل بيمه عمر ، سلامت ، جراحي ، بورسيه ي تحصيلي ، تعطيلات ، مرخصي ها ، استراحت هاي بيماري ، بازنشستگي و مزاياي غير مالي شامل ايجاد فرصت پيشرفت و موفقيت ، دادن مسئوليت ، شرايط كاري مطلوب ، جبران هزينه غذاخوري ، امكان انتخاب مزايا ، كار در منزل مي باشد </a:t>
            </a: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3742718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الف-مالی</a:t>
            </a:r>
          </a:p>
          <a:p>
            <a:pPr marL="1280160" lvl="3" indent="-457200">
              <a:buFont typeface="+mj-lt"/>
              <a:buAutoNum type="arabicPeriod"/>
            </a:pPr>
            <a:r>
              <a:rPr lang="fa-IR" dirty="0" smtClean="0"/>
              <a:t>-مستقیم  مانند حقوق وپاداش نقدی</a:t>
            </a:r>
          </a:p>
          <a:p>
            <a:pPr marL="1280160" lvl="3" indent="-457200">
              <a:buFont typeface="+mj-lt"/>
              <a:buAutoNum type="arabicPeriod"/>
            </a:pPr>
            <a:endParaRPr lang="fa-IR" dirty="0" smtClean="0"/>
          </a:p>
          <a:p>
            <a:pPr marL="1280160" lvl="3" indent="-457200">
              <a:buFont typeface="+mj-lt"/>
              <a:buAutoNum type="arabicPeriod"/>
            </a:pPr>
            <a:r>
              <a:rPr lang="fa-IR" b="1" dirty="0" smtClean="0"/>
              <a:t>غیرمستقیم..برنامه های بیمه-کمکهای اجتماعی –مزایااز قبیل بازنشستگی وبورسیه های تحصیلی</a:t>
            </a:r>
          </a:p>
          <a:p>
            <a:pPr lvl="3"/>
            <a:endParaRPr lang="fa-IR" b="1" dirty="0"/>
          </a:p>
        </p:txBody>
      </p:sp>
      <p:sp>
        <p:nvSpPr>
          <p:cNvPr id="2" name="Title 1"/>
          <p:cNvSpPr>
            <a:spLocks noGrp="1"/>
          </p:cNvSpPr>
          <p:nvPr>
            <p:ph type="title"/>
          </p:nvPr>
        </p:nvSpPr>
        <p:spPr/>
        <p:txBody>
          <a:bodyPr>
            <a:normAutofit fontScale="90000"/>
          </a:bodyPr>
          <a:lstStyle/>
          <a:p>
            <a:r>
              <a:rPr lang="fa-IR" dirty="0" smtClean="0"/>
              <a:t>مولفه های بر نامه جبران خدمات</a:t>
            </a:r>
            <a:br>
              <a:rPr lang="fa-IR" dirty="0" smtClean="0"/>
            </a:br>
            <a:endParaRPr lang="fa-IR" dirty="0"/>
          </a:p>
        </p:txBody>
      </p:sp>
    </p:spTree>
    <p:extLst>
      <p:ext uri="{BB962C8B-B14F-4D97-AF65-F5344CB8AC3E}">
        <p14:creationId xmlns:p14="http://schemas.microsoft.com/office/powerpoint/2010/main" val="131048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ب -غیر مالی</a:t>
            </a:r>
          </a:p>
          <a:p>
            <a:r>
              <a:rPr lang="fa-IR" dirty="0" smtClean="0"/>
              <a:t>1-در ارتباط با شغل مانند مورد علاقه بودن وظایف و فرصت برای پیشرفت</a:t>
            </a:r>
          </a:p>
          <a:p>
            <a:r>
              <a:rPr lang="fa-IR" dirty="0" smtClean="0"/>
              <a:t>2-محیط شغل مانند داشتن رییس شایسته داشتن همکاران سازگارو...</a:t>
            </a:r>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10/main" val="2144435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fa-IR" dirty="0"/>
              <a:t>  بر اساس تفكر ملو در طراحي نظام جبران خدمات ، كاركنان احساس نمايند كه به صورت منصفانه خدمات آن ها جبران مي شود و اين انصاف در رابطه با همكاران آن ها در ساير سازمان ها با مشاغل مشابه رعايت مي شود و تفاوت هاي پرداختي بر اساس مسئوليت هاي شغلي به صورت منصفانه است و مديريت جبران خدمات عنصر كليدي در مديريت منابع انساني است . </a:t>
            </a:r>
          </a:p>
        </p:txBody>
      </p:sp>
      <p:sp>
        <p:nvSpPr>
          <p:cNvPr id="2" name="Title 1"/>
          <p:cNvSpPr>
            <a:spLocks noGrp="1"/>
          </p:cNvSpPr>
          <p:nvPr>
            <p:ph type="title"/>
          </p:nvPr>
        </p:nvSpPr>
        <p:spPr/>
        <p:txBody>
          <a:bodyPr>
            <a:normAutofit fontScale="90000"/>
          </a:bodyPr>
          <a:lstStyle/>
          <a:p>
            <a:r>
              <a:rPr lang="fa-IR" dirty="0" smtClean="0"/>
              <a:t>تفکر ملو در طرحی نظام جبران خدمات</a:t>
            </a:r>
            <a:br>
              <a:rPr lang="fa-IR" dirty="0" smtClean="0"/>
            </a:br>
            <a:endParaRPr lang="fa-IR" dirty="0"/>
          </a:p>
        </p:txBody>
      </p:sp>
    </p:spTree>
    <p:extLst>
      <p:ext uri="{BB962C8B-B14F-4D97-AF65-F5344CB8AC3E}">
        <p14:creationId xmlns:p14="http://schemas.microsoft.com/office/powerpoint/2010/main" val="2767461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t>-برابری درونی اشاره به انصاف ادراک شده از تفاوتهای پرداختی در میان مشاغل متفاوت در یک سازمان دارد</a:t>
            </a:r>
          </a:p>
          <a:p>
            <a:r>
              <a:rPr lang="fa-IR" dirty="0"/>
              <a:t>-برابری بیرونی شامل ادراکات کارکنان از انصاف در جبران خدمات در ارتباط باپرداختهای خارج از سازمان و سازمانهای دیگر است.</a:t>
            </a:r>
          </a:p>
          <a:p>
            <a:r>
              <a:rPr lang="fa-IR" dirty="0"/>
              <a:t>-برابری فردی ادراکات کارکنان از پرداختهای متفاوت در میان افرادی که مشاغل همانندی در سازمان مشابه دارند نشان می دهد.</a:t>
            </a:r>
          </a:p>
          <a:p>
            <a:endParaRPr lang="fa-IR" dirty="0"/>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123332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هدف مدیریت جبران خدمات طراحی ساختار پرداخت اثر بخش هزینه است به نحوی که بتواند کارکنان با کفایت را جذب کند بر انگیزد وحفظ کند و از سوی کارکنان منصفانه درک شود.</a:t>
            </a:r>
            <a:endParaRPr lang="fa-IR" dirty="0"/>
          </a:p>
        </p:txBody>
      </p:sp>
      <p:sp>
        <p:nvSpPr>
          <p:cNvPr id="2" name="Title 1"/>
          <p:cNvSpPr>
            <a:spLocks noGrp="1"/>
          </p:cNvSpPr>
          <p:nvPr>
            <p:ph type="title"/>
          </p:nvPr>
        </p:nvSpPr>
        <p:spPr/>
        <p:txBody>
          <a:bodyPr>
            <a:normAutofit fontScale="90000"/>
          </a:bodyPr>
          <a:lstStyle/>
          <a:p>
            <a:r>
              <a:rPr lang="fa-IR" dirty="0" smtClean="0"/>
              <a:t>نظر دی سنزو ورابینز در مورد مدیریت جبران خدمات</a:t>
            </a:r>
            <a:endParaRPr lang="fa-IR" dirty="0"/>
          </a:p>
        </p:txBody>
      </p:sp>
    </p:spTree>
    <p:extLst>
      <p:ext uri="{BB962C8B-B14F-4D97-AF65-F5344CB8AC3E}">
        <p14:creationId xmlns:p14="http://schemas.microsoft.com/office/powerpoint/2010/main" val="875095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1با ان می توان فراورده ها و خدمات را خریداری کرد</a:t>
            </a:r>
          </a:p>
          <a:p>
            <a:r>
              <a:rPr lang="fa-IR" dirty="0" smtClean="0"/>
              <a:t>2-وسیله اجتماعی مبادله است</a:t>
            </a:r>
          </a:p>
          <a:p>
            <a:r>
              <a:rPr lang="fa-IR" dirty="0" smtClean="0"/>
              <a:t>3-دارای ارزش منزلت است</a:t>
            </a:r>
          </a:p>
          <a:p>
            <a:r>
              <a:rPr lang="fa-IR" dirty="0" smtClean="0"/>
              <a:t>4-از دیدگاه کارکنان پول نشان از اندیشیدن کارفرما درباره انان است</a:t>
            </a:r>
          </a:p>
          <a:p>
            <a:r>
              <a:rPr lang="fa-IR" dirty="0" smtClean="0"/>
              <a:t>5-پول به شمار کسانی که ان را دارند ارزشهایی را نیز دارد</a:t>
            </a:r>
            <a:endParaRPr lang="fa-IR" dirty="0"/>
          </a:p>
        </p:txBody>
      </p:sp>
      <p:sp>
        <p:nvSpPr>
          <p:cNvPr id="2" name="Title 1"/>
          <p:cNvSpPr>
            <a:spLocks noGrp="1"/>
          </p:cNvSpPr>
          <p:nvPr>
            <p:ph type="title"/>
          </p:nvPr>
        </p:nvSpPr>
        <p:spPr/>
        <p:txBody>
          <a:bodyPr>
            <a:normAutofit fontScale="90000"/>
          </a:bodyPr>
          <a:lstStyle/>
          <a:p>
            <a:r>
              <a:rPr lang="fa-IR" dirty="0" smtClean="0"/>
              <a:t>دلایل اهمیت پول برای کارکنان از نظر دیویس ونیو استروم</a:t>
            </a:r>
            <a:endParaRPr lang="fa-IR" dirty="0"/>
          </a:p>
        </p:txBody>
      </p:sp>
    </p:spTree>
    <p:extLst>
      <p:ext uri="{BB962C8B-B14F-4D97-AF65-F5344CB8AC3E}">
        <p14:creationId xmlns:p14="http://schemas.microsoft.com/office/powerpoint/2010/main" val="87033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Arial" pitchFamily="34" charset="0"/>
              <a:buChar char="•"/>
            </a:pPr>
            <a:r>
              <a:rPr lang="fa-IR" dirty="0"/>
              <a:t>      سه نظريه عمده ي انگيزش در رابطه با استراتژي هاي جبران خدمات عبارتند از : نظريه سلسله مراتب نيازهاي مازلو – نظريه انگيزش بهداشت و مدل انگيزش پورتر و لاولر . </a:t>
            </a:r>
          </a:p>
          <a:p>
            <a:r>
              <a:rPr lang="fa-IR" dirty="0"/>
              <a:t>            بر اساس اين نظريه ها ، هر گاه مدير بخواهد در فرد ايجاد انگيزه نمايد بايد درك كند كه از نظر سلسله مراتب نيازهاي آن شخص در كجا قرار دارد و در جهت ارضاي آن اقدام كند . درك اين نيازها با اقبال همگاني مواجه مي شود نارضايتي افراد از كار خود به محيط كار آنان برمي گردد . احـساس رضـايت به خود كار بر مي گردد كه خود عامل انگيزش است و رضايت شغلي را در پي خواهد داشت . </a:t>
            </a:r>
          </a:p>
          <a:p>
            <a:r>
              <a:rPr lang="fa-IR" dirty="0"/>
              <a:t>            خط مشي ها ، نظارت ، شرايط كار ، روابط متقابل ، پول ، مقام ، عوامل بهداشتي ، كسب موفقيت ، </a:t>
            </a:r>
          </a:p>
          <a:p>
            <a:r>
              <a:rPr lang="fa-IR" dirty="0"/>
              <a:t>قدرداني ، رشد و توسعه از عوامل انگيزش به حساب مي آيند . </a:t>
            </a:r>
          </a:p>
          <a:p>
            <a:endParaRPr lang="fa-IR" dirty="0"/>
          </a:p>
        </p:txBody>
      </p:sp>
      <p:sp>
        <p:nvSpPr>
          <p:cNvPr id="3" name="Title 2"/>
          <p:cNvSpPr>
            <a:spLocks noGrp="1"/>
          </p:cNvSpPr>
          <p:nvPr>
            <p:ph type="title"/>
          </p:nvPr>
        </p:nvSpPr>
        <p:spPr/>
        <p:txBody>
          <a:bodyPr>
            <a:normAutofit fontScale="90000"/>
          </a:bodyPr>
          <a:lstStyle/>
          <a:p>
            <a:r>
              <a:rPr lang="fa-IR" dirty="0"/>
              <a:t>نظريه </a:t>
            </a:r>
            <a:r>
              <a:rPr lang="fa-IR" dirty="0" smtClean="0"/>
              <a:t>های عمده </a:t>
            </a:r>
            <a:r>
              <a:rPr lang="fa-IR" dirty="0"/>
              <a:t>ي انگيزش در رابطه با استراتژي هاي </a:t>
            </a:r>
            <a:r>
              <a:rPr lang="fa-IR" dirty="0" smtClean="0"/>
              <a:t>جبران خدمات</a:t>
            </a:r>
            <a:endParaRPr lang="fa-IR" dirty="0"/>
          </a:p>
        </p:txBody>
      </p:sp>
    </p:spTree>
    <p:extLst>
      <p:ext uri="{BB962C8B-B14F-4D97-AF65-F5344CB8AC3E}">
        <p14:creationId xmlns:p14="http://schemas.microsoft.com/office/powerpoint/2010/main" val="161127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نظام پاداش..</a:t>
            </a:r>
            <a:endParaRPr lang="en-US" dirty="0"/>
          </a:p>
          <a:p>
            <a:r>
              <a:rPr lang="fa-IR" dirty="0" smtClean="0"/>
              <a:t>نظام پاداش کارکنان از خط مشی ها فرایندها و کارکردهای منسجم سازمان برای پاداش دهی به کارکنان مطابق نقش مهارت  و شایستگی که دارند وارزش بازار کار انان تشکیل می شود.</a:t>
            </a:r>
            <a:endParaRPr lang="fa-IR" dirty="0"/>
          </a:p>
        </p:txBody>
      </p:sp>
      <p:sp>
        <p:nvSpPr>
          <p:cNvPr id="2" name="Title 1"/>
          <p:cNvSpPr>
            <a:spLocks noGrp="1"/>
          </p:cNvSpPr>
          <p:nvPr>
            <p:ph type="title"/>
          </p:nvPr>
        </p:nvSpPr>
        <p:spPr/>
        <p:txBody>
          <a:bodyPr>
            <a:normAutofit fontScale="90000"/>
          </a:bodyPr>
          <a:lstStyle/>
          <a:p>
            <a:r>
              <a:rPr lang="fa-IR" dirty="0" smtClean="0"/>
              <a:t>نظام پاداش..</a:t>
            </a:r>
            <a:r>
              <a:rPr lang="en-US" dirty="0" smtClean="0"/>
              <a:t/>
            </a:r>
            <a:br>
              <a:rPr lang="en-US" dirty="0" smtClean="0"/>
            </a:br>
            <a:endParaRPr lang="fa-IR" dirty="0"/>
          </a:p>
        </p:txBody>
      </p:sp>
    </p:spTree>
    <p:extLst>
      <p:ext uri="{BB962C8B-B14F-4D97-AF65-F5344CB8AC3E}">
        <p14:creationId xmlns:p14="http://schemas.microsoft.com/office/powerpoint/2010/main" val="847878465"/>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مدیر هرگاه بخواهد در شخص ایجادانگیزش کند باید نخست دریابد که فرد از نظر سلسله مراتب نیازها در کجا قرار دارد ان گاه در جهت ارضای همان نیازها یا انهایی که در سطح بالاتر قرار دارند اقدام کند</a:t>
            </a:r>
            <a:endParaRPr lang="fa-IR" dirty="0"/>
          </a:p>
        </p:txBody>
      </p:sp>
      <p:sp>
        <p:nvSpPr>
          <p:cNvPr id="2" name="Title 1"/>
          <p:cNvSpPr>
            <a:spLocks noGrp="1"/>
          </p:cNvSpPr>
          <p:nvPr>
            <p:ph type="title"/>
          </p:nvPr>
        </p:nvSpPr>
        <p:spPr/>
        <p:txBody>
          <a:bodyPr>
            <a:normAutofit/>
          </a:bodyPr>
          <a:lstStyle/>
          <a:p>
            <a:r>
              <a:rPr lang="fa-IR" dirty="0" smtClean="0"/>
              <a:t>نظریه سلسله مراتب نیازهای مازلو</a:t>
            </a:r>
            <a:endParaRPr lang="fa-IR" dirty="0"/>
          </a:p>
        </p:txBody>
      </p:sp>
    </p:spTree>
    <p:extLst>
      <p:ext uri="{BB962C8B-B14F-4D97-AF65-F5344CB8AC3E}">
        <p14:creationId xmlns:p14="http://schemas.microsoft.com/office/powerpoint/2010/main" val="1406152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وقتی که افراد از کار خود احساس نارضایتی می کنند نارضایتی انها به محیطی مربوط است که در ان کار می کنند </a:t>
            </a:r>
          </a:p>
          <a:p>
            <a:r>
              <a:rPr lang="fa-IR" dirty="0" smtClean="0"/>
              <a:t>در مقابل وقتی افراد درباره کار خود احساس رضایت می کنند این رضایت به خود کار مربوط میشود</a:t>
            </a:r>
            <a:endParaRPr lang="fa-IR" dirty="0"/>
          </a:p>
        </p:txBody>
      </p:sp>
      <p:sp>
        <p:nvSpPr>
          <p:cNvPr id="2" name="Title 1"/>
          <p:cNvSpPr>
            <a:spLocks noGrp="1"/>
          </p:cNvSpPr>
          <p:nvPr>
            <p:ph type="title"/>
          </p:nvPr>
        </p:nvSpPr>
        <p:spPr/>
        <p:txBody>
          <a:bodyPr/>
          <a:lstStyle/>
          <a:p>
            <a:r>
              <a:rPr lang="fa-IR" dirty="0" smtClean="0"/>
              <a:t>نظریه انگیزش بهداشت هرزبرگ</a:t>
            </a:r>
            <a:endParaRPr lang="fa-IR" dirty="0"/>
          </a:p>
        </p:txBody>
      </p:sp>
    </p:spTree>
    <p:extLst>
      <p:ext uri="{BB962C8B-B14F-4D97-AF65-F5344CB8AC3E}">
        <p14:creationId xmlns:p14="http://schemas.microsoft.com/office/powerpoint/2010/main" val="426523836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در نظریه برابری نه تنها به مقدار پول و پاداشی که فرد در ازای کار خود دریافت میکند توجه میشود بلکه سعی میشود بین این مقدار و انچه دیگران میگیرندمقایسه بعمل اید.</a:t>
            </a:r>
          </a:p>
          <a:p>
            <a:r>
              <a:rPr lang="fa-IR" dirty="0" smtClean="0"/>
              <a:t>پول در اینجا نه تنها وسیله مبادله بلکه ارزش نمادین نیز دارد.</a:t>
            </a:r>
            <a:endParaRPr lang="fa-IR" dirty="0"/>
          </a:p>
        </p:txBody>
      </p:sp>
      <p:sp>
        <p:nvSpPr>
          <p:cNvPr id="2" name="Title 1"/>
          <p:cNvSpPr>
            <a:spLocks noGrp="1"/>
          </p:cNvSpPr>
          <p:nvPr>
            <p:ph type="title"/>
          </p:nvPr>
        </p:nvSpPr>
        <p:spPr/>
        <p:txBody>
          <a:bodyPr/>
          <a:lstStyle/>
          <a:p>
            <a:r>
              <a:rPr lang="fa-IR" dirty="0" smtClean="0"/>
              <a:t>نظریه برابری</a:t>
            </a:r>
            <a:endParaRPr lang="fa-IR" dirty="0"/>
          </a:p>
        </p:txBody>
      </p:sp>
    </p:spTree>
    <p:extLst>
      <p:ext uri="{BB962C8B-B14F-4D97-AF65-F5344CB8AC3E}">
        <p14:creationId xmlns:p14="http://schemas.microsoft.com/office/powerpoint/2010/main" val="69221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a:t>   امروزه طرح پاداش و جبران خدمات مبتني بر مديريت عملكرد است اگر به همه كاركنان مزاياي مشابهي داده شود در اين صورت فرض بر اين است كه همگان نيازهاي همانندي دارند ( مانند نظام پرداخت هماهنگ ) بايد بين جبران خدمات و پاداش با عملكرد ، رابطه </a:t>
            </a:r>
            <a:r>
              <a:rPr lang="fa-IR" dirty="0" smtClean="0"/>
              <a:t>مقولي </a:t>
            </a:r>
            <a:r>
              <a:rPr lang="fa-IR" dirty="0"/>
              <a:t>وجود داشته باشد و بين مقدار پرداخت و ميزان فعاليت تناسعب وجود داشته باشد و ميزان حقوق با تلاش ، توانايي و تجربه افراد متناسب باشد و اين از وظايف مديران سازمان ها مي باشد . نظام هاي جبران خدمات نبايد بيش از حد سخت گيرانه باشد بلكه بايد انعطاف پذيري داشته باشد تا بتواند در استراتژي هاي رقابتي موفق باشد تا رفتارهاي كارآفرينانه و خلاق تشويق شوند و رشد يابند و با اهداف سازمان سازگار شوند . </a:t>
            </a:r>
          </a:p>
        </p:txBody>
      </p:sp>
      <p:sp>
        <p:nvSpPr>
          <p:cNvPr id="3" name="Title 2"/>
          <p:cNvSpPr>
            <a:spLocks noGrp="1"/>
          </p:cNvSpPr>
          <p:nvPr>
            <p:ph type="title"/>
          </p:nvPr>
        </p:nvSpPr>
        <p:spPr/>
        <p:txBody>
          <a:bodyPr>
            <a:normAutofit fontScale="90000"/>
          </a:bodyPr>
          <a:lstStyle/>
          <a:p>
            <a:r>
              <a:rPr lang="fa-IR" dirty="0" smtClean="0"/>
              <a:t>ایا همه کارکنان باید مزایای یکسان دریافت نمایند؟</a:t>
            </a:r>
            <a:endParaRPr lang="fa-IR" dirty="0"/>
          </a:p>
        </p:txBody>
      </p:sp>
    </p:spTree>
    <p:extLst>
      <p:ext uri="{BB962C8B-B14F-4D97-AF65-F5344CB8AC3E}">
        <p14:creationId xmlns:p14="http://schemas.microsoft.com/office/powerpoint/2010/main" val="371683185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27784" y="1556792"/>
            <a:ext cx="4032448" cy="4525963"/>
          </a:xfrm>
        </p:spPr>
        <p:txBody>
          <a:bodyPr>
            <a:normAutofit/>
          </a:bodyPr>
          <a:lstStyle/>
          <a:p>
            <a:endParaRPr lang="fa-IR" dirty="0" smtClean="0"/>
          </a:p>
          <a:p>
            <a:endParaRPr lang="fa-IR" dirty="0"/>
          </a:p>
          <a:p>
            <a:endParaRPr lang="fa-IR" dirty="0" smtClean="0"/>
          </a:p>
          <a:p>
            <a:endParaRPr lang="fa-IR" dirty="0"/>
          </a:p>
          <a:p>
            <a:r>
              <a:rPr lang="fa-IR" sz="10000" dirty="0" smtClean="0">
                <a:latin typeface="Algerian" pitchFamily="82" charset="0"/>
              </a:rPr>
              <a:t>با سپاس</a:t>
            </a:r>
            <a:endParaRPr lang="fa-IR" sz="10000" dirty="0">
              <a:latin typeface="Algerian" pitchFamily="82" charset="0"/>
            </a:endParaRP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365177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نظام پاداش در صدد ایجاد شرایطی است که هریک از کارکنان متناسب با کیفیت و کمیت کاری که ارایه می دهند پاداش دریافت کنند.</a:t>
            </a:r>
            <a:endParaRPr lang="en-US" dirty="0"/>
          </a:p>
          <a:p>
            <a:r>
              <a:rPr lang="fa-IR" dirty="0"/>
              <a:t>خدمات در حد انتظار با حقوق و فراتر از حد انتظار با دريافت پاداش و مزايا جبران مي شود . </a:t>
            </a:r>
          </a:p>
        </p:txBody>
      </p:sp>
      <p:sp>
        <p:nvSpPr>
          <p:cNvPr id="2" name="Title 1"/>
          <p:cNvSpPr>
            <a:spLocks noGrp="1"/>
          </p:cNvSpPr>
          <p:nvPr>
            <p:ph type="title"/>
          </p:nvPr>
        </p:nvSpPr>
        <p:spPr>
          <a:xfrm>
            <a:off x="3275856" y="836712"/>
            <a:ext cx="3240360" cy="288032"/>
          </a:xfrm>
        </p:spPr>
        <p:txBody>
          <a:bodyPr>
            <a:normAutofit fontScale="90000"/>
          </a:bodyPr>
          <a:lstStyle/>
          <a:p>
            <a:endParaRPr lang="fa-IR" dirty="0"/>
          </a:p>
        </p:txBody>
      </p:sp>
    </p:spTree>
    <p:extLst>
      <p:ext uri="{BB962C8B-B14F-4D97-AF65-F5344CB8AC3E}">
        <p14:creationId xmlns:p14="http://schemas.microsoft.com/office/powerpoint/2010/main" val="3840000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229600" cy="4525963"/>
          </a:xfrm>
        </p:spPr>
        <p:txBody>
          <a:bodyPr/>
          <a:lstStyle/>
          <a:p>
            <a:r>
              <a:rPr lang="fa-IR" dirty="0" smtClean="0"/>
              <a:t>-</a:t>
            </a:r>
            <a:r>
              <a:rPr lang="fa-IR" dirty="0"/>
              <a:t>پاداش درونی در مقابل پاداش بیرونی</a:t>
            </a:r>
            <a:endParaRPr lang="en-US" dirty="0"/>
          </a:p>
          <a:p>
            <a:r>
              <a:rPr lang="fa-IR" dirty="0"/>
              <a:t>-پاداشهای مالی در مقابل پاداشهای غیر مالی</a:t>
            </a:r>
            <a:endParaRPr lang="en-US" dirty="0"/>
          </a:p>
          <a:p>
            <a:r>
              <a:rPr lang="fa-IR" dirty="0"/>
              <a:t>-پاداشهای مبتنی بر عملکرد در مقابل پاداشهای مبتنی بر عضویت</a:t>
            </a:r>
          </a:p>
        </p:txBody>
      </p:sp>
      <p:sp>
        <p:nvSpPr>
          <p:cNvPr id="2" name="Title 1"/>
          <p:cNvSpPr>
            <a:spLocks noGrp="1"/>
          </p:cNvSpPr>
          <p:nvPr>
            <p:ph type="title"/>
          </p:nvPr>
        </p:nvSpPr>
        <p:spPr/>
        <p:txBody>
          <a:bodyPr>
            <a:normAutofit fontScale="90000"/>
          </a:bodyPr>
          <a:lstStyle/>
          <a:p>
            <a:r>
              <a:rPr lang="fa-IR" dirty="0" smtClean="0"/>
              <a:t>طبقه بندی نظام پاداش از نظر دی سنزو و رابینز</a:t>
            </a:r>
            <a:r>
              <a:rPr lang="en-US" dirty="0" smtClean="0"/>
              <a:t/>
            </a:r>
            <a:br>
              <a:rPr lang="en-US" dirty="0" smtClean="0"/>
            </a:br>
            <a:endParaRPr lang="fa-IR" dirty="0"/>
          </a:p>
        </p:txBody>
      </p:sp>
    </p:spTree>
    <p:extLst>
      <p:ext uri="{BB962C8B-B14F-4D97-AF65-F5344CB8AC3E}">
        <p14:creationId xmlns:p14="http://schemas.microsoft.com/office/powerpoint/2010/main" val="3505780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عبارتست از میزان رضایتی که فرد از خود کار به دست می اوردو کار فی ا لنفسه برای شخص ارزشمند است. خود انگیختی وخود جوشی و کم هزینگی سه مزیت اصلی پاداشهای درونی است زماني </a:t>
            </a:r>
            <a:r>
              <a:rPr lang="fa-IR" dirty="0"/>
              <a:t>كه فرد كاري را خوب انجام مي دهد در خود لياقت و شايستگي مي بيند و احساس مفيد بودن مي نمايد كه منجر به احساس رضايت و آرامش مي شود و احترام بيشتري براي خود كسب مي نمايد</a:t>
            </a:r>
          </a:p>
        </p:txBody>
      </p:sp>
      <p:sp>
        <p:nvSpPr>
          <p:cNvPr id="2" name="Title 1"/>
          <p:cNvSpPr>
            <a:spLocks noGrp="1"/>
          </p:cNvSpPr>
          <p:nvPr>
            <p:ph type="title"/>
          </p:nvPr>
        </p:nvSpPr>
        <p:spPr/>
        <p:txBody>
          <a:bodyPr/>
          <a:lstStyle/>
          <a:p>
            <a:r>
              <a:rPr lang="fa-IR" dirty="0"/>
              <a:t>پاداش </a:t>
            </a:r>
            <a:r>
              <a:rPr lang="fa-IR" dirty="0" smtClean="0"/>
              <a:t>درونی</a:t>
            </a:r>
            <a:endParaRPr lang="fa-IR" dirty="0"/>
          </a:p>
        </p:txBody>
      </p:sp>
    </p:spTree>
    <p:extLst>
      <p:ext uri="{BB962C8B-B14F-4D97-AF65-F5344CB8AC3E}">
        <p14:creationId xmlns:p14="http://schemas.microsoft.com/office/powerpoint/2010/main" val="128352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t>منشآ خارجی دارد و به سبب ساخت و کار وابزاری که داردتابع خط مشی ها استراتژی و مقررات سازمانی است.</a:t>
            </a:r>
          </a:p>
          <a:p>
            <a:endParaRPr lang="fa-IR" dirty="0"/>
          </a:p>
          <a:p>
            <a:r>
              <a:rPr lang="fa-IR" dirty="0" smtClean="0"/>
              <a:t>پاداشهای بیرونی به صورت مالی وغیر مالی است.</a:t>
            </a:r>
          </a:p>
          <a:p>
            <a:r>
              <a:rPr lang="fa-IR" dirty="0" smtClean="0"/>
              <a:t>پاداشهای نقدی موجب بهبود و رفاه مادی افراد می شود</a:t>
            </a:r>
          </a:p>
          <a:p>
            <a:r>
              <a:rPr lang="fa-IR" dirty="0" smtClean="0"/>
              <a:t>پاداش غیر مالی موجب بهبود کیفیت وزندگی کاری می گردد ومحرکی برای بهبود عملکرد است</a:t>
            </a:r>
          </a:p>
        </p:txBody>
      </p:sp>
      <p:sp>
        <p:nvSpPr>
          <p:cNvPr id="2" name="Title 1"/>
          <p:cNvSpPr>
            <a:spLocks noGrp="1"/>
          </p:cNvSpPr>
          <p:nvPr>
            <p:ph type="title"/>
          </p:nvPr>
        </p:nvSpPr>
        <p:spPr/>
        <p:txBody>
          <a:bodyPr/>
          <a:lstStyle/>
          <a:p>
            <a:r>
              <a:rPr lang="fa-IR" dirty="0" smtClean="0"/>
              <a:t>پاداش بیرونی</a:t>
            </a:r>
            <a:endParaRPr lang="fa-IR" dirty="0"/>
          </a:p>
        </p:txBody>
      </p:sp>
    </p:spTree>
    <p:extLst>
      <p:ext uri="{BB962C8B-B14F-4D97-AF65-F5344CB8AC3E}">
        <p14:creationId xmlns:p14="http://schemas.microsoft.com/office/powerpoint/2010/main" val="923036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برنامه های پرداخت تشویق فردی</a:t>
            </a:r>
          </a:p>
          <a:p>
            <a:r>
              <a:rPr lang="fa-IR" dirty="0" smtClean="0"/>
              <a:t>پاداشهای نقدی</a:t>
            </a:r>
          </a:p>
          <a:p>
            <a:r>
              <a:rPr lang="fa-IR" dirty="0" smtClean="0"/>
              <a:t>برنامه های پرداخت گروهی</a:t>
            </a:r>
          </a:p>
          <a:p>
            <a:r>
              <a:rPr lang="fa-IR" dirty="0" smtClean="0"/>
              <a:t>سهیم شدن کارکنان در سود سالانه</a:t>
            </a:r>
          </a:p>
          <a:p>
            <a:r>
              <a:rPr lang="fa-IR" dirty="0" smtClean="0"/>
              <a:t>تسهیم سود بین کارکنان و مدیران</a:t>
            </a:r>
          </a:p>
          <a:p>
            <a:r>
              <a:rPr lang="fa-IR" dirty="0" smtClean="0"/>
              <a:t>پرداختهای متغییر</a:t>
            </a:r>
            <a:endParaRPr lang="fa-IR" dirty="0"/>
          </a:p>
        </p:txBody>
      </p:sp>
      <p:sp>
        <p:nvSpPr>
          <p:cNvPr id="2" name="Title 1"/>
          <p:cNvSpPr>
            <a:spLocks noGrp="1"/>
          </p:cNvSpPr>
          <p:nvPr>
            <p:ph type="title"/>
          </p:nvPr>
        </p:nvSpPr>
        <p:spPr/>
        <p:txBody>
          <a:bodyPr>
            <a:normAutofit fontScale="90000"/>
          </a:bodyPr>
          <a:lstStyle/>
          <a:p>
            <a:r>
              <a:rPr lang="fa-IR" dirty="0" smtClean="0"/>
              <a:t>انواع بر نامه های تشویقی</a:t>
            </a:r>
            <a:br>
              <a:rPr lang="fa-IR" dirty="0" smtClean="0"/>
            </a:br>
            <a:endParaRPr lang="fa-IR" dirty="0"/>
          </a:p>
        </p:txBody>
      </p:sp>
    </p:spTree>
    <p:extLst>
      <p:ext uri="{BB962C8B-B14F-4D97-AF65-F5344CB8AC3E}">
        <p14:creationId xmlns:p14="http://schemas.microsoft.com/office/powerpoint/2010/main" val="3755439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t>در پاداش هاي مالي ، پرداخت با توجه به افزايش هزينه هاي زندگي با توجه به برنامه هاي حمايتي و هم چنين هماهنگي و تعديل با بازار كار و سهيم كردن كاركنان در سود و پرداخت در مقابل </a:t>
            </a:r>
          </a:p>
          <a:p>
            <a:r>
              <a:rPr lang="fa-IR" dirty="0"/>
              <a:t>مدت كار صورت مي گيرد . </a:t>
            </a:r>
          </a:p>
          <a:p>
            <a:endParaRPr lang="fa-IR" dirty="0"/>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151009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تلاش و بازده به وضوح با یکدیگر مرتبطند</a:t>
            </a:r>
          </a:p>
          <a:p>
            <a:r>
              <a:rPr lang="fa-IR" dirty="0" smtClean="0"/>
              <a:t>کار استاندارد شده جریان کار منظم و تاخیر بسیار اندک است</a:t>
            </a:r>
          </a:p>
          <a:p>
            <a:endParaRPr lang="fa-IR" dirty="0"/>
          </a:p>
        </p:txBody>
      </p:sp>
      <p:sp>
        <p:nvSpPr>
          <p:cNvPr id="2" name="Title 1"/>
          <p:cNvSpPr>
            <a:spLocks noGrp="1"/>
          </p:cNvSpPr>
          <p:nvPr>
            <p:ph type="title"/>
          </p:nvPr>
        </p:nvSpPr>
        <p:spPr/>
        <p:txBody>
          <a:bodyPr>
            <a:normAutofit fontScale="90000"/>
          </a:bodyPr>
          <a:lstStyle/>
          <a:p>
            <a:r>
              <a:rPr lang="fa-IR" dirty="0" smtClean="0"/>
              <a:t>چه موقع باید از پرداختهای تشویقی استفاده کرد</a:t>
            </a:r>
            <a:endParaRPr lang="fa-IR" dirty="0"/>
          </a:p>
        </p:txBody>
      </p:sp>
    </p:spTree>
    <p:extLst>
      <p:ext uri="{BB962C8B-B14F-4D97-AF65-F5344CB8AC3E}">
        <p14:creationId xmlns:p14="http://schemas.microsoft.com/office/powerpoint/2010/main" val="3708685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921</Words>
  <Application>Microsoft Office PowerPoint</Application>
  <PresentationFormat>On-screen Show (4:3)</PresentationFormat>
  <Paragraphs>93</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Concourse</vt:lpstr>
      <vt:lpstr>Custom Design</vt:lpstr>
      <vt:lpstr>بنام خدا</vt:lpstr>
      <vt:lpstr>نظام پاداش.. </vt:lpstr>
      <vt:lpstr>PowerPoint Presentation</vt:lpstr>
      <vt:lpstr>طبقه بندی نظام پاداش از نظر دی سنزو و رابینز </vt:lpstr>
      <vt:lpstr>پاداش درونی</vt:lpstr>
      <vt:lpstr>پاداش بیرونی</vt:lpstr>
      <vt:lpstr>انواع بر نامه های تشویقی </vt:lpstr>
      <vt:lpstr>PowerPoint Presentation</vt:lpstr>
      <vt:lpstr>چه موقع باید از پرداختهای تشویقی استفاده کرد</vt:lpstr>
      <vt:lpstr>کارهایی که برای ساده سازی بر نامه های تشویقی باید انجام داد </vt:lpstr>
      <vt:lpstr>جبران خدمات </vt:lpstr>
      <vt:lpstr>PowerPoint Presentation</vt:lpstr>
      <vt:lpstr>مولفه های بر نامه جبران خدمات </vt:lpstr>
      <vt:lpstr>PowerPoint Presentation</vt:lpstr>
      <vt:lpstr>تفکر ملو در طرحی نظام جبران خدمات </vt:lpstr>
      <vt:lpstr>PowerPoint Presentation</vt:lpstr>
      <vt:lpstr>نظر دی سنزو ورابینز در مورد مدیریت جبران خدمات</vt:lpstr>
      <vt:lpstr>دلایل اهمیت پول برای کارکنان از نظر دیویس ونیو استروم</vt:lpstr>
      <vt:lpstr>نظريه های عمده ي انگيزش در رابطه با استراتژي هاي جبران خدمات</vt:lpstr>
      <vt:lpstr>نظریه سلسله مراتب نیازهای مازلو</vt:lpstr>
      <vt:lpstr>نظریه انگیزش بهداشت هرزبرگ</vt:lpstr>
      <vt:lpstr>نظریه برابری</vt:lpstr>
      <vt:lpstr>ایا همه کارکنان باید مزایای یکسان دریافت نمایند؟</vt:lpstr>
      <vt:lpstr>PowerPoint Presentation</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بنام خدا</dc:title>
  <dc:creator>Novin Pendar</dc:creator>
  <cp:lastModifiedBy>WIN 7</cp:lastModifiedBy>
  <cp:revision>18</cp:revision>
  <dcterms:created xsi:type="dcterms:W3CDTF">2015-11-22T14:53:07Z</dcterms:created>
  <dcterms:modified xsi:type="dcterms:W3CDTF">2016-03-23T06:47:43Z</dcterms:modified>
</cp:coreProperties>
</file>