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9" r:id="rId1"/>
  </p:sldMasterIdLst>
  <p:sldIdLst>
    <p:sldId id="284" r:id="rId2"/>
    <p:sldId id="286" r:id="rId3"/>
    <p:sldId id="266" r:id="rId4"/>
    <p:sldId id="289" r:id="rId5"/>
    <p:sldId id="290" r:id="rId6"/>
    <p:sldId id="257" r:id="rId7"/>
    <p:sldId id="287" r:id="rId8"/>
    <p:sldId id="279" r:id="rId9"/>
    <p:sldId id="280" r:id="rId10"/>
    <p:sldId id="281" r:id="rId11"/>
    <p:sldId id="282" r:id="rId12"/>
    <p:sldId id="258" r:id="rId13"/>
    <p:sldId id="259" r:id="rId14"/>
    <p:sldId id="261" r:id="rId15"/>
    <p:sldId id="262" r:id="rId16"/>
    <p:sldId id="263" r:id="rId17"/>
    <p:sldId id="264" r:id="rId18"/>
    <p:sldId id="265" r:id="rId19"/>
    <p:sldId id="267" r:id="rId20"/>
    <p:sldId id="292" r:id="rId21"/>
    <p:sldId id="293" r:id="rId22"/>
    <p:sldId id="268" r:id="rId23"/>
    <p:sldId id="291" r:id="rId24"/>
    <p:sldId id="269" r:id="rId25"/>
    <p:sldId id="288" r:id="rId26"/>
    <p:sldId id="270" r:id="rId27"/>
    <p:sldId id="271" r:id="rId28"/>
    <p:sldId id="272" r:id="rId29"/>
    <p:sldId id="273" r:id="rId30"/>
    <p:sldId id="274" r:id="rId31"/>
    <p:sldId id="275" r:id="rId32"/>
    <p:sldId id="276" r:id="rId33"/>
    <p:sldId id="277" r:id="rId34"/>
    <p:sldId id="28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hdi" initials="M" lastIdx="0" clrIdx="0">
    <p:extLst>
      <p:ext uri="{19B8F6BF-5375-455C-9EA6-DF929625EA0E}">
        <p15:presenceInfo xmlns="" xmlns:p15="http://schemas.microsoft.com/office/powerpoint/2012/main" userId="Mehd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8000"/>
    <a:srgbClr val="FF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8" d="100"/>
          <a:sy n="78" d="100"/>
        </p:scale>
        <p:origin x="-198"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DD7D11-90F9-4208-826E-A416C2770BB3}"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ED1DEB-8087-43B4-AD1F-7CD5AEDCCAF0}"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54326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DD7D11-90F9-4208-826E-A416C2770BB3}"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ED1DEB-8087-43B4-AD1F-7CD5AEDCCAF0}" type="slidenum">
              <a:rPr lang="en-US" smtClean="0"/>
              <a:pPr/>
              <a:t>‹#›</a:t>
            </a:fld>
            <a:endParaRPr lang="en-US" dirty="0"/>
          </a:p>
        </p:txBody>
      </p:sp>
    </p:spTree>
    <p:extLst>
      <p:ext uri="{BB962C8B-B14F-4D97-AF65-F5344CB8AC3E}">
        <p14:creationId xmlns="" xmlns:p14="http://schemas.microsoft.com/office/powerpoint/2010/main" val="309697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DD7D11-90F9-4208-826E-A416C2770BB3}"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ED1DEB-8087-43B4-AD1F-7CD5AEDCCAF0}" type="slidenum">
              <a:rPr lang="en-US" smtClean="0"/>
              <a:pPr/>
              <a:t>‹#›</a:t>
            </a:fld>
            <a:endParaRPr lang="en-US" dirty="0"/>
          </a:p>
        </p:txBody>
      </p:sp>
    </p:spTree>
    <p:extLst>
      <p:ext uri="{BB962C8B-B14F-4D97-AF65-F5344CB8AC3E}">
        <p14:creationId xmlns="" xmlns:p14="http://schemas.microsoft.com/office/powerpoint/2010/main" val="43431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DD7D11-90F9-4208-826E-A416C2770BB3}"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ED1DEB-8087-43B4-AD1F-7CD5AEDCCAF0}" type="slidenum">
              <a:rPr lang="en-US" smtClean="0"/>
              <a:pPr/>
              <a:t>‹#›</a:t>
            </a:fld>
            <a:endParaRPr lang="en-US" dirty="0"/>
          </a:p>
        </p:txBody>
      </p:sp>
    </p:spTree>
    <p:extLst>
      <p:ext uri="{BB962C8B-B14F-4D97-AF65-F5344CB8AC3E}">
        <p14:creationId xmlns="" xmlns:p14="http://schemas.microsoft.com/office/powerpoint/2010/main" val="2546992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DD7D11-90F9-4208-826E-A416C2770BB3}" type="datetimeFigureOut">
              <a:rPr lang="en-US" smtClean="0"/>
              <a:pPr/>
              <a:t>4/24/2016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ED1DEB-8087-43B4-AD1F-7CD5AEDCCAF0}"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781638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DD7D11-90F9-4208-826E-A416C2770BB3}" type="datetimeFigureOut">
              <a:rPr lang="en-US" smtClean="0"/>
              <a:pPr/>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ED1DEB-8087-43B4-AD1F-7CD5AEDCCAF0}" type="slidenum">
              <a:rPr lang="en-US" smtClean="0"/>
              <a:pPr/>
              <a:t>‹#›</a:t>
            </a:fld>
            <a:endParaRPr lang="en-US" dirty="0"/>
          </a:p>
        </p:txBody>
      </p:sp>
    </p:spTree>
    <p:extLst>
      <p:ext uri="{BB962C8B-B14F-4D97-AF65-F5344CB8AC3E}">
        <p14:creationId xmlns="" xmlns:p14="http://schemas.microsoft.com/office/powerpoint/2010/main" val="2949229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DD7D11-90F9-4208-826E-A416C2770BB3}" type="datetimeFigureOut">
              <a:rPr lang="en-US" smtClean="0"/>
              <a:pPr/>
              <a:t>4/24/2016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ED1DEB-8087-43B4-AD1F-7CD5AEDCCAF0}" type="slidenum">
              <a:rPr lang="en-US" smtClean="0"/>
              <a:pPr/>
              <a:t>‹#›</a:t>
            </a:fld>
            <a:endParaRPr lang="en-US" dirty="0"/>
          </a:p>
        </p:txBody>
      </p:sp>
    </p:spTree>
    <p:extLst>
      <p:ext uri="{BB962C8B-B14F-4D97-AF65-F5344CB8AC3E}">
        <p14:creationId xmlns="" xmlns:p14="http://schemas.microsoft.com/office/powerpoint/2010/main" val="3473655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DD7D11-90F9-4208-826E-A416C2770BB3}" type="datetimeFigureOut">
              <a:rPr lang="en-US" smtClean="0"/>
              <a:pPr/>
              <a:t>4/24/2016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ED1DEB-8087-43B4-AD1F-7CD5AEDCCAF0}" type="slidenum">
              <a:rPr lang="en-US" smtClean="0"/>
              <a:pPr/>
              <a:t>‹#›</a:t>
            </a:fld>
            <a:endParaRPr lang="en-US" dirty="0"/>
          </a:p>
        </p:txBody>
      </p:sp>
    </p:spTree>
    <p:extLst>
      <p:ext uri="{BB962C8B-B14F-4D97-AF65-F5344CB8AC3E}">
        <p14:creationId xmlns="" xmlns:p14="http://schemas.microsoft.com/office/powerpoint/2010/main" val="158683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FDD7D11-90F9-4208-826E-A416C2770BB3}" type="datetimeFigureOut">
              <a:rPr lang="en-US" smtClean="0"/>
              <a:pPr/>
              <a:t>4/24/2016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CAED1DEB-8087-43B4-AD1F-7CD5AEDCCAF0}" type="slidenum">
              <a:rPr lang="en-US" smtClean="0"/>
              <a:pPr/>
              <a:t>‹#›</a:t>
            </a:fld>
            <a:endParaRPr lang="en-US" dirty="0"/>
          </a:p>
        </p:txBody>
      </p:sp>
    </p:spTree>
    <p:extLst>
      <p:ext uri="{BB962C8B-B14F-4D97-AF65-F5344CB8AC3E}">
        <p14:creationId xmlns="" xmlns:p14="http://schemas.microsoft.com/office/powerpoint/2010/main" val="700804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FDD7D11-90F9-4208-826E-A416C2770BB3}" type="datetimeFigureOut">
              <a:rPr lang="en-US" smtClean="0"/>
              <a:pPr/>
              <a:t>4/24/2016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ED1DEB-8087-43B4-AD1F-7CD5AEDCCAF0}" type="slidenum">
              <a:rPr lang="en-US" smtClean="0"/>
              <a:pPr/>
              <a:t>‹#›</a:t>
            </a:fld>
            <a:endParaRPr lang="en-US" dirty="0"/>
          </a:p>
        </p:txBody>
      </p:sp>
    </p:spTree>
    <p:extLst>
      <p:ext uri="{BB962C8B-B14F-4D97-AF65-F5344CB8AC3E}">
        <p14:creationId xmlns="" xmlns:p14="http://schemas.microsoft.com/office/powerpoint/2010/main" val="1909022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DD7D11-90F9-4208-826E-A416C2770BB3}" type="datetimeFigureOut">
              <a:rPr lang="en-US" smtClean="0"/>
              <a:pPr/>
              <a:t>4/24/2016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ED1DEB-8087-43B4-AD1F-7CD5AEDCCAF0}" type="slidenum">
              <a:rPr lang="en-US" smtClean="0"/>
              <a:pPr/>
              <a:t>‹#›</a:t>
            </a:fld>
            <a:endParaRPr lang="en-US" dirty="0"/>
          </a:p>
        </p:txBody>
      </p:sp>
    </p:spTree>
    <p:extLst>
      <p:ext uri="{BB962C8B-B14F-4D97-AF65-F5344CB8AC3E}">
        <p14:creationId xmlns="" xmlns:p14="http://schemas.microsoft.com/office/powerpoint/2010/main" val="872510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FDD7D11-90F9-4208-826E-A416C2770BB3}" type="datetimeFigureOut">
              <a:rPr lang="en-US" smtClean="0"/>
              <a:pPr/>
              <a:t>4/24/2016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AED1DEB-8087-43B4-AD1F-7CD5AEDCCAF0}"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957322620"/>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 Target="slide16.xml"/><Relationship Id="rId7" Type="http://schemas.openxmlformats.org/officeDocument/2006/relationships/slide" Target="slide27.xml"/><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24.xml"/><Relationship Id="rId4" Type="http://schemas.openxmlformats.org/officeDocument/2006/relationships/slide" Target="slide17.xml"/><Relationship Id="rId9" Type="http://schemas.openxmlformats.org/officeDocument/2006/relationships/slide" Target="slide3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Untitled-1 copy.png"/>
          <p:cNvPicPr>
            <a:picLocks noChangeAspect="1"/>
          </p:cNvPicPr>
          <p:nvPr/>
        </p:nvPicPr>
        <p:blipFill>
          <a:blip r:embed="rId2" cstate="print">
            <a:duotone>
              <a:schemeClr val="accent2">
                <a:shade val="45000"/>
                <a:satMod val="135000"/>
              </a:schemeClr>
              <a:prstClr val="white"/>
            </a:duotone>
          </a:blip>
          <a:stretch>
            <a:fillRect/>
          </a:stretch>
        </p:blipFill>
        <p:spPr>
          <a:xfrm>
            <a:off x="636104" y="258270"/>
            <a:ext cx="10323444" cy="5831732"/>
          </a:xfrm>
          <a:prstGeom prst="roundRect">
            <a:avLst>
              <a:gd name="adj" fmla="val 16667"/>
            </a:avLst>
          </a:prstGeom>
          <a:ln>
            <a:noFill/>
          </a:ln>
          <a:effectLst>
            <a:outerShdw blurRad="152400" dist="12000" dir="900000" sy="98000" kx="110000" ky="200000" algn="tl" rotWithShape="0">
              <a:schemeClr val="bg2">
                <a:lumMod val="50000"/>
                <a:alpha val="30000"/>
              </a:scheme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 xmlns:p14="http://schemas.microsoft.com/office/powerpoint/2010/main" val="368044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9751"/>
            <a:ext cx="10515600" cy="1325563"/>
          </a:xfrm>
        </p:spPr>
        <p:txBody>
          <a:bodyPr>
            <a:noAutofit/>
          </a:bodyPr>
          <a:lstStyle/>
          <a:p>
            <a:pPr algn="ctr"/>
            <a:r>
              <a:rPr lang="fa-IR" sz="4000" b="1" dirty="0" smtClean="0">
                <a:solidFill>
                  <a:srgbClr val="0070C0"/>
                </a:solidFill>
                <a:cs typeface="B Nazanin" panose="00000400000000000000" pitchFamily="2" charset="-78"/>
              </a:rPr>
              <a:t>انواع مشتری خارجی بر اساس رفتارهای آنها</a:t>
            </a:r>
            <a:endParaRPr lang="en-US" sz="4000" b="1" dirty="0">
              <a:solidFill>
                <a:srgbClr val="0070C0"/>
              </a:solidFill>
              <a:cs typeface="B Nazanin" panose="00000400000000000000" pitchFamily="2" charset="-78"/>
            </a:endParaRPr>
          </a:p>
        </p:txBody>
      </p:sp>
      <p:sp>
        <p:nvSpPr>
          <p:cNvPr id="3" name="Content Placeholder 2"/>
          <p:cNvSpPr>
            <a:spLocks noGrp="1"/>
          </p:cNvSpPr>
          <p:nvPr>
            <p:ph idx="1"/>
          </p:nvPr>
        </p:nvSpPr>
        <p:spPr>
          <a:xfrm>
            <a:off x="838200" y="1764407"/>
            <a:ext cx="10515600" cy="4547493"/>
          </a:xfrm>
        </p:spPr>
        <p:txBody>
          <a:bodyPr>
            <a:noAutofit/>
          </a:bodyPr>
          <a:lstStyle/>
          <a:p>
            <a:pPr algn="r" rtl="1">
              <a:lnSpc>
                <a:spcPct val="100000"/>
              </a:lnSpc>
            </a:pPr>
            <a:r>
              <a:rPr lang="fa-IR" sz="2800" b="1" dirty="0" smtClean="0">
                <a:cs typeface="B Nazanin" panose="00000400000000000000" pitchFamily="2" charset="-78"/>
              </a:rPr>
              <a:t>مشتریان پر حرف</a:t>
            </a:r>
          </a:p>
          <a:p>
            <a:pPr algn="r" rtl="1">
              <a:lnSpc>
                <a:spcPct val="100000"/>
              </a:lnSpc>
            </a:pPr>
            <a:r>
              <a:rPr lang="fa-IR" sz="2800" b="1" dirty="0" smtClean="0">
                <a:cs typeface="B Nazanin" panose="00000400000000000000" pitchFamily="2" charset="-78"/>
              </a:rPr>
              <a:t>مشتریان عصبانی</a:t>
            </a:r>
          </a:p>
          <a:p>
            <a:pPr algn="r" rtl="1">
              <a:lnSpc>
                <a:spcPct val="100000"/>
              </a:lnSpc>
            </a:pPr>
            <a:r>
              <a:rPr lang="fa-IR" sz="2800" b="1" dirty="0" smtClean="0">
                <a:cs typeface="B Nazanin" panose="00000400000000000000" pitchFamily="2" charset="-78"/>
              </a:rPr>
              <a:t>مشتریان عجول</a:t>
            </a:r>
          </a:p>
          <a:p>
            <a:pPr algn="r" rtl="1">
              <a:lnSpc>
                <a:spcPct val="100000"/>
              </a:lnSpc>
            </a:pPr>
            <a:r>
              <a:rPr lang="fa-IR" sz="2800" b="1" dirty="0" smtClean="0">
                <a:cs typeface="B Nazanin" panose="00000400000000000000" pitchFamily="2" charset="-78"/>
              </a:rPr>
              <a:t>مشتریان پرحوصله </a:t>
            </a:r>
          </a:p>
          <a:p>
            <a:pPr algn="r" rtl="1">
              <a:lnSpc>
                <a:spcPct val="100000"/>
              </a:lnSpc>
            </a:pPr>
            <a:r>
              <a:rPr lang="fa-IR" sz="2800" b="1" dirty="0" smtClean="0">
                <a:cs typeface="B Nazanin" panose="00000400000000000000" pitchFamily="2" charset="-78"/>
              </a:rPr>
              <a:t>مشتری از خودراضی</a:t>
            </a:r>
          </a:p>
          <a:p>
            <a:pPr algn="r" rtl="1">
              <a:lnSpc>
                <a:spcPct val="100000"/>
              </a:lnSpc>
            </a:pPr>
            <a:r>
              <a:rPr lang="fa-IR" sz="2800" b="1" dirty="0" smtClean="0">
                <a:cs typeface="B Nazanin" panose="00000400000000000000" pitchFamily="2" charset="-78"/>
              </a:rPr>
              <a:t>مشتری کم ادب</a:t>
            </a:r>
          </a:p>
          <a:p>
            <a:pPr algn="r" rtl="1">
              <a:lnSpc>
                <a:spcPct val="100000"/>
              </a:lnSpc>
            </a:pPr>
            <a:r>
              <a:rPr lang="fa-IR" sz="2800" b="1" dirty="0" smtClean="0">
                <a:cs typeface="B Nazanin" panose="00000400000000000000" pitchFamily="2" charset="-78"/>
              </a:rPr>
              <a:t>مشتری معمولی</a:t>
            </a:r>
            <a:endParaRPr lang="en-US" sz="2800" b="1" dirty="0" smtClean="0">
              <a:cs typeface="B Nazanin" panose="00000400000000000000" pitchFamily="2" charset="-78"/>
            </a:endParaRPr>
          </a:p>
          <a:p>
            <a:pPr>
              <a:lnSpc>
                <a:spcPct val="150000"/>
              </a:lnSpc>
            </a:pPr>
            <a:endParaRPr lang="en-US" dirty="0">
              <a:cs typeface="B Nazanin" panose="00000400000000000000" pitchFamily="2" charset="-78"/>
            </a:endParaRPr>
          </a:p>
        </p:txBody>
      </p:sp>
      <p:sp>
        <p:nvSpPr>
          <p:cNvPr id="4" name="5-Point Star 3"/>
          <p:cNvSpPr/>
          <p:nvPr/>
        </p:nvSpPr>
        <p:spPr>
          <a:xfrm>
            <a:off x="10572262" y="584200"/>
            <a:ext cx="914400" cy="853830"/>
          </a:xfrm>
          <a:prstGeom prst="star5">
            <a:avLst>
              <a:gd name="adj" fmla="val 14073"/>
              <a:gd name="hf" fmla="val 105146"/>
              <a:gd name="vf" fmla="val 11055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 xmlns:p14="http://schemas.microsoft.com/office/powerpoint/2010/main" val="1218651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269631"/>
            <a:ext cx="10426505" cy="1432169"/>
          </a:xfrm>
        </p:spPr>
        <p:txBody>
          <a:bodyPr>
            <a:noAutofit/>
          </a:bodyPr>
          <a:lstStyle/>
          <a:p>
            <a:pPr algn="ctr"/>
            <a:r>
              <a:rPr lang="fa-IR" sz="3600" b="1" dirty="0" smtClean="0">
                <a:solidFill>
                  <a:srgbClr val="0070C0"/>
                </a:solidFill>
                <a:cs typeface="B Nazanin" panose="00000400000000000000" pitchFamily="2" charset="-78"/>
              </a:rPr>
              <a:t>تقسیم مشتری خارجی براساس زمان( قدیم وجدید)</a:t>
            </a:r>
            <a:endParaRPr lang="en-US" sz="3600" b="1" dirty="0">
              <a:solidFill>
                <a:srgbClr val="0070C0"/>
              </a:solidFill>
              <a:cs typeface="B Nazanin" panose="00000400000000000000" pitchFamily="2" charset="-78"/>
            </a:endParaRPr>
          </a:p>
        </p:txBody>
      </p:sp>
      <p:sp>
        <p:nvSpPr>
          <p:cNvPr id="3" name="Content Placeholder 2"/>
          <p:cNvSpPr>
            <a:spLocks noGrp="1"/>
          </p:cNvSpPr>
          <p:nvPr>
            <p:ph idx="1"/>
          </p:nvPr>
        </p:nvSpPr>
        <p:spPr>
          <a:xfrm>
            <a:off x="433754" y="1735014"/>
            <a:ext cx="11125200" cy="4134079"/>
          </a:xfrm>
        </p:spPr>
        <p:txBody>
          <a:bodyPr>
            <a:normAutofit fontScale="92500" lnSpcReduction="10000"/>
          </a:bodyPr>
          <a:lstStyle/>
          <a:p>
            <a:pPr algn="r" rtl="1">
              <a:lnSpc>
                <a:spcPct val="150000"/>
              </a:lnSpc>
            </a:pPr>
            <a:r>
              <a:rPr lang="fa-IR" sz="3600" dirty="0" smtClean="0">
                <a:solidFill>
                  <a:srgbClr val="FF0000"/>
                </a:solidFill>
                <a:cs typeface="B Nazanin" panose="00000400000000000000" pitchFamily="2" charset="-78"/>
              </a:rPr>
              <a:t>نسل اول : </a:t>
            </a:r>
            <a:r>
              <a:rPr lang="fa-IR" sz="3500" dirty="0" smtClean="0">
                <a:cs typeface="B Nazanin" panose="00000400000000000000" pitchFamily="2" charset="-78"/>
              </a:rPr>
              <a:t>اولین حلقه ارتباطی هستند و معمولا افراد با بصیرت تلاشگر، </a:t>
            </a:r>
            <a:r>
              <a:rPr lang="fa-IR" sz="3500" dirty="0" err="1" smtClean="0">
                <a:cs typeface="B Nazanin" panose="00000400000000000000" pitchFamily="2" charset="-78"/>
              </a:rPr>
              <a:t>مدبر</a:t>
            </a:r>
            <a:r>
              <a:rPr lang="fa-IR" sz="3500" dirty="0" smtClean="0">
                <a:cs typeface="B Nazanin" panose="00000400000000000000" pitchFamily="2" charset="-78"/>
              </a:rPr>
              <a:t> و خلاق هستند.</a:t>
            </a:r>
          </a:p>
          <a:p>
            <a:pPr algn="r" rtl="1">
              <a:lnSpc>
                <a:spcPct val="150000"/>
              </a:lnSpc>
            </a:pPr>
            <a:r>
              <a:rPr lang="fa-IR" sz="3600" dirty="0" smtClean="0">
                <a:solidFill>
                  <a:srgbClr val="FF0000"/>
                </a:solidFill>
                <a:cs typeface="B Nazanin" panose="00000400000000000000" pitchFamily="2" charset="-78"/>
              </a:rPr>
              <a:t>نسل </a:t>
            </a:r>
            <a:r>
              <a:rPr lang="fa-IR" sz="3600" dirty="0">
                <a:solidFill>
                  <a:srgbClr val="FF0000"/>
                </a:solidFill>
                <a:cs typeface="B Nazanin" panose="00000400000000000000" pitchFamily="2" charset="-78"/>
              </a:rPr>
              <a:t>دوم </a:t>
            </a:r>
            <a:r>
              <a:rPr lang="fa-IR" sz="3600" dirty="0" smtClean="0">
                <a:solidFill>
                  <a:srgbClr val="FF0000"/>
                </a:solidFill>
                <a:cs typeface="B Nazanin" panose="00000400000000000000" pitchFamily="2" charset="-78"/>
              </a:rPr>
              <a:t>: </a:t>
            </a:r>
            <a:r>
              <a:rPr lang="fa-IR" sz="3600" dirty="0" smtClean="0">
                <a:cs typeface="B Nazanin" panose="00000400000000000000" pitchFamily="2" charset="-78"/>
              </a:rPr>
              <a:t>با راهنمایی و هدایت نسل اول که بر آنها اعمال میشودآنها را مستعد برای ادامه راه تکامل برای رسیدن به اهداف تعیین شده میکند.</a:t>
            </a:r>
          </a:p>
          <a:p>
            <a:pPr algn="r" rtl="1">
              <a:lnSpc>
                <a:spcPct val="150000"/>
              </a:lnSpc>
            </a:pPr>
            <a:r>
              <a:rPr lang="fa-IR" sz="3600" dirty="0">
                <a:solidFill>
                  <a:srgbClr val="FF0000"/>
                </a:solidFill>
                <a:cs typeface="B Nazanin" panose="00000400000000000000" pitchFamily="2" charset="-78"/>
              </a:rPr>
              <a:t>نسل سوم</a:t>
            </a:r>
            <a:r>
              <a:rPr lang="fa-IR" sz="3600" dirty="0" smtClean="0">
                <a:solidFill>
                  <a:srgbClr val="FF0000"/>
                </a:solidFill>
                <a:cs typeface="B Nazanin" panose="00000400000000000000" pitchFamily="2" charset="-78"/>
              </a:rPr>
              <a:t>: </a:t>
            </a:r>
            <a:r>
              <a:rPr lang="fa-IR" sz="3600" dirty="0" smtClean="0">
                <a:cs typeface="B Nazanin" panose="00000400000000000000" pitchFamily="2" charset="-78"/>
              </a:rPr>
              <a:t>وفادار نمودن مشتریان نسل دوم </a:t>
            </a:r>
            <a:endParaRPr lang="en-US" sz="3600" dirty="0">
              <a:cs typeface="B Nazanin" panose="00000400000000000000" pitchFamily="2" charset="-78"/>
            </a:endParaRPr>
          </a:p>
        </p:txBody>
      </p:sp>
      <p:sp>
        <p:nvSpPr>
          <p:cNvPr id="4" name="5-Point Star 3"/>
          <p:cNvSpPr/>
          <p:nvPr/>
        </p:nvSpPr>
        <p:spPr>
          <a:xfrm>
            <a:off x="10800862" y="965199"/>
            <a:ext cx="692638" cy="66821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 xmlns:p14="http://schemas.microsoft.com/office/powerpoint/2010/main" val="36542354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7800" y="177800"/>
            <a:ext cx="11595100" cy="5676900"/>
          </a:xfrm>
        </p:spPr>
        <p:txBody>
          <a:bodyPr>
            <a:normAutofit fontScale="92500" lnSpcReduction="10000"/>
          </a:bodyPr>
          <a:lstStyle/>
          <a:p>
            <a:pPr algn="r" rtl="1">
              <a:lnSpc>
                <a:spcPct val="150000"/>
              </a:lnSpc>
            </a:pPr>
            <a:r>
              <a:rPr lang="fa-IR" sz="2400" b="1" dirty="0" smtClean="0">
                <a:cs typeface="B Nazanin" panose="00000400000000000000" pitchFamily="2" charset="-78"/>
              </a:rPr>
              <a:t>امروزه مدیران بهترین منابع یک سازمان را منابع انسانی میدانند و مشتری  را در جایگاه دوم قرار دادند و معتقدند بدون وجود کارمندان متعهد و توان افزوده هیچگاه خدمات مناسبی ارائه نخواهد شد</a:t>
            </a:r>
            <a:r>
              <a:rPr lang="en-US" sz="2400" b="1" dirty="0" smtClean="0">
                <a:cs typeface="B Nazanin" panose="00000400000000000000" pitchFamily="2" charset="-78"/>
              </a:rPr>
              <a:t>.</a:t>
            </a:r>
            <a:endParaRPr lang="fa-IR" sz="2400" b="1" dirty="0" smtClean="0">
              <a:cs typeface="B Nazanin" panose="00000400000000000000" pitchFamily="2" charset="-78"/>
            </a:endParaRPr>
          </a:p>
          <a:p>
            <a:pPr algn="r" rtl="1">
              <a:lnSpc>
                <a:spcPct val="150000"/>
              </a:lnSpc>
            </a:pPr>
            <a:r>
              <a:rPr lang="fa-IR" sz="2400" b="1" dirty="0" smtClean="0">
                <a:solidFill>
                  <a:srgbClr val="008000"/>
                </a:solidFill>
                <a:cs typeface="B Nazanin" panose="00000400000000000000" pitchFamily="2" charset="-78"/>
              </a:rPr>
              <a:t>همانطور که قبلاً گفته شد، مشتری مداری با استخدام هر عضوی در سازمان آغاز میشود</a:t>
            </a:r>
            <a:r>
              <a:rPr lang="en-US" sz="2400" b="1" dirty="0" smtClean="0">
                <a:solidFill>
                  <a:srgbClr val="008000"/>
                </a:solidFill>
                <a:cs typeface="B Nazanin" panose="00000400000000000000" pitchFamily="2" charset="-78"/>
              </a:rPr>
              <a:t>.</a:t>
            </a:r>
            <a:endParaRPr lang="fa-IR" sz="2400" b="1" dirty="0" smtClean="0">
              <a:solidFill>
                <a:srgbClr val="008000"/>
              </a:solidFill>
              <a:cs typeface="B Nazanin" panose="00000400000000000000" pitchFamily="2" charset="-78"/>
            </a:endParaRPr>
          </a:p>
          <a:p>
            <a:pPr algn="r" rtl="1">
              <a:lnSpc>
                <a:spcPct val="150000"/>
              </a:lnSpc>
            </a:pPr>
            <a:r>
              <a:rPr lang="fa-IR" sz="2400" b="1" dirty="0" smtClean="0">
                <a:cs typeface="B Nazanin" panose="00000400000000000000" pitchFamily="2" charset="-78"/>
              </a:rPr>
              <a:t>رضایت کارکنان رابطه مستقیم با رضایت مشتریان دارد</a:t>
            </a:r>
            <a:r>
              <a:rPr lang="en-US" sz="2400" b="1" dirty="0" smtClean="0">
                <a:cs typeface="B Nazanin" panose="00000400000000000000" pitchFamily="2" charset="-78"/>
              </a:rPr>
              <a:t>.</a:t>
            </a:r>
            <a:endParaRPr lang="fa-IR" sz="2400" b="1" dirty="0" smtClean="0">
              <a:cs typeface="B Nazanin" panose="00000400000000000000" pitchFamily="2" charset="-78"/>
            </a:endParaRPr>
          </a:p>
          <a:p>
            <a:pPr algn="r" rtl="1">
              <a:lnSpc>
                <a:spcPct val="150000"/>
              </a:lnSpc>
            </a:pPr>
            <a:r>
              <a:rPr lang="fa-IR" sz="2400" b="1" dirty="0" smtClean="0">
                <a:cs typeface="B Nazanin" panose="00000400000000000000" pitchFamily="2" charset="-78"/>
              </a:rPr>
              <a:t>در کشورهای مختلف مشتری را اینگونه تعریف میکنند:</a:t>
            </a:r>
          </a:p>
          <a:p>
            <a:pPr algn="r" rtl="1">
              <a:lnSpc>
                <a:spcPct val="150000"/>
              </a:lnSpc>
            </a:pPr>
            <a:r>
              <a:rPr lang="fa-IR" sz="2400" b="1" dirty="0" smtClean="0">
                <a:cs typeface="B Nazanin" panose="00000400000000000000" pitchFamily="2" charset="-78"/>
              </a:rPr>
              <a:t>بریتانیای کبیر مشتری </a:t>
            </a:r>
            <a:r>
              <a:rPr lang="fa-IR" sz="2400" b="1" dirty="0" smtClean="0">
                <a:solidFill>
                  <a:srgbClr val="008000"/>
                </a:solidFill>
                <a:cs typeface="B Nazanin" panose="00000400000000000000" pitchFamily="2" charset="-78"/>
              </a:rPr>
              <a:t>خداست</a:t>
            </a:r>
          </a:p>
          <a:p>
            <a:pPr algn="r" rtl="1">
              <a:lnSpc>
                <a:spcPct val="150000"/>
              </a:lnSpc>
            </a:pPr>
            <a:r>
              <a:rPr lang="fa-IR" sz="2400" b="1" dirty="0" smtClean="0">
                <a:cs typeface="B Nazanin" panose="00000400000000000000" pitchFamily="2" charset="-78"/>
              </a:rPr>
              <a:t>آمریکا مشتری </a:t>
            </a:r>
            <a:r>
              <a:rPr lang="fa-IR" sz="2400" b="1" dirty="0" smtClean="0">
                <a:solidFill>
                  <a:srgbClr val="008000"/>
                </a:solidFill>
                <a:cs typeface="B Nazanin" panose="00000400000000000000" pitchFamily="2" charset="-78"/>
              </a:rPr>
              <a:t>بالاترین مقام است</a:t>
            </a:r>
          </a:p>
          <a:p>
            <a:pPr algn="r" rtl="1">
              <a:lnSpc>
                <a:spcPct val="150000"/>
              </a:lnSpc>
            </a:pPr>
            <a:r>
              <a:rPr lang="fa-IR" sz="2400" b="1" dirty="0" smtClean="0">
                <a:cs typeface="B Nazanin" panose="00000400000000000000" pitchFamily="2" charset="-78"/>
              </a:rPr>
              <a:t>ژاپن مشتری </a:t>
            </a:r>
            <a:r>
              <a:rPr lang="fa-IR" sz="2400" b="1" dirty="0" smtClean="0">
                <a:solidFill>
                  <a:srgbClr val="008000"/>
                </a:solidFill>
                <a:cs typeface="B Nazanin" panose="00000400000000000000" pitchFamily="2" charset="-78"/>
              </a:rPr>
              <a:t>پادشاه است</a:t>
            </a:r>
          </a:p>
          <a:p>
            <a:pPr algn="r" rtl="1">
              <a:lnSpc>
                <a:spcPct val="150000"/>
              </a:lnSpc>
            </a:pPr>
            <a:r>
              <a:rPr lang="fa-IR" sz="2400" b="1" dirty="0" smtClean="0">
                <a:cs typeface="B Nazanin" panose="00000400000000000000" pitchFamily="2" charset="-78"/>
              </a:rPr>
              <a:t>در هند مشتری </a:t>
            </a:r>
            <a:r>
              <a:rPr lang="fa-IR" sz="2400" b="1" dirty="0" smtClean="0">
                <a:solidFill>
                  <a:srgbClr val="008000"/>
                </a:solidFill>
                <a:cs typeface="B Nazanin" panose="00000400000000000000" pitchFamily="2" charset="-78"/>
              </a:rPr>
              <a:t>ارباب است</a:t>
            </a:r>
          </a:p>
          <a:p>
            <a:pPr algn="r" rtl="1">
              <a:lnSpc>
                <a:spcPct val="150000"/>
              </a:lnSpc>
            </a:pPr>
            <a:endParaRPr lang="fa-IR" sz="2400" dirty="0" smtClean="0">
              <a:cs typeface="B Nazanin" panose="00000400000000000000" pitchFamily="2" charset="-78"/>
            </a:endParaRPr>
          </a:p>
        </p:txBody>
      </p:sp>
      <p:pic>
        <p:nvPicPr>
          <p:cNvPr id="1026" name="Picture 2" descr="http://vista.ir/include/articles/images/68a526b6a02fad2dbfc6b28e687492d8.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4000" y="1866900"/>
            <a:ext cx="5168899" cy="441798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79382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3500">
              <a:srgbClr val="D6E6F5"/>
            </a:gs>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b="1" dirty="0" smtClean="0">
                <a:solidFill>
                  <a:srgbClr val="0070C0"/>
                </a:solidFill>
                <a:cs typeface="B Nazanin" panose="00000400000000000000" pitchFamily="2" charset="-78"/>
              </a:rPr>
              <a:t>اینترنت</a:t>
            </a:r>
            <a:endParaRPr lang="en-US" sz="5400" b="1" dirty="0">
              <a:solidFill>
                <a:srgbClr val="0070C0"/>
              </a:solidFill>
              <a:cs typeface="B Nazanin" panose="00000400000000000000" pitchFamily="2" charset="-78"/>
            </a:endParaRPr>
          </a:p>
        </p:txBody>
      </p:sp>
      <p:sp>
        <p:nvSpPr>
          <p:cNvPr id="3" name="Content Placeholder 2"/>
          <p:cNvSpPr>
            <a:spLocks noGrp="1"/>
          </p:cNvSpPr>
          <p:nvPr>
            <p:ph idx="1"/>
          </p:nvPr>
        </p:nvSpPr>
        <p:spPr>
          <a:xfrm>
            <a:off x="4290646" y="1690688"/>
            <a:ext cx="7063154" cy="4486275"/>
          </a:xfrm>
        </p:spPr>
        <p:txBody>
          <a:bodyPr>
            <a:noAutofit/>
          </a:bodyPr>
          <a:lstStyle/>
          <a:p>
            <a:pPr algn="r" rtl="1">
              <a:lnSpc>
                <a:spcPct val="150000"/>
              </a:lnSpc>
              <a:buFont typeface="Wingdings" panose="05000000000000000000" pitchFamily="2" charset="2"/>
              <a:buChar char="§"/>
            </a:pPr>
            <a:r>
              <a:rPr lang="fa-IR" b="1" dirty="0" smtClean="0">
                <a:cs typeface="B Nazanin" panose="00000400000000000000" pitchFamily="2" charset="-78"/>
              </a:rPr>
              <a:t>از سال های میانی 1990 فروش الکترونیکی باعث شد که بعد مسافت در ارتباط با مشتری موانعش از بین برود</a:t>
            </a:r>
          </a:p>
          <a:p>
            <a:pPr algn="r" rtl="1">
              <a:lnSpc>
                <a:spcPct val="150000"/>
              </a:lnSpc>
              <a:buFont typeface="Wingdings" panose="05000000000000000000" pitchFamily="2" charset="2"/>
              <a:buChar char="§"/>
            </a:pPr>
            <a:r>
              <a:rPr lang="fa-IR" b="1" dirty="0" smtClean="0">
                <a:cs typeface="B Nazanin" panose="00000400000000000000" pitchFamily="2" charset="-78"/>
              </a:rPr>
              <a:t>از بهترین نمونه عینی یک سازمان موفق در زمینه مشتری مداری شرکت آمازمون(آمازون) است که بنیان گذار آن </a:t>
            </a:r>
            <a:r>
              <a:rPr lang="fa-IR" b="1" dirty="0" smtClean="0">
                <a:solidFill>
                  <a:srgbClr val="C00000"/>
                </a:solidFill>
                <a:cs typeface="B Nazanin" panose="00000400000000000000" pitchFamily="2" charset="-78"/>
              </a:rPr>
              <a:t>جف بزاس </a:t>
            </a:r>
            <a:r>
              <a:rPr lang="fa-IR" b="1" dirty="0" smtClean="0">
                <a:cs typeface="B Nazanin" panose="00000400000000000000" pitchFamily="2" charset="-78"/>
              </a:rPr>
              <a:t>است.</a:t>
            </a:r>
          </a:p>
          <a:p>
            <a:pPr algn="r" rtl="1">
              <a:lnSpc>
                <a:spcPct val="150000"/>
              </a:lnSpc>
              <a:buFont typeface="Wingdings" panose="05000000000000000000" pitchFamily="2" charset="2"/>
              <a:buChar char="§"/>
            </a:pPr>
            <a:r>
              <a:rPr lang="fa-IR" b="1" dirty="0" smtClean="0">
                <a:solidFill>
                  <a:srgbClr val="C00000"/>
                </a:solidFill>
                <a:cs typeface="B Nazanin" panose="00000400000000000000" pitchFamily="2" charset="-78"/>
              </a:rPr>
              <a:t>مایکل دل </a:t>
            </a:r>
            <a:r>
              <a:rPr lang="fa-IR" b="1" dirty="0" smtClean="0">
                <a:cs typeface="B Nazanin" panose="00000400000000000000" pitchFamily="2" charset="-78"/>
              </a:rPr>
              <a:t>فروش بی واسطه را از طریق اینترنت صورت داد و توانست با فروش سفارشی رایانه ها از طریق اینترنت هزینه را به مراتب کمتر از رقبای خود کند مثل شرکت اپل ، کامپک</a:t>
            </a:r>
          </a:p>
          <a:p>
            <a:pPr marL="0" indent="0" algn="r">
              <a:buNone/>
            </a:pPr>
            <a:r>
              <a:rPr lang="fa-IR" sz="3600" dirty="0" smtClean="0">
                <a:cs typeface="B Nazanin" panose="00000400000000000000" pitchFamily="2" charset="-78"/>
              </a:rPr>
              <a:t> </a:t>
            </a:r>
            <a:endParaRPr lang="en-US" sz="3600" dirty="0">
              <a:cs typeface="B Nazanin" panose="00000400000000000000" pitchFamily="2" charset="-78"/>
            </a:endParaRPr>
          </a:p>
        </p:txBody>
      </p:sp>
      <p:pic>
        <p:nvPicPr>
          <p:cNvPr id="6" name="Picture 5"/>
          <p:cNvPicPr>
            <a:picLocks noChangeAspect="1"/>
          </p:cNvPicPr>
          <p:nvPr/>
        </p:nvPicPr>
        <p:blipFill>
          <a:blip r:embed="rId2"/>
          <a:stretch>
            <a:fillRect/>
          </a:stretch>
        </p:blipFill>
        <p:spPr>
          <a:xfrm>
            <a:off x="190500" y="1764322"/>
            <a:ext cx="4064000" cy="4369778"/>
          </a:xfrm>
          <a:prstGeom prst="rect">
            <a:avLst/>
          </a:prstGeom>
        </p:spPr>
      </p:pic>
    </p:spTree>
    <p:extLst>
      <p:ext uri="{BB962C8B-B14F-4D97-AF65-F5344CB8AC3E}">
        <p14:creationId xmlns="" xmlns:p14="http://schemas.microsoft.com/office/powerpoint/2010/main" val="4117556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5910" y="726831"/>
            <a:ext cx="5826617" cy="5656194"/>
          </a:xfrm>
        </p:spPr>
        <p:txBody>
          <a:bodyPr>
            <a:normAutofit/>
          </a:bodyPr>
          <a:lstStyle/>
          <a:p>
            <a:pPr marL="0" indent="0" algn="ctr">
              <a:buNone/>
            </a:pPr>
            <a:r>
              <a:rPr lang="fa-IR" sz="2800" b="1" u="sng" dirty="0" smtClean="0">
                <a:solidFill>
                  <a:srgbClr val="C00000"/>
                </a:solidFill>
                <a:cs typeface="B Nazanin" panose="00000400000000000000" pitchFamily="2" charset="-78"/>
                <a:hlinkClick r:id="rId2" action="ppaction://hlinksldjump"/>
              </a:rPr>
              <a:t>معایب خرید اینترنتی </a:t>
            </a:r>
            <a:r>
              <a:rPr lang="fa-IR" b="1" u="sng" dirty="0" smtClean="0">
                <a:solidFill>
                  <a:srgbClr val="C00000"/>
                </a:solidFill>
                <a:cs typeface="B Nazanin" panose="00000400000000000000" pitchFamily="2" charset="-78"/>
                <a:hlinkClick r:id="rId2" action="ppaction://hlinksldjump"/>
              </a:rPr>
              <a:t>:</a:t>
            </a:r>
          </a:p>
          <a:p>
            <a:pPr marL="0" indent="0" algn="r">
              <a:lnSpc>
                <a:spcPct val="150000"/>
              </a:lnSpc>
              <a:buNone/>
            </a:pPr>
            <a:endParaRPr lang="en-US" dirty="0" smtClean="0">
              <a:cs typeface="B Nazanin" panose="00000400000000000000" pitchFamily="2" charset="-78"/>
              <a:hlinkClick r:id="rId2" action="ppaction://hlinksldjump"/>
            </a:endParaRPr>
          </a:p>
          <a:p>
            <a:pPr algn="r" rtl="1">
              <a:lnSpc>
                <a:spcPct val="150000"/>
              </a:lnSpc>
              <a:buFont typeface="Wingdings" panose="05000000000000000000" pitchFamily="2" charset="2"/>
              <a:buChar char="§"/>
            </a:pPr>
            <a:r>
              <a:rPr lang="fa-IR" sz="2400" b="1" dirty="0" smtClean="0">
                <a:solidFill>
                  <a:srgbClr val="FF0000"/>
                </a:solidFill>
                <a:cs typeface="B Nazanin" panose="00000400000000000000" pitchFamily="2" charset="-78"/>
              </a:rPr>
              <a:t>منتظر بودن برای تحویل کالا ( یک روز یا کمتر )</a:t>
            </a:r>
          </a:p>
          <a:p>
            <a:pPr algn="r" rtl="1">
              <a:lnSpc>
                <a:spcPct val="150000"/>
              </a:lnSpc>
              <a:buFont typeface="Wingdings" panose="05000000000000000000" pitchFamily="2" charset="2"/>
              <a:buChar char="§"/>
            </a:pPr>
            <a:r>
              <a:rPr lang="fa-IR" sz="2400" b="1" dirty="0" smtClean="0">
                <a:solidFill>
                  <a:srgbClr val="FF0000"/>
                </a:solidFill>
                <a:cs typeface="B Nazanin" panose="00000400000000000000" pitchFamily="2" charset="-78"/>
              </a:rPr>
              <a:t>ملموس </a:t>
            </a:r>
            <a:r>
              <a:rPr lang="fa-IR" sz="2400" b="1" dirty="0">
                <a:solidFill>
                  <a:srgbClr val="FF0000"/>
                </a:solidFill>
                <a:cs typeface="B Nazanin" panose="00000400000000000000" pitchFamily="2" charset="-78"/>
              </a:rPr>
              <a:t>و محسوس نبودن کالا قبل از تحویل</a:t>
            </a:r>
          </a:p>
          <a:p>
            <a:pPr algn="r" rtl="1">
              <a:lnSpc>
                <a:spcPct val="150000"/>
              </a:lnSpc>
              <a:buFont typeface="Wingdings" panose="05000000000000000000" pitchFamily="2" charset="2"/>
              <a:buChar char="§"/>
            </a:pPr>
            <a:r>
              <a:rPr lang="fa-IR" sz="2400" b="1" dirty="0">
                <a:solidFill>
                  <a:srgbClr val="FF0000"/>
                </a:solidFill>
                <a:cs typeface="B Nazanin" panose="00000400000000000000" pitchFamily="2" charset="-78"/>
              </a:rPr>
              <a:t>قابل چانه زنی و تخفیف نیست</a:t>
            </a:r>
            <a:endParaRPr lang="fa-IR" sz="2400" b="1" dirty="0">
              <a:solidFill>
                <a:srgbClr val="FF0000"/>
              </a:solidFill>
              <a:cs typeface="B Nazanin" panose="00000400000000000000" pitchFamily="2" charset="-78"/>
              <a:hlinkClick r:id="rId2" action="ppaction://hlinksldjump"/>
            </a:endParaRPr>
          </a:p>
          <a:p>
            <a:pPr marL="0" indent="0" algn="r">
              <a:buNone/>
            </a:pPr>
            <a:endParaRPr lang="en-US" dirty="0">
              <a:cs typeface="B Nazanin" panose="00000400000000000000" pitchFamily="2" charset="-78"/>
              <a:hlinkClick r:id="rId2" action="ppaction://hlinksldjump"/>
            </a:endParaRPr>
          </a:p>
        </p:txBody>
      </p:sp>
      <p:sp>
        <p:nvSpPr>
          <p:cNvPr id="4" name="Content Placeholder 3"/>
          <p:cNvSpPr>
            <a:spLocks noGrp="1"/>
          </p:cNvSpPr>
          <p:nvPr>
            <p:ph sz="half" idx="2"/>
          </p:nvPr>
        </p:nvSpPr>
        <p:spPr>
          <a:xfrm>
            <a:off x="6159320" y="726831"/>
            <a:ext cx="5181600" cy="5520659"/>
          </a:xfrm>
        </p:spPr>
        <p:txBody>
          <a:bodyPr>
            <a:normAutofit/>
          </a:bodyPr>
          <a:lstStyle/>
          <a:p>
            <a:pPr marL="0" indent="0" algn="ctr">
              <a:buNone/>
            </a:pPr>
            <a:r>
              <a:rPr lang="fa-IR" sz="2800" b="1" u="sng" dirty="0" smtClean="0">
                <a:solidFill>
                  <a:srgbClr val="0070C0"/>
                </a:solidFill>
                <a:cs typeface="B Nazanin" panose="00000400000000000000" pitchFamily="2" charset="-78"/>
              </a:rPr>
              <a:t>مزایای خرید اینترنتی:</a:t>
            </a:r>
            <a:endParaRPr lang="en-US" sz="2800" b="1" u="sng" dirty="0" smtClean="0">
              <a:solidFill>
                <a:srgbClr val="0070C0"/>
              </a:solidFill>
              <a:cs typeface="B Nazanin" panose="00000400000000000000" pitchFamily="2" charset="-78"/>
            </a:endParaRPr>
          </a:p>
          <a:p>
            <a:pPr marL="0" indent="0" algn="r">
              <a:lnSpc>
                <a:spcPct val="200000"/>
              </a:lnSpc>
              <a:buNone/>
            </a:pPr>
            <a:endParaRPr lang="fa-IR" dirty="0" smtClean="0">
              <a:cs typeface="B Nazanin" panose="00000400000000000000" pitchFamily="2" charset="-78"/>
            </a:endParaRPr>
          </a:p>
          <a:p>
            <a:pPr algn="r" rtl="1">
              <a:lnSpc>
                <a:spcPct val="150000"/>
              </a:lnSpc>
              <a:buFont typeface="Wingdings" panose="05000000000000000000" pitchFamily="2" charset="2"/>
              <a:buChar char="§"/>
            </a:pPr>
            <a:r>
              <a:rPr lang="fa-IR" dirty="0" smtClean="0">
                <a:solidFill>
                  <a:srgbClr val="00B050"/>
                </a:solidFill>
                <a:cs typeface="B Nazanin" panose="00000400000000000000" pitchFamily="2" charset="-78"/>
              </a:rPr>
              <a:t> </a:t>
            </a:r>
            <a:r>
              <a:rPr lang="fa-IR" sz="2400" b="1" dirty="0" smtClean="0">
                <a:solidFill>
                  <a:srgbClr val="0070C0"/>
                </a:solidFill>
                <a:cs typeface="B Nazanin" panose="00000400000000000000" pitchFamily="2" charset="-78"/>
              </a:rPr>
              <a:t>در دسترس بودن در تمام ساعات شبانه روز</a:t>
            </a:r>
          </a:p>
          <a:p>
            <a:pPr algn="r" rtl="1">
              <a:lnSpc>
                <a:spcPct val="150000"/>
              </a:lnSpc>
              <a:buFont typeface="Wingdings" panose="05000000000000000000" pitchFamily="2" charset="2"/>
              <a:buChar char="§"/>
            </a:pPr>
            <a:r>
              <a:rPr lang="fa-IR" sz="2400" b="1" dirty="0">
                <a:solidFill>
                  <a:srgbClr val="0070C0"/>
                </a:solidFill>
                <a:cs typeface="B Nazanin" panose="00000400000000000000" pitchFamily="2" charset="-78"/>
              </a:rPr>
              <a:t>نیاز به زمان ، هزینه ، حمل پول و ... ندارد</a:t>
            </a:r>
          </a:p>
          <a:p>
            <a:pPr algn="r" rtl="1">
              <a:lnSpc>
                <a:spcPct val="150000"/>
              </a:lnSpc>
              <a:buFont typeface="Wingdings" panose="05000000000000000000" pitchFamily="2" charset="2"/>
              <a:buChar char="§"/>
            </a:pPr>
            <a:r>
              <a:rPr lang="fa-IR" sz="2400" b="1" dirty="0">
                <a:solidFill>
                  <a:srgbClr val="0070C0"/>
                </a:solidFill>
                <a:cs typeface="B Nazanin" panose="00000400000000000000" pitchFamily="2" charset="-78"/>
              </a:rPr>
              <a:t>قیمت ها اغلب کمتر و ارزانتر میباشد</a:t>
            </a:r>
            <a:endParaRPr lang="en-US" sz="2400" b="1" dirty="0">
              <a:solidFill>
                <a:srgbClr val="0070C0"/>
              </a:solidFill>
              <a:cs typeface="B Nazanin" panose="00000400000000000000" pitchFamily="2" charset="-78"/>
            </a:endParaRPr>
          </a:p>
        </p:txBody>
      </p:sp>
      <p:pic>
        <p:nvPicPr>
          <p:cNvPr id="2" name="Picture 1"/>
          <p:cNvPicPr>
            <a:picLocks noChangeAspect="1"/>
          </p:cNvPicPr>
          <p:nvPr/>
        </p:nvPicPr>
        <p:blipFill>
          <a:blip r:embed="rId3"/>
          <a:stretch>
            <a:fillRect/>
          </a:stretch>
        </p:blipFill>
        <p:spPr>
          <a:xfrm>
            <a:off x="731520" y="5346016"/>
            <a:ext cx="10609400" cy="723900"/>
          </a:xfrm>
          <a:prstGeom prst="rect">
            <a:avLst/>
          </a:prstGeom>
        </p:spPr>
      </p:pic>
    </p:spTree>
    <p:extLst>
      <p:ext uri="{BB962C8B-B14F-4D97-AF65-F5344CB8AC3E}">
        <p14:creationId xmlns="" xmlns:p14="http://schemas.microsoft.com/office/powerpoint/2010/main" val="1562556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2086707" y="106363"/>
            <a:ext cx="8112370" cy="1030775"/>
          </a:xfrm>
        </p:spPr>
        <p:txBody>
          <a:bodyPr>
            <a:normAutofit/>
          </a:bodyPr>
          <a:lstStyle/>
          <a:p>
            <a:pPr algn="ctr"/>
            <a:r>
              <a:rPr lang="fa-IR" sz="4400" b="1" dirty="0" smtClean="0">
                <a:solidFill>
                  <a:schemeClr val="bg1">
                    <a:lumMod val="95000"/>
                  </a:schemeClr>
                </a:solidFill>
                <a:hlinkClick r:id="rId2" action="ppaction://hlinksldjump"/>
              </a:rPr>
              <a:t>ارتباط با مشتری در گستره جهانی</a:t>
            </a:r>
            <a:endParaRPr lang="en-US" sz="4400" b="1" dirty="0">
              <a:solidFill>
                <a:schemeClr val="bg1">
                  <a:lumMod val="95000"/>
                </a:schemeClr>
              </a:solidFill>
            </a:endParaRPr>
          </a:p>
        </p:txBody>
      </p:sp>
      <p:sp>
        <p:nvSpPr>
          <p:cNvPr id="7" name="Content Placeholder 6"/>
          <p:cNvSpPr>
            <a:spLocks noGrp="1"/>
          </p:cNvSpPr>
          <p:nvPr>
            <p:ph idx="4294967295"/>
          </p:nvPr>
        </p:nvSpPr>
        <p:spPr>
          <a:xfrm>
            <a:off x="973014" y="1453662"/>
            <a:ext cx="10374923" cy="2555630"/>
          </a:xfrm>
        </p:spPr>
        <p:txBody>
          <a:bodyPr>
            <a:normAutofit lnSpcReduction="10000"/>
          </a:bodyPr>
          <a:lstStyle/>
          <a:p>
            <a:pPr marL="0" indent="0" algn="ctr">
              <a:lnSpc>
                <a:spcPct val="110000"/>
              </a:lnSpc>
              <a:buNone/>
            </a:pPr>
            <a:r>
              <a:rPr lang="fa-IR" sz="2400" b="1" dirty="0" smtClean="0">
                <a:solidFill>
                  <a:schemeClr val="tx1"/>
                </a:solidFill>
                <a:cs typeface="B Nazanin" panose="00000400000000000000" pitchFamily="2" charset="-78"/>
              </a:rPr>
              <a:t>رابطه دارای یک نقطه ابتدا ، اوج ، و متاسفانه پایان است اما در رابطه با مشتری ما نقطه پایان نداریم و همیشه باید در اوج باشیم و در هررابطه ای اگر خطایی ایجاد شود هر دو مقصرند اما در رابطه با مشتری </a:t>
            </a:r>
            <a:r>
              <a:rPr lang="fa-IR" sz="4400" b="1" dirty="0" smtClean="0">
                <a:solidFill>
                  <a:srgbClr val="FF0000"/>
                </a:solidFill>
                <a:cs typeface="B Nazanin" panose="00000400000000000000" pitchFamily="2" charset="-78"/>
              </a:rPr>
              <a:t>ما مقصریم نه </a:t>
            </a:r>
            <a:r>
              <a:rPr lang="fa-IR" sz="4400" b="1" dirty="0" smtClean="0">
                <a:solidFill>
                  <a:srgbClr val="008000"/>
                </a:solidFill>
                <a:cs typeface="B Nazanin" panose="00000400000000000000" pitchFamily="2" charset="-78"/>
              </a:rPr>
              <a:t>مشتری</a:t>
            </a:r>
          </a:p>
          <a:p>
            <a:pPr marL="0" indent="0" algn="ctr">
              <a:lnSpc>
                <a:spcPct val="150000"/>
              </a:lnSpc>
              <a:buNone/>
            </a:pPr>
            <a:r>
              <a:rPr lang="fa-IR" sz="3600" b="1" dirty="0" smtClean="0">
                <a:solidFill>
                  <a:srgbClr val="002060"/>
                </a:solidFill>
                <a:cs typeface="B Nazanin" panose="00000400000000000000" pitchFamily="2" charset="-78"/>
              </a:rPr>
              <a:t>این رمز بقای سازمان های مشتری مدار در عصر حاضر است</a:t>
            </a:r>
          </a:p>
          <a:p>
            <a:pPr marL="0" indent="0" algn="r">
              <a:buNone/>
            </a:pPr>
            <a:endParaRPr lang="en-US" dirty="0"/>
          </a:p>
        </p:txBody>
      </p:sp>
      <p:pic>
        <p:nvPicPr>
          <p:cNvPr id="2" name="Picture 1"/>
          <p:cNvPicPr>
            <a:picLocks noChangeAspect="1"/>
          </p:cNvPicPr>
          <p:nvPr/>
        </p:nvPicPr>
        <p:blipFill>
          <a:blip r:embed="rId3"/>
          <a:stretch>
            <a:fillRect/>
          </a:stretch>
        </p:blipFill>
        <p:spPr>
          <a:xfrm>
            <a:off x="1012873" y="3950678"/>
            <a:ext cx="10340927" cy="2907322"/>
          </a:xfrm>
          <a:prstGeom prst="rect">
            <a:avLst/>
          </a:prstGeom>
        </p:spPr>
      </p:pic>
    </p:spTree>
    <p:extLst>
      <p:ext uri="{BB962C8B-B14F-4D97-AF65-F5344CB8AC3E}">
        <p14:creationId xmlns="" xmlns:p14="http://schemas.microsoft.com/office/powerpoint/2010/main" val="2240047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39108" y="0"/>
            <a:ext cx="7819292" cy="1137137"/>
          </a:xfrm>
        </p:spPr>
        <p:txBody>
          <a:bodyPr>
            <a:normAutofit/>
          </a:bodyPr>
          <a:lstStyle/>
          <a:p>
            <a:pPr algn="ctr"/>
            <a:r>
              <a:rPr lang="fa-IR" sz="4400" b="1" dirty="0" smtClean="0">
                <a:solidFill>
                  <a:srgbClr val="C00000"/>
                </a:solidFill>
                <a:hlinkClick r:id="rId2" action="ppaction://hlinksldjump"/>
              </a:rPr>
              <a:t>بازارهای جهانی بین الملل</a:t>
            </a:r>
            <a:endParaRPr lang="en-US" sz="4400" b="1" dirty="0">
              <a:solidFill>
                <a:srgbClr val="C00000"/>
              </a:solidFill>
            </a:endParaRPr>
          </a:p>
        </p:txBody>
      </p:sp>
      <p:sp>
        <p:nvSpPr>
          <p:cNvPr id="3" name="Content Placeholder 2"/>
          <p:cNvSpPr>
            <a:spLocks noGrp="1"/>
          </p:cNvSpPr>
          <p:nvPr>
            <p:ph idx="4294967295"/>
          </p:nvPr>
        </p:nvSpPr>
        <p:spPr>
          <a:xfrm>
            <a:off x="152400" y="1078523"/>
            <a:ext cx="11887200" cy="3985846"/>
          </a:xfrm>
        </p:spPr>
        <p:txBody>
          <a:bodyPr>
            <a:normAutofit/>
          </a:bodyPr>
          <a:lstStyle/>
          <a:p>
            <a:pPr marL="0" indent="0" algn="r">
              <a:lnSpc>
                <a:spcPct val="150000"/>
              </a:lnSpc>
              <a:buNone/>
            </a:pPr>
            <a:r>
              <a:rPr lang="fa-IR" sz="2400" b="1" dirty="0" smtClean="0">
                <a:solidFill>
                  <a:srgbClr val="002060"/>
                </a:solidFill>
                <a:cs typeface="B Nazanin" panose="00000400000000000000" pitchFamily="2" charset="-78"/>
              </a:rPr>
              <a:t>شرکت هایی که فقط در بازارهای داخلی مهارت داشته باشند در نهایت آن را از دست خواهند داد چرا که همیشه رقبای قوی خارجی شرکت را به چالش خواهند کشید بنابراین کسب کار در حال حاضر بدون مرز است و </a:t>
            </a:r>
            <a:r>
              <a:rPr lang="fa-IR" sz="3200" b="1" dirty="0" smtClean="0">
                <a:solidFill>
                  <a:srgbClr val="C00000"/>
                </a:solidFill>
                <a:effectLst>
                  <a:outerShdw blurRad="38100" dist="38100" dir="2700000" algn="tl">
                    <a:srgbClr val="000000">
                      <a:alpha val="43137"/>
                    </a:srgbClr>
                  </a:outerShdw>
                </a:effectLst>
                <a:cs typeface="B Nazanin" panose="00000400000000000000" pitchFamily="2" charset="-78"/>
              </a:rPr>
              <a:t>برند بودن </a:t>
            </a:r>
            <a:r>
              <a:rPr lang="fa-IR" sz="2400" b="1" dirty="0" smtClean="0">
                <a:solidFill>
                  <a:srgbClr val="002060"/>
                </a:solidFill>
                <a:cs typeface="B Nazanin" panose="00000400000000000000" pitchFamily="2" charset="-78"/>
              </a:rPr>
              <a:t>شرکت در بازارهای جهانی از عوال مهم است ، مثل شرکت شورولت ، کادیلاک و ..</a:t>
            </a:r>
            <a:r>
              <a:rPr lang="fa-IR" sz="2400" b="1" dirty="0" smtClean="0">
                <a:solidFill>
                  <a:srgbClr val="0070C0"/>
                </a:solidFill>
                <a:cs typeface="B Nazanin" panose="00000400000000000000" pitchFamily="2" charset="-78"/>
              </a:rPr>
              <a:t>.</a:t>
            </a:r>
            <a:endParaRPr lang="en-US" sz="2400" b="1" dirty="0">
              <a:solidFill>
                <a:srgbClr val="0070C0"/>
              </a:solidFill>
              <a:cs typeface="B Nazanin" panose="00000400000000000000" pitchFamily="2" charset="-78"/>
            </a:endParaRPr>
          </a:p>
        </p:txBody>
      </p:sp>
      <p:pic>
        <p:nvPicPr>
          <p:cNvPr id="2050" name="Picture 2" descr="https://encrypted-tbn2.gstatic.com/images?q=tbn:ANd9GcTv22cn1IZWJdRppNNbcg1xdLDy2Ke4OpOScQWHMdE7HNIgc8a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84856" y="3387970"/>
            <a:ext cx="9612098" cy="33293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43979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0"/>
            <a:ext cx="8968154" cy="876300"/>
          </a:xfrm>
        </p:spPr>
        <p:txBody>
          <a:bodyPr/>
          <a:lstStyle/>
          <a:p>
            <a:pPr algn="ctr" rtl="1"/>
            <a:r>
              <a:rPr lang="fa-IR" dirty="0" smtClean="0">
                <a:hlinkClick r:id="rId2" action="ppaction://hlinksldjump"/>
              </a:rPr>
              <a:t>تقسیم بندی مشتریان</a:t>
            </a:r>
            <a:endParaRPr lang="en-US" dirty="0"/>
          </a:p>
        </p:txBody>
      </p:sp>
      <p:sp>
        <p:nvSpPr>
          <p:cNvPr id="3" name="Content Placeholder 2"/>
          <p:cNvSpPr>
            <a:spLocks noGrp="1"/>
          </p:cNvSpPr>
          <p:nvPr>
            <p:ph idx="4294967295"/>
          </p:nvPr>
        </p:nvSpPr>
        <p:spPr>
          <a:xfrm>
            <a:off x="203200" y="747713"/>
            <a:ext cx="11836400" cy="5538787"/>
          </a:xfrm>
        </p:spPr>
        <p:txBody>
          <a:bodyPr>
            <a:noAutofit/>
          </a:bodyPr>
          <a:lstStyle/>
          <a:p>
            <a:pPr marL="0" indent="0" algn="r">
              <a:lnSpc>
                <a:spcPct val="150000"/>
              </a:lnSpc>
              <a:buNone/>
            </a:pPr>
            <a:r>
              <a:rPr lang="fa-IR" sz="2400" b="1" dirty="0" smtClean="0">
                <a:solidFill>
                  <a:srgbClr val="FF0000"/>
                </a:solidFill>
                <a:cs typeface="B Nazanin" panose="00000400000000000000" pitchFamily="2" charset="-78"/>
              </a:rPr>
              <a:t>1 ) حواریون یا عطسه کنندگان :</a:t>
            </a:r>
            <a:r>
              <a:rPr lang="fa-IR" b="1" dirty="0" smtClean="0">
                <a:solidFill>
                  <a:srgbClr val="FF0000"/>
                </a:solidFill>
                <a:cs typeface="B Nazanin" panose="00000400000000000000" pitchFamily="2" charset="-78"/>
              </a:rPr>
              <a:t> </a:t>
            </a:r>
          </a:p>
          <a:p>
            <a:pPr marL="0" indent="0" algn="r">
              <a:lnSpc>
                <a:spcPct val="150000"/>
              </a:lnSpc>
              <a:buNone/>
            </a:pPr>
            <a:r>
              <a:rPr lang="fa-IR" sz="2400" dirty="0" smtClean="0">
                <a:cs typeface="B Nazanin" panose="00000400000000000000" pitchFamily="2" charset="-78"/>
              </a:rPr>
              <a:t>بیش از حد وفادارند و خودشان بازیاب های سازمان هستند</a:t>
            </a:r>
          </a:p>
          <a:p>
            <a:pPr marL="0" indent="0" algn="r">
              <a:lnSpc>
                <a:spcPct val="150000"/>
              </a:lnSpc>
              <a:buNone/>
            </a:pPr>
            <a:r>
              <a:rPr lang="fa-IR" sz="2400" b="1" dirty="0" smtClean="0">
                <a:solidFill>
                  <a:srgbClr val="FF0000"/>
                </a:solidFill>
                <a:cs typeface="B Nazanin" panose="00000400000000000000" pitchFamily="2" charset="-78"/>
              </a:rPr>
              <a:t>2 ) گروه های وفادار: </a:t>
            </a:r>
          </a:p>
          <a:p>
            <a:pPr marL="0" indent="0" algn="r">
              <a:lnSpc>
                <a:spcPct val="150000"/>
              </a:lnSpc>
              <a:buNone/>
            </a:pPr>
            <a:r>
              <a:rPr lang="fa-IR" sz="2400" dirty="0" smtClean="0">
                <a:cs typeface="B Nazanin" panose="00000400000000000000" pitchFamily="2" charset="-78"/>
              </a:rPr>
              <a:t>بنا ی موفیقت سازمان را پی ریزی میکنند و نسبت به حواریون از ثبات بیشتری برخوردارند و گفتن واقیعت ها هیچ ابایی ندارند.</a:t>
            </a:r>
          </a:p>
          <a:p>
            <a:pPr marL="0" indent="0" algn="r">
              <a:lnSpc>
                <a:spcPct val="150000"/>
              </a:lnSpc>
              <a:buNone/>
            </a:pPr>
            <a:r>
              <a:rPr lang="fa-IR" sz="2400" b="1" dirty="0" smtClean="0">
                <a:solidFill>
                  <a:srgbClr val="FF0000"/>
                </a:solidFill>
                <a:cs typeface="B Nazanin" panose="00000400000000000000" pitchFamily="2" charset="-78"/>
              </a:rPr>
              <a:t> 3 ) مشتریان نا ارام یا  افرادبی سواد :</a:t>
            </a:r>
            <a:r>
              <a:rPr lang="fa-IR" b="1" dirty="0" smtClean="0">
                <a:solidFill>
                  <a:srgbClr val="FF0000"/>
                </a:solidFill>
                <a:cs typeface="B Nazanin" panose="00000400000000000000" pitchFamily="2" charset="-78"/>
              </a:rPr>
              <a:t> </a:t>
            </a:r>
          </a:p>
          <a:p>
            <a:pPr marL="0" indent="0" algn="r">
              <a:lnSpc>
                <a:spcPct val="150000"/>
              </a:lnSpc>
              <a:buNone/>
            </a:pPr>
            <a:r>
              <a:rPr lang="fa-IR" sz="2400" dirty="0" smtClean="0">
                <a:cs typeface="B Nazanin" panose="00000400000000000000" pitchFamily="2" charset="-78"/>
              </a:rPr>
              <a:t>از مشکل ترین کسانی هستند که سازمان با آنها روبروست و از ویژگی های آنها اینست که وفادار نبودن ، سخت بودن دادو ستد با آنها ،</a:t>
            </a:r>
            <a:r>
              <a:rPr lang="fa-IR" sz="2400" dirty="0" err="1" smtClean="0">
                <a:cs typeface="B Nazanin" panose="00000400000000000000" pitchFamily="2" charset="-78"/>
              </a:rPr>
              <a:t>درچانه</a:t>
            </a:r>
            <a:r>
              <a:rPr lang="fa-IR" sz="2400" dirty="0" smtClean="0">
                <a:cs typeface="B Nazanin" panose="00000400000000000000" pitchFamily="2" charset="-78"/>
              </a:rPr>
              <a:t> زنی و مذاکره بسار قوی هستند</a:t>
            </a:r>
          </a:p>
        </p:txBody>
      </p:sp>
    </p:spTree>
    <p:extLst>
      <p:ext uri="{BB962C8B-B14F-4D97-AF65-F5344CB8AC3E}">
        <p14:creationId xmlns="" xmlns:p14="http://schemas.microsoft.com/office/powerpoint/2010/main" val="14892164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36700" y="0"/>
            <a:ext cx="8877300" cy="887413"/>
          </a:xfrm>
        </p:spPr>
        <p:txBody>
          <a:bodyPr/>
          <a:lstStyle/>
          <a:p>
            <a:pPr algn="ctr"/>
            <a:r>
              <a:rPr lang="fa-IR" dirty="0" smtClean="0">
                <a:hlinkClick r:id="rId2" action="ppaction://hlinksldjump"/>
              </a:rPr>
              <a:t>تقسیم بندی مشتریان</a:t>
            </a:r>
            <a:endParaRPr lang="en-US" dirty="0"/>
          </a:p>
        </p:txBody>
      </p:sp>
      <p:sp>
        <p:nvSpPr>
          <p:cNvPr id="3" name="Content Placeholder 2"/>
          <p:cNvSpPr>
            <a:spLocks noGrp="1"/>
          </p:cNvSpPr>
          <p:nvPr>
            <p:ph idx="4294967295"/>
          </p:nvPr>
        </p:nvSpPr>
        <p:spPr>
          <a:xfrm>
            <a:off x="165100" y="1066800"/>
            <a:ext cx="11836400" cy="5092700"/>
          </a:xfrm>
        </p:spPr>
        <p:txBody>
          <a:bodyPr>
            <a:noAutofit/>
          </a:bodyPr>
          <a:lstStyle/>
          <a:p>
            <a:pPr marL="0" indent="0" algn="r">
              <a:lnSpc>
                <a:spcPct val="100000"/>
              </a:lnSpc>
              <a:buNone/>
            </a:pPr>
            <a:r>
              <a:rPr lang="fa-IR" sz="2400" b="1" dirty="0">
                <a:solidFill>
                  <a:srgbClr val="FF0000"/>
                </a:solidFill>
                <a:cs typeface="B Nazanin" panose="00000400000000000000" pitchFamily="2" charset="-78"/>
              </a:rPr>
              <a:t>4 )گروگان:</a:t>
            </a:r>
          </a:p>
          <a:p>
            <a:pPr marL="0" indent="0" algn="r">
              <a:lnSpc>
                <a:spcPct val="100000"/>
              </a:lnSpc>
              <a:buNone/>
            </a:pPr>
            <a:r>
              <a:rPr lang="fa-IR" sz="2400" dirty="0">
                <a:cs typeface="B Nazanin" panose="00000400000000000000" pitchFamily="2" charset="-78"/>
              </a:rPr>
              <a:t>به ظاهر بسیار وفادارند چرا که انتخاب و گزینه ای </a:t>
            </a:r>
            <a:r>
              <a:rPr lang="fa-IR" sz="2400" dirty="0" smtClean="0">
                <a:cs typeface="B Nazanin" panose="00000400000000000000" pitchFamily="2" charset="-78"/>
              </a:rPr>
              <a:t>دیگری </a:t>
            </a:r>
            <a:r>
              <a:rPr lang="fa-IR" sz="2400" dirty="0">
                <a:cs typeface="B Nazanin" panose="00000400000000000000" pitchFamily="2" charset="-78"/>
              </a:rPr>
              <a:t>برای انتخاب </a:t>
            </a:r>
            <a:r>
              <a:rPr lang="fa-IR" sz="2400" dirty="0" smtClean="0">
                <a:cs typeface="B Nazanin" panose="00000400000000000000" pitchFamily="2" charset="-78"/>
              </a:rPr>
              <a:t>ندارند و </a:t>
            </a:r>
            <a:r>
              <a:rPr lang="fa-IR" sz="2400" dirty="0">
                <a:cs typeface="B Nazanin" panose="00000400000000000000" pitchFamily="2" charset="-78"/>
              </a:rPr>
              <a:t>تنها ابزار برای رهایی این گروه </a:t>
            </a:r>
            <a:endParaRPr lang="en-US" sz="2400" dirty="0" smtClean="0">
              <a:cs typeface="B Nazanin" panose="00000400000000000000" pitchFamily="2" charset="-78"/>
            </a:endParaRPr>
          </a:p>
          <a:p>
            <a:pPr marL="0" indent="0" algn="r">
              <a:lnSpc>
                <a:spcPct val="100000"/>
              </a:lnSpc>
              <a:buNone/>
            </a:pPr>
            <a:r>
              <a:rPr lang="fa-IR" sz="2400" dirty="0" smtClean="0">
                <a:cs typeface="B Nazanin" panose="00000400000000000000" pitchFamily="2" charset="-78"/>
              </a:rPr>
              <a:t>اینترنت است که </a:t>
            </a:r>
            <a:r>
              <a:rPr lang="fa-IR" sz="2400" dirty="0">
                <a:cs typeface="B Nazanin" panose="00000400000000000000" pitchFamily="2" charset="-78"/>
              </a:rPr>
              <a:t>بعنوان رقیب شناخته میشود.</a:t>
            </a:r>
          </a:p>
          <a:p>
            <a:pPr marL="0" indent="0" algn="r">
              <a:lnSpc>
                <a:spcPct val="100000"/>
              </a:lnSpc>
              <a:buNone/>
            </a:pPr>
            <a:r>
              <a:rPr lang="fa-IR" sz="2400" b="1" dirty="0">
                <a:solidFill>
                  <a:srgbClr val="FF0000"/>
                </a:solidFill>
                <a:cs typeface="B Nazanin" panose="00000400000000000000" pitchFamily="2" charset="-78"/>
              </a:rPr>
              <a:t>5 ) روی گردانان از سازمان :</a:t>
            </a:r>
          </a:p>
          <a:p>
            <a:pPr marL="0" indent="0" algn="r">
              <a:lnSpc>
                <a:spcPct val="100000"/>
              </a:lnSpc>
              <a:buNone/>
            </a:pPr>
            <a:r>
              <a:rPr lang="fa-IR" sz="2400" dirty="0">
                <a:cs typeface="B Nazanin" panose="00000400000000000000" pitchFamily="2" charset="-78"/>
              </a:rPr>
              <a:t> ناراضی نگه داشتن مشتریان وفادار و رسیدگی نکردن به شکایت آنها منجر میشود که مشتریان از سازمان روی </a:t>
            </a:r>
            <a:endParaRPr lang="en-US" sz="2400" dirty="0" smtClean="0">
              <a:cs typeface="B Nazanin" panose="00000400000000000000" pitchFamily="2" charset="-78"/>
            </a:endParaRPr>
          </a:p>
          <a:p>
            <a:pPr marL="0" indent="0" algn="r">
              <a:lnSpc>
                <a:spcPct val="100000"/>
              </a:lnSpc>
              <a:buNone/>
            </a:pPr>
            <a:r>
              <a:rPr lang="fa-IR" sz="2400" dirty="0" smtClean="0">
                <a:cs typeface="B Nazanin" panose="00000400000000000000" pitchFamily="2" charset="-78"/>
              </a:rPr>
              <a:t>گردان </a:t>
            </a:r>
            <a:r>
              <a:rPr lang="fa-IR" sz="2400" dirty="0">
                <a:cs typeface="B Nazanin" panose="00000400000000000000" pitchFamily="2" charset="-78"/>
              </a:rPr>
              <a:t>شوند</a:t>
            </a:r>
            <a:r>
              <a:rPr lang="fa-IR" sz="2400" dirty="0" smtClean="0">
                <a:cs typeface="B Nazanin" panose="00000400000000000000" pitchFamily="2" charset="-78"/>
              </a:rPr>
              <a:t>.</a:t>
            </a:r>
          </a:p>
          <a:p>
            <a:pPr marL="0" indent="0" algn="r">
              <a:lnSpc>
                <a:spcPct val="100000"/>
              </a:lnSpc>
              <a:buNone/>
            </a:pPr>
            <a:r>
              <a:rPr lang="fa-IR" sz="2400" b="1" dirty="0" smtClean="0">
                <a:cs typeface="B Nazanin" panose="00000400000000000000" pitchFamily="2" charset="-78"/>
              </a:rPr>
              <a:t> </a:t>
            </a:r>
            <a:r>
              <a:rPr lang="fa-IR" sz="2400" b="1" dirty="0">
                <a:solidFill>
                  <a:srgbClr val="FF0000"/>
                </a:solidFill>
                <a:cs typeface="B Nazanin" panose="00000400000000000000" pitchFamily="2" charset="-78"/>
              </a:rPr>
              <a:t>6) خرابکار(تروریست):</a:t>
            </a:r>
          </a:p>
          <a:p>
            <a:pPr marL="0" indent="0" algn="r">
              <a:lnSpc>
                <a:spcPct val="100000"/>
              </a:lnSpc>
              <a:buNone/>
            </a:pPr>
            <a:r>
              <a:rPr lang="fa-IR" sz="2400" dirty="0">
                <a:cs typeface="B Nazanin" panose="00000400000000000000" pitchFamily="2" charset="-78"/>
              </a:rPr>
              <a:t>خرابکاران همان حواریون سابق هستند </a:t>
            </a:r>
            <a:r>
              <a:rPr lang="fa-IR" sz="2400" dirty="0" smtClean="0">
                <a:cs typeface="B Nazanin" panose="00000400000000000000" pitchFamily="2" charset="-78"/>
              </a:rPr>
              <a:t>که  </a:t>
            </a:r>
            <a:r>
              <a:rPr lang="fa-IR" sz="2400" dirty="0">
                <a:cs typeface="B Nazanin" panose="00000400000000000000" pitchFamily="2" charset="-78"/>
              </a:rPr>
              <a:t>به علت رعایت نکردن </a:t>
            </a:r>
            <a:r>
              <a:rPr lang="fa-IR" sz="2400" dirty="0" smtClean="0">
                <a:cs typeface="B Nazanin" panose="00000400000000000000" pitchFamily="2" charset="-78"/>
              </a:rPr>
              <a:t>حد و مرز در </a:t>
            </a:r>
            <a:r>
              <a:rPr lang="fa-IR" sz="2400" dirty="0">
                <a:cs typeface="B Nazanin" panose="00000400000000000000" pitchFamily="2" charset="-78"/>
              </a:rPr>
              <a:t>ارتباط با مشتری و بی توجهی </a:t>
            </a:r>
            <a:endParaRPr lang="en-US" sz="2400" dirty="0" smtClean="0">
              <a:cs typeface="B Nazanin" panose="00000400000000000000" pitchFamily="2" charset="-78"/>
            </a:endParaRPr>
          </a:p>
          <a:p>
            <a:pPr marL="0" indent="0" algn="r">
              <a:lnSpc>
                <a:spcPct val="100000"/>
              </a:lnSpc>
              <a:buNone/>
            </a:pPr>
            <a:r>
              <a:rPr lang="fa-IR" sz="2400" dirty="0" smtClean="0">
                <a:cs typeface="B Nazanin" panose="00000400000000000000" pitchFamily="2" charset="-78"/>
              </a:rPr>
              <a:t> </a:t>
            </a:r>
            <a:r>
              <a:rPr lang="fa-IR" sz="2400" dirty="0">
                <a:cs typeface="B Nazanin" panose="00000400000000000000" pitchFamily="2" charset="-78"/>
              </a:rPr>
              <a:t>سازمان باعث از بین </a:t>
            </a:r>
            <a:r>
              <a:rPr lang="fa-IR" sz="2400" dirty="0" smtClean="0">
                <a:cs typeface="B Nazanin" panose="00000400000000000000" pitchFamily="2" charset="-78"/>
              </a:rPr>
              <a:t>رفتن </a:t>
            </a:r>
            <a:r>
              <a:rPr lang="fa-IR" sz="2400" dirty="0">
                <a:cs typeface="B Nazanin" panose="00000400000000000000" pitchFamily="2" charset="-78"/>
              </a:rPr>
              <a:t>سازمان </a:t>
            </a:r>
            <a:r>
              <a:rPr lang="fa-IR" sz="2400" dirty="0" smtClean="0">
                <a:cs typeface="B Nazanin" panose="00000400000000000000" pitchFamily="2" charset="-78"/>
              </a:rPr>
              <a:t>میشود</a:t>
            </a:r>
            <a:endParaRPr lang="fa-IR" sz="2400" dirty="0">
              <a:cs typeface="B Nazanin" panose="00000400000000000000" pitchFamily="2" charset="-78"/>
            </a:endParaRPr>
          </a:p>
        </p:txBody>
      </p:sp>
    </p:spTree>
    <p:extLst>
      <p:ext uri="{BB962C8B-B14F-4D97-AF65-F5344CB8AC3E}">
        <p14:creationId xmlns="" xmlns:p14="http://schemas.microsoft.com/office/powerpoint/2010/main" val="4302499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11300" y="239713"/>
            <a:ext cx="9410700" cy="1271587"/>
          </a:xfrm>
        </p:spPr>
        <p:txBody>
          <a:bodyPr/>
          <a:lstStyle/>
          <a:p>
            <a:pPr algn="ctr"/>
            <a:r>
              <a:rPr lang="fa-IR" dirty="0">
                <a:hlinkClick r:id="rId2" action="ppaction://hlinksldjump"/>
              </a:rPr>
              <a:t>تقسیم بندی مشتریان</a:t>
            </a:r>
            <a:endParaRPr lang="en-US" dirty="0"/>
          </a:p>
        </p:txBody>
      </p:sp>
      <p:sp>
        <p:nvSpPr>
          <p:cNvPr id="3" name="Content Placeholder 2"/>
          <p:cNvSpPr>
            <a:spLocks noGrp="1"/>
          </p:cNvSpPr>
          <p:nvPr>
            <p:ph idx="4294967295"/>
          </p:nvPr>
        </p:nvSpPr>
        <p:spPr>
          <a:xfrm>
            <a:off x="774700" y="1690688"/>
            <a:ext cx="11036300" cy="4351337"/>
          </a:xfrm>
        </p:spPr>
        <p:txBody>
          <a:bodyPr>
            <a:normAutofit/>
          </a:bodyPr>
          <a:lstStyle/>
          <a:p>
            <a:pPr marL="0" indent="0" algn="r">
              <a:lnSpc>
                <a:spcPct val="160000"/>
              </a:lnSpc>
              <a:buNone/>
            </a:pPr>
            <a:r>
              <a:rPr lang="fa-IR" sz="2400" b="1" dirty="0" smtClean="0">
                <a:solidFill>
                  <a:srgbClr val="FF0000"/>
                </a:solidFill>
                <a:cs typeface="B Nazanin" panose="00000400000000000000" pitchFamily="2" charset="-78"/>
              </a:rPr>
              <a:t>7 ) رقبا </a:t>
            </a:r>
            <a:r>
              <a:rPr lang="fa-IR" sz="2400" b="1" dirty="0">
                <a:solidFill>
                  <a:srgbClr val="FF0000"/>
                </a:solidFill>
                <a:cs typeface="B Nazanin" panose="00000400000000000000" pitchFamily="2" charset="-78"/>
              </a:rPr>
              <a:t>: </a:t>
            </a:r>
            <a:r>
              <a:rPr lang="fa-IR" sz="2400" b="1" dirty="0" smtClean="0">
                <a:solidFill>
                  <a:srgbClr val="FF0000"/>
                </a:solidFill>
                <a:cs typeface="B Nazanin" panose="00000400000000000000" pitchFamily="2" charset="-78"/>
              </a:rPr>
              <a:t> </a:t>
            </a:r>
            <a:endParaRPr lang="fa-IR" sz="2400" b="1" dirty="0">
              <a:solidFill>
                <a:srgbClr val="FF0000"/>
              </a:solidFill>
              <a:cs typeface="B Nazanin" panose="00000400000000000000" pitchFamily="2" charset="-78"/>
            </a:endParaRPr>
          </a:p>
          <a:p>
            <a:pPr marL="0" indent="0" algn="r">
              <a:lnSpc>
                <a:spcPct val="100000"/>
              </a:lnSpc>
              <a:buNone/>
            </a:pPr>
            <a:r>
              <a:rPr lang="fa-IR" sz="2400" b="1" dirty="0" smtClean="0">
                <a:cs typeface="B Nazanin" panose="00000400000000000000" pitchFamily="2" charset="-78"/>
              </a:rPr>
              <a:t>خطرناکترین </a:t>
            </a:r>
            <a:r>
              <a:rPr lang="fa-IR" sz="2400" b="1" dirty="0">
                <a:cs typeface="B Nazanin" panose="00000400000000000000" pitchFamily="2" charset="-78"/>
              </a:rPr>
              <a:t>رقیب، شرکتی است که شباهت زیادی به </a:t>
            </a:r>
            <a:r>
              <a:rPr lang="fa-IR" sz="2400" b="1" dirty="0" smtClean="0">
                <a:cs typeface="B Nazanin" panose="00000400000000000000" pitchFamily="2" charset="-78"/>
              </a:rPr>
              <a:t>شرکت ما </a:t>
            </a:r>
            <a:r>
              <a:rPr lang="fa-IR" sz="2400" b="1" dirty="0">
                <a:cs typeface="B Nazanin" panose="00000400000000000000" pitchFamily="2" charset="-78"/>
              </a:rPr>
              <a:t>دارد</a:t>
            </a:r>
          </a:p>
          <a:p>
            <a:pPr marL="0" indent="0" algn="r">
              <a:lnSpc>
                <a:spcPct val="100000"/>
              </a:lnSpc>
              <a:buNone/>
            </a:pPr>
            <a:r>
              <a:rPr lang="fa-IR" sz="2400" b="1" dirty="0" smtClean="0">
                <a:cs typeface="B Nazanin" panose="00000400000000000000" pitchFamily="2" charset="-78"/>
              </a:rPr>
              <a:t>رقابت امروز بین </a:t>
            </a:r>
            <a:r>
              <a:rPr lang="fa-IR" sz="2400" b="1" dirty="0">
                <a:cs typeface="B Nazanin" panose="00000400000000000000" pitchFamily="2" charset="-78"/>
              </a:rPr>
              <a:t>محصولات تولید </a:t>
            </a:r>
            <a:r>
              <a:rPr lang="fa-IR" sz="2400" b="1" dirty="0" smtClean="0">
                <a:cs typeface="B Nazanin" panose="00000400000000000000" pitchFamily="2" charset="-78"/>
              </a:rPr>
              <a:t>شده در کارخانه ها نیست بلکه به بسته بندی ،خدمات ،تبلیغات </a:t>
            </a:r>
          </a:p>
          <a:p>
            <a:pPr marL="0" indent="0" algn="r">
              <a:lnSpc>
                <a:spcPct val="100000"/>
              </a:lnSpc>
              <a:buNone/>
            </a:pPr>
            <a:r>
              <a:rPr lang="fa-IR" sz="2400" b="1" dirty="0" smtClean="0">
                <a:cs typeface="B Nazanin" panose="00000400000000000000" pitchFamily="2" charset="-78"/>
              </a:rPr>
              <a:t>و ارائه خدمات به مشتری ارزش دارد.</a:t>
            </a:r>
            <a:endParaRPr lang="en-US" sz="2400" b="1" dirty="0" smtClean="0">
              <a:cs typeface="B Nazanin" panose="00000400000000000000" pitchFamily="2" charset="-78"/>
            </a:endParaRPr>
          </a:p>
          <a:p>
            <a:pPr marL="0" indent="0" algn="r">
              <a:buNone/>
            </a:pPr>
            <a:r>
              <a:rPr lang="fa-IR" sz="2800" b="1" dirty="0" smtClean="0">
                <a:solidFill>
                  <a:srgbClr val="0070C0"/>
                </a:solidFill>
              </a:rPr>
              <a:t> </a:t>
            </a:r>
          </a:p>
          <a:p>
            <a:pPr marL="0" indent="0" algn="r">
              <a:buNone/>
            </a:pPr>
            <a:r>
              <a:rPr lang="fa-IR" sz="3200" b="1" dirty="0" smtClean="0">
                <a:solidFill>
                  <a:srgbClr val="0070C0"/>
                </a:solidFill>
              </a:rPr>
              <a:t>رسیدگی به شکایات: </a:t>
            </a:r>
            <a:r>
              <a:rPr lang="fa-IR" sz="3200" b="1" dirty="0" err="1" smtClean="0">
                <a:solidFill>
                  <a:srgbClr val="FF0000"/>
                </a:solidFill>
              </a:rPr>
              <a:t>شکایات</a:t>
            </a:r>
            <a:r>
              <a:rPr lang="fa-IR" sz="3200" b="1" dirty="0" smtClean="0">
                <a:solidFill>
                  <a:srgbClr val="FF0000"/>
                </a:solidFill>
              </a:rPr>
              <a:t> ، آموزگار کسب و کار است </a:t>
            </a:r>
            <a:endParaRPr lang="en-US" sz="3200" b="1" dirty="0">
              <a:solidFill>
                <a:srgbClr val="FF0000"/>
              </a:solidFill>
            </a:endParaRPr>
          </a:p>
        </p:txBody>
      </p:sp>
    </p:spTree>
    <p:extLst>
      <p:ext uri="{BB962C8B-B14F-4D97-AF65-F5344CB8AC3E}">
        <p14:creationId xmlns="" xmlns:p14="http://schemas.microsoft.com/office/powerpoint/2010/main" val="42421563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924425" y="3563938"/>
            <a:ext cx="7267575" cy="2508250"/>
          </a:xfrm>
        </p:spPr>
        <p:txBody>
          <a:bodyPr>
            <a:normAutofit/>
          </a:bodyPr>
          <a:lstStyle/>
          <a:p>
            <a:pPr marL="0" indent="0" algn="ctr">
              <a:buNone/>
            </a:pPr>
            <a:r>
              <a:rPr lang="fa-IR" sz="3300" dirty="0" smtClean="0">
                <a:cs typeface="B Homa" pitchFamily="2" charset="-78"/>
              </a:rPr>
              <a:t>استاد گرامی </a:t>
            </a:r>
            <a:r>
              <a:rPr lang="fa-IR" sz="3300" dirty="0" smtClean="0">
                <a:cs typeface="B Homa" pitchFamily="2" charset="-78"/>
              </a:rPr>
              <a:t>:</a:t>
            </a:r>
            <a:endParaRPr lang="fa-IR" sz="3300" dirty="0" smtClean="0">
              <a:cs typeface="B Homa" pitchFamily="2" charset="-78"/>
            </a:endParaRPr>
          </a:p>
          <a:p>
            <a:pPr marL="0" indent="0" algn="ctr">
              <a:buNone/>
            </a:pPr>
            <a:r>
              <a:rPr lang="fa-IR" dirty="0" smtClean="0">
                <a:cs typeface="B Homa" pitchFamily="2" charset="-78"/>
              </a:rPr>
              <a:t>تهیه کنندگان:</a:t>
            </a:r>
            <a:endParaRPr lang="en-US" dirty="0" smtClean="0">
              <a:cs typeface="B Homa" pitchFamily="2" charset="-78"/>
            </a:endParaRPr>
          </a:p>
          <a:p>
            <a:pPr marL="0" indent="0" algn="ctr">
              <a:buNone/>
            </a:pPr>
            <a:r>
              <a:rPr lang="fa-IR" dirty="0" smtClean="0">
                <a:cs typeface="B Nazanin" panose="00000400000000000000" pitchFamily="2" charset="-78"/>
              </a:rPr>
              <a:t>                              </a:t>
            </a:r>
            <a:endParaRPr lang="fa-IR" dirty="0" smtClean="0">
              <a:cs typeface="B Nazanin" panose="00000400000000000000" pitchFamily="2" charset="-78"/>
            </a:endParaRPr>
          </a:p>
          <a:p>
            <a:pPr marL="0" indent="0" algn="ctr">
              <a:buNone/>
            </a:pPr>
            <a:r>
              <a:rPr lang="fa-IR" dirty="0">
                <a:cs typeface="B Nazanin" panose="00000400000000000000" pitchFamily="2" charset="-78"/>
              </a:rPr>
              <a:t> </a:t>
            </a:r>
            <a:r>
              <a:rPr lang="fa-IR" dirty="0" smtClean="0">
                <a:cs typeface="B Nazanin" panose="00000400000000000000" pitchFamily="2" charset="-78"/>
              </a:rPr>
              <a:t>                                                            </a:t>
            </a:r>
          </a:p>
          <a:p>
            <a:pPr marL="0" indent="0" algn="ctr">
              <a:buNone/>
            </a:pPr>
            <a:endParaRPr lang="fa-IR" dirty="0" smtClean="0">
              <a:cs typeface="B Nazanin" panose="00000400000000000000" pitchFamily="2" charset="-78"/>
            </a:endParaRPr>
          </a:p>
        </p:txBody>
      </p:sp>
      <p:sp>
        <p:nvSpPr>
          <p:cNvPr id="2" name="Title 1"/>
          <p:cNvSpPr>
            <a:spLocks noGrp="1"/>
          </p:cNvSpPr>
          <p:nvPr>
            <p:ph type="title" idx="4294967295"/>
          </p:nvPr>
        </p:nvSpPr>
        <p:spPr>
          <a:xfrm>
            <a:off x="4548188" y="11113"/>
            <a:ext cx="7643812" cy="2697162"/>
          </a:xfrm>
        </p:spPr>
        <p:txBody>
          <a:bodyPr>
            <a:noAutofit/>
          </a:bodyPr>
          <a:lstStyle/>
          <a:p>
            <a:pPr algn="ctr"/>
            <a:r>
              <a:rPr lang="fa-IR" sz="9600" dirty="0" smtClean="0">
                <a:solidFill>
                  <a:srgbClr val="FF0000"/>
                </a:solidFill>
                <a:latin typeface="MS PGothic" panose="020B0600070205080204" pitchFamily="34" charset="-128"/>
                <a:ea typeface="MS PGothic" panose="020B0600070205080204" pitchFamily="34" charset="-128"/>
              </a:rPr>
              <a:t>مشتری مداری</a:t>
            </a:r>
            <a:endParaRPr lang="en-US" sz="9600" dirty="0">
              <a:solidFill>
                <a:srgbClr val="FF0000"/>
              </a:solidFill>
              <a:latin typeface="MS PGothic" panose="020B0600070205080204" pitchFamily="34" charset="-128"/>
              <a:ea typeface="MS PGothic" panose="020B0600070205080204" pitchFamily="34" charset="-128"/>
            </a:endParaRPr>
          </a:p>
        </p:txBody>
      </p:sp>
      <p:pic>
        <p:nvPicPr>
          <p:cNvPr id="4" name="Picture 3"/>
          <p:cNvPicPr>
            <a:picLocks noChangeAspect="1"/>
          </p:cNvPicPr>
          <p:nvPr/>
        </p:nvPicPr>
        <p:blipFill>
          <a:blip r:embed="rId2"/>
          <a:stretch>
            <a:fillRect/>
          </a:stretch>
        </p:blipFill>
        <p:spPr>
          <a:xfrm>
            <a:off x="926122" y="1992718"/>
            <a:ext cx="3999183" cy="3853957"/>
          </a:xfrm>
          <a:prstGeom prst="rect">
            <a:avLst/>
          </a:prstGeom>
        </p:spPr>
      </p:pic>
      <p:pic>
        <p:nvPicPr>
          <p:cNvPr id="5" name="Picture 4"/>
          <p:cNvPicPr>
            <a:picLocks noChangeAspect="1"/>
          </p:cNvPicPr>
          <p:nvPr/>
        </p:nvPicPr>
        <p:blipFill>
          <a:blip r:embed="rId3"/>
          <a:stretch>
            <a:fillRect/>
          </a:stretch>
        </p:blipFill>
        <p:spPr>
          <a:xfrm flipH="1">
            <a:off x="2536309" y="453732"/>
            <a:ext cx="850005" cy="1140606"/>
          </a:xfrm>
          <a:prstGeom prst="rect">
            <a:avLst/>
          </a:prstGeom>
        </p:spPr>
      </p:pic>
    </p:spTree>
    <p:extLst>
      <p:ext uri="{BB962C8B-B14F-4D97-AF65-F5344CB8AC3E}">
        <p14:creationId xmlns="" xmlns:p14="http://schemas.microsoft.com/office/powerpoint/2010/main" val="21036978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1973" y="304799"/>
            <a:ext cx="11615988" cy="699753"/>
          </a:xfrm>
          <a:prstGeom prst="rect">
            <a:avLst/>
          </a:prstGeom>
        </p:spPr>
        <p:txBody>
          <a:bodyPr>
            <a:normAutofit/>
          </a:bodyPr>
          <a:lstStyle/>
          <a:p>
            <a:pPr marL="0" marR="0" lvl="0" indent="0" algn="justLow" defTabSz="914400" rtl="1" eaLnBrk="1" fontAlgn="auto" latinLnBrk="0" hangingPunct="1">
              <a:lnSpc>
                <a:spcPct val="85000"/>
              </a:lnSpc>
              <a:spcBef>
                <a:spcPct val="0"/>
              </a:spcBef>
              <a:spcAft>
                <a:spcPts val="0"/>
              </a:spcAft>
              <a:buClrTx/>
              <a:buSzTx/>
              <a:buFontTx/>
              <a:buNone/>
              <a:tabLst/>
              <a:defRPr/>
            </a:pPr>
            <a:r>
              <a:rPr kumimoji="0" lang="fa-IR" sz="2000" b="0" i="0" u="none" strike="noStrike" kern="1200" cap="none" spc="-50" normalizeH="0" baseline="0" noProof="0" dirty="0" smtClean="0">
                <a:ln>
                  <a:noFill/>
                </a:ln>
                <a:solidFill>
                  <a:schemeClr val="tx1">
                    <a:lumMod val="75000"/>
                    <a:lumOff val="25000"/>
                  </a:schemeClr>
                </a:solidFill>
                <a:effectLst/>
                <a:uLnTx/>
                <a:uFillTx/>
                <a:latin typeface="+mj-lt"/>
                <a:ea typeface="+mj-ea"/>
                <a:cs typeface="B Nazanin" pitchFamily="2" charset="-78"/>
              </a:rPr>
              <a:t>کایو تویودا ، رییس شرکت تویوتا، غول صنعت خودرو سازی دنیا " خبرنگاران را دعوت کرده تا در مقابل دوربین های آنها این گونه خم شود و به خاطر نقص فنی در سیستم پدال یکی از محصولات تویوتا عذرخواهی کند.</a:t>
            </a:r>
            <a:endParaRPr kumimoji="0" lang="en-US" sz="2000" b="0" i="0" u="none" strike="noStrike" kern="1200" cap="none" spc="-50" normalizeH="0" baseline="0" noProof="0" dirty="0">
              <a:ln>
                <a:noFill/>
              </a:ln>
              <a:solidFill>
                <a:schemeClr val="tx1">
                  <a:lumMod val="75000"/>
                  <a:lumOff val="25000"/>
                </a:schemeClr>
              </a:solidFill>
              <a:effectLst/>
              <a:uLnTx/>
              <a:uFillTx/>
              <a:latin typeface="+mj-lt"/>
              <a:ea typeface="+mj-ea"/>
              <a:cs typeface="B Nazanin" pitchFamily="2" charset="-78"/>
            </a:endParaRPr>
          </a:p>
        </p:txBody>
      </p:sp>
      <p:pic>
        <p:nvPicPr>
          <p:cNvPr id="3" name="Picture 2" descr="164121_223.jpg"/>
          <p:cNvPicPr>
            <a:picLocks noChangeAspect="1"/>
          </p:cNvPicPr>
          <p:nvPr/>
        </p:nvPicPr>
        <p:blipFill>
          <a:blip r:embed="rId2" cstate="print"/>
          <a:stretch>
            <a:fillRect/>
          </a:stretch>
        </p:blipFill>
        <p:spPr>
          <a:xfrm>
            <a:off x="179512" y="1107583"/>
            <a:ext cx="11797840" cy="521594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747658" y="326570"/>
            <a:ext cx="6190304" cy="5878287"/>
          </a:xfrm>
          <a:prstGeom prst="rect">
            <a:avLst/>
          </a:prstGeom>
        </p:spPr>
        <p:txBody>
          <a:bodyPr>
            <a:normAutofit fontScale="47500" lnSpcReduction="20000"/>
          </a:bodyPr>
          <a:lstStyle/>
          <a:p>
            <a:pPr lvl="0" algn="r" rtl="1">
              <a:lnSpc>
                <a:spcPct val="85000"/>
              </a:lnSpc>
              <a:spcBef>
                <a:spcPct val="0"/>
              </a:spcBef>
            </a:pPr>
            <a:endParaRPr lang="fa-IR" sz="6200" b="1" dirty="0" smtClean="0">
              <a:cs typeface="B Nazanin" pitchFamily="2" charset="-78"/>
            </a:endParaRPr>
          </a:p>
          <a:p>
            <a:pPr lvl="0" algn="r" rtl="1">
              <a:lnSpc>
                <a:spcPct val="120000"/>
              </a:lnSpc>
              <a:spcBef>
                <a:spcPct val="0"/>
              </a:spcBef>
            </a:pPr>
            <a:r>
              <a:rPr lang="fa-IR" sz="5100" b="1" dirty="0" smtClean="0">
                <a:cs typeface="B Nazanin" pitchFamily="2" charset="-78"/>
              </a:rPr>
              <a:t>پنج جمله که مانند آب روی مشتری عصبانی اثر می کند</a:t>
            </a:r>
          </a:p>
          <a:p>
            <a:pPr lvl="0" algn="r" rtl="1">
              <a:lnSpc>
                <a:spcPct val="120000"/>
              </a:lnSpc>
              <a:spcBef>
                <a:spcPct val="0"/>
              </a:spcBef>
            </a:pPr>
            <a:r>
              <a:rPr lang="fa-IR" sz="5100" b="1" dirty="0" smtClean="0">
                <a:cs typeface="B Nazanin" pitchFamily="2" charset="-78"/>
              </a:rPr>
              <a:t/>
            </a:r>
            <a:br>
              <a:rPr lang="fa-IR" sz="5100" b="1" dirty="0" smtClean="0">
                <a:cs typeface="B Nazanin" pitchFamily="2" charset="-78"/>
              </a:rPr>
            </a:br>
            <a:r>
              <a:rPr lang="fa-IR" sz="5100" b="1" dirty="0" smtClean="0">
                <a:cs typeface="B Nazanin" pitchFamily="2" charset="-78"/>
              </a:rPr>
              <a:t> 1. معذرت می خواهم.</a:t>
            </a:r>
          </a:p>
          <a:p>
            <a:pPr lvl="0" algn="r" rtl="1">
              <a:lnSpc>
                <a:spcPct val="120000"/>
              </a:lnSpc>
              <a:spcBef>
                <a:spcPct val="0"/>
              </a:spcBef>
            </a:pPr>
            <a:r>
              <a:rPr lang="fa-IR" sz="5100" b="1" dirty="0" smtClean="0">
                <a:cs typeface="B Nazanin" pitchFamily="2" charset="-78"/>
              </a:rPr>
              <a:t/>
            </a:r>
            <a:br>
              <a:rPr lang="fa-IR" sz="5100" b="1" dirty="0" smtClean="0">
                <a:cs typeface="B Nazanin" pitchFamily="2" charset="-78"/>
              </a:rPr>
            </a:br>
            <a:r>
              <a:rPr lang="fa-IR" sz="5100" b="1" dirty="0" smtClean="0">
                <a:cs typeface="B Nazanin" pitchFamily="2" charset="-78"/>
              </a:rPr>
              <a:t> 2. حتما این مشکل را به کمک هم، حل می کنیم.</a:t>
            </a:r>
          </a:p>
          <a:p>
            <a:pPr lvl="0" algn="r" rtl="1">
              <a:lnSpc>
                <a:spcPct val="120000"/>
              </a:lnSpc>
              <a:spcBef>
                <a:spcPct val="0"/>
              </a:spcBef>
            </a:pPr>
            <a:r>
              <a:rPr lang="fa-IR" sz="5100" b="1" dirty="0" smtClean="0">
                <a:cs typeface="B Nazanin" pitchFamily="2" charset="-78"/>
              </a:rPr>
              <a:t/>
            </a:r>
            <a:br>
              <a:rPr lang="fa-IR" sz="5100" b="1" dirty="0" smtClean="0">
                <a:cs typeface="B Nazanin" pitchFamily="2" charset="-78"/>
              </a:rPr>
            </a:br>
            <a:r>
              <a:rPr lang="fa-IR" sz="5100" b="1" dirty="0" smtClean="0">
                <a:cs typeface="B Nazanin" pitchFamily="2" charset="-78"/>
              </a:rPr>
              <a:t> 3. هر طور که شما می فرمایید، ما در خدمتیم.</a:t>
            </a:r>
          </a:p>
          <a:p>
            <a:pPr lvl="0" algn="r" rtl="1">
              <a:lnSpc>
                <a:spcPct val="120000"/>
              </a:lnSpc>
              <a:spcBef>
                <a:spcPct val="0"/>
              </a:spcBef>
            </a:pPr>
            <a:r>
              <a:rPr lang="fa-IR" sz="5100" b="1" dirty="0" smtClean="0">
                <a:cs typeface="B Nazanin" pitchFamily="2" charset="-78"/>
              </a:rPr>
              <a:t/>
            </a:r>
            <a:br>
              <a:rPr lang="fa-IR" sz="5100" b="1" dirty="0" smtClean="0">
                <a:cs typeface="B Nazanin" pitchFamily="2" charset="-78"/>
              </a:rPr>
            </a:br>
            <a:r>
              <a:rPr lang="fa-IR" sz="5100" b="1" dirty="0" smtClean="0">
                <a:cs typeface="B Nazanin" pitchFamily="2" charset="-78"/>
              </a:rPr>
              <a:t> 4. آیا از راه حل ارائه شده راضی هستید؟ و تمایل دارید در آینده باز با ما کار کنید (چیزی از ما بخرید)؟</a:t>
            </a:r>
          </a:p>
          <a:p>
            <a:pPr lvl="0" algn="r" rtl="1">
              <a:lnSpc>
                <a:spcPct val="120000"/>
              </a:lnSpc>
              <a:spcBef>
                <a:spcPct val="0"/>
              </a:spcBef>
            </a:pPr>
            <a:r>
              <a:rPr lang="fa-IR" sz="5100" b="1" dirty="0" smtClean="0">
                <a:cs typeface="B Nazanin" pitchFamily="2" charset="-78"/>
              </a:rPr>
              <a:t/>
            </a:r>
            <a:br>
              <a:rPr lang="fa-IR" sz="5100" b="1" dirty="0" smtClean="0">
                <a:cs typeface="B Nazanin" pitchFamily="2" charset="-78"/>
              </a:rPr>
            </a:br>
            <a:r>
              <a:rPr lang="fa-IR" sz="5100" b="1" dirty="0" smtClean="0">
                <a:cs typeface="B Nazanin" pitchFamily="2" charset="-78"/>
              </a:rPr>
              <a:t> 5. متشکریم.</a:t>
            </a:r>
            <a:r>
              <a:rPr lang="fa-IR" sz="4400" b="1" dirty="0" smtClean="0"/>
              <a:t/>
            </a:r>
            <a:br>
              <a:rPr lang="fa-IR" sz="4400" b="1" dirty="0" smtClean="0"/>
            </a:br>
            <a:r>
              <a:rPr lang="fa-IR" sz="2400" b="1" dirty="0" smtClean="0"/>
              <a:t/>
            </a:r>
            <a:br>
              <a:rPr lang="fa-IR" sz="2400" b="1" dirty="0" smtClean="0"/>
            </a:br>
            <a:endParaRPr kumimoji="0" lang="en-US" sz="2000" b="0" i="0" u="none" strike="noStrike" kern="1200" cap="none" spc="-50" normalizeH="0" baseline="0" noProof="0" dirty="0">
              <a:ln>
                <a:noFill/>
              </a:ln>
              <a:solidFill>
                <a:schemeClr val="tx1">
                  <a:lumMod val="75000"/>
                  <a:lumOff val="25000"/>
                </a:schemeClr>
              </a:solidFill>
              <a:effectLst/>
              <a:uLnTx/>
              <a:uFillTx/>
              <a:latin typeface="+mj-lt"/>
              <a:ea typeface="+mj-ea"/>
              <a:cs typeface="B Nazanin" pitchFamily="2" charset="-78"/>
            </a:endParaRPr>
          </a:p>
        </p:txBody>
      </p:sp>
      <p:pic>
        <p:nvPicPr>
          <p:cNvPr id="3" name="Picture 2" descr="sony.jpg"/>
          <p:cNvPicPr>
            <a:picLocks noChangeAspect="1"/>
          </p:cNvPicPr>
          <p:nvPr/>
        </p:nvPicPr>
        <p:blipFill>
          <a:blip r:embed="rId2" cstate="print"/>
          <a:stretch>
            <a:fillRect/>
          </a:stretch>
        </p:blipFill>
        <p:spPr>
          <a:xfrm>
            <a:off x="413657" y="319283"/>
            <a:ext cx="5181600" cy="595272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37397"/>
          </a:xfrm>
        </p:spPr>
        <p:txBody>
          <a:bodyPr>
            <a:normAutofit/>
          </a:bodyPr>
          <a:lstStyle/>
          <a:p>
            <a:pPr algn="ctr" rtl="1"/>
            <a:r>
              <a:rPr lang="fa-IR" sz="4000" b="1" dirty="0" smtClean="0">
                <a:solidFill>
                  <a:srgbClr val="00B0F0"/>
                </a:solidFill>
                <a:cs typeface="B Nazanin" panose="00000400000000000000" pitchFamily="2" charset="-78"/>
              </a:rPr>
              <a:t>تاریخچه ظهور مدیریت ارتباط با مشتری</a:t>
            </a:r>
            <a:endParaRPr lang="en-US" sz="4000" b="1" dirty="0">
              <a:solidFill>
                <a:srgbClr val="FF0000"/>
              </a:solidFill>
              <a:cs typeface="B Nazanin" panose="00000400000000000000" pitchFamily="2" charset="-78"/>
            </a:endParaRPr>
          </a:p>
        </p:txBody>
      </p:sp>
      <p:sp>
        <p:nvSpPr>
          <p:cNvPr id="3" name="Content Placeholder 2"/>
          <p:cNvSpPr>
            <a:spLocks noGrp="1"/>
          </p:cNvSpPr>
          <p:nvPr>
            <p:ph idx="1"/>
          </p:nvPr>
        </p:nvSpPr>
        <p:spPr>
          <a:xfrm>
            <a:off x="698500" y="2006600"/>
            <a:ext cx="11036300" cy="4076700"/>
          </a:xfrm>
        </p:spPr>
        <p:txBody>
          <a:bodyPr>
            <a:normAutofit fontScale="62500" lnSpcReduction="20000"/>
          </a:bodyPr>
          <a:lstStyle/>
          <a:p>
            <a:pPr algn="r" rtl="1">
              <a:lnSpc>
                <a:spcPct val="170000"/>
              </a:lnSpc>
            </a:pPr>
            <a:r>
              <a:rPr lang="fa-IR" sz="3600" b="1" dirty="0" smtClean="0">
                <a:solidFill>
                  <a:srgbClr val="C00000"/>
                </a:solidFill>
                <a:cs typeface="B Nazanin" panose="00000400000000000000" pitchFamily="2" charset="-78"/>
              </a:rPr>
              <a:t>دوره انقلاب صنعتی </a:t>
            </a:r>
            <a:r>
              <a:rPr lang="fa-IR" sz="3200" b="1" dirty="0" smtClean="0">
                <a:solidFill>
                  <a:srgbClr val="C00000"/>
                </a:solidFill>
                <a:effectLst>
                  <a:outerShdw blurRad="38100" dist="38100" dir="2700000" algn="tl">
                    <a:srgbClr val="000000">
                      <a:alpha val="43137"/>
                    </a:srgbClr>
                  </a:outerShdw>
                </a:effectLst>
                <a:cs typeface="B Nazanin" panose="00000400000000000000" pitchFamily="2" charset="-78"/>
              </a:rPr>
              <a:t>(</a:t>
            </a:r>
            <a:r>
              <a:rPr lang="fa-IR" sz="3200" b="1" dirty="0" smtClean="0">
                <a:solidFill>
                  <a:srgbClr val="002060"/>
                </a:solidFill>
                <a:cs typeface="B Nazanin" panose="00000400000000000000" pitchFamily="2" charset="-78"/>
              </a:rPr>
              <a:t>تولید دستی تا تولید انبوه</a:t>
            </a:r>
            <a:r>
              <a:rPr lang="fa-IR" sz="3200" b="1" dirty="0" smtClean="0">
                <a:solidFill>
                  <a:srgbClr val="C00000"/>
                </a:solidFill>
                <a:effectLst>
                  <a:outerShdw blurRad="38100" dist="38100" dir="2700000" algn="tl">
                    <a:srgbClr val="000000">
                      <a:alpha val="43137"/>
                    </a:srgbClr>
                  </a:outerShdw>
                </a:effectLst>
                <a:cs typeface="B Nazanin" panose="00000400000000000000" pitchFamily="2" charset="-78"/>
              </a:rPr>
              <a:t>)</a:t>
            </a:r>
            <a:r>
              <a:rPr lang="en-US" sz="3600" b="1" dirty="0" smtClean="0">
                <a:solidFill>
                  <a:srgbClr val="C00000"/>
                </a:solidFill>
                <a:effectLst>
                  <a:outerShdw blurRad="38100" dist="38100" dir="2700000" algn="tl">
                    <a:srgbClr val="000000">
                      <a:alpha val="43137"/>
                    </a:srgbClr>
                  </a:outerShdw>
                </a:effectLst>
                <a:cs typeface="B Nazanin" panose="00000400000000000000" pitchFamily="2" charset="-78"/>
              </a:rPr>
              <a:t>:</a:t>
            </a:r>
            <a:r>
              <a:rPr lang="fa-IR" sz="3600" dirty="0" smtClean="0">
                <a:cs typeface="B Nazanin" panose="00000400000000000000" pitchFamily="2" charset="-78"/>
              </a:rPr>
              <a:t> </a:t>
            </a:r>
            <a:r>
              <a:rPr lang="fa-IR" sz="3600" b="1" dirty="0" smtClean="0">
                <a:cs typeface="B Nazanin" panose="00000400000000000000" pitchFamily="2" charset="-78"/>
              </a:rPr>
              <a:t>افزایش کارایی و صرفه اقتصادی مهمترین اهداف است</a:t>
            </a:r>
            <a:endParaRPr lang="fa-IR" sz="3600" b="1" dirty="0" smtClean="0">
              <a:solidFill>
                <a:srgbClr val="C00000"/>
              </a:solidFill>
              <a:cs typeface="B Nazanin" panose="00000400000000000000" pitchFamily="2" charset="-78"/>
            </a:endParaRPr>
          </a:p>
          <a:p>
            <a:pPr marL="0" indent="0" algn="r" rtl="1">
              <a:lnSpc>
                <a:spcPct val="170000"/>
              </a:lnSpc>
              <a:buNone/>
            </a:pPr>
            <a:r>
              <a:rPr lang="fa-IR" sz="3600" dirty="0">
                <a:cs typeface="B Nazanin" panose="00000400000000000000" pitchFamily="2" charset="-78"/>
              </a:rPr>
              <a:t> </a:t>
            </a:r>
            <a:r>
              <a:rPr lang="fa-IR" sz="3600" b="1" dirty="0" smtClean="0">
                <a:solidFill>
                  <a:srgbClr val="C00000"/>
                </a:solidFill>
                <a:cs typeface="B Nazanin" panose="00000400000000000000" pitchFamily="2" charset="-78"/>
              </a:rPr>
              <a:t>دوره انقلاب کیفیت</a:t>
            </a:r>
            <a:r>
              <a:rPr lang="fa-IR" sz="3200" b="1" dirty="0" smtClean="0">
                <a:solidFill>
                  <a:srgbClr val="C00000"/>
                </a:solidFill>
                <a:effectLst>
                  <a:outerShdw blurRad="38100" dist="38100" dir="2700000" algn="tl">
                    <a:srgbClr val="000000">
                      <a:alpha val="43137"/>
                    </a:srgbClr>
                  </a:outerShdw>
                </a:effectLst>
                <a:cs typeface="B Nazanin" panose="00000400000000000000" pitchFamily="2" charset="-78"/>
              </a:rPr>
              <a:t>(</a:t>
            </a:r>
            <a:r>
              <a:rPr lang="fa-IR" sz="3200" b="1" dirty="0" smtClean="0">
                <a:solidFill>
                  <a:srgbClr val="002060"/>
                </a:solidFill>
                <a:cs typeface="B Nazanin" panose="00000400000000000000" pitchFamily="2" charset="-78"/>
              </a:rPr>
              <a:t>تولید انبوه تا بهبود مستمر</a:t>
            </a:r>
            <a:r>
              <a:rPr lang="fa-IR" sz="3200" b="1" dirty="0" smtClean="0">
                <a:solidFill>
                  <a:srgbClr val="C00000"/>
                </a:solidFill>
                <a:effectLst>
                  <a:outerShdw blurRad="38100" dist="38100" dir="2700000" algn="tl">
                    <a:srgbClr val="000000">
                      <a:alpha val="43137"/>
                    </a:srgbClr>
                  </a:outerShdw>
                </a:effectLst>
                <a:cs typeface="B Nazanin" panose="00000400000000000000" pitchFamily="2" charset="-78"/>
              </a:rPr>
              <a:t>)</a:t>
            </a:r>
            <a:r>
              <a:rPr lang="en-US" sz="3600" b="1" dirty="0" smtClean="0">
                <a:solidFill>
                  <a:srgbClr val="C00000"/>
                </a:solidFill>
                <a:effectLst>
                  <a:outerShdw blurRad="38100" dist="38100" dir="2700000" algn="tl">
                    <a:srgbClr val="000000">
                      <a:alpha val="43137"/>
                    </a:srgbClr>
                  </a:outerShdw>
                </a:effectLst>
                <a:cs typeface="B Nazanin" panose="00000400000000000000" pitchFamily="2" charset="-78"/>
              </a:rPr>
              <a:t>:</a:t>
            </a:r>
            <a:r>
              <a:rPr lang="fa-IR" sz="3600" b="1" dirty="0" smtClean="0">
                <a:cs typeface="B Nazanin" panose="00000400000000000000" pitchFamily="2" charset="-78"/>
              </a:rPr>
              <a:t>تولید کم هزینه تر و با کیفیت برتر </a:t>
            </a:r>
            <a:r>
              <a:rPr lang="fa-IR" sz="3600" b="1" dirty="0" err="1" smtClean="0">
                <a:cs typeface="B Nazanin" panose="00000400000000000000" pitchFamily="2" charset="-78"/>
              </a:rPr>
              <a:t>مهترین</a:t>
            </a:r>
            <a:r>
              <a:rPr lang="fa-IR" sz="3600" b="1" dirty="0" smtClean="0">
                <a:cs typeface="B Nazanin" panose="00000400000000000000" pitchFamily="2" charset="-78"/>
              </a:rPr>
              <a:t> اهداف است</a:t>
            </a:r>
          </a:p>
          <a:p>
            <a:pPr algn="r" rtl="1">
              <a:lnSpc>
                <a:spcPct val="170000"/>
              </a:lnSpc>
            </a:pPr>
            <a:r>
              <a:rPr lang="fa-IR" sz="3600" b="1" dirty="0" smtClean="0">
                <a:solidFill>
                  <a:srgbClr val="C00000"/>
                </a:solidFill>
                <a:cs typeface="B Nazanin" panose="00000400000000000000" pitchFamily="2" charset="-78"/>
              </a:rPr>
              <a:t>دوره انقلاب مشتری</a:t>
            </a:r>
            <a:r>
              <a:rPr lang="fa-IR" sz="3200" b="1" dirty="0" smtClean="0">
                <a:solidFill>
                  <a:srgbClr val="C00000"/>
                </a:solidFill>
                <a:effectLst>
                  <a:outerShdw blurRad="38100" dist="38100" dir="2700000" algn="tl">
                    <a:srgbClr val="000000">
                      <a:alpha val="43137"/>
                    </a:srgbClr>
                  </a:outerShdw>
                </a:effectLst>
                <a:cs typeface="B Nazanin" panose="00000400000000000000" pitchFamily="2" charset="-78"/>
              </a:rPr>
              <a:t>(</a:t>
            </a:r>
            <a:r>
              <a:rPr lang="fa-IR" sz="3200" b="1" dirty="0" smtClean="0">
                <a:solidFill>
                  <a:srgbClr val="002060"/>
                </a:solidFill>
                <a:cs typeface="B Nazanin" panose="00000400000000000000" pitchFamily="2" charset="-78"/>
              </a:rPr>
              <a:t>بهبود </a:t>
            </a:r>
            <a:r>
              <a:rPr lang="fa-IR" sz="3200" b="1" dirty="0" err="1" smtClean="0">
                <a:solidFill>
                  <a:srgbClr val="002060"/>
                </a:solidFill>
                <a:cs typeface="B Nazanin" panose="00000400000000000000" pitchFamily="2" charset="-78"/>
              </a:rPr>
              <a:t>مستمرسفارش</a:t>
            </a:r>
            <a:r>
              <a:rPr lang="fa-IR" sz="3200" b="1" dirty="0" smtClean="0">
                <a:solidFill>
                  <a:srgbClr val="002060"/>
                </a:solidFill>
                <a:cs typeface="B Nazanin" panose="00000400000000000000" pitchFamily="2" charset="-78"/>
              </a:rPr>
              <a:t> سازی انبوه</a:t>
            </a:r>
            <a:r>
              <a:rPr lang="fa-IR" sz="3200" b="1" dirty="0" smtClean="0">
                <a:solidFill>
                  <a:srgbClr val="C00000"/>
                </a:solidFill>
                <a:effectLst>
                  <a:outerShdw blurRad="38100" dist="38100" dir="2700000" algn="tl">
                    <a:srgbClr val="000000">
                      <a:alpha val="43137"/>
                    </a:srgbClr>
                  </a:outerShdw>
                </a:effectLst>
                <a:cs typeface="B Nazanin" panose="00000400000000000000" pitchFamily="2" charset="-78"/>
              </a:rPr>
              <a:t>)</a:t>
            </a:r>
          </a:p>
          <a:p>
            <a:pPr marL="0" indent="0" algn="r" rtl="1">
              <a:lnSpc>
                <a:spcPct val="170000"/>
              </a:lnSpc>
              <a:buNone/>
            </a:pPr>
            <a:r>
              <a:rPr lang="fa-IR" sz="3600" b="1" dirty="0" smtClean="0">
                <a:cs typeface="B Nazanin" panose="00000400000000000000" pitchFamily="2" charset="-78"/>
              </a:rPr>
              <a:t>باافزایش توقع مشتریان تولید کنندگان ملزم شدند محصولات خود را با هزینه کمتر ، کیفیت بالاتر و تنوع زیاد تولید کنند</a:t>
            </a:r>
            <a:r>
              <a:rPr lang="fa-IR" b="1" dirty="0" smtClean="0">
                <a:cs typeface="B Nazanin" panose="00000400000000000000" pitchFamily="2" charset="-78"/>
              </a:rPr>
              <a:t>.</a:t>
            </a:r>
            <a:endParaRPr lang="en-US" b="1" dirty="0">
              <a:cs typeface="B Nazanin" panose="00000400000000000000" pitchFamily="2" charset="-78"/>
            </a:endParaRPr>
          </a:p>
        </p:txBody>
      </p:sp>
    </p:spTree>
    <p:extLst>
      <p:ext uri="{BB962C8B-B14F-4D97-AF65-F5344CB8AC3E}">
        <p14:creationId xmlns="" xmlns:p14="http://schemas.microsoft.com/office/powerpoint/2010/main" val="1867943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3784600" y="2006600"/>
            <a:ext cx="4622800" cy="1803400"/>
          </a:xfrm>
          <a:prstGeom prst="triangle">
            <a:avLst>
              <a:gd name="adj" fmla="val 49325"/>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t>توان بالقوه برای </a:t>
            </a:r>
          </a:p>
          <a:p>
            <a:pPr algn="ctr"/>
            <a:r>
              <a:rPr lang="fa-IR" sz="2800" b="1" dirty="0" smtClean="0"/>
              <a:t> ورود رقبای جدید</a:t>
            </a:r>
            <a:endParaRPr lang="en-US" sz="2800" b="1" dirty="0"/>
          </a:p>
        </p:txBody>
      </p:sp>
      <p:sp>
        <p:nvSpPr>
          <p:cNvPr id="6" name="Oval 5"/>
          <p:cNvSpPr/>
          <p:nvPr/>
        </p:nvSpPr>
        <p:spPr>
          <a:xfrm>
            <a:off x="4940300" y="876300"/>
            <a:ext cx="2222500" cy="889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t>توان عرضه </a:t>
            </a:r>
            <a:endParaRPr lang="en-US" sz="2400" b="1" dirty="0"/>
          </a:p>
        </p:txBody>
      </p:sp>
      <p:sp>
        <p:nvSpPr>
          <p:cNvPr id="8" name="Rounded Rectangle 7"/>
          <p:cNvSpPr/>
          <p:nvPr/>
        </p:nvSpPr>
        <p:spPr>
          <a:xfrm>
            <a:off x="4851400" y="4356100"/>
            <a:ext cx="2489200" cy="1066800"/>
          </a:xfrm>
          <a:prstGeom prst="roundRect">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t>تحلیل محیط خارجی</a:t>
            </a:r>
            <a:endParaRPr lang="en-US" sz="2400" b="1" dirty="0"/>
          </a:p>
        </p:txBody>
      </p:sp>
      <p:sp>
        <p:nvSpPr>
          <p:cNvPr id="9" name="Rectangle 8"/>
          <p:cNvSpPr/>
          <p:nvPr/>
        </p:nvSpPr>
        <p:spPr>
          <a:xfrm>
            <a:off x="9334500" y="2933700"/>
            <a:ext cx="1714500" cy="1549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t>تعیین نیت راهبردی</a:t>
            </a:r>
            <a:endParaRPr lang="en-US" sz="2400" b="1" dirty="0"/>
          </a:p>
        </p:txBody>
      </p:sp>
      <p:sp>
        <p:nvSpPr>
          <p:cNvPr id="10" name="Rectangle 9"/>
          <p:cNvSpPr/>
          <p:nvPr/>
        </p:nvSpPr>
        <p:spPr>
          <a:xfrm>
            <a:off x="1295400" y="2933700"/>
            <a:ext cx="1739900" cy="1612900"/>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smtClean="0"/>
              <a:t>برنامه ریزی استراتژیک</a:t>
            </a:r>
            <a:endParaRPr lang="en-US" sz="24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228600"/>
            <a:ext cx="9880600" cy="1168400"/>
          </a:xfrm>
        </p:spPr>
        <p:txBody>
          <a:bodyPr>
            <a:noAutofit/>
          </a:bodyPr>
          <a:lstStyle/>
          <a:p>
            <a:pPr algn="ctr" rtl="1">
              <a:lnSpc>
                <a:spcPct val="150000"/>
              </a:lnSpc>
            </a:pPr>
            <a:r>
              <a:rPr lang="fa-IR" sz="4400" b="1" dirty="0" smtClean="0">
                <a:solidFill>
                  <a:srgbClr val="00B0F0"/>
                </a:solidFill>
                <a:cs typeface="B Nazanin" panose="00000400000000000000" pitchFamily="2" charset="-78"/>
                <a:hlinkClick r:id="rId2" action="ppaction://hlinksldjump"/>
              </a:rPr>
              <a:t>تعاریف مدیریت ارتباط با مشتری</a:t>
            </a:r>
            <a:r>
              <a:rPr lang="en-US" sz="4400" b="1" dirty="0" smtClean="0">
                <a:solidFill>
                  <a:srgbClr val="00B0F0"/>
                </a:solidFill>
                <a:cs typeface="B Nazanin" panose="00000400000000000000" pitchFamily="2" charset="-78"/>
              </a:rPr>
              <a:t>(</a:t>
            </a:r>
            <a:r>
              <a:rPr lang="en-US" sz="4400" b="1" dirty="0" smtClean="0">
                <a:solidFill>
                  <a:srgbClr val="C00000"/>
                </a:solidFill>
                <a:cs typeface="B Nazanin" panose="00000400000000000000" pitchFamily="2" charset="-78"/>
              </a:rPr>
              <a:t>CRM</a:t>
            </a:r>
            <a:r>
              <a:rPr lang="en-US" sz="4400" b="1" dirty="0" smtClean="0">
                <a:solidFill>
                  <a:srgbClr val="00B0F0"/>
                </a:solidFill>
                <a:cs typeface="B Nazanin" panose="00000400000000000000" pitchFamily="2" charset="-78"/>
              </a:rPr>
              <a:t>)</a:t>
            </a:r>
            <a:endParaRPr lang="fa-IR" sz="4400" b="1" dirty="0" smtClean="0">
              <a:solidFill>
                <a:srgbClr val="00B0F0"/>
              </a:solidFill>
              <a:cs typeface="B Nazanin" panose="00000400000000000000" pitchFamily="2" charset="-78"/>
            </a:endParaRPr>
          </a:p>
        </p:txBody>
      </p:sp>
      <p:sp>
        <p:nvSpPr>
          <p:cNvPr id="3" name="Content Placeholder 2"/>
          <p:cNvSpPr>
            <a:spLocks noGrp="1"/>
          </p:cNvSpPr>
          <p:nvPr>
            <p:ph idx="4294967295"/>
          </p:nvPr>
        </p:nvSpPr>
        <p:spPr>
          <a:xfrm>
            <a:off x="4521200" y="1409700"/>
            <a:ext cx="7518400" cy="4838700"/>
          </a:xfrm>
        </p:spPr>
        <p:txBody>
          <a:bodyPr>
            <a:noAutofit/>
          </a:bodyPr>
          <a:lstStyle/>
          <a:p>
            <a:pPr algn="r" rtl="1">
              <a:lnSpc>
                <a:spcPct val="150000"/>
              </a:lnSpc>
              <a:buClr>
                <a:srgbClr val="0070C0"/>
              </a:buClr>
              <a:buFont typeface="Wingdings" pitchFamily="2" charset="2"/>
              <a:buChar char="Ø"/>
            </a:pPr>
            <a:r>
              <a:rPr lang="en-US" sz="3200" dirty="0" smtClean="0">
                <a:cs typeface="B Nazanin" panose="00000400000000000000" pitchFamily="2" charset="-78"/>
              </a:rPr>
              <a:t> </a:t>
            </a:r>
            <a:r>
              <a:rPr lang="fa-IR" sz="3200" dirty="0" smtClean="0">
                <a:cs typeface="B Nazanin" panose="00000400000000000000" pitchFamily="2" charset="-78"/>
              </a:rPr>
              <a:t>نوعی استراتژی بازاریابی است که هدف آن بالا رفتن رضایت مشتری و افزایش سود شرکت در بلند مدت میباشد.</a:t>
            </a:r>
          </a:p>
          <a:p>
            <a:pPr algn="r" rtl="1">
              <a:lnSpc>
                <a:spcPct val="150000"/>
              </a:lnSpc>
              <a:buClr>
                <a:srgbClr val="0070C0"/>
              </a:buClr>
              <a:buFont typeface="Wingdings" pitchFamily="2" charset="2"/>
              <a:buChar char="Ø"/>
            </a:pPr>
            <a:r>
              <a:rPr lang="fa-IR" sz="3200" dirty="0" err="1" smtClean="0">
                <a:cs typeface="B Nazanin" panose="00000400000000000000" pitchFamily="2" charset="-78"/>
              </a:rPr>
              <a:t>فرایندیست</a:t>
            </a:r>
            <a:r>
              <a:rPr lang="fa-IR" sz="3200" dirty="0" smtClean="0">
                <a:cs typeface="B Nazanin" panose="00000400000000000000" pitchFamily="2" charset="-78"/>
              </a:rPr>
              <a:t> هدف</a:t>
            </a:r>
            <a:r>
              <a:rPr lang="en-US" sz="3200" dirty="0" smtClean="0">
                <a:cs typeface="B Nazanin" panose="00000400000000000000" pitchFamily="2" charset="-78"/>
              </a:rPr>
              <a:t> </a:t>
            </a:r>
            <a:r>
              <a:rPr lang="fa-IR" sz="3200" dirty="0" smtClean="0">
                <a:cs typeface="B Nazanin" panose="00000400000000000000" pitchFamily="2" charset="-78"/>
              </a:rPr>
              <a:t>گذار،</a:t>
            </a:r>
            <a:r>
              <a:rPr lang="en-US" sz="3200" dirty="0" smtClean="0">
                <a:cs typeface="B Nazanin" panose="00000400000000000000" pitchFamily="2" charset="-78"/>
              </a:rPr>
              <a:t> </a:t>
            </a:r>
            <a:r>
              <a:rPr lang="fa-IR" sz="3200" dirty="0" smtClean="0">
                <a:cs typeface="B Nazanin" panose="00000400000000000000" pitchFamily="2" charset="-78"/>
              </a:rPr>
              <a:t>جذب کردن ،معامله کردن ،ارایه خدمات و نگهداری و ایجاد روابط بلند مدت بامشتریان است.</a:t>
            </a:r>
          </a:p>
        </p:txBody>
      </p:sp>
      <p:pic>
        <p:nvPicPr>
          <p:cNvPr id="6" name="Picture 5"/>
          <p:cNvPicPr>
            <a:picLocks noChangeAspect="1"/>
          </p:cNvPicPr>
          <p:nvPr/>
        </p:nvPicPr>
        <p:blipFill>
          <a:blip r:embed="rId3"/>
          <a:stretch>
            <a:fillRect/>
          </a:stretch>
        </p:blipFill>
        <p:spPr>
          <a:xfrm>
            <a:off x="342901" y="1612900"/>
            <a:ext cx="4267200" cy="4279900"/>
          </a:xfrm>
          <a:prstGeom prst="rect">
            <a:avLst/>
          </a:prstGeom>
          <a:ln>
            <a:solidFill>
              <a:srgbClr val="0070C0"/>
            </a:solidFill>
          </a:ln>
        </p:spPr>
      </p:pic>
      <p:cxnSp>
        <p:nvCxnSpPr>
          <p:cNvPr id="8" name="Straight Connector 7"/>
          <p:cNvCxnSpPr/>
          <p:nvPr/>
        </p:nvCxnSpPr>
        <p:spPr>
          <a:xfrm rot="10800000">
            <a:off x="2349500" y="1244600"/>
            <a:ext cx="9410700" cy="2540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24554553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99482"/>
            <a:ext cx="10058400" cy="1450757"/>
          </a:xfrm>
        </p:spPr>
        <p:txBody>
          <a:bodyPr>
            <a:normAutofit/>
          </a:bodyPr>
          <a:lstStyle/>
          <a:p>
            <a:pPr algn="ctr"/>
            <a:r>
              <a:rPr lang="fa-IR" sz="4000" b="1" u="sng" dirty="0">
                <a:solidFill>
                  <a:srgbClr val="C00000"/>
                </a:solidFill>
                <a:cs typeface="B Nazanin" panose="00000400000000000000" pitchFamily="2" charset="-78"/>
                <a:hlinkClick r:id="rId2" action="ppaction://hlinksldjump"/>
              </a:rPr>
              <a:t>تعاریف مدیریت ارتباط با مشتری</a:t>
            </a:r>
            <a:endParaRPr lang="en-US" sz="4000" b="1" u="sng" dirty="0">
              <a:solidFill>
                <a:srgbClr val="C00000"/>
              </a:solidFill>
            </a:endParaRPr>
          </a:p>
        </p:txBody>
      </p:sp>
      <p:sp>
        <p:nvSpPr>
          <p:cNvPr id="3" name="Content Placeholder 2"/>
          <p:cNvSpPr>
            <a:spLocks noGrp="1"/>
          </p:cNvSpPr>
          <p:nvPr>
            <p:ph idx="1"/>
          </p:nvPr>
        </p:nvSpPr>
        <p:spPr>
          <a:xfrm>
            <a:off x="495300" y="1845734"/>
            <a:ext cx="11353800" cy="4339166"/>
          </a:xfrm>
        </p:spPr>
        <p:txBody>
          <a:bodyPr>
            <a:normAutofit/>
          </a:bodyPr>
          <a:lstStyle/>
          <a:p>
            <a:pPr algn="r" rtl="1">
              <a:lnSpc>
                <a:spcPct val="200000"/>
              </a:lnSpc>
              <a:buClr>
                <a:srgbClr val="0070C0"/>
              </a:buClr>
              <a:buFont typeface="Wingdings" pitchFamily="2" charset="2"/>
              <a:buChar char="Ø"/>
            </a:pPr>
            <a:r>
              <a:rPr lang="fa-IR" sz="2800" dirty="0" smtClean="0">
                <a:cs typeface="B Nazanin" panose="00000400000000000000" pitchFamily="2" charset="-78"/>
              </a:rPr>
              <a:t>استراتژی است برای کسب آگاهی بیشتر در مورد نیازها و رفتار با مشتریان</a:t>
            </a:r>
          </a:p>
          <a:p>
            <a:pPr algn="r" rtl="1">
              <a:lnSpc>
                <a:spcPct val="200000"/>
              </a:lnSpc>
              <a:buClr>
                <a:srgbClr val="0070C0"/>
              </a:buClr>
              <a:buFont typeface="Wingdings" pitchFamily="2" charset="2"/>
              <a:buChar char="Ø"/>
            </a:pPr>
            <a:r>
              <a:rPr lang="fa-IR" sz="2800" dirty="0" smtClean="0">
                <a:cs typeface="B Nazanin" panose="00000400000000000000" pitchFamily="2" charset="-78"/>
              </a:rPr>
              <a:t>روشی </a:t>
            </a:r>
            <a:r>
              <a:rPr lang="fa-IR" sz="2800" dirty="0">
                <a:cs typeface="B Nazanin" panose="00000400000000000000" pitchFamily="2" charset="-78"/>
              </a:rPr>
              <a:t>است جهت شناسایی مشتریان و راضی نگه داشتن و تبدیل آنها به مشتریان همیشگی</a:t>
            </a:r>
          </a:p>
          <a:p>
            <a:pPr algn="r" rtl="1">
              <a:lnSpc>
                <a:spcPct val="200000"/>
              </a:lnSpc>
              <a:buClr>
                <a:srgbClr val="0070C0"/>
              </a:buClr>
              <a:buFont typeface="Wingdings" pitchFamily="2" charset="2"/>
              <a:buChar char="Ø"/>
            </a:pPr>
            <a:r>
              <a:rPr lang="en-US" sz="2800" dirty="0" smtClean="0">
                <a:cs typeface="B Nazanin" panose="00000400000000000000" pitchFamily="2" charset="-78"/>
              </a:rPr>
              <a:t> </a:t>
            </a:r>
            <a:r>
              <a:rPr lang="fa-IR" sz="2800" dirty="0" smtClean="0">
                <a:cs typeface="B Nazanin" panose="00000400000000000000" pitchFamily="2" charset="-78"/>
              </a:rPr>
              <a:t>در </a:t>
            </a:r>
            <a:r>
              <a:rPr lang="fa-IR" sz="2800" dirty="0">
                <a:cs typeface="B Nazanin" panose="00000400000000000000" pitchFamily="2" charset="-78"/>
              </a:rPr>
              <a:t>واقع یک پک سخت افزاری است که به عنوان دستیار برای مشتریان برای پیوند دائمی</a:t>
            </a:r>
            <a:endParaRPr lang="en-US" sz="2800" dirty="0">
              <a:cs typeface="B Nazanin" panose="00000400000000000000" pitchFamily="2" charset="-78"/>
            </a:endParaRPr>
          </a:p>
          <a:p>
            <a:endParaRPr lang="en-US" dirty="0"/>
          </a:p>
        </p:txBody>
      </p:sp>
    </p:spTree>
    <p:extLst>
      <p:ext uri="{BB962C8B-B14F-4D97-AF65-F5344CB8AC3E}">
        <p14:creationId xmlns="" xmlns:p14="http://schemas.microsoft.com/office/powerpoint/2010/main" val="5109574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675" y="374867"/>
            <a:ext cx="10058400" cy="1136433"/>
          </a:xfrm>
        </p:spPr>
        <p:txBody>
          <a:bodyPr/>
          <a:lstStyle/>
          <a:p>
            <a:pPr algn="ctr" rtl="1"/>
            <a:r>
              <a:rPr lang="fa-IR" sz="4000" b="1" dirty="0" smtClean="0">
                <a:solidFill>
                  <a:srgbClr val="00B0F0"/>
                </a:solidFill>
                <a:cs typeface="B Nazanin" panose="00000400000000000000" pitchFamily="2" charset="-78"/>
                <a:hlinkClick r:id="rId2" action="ppaction://hlinksldjump"/>
              </a:rPr>
              <a:t>اجزای مدیریت ارتباط با مشتری </a:t>
            </a:r>
            <a:r>
              <a:rPr lang="en-US" sz="4000" b="1" dirty="0" smtClean="0">
                <a:solidFill>
                  <a:srgbClr val="C00000"/>
                </a:solidFill>
                <a:cs typeface="B Nazanin" panose="00000400000000000000" pitchFamily="2" charset="-78"/>
                <a:hlinkClick r:id="rId2" action="ppaction://hlinksldjump"/>
              </a:rPr>
              <a:t>CRM</a:t>
            </a:r>
            <a:endParaRPr lang="en-US" sz="4000" b="1" dirty="0">
              <a:solidFill>
                <a:srgbClr val="C00000"/>
              </a:solidFill>
              <a:cs typeface="B Nazanin" panose="00000400000000000000" pitchFamily="2" charset="-78"/>
            </a:endParaRPr>
          </a:p>
        </p:txBody>
      </p:sp>
      <p:sp>
        <p:nvSpPr>
          <p:cNvPr id="3" name="Content Placeholder 2"/>
          <p:cNvSpPr>
            <a:spLocks noGrp="1"/>
          </p:cNvSpPr>
          <p:nvPr>
            <p:ph idx="1"/>
          </p:nvPr>
        </p:nvSpPr>
        <p:spPr>
          <a:xfrm>
            <a:off x="508000" y="1477894"/>
            <a:ext cx="11150599" cy="4922905"/>
          </a:xfrm>
        </p:spPr>
        <p:txBody>
          <a:bodyPr>
            <a:noAutofit/>
          </a:bodyPr>
          <a:lstStyle/>
          <a:p>
            <a:pPr algn="r" rtl="1">
              <a:lnSpc>
                <a:spcPct val="200000"/>
              </a:lnSpc>
            </a:pPr>
            <a:r>
              <a:rPr lang="fa-IR" sz="3200" b="1" dirty="0" smtClean="0">
                <a:solidFill>
                  <a:srgbClr val="008000"/>
                </a:solidFill>
                <a:cs typeface="B Nazanin" panose="00000400000000000000" pitchFamily="2" charset="-78"/>
              </a:rPr>
              <a:t>مشتری:</a:t>
            </a:r>
            <a:r>
              <a:rPr lang="fa-IR" b="1" dirty="0" smtClean="0">
                <a:solidFill>
                  <a:schemeClr val="tx1"/>
                </a:solidFill>
                <a:cs typeface="B Nazanin" panose="00000400000000000000" pitchFamily="2" charset="-78"/>
              </a:rPr>
              <a:t>تنها منبع سود فعلی و رشد سازمان است</a:t>
            </a:r>
          </a:p>
          <a:p>
            <a:pPr algn="r" rtl="1">
              <a:lnSpc>
                <a:spcPct val="200000"/>
              </a:lnSpc>
            </a:pPr>
            <a:r>
              <a:rPr lang="fa-IR" sz="3200" b="1" dirty="0" smtClean="0">
                <a:solidFill>
                  <a:srgbClr val="008000"/>
                </a:solidFill>
                <a:cs typeface="B Nazanin" panose="00000400000000000000" pitchFamily="2" charset="-78"/>
              </a:rPr>
              <a:t>ارتباط:</a:t>
            </a:r>
            <a:r>
              <a:rPr lang="fa-IR" b="1" dirty="0" smtClean="0">
                <a:solidFill>
                  <a:schemeClr val="tx1"/>
                </a:solidFill>
                <a:cs typeface="B Nazanin" panose="00000400000000000000" pitchFamily="2" charset="-78"/>
              </a:rPr>
              <a:t>رابطه میان یک سازمان و مشتریانش</a:t>
            </a:r>
            <a:endParaRPr lang="fa-IR" b="1" dirty="0">
              <a:solidFill>
                <a:schemeClr val="tx1"/>
              </a:solidFill>
              <a:cs typeface="B Nazanin" panose="00000400000000000000" pitchFamily="2" charset="-78"/>
            </a:endParaRPr>
          </a:p>
          <a:p>
            <a:pPr algn="r" rtl="1">
              <a:lnSpc>
                <a:spcPct val="150000"/>
              </a:lnSpc>
              <a:buNone/>
            </a:pPr>
            <a:r>
              <a:rPr lang="en-US" sz="4000" b="1" dirty="0" smtClean="0">
                <a:solidFill>
                  <a:srgbClr val="008000"/>
                </a:solidFill>
                <a:cs typeface="B Nazanin" panose="00000400000000000000" pitchFamily="2" charset="-78"/>
              </a:rPr>
              <a:t> </a:t>
            </a:r>
            <a:r>
              <a:rPr lang="fa-IR" sz="3200" b="1" dirty="0" smtClean="0">
                <a:solidFill>
                  <a:srgbClr val="008000"/>
                </a:solidFill>
                <a:cs typeface="B Nazanin" panose="00000400000000000000" pitchFamily="2" charset="-78"/>
              </a:rPr>
              <a:t>مدیریت:</a:t>
            </a:r>
            <a:r>
              <a:rPr lang="fa-IR" b="1" dirty="0" smtClean="0">
                <a:solidFill>
                  <a:schemeClr val="tx1"/>
                </a:solidFill>
                <a:cs typeface="B Nazanin" panose="00000400000000000000" pitchFamily="2" charset="-78"/>
              </a:rPr>
              <a:t>تغییرات مداوم درمراحل،فرایندهای                                                            </a:t>
            </a:r>
          </a:p>
          <a:p>
            <a:pPr algn="r" rtl="1">
              <a:lnSpc>
                <a:spcPct val="150000"/>
              </a:lnSpc>
              <a:buNone/>
            </a:pPr>
            <a:r>
              <a:rPr lang="fa-IR" b="1" dirty="0" smtClean="0">
                <a:solidFill>
                  <a:schemeClr val="tx1"/>
                </a:solidFill>
                <a:cs typeface="B Nazanin" panose="00000400000000000000" pitchFamily="2" charset="-78"/>
              </a:rPr>
              <a:t>کاری و فرهنگ سازمانی است</a:t>
            </a:r>
            <a:endParaRPr lang="en-US" b="1" dirty="0">
              <a:solidFill>
                <a:schemeClr val="tx1"/>
              </a:solidFill>
              <a:cs typeface="B Nazanin" panose="00000400000000000000" pitchFamily="2" charset="-78"/>
            </a:endParaRPr>
          </a:p>
        </p:txBody>
      </p:sp>
      <p:pic>
        <p:nvPicPr>
          <p:cNvPr id="3074" name="Picture 2" descr="Image result for ‫عکس راجب مشتری مداری‬‎"/>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71500" y="1752601"/>
            <a:ext cx="5664200" cy="42919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56592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153" y="415635"/>
            <a:ext cx="10343407" cy="1294411"/>
          </a:xfrm>
        </p:spPr>
        <p:txBody>
          <a:bodyPr>
            <a:normAutofit fontScale="90000"/>
          </a:bodyPr>
          <a:lstStyle/>
          <a:p>
            <a:pPr algn="ctr"/>
            <a:r>
              <a:rPr lang="fa-IR" dirty="0" smtClean="0">
                <a:solidFill>
                  <a:srgbClr val="0070C0"/>
                </a:solidFill>
                <a:cs typeface="B Nazanin" panose="00000400000000000000" pitchFamily="2" charset="-78"/>
              </a:rPr>
              <a:t>مزایای مدیریت ارتباط با مشتری برای مشتریان</a:t>
            </a:r>
            <a:r>
              <a:rPr lang="fa-IR" dirty="0" smtClean="0">
                <a:cs typeface="B Nazanin" panose="00000400000000000000" pitchFamily="2" charset="-78"/>
              </a:rPr>
              <a:t/>
            </a:r>
            <a:br>
              <a:rPr lang="fa-IR" dirty="0" smtClean="0">
                <a:cs typeface="B Nazanin" panose="00000400000000000000" pitchFamily="2" charset="-78"/>
              </a:rPr>
            </a:br>
            <a:endParaRPr lang="en-US" dirty="0"/>
          </a:p>
        </p:txBody>
      </p:sp>
      <p:sp>
        <p:nvSpPr>
          <p:cNvPr id="3" name="Content Placeholder 2"/>
          <p:cNvSpPr>
            <a:spLocks noGrp="1"/>
          </p:cNvSpPr>
          <p:nvPr>
            <p:ph idx="1"/>
          </p:nvPr>
        </p:nvSpPr>
        <p:spPr>
          <a:xfrm>
            <a:off x="332510" y="1485901"/>
            <a:ext cx="11519064" cy="4383194"/>
          </a:xfrm>
        </p:spPr>
        <p:txBody>
          <a:bodyPr>
            <a:noAutofit/>
          </a:bodyPr>
          <a:lstStyle/>
          <a:p>
            <a:pPr algn="r" rtl="1">
              <a:lnSpc>
                <a:spcPct val="200000"/>
              </a:lnSpc>
            </a:pPr>
            <a:r>
              <a:rPr lang="fa-IR" sz="2800" b="1" dirty="0" smtClean="0">
                <a:solidFill>
                  <a:srgbClr val="008000"/>
                </a:solidFill>
                <a:cs typeface="B Nazanin" panose="00000400000000000000" pitchFamily="2" charset="-78"/>
              </a:rPr>
              <a:t>اطمینان : </a:t>
            </a:r>
            <a:r>
              <a:rPr lang="fa-IR" sz="2400" b="1" dirty="0" smtClean="0">
                <a:cs typeface="B Nazanin" panose="00000400000000000000" pitchFamily="2" charset="-78"/>
              </a:rPr>
              <a:t>کاهش سر در </a:t>
            </a:r>
            <a:r>
              <a:rPr lang="fa-IR" sz="2400" b="1" dirty="0" err="1" smtClean="0">
                <a:cs typeface="B Nazanin" panose="00000400000000000000" pitchFamily="2" charset="-78"/>
              </a:rPr>
              <a:t>گمی</a:t>
            </a:r>
            <a:r>
              <a:rPr lang="fa-IR" sz="2400" b="1" dirty="0" smtClean="0">
                <a:cs typeface="B Nazanin" panose="00000400000000000000" pitchFamily="2" charset="-78"/>
              </a:rPr>
              <a:t>، اطمینان به ارائه دهنده خدمات و احساسی آکنده از اعتماد به او.</a:t>
            </a:r>
          </a:p>
          <a:p>
            <a:pPr algn="r" rtl="1">
              <a:lnSpc>
                <a:spcPct val="200000"/>
              </a:lnSpc>
            </a:pPr>
            <a:r>
              <a:rPr lang="fa-IR" sz="2800" b="1" dirty="0">
                <a:solidFill>
                  <a:srgbClr val="008000"/>
                </a:solidFill>
                <a:cs typeface="B Nazanin" panose="00000400000000000000" pitchFamily="2" charset="-78"/>
              </a:rPr>
              <a:t>مزایای اجتماعی </a:t>
            </a:r>
            <a:r>
              <a:rPr lang="fa-IR" sz="2800" b="1" dirty="0" smtClean="0">
                <a:solidFill>
                  <a:srgbClr val="008000"/>
                </a:solidFill>
                <a:cs typeface="B Nazanin" panose="00000400000000000000" pitchFamily="2" charset="-78"/>
              </a:rPr>
              <a:t>: </a:t>
            </a:r>
            <a:r>
              <a:rPr lang="fa-IR" sz="2400" b="1" dirty="0" smtClean="0">
                <a:cs typeface="B Nazanin" panose="00000400000000000000" pitchFamily="2" charset="-78"/>
              </a:rPr>
              <a:t>متمایز کردن مشتریان ،آشنایی مشتریان با کارکنان و توسعه روابط دوستانه با مشتریان </a:t>
            </a:r>
          </a:p>
          <a:p>
            <a:pPr algn="r" rtl="1">
              <a:lnSpc>
                <a:spcPct val="200000"/>
              </a:lnSpc>
            </a:pPr>
            <a:r>
              <a:rPr lang="fa-IR" sz="2800" b="1" dirty="0" smtClean="0">
                <a:solidFill>
                  <a:srgbClr val="008000"/>
                </a:solidFill>
                <a:cs typeface="B Nazanin" panose="00000400000000000000" pitchFamily="2" charset="-78"/>
              </a:rPr>
              <a:t>بهره مندی از خدمات بیشتر: </a:t>
            </a:r>
            <a:r>
              <a:rPr lang="fa-IR" sz="2400" b="1" dirty="0" smtClean="0">
                <a:cs typeface="B Nazanin" panose="00000400000000000000" pitchFamily="2" charset="-78"/>
              </a:rPr>
              <a:t>خدمات اضافی ، قیمتهای ویژه واولویت بالاتر نسبت به دیگر مشتریان </a:t>
            </a:r>
            <a:endParaRPr lang="en-US" sz="2400" b="1" dirty="0">
              <a:cs typeface="B Nazanin" panose="00000400000000000000" pitchFamily="2" charset="-78"/>
            </a:endParaRPr>
          </a:p>
        </p:txBody>
      </p:sp>
    </p:spTree>
    <p:extLst>
      <p:ext uri="{BB962C8B-B14F-4D97-AF65-F5344CB8AC3E}">
        <p14:creationId xmlns="" xmlns:p14="http://schemas.microsoft.com/office/powerpoint/2010/main" val="3295626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45314"/>
          </a:xfrm>
        </p:spPr>
        <p:txBody>
          <a:bodyPr>
            <a:normAutofit/>
          </a:bodyPr>
          <a:lstStyle/>
          <a:p>
            <a:pPr algn="ctr"/>
            <a:r>
              <a:rPr lang="fa-IR" sz="3600" b="1" dirty="0" smtClean="0">
                <a:solidFill>
                  <a:srgbClr val="0070C0"/>
                </a:solidFill>
                <a:cs typeface="B Nazanin" panose="00000400000000000000" pitchFamily="2" charset="-78"/>
              </a:rPr>
              <a:t>مزایای مدیریت ارتباط با مشتری برای سازمان ها</a:t>
            </a:r>
            <a:endParaRPr lang="en-US" sz="3600" b="1" dirty="0">
              <a:solidFill>
                <a:srgbClr val="0070C0"/>
              </a:solidFill>
            </a:endParaRPr>
          </a:p>
        </p:txBody>
      </p:sp>
      <p:sp>
        <p:nvSpPr>
          <p:cNvPr id="3" name="Content Placeholder 2"/>
          <p:cNvSpPr>
            <a:spLocks noGrp="1"/>
          </p:cNvSpPr>
          <p:nvPr>
            <p:ph idx="1"/>
          </p:nvPr>
        </p:nvSpPr>
        <p:spPr/>
        <p:txBody>
          <a:bodyPr>
            <a:normAutofit/>
          </a:bodyPr>
          <a:lstStyle/>
          <a:p>
            <a:pPr marL="457200" indent="-457200" algn="r" rtl="1">
              <a:lnSpc>
                <a:spcPct val="150000"/>
              </a:lnSpc>
              <a:buClr>
                <a:srgbClr val="0070C0"/>
              </a:buClr>
              <a:buFont typeface="+mj-lt"/>
              <a:buAutoNum type="arabicPeriod"/>
            </a:pPr>
            <a:r>
              <a:rPr lang="fa-IR" sz="2400" b="1" dirty="0" smtClean="0">
                <a:cs typeface="B Nazanin" panose="00000400000000000000" pitchFamily="2" charset="-78"/>
              </a:rPr>
              <a:t>حفظ مشتریان فعلی و ترغیب آنان به خرید های مجدد </a:t>
            </a:r>
          </a:p>
          <a:p>
            <a:pPr marL="457200" indent="-457200" algn="r" rtl="1">
              <a:lnSpc>
                <a:spcPct val="150000"/>
              </a:lnSpc>
              <a:buClr>
                <a:srgbClr val="0070C0"/>
              </a:buClr>
              <a:buFont typeface="+mj-lt"/>
              <a:buAutoNum type="arabicPeriod"/>
            </a:pPr>
            <a:r>
              <a:rPr lang="fa-IR" sz="2400" b="1" dirty="0" smtClean="0">
                <a:cs typeface="B Nazanin" panose="00000400000000000000" pitchFamily="2" charset="-78"/>
              </a:rPr>
              <a:t>حرکت سازمان ها به سمت هوشمند سازی و دانش محور بودن باعث کاهش هزینه پردازش و ارتباط مشتریان درزمان کمتر و سرعت بیشتری انجام میشود.</a:t>
            </a:r>
          </a:p>
          <a:p>
            <a:pPr marL="457200" indent="-457200" algn="r" rtl="1">
              <a:lnSpc>
                <a:spcPct val="150000"/>
              </a:lnSpc>
              <a:buClr>
                <a:srgbClr val="0070C0"/>
              </a:buClr>
              <a:buFont typeface="+mj-lt"/>
              <a:buAutoNum type="arabicPeriod"/>
            </a:pPr>
            <a:r>
              <a:rPr lang="fa-IR" sz="2400" b="1" dirty="0" smtClean="0">
                <a:cs typeface="B Nazanin" panose="00000400000000000000" pitchFamily="2" charset="-78"/>
              </a:rPr>
              <a:t>با جمع آوری اطلاعات کامل مشتریان، امکان طبقه بندی مشتریان را براساس راهبردها و معیارهای سازمان فراهم نموده و سازمان را در رسیدن به هدف مدیریت ارتباط با مشتری تسهیل میکند.</a:t>
            </a:r>
            <a:endParaRPr lang="en-US" sz="2400" b="1" dirty="0">
              <a:cs typeface="B Nazanin" panose="00000400000000000000" pitchFamily="2" charset="-78"/>
            </a:endParaRPr>
          </a:p>
        </p:txBody>
      </p:sp>
    </p:spTree>
    <p:extLst>
      <p:ext uri="{BB962C8B-B14F-4D97-AF65-F5344CB8AC3E}">
        <p14:creationId xmlns="" xmlns:p14="http://schemas.microsoft.com/office/powerpoint/2010/main" val="225839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57518">
              <a:srgbClr val="D0E2F3"/>
            </a:gs>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45314"/>
          </a:xfrm>
        </p:spPr>
        <p:txBody>
          <a:bodyPr>
            <a:normAutofit/>
          </a:bodyPr>
          <a:lstStyle/>
          <a:p>
            <a:pPr algn="ctr"/>
            <a:r>
              <a:rPr lang="fa-IR" sz="4000" b="1" dirty="0" smtClean="0">
                <a:solidFill>
                  <a:srgbClr val="0070C0"/>
                </a:solidFill>
                <a:cs typeface="B Nazanin" panose="00000400000000000000" pitchFamily="2" charset="-78"/>
              </a:rPr>
              <a:t>مراحل ارائه خدمت ، مدیریت ارتباط با مشتری</a:t>
            </a:r>
            <a:endParaRPr lang="en-US" sz="4000" b="1" dirty="0">
              <a:solidFill>
                <a:srgbClr val="0070C0"/>
              </a:solidFill>
              <a:cs typeface="B Nazanin" panose="00000400000000000000" pitchFamily="2" charset="-78"/>
            </a:endParaRPr>
          </a:p>
        </p:txBody>
      </p:sp>
      <p:sp>
        <p:nvSpPr>
          <p:cNvPr id="3" name="Content Placeholder 2"/>
          <p:cNvSpPr>
            <a:spLocks noGrp="1"/>
          </p:cNvSpPr>
          <p:nvPr>
            <p:ph idx="1"/>
          </p:nvPr>
        </p:nvSpPr>
        <p:spPr>
          <a:xfrm>
            <a:off x="498764" y="1721923"/>
            <a:ext cx="11210306" cy="4251366"/>
          </a:xfrm>
        </p:spPr>
        <p:txBody>
          <a:bodyPr>
            <a:normAutofit fontScale="92500"/>
          </a:bodyPr>
          <a:lstStyle/>
          <a:p>
            <a:pPr marL="0" indent="0" algn="r" rtl="1">
              <a:lnSpc>
                <a:spcPct val="150000"/>
              </a:lnSpc>
              <a:buNone/>
            </a:pPr>
            <a:endParaRPr lang="fa-IR" dirty="0">
              <a:cs typeface="B Nazanin" panose="00000400000000000000" pitchFamily="2" charset="-78"/>
            </a:endParaRPr>
          </a:p>
          <a:p>
            <a:pPr algn="r" rtl="1">
              <a:lnSpc>
                <a:spcPct val="150000"/>
              </a:lnSpc>
            </a:pPr>
            <a:r>
              <a:rPr lang="fa-IR" sz="3200" b="1" dirty="0" smtClean="0">
                <a:solidFill>
                  <a:srgbClr val="008000"/>
                </a:solidFill>
                <a:cs typeface="B Nazanin" panose="00000400000000000000" pitchFamily="2" charset="-78"/>
              </a:rPr>
              <a:t>مرحله اول : </a:t>
            </a:r>
            <a:r>
              <a:rPr lang="fa-IR" sz="3200" dirty="0" smtClean="0">
                <a:cs typeface="B Nazanin" panose="00000400000000000000" pitchFamily="2" charset="-78"/>
              </a:rPr>
              <a:t>تهیه پایگاه اطلاعاتی بر مبنای اطلاعات و داده های مشتریان،تحلیل اطلاعات در نهایت انتخاب </a:t>
            </a:r>
            <a:r>
              <a:rPr lang="fa-IR" sz="3200" dirty="0" smtClean="0">
                <a:solidFill>
                  <a:srgbClr val="008000"/>
                </a:solidFill>
                <a:cs typeface="B Nazanin" panose="00000400000000000000" pitchFamily="2" charset="-78"/>
              </a:rPr>
              <a:t>مشتریان هدف </a:t>
            </a:r>
            <a:r>
              <a:rPr lang="fa-IR" sz="3200" dirty="0" smtClean="0">
                <a:cs typeface="B Nazanin" panose="00000400000000000000" pitchFamily="2" charset="-78"/>
              </a:rPr>
              <a:t>براساس معیار سودآوری </a:t>
            </a:r>
            <a:endParaRPr lang="fa-IR" sz="3200" dirty="0">
              <a:cs typeface="B Nazanin" panose="00000400000000000000" pitchFamily="2" charset="-78"/>
            </a:endParaRPr>
          </a:p>
          <a:p>
            <a:pPr algn="r" rtl="1">
              <a:lnSpc>
                <a:spcPct val="150000"/>
              </a:lnSpc>
            </a:pPr>
            <a:r>
              <a:rPr lang="fa-IR" sz="3200" b="1" dirty="0" smtClean="0">
                <a:solidFill>
                  <a:srgbClr val="008000"/>
                </a:solidFill>
                <a:cs typeface="B Nazanin" panose="00000400000000000000" pitchFamily="2" charset="-78"/>
              </a:rPr>
              <a:t>مرحله دوم : </a:t>
            </a:r>
            <a:r>
              <a:rPr lang="fa-IR" sz="3200" dirty="0" smtClean="0">
                <a:cs typeface="B Nazanin" panose="00000400000000000000" pitchFamily="2" charset="-78"/>
              </a:rPr>
              <a:t>برای</a:t>
            </a:r>
            <a:r>
              <a:rPr lang="fa-IR" sz="2800" dirty="0" smtClean="0">
                <a:cs typeface="B Nazanin" panose="00000400000000000000" pitchFamily="2" charset="-78"/>
              </a:rPr>
              <a:t> </a:t>
            </a:r>
            <a:r>
              <a:rPr lang="fa-IR" sz="2800" b="1" dirty="0" smtClean="0">
                <a:solidFill>
                  <a:srgbClr val="008000"/>
                </a:solidFill>
                <a:cs typeface="B Nazanin" panose="00000400000000000000" pitchFamily="2" charset="-78"/>
              </a:rPr>
              <a:t>مشتریان هدف ،</a:t>
            </a:r>
            <a:r>
              <a:rPr lang="fa-IR" sz="3200" dirty="0" smtClean="0">
                <a:cs typeface="B Nazanin" panose="00000400000000000000" pitchFamily="2" charset="-78"/>
              </a:rPr>
              <a:t>آمیزه بازاریابی مناسب طراحی می شود</a:t>
            </a:r>
          </a:p>
          <a:p>
            <a:pPr algn="r" rtl="1">
              <a:lnSpc>
                <a:spcPct val="150000"/>
              </a:lnSpc>
            </a:pPr>
            <a:r>
              <a:rPr lang="fa-IR" sz="3200" b="1" dirty="0" smtClean="0">
                <a:solidFill>
                  <a:srgbClr val="008000"/>
                </a:solidFill>
                <a:cs typeface="B Nazanin" panose="00000400000000000000" pitchFamily="2" charset="-78"/>
              </a:rPr>
              <a:t>مرحله سوم: </a:t>
            </a:r>
            <a:r>
              <a:rPr lang="fa-IR" sz="3200" dirty="0" smtClean="0">
                <a:cs typeface="B Nazanin" panose="00000400000000000000" pitchFamily="2" charset="-78"/>
              </a:rPr>
              <a:t>نتایج حاصله مورد کنترل و ارزیابی قرار میگیرد</a:t>
            </a:r>
          </a:p>
          <a:p>
            <a:pPr algn="r" rtl="1">
              <a:lnSpc>
                <a:spcPct val="150000"/>
              </a:lnSpc>
            </a:pPr>
            <a:endParaRPr lang="en-US" dirty="0">
              <a:cs typeface="B Nazanin" panose="00000400000000000000" pitchFamily="2" charset="-78"/>
            </a:endParaRPr>
          </a:p>
        </p:txBody>
      </p:sp>
    </p:spTree>
    <p:extLst>
      <p:ext uri="{BB962C8B-B14F-4D97-AF65-F5344CB8AC3E}">
        <p14:creationId xmlns="" xmlns:p14="http://schemas.microsoft.com/office/powerpoint/2010/main" val="4140728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41231" y="283335"/>
            <a:ext cx="10515600" cy="5893628"/>
          </a:xfrm>
        </p:spPr>
        <p:txBody>
          <a:bodyPr>
            <a:normAutofit lnSpcReduction="10000"/>
          </a:bodyPr>
          <a:lstStyle/>
          <a:p>
            <a:pPr algn="r" rtl="1">
              <a:lnSpc>
                <a:spcPct val="100000"/>
              </a:lnSpc>
              <a:buFont typeface="Wingdings" panose="05000000000000000000" pitchFamily="2" charset="2"/>
              <a:buChar char="§"/>
            </a:pPr>
            <a:r>
              <a:rPr lang="fa-IR" sz="3200" b="1" u="sng" dirty="0">
                <a:cs typeface="B Nazanin" panose="00000400000000000000" pitchFamily="2" charset="-78"/>
                <a:hlinkClick r:id="" action="ppaction://hlinkshowjump?jump=nextslide"/>
              </a:rPr>
              <a:t>مشتری </a:t>
            </a:r>
            <a:r>
              <a:rPr lang="fa-IR" sz="3200" b="1" u="sng" dirty="0" smtClean="0">
                <a:cs typeface="B Nazanin" panose="00000400000000000000" pitchFamily="2" charset="-78"/>
                <a:hlinkClick r:id="" action="ppaction://hlinkshowjump?jump=nextslide"/>
              </a:rPr>
              <a:t>کیست</a:t>
            </a:r>
            <a:endParaRPr lang="fa-IR" sz="3200" b="1" u="sng" dirty="0" smtClean="0">
              <a:cs typeface="B Nazanin" panose="00000400000000000000" pitchFamily="2" charset="-78"/>
            </a:endParaRPr>
          </a:p>
          <a:p>
            <a:pPr algn="r" rtl="1">
              <a:lnSpc>
                <a:spcPct val="100000"/>
              </a:lnSpc>
              <a:buFont typeface="Wingdings" panose="05000000000000000000" pitchFamily="2" charset="2"/>
              <a:buChar char="§"/>
            </a:pPr>
            <a:r>
              <a:rPr lang="fa-IR" sz="3200" b="1" dirty="0" smtClean="0">
                <a:cs typeface="B Nazanin" panose="00000400000000000000" pitchFamily="2" charset="-78"/>
                <a:hlinkClick r:id="rId2" action="ppaction://hlinksldjump"/>
              </a:rPr>
              <a:t>ارتباط با مشتری در گستره جهانی</a:t>
            </a:r>
            <a:endParaRPr lang="en-US" sz="3200" b="1" dirty="0" smtClean="0">
              <a:cs typeface="B Nazanin" panose="00000400000000000000" pitchFamily="2" charset="-78"/>
            </a:endParaRPr>
          </a:p>
          <a:p>
            <a:pPr algn="r" rtl="1">
              <a:lnSpc>
                <a:spcPct val="100000"/>
              </a:lnSpc>
              <a:buFont typeface="Wingdings" panose="05000000000000000000" pitchFamily="2" charset="2"/>
              <a:buChar char="§"/>
            </a:pPr>
            <a:r>
              <a:rPr lang="fa-IR" sz="3200" b="1" dirty="0" smtClean="0">
                <a:cs typeface="B Nazanin" panose="00000400000000000000" pitchFamily="2" charset="-78"/>
                <a:hlinkClick r:id="rId3" action="ppaction://hlinksldjump"/>
              </a:rPr>
              <a:t>بازار جهانی و بین الملل</a:t>
            </a:r>
            <a:endParaRPr lang="fa-IR" sz="3200" b="1" dirty="0" smtClean="0">
              <a:cs typeface="B Nazanin" panose="00000400000000000000" pitchFamily="2" charset="-78"/>
            </a:endParaRPr>
          </a:p>
          <a:p>
            <a:pPr algn="r" rtl="1">
              <a:lnSpc>
                <a:spcPct val="100000"/>
              </a:lnSpc>
              <a:buFont typeface="Wingdings" panose="05000000000000000000" pitchFamily="2" charset="2"/>
              <a:buChar char="§"/>
            </a:pPr>
            <a:r>
              <a:rPr lang="fa-IR" sz="3200" b="1" dirty="0">
                <a:cs typeface="B Nazanin" panose="00000400000000000000" pitchFamily="2" charset="-78"/>
                <a:hlinkClick r:id="rId4" action="ppaction://hlinksldjump"/>
              </a:rPr>
              <a:t>تقسیم بندی </a:t>
            </a:r>
            <a:r>
              <a:rPr lang="fa-IR" sz="3200" b="1" dirty="0" smtClean="0">
                <a:cs typeface="B Nazanin" panose="00000400000000000000" pitchFamily="2" charset="-78"/>
                <a:hlinkClick r:id="rId4" action="ppaction://hlinksldjump"/>
              </a:rPr>
              <a:t>مشتریان</a:t>
            </a:r>
            <a:endParaRPr lang="fa-IR" sz="3200" b="1" dirty="0" smtClean="0">
              <a:cs typeface="B Nazanin" panose="00000400000000000000" pitchFamily="2" charset="-78"/>
            </a:endParaRPr>
          </a:p>
          <a:p>
            <a:pPr algn="r" rtl="1">
              <a:lnSpc>
                <a:spcPct val="100000"/>
              </a:lnSpc>
              <a:buFont typeface="Wingdings" panose="05000000000000000000" pitchFamily="2" charset="2"/>
              <a:buChar char="§"/>
            </a:pPr>
            <a:r>
              <a:rPr lang="fa-IR" sz="3200" b="1" dirty="0">
                <a:cs typeface="B Nazanin" panose="00000400000000000000" pitchFamily="2" charset="-78"/>
                <a:hlinkClick r:id="rId5" action="ppaction://hlinksldjump"/>
              </a:rPr>
              <a:t>تعاریف مدیریت ارتباط با </a:t>
            </a:r>
            <a:r>
              <a:rPr lang="fa-IR" sz="3200" b="1" dirty="0" smtClean="0">
                <a:cs typeface="B Nazanin" panose="00000400000000000000" pitchFamily="2" charset="-78"/>
                <a:hlinkClick r:id="rId5" action="ppaction://hlinksldjump"/>
              </a:rPr>
              <a:t>مشتری</a:t>
            </a:r>
            <a:endParaRPr lang="fa-IR" sz="3200" b="1" dirty="0" smtClean="0">
              <a:cs typeface="B Nazanin" panose="00000400000000000000" pitchFamily="2" charset="-78"/>
            </a:endParaRPr>
          </a:p>
          <a:p>
            <a:pPr algn="r" rtl="1">
              <a:lnSpc>
                <a:spcPct val="100000"/>
              </a:lnSpc>
              <a:buFont typeface="Wingdings" panose="05000000000000000000" pitchFamily="2" charset="2"/>
              <a:buChar char="§"/>
            </a:pPr>
            <a:r>
              <a:rPr lang="fa-IR" sz="3200" b="1" dirty="0">
                <a:cs typeface="B Nazanin" panose="00000400000000000000" pitchFamily="2" charset="-78"/>
                <a:hlinkClick r:id="rId6" action="ppaction://hlinksldjump"/>
              </a:rPr>
              <a:t>اجزا مدیریت ارتباط با </a:t>
            </a:r>
            <a:r>
              <a:rPr lang="fa-IR" sz="3200" b="1" dirty="0" smtClean="0">
                <a:cs typeface="B Nazanin" panose="00000400000000000000" pitchFamily="2" charset="-78"/>
                <a:hlinkClick r:id="rId6" action="ppaction://hlinksldjump"/>
              </a:rPr>
              <a:t>مشتری</a:t>
            </a:r>
            <a:endParaRPr lang="fa-IR" sz="3200" b="1" dirty="0" smtClean="0">
              <a:cs typeface="B Nazanin" panose="00000400000000000000" pitchFamily="2" charset="-78"/>
            </a:endParaRPr>
          </a:p>
          <a:p>
            <a:pPr algn="r" rtl="1">
              <a:lnSpc>
                <a:spcPct val="100000"/>
              </a:lnSpc>
              <a:buFont typeface="Wingdings" panose="05000000000000000000" pitchFamily="2" charset="2"/>
              <a:buChar char="§"/>
            </a:pPr>
            <a:r>
              <a:rPr lang="fa-IR" sz="3200" b="1" dirty="0">
                <a:cs typeface="B Nazanin" panose="00000400000000000000" pitchFamily="2" charset="-78"/>
                <a:hlinkClick r:id="rId7" action="ppaction://hlinksldjump"/>
              </a:rPr>
              <a:t>مزایای مدیریت ارتیاط با </a:t>
            </a:r>
            <a:r>
              <a:rPr lang="fa-IR" sz="3200" b="1" dirty="0" smtClean="0">
                <a:cs typeface="B Nazanin" panose="00000400000000000000" pitchFamily="2" charset="-78"/>
                <a:hlinkClick r:id="rId7" action="ppaction://hlinksldjump"/>
              </a:rPr>
              <a:t>مشتری</a:t>
            </a:r>
            <a:endParaRPr lang="fa-IR" sz="3200" b="1" dirty="0" smtClean="0">
              <a:cs typeface="B Nazanin" panose="00000400000000000000" pitchFamily="2" charset="-78"/>
            </a:endParaRPr>
          </a:p>
          <a:p>
            <a:pPr algn="r" rtl="1">
              <a:lnSpc>
                <a:spcPct val="100000"/>
              </a:lnSpc>
              <a:buFont typeface="Wingdings" panose="05000000000000000000" pitchFamily="2" charset="2"/>
              <a:buChar char="§"/>
            </a:pPr>
            <a:r>
              <a:rPr lang="fa-IR" sz="3200" b="1" dirty="0">
                <a:cs typeface="B Nazanin" panose="00000400000000000000" pitchFamily="2" charset="-78"/>
                <a:hlinkClick r:id="rId8" action="ppaction://hlinksldjump"/>
              </a:rPr>
              <a:t>بخش های اجرایی مدیریت ارتباط با </a:t>
            </a:r>
            <a:r>
              <a:rPr lang="fa-IR" sz="3200" b="1" dirty="0" smtClean="0">
                <a:cs typeface="B Nazanin" panose="00000400000000000000" pitchFamily="2" charset="-78"/>
                <a:hlinkClick r:id="rId8" action="ppaction://hlinksldjump"/>
              </a:rPr>
              <a:t>مشتری</a:t>
            </a:r>
            <a:endParaRPr lang="fa-IR" sz="3200" b="1" dirty="0" smtClean="0">
              <a:cs typeface="B Nazanin" panose="00000400000000000000" pitchFamily="2" charset="-78"/>
            </a:endParaRPr>
          </a:p>
          <a:p>
            <a:pPr algn="r" rtl="1">
              <a:lnSpc>
                <a:spcPct val="100000"/>
              </a:lnSpc>
              <a:buFont typeface="Wingdings" panose="05000000000000000000" pitchFamily="2" charset="2"/>
              <a:buChar char="§"/>
            </a:pPr>
            <a:r>
              <a:rPr lang="fa-IR" sz="3200" b="1" dirty="0" smtClean="0">
                <a:cs typeface="B Nazanin" panose="00000400000000000000" pitchFamily="2" charset="-78"/>
                <a:hlinkClick r:id="rId9" action="ppaction://hlinksldjump"/>
              </a:rPr>
              <a:t>رضایت مشتری و اندازه گیری آن</a:t>
            </a:r>
            <a:endParaRPr lang="fa-IR" sz="3200" b="1" dirty="0">
              <a:cs typeface="B Nazanin" panose="00000400000000000000" pitchFamily="2" charset="-78"/>
            </a:endParaRPr>
          </a:p>
          <a:p>
            <a:pPr marL="0" indent="0" algn="r">
              <a:buNone/>
            </a:pPr>
            <a:endParaRPr lang="fa-IR" dirty="0">
              <a:cs typeface="B Nazanin" panose="00000400000000000000" pitchFamily="2" charset="-78"/>
            </a:endParaRPr>
          </a:p>
          <a:p>
            <a:pPr marL="0" indent="0" algn="r">
              <a:buNone/>
            </a:pPr>
            <a:endParaRPr lang="fa-IR" dirty="0">
              <a:cs typeface="B Nazanin" panose="00000400000000000000" pitchFamily="2" charset="-78"/>
            </a:endParaRPr>
          </a:p>
          <a:p>
            <a:pPr marL="0" indent="0" algn="r">
              <a:buNone/>
            </a:pPr>
            <a:endParaRPr lang="fa-IR" dirty="0">
              <a:cs typeface="B Nazanin" panose="00000400000000000000" pitchFamily="2" charset="-78"/>
            </a:endParaRPr>
          </a:p>
          <a:p>
            <a:pPr marL="0" indent="0" algn="r">
              <a:buNone/>
            </a:pPr>
            <a:endParaRPr lang="fa-IR" dirty="0">
              <a:cs typeface="B Nazanin" panose="00000400000000000000" pitchFamily="2" charset="-78"/>
            </a:endParaRPr>
          </a:p>
          <a:p>
            <a:pPr marL="0" indent="0" algn="r">
              <a:buNone/>
            </a:pPr>
            <a:endParaRPr lang="en-US" dirty="0"/>
          </a:p>
        </p:txBody>
      </p:sp>
    </p:spTree>
    <p:extLst>
      <p:ext uri="{BB962C8B-B14F-4D97-AF65-F5344CB8AC3E}">
        <p14:creationId xmlns="" xmlns:p14="http://schemas.microsoft.com/office/powerpoint/2010/main" val="1841015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22300"/>
            <a:ext cx="10058400" cy="1115060"/>
          </a:xfrm>
        </p:spPr>
        <p:txBody>
          <a:bodyPr>
            <a:noAutofit/>
          </a:bodyPr>
          <a:lstStyle/>
          <a:p>
            <a:pPr algn="ctr" rtl="1">
              <a:lnSpc>
                <a:spcPct val="100000"/>
              </a:lnSpc>
            </a:pPr>
            <a:r>
              <a:rPr lang="fa-IR" sz="3200" b="1" dirty="0" smtClean="0">
                <a:solidFill>
                  <a:srgbClr val="00B0F0"/>
                </a:solidFill>
                <a:cs typeface="B Nazanin" panose="00000400000000000000" pitchFamily="2" charset="-78"/>
              </a:rPr>
              <a:t>دلایل حرکت سازمانها به سوی سرمایه گذاری </a:t>
            </a:r>
            <a:r>
              <a:rPr lang="en-US" sz="3200" b="1" dirty="0">
                <a:solidFill>
                  <a:srgbClr val="00B0F0"/>
                </a:solidFill>
                <a:cs typeface="B Nazanin" panose="00000400000000000000" pitchFamily="2" charset="-78"/>
              </a:rPr>
              <a:t/>
            </a:r>
            <a:br>
              <a:rPr lang="en-US" sz="3200" b="1" dirty="0">
                <a:solidFill>
                  <a:srgbClr val="00B0F0"/>
                </a:solidFill>
                <a:cs typeface="B Nazanin" panose="00000400000000000000" pitchFamily="2" charset="-78"/>
              </a:rPr>
            </a:br>
            <a:r>
              <a:rPr lang="fa-IR" sz="3200" b="1" dirty="0" smtClean="0">
                <a:solidFill>
                  <a:srgbClr val="00B0F0"/>
                </a:solidFill>
                <a:cs typeface="B Nazanin" panose="00000400000000000000" pitchFamily="2" charset="-78"/>
              </a:rPr>
              <a:t>مدیریت ارتباط با مشتری</a:t>
            </a:r>
            <a:endParaRPr lang="en-US" sz="3200" b="1" dirty="0">
              <a:solidFill>
                <a:srgbClr val="00B0F0"/>
              </a:solidFill>
              <a:cs typeface="B Nazanin" panose="00000400000000000000" pitchFamily="2" charset="-78"/>
            </a:endParaRPr>
          </a:p>
        </p:txBody>
      </p:sp>
      <p:sp>
        <p:nvSpPr>
          <p:cNvPr id="3" name="Content Placeholder 2"/>
          <p:cNvSpPr>
            <a:spLocks noGrp="1"/>
          </p:cNvSpPr>
          <p:nvPr>
            <p:ph idx="1"/>
          </p:nvPr>
        </p:nvSpPr>
        <p:spPr>
          <a:xfrm>
            <a:off x="177800" y="1968500"/>
            <a:ext cx="11861800" cy="4368800"/>
          </a:xfrm>
        </p:spPr>
        <p:txBody>
          <a:bodyPr>
            <a:normAutofit/>
          </a:bodyPr>
          <a:lstStyle/>
          <a:p>
            <a:pPr marL="457200" indent="-457200" algn="r" rtl="1">
              <a:lnSpc>
                <a:spcPct val="150000"/>
              </a:lnSpc>
              <a:buFont typeface="+mj-lt"/>
              <a:buAutoNum type="arabicPeriod"/>
            </a:pPr>
            <a:r>
              <a:rPr lang="fa-IR" sz="2400" dirty="0" smtClean="0">
                <a:cs typeface="B Nazanin" panose="00000400000000000000" pitchFamily="2" charset="-78"/>
              </a:rPr>
              <a:t>استفاده از روابط جاری با مشتریان فعلی برای به حداکثر رساندن میزان رشد در آمدها</a:t>
            </a:r>
          </a:p>
          <a:p>
            <a:pPr marL="457200" indent="-457200" algn="r" rtl="1">
              <a:lnSpc>
                <a:spcPct val="150000"/>
              </a:lnSpc>
              <a:buFont typeface="+mj-lt"/>
              <a:buAutoNum type="arabicPeriod"/>
            </a:pPr>
            <a:r>
              <a:rPr lang="fa-IR" sz="2400" dirty="0" smtClean="0">
                <a:cs typeface="B Nazanin" panose="00000400000000000000" pitchFamily="2" charset="-78"/>
              </a:rPr>
              <a:t>مشخص کردن ، جذب نمودن و حفظ بهترین مشتری ها</a:t>
            </a:r>
          </a:p>
          <a:p>
            <a:pPr marL="457200" indent="-457200" algn="r" rtl="1">
              <a:lnSpc>
                <a:spcPct val="150000"/>
              </a:lnSpc>
              <a:buFont typeface="+mj-lt"/>
              <a:buAutoNum type="arabicPeriod"/>
            </a:pPr>
            <a:r>
              <a:rPr lang="fa-IR" sz="2400" dirty="0" smtClean="0">
                <a:cs typeface="B Nazanin" panose="00000400000000000000" pitchFamily="2" charset="-78"/>
              </a:rPr>
              <a:t>معرفی و مشخص کردن روال ها و فرآیندهای فروشی که بیشتر تکرار میشوند</a:t>
            </a:r>
          </a:p>
          <a:p>
            <a:pPr marL="457200" indent="-457200" algn="r" rtl="1">
              <a:lnSpc>
                <a:spcPct val="150000"/>
              </a:lnSpc>
              <a:buFont typeface="+mj-lt"/>
              <a:buAutoNum type="arabicPeriod"/>
            </a:pPr>
            <a:r>
              <a:rPr lang="fa-IR" sz="2400" dirty="0" smtClean="0">
                <a:cs typeface="B Nazanin" panose="00000400000000000000" pitchFamily="2" charset="-78"/>
              </a:rPr>
              <a:t>پاسخگویی به نیازها و رفع تقاضای مشتریان</a:t>
            </a:r>
          </a:p>
          <a:p>
            <a:pPr marL="457200" indent="-457200" algn="r" rtl="1">
              <a:lnSpc>
                <a:spcPct val="150000"/>
              </a:lnSpc>
              <a:buFont typeface="+mj-lt"/>
              <a:buAutoNum type="arabicPeriod"/>
            </a:pPr>
            <a:r>
              <a:rPr lang="fa-IR" sz="2400" dirty="0" smtClean="0">
                <a:cs typeface="B Nazanin" panose="00000400000000000000" pitchFamily="2" charset="-78"/>
              </a:rPr>
              <a:t>ایجاد و اجرای یک راهبرد فعال بازاریابی که به کاهش هزینه ها و شناخت عمیق تر مشتری منجر میشود.</a:t>
            </a:r>
            <a:endParaRPr lang="en-US" sz="2400"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54546" y="1689101"/>
            <a:ext cx="2550554" cy="3340100"/>
          </a:xfrm>
          <a:prstGeom prst="rect">
            <a:avLst/>
          </a:prstGeom>
        </p:spPr>
      </p:pic>
    </p:spTree>
    <p:extLst>
      <p:ext uri="{BB962C8B-B14F-4D97-AF65-F5344CB8AC3E}">
        <p14:creationId xmlns="" xmlns:p14="http://schemas.microsoft.com/office/powerpoint/2010/main" val="14344305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864" y="1"/>
            <a:ext cx="10515600" cy="734096"/>
          </a:xfrm>
        </p:spPr>
        <p:txBody>
          <a:bodyPr/>
          <a:lstStyle/>
          <a:p>
            <a:pPr algn="ctr"/>
            <a:r>
              <a:rPr lang="fa-IR" sz="1800" b="1" dirty="0" smtClean="0">
                <a:effectLst>
                  <a:glow rad="101600">
                    <a:schemeClr val="accent2">
                      <a:satMod val="175000"/>
                      <a:alpha val="40000"/>
                    </a:schemeClr>
                  </a:glow>
                </a:effectLst>
                <a:cs typeface="B Nazanin" panose="00000400000000000000" pitchFamily="2" charset="-78"/>
              </a:rPr>
              <a:t>بازایابی تلفنی</a:t>
            </a:r>
            <a:endParaRPr lang="en-US" sz="1800" b="1" dirty="0">
              <a:effectLst>
                <a:glow rad="101600">
                  <a:schemeClr val="accent2">
                    <a:satMod val="175000"/>
                    <a:alpha val="40000"/>
                  </a:schemeClr>
                </a:glow>
              </a:effectLst>
              <a:cs typeface="B Nazanin" panose="00000400000000000000" pitchFamily="2" charset="-78"/>
            </a:endParaRPr>
          </a:p>
        </p:txBody>
      </p:sp>
      <p:sp>
        <p:nvSpPr>
          <p:cNvPr id="3" name="Content Placeholder 2"/>
          <p:cNvSpPr>
            <a:spLocks noGrp="1"/>
          </p:cNvSpPr>
          <p:nvPr>
            <p:ph idx="1"/>
          </p:nvPr>
        </p:nvSpPr>
        <p:spPr>
          <a:xfrm>
            <a:off x="309093" y="5664"/>
            <a:ext cx="11018949" cy="6317863"/>
          </a:xfrm>
        </p:spPr>
        <p:style>
          <a:lnRef idx="3">
            <a:schemeClr val="lt1"/>
          </a:lnRef>
          <a:fillRef idx="1">
            <a:schemeClr val="accent4"/>
          </a:fillRef>
          <a:effectRef idx="1">
            <a:schemeClr val="accent4"/>
          </a:effectRef>
          <a:fontRef idx="minor">
            <a:schemeClr val="lt1"/>
          </a:fontRef>
        </p:style>
        <p:txBody>
          <a:bodyPr>
            <a:normAutofit/>
          </a:bodyPr>
          <a:lstStyle/>
          <a:p>
            <a:pPr marL="0" indent="0" algn="ctr">
              <a:buNone/>
            </a:pPr>
            <a:r>
              <a:rPr lang="fa-IR" sz="2800" b="1" dirty="0" smtClean="0">
                <a:cs typeface="B Nazanin" panose="00000400000000000000" pitchFamily="2" charset="-78"/>
              </a:rPr>
              <a:t>بازار یابی تلفنی </a:t>
            </a:r>
            <a:endParaRPr lang="en-US" sz="2800" b="1" dirty="0">
              <a:cs typeface="B Nazanin" panose="00000400000000000000" pitchFamily="2" charset="-78"/>
            </a:endParaRPr>
          </a:p>
        </p:txBody>
      </p:sp>
      <p:sp>
        <p:nvSpPr>
          <p:cNvPr id="4" name="Rectangle 3"/>
          <p:cNvSpPr/>
          <p:nvPr/>
        </p:nvSpPr>
        <p:spPr>
          <a:xfrm>
            <a:off x="9040968" y="989964"/>
            <a:ext cx="2029495" cy="838836"/>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fa-IR" b="1" dirty="0" smtClean="0">
                <a:cs typeface="B Nazanin" panose="00000400000000000000" pitchFamily="2" charset="-78"/>
              </a:rPr>
              <a:t>دستبه بندی  داده های مناسب </a:t>
            </a:r>
            <a:endParaRPr lang="en-US" b="1" dirty="0">
              <a:cs typeface="B Nazanin" panose="00000400000000000000" pitchFamily="2" charset="-78"/>
            </a:endParaRPr>
          </a:p>
        </p:txBody>
      </p:sp>
      <p:sp>
        <p:nvSpPr>
          <p:cNvPr id="8" name="Rectangle 7"/>
          <p:cNvSpPr/>
          <p:nvPr/>
        </p:nvSpPr>
        <p:spPr>
          <a:xfrm>
            <a:off x="6259132" y="989964"/>
            <a:ext cx="1854558" cy="838836"/>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a-IR" b="1" dirty="0">
                <a:cs typeface="B Nazanin" panose="00000400000000000000" pitchFamily="2" charset="-78"/>
              </a:rPr>
              <a:t>تحلیل اطلاعات جمع آوری شده</a:t>
            </a:r>
            <a:endParaRPr lang="en-US" b="1" dirty="0">
              <a:cs typeface="B Nazanin" panose="00000400000000000000" pitchFamily="2" charset="-78"/>
            </a:endParaRPr>
          </a:p>
        </p:txBody>
      </p:sp>
      <p:sp>
        <p:nvSpPr>
          <p:cNvPr id="9" name="Rectangle 8"/>
          <p:cNvSpPr/>
          <p:nvPr/>
        </p:nvSpPr>
        <p:spPr>
          <a:xfrm>
            <a:off x="3516294" y="989964"/>
            <a:ext cx="1840245" cy="87821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a-IR" b="1" dirty="0">
                <a:solidFill>
                  <a:schemeClr val="dk1"/>
                </a:solidFill>
                <a:cs typeface="B Nazanin" panose="00000400000000000000" pitchFamily="2" charset="-78"/>
              </a:rPr>
              <a:t>ترکیب و قرار دادن داده ها در بانک اطلاعاتی سازمان</a:t>
            </a:r>
            <a:endParaRPr lang="en-US" b="1" dirty="0">
              <a:solidFill>
                <a:schemeClr val="dk1"/>
              </a:solidFill>
              <a:cs typeface="B Nazanin" panose="00000400000000000000" pitchFamily="2" charset="-78"/>
            </a:endParaRPr>
          </a:p>
        </p:txBody>
      </p:sp>
      <p:sp>
        <p:nvSpPr>
          <p:cNvPr id="10" name="Rectangle 9"/>
          <p:cNvSpPr/>
          <p:nvPr/>
        </p:nvSpPr>
        <p:spPr>
          <a:xfrm>
            <a:off x="1040506" y="989964"/>
            <a:ext cx="2060620" cy="838835"/>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a-IR" b="1" dirty="0" smtClean="0">
                <a:cs typeface="B Nazanin" panose="00000400000000000000" pitchFamily="2" charset="-78"/>
              </a:rPr>
              <a:t>مدیریت استراتژیک</a:t>
            </a:r>
            <a:endParaRPr lang="en-US" b="1" dirty="0">
              <a:cs typeface="B Nazanin" panose="00000400000000000000" pitchFamily="2" charset="-78"/>
            </a:endParaRPr>
          </a:p>
        </p:txBody>
      </p:sp>
      <p:sp>
        <p:nvSpPr>
          <p:cNvPr id="11" name="Oval 10"/>
          <p:cNvSpPr/>
          <p:nvPr/>
        </p:nvSpPr>
        <p:spPr>
          <a:xfrm>
            <a:off x="2910625" y="2305318"/>
            <a:ext cx="5344375" cy="579550"/>
          </a:xfrm>
          <a:prstGeom prst="ellipse">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fa-IR" b="1" dirty="0" smtClean="0">
                <a:cs typeface="B Nazanin" panose="00000400000000000000" pitchFamily="2" charset="-78"/>
              </a:rPr>
              <a:t>اجرای استراتژی</a:t>
            </a:r>
            <a:endParaRPr lang="en-US" b="1" dirty="0">
              <a:cs typeface="B Nazanin" panose="00000400000000000000" pitchFamily="2" charset="-78"/>
            </a:endParaRPr>
          </a:p>
        </p:txBody>
      </p:sp>
      <p:cxnSp>
        <p:nvCxnSpPr>
          <p:cNvPr id="13" name="Straight Arrow Connector 12"/>
          <p:cNvCxnSpPr>
            <a:endCxn id="11" idx="1"/>
          </p:cNvCxnSpPr>
          <p:nvPr/>
        </p:nvCxnSpPr>
        <p:spPr>
          <a:xfrm>
            <a:off x="2575775" y="1828800"/>
            <a:ext cx="1117516" cy="5613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a:off x="4510826" y="1867434"/>
            <a:ext cx="845713" cy="4378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a:endCxn id="11" idx="0"/>
          </p:cNvCxnSpPr>
          <p:nvPr/>
        </p:nvCxnSpPr>
        <p:spPr>
          <a:xfrm rot="10800000" flipV="1">
            <a:off x="5582813" y="1828800"/>
            <a:ext cx="1500568" cy="4765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flipH="1">
            <a:off x="7984901" y="1867434"/>
            <a:ext cx="1790164" cy="5924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3148703" y="3067617"/>
            <a:ext cx="4836197" cy="61818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Nazanin" panose="00000400000000000000" pitchFamily="2" charset="-78"/>
              </a:rPr>
              <a:t>تحلیل محیط داخلی </a:t>
            </a:r>
            <a:endParaRPr lang="en-US" b="1" dirty="0">
              <a:cs typeface="B Nazanin" panose="00000400000000000000" pitchFamily="2" charset="-78"/>
            </a:endParaRPr>
          </a:p>
        </p:txBody>
      </p:sp>
      <p:sp>
        <p:nvSpPr>
          <p:cNvPr id="27" name="Rectangle 26"/>
          <p:cNvSpPr/>
          <p:nvPr/>
        </p:nvSpPr>
        <p:spPr>
          <a:xfrm>
            <a:off x="3081872" y="3902295"/>
            <a:ext cx="4836197" cy="63106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smtClean="0">
                <a:cs typeface="B Nazanin" panose="00000400000000000000" pitchFamily="2" charset="-78"/>
              </a:rPr>
              <a:t>فرموله کردن استراتژی</a:t>
            </a:r>
            <a:endParaRPr lang="en-US" b="1" dirty="0">
              <a:cs typeface="B Nazanin" panose="00000400000000000000" pitchFamily="2" charset="-78"/>
            </a:endParaRPr>
          </a:p>
        </p:txBody>
      </p:sp>
      <p:sp>
        <p:nvSpPr>
          <p:cNvPr id="28" name="Down Arrow 27"/>
          <p:cNvSpPr/>
          <p:nvPr/>
        </p:nvSpPr>
        <p:spPr>
          <a:xfrm>
            <a:off x="5125792" y="4533361"/>
            <a:ext cx="811369" cy="21649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cs typeface="B Nazanin" panose="00000400000000000000" pitchFamily="2" charset="-78"/>
            </a:endParaRPr>
          </a:p>
        </p:txBody>
      </p:sp>
      <p:sp>
        <p:nvSpPr>
          <p:cNvPr id="30" name="Oval 29"/>
          <p:cNvSpPr/>
          <p:nvPr/>
        </p:nvSpPr>
        <p:spPr>
          <a:xfrm>
            <a:off x="3412901" y="4749852"/>
            <a:ext cx="4237150" cy="617795"/>
          </a:xfrm>
          <a:prstGeom prst="ellipse">
            <a:avLst/>
          </a:prstGeom>
          <a:solidFill>
            <a:srgbClr val="FFFF00"/>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fa-IR" b="1" dirty="0" smtClean="0">
                <a:cs typeface="B Nazanin" panose="00000400000000000000" pitchFamily="2" charset="-78"/>
              </a:rPr>
              <a:t>کنترل استراتژی</a:t>
            </a:r>
            <a:endParaRPr lang="en-US" b="1" dirty="0">
              <a:cs typeface="B Nazanin" panose="00000400000000000000" pitchFamily="2" charset="-78"/>
            </a:endParaRPr>
          </a:p>
        </p:txBody>
      </p:sp>
      <p:sp>
        <p:nvSpPr>
          <p:cNvPr id="33" name="Down Arrow 32"/>
          <p:cNvSpPr/>
          <p:nvPr/>
        </p:nvSpPr>
        <p:spPr>
          <a:xfrm>
            <a:off x="5302039" y="2884868"/>
            <a:ext cx="484632" cy="182748"/>
          </a:xfrm>
          <a:prstGeom prst="down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cs typeface="B Nazanin" panose="00000400000000000000" pitchFamily="2" charset="-78"/>
            </a:endParaRPr>
          </a:p>
        </p:txBody>
      </p:sp>
      <p:sp>
        <p:nvSpPr>
          <p:cNvPr id="34" name="Down Arrow 33"/>
          <p:cNvSpPr/>
          <p:nvPr/>
        </p:nvSpPr>
        <p:spPr>
          <a:xfrm>
            <a:off x="5356539" y="3704731"/>
            <a:ext cx="484632" cy="197563"/>
          </a:xfrm>
          <a:prstGeom prst="down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dirty="0">
              <a:cs typeface="B Nazanin" panose="00000400000000000000" pitchFamily="2" charset="-78"/>
            </a:endParaRPr>
          </a:p>
        </p:txBody>
      </p:sp>
      <p:sp>
        <p:nvSpPr>
          <p:cNvPr id="35" name="Rectangle 34"/>
          <p:cNvSpPr/>
          <p:nvPr/>
        </p:nvSpPr>
        <p:spPr>
          <a:xfrm>
            <a:off x="8831152" y="5714999"/>
            <a:ext cx="1887826" cy="64716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fa-IR" b="1" dirty="0" smtClean="0">
                <a:cs typeface="B Nazanin" panose="00000400000000000000" pitchFamily="2" charset="-78"/>
              </a:rPr>
              <a:t>ایمیل تبلیغاتی</a:t>
            </a:r>
            <a:endParaRPr lang="en-US" b="1" dirty="0">
              <a:cs typeface="B Nazanin" panose="00000400000000000000" pitchFamily="2" charset="-78"/>
            </a:endParaRPr>
          </a:p>
        </p:txBody>
      </p:sp>
      <p:sp>
        <p:nvSpPr>
          <p:cNvPr id="36" name="Rectangle 35"/>
          <p:cNvSpPr/>
          <p:nvPr/>
        </p:nvSpPr>
        <p:spPr>
          <a:xfrm>
            <a:off x="6259132" y="5664200"/>
            <a:ext cx="1886756" cy="659328"/>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a-IR" b="1" dirty="0" smtClean="0">
                <a:cs typeface="B Nazanin" panose="00000400000000000000" pitchFamily="2" charset="-78"/>
              </a:rPr>
              <a:t>اینترنت</a:t>
            </a:r>
            <a:endParaRPr lang="en-US" b="1" dirty="0">
              <a:cs typeface="B Nazanin" panose="00000400000000000000" pitchFamily="2" charset="-78"/>
            </a:endParaRPr>
          </a:p>
        </p:txBody>
      </p:sp>
      <p:sp>
        <p:nvSpPr>
          <p:cNvPr id="37" name="Rectangle 36"/>
          <p:cNvSpPr/>
          <p:nvPr/>
        </p:nvSpPr>
        <p:spPr>
          <a:xfrm>
            <a:off x="3289300" y="5613400"/>
            <a:ext cx="2067239" cy="81280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fa-IR" b="1" dirty="0" smtClean="0">
                <a:cs typeface="B Nazanin" panose="00000400000000000000" pitchFamily="2" charset="-78"/>
              </a:rPr>
              <a:t>انتشار اطلاعات به اجزای مختلف سازمان</a:t>
            </a:r>
            <a:endParaRPr lang="en-US" b="1" dirty="0">
              <a:cs typeface="B Nazanin" panose="00000400000000000000" pitchFamily="2" charset="-78"/>
            </a:endParaRPr>
          </a:p>
        </p:txBody>
      </p:sp>
      <p:sp>
        <p:nvSpPr>
          <p:cNvPr id="38" name="Rectangle 37"/>
          <p:cNvSpPr/>
          <p:nvPr/>
        </p:nvSpPr>
        <p:spPr>
          <a:xfrm>
            <a:off x="838200" y="5610728"/>
            <a:ext cx="1914568" cy="739544"/>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fa-IR" b="1" dirty="0" smtClean="0">
                <a:cs typeface="B Nazanin" panose="00000400000000000000" pitchFamily="2" charset="-78"/>
              </a:rPr>
              <a:t>ارتباط کلامی</a:t>
            </a:r>
            <a:endParaRPr lang="en-US" b="1" dirty="0">
              <a:cs typeface="B Nazanin" panose="00000400000000000000" pitchFamily="2" charset="-78"/>
            </a:endParaRPr>
          </a:p>
        </p:txBody>
      </p:sp>
      <p:cxnSp>
        <p:nvCxnSpPr>
          <p:cNvPr id="40" name="Straight Arrow Connector 39"/>
          <p:cNvCxnSpPr/>
          <p:nvPr/>
        </p:nvCxnSpPr>
        <p:spPr>
          <a:xfrm flipH="1">
            <a:off x="2301023" y="5267459"/>
            <a:ext cx="1317943" cy="34326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rot="10800000" flipV="1">
            <a:off x="4165600" y="5346700"/>
            <a:ext cx="381000" cy="2286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p:cNvCxnSpPr/>
          <p:nvPr/>
        </p:nvCxnSpPr>
        <p:spPr>
          <a:xfrm>
            <a:off x="6677160" y="5427712"/>
            <a:ext cx="281994" cy="1949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p:cNvCxnSpPr/>
          <p:nvPr/>
        </p:nvCxnSpPr>
        <p:spPr>
          <a:xfrm>
            <a:off x="7569200" y="5207000"/>
            <a:ext cx="1257300" cy="469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 xmlns:p14="http://schemas.microsoft.com/office/powerpoint/2010/main" val="31947066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79500" y="287339"/>
            <a:ext cx="10236200" cy="1236662"/>
          </a:xfrm>
        </p:spPr>
        <p:txBody>
          <a:bodyPr>
            <a:normAutofit/>
          </a:bodyPr>
          <a:lstStyle/>
          <a:p>
            <a:pPr algn="ctr"/>
            <a:r>
              <a:rPr lang="fa-IR" sz="3600" b="1" dirty="0" smtClean="0">
                <a:solidFill>
                  <a:schemeClr val="bg2">
                    <a:lumMod val="75000"/>
                  </a:schemeClr>
                </a:solidFill>
                <a:cs typeface="B Nazanin" panose="00000400000000000000" pitchFamily="2" charset="-78"/>
                <a:hlinkClick r:id="rId2" action="ppaction://hlinksldjump"/>
              </a:rPr>
              <a:t>چالش های اجرایی مدیریت با مشتری</a:t>
            </a:r>
            <a:endParaRPr lang="en-US" sz="3600" b="1" dirty="0">
              <a:solidFill>
                <a:schemeClr val="bg2">
                  <a:lumMod val="75000"/>
                </a:schemeClr>
              </a:solidFill>
              <a:cs typeface="B Nazanin" panose="00000400000000000000" pitchFamily="2" charset="-78"/>
            </a:endParaRPr>
          </a:p>
        </p:txBody>
      </p:sp>
      <p:sp>
        <p:nvSpPr>
          <p:cNvPr id="3" name="Content Placeholder 2"/>
          <p:cNvSpPr>
            <a:spLocks noGrp="1"/>
          </p:cNvSpPr>
          <p:nvPr>
            <p:ph idx="4294967295"/>
          </p:nvPr>
        </p:nvSpPr>
        <p:spPr>
          <a:xfrm>
            <a:off x="685800" y="1760538"/>
            <a:ext cx="10909299" cy="4024312"/>
          </a:xfrm>
        </p:spPr>
        <p:txBody>
          <a:bodyPr>
            <a:normAutofit lnSpcReduction="10000"/>
          </a:bodyPr>
          <a:lstStyle/>
          <a:p>
            <a:pPr algn="r" rtl="1">
              <a:lnSpc>
                <a:spcPct val="200000"/>
              </a:lnSpc>
              <a:buFont typeface="Arial" panose="020B0604020202020204" pitchFamily="34" charset="0"/>
              <a:buChar char="•"/>
            </a:pPr>
            <a:r>
              <a:rPr lang="fa-IR" sz="4000" dirty="0" smtClean="0">
                <a:cs typeface="B Nazanin" panose="00000400000000000000" pitchFamily="2" charset="-78"/>
              </a:rPr>
              <a:t>هزینه راه اندازی اولیه </a:t>
            </a:r>
          </a:p>
          <a:p>
            <a:pPr algn="r" rtl="1">
              <a:lnSpc>
                <a:spcPct val="200000"/>
              </a:lnSpc>
              <a:buFont typeface="Arial" panose="020B0604020202020204" pitchFamily="34" charset="0"/>
              <a:buChar char="•"/>
            </a:pPr>
            <a:r>
              <a:rPr lang="fa-IR" sz="4000" dirty="0" smtClean="0">
                <a:cs typeface="B Nazanin" panose="00000400000000000000" pitchFamily="2" charset="-78"/>
              </a:rPr>
              <a:t>ابزارهای کاربردی یکپارچه</a:t>
            </a:r>
          </a:p>
          <a:p>
            <a:pPr algn="r" rtl="1">
              <a:lnSpc>
                <a:spcPct val="200000"/>
              </a:lnSpc>
              <a:buFont typeface="Arial" panose="020B0604020202020204" pitchFamily="34" charset="0"/>
              <a:buChar char="•"/>
            </a:pPr>
            <a:r>
              <a:rPr lang="fa-IR" sz="4000" dirty="0" smtClean="0">
                <a:cs typeface="B Nazanin" panose="00000400000000000000" pitchFamily="2" charset="-78"/>
              </a:rPr>
              <a:t>همکاری بخشهای مختلف     </a:t>
            </a:r>
            <a:endParaRPr lang="en-US" sz="4000" dirty="0">
              <a:cs typeface="B Nazanin" panose="00000400000000000000" pitchFamily="2" charset="-78"/>
            </a:endParaRPr>
          </a:p>
        </p:txBody>
      </p:sp>
    </p:spTree>
    <p:extLst>
      <p:ext uri="{BB962C8B-B14F-4D97-AF65-F5344CB8AC3E}">
        <p14:creationId xmlns="" xmlns:p14="http://schemas.microsoft.com/office/powerpoint/2010/main" val="41262008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98600" y="-127000"/>
            <a:ext cx="9017000" cy="1325563"/>
          </a:xfrm>
        </p:spPr>
        <p:txBody>
          <a:bodyPr>
            <a:normAutofit/>
          </a:bodyPr>
          <a:lstStyle/>
          <a:p>
            <a:pPr algn="ctr"/>
            <a:r>
              <a:rPr lang="fa-IR" sz="3600" b="1" dirty="0" smtClean="0">
                <a:solidFill>
                  <a:srgbClr val="00B0F0"/>
                </a:solidFill>
                <a:cs typeface="B Nazanin" panose="00000400000000000000" pitchFamily="2" charset="-78"/>
                <a:hlinkClick r:id="rId2" action="ppaction://hlinksldjump"/>
              </a:rPr>
              <a:t>اندازه گیری رضایت مشتری</a:t>
            </a:r>
            <a:endParaRPr lang="en-US" sz="3600" b="1" dirty="0">
              <a:solidFill>
                <a:srgbClr val="00B0F0"/>
              </a:solidFill>
              <a:cs typeface="B Nazanin" panose="00000400000000000000" pitchFamily="2" charset="-78"/>
            </a:endParaRPr>
          </a:p>
        </p:txBody>
      </p:sp>
      <p:sp>
        <p:nvSpPr>
          <p:cNvPr id="3" name="Content Placeholder 2"/>
          <p:cNvSpPr>
            <a:spLocks noGrp="1"/>
          </p:cNvSpPr>
          <p:nvPr>
            <p:ph idx="4294967295"/>
          </p:nvPr>
        </p:nvSpPr>
        <p:spPr>
          <a:xfrm>
            <a:off x="261257" y="1198563"/>
            <a:ext cx="11566566" cy="4834102"/>
          </a:xfrm>
        </p:spPr>
        <p:txBody>
          <a:bodyPr>
            <a:normAutofit fontScale="92500" lnSpcReduction="10000"/>
          </a:bodyPr>
          <a:lstStyle/>
          <a:p>
            <a:pPr algn="r" rtl="1">
              <a:lnSpc>
                <a:spcPct val="150000"/>
              </a:lnSpc>
            </a:pPr>
            <a:r>
              <a:rPr lang="fa-IR" b="1" dirty="0" smtClean="0">
                <a:solidFill>
                  <a:srgbClr val="C00000"/>
                </a:solidFill>
                <a:cs typeface="B Nazanin" panose="00000400000000000000" pitchFamily="2" charset="-78"/>
              </a:rPr>
              <a:t>ادواردز دمینگ:"</a:t>
            </a:r>
            <a:r>
              <a:rPr lang="fa-IR" b="1" dirty="0" smtClean="0">
                <a:cs typeface="B Nazanin" panose="00000400000000000000" pitchFamily="2" charset="-78"/>
              </a:rPr>
              <a:t>سود در تجارت ، مستلزم مراجعه دوباره مشتری است،مشتریانی که به داشتن کالا یا خدمات شما مباهات کرده و دوستانشان راهم به مصرف کالا  یا خدمات شما تشویق میکنند بنابراین باید سنجش رضایت مشتریان را درفرایندهای کاری منظورکرد"</a:t>
            </a:r>
          </a:p>
          <a:p>
            <a:pPr algn="r" rtl="1">
              <a:lnSpc>
                <a:spcPct val="150000"/>
              </a:lnSpc>
              <a:buFont typeface="Wingdings" panose="05000000000000000000" pitchFamily="2" charset="2"/>
              <a:buChar char="ü"/>
            </a:pPr>
            <a:r>
              <a:rPr lang="fa-IR" b="1" dirty="0" smtClean="0">
                <a:solidFill>
                  <a:srgbClr val="0070C0"/>
                </a:solidFill>
                <a:cs typeface="B Nazanin" panose="00000400000000000000" pitchFamily="2" charset="-78"/>
              </a:rPr>
              <a:t>شناسایی انتظارات مشتری</a:t>
            </a:r>
          </a:p>
          <a:p>
            <a:pPr algn="r" rtl="1">
              <a:lnSpc>
                <a:spcPct val="150000"/>
              </a:lnSpc>
              <a:buFont typeface="Wingdings" panose="05000000000000000000" pitchFamily="2" charset="2"/>
              <a:buChar char="ü"/>
            </a:pPr>
            <a:r>
              <a:rPr lang="fa-IR" b="1" dirty="0" smtClean="0">
                <a:solidFill>
                  <a:srgbClr val="0070C0"/>
                </a:solidFill>
                <a:cs typeface="B Nazanin" panose="00000400000000000000" pitchFamily="2" charset="-78"/>
              </a:rPr>
              <a:t>طراحی کالا و خدمات بر اساس نیازها و انتظارات مشتری</a:t>
            </a:r>
          </a:p>
          <a:p>
            <a:pPr algn="r" rtl="1">
              <a:lnSpc>
                <a:spcPct val="150000"/>
              </a:lnSpc>
              <a:buFont typeface="Wingdings" panose="05000000000000000000" pitchFamily="2" charset="2"/>
              <a:buChar char="ü"/>
            </a:pPr>
            <a:r>
              <a:rPr lang="fa-IR" b="1" dirty="0" smtClean="0">
                <a:solidFill>
                  <a:srgbClr val="0070C0"/>
                </a:solidFill>
                <a:cs typeface="B Nazanin" panose="00000400000000000000" pitchFamily="2" charset="-78"/>
              </a:rPr>
              <a:t>تولید و تحلیل</a:t>
            </a:r>
          </a:p>
          <a:p>
            <a:pPr algn="r" rtl="1">
              <a:lnSpc>
                <a:spcPct val="150000"/>
              </a:lnSpc>
              <a:buFont typeface="Wingdings" panose="05000000000000000000" pitchFamily="2" charset="2"/>
              <a:buChar char="ü"/>
            </a:pPr>
            <a:r>
              <a:rPr lang="fa-IR" b="1" dirty="0" smtClean="0">
                <a:solidFill>
                  <a:srgbClr val="0070C0"/>
                </a:solidFill>
                <a:cs typeface="B Nazanin" panose="00000400000000000000" pitchFamily="2" charset="-78"/>
              </a:rPr>
              <a:t>مدیریت انتظارات مشتری</a:t>
            </a:r>
          </a:p>
          <a:p>
            <a:pPr algn="r" rtl="1">
              <a:lnSpc>
                <a:spcPct val="150000"/>
              </a:lnSpc>
              <a:buFont typeface="Wingdings" panose="05000000000000000000" pitchFamily="2" charset="2"/>
              <a:buChar char="ü"/>
            </a:pPr>
            <a:r>
              <a:rPr lang="fa-IR" b="1" dirty="0" smtClean="0">
                <a:solidFill>
                  <a:srgbClr val="0070C0"/>
                </a:solidFill>
                <a:cs typeface="B Nazanin" panose="00000400000000000000" pitchFamily="2" charset="-78"/>
              </a:rPr>
              <a:t>سنجش رضایت مشتری</a:t>
            </a:r>
          </a:p>
          <a:p>
            <a:pPr algn="r" rtl="1">
              <a:lnSpc>
                <a:spcPct val="150000"/>
              </a:lnSpc>
              <a:buFont typeface="Wingdings" panose="05000000000000000000" pitchFamily="2" charset="2"/>
              <a:buChar char="ü"/>
            </a:pPr>
            <a:r>
              <a:rPr lang="fa-IR" b="1" dirty="0" smtClean="0">
                <a:solidFill>
                  <a:srgbClr val="0070C0"/>
                </a:solidFill>
                <a:cs typeface="B Nazanin" panose="00000400000000000000" pitchFamily="2" charset="-78"/>
              </a:rPr>
              <a:t>مدیریت شکایات مشتری</a:t>
            </a:r>
            <a:endParaRPr lang="en-US" b="1" dirty="0">
              <a:solidFill>
                <a:srgbClr val="0070C0"/>
              </a:solidFill>
              <a:cs typeface="B Nazanin" panose="00000400000000000000" pitchFamily="2" charset="-78"/>
            </a:endParaRPr>
          </a:p>
        </p:txBody>
      </p:sp>
    </p:spTree>
    <p:extLst>
      <p:ext uri="{BB962C8B-B14F-4D97-AF65-F5344CB8AC3E}">
        <p14:creationId xmlns="" xmlns:p14="http://schemas.microsoft.com/office/powerpoint/2010/main" val="3929016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Blue hills"/>
          <p:cNvSpPr>
            <a:spLocks noChangeArrowheads="1"/>
          </p:cNvSpPr>
          <p:nvPr/>
        </p:nvSpPr>
        <p:spPr bwMode="auto">
          <a:xfrm>
            <a:off x="1077144" y="1373326"/>
            <a:ext cx="9508917" cy="5484674"/>
          </a:xfrm>
          <a:prstGeom prst="irregularSeal1">
            <a:avLst/>
          </a:prstGeom>
          <a:blipFill dpi="0" rotWithShape="0">
            <a:blip r:embed="rId2"/>
            <a:srcRect/>
            <a:stretch>
              <a:fillRect/>
            </a:stretch>
          </a:blipFill>
          <a:ln w="9525">
            <a:solidFill>
              <a:schemeClr val="tx1"/>
            </a:solidFill>
            <a:miter lim="800000"/>
            <a:headEnd/>
            <a:tailEnd/>
          </a:ln>
        </p:spPr>
        <p:txBody>
          <a:bodyPr wrap="none" anchor="ctr"/>
          <a:lstStyle>
            <a:defPPr>
              <a:defRPr lang="ar-SA"/>
            </a:defPPr>
            <a:lvl1pPr algn="r" rtl="1"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algn="ctr" rtl="0" eaLnBrk="1" hangingPunct="1">
              <a:spcBef>
                <a:spcPct val="50000"/>
              </a:spcBef>
            </a:pPr>
            <a:r>
              <a:rPr lang="fa-IR" sz="9600" b="1" dirty="0" smtClean="0">
                <a:solidFill>
                  <a:srgbClr val="FFFF00"/>
                </a:solidFill>
                <a:latin typeface="Impact" panose="020B0806030902050204" pitchFamily="34" charset="0"/>
                <a:cs typeface="Yagut" pitchFamily="2" charset="-78"/>
              </a:rPr>
              <a:t>سپاسگزار</a:t>
            </a:r>
            <a:r>
              <a:rPr lang="fa-IR" sz="9600" b="1" dirty="0">
                <a:solidFill>
                  <a:srgbClr val="FFFF00"/>
                </a:solidFill>
                <a:latin typeface="Impact" panose="020B0806030902050204" pitchFamily="34" charset="0"/>
                <a:cs typeface="Yagut" pitchFamily="2" charset="-78"/>
              </a:rPr>
              <a:t>ی</a:t>
            </a:r>
            <a:r>
              <a:rPr lang="ar-SA" altLang="fa-IR" sz="9600" b="1" dirty="0" smtClean="0">
                <a:solidFill>
                  <a:srgbClr val="FFFF00"/>
                </a:solidFill>
                <a:latin typeface="Impact" panose="020B0806030902050204" pitchFamily="34" charset="0"/>
                <a:cs typeface="Yagut" pitchFamily="2" charset="-78"/>
              </a:rPr>
              <a:t>م</a:t>
            </a:r>
            <a:endParaRPr lang="en-US" altLang="en-US" sz="9600" dirty="0">
              <a:solidFill>
                <a:srgbClr val="FFFF00"/>
              </a:solidFill>
              <a:latin typeface="Impact" panose="020B0806030902050204" pitchFamily="34" charset="0"/>
              <a:cs typeface="Yagut" pitchFamily="2" charset="-78"/>
            </a:endParaRPr>
          </a:p>
        </p:txBody>
      </p:sp>
      <p:sp>
        <p:nvSpPr>
          <p:cNvPr id="5" name="AutoShape 2" descr="Stationery"/>
          <p:cNvSpPr>
            <a:spLocks noChangeArrowheads="1"/>
          </p:cNvSpPr>
          <p:nvPr/>
        </p:nvSpPr>
        <p:spPr bwMode="auto">
          <a:xfrm>
            <a:off x="1373903" y="198377"/>
            <a:ext cx="8915400" cy="1171575"/>
          </a:xfrm>
          <a:prstGeom prst="ribbon2">
            <a:avLst>
              <a:gd name="adj1" fmla="val 12500"/>
              <a:gd name="adj2" fmla="val 75000"/>
            </a:avLst>
          </a:prstGeom>
          <a:solidFill>
            <a:srgbClr val="FFFF00"/>
          </a:solidFill>
          <a:ln w="9525">
            <a:solidFill>
              <a:schemeClr val="tx1"/>
            </a:solidFill>
            <a:round/>
            <a:headEnd/>
            <a:tailEnd/>
          </a:ln>
        </p:spPr>
        <p:txBody>
          <a:bodyPr wrap="none" anchor="ctr"/>
          <a:lstStyle>
            <a:defPPr>
              <a:defRPr lang="ar-SA"/>
            </a:defPPr>
            <a:lvl1pPr algn="r" rtl="1"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0"/>
              </a:spcBef>
              <a:spcAft>
                <a:spcPct val="0"/>
              </a:spcAft>
              <a:defRPr sz="2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000" kern="1200">
                <a:solidFill>
                  <a:schemeClr val="tx1"/>
                </a:solidFill>
                <a:latin typeface="Arial" panose="020B0604020202020204" pitchFamily="34" charset="0"/>
                <a:ea typeface="+mn-ea"/>
                <a:cs typeface="Arial" panose="020B0604020202020204" pitchFamily="34" charset="0"/>
              </a:defRPr>
            </a:lvl9pPr>
          </a:lstStyle>
          <a:p>
            <a:pPr algn="ctr" rtl="0" eaLnBrk="1" hangingPunct="1"/>
            <a:r>
              <a:rPr lang="fa-IR" altLang="en-US" sz="5400" b="1">
                <a:solidFill>
                  <a:srgbClr val="0033CC"/>
                </a:solidFill>
                <a:latin typeface="Impact" panose="020B0806030902050204" pitchFamily="34" charset="0"/>
                <a:cs typeface="Yagut" pitchFamily="2" charset="-78"/>
              </a:rPr>
              <a:t>از توجه شما</a:t>
            </a:r>
            <a:endParaRPr lang="en-US" altLang="en-US" sz="5400" dirty="0">
              <a:latin typeface="Impact" panose="020B0806030902050204" pitchFamily="34" charset="0"/>
              <a:cs typeface="Yagut" pitchFamily="2" charset="-78"/>
            </a:endParaRPr>
          </a:p>
        </p:txBody>
      </p:sp>
    </p:spTree>
    <p:extLst>
      <p:ext uri="{BB962C8B-B14F-4D97-AF65-F5344CB8AC3E}">
        <p14:creationId xmlns="" xmlns:p14="http://schemas.microsoft.com/office/powerpoint/2010/main" val="856689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002060"/>
                </a:solidFill>
              </a:rPr>
              <a:t>تاریخچه</a:t>
            </a:r>
            <a:r>
              <a:rPr lang="fa-IR" dirty="0" smtClean="0"/>
              <a:t> </a:t>
            </a:r>
            <a:endParaRPr lang="en-US" dirty="0"/>
          </a:p>
        </p:txBody>
      </p:sp>
      <p:sp>
        <p:nvSpPr>
          <p:cNvPr id="3" name="Content Placeholder 2"/>
          <p:cNvSpPr>
            <a:spLocks noGrp="1"/>
          </p:cNvSpPr>
          <p:nvPr>
            <p:ph idx="1"/>
          </p:nvPr>
        </p:nvSpPr>
        <p:spPr/>
        <p:txBody>
          <a:bodyPr>
            <a:normAutofit fontScale="85000" lnSpcReduction="10000"/>
          </a:bodyPr>
          <a:lstStyle/>
          <a:p>
            <a:pPr algn="r" rtl="1">
              <a:lnSpc>
                <a:spcPct val="160000"/>
              </a:lnSpc>
            </a:pPr>
            <a:r>
              <a:rPr lang="fa-IR" sz="3200" dirty="0" smtClean="0">
                <a:solidFill>
                  <a:srgbClr val="0070C0"/>
                </a:solidFill>
              </a:rPr>
              <a:t>عبارت حق با مشتری است  را اکثر شما شنیده </a:t>
            </a:r>
            <a:r>
              <a:rPr lang="fa-IR" sz="3200" dirty="0" err="1" smtClean="0">
                <a:solidFill>
                  <a:srgbClr val="0070C0"/>
                </a:solidFill>
              </a:rPr>
              <a:t>اید</a:t>
            </a:r>
            <a:r>
              <a:rPr lang="fa-IR" sz="3200" dirty="0" smtClean="0">
                <a:solidFill>
                  <a:srgbClr val="0070C0"/>
                </a:solidFill>
              </a:rPr>
              <a:t> . این عبارت را در سال 1860 مالک یک فروشگاه در </a:t>
            </a:r>
            <a:r>
              <a:rPr lang="fa-IR" sz="3200" dirty="0" err="1" smtClean="0">
                <a:solidFill>
                  <a:srgbClr val="0070C0"/>
                </a:solidFill>
              </a:rPr>
              <a:t>فلادلفیا</a:t>
            </a:r>
            <a:r>
              <a:rPr lang="fa-IR" sz="3200" dirty="0" smtClean="0">
                <a:solidFill>
                  <a:srgbClr val="0070C0"/>
                </a:solidFill>
              </a:rPr>
              <a:t> اولین بار برای تبلیغات بکار برد (البته این گفته را به لرد </a:t>
            </a:r>
            <a:r>
              <a:rPr lang="fa-IR" sz="3200" dirty="0" err="1" smtClean="0">
                <a:solidFill>
                  <a:srgbClr val="0070C0"/>
                </a:solidFill>
              </a:rPr>
              <a:t>سینزبری</a:t>
            </a:r>
            <a:r>
              <a:rPr lang="fa-IR" sz="3200" dirty="0" smtClean="0">
                <a:solidFill>
                  <a:srgbClr val="0070C0"/>
                </a:solidFill>
              </a:rPr>
              <a:t> نسبت داده </a:t>
            </a:r>
            <a:r>
              <a:rPr lang="fa-IR" sz="3200" dirty="0" err="1" smtClean="0">
                <a:solidFill>
                  <a:srgbClr val="0070C0"/>
                </a:solidFill>
              </a:rPr>
              <a:t>اند</a:t>
            </a:r>
            <a:r>
              <a:rPr lang="fa-IR" sz="3200" dirty="0" smtClean="0">
                <a:solidFill>
                  <a:srgbClr val="0070C0"/>
                </a:solidFill>
              </a:rPr>
              <a:t>) آن موقع این عبارت یک شعار بود اما امروزه حق با مشتری ، دیگر شعار نیست .</a:t>
            </a:r>
          </a:p>
          <a:p>
            <a:pPr algn="r" rtl="1">
              <a:lnSpc>
                <a:spcPct val="110000"/>
              </a:lnSpc>
            </a:pPr>
            <a:r>
              <a:rPr lang="fa-IR" sz="3200" dirty="0" smtClean="0">
                <a:solidFill>
                  <a:srgbClr val="0070C0"/>
                </a:solidFill>
              </a:rPr>
              <a:t>امروزه دیگر لازم نیست کسی را متقاعد کنیم مشتری حرف اول را می زند.</a:t>
            </a:r>
          </a:p>
          <a:p>
            <a:pPr algn="r" rtl="1">
              <a:lnSpc>
                <a:spcPct val="110000"/>
              </a:lnSpc>
            </a:pPr>
            <a:r>
              <a:rPr lang="fa-IR" sz="3300" b="1" dirty="0" smtClean="0">
                <a:solidFill>
                  <a:srgbClr val="0070C0"/>
                </a:solidFill>
              </a:rPr>
              <a:t>نبود </a:t>
            </a:r>
            <a:r>
              <a:rPr lang="fa-IR" sz="3300" b="1" dirty="0" smtClean="0">
                <a:solidFill>
                  <a:srgbClr val="00B050"/>
                </a:solidFill>
              </a:rPr>
              <a:t>مشتری</a:t>
            </a:r>
            <a:r>
              <a:rPr lang="fa-IR" sz="3300" b="1" dirty="0" smtClean="0">
                <a:solidFill>
                  <a:srgbClr val="0070C0"/>
                </a:solidFill>
              </a:rPr>
              <a:t> ، نبود </a:t>
            </a:r>
            <a:r>
              <a:rPr lang="fa-IR" sz="3300" b="1" dirty="0" smtClean="0">
                <a:solidFill>
                  <a:srgbClr val="00B050"/>
                </a:solidFill>
              </a:rPr>
              <a:t>درآمد</a:t>
            </a:r>
            <a:r>
              <a:rPr lang="fa-IR" sz="3300" b="1" dirty="0" smtClean="0">
                <a:solidFill>
                  <a:srgbClr val="0070C0"/>
                </a:solidFill>
              </a:rPr>
              <a:t> ، </a:t>
            </a:r>
            <a:r>
              <a:rPr lang="fa-IR" sz="3300" b="1" dirty="0" smtClean="0">
                <a:solidFill>
                  <a:srgbClr val="00B050"/>
                </a:solidFill>
              </a:rPr>
              <a:t>سود </a:t>
            </a:r>
            <a:r>
              <a:rPr lang="fa-IR" sz="3300" b="1" dirty="0" smtClean="0">
                <a:solidFill>
                  <a:srgbClr val="0070C0"/>
                </a:solidFill>
              </a:rPr>
              <a:t>و در نهایت </a:t>
            </a:r>
            <a:r>
              <a:rPr lang="fa-IR" sz="3300" b="1" dirty="0" smtClean="0">
                <a:solidFill>
                  <a:srgbClr val="C00000"/>
                </a:solidFill>
              </a:rPr>
              <a:t>مرگ سازمان </a:t>
            </a:r>
            <a:r>
              <a:rPr lang="fa-IR" sz="3300" b="1" dirty="0" smtClean="0">
                <a:solidFill>
                  <a:srgbClr val="0070C0"/>
                </a:solidFill>
              </a:rPr>
              <a:t>را بدنبال خواهد داشت</a:t>
            </a:r>
            <a:r>
              <a:rPr lang="fa-IR" sz="3200" dirty="0" smtClean="0">
                <a:solidFill>
                  <a:srgbClr val="0070C0"/>
                </a:solidFill>
              </a:rPr>
              <a:t> .</a:t>
            </a:r>
            <a:endParaRPr lang="en-US" sz="3200"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44500"/>
            <a:ext cx="10058400" cy="1130300"/>
          </a:xfrm>
        </p:spPr>
        <p:txBody>
          <a:bodyPr/>
          <a:lstStyle/>
          <a:p>
            <a:pPr algn="r" rtl="1"/>
            <a:r>
              <a:rPr lang="fa-IR" dirty="0" smtClean="0">
                <a:solidFill>
                  <a:schemeClr val="accent1"/>
                </a:solidFill>
                <a:cs typeface="B Nazanin" panose="00000400000000000000" pitchFamily="2" charset="-78"/>
              </a:rPr>
              <a:t>مشتری مداری چیست</a:t>
            </a:r>
            <a:endParaRPr lang="en-US" dirty="0"/>
          </a:p>
        </p:txBody>
      </p:sp>
      <p:sp>
        <p:nvSpPr>
          <p:cNvPr id="3" name="Content Placeholder 2"/>
          <p:cNvSpPr>
            <a:spLocks noGrp="1"/>
          </p:cNvSpPr>
          <p:nvPr>
            <p:ph idx="1"/>
          </p:nvPr>
        </p:nvSpPr>
        <p:spPr/>
        <p:txBody>
          <a:bodyPr/>
          <a:lstStyle/>
          <a:p>
            <a:pPr lvl="1" algn="r" rtl="1">
              <a:lnSpc>
                <a:spcPct val="150000"/>
              </a:lnSpc>
            </a:pPr>
            <a:r>
              <a:rPr lang="fa-IR" sz="3600" dirty="0" smtClean="0">
                <a:cs typeface="B Nazanin" panose="00000400000000000000" pitchFamily="2" charset="-78"/>
              </a:rPr>
              <a:t>عبارت است از جمع آوری اطلاعات مربوط به مشتری و استفاده از این اطلاعات در نحوه ارائه خدمات به مشتریان.</a:t>
            </a:r>
          </a:p>
          <a:p>
            <a:pPr lvl="1" algn="r" rtl="1">
              <a:lnSpc>
                <a:spcPct val="150000"/>
              </a:lnSpc>
            </a:pPr>
            <a:r>
              <a:rPr lang="fa-IR" sz="3600" dirty="0" smtClean="0">
                <a:cs typeface="B Nazanin" panose="00000400000000000000" pitchFamily="2" charset="-78"/>
              </a:rPr>
              <a:t> مشتری مداری نوعی </a:t>
            </a:r>
            <a:r>
              <a:rPr lang="fa-IR" sz="3600" dirty="0" smtClean="0">
                <a:solidFill>
                  <a:srgbClr val="00B050"/>
                </a:solidFill>
                <a:cs typeface="B Nazanin" panose="00000400000000000000" pitchFamily="2" charset="-78"/>
              </a:rPr>
              <a:t>فرهنگ سازمانی</a:t>
            </a:r>
            <a:r>
              <a:rPr lang="fa-IR" sz="3600" dirty="0" smtClean="0">
                <a:cs typeface="B Nazanin" panose="00000400000000000000" pitchFamily="2" charset="-78"/>
              </a:rPr>
              <a:t> است</a:t>
            </a:r>
          </a:p>
          <a:p>
            <a:pPr lvl="1" algn="r" rtl="1">
              <a:lnSpc>
                <a:spcPct val="150000"/>
              </a:lnSpc>
            </a:pPr>
            <a:r>
              <a:rPr lang="fa-IR" sz="3600" dirty="0" smtClean="0">
                <a:solidFill>
                  <a:srgbClr val="0070C0"/>
                </a:solidFill>
                <a:cs typeface="B Nazanin" panose="00000400000000000000" pitchFamily="2" charset="-78"/>
              </a:rPr>
              <a:t>مشتری مداری با استخدام هر عضوی از سازمان </a:t>
            </a:r>
            <a:r>
              <a:rPr lang="fa-IR" sz="3600" dirty="0" err="1" smtClean="0">
                <a:solidFill>
                  <a:srgbClr val="0070C0"/>
                </a:solidFill>
                <a:cs typeface="B Nazanin" panose="00000400000000000000" pitchFamily="2" charset="-78"/>
              </a:rPr>
              <a:t>آغازمی</a:t>
            </a:r>
            <a:r>
              <a:rPr lang="fa-IR" sz="3600" dirty="0" smtClean="0">
                <a:solidFill>
                  <a:srgbClr val="0070C0"/>
                </a:solidFill>
                <a:cs typeface="B Nazanin" panose="00000400000000000000" pitchFamily="2" charset="-78"/>
              </a:rPr>
              <a:t> شود.</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3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515600" cy="948520"/>
          </a:xfrm>
        </p:spPr>
        <p:txBody>
          <a:bodyPr>
            <a:normAutofit/>
          </a:bodyPr>
          <a:lstStyle/>
          <a:p>
            <a:pPr algn="r"/>
            <a:r>
              <a:rPr lang="fa-IR" sz="5400" dirty="0" smtClean="0">
                <a:solidFill>
                  <a:srgbClr val="FF3399"/>
                </a:solidFill>
                <a:cs typeface="B Nazanin" panose="00000400000000000000" pitchFamily="2" charset="-78"/>
                <a:hlinkClick r:id="rId2" action="ppaction://hlinksldjump"/>
              </a:rPr>
              <a:t>مشتری کیست</a:t>
            </a:r>
            <a:endParaRPr lang="en-US" sz="5400" dirty="0">
              <a:solidFill>
                <a:srgbClr val="FF3399"/>
              </a:solidFill>
              <a:cs typeface="B Nazanin" panose="00000400000000000000" pitchFamily="2" charset="-78"/>
              <a:hlinkClick r:id="" action="ppaction://hlinkshowjump?jump=firstslide"/>
            </a:endParaRPr>
          </a:p>
        </p:txBody>
      </p:sp>
      <p:sp>
        <p:nvSpPr>
          <p:cNvPr id="3" name="Content Placeholder 2"/>
          <p:cNvSpPr>
            <a:spLocks noGrp="1"/>
          </p:cNvSpPr>
          <p:nvPr>
            <p:ph idx="1"/>
          </p:nvPr>
        </p:nvSpPr>
        <p:spPr>
          <a:xfrm>
            <a:off x="355600" y="1258417"/>
            <a:ext cx="11531599" cy="4812184"/>
          </a:xfrm>
        </p:spPr>
        <p:style>
          <a:lnRef idx="2">
            <a:schemeClr val="accent2"/>
          </a:lnRef>
          <a:fillRef idx="1">
            <a:schemeClr val="lt1"/>
          </a:fillRef>
          <a:effectRef idx="0">
            <a:schemeClr val="accent2"/>
          </a:effectRef>
          <a:fontRef idx="minor">
            <a:schemeClr val="dk1"/>
          </a:fontRef>
        </p:style>
        <p:txBody>
          <a:bodyPr>
            <a:normAutofit/>
          </a:bodyPr>
          <a:lstStyle/>
          <a:p>
            <a:pPr algn="r" rtl="1">
              <a:lnSpc>
                <a:spcPct val="200000"/>
              </a:lnSpc>
              <a:buFont typeface="Wingdings" panose="05000000000000000000" pitchFamily="2" charset="2"/>
              <a:buChar char="Ø"/>
            </a:pPr>
            <a:r>
              <a:rPr lang="fa-IR" sz="2400" b="1" dirty="0" smtClean="0">
                <a:cs typeface="B Nazanin" panose="00000400000000000000" pitchFamily="2" charset="-78"/>
              </a:rPr>
              <a:t>مشتری کسی است که سازمان برای او نیازی را تامین میکند.</a:t>
            </a:r>
          </a:p>
          <a:p>
            <a:pPr algn="r" rtl="1">
              <a:lnSpc>
                <a:spcPct val="200000"/>
              </a:lnSpc>
              <a:buFont typeface="Wingdings" panose="05000000000000000000" pitchFamily="2" charset="2"/>
              <a:buChar char="Ø"/>
            </a:pPr>
            <a:r>
              <a:rPr lang="fa-IR" sz="2400" b="1" dirty="0" smtClean="0">
                <a:cs typeface="B Nazanin" panose="00000400000000000000" pitchFamily="2" charset="-78"/>
              </a:rPr>
              <a:t>از دیدگاه سنتی مشتری کسی است که فراورده های شرکت را خریداری میکند.</a:t>
            </a:r>
          </a:p>
          <a:p>
            <a:pPr algn="r" rtl="1">
              <a:lnSpc>
                <a:spcPct val="200000"/>
              </a:lnSpc>
              <a:buFont typeface="Wingdings" panose="05000000000000000000" pitchFamily="2" charset="2"/>
              <a:buChar char="Ø"/>
            </a:pPr>
            <a:r>
              <a:rPr lang="fa-IR" sz="2400" b="1" dirty="0" smtClean="0">
                <a:cs typeface="B Nazanin" panose="00000400000000000000" pitchFamily="2" charset="-78"/>
              </a:rPr>
              <a:t>مشتری کسی است که سازمان مایل است با ارزشهایی که می افریند بررفتار وی تاثیر گذارد </a:t>
            </a:r>
            <a:r>
              <a:rPr lang="fa-IR" dirty="0" smtClean="0">
                <a:cs typeface="B Nazanin" panose="00000400000000000000" pitchFamily="2" charset="-78"/>
              </a:rPr>
              <a:t>.</a:t>
            </a:r>
          </a:p>
          <a:p>
            <a:pPr marL="0" indent="0" algn="r">
              <a:lnSpc>
                <a:spcPct val="200000"/>
              </a:lnSpc>
              <a:buNone/>
            </a:pPr>
            <a:endParaRPr lang="fa-IR" dirty="0" smtClean="0">
              <a:cs typeface="B Nazanin" panose="00000400000000000000" pitchFamily="2" charset="-78"/>
            </a:endParaRPr>
          </a:p>
          <a:p>
            <a:pPr marL="0" indent="0" algn="r">
              <a:buNone/>
            </a:pPr>
            <a:endParaRPr lang="fa-IR" dirty="0">
              <a:cs typeface="B Nazanin" panose="00000400000000000000" pitchFamily="2" charset="-78"/>
            </a:endParaRPr>
          </a:p>
          <a:p>
            <a:pPr marL="0" indent="0" algn="r">
              <a:buNone/>
            </a:pPr>
            <a:endParaRPr lang="fa-IR" dirty="0" smtClean="0">
              <a:cs typeface="B Nazanin" panose="00000400000000000000" pitchFamily="2" charset="-78"/>
            </a:endParaRPr>
          </a:p>
          <a:p>
            <a:pPr marL="0" indent="0" algn="r">
              <a:buNone/>
            </a:pPr>
            <a:endParaRPr lang="fa-IR" dirty="0" smtClean="0">
              <a:cs typeface="B Nazanin" panose="00000400000000000000" pitchFamily="2" charset="-78"/>
            </a:endParaRPr>
          </a:p>
          <a:p>
            <a:pPr marL="0" indent="0" algn="r">
              <a:buNone/>
            </a:pPr>
            <a:endParaRPr lang="en-US" dirty="0">
              <a:cs typeface="B Nazanin" panose="00000400000000000000" pitchFamily="2" charset="-78"/>
            </a:endParaRPr>
          </a:p>
        </p:txBody>
      </p:sp>
      <p:sp>
        <p:nvSpPr>
          <p:cNvPr id="4" name="Rectangle 3"/>
          <p:cNvSpPr/>
          <p:nvPr/>
        </p:nvSpPr>
        <p:spPr>
          <a:xfrm>
            <a:off x="825500" y="4546600"/>
            <a:ext cx="10629899" cy="119380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smtClean="0">
                <a:ln w="0"/>
                <a:solidFill>
                  <a:srgbClr val="FF0000"/>
                </a:solidFill>
                <a:effectLst>
                  <a:outerShdw blurRad="38100" dist="25400" dir="5400000" algn="ctr" rotWithShape="0">
                    <a:srgbClr val="6E747A">
                      <a:alpha val="43000"/>
                    </a:srgbClr>
                  </a:outerShdw>
                </a:effectLst>
                <a:cs typeface="B Nazanin" panose="00000400000000000000" pitchFamily="2" charset="-78"/>
              </a:rPr>
              <a:t>مشتری ناراضی، معترض و گویا از مشتری راضی و خاموش مفیدتراست</a:t>
            </a:r>
            <a:r>
              <a:rPr lang="fa-IR" sz="2800" b="1" dirty="0" smtClean="0">
                <a:ln w="0"/>
                <a:solidFill>
                  <a:schemeClr val="accent1"/>
                </a:solidFill>
                <a:effectLst>
                  <a:outerShdw blurRad="38100" dist="25400" dir="5400000" algn="ctr" rotWithShape="0">
                    <a:srgbClr val="6E747A">
                      <a:alpha val="43000"/>
                    </a:srgbClr>
                  </a:outerShdw>
                </a:effectLst>
              </a:rPr>
              <a:t>.</a:t>
            </a:r>
            <a:endParaRPr lang="en-US" sz="2800" b="1" dirty="0">
              <a:ln w="0"/>
              <a:solidFill>
                <a:schemeClr val="accent1"/>
              </a:solidFill>
              <a:effectLst>
                <a:outerShdw blurRad="38100" dist="25400" dir="5400000" algn="ctr" rotWithShape="0">
                  <a:srgbClr val="6E747A">
                    <a:alpha val="43000"/>
                  </a:srgbClr>
                </a:outerShdw>
              </a:effectLst>
            </a:endParaRPr>
          </a:p>
        </p:txBody>
      </p:sp>
      <p:pic>
        <p:nvPicPr>
          <p:cNvPr id="5" name="Picture 4"/>
          <p:cNvPicPr>
            <a:picLocks noChangeAspect="1"/>
          </p:cNvPicPr>
          <p:nvPr/>
        </p:nvPicPr>
        <p:blipFill>
          <a:blip r:embed="rId3"/>
          <a:stretch>
            <a:fillRect/>
          </a:stretch>
        </p:blipFill>
        <p:spPr>
          <a:xfrm>
            <a:off x="342900" y="190501"/>
            <a:ext cx="4343400" cy="2159000"/>
          </a:xfrm>
          <a:prstGeom prst="rect">
            <a:avLst/>
          </a:prstGeom>
        </p:spPr>
      </p:pic>
    </p:spTree>
    <p:extLst>
      <p:ext uri="{BB962C8B-B14F-4D97-AF65-F5344CB8AC3E}">
        <p14:creationId xmlns="" xmlns:p14="http://schemas.microsoft.com/office/powerpoint/2010/main" val="58404429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b="1" dirty="0" smtClean="0">
                <a:solidFill>
                  <a:srgbClr val="008000"/>
                </a:solidFill>
                <a:effectLst>
                  <a:outerShdw blurRad="38100" dist="38100" dir="2700000" algn="tl">
                    <a:srgbClr val="000000">
                      <a:alpha val="43137"/>
                    </a:srgbClr>
                  </a:outerShdw>
                </a:effectLst>
                <a:cs typeface="B Nazanin" panose="00000400000000000000" pitchFamily="2" charset="-78"/>
              </a:rPr>
              <a:t>انواع مشتری</a:t>
            </a:r>
            <a:endParaRPr lang="en-US" sz="5400" b="1" dirty="0">
              <a:solidFill>
                <a:srgbClr val="008000"/>
              </a:solidFill>
              <a:effectLst>
                <a:outerShdw blurRad="38100" dist="38100" dir="2700000" algn="tl">
                  <a:srgbClr val="000000">
                    <a:alpha val="43137"/>
                  </a:srgbClr>
                </a:outerShdw>
              </a:effectLst>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r">
              <a:lnSpc>
                <a:spcPct val="150000"/>
              </a:lnSpc>
              <a:buNone/>
            </a:pPr>
            <a:r>
              <a:rPr lang="fa-IR" sz="2800" b="1" dirty="0">
                <a:cs typeface="B Nazanin" panose="00000400000000000000" pitchFamily="2" charset="-78"/>
              </a:rPr>
              <a:t>مشتری بر دو نوع </a:t>
            </a:r>
            <a:r>
              <a:rPr lang="fa-IR" sz="2800" b="1" dirty="0" smtClean="0">
                <a:cs typeface="B Nazanin" panose="00000400000000000000" pitchFamily="2" charset="-78"/>
              </a:rPr>
              <a:t>است :</a:t>
            </a:r>
            <a:endParaRPr lang="fa-IR" sz="2800" b="1" dirty="0">
              <a:cs typeface="B Nazanin" panose="00000400000000000000" pitchFamily="2" charset="-78"/>
            </a:endParaRPr>
          </a:p>
          <a:p>
            <a:pPr marL="0" indent="0" algn="r">
              <a:lnSpc>
                <a:spcPct val="150000"/>
              </a:lnSpc>
              <a:buNone/>
            </a:pPr>
            <a:r>
              <a:rPr lang="fa-IR" sz="2400" b="1" dirty="0">
                <a:solidFill>
                  <a:srgbClr val="FF0000"/>
                </a:solidFill>
                <a:cs typeface="B Nazanin" panose="00000400000000000000" pitchFamily="2" charset="-78"/>
              </a:rPr>
              <a:t>1) مشتری برون سازمانی (</a:t>
            </a:r>
            <a:r>
              <a:rPr lang="fa-IR" sz="2400" b="1" dirty="0" smtClean="0">
                <a:solidFill>
                  <a:srgbClr val="FF0000"/>
                </a:solidFill>
                <a:cs typeface="B Nazanin" panose="00000400000000000000" pitchFamily="2" charset="-78"/>
              </a:rPr>
              <a:t>خارجی</a:t>
            </a:r>
            <a:r>
              <a:rPr lang="fa-IR" sz="2400" b="1" dirty="0">
                <a:solidFill>
                  <a:srgbClr val="FF0000"/>
                </a:solidFill>
                <a:cs typeface="B Nazanin" panose="00000400000000000000" pitchFamily="2" charset="-78"/>
              </a:rPr>
              <a:t>) : </a:t>
            </a:r>
          </a:p>
          <a:p>
            <a:pPr marL="0" indent="0" algn="r">
              <a:lnSpc>
                <a:spcPct val="150000"/>
              </a:lnSpc>
              <a:buNone/>
            </a:pPr>
            <a:r>
              <a:rPr lang="fa-IR" sz="2400" b="1" dirty="0">
                <a:cs typeface="B Nazanin" panose="00000400000000000000" pitchFamily="2" charset="-78"/>
              </a:rPr>
              <a:t>  </a:t>
            </a:r>
            <a:r>
              <a:rPr lang="fa-IR" sz="2400" b="1" dirty="0" smtClean="0">
                <a:cs typeface="B Nazanin" panose="00000400000000000000" pitchFamily="2" charset="-78"/>
              </a:rPr>
              <a:t> به </a:t>
            </a:r>
            <a:r>
              <a:rPr lang="fa-IR" sz="2400" b="1" dirty="0">
                <a:cs typeface="B Nazanin" panose="00000400000000000000" pitchFamily="2" charset="-78"/>
              </a:rPr>
              <a:t>شرکت سود میرساند در حالیکه مشتری درون سازمانی ارزش افزوده را بالا می برد .</a:t>
            </a:r>
          </a:p>
          <a:p>
            <a:pPr marL="0" indent="0" algn="r">
              <a:lnSpc>
                <a:spcPct val="150000"/>
              </a:lnSpc>
              <a:buNone/>
            </a:pPr>
            <a:r>
              <a:rPr lang="fa-IR" sz="2400" b="1" dirty="0">
                <a:solidFill>
                  <a:srgbClr val="FF0000"/>
                </a:solidFill>
                <a:cs typeface="B Nazanin" panose="00000400000000000000" pitchFamily="2" charset="-78"/>
              </a:rPr>
              <a:t>2 ) مشتری درون سازمانی( داخلی ) :</a:t>
            </a:r>
          </a:p>
          <a:p>
            <a:pPr marL="0" indent="0" algn="r">
              <a:lnSpc>
                <a:spcPct val="150000"/>
              </a:lnSpc>
              <a:buNone/>
            </a:pPr>
            <a:r>
              <a:rPr lang="fa-IR" sz="2400" b="1" dirty="0">
                <a:cs typeface="B Nazanin" panose="00000400000000000000" pitchFamily="2" charset="-78"/>
              </a:rPr>
              <a:t>     </a:t>
            </a:r>
            <a:r>
              <a:rPr lang="fa-IR" sz="2400" b="1" dirty="0" smtClean="0">
                <a:cs typeface="B Nazanin" panose="00000400000000000000" pitchFamily="2" charset="-78"/>
              </a:rPr>
              <a:t>همان کارکنان </a:t>
            </a:r>
            <a:r>
              <a:rPr lang="fa-IR" sz="2400" b="1" dirty="0">
                <a:cs typeface="B Nazanin" panose="00000400000000000000" pitchFamily="2" charset="-78"/>
              </a:rPr>
              <a:t>داخل سازمان میباشند .</a:t>
            </a:r>
          </a:p>
          <a:p>
            <a:endParaRPr lang="en-US" dirty="0"/>
          </a:p>
        </p:txBody>
      </p:sp>
    </p:spTree>
    <p:extLst>
      <p:ext uri="{BB962C8B-B14F-4D97-AF65-F5344CB8AC3E}">
        <p14:creationId xmlns="" xmlns:p14="http://schemas.microsoft.com/office/powerpoint/2010/main" val="9174676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228" y="300731"/>
            <a:ext cx="10515600" cy="871247"/>
          </a:xfrm>
        </p:spPr>
        <p:txBody>
          <a:bodyPr>
            <a:normAutofit/>
          </a:bodyPr>
          <a:lstStyle/>
          <a:p>
            <a:pPr algn="ctr"/>
            <a:r>
              <a:rPr lang="fa-IR" sz="5400" dirty="0" smtClean="0">
                <a:solidFill>
                  <a:schemeClr val="accent1"/>
                </a:solidFill>
                <a:cs typeface="B Nazanin" panose="00000400000000000000" pitchFamily="2" charset="-78"/>
              </a:rPr>
              <a:t>انواع مشتریان خارجی</a:t>
            </a:r>
            <a:endParaRPr lang="en-US" sz="5400" dirty="0">
              <a:solidFill>
                <a:schemeClr val="accent1"/>
              </a:solidFill>
              <a:cs typeface="B Nazanin" panose="00000400000000000000" pitchFamily="2" charset="-78"/>
            </a:endParaRPr>
          </a:p>
        </p:txBody>
      </p:sp>
      <p:sp>
        <p:nvSpPr>
          <p:cNvPr id="3" name="Content Placeholder 2"/>
          <p:cNvSpPr>
            <a:spLocks noGrp="1"/>
          </p:cNvSpPr>
          <p:nvPr>
            <p:ph idx="1"/>
          </p:nvPr>
        </p:nvSpPr>
        <p:spPr>
          <a:xfrm>
            <a:off x="838200" y="1326524"/>
            <a:ext cx="10515600" cy="4850439"/>
          </a:xfrm>
        </p:spPr>
        <p:txBody>
          <a:bodyPr>
            <a:normAutofit/>
          </a:bodyPr>
          <a:lstStyle/>
          <a:p>
            <a:pPr algn="r" rtl="1">
              <a:lnSpc>
                <a:spcPct val="200000"/>
              </a:lnSpc>
              <a:buFont typeface="Wingdings" panose="05000000000000000000" pitchFamily="2" charset="2"/>
              <a:buChar char="Ø"/>
            </a:pPr>
            <a:r>
              <a:rPr lang="fa-IR" sz="4000" dirty="0" smtClean="0">
                <a:cs typeface="B Nazanin" panose="00000400000000000000" pitchFamily="2" charset="-78"/>
              </a:rPr>
              <a:t>درجه بندی مشتری خارجی از جنبه میزان رضایت مندی آنها</a:t>
            </a:r>
          </a:p>
          <a:p>
            <a:pPr algn="r" rtl="1">
              <a:lnSpc>
                <a:spcPct val="200000"/>
              </a:lnSpc>
              <a:buFont typeface="Wingdings" panose="05000000000000000000" pitchFamily="2" charset="2"/>
              <a:buChar char="Ø"/>
            </a:pPr>
            <a:r>
              <a:rPr lang="fa-IR" sz="4000" dirty="0" smtClean="0">
                <a:cs typeface="B Nazanin" panose="00000400000000000000" pitchFamily="2" charset="-78"/>
              </a:rPr>
              <a:t>انواع مشتری خارجی بر اساس رفتارهای آنها</a:t>
            </a:r>
          </a:p>
          <a:p>
            <a:pPr algn="r" rtl="1">
              <a:lnSpc>
                <a:spcPct val="200000"/>
              </a:lnSpc>
              <a:buFont typeface="Wingdings" panose="05000000000000000000" pitchFamily="2" charset="2"/>
              <a:buChar char="Ø"/>
            </a:pPr>
            <a:r>
              <a:rPr lang="fa-IR" sz="4000" dirty="0" smtClean="0">
                <a:cs typeface="B Nazanin" panose="00000400000000000000" pitchFamily="2" charset="-78"/>
              </a:rPr>
              <a:t>تقسیم مشتری خارجی براساس زمان ( قدیم وجدید)</a:t>
            </a:r>
          </a:p>
        </p:txBody>
      </p:sp>
    </p:spTree>
    <p:extLst>
      <p:ext uri="{BB962C8B-B14F-4D97-AF65-F5344CB8AC3E}">
        <p14:creationId xmlns="" xmlns:p14="http://schemas.microsoft.com/office/powerpoint/2010/main" val="989708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1758246" cy="1289539"/>
          </a:xfrm>
        </p:spPr>
        <p:txBody>
          <a:bodyPr>
            <a:noAutofit/>
          </a:bodyPr>
          <a:lstStyle/>
          <a:p>
            <a:pPr algn="ctr"/>
            <a:r>
              <a:rPr lang="fa-IR" sz="4400" b="1" dirty="0" smtClean="0">
                <a:solidFill>
                  <a:srgbClr val="0070C0"/>
                </a:solidFill>
                <a:cs typeface="B Nazanin" panose="00000400000000000000" pitchFamily="2" charset="-78"/>
              </a:rPr>
              <a:t>درجه بندی مشتری خارجی از جنبه میزان رضایت مندی آنها</a:t>
            </a:r>
            <a:endParaRPr lang="en-US" sz="4400" b="1" dirty="0">
              <a:solidFill>
                <a:srgbClr val="0070C0"/>
              </a:solidFill>
              <a:cs typeface="B Nazanin" panose="00000400000000000000" pitchFamily="2" charset="-78"/>
            </a:endParaRPr>
          </a:p>
        </p:txBody>
      </p:sp>
      <p:sp>
        <p:nvSpPr>
          <p:cNvPr id="3" name="Content Placeholder 2"/>
          <p:cNvSpPr>
            <a:spLocks noGrp="1"/>
          </p:cNvSpPr>
          <p:nvPr>
            <p:ph idx="1"/>
          </p:nvPr>
        </p:nvSpPr>
        <p:spPr/>
        <p:txBody>
          <a:bodyPr>
            <a:normAutofit fontScale="92500" lnSpcReduction="10000"/>
          </a:bodyPr>
          <a:lstStyle/>
          <a:p>
            <a:pPr algn="r" rtl="1">
              <a:lnSpc>
                <a:spcPct val="150000"/>
              </a:lnSpc>
            </a:pPr>
            <a:r>
              <a:rPr lang="fa-IR" sz="4000" smtClean="0">
                <a:cs typeface="B Nazanin" panose="00000400000000000000" pitchFamily="2" charset="-78"/>
              </a:rPr>
              <a:t>مشتری راضی</a:t>
            </a:r>
          </a:p>
          <a:p>
            <a:pPr algn="r" rtl="1">
              <a:lnSpc>
                <a:spcPct val="150000"/>
              </a:lnSpc>
            </a:pPr>
            <a:r>
              <a:rPr lang="fa-IR" sz="4000" smtClean="0">
                <a:cs typeface="B Nazanin" panose="00000400000000000000" pitchFamily="2" charset="-78"/>
              </a:rPr>
              <a:t>مشتری شاد</a:t>
            </a:r>
          </a:p>
          <a:p>
            <a:pPr algn="r" rtl="1">
              <a:lnSpc>
                <a:spcPct val="150000"/>
              </a:lnSpc>
            </a:pPr>
            <a:r>
              <a:rPr lang="fa-IR" sz="4000" smtClean="0">
                <a:cs typeface="B Nazanin" panose="00000400000000000000" pitchFamily="2" charset="-78"/>
              </a:rPr>
              <a:t>مشتری ناراضی</a:t>
            </a:r>
          </a:p>
          <a:p>
            <a:pPr algn="r" rtl="1">
              <a:lnSpc>
                <a:spcPct val="150000"/>
              </a:lnSpc>
            </a:pPr>
            <a:r>
              <a:rPr lang="fa-IR" sz="4000" smtClean="0">
                <a:cs typeface="B Nazanin" panose="00000400000000000000" pitchFamily="2" charset="-78"/>
              </a:rPr>
              <a:t>مشتری خشمگین</a:t>
            </a:r>
          </a:p>
          <a:p>
            <a:pPr marL="0" indent="0" algn="r" rtl="1">
              <a:lnSpc>
                <a:spcPct val="150000"/>
              </a:lnSpc>
              <a:buNone/>
            </a:pPr>
            <a:endParaRPr lang="en-US" dirty="0"/>
          </a:p>
        </p:txBody>
      </p:sp>
      <p:pic>
        <p:nvPicPr>
          <p:cNvPr id="4" name="Picture 3"/>
          <p:cNvPicPr>
            <a:picLocks noChangeAspect="1"/>
          </p:cNvPicPr>
          <p:nvPr/>
        </p:nvPicPr>
        <p:blipFill>
          <a:blip r:embed="rId2"/>
          <a:stretch>
            <a:fillRect/>
          </a:stretch>
        </p:blipFill>
        <p:spPr>
          <a:xfrm>
            <a:off x="838200" y="2545981"/>
            <a:ext cx="5306096" cy="2910625"/>
          </a:xfrm>
          <a:prstGeom prst="rect">
            <a:avLst/>
          </a:prstGeom>
        </p:spPr>
      </p:pic>
      <p:sp>
        <p:nvSpPr>
          <p:cNvPr id="5" name="5-Point Star 4"/>
          <p:cNvSpPr/>
          <p:nvPr/>
        </p:nvSpPr>
        <p:spPr>
          <a:xfrm>
            <a:off x="11500338" y="550985"/>
            <a:ext cx="691662" cy="56270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 xmlns:p14="http://schemas.microsoft.com/office/powerpoint/2010/main" val="1824166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
  <TotalTime>1135</TotalTime>
  <Words>1710</Words>
  <Application>Microsoft Office PowerPoint</Application>
  <PresentationFormat>Custom</PresentationFormat>
  <Paragraphs>190</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Retrospect</vt:lpstr>
      <vt:lpstr>Slide 1</vt:lpstr>
      <vt:lpstr>مشتری مداری</vt:lpstr>
      <vt:lpstr>Slide 3</vt:lpstr>
      <vt:lpstr>تاریخچه </vt:lpstr>
      <vt:lpstr>مشتری مداری چیست</vt:lpstr>
      <vt:lpstr>مشتری کیست</vt:lpstr>
      <vt:lpstr>انواع مشتری</vt:lpstr>
      <vt:lpstr>انواع مشتریان خارجی</vt:lpstr>
      <vt:lpstr>درجه بندی مشتری خارجی از جنبه میزان رضایت مندی آنها</vt:lpstr>
      <vt:lpstr>انواع مشتری خارجی بر اساس رفتارهای آنها</vt:lpstr>
      <vt:lpstr>تقسیم مشتری خارجی براساس زمان( قدیم وجدید)</vt:lpstr>
      <vt:lpstr>Slide 12</vt:lpstr>
      <vt:lpstr>اینترنت</vt:lpstr>
      <vt:lpstr>Slide 14</vt:lpstr>
      <vt:lpstr>ارتباط با مشتری در گستره جهانی</vt:lpstr>
      <vt:lpstr>بازارهای جهانی بین الملل</vt:lpstr>
      <vt:lpstr>تقسیم بندی مشتریان</vt:lpstr>
      <vt:lpstr>تقسیم بندی مشتریان</vt:lpstr>
      <vt:lpstr>تقسیم بندی مشتریان</vt:lpstr>
      <vt:lpstr>Slide 20</vt:lpstr>
      <vt:lpstr>Slide 21</vt:lpstr>
      <vt:lpstr>تاریخچه ظهور مدیریت ارتباط با مشتری</vt:lpstr>
      <vt:lpstr>Slide 23</vt:lpstr>
      <vt:lpstr>تعاریف مدیریت ارتباط با مشتری(CRM)</vt:lpstr>
      <vt:lpstr>تعاریف مدیریت ارتباط با مشتری</vt:lpstr>
      <vt:lpstr>اجزای مدیریت ارتباط با مشتری CRM</vt:lpstr>
      <vt:lpstr>مزایای مدیریت ارتباط با مشتری برای مشتریان </vt:lpstr>
      <vt:lpstr>مزایای مدیریت ارتباط با مشتری برای سازمان ها</vt:lpstr>
      <vt:lpstr>مراحل ارائه خدمت ، مدیریت ارتباط با مشتری</vt:lpstr>
      <vt:lpstr>دلایل حرکت سازمانها به سوی سرمایه گذاری  مدیریت ارتباط با مشتری</vt:lpstr>
      <vt:lpstr>بازایابی تلفنی</vt:lpstr>
      <vt:lpstr>چالش های اجرایی مدیریت با مشتری</vt:lpstr>
      <vt:lpstr>اندازه گیری رضایت مشتری</vt:lpstr>
      <vt:lpstr>Slide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مشتری کیست</dc:title>
  <dc:creator>Mehdi</dc:creator>
  <cp:lastModifiedBy>WIN XP</cp:lastModifiedBy>
  <cp:revision>169</cp:revision>
  <dcterms:created xsi:type="dcterms:W3CDTF">2015-10-23T07:16:42Z</dcterms:created>
  <dcterms:modified xsi:type="dcterms:W3CDTF">2016-04-24T06:51:28Z</dcterms:modified>
</cp:coreProperties>
</file>