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66" r:id="rId5"/>
    <p:sldId id="268" r:id="rId6"/>
    <p:sldId id="269" r:id="rId7"/>
    <p:sldId id="258" r:id="rId8"/>
    <p:sldId id="259"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48" d="100"/>
          <a:sy n="48" d="100"/>
        </p:scale>
        <p:origin x="907"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976" y="321091"/>
            <a:ext cx="7766936" cy="1646302"/>
          </a:xfrm>
        </p:spPr>
        <p:txBody>
          <a:bodyPr/>
          <a:lstStyle/>
          <a:p>
            <a:pPr algn="ctr"/>
            <a:r>
              <a:rPr lang="fa-IR" dirty="0" smtClean="0">
                <a:solidFill>
                  <a:srgbClr val="FF0000"/>
                </a:solidFill>
              </a:rPr>
              <a:t>به نام خدا </a:t>
            </a:r>
            <a:endParaRPr lang="en-US" dirty="0">
              <a:solidFill>
                <a:srgbClr val="FF0000"/>
              </a:solidFill>
            </a:endParaRPr>
          </a:p>
        </p:txBody>
      </p:sp>
    </p:spTree>
    <p:extLst>
      <p:ext uri="{BB962C8B-B14F-4D97-AF65-F5344CB8AC3E}">
        <p14:creationId xmlns:p14="http://schemas.microsoft.com/office/powerpoint/2010/main" val="2899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فاز اجرا</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a:bodyPr>
          <a:lstStyle/>
          <a:p>
            <a:pPr algn="r" rtl="1">
              <a:lnSpc>
                <a:spcPct val="170000"/>
              </a:lnSpc>
            </a:pPr>
            <a:r>
              <a:rPr lang="fa-IR" sz="2800" dirty="0" smtClean="0"/>
              <a:t>آماده سازی و ارائه توصیه های گروه مهندسی ارزش به مدیریت</a:t>
            </a:r>
          </a:p>
          <a:p>
            <a:pPr algn="r" rtl="1">
              <a:lnSpc>
                <a:spcPct val="170000"/>
              </a:lnSpc>
            </a:pPr>
            <a:r>
              <a:rPr lang="fa-IR" sz="2800" dirty="0" smtClean="0"/>
              <a:t>در واقع گزارشی حاوی توصیف پیشنهاد ها و فهرستی از برنامه پیشنهادی برای اقدامات اجرایی تهیه می شود.</a:t>
            </a:r>
          </a:p>
          <a:p>
            <a:pPr marL="0" indent="0" algn="r" rtl="1">
              <a:lnSpc>
                <a:spcPct val="170000"/>
              </a:lnSpc>
              <a:buNone/>
            </a:pPr>
            <a:r>
              <a:rPr lang="fa-IR" sz="2800" dirty="0" smtClean="0"/>
              <a:t> </a:t>
            </a:r>
          </a:p>
          <a:p>
            <a:pPr marL="0" indent="0" algn="r" rtl="1">
              <a:lnSpc>
                <a:spcPct val="170000"/>
              </a:lnSpc>
              <a:buNone/>
            </a:pPr>
            <a:endParaRPr lang="fa-IR" sz="2800" dirty="0" smtClean="0"/>
          </a:p>
          <a:p>
            <a:pPr algn="r" rtl="1">
              <a:lnSpc>
                <a:spcPct val="170000"/>
              </a:lnSpc>
            </a:pPr>
            <a:endParaRPr lang="fa-IR" sz="24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1469854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فاز ممیزی</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a:bodyPr>
          <a:lstStyle/>
          <a:p>
            <a:pPr algn="r" rtl="1">
              <a:lnSpc>
                <a:spcPct val="170000"/>
              </a:lnSpc>
            </a:pPr>
            <a:r>
              <a:rPr lang="fa-IR" sz="2800" dirty="0" smtClean="0"/>
              <a:t>ارزیابی نتایج</a:t>
            </a:r>
          </a:p>
          <a:p>
            <a:pPr algn="r" rtl="1">
              <a:lnSpc>
                <a:spcPct val="170000"/>
              </a:lnSpc>
            </a:pPr>
            <a:r>
              <a:rPr lang="fa-IR" sz="2800" dirty="0" smtClean="0"/>
              <a:t>تایید در صورت نیاز </a:t>
            </a:r>
          </a:p>
          <a:p>
            <a:pPr marL="0" indent="0" algn="r" rtl="1">
              <a:lnSpc>
                <a:spcPct val="170000"/>
              </a:lnSpc>
              <a:buNone/>
            </a:pPr>
            <a:r>
              <a:rPr lang="fa-IR" sz="2800" dirty="0" smtClean="0"/>
              <a:t> </a:t>
            </a:r>
          </a:p>
          <a:p>
            <a:pPr marL="0" indent="0" algn="r" rtl="1">
              <a:lnSpc>
                <a:spcPct val="170000"/>
              </a:lnSpc>
              <a:buNone/>
            </a:pPr>
            <a:endParaRPr lang="fa-IR" sz="2800" dirty="0" smtClean="0"/>
          </a:p>
          <a:p>
            <a:pPr algn="r" rtl="1">
              <a:lnSpc>
                <a:spcPct val="170000"/>
              </a:lnSpc>
            </a:pPr>
            <a:endParaRPr lang="fa-IR" sz="24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1678640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نتایج حاصل از مهندسی ارزش</a:t>
            </a:r>
            <a:endParaRPr lang="en-US" sz="4400" dirty="0">
              <a:solidFill>
                <a:srgbClr val="0070C0"/>
              </a:solidFill>
            </a:endParaRPr>
          </a:p>
        </p:txBody>
      </p:sp>
      <p:sp>
        <p:nvSpPr>
          <p:cNvPr id="3" name="Content Placeholder 2"/>
          <p:cNvSpPr>
            <a:spLocks noGrp="1"/>
          </p:cNvSpPr>
          <p:nvPr>
            <p:ph idx="1"/>
          </p:nvPr>
        </p:nvSpPr>
        <p:spPr>
          <a:xfrm>
            <a:off x="118748" y="1360127"/>
            <a:ext cx="9274002" cy="5261810"/>
          </a:xfrm>
        </p:spPr>
        <p:txBody>
          <a:bodyPr>
            <a:normAutofit fontScale="77500" lnSpcReduction="20000"/>
          </a:bodyPr>
          <a:lstStyle/>
          <a:p>
            <a:pPr algn="r" rtl="1">
              <a:lnSpc>
                <a:spcPct val="160000"/>
              </a:lnSpc>
            </a:pPr>
            <a:r>
              <a:rPr lang="fa-IR" sz="2800" dirty="0" smtClean="0"/>
              <a:t>1- </a:t>
            </a:r>
            <a:r>
              <a:rPr lang="fa-IR" sz="2800" dirty="0"/>
              <a:t>افراد به مواردی که نیازمند به بهسازی و توجه باشد آگاه می شوند.</a:t>
            </a:r>
            <a:endParaRPr lang="en-US" sz="2800" dirty="0"/>
          </a:p>
          <a:p>
            <a:pPr algn="r" rtl="1">
              <a:lnSpc>
                <a:spcPct val="160000"/>
              </a:lnSpc>
            </a:pPr>
            <a:r>
              <a:rPr lang="fa-IR" sz="2800" dirty="0"/>
              <a:t>2- ابزاری برای ارزیابی گزینه های مختلف فراهم می کند.</a:t>
            </a:r>
            <a:endParaRPr lang="en-US" sz="2800" dirty="0"/>
          </a:p>
          <a:p>
            <a:pPr algn="r" rtl="1">
              <a:lnSpc>
                <a:spcPct val="160000"/>
              </a:lnSpc>
            </a:pPr>
            <a:r>
              <a:rPr lang="fa-IR" sz="2800" dirty="0"/>
              <a:t>3- امکان ارزیابی و بیان کمی هزینه ها را فراهم می کند.</a:t>
            </a:r>
            <a:endParaRPr lang="en-US" sz="2800" dirty="0"/>
          </a:p>
          <a:p>
            <a:pPr algn="r" rtl="1">
              <a:lnSpc>
                <a:spcPct val="160000"/>
              </a:lnSpc>
            </a:pPr>
            <a:r>
              <a:rPr lang="fa-IR" sz="2800" dirty="0"/>
              <a:t>4- روشی است که تولید اندیشه ها، جایگزینی راهکارها را دراختیار شرکت قرار می دهد.</a:t>
            </a:r>
            <a:endParaRPr lang="en-US" sz="2800" dirty="0"/>
          </a:p>
          <a:p>
            <a:pPr algn="r" rtl="1">
              <a:lnSpc>
                <a:spcPct val="160000"/>
              </a:lnSpc>
            </a:pPr>
            <a:r>
              <a:rPr lang="fa-IR" sz="2800" dirty="0"/>
              <a:t>5- منطق پنهان در پشت هر تصمیم را به صورت مستندی مشخص می سازد.</a:t>
            </a:r>
            <a:endParaRPr lang="en-US" sz="2800" dirty="0"/>
          </a:p>
          <a:p>
            <a:pPr algn="r" rtl="1">
              <a:lnSpc>
                <a:spcPct val="160000"/>
              </a:lnSpc>
            </a:pPr>
            <a:r>
              <a:rPr lang="fa-IR" sz="2800" dirty="0"/>
              <a:t>6- امکان خلاصه سازی انبوه اطلاعات و ایجاد پرسش های جدید و بهتر و استفاده از اعداد برای ارزیابی را فراهم می کند.</a:t>
            </a:r>
            <a:endParaRPr lang="en-US" sz="2800" dirty="0"/>
          </a:p>
          <a:p>
            <a:pPr algn="r" rtl="1">
              <a:lnSpc>
                <a:spcPct val="160000"/>
              </a:lnSpc>
            </a:pPr>
            <a:r>
              <a:rPr lang="fa-IR" sz="2800" dirty="0"/>
              <a:t>7- موجب ارتقای ارزش و کاهش هزینه ها می شود.</a:t>
            </a:r>
            <a:endParaRPr lang="fa-IR" sz="2800" dirty="0" smtClean="0"/>
          </a:p>
          <a:p>
            <a:pPr algn="r" rtl="1">
              <a:lnSpc>
                <a:spcPct val="170000"/>
              </a:lnSpc>
            </a:pPr>
            <a:endParaRPr lang="fa-IR" sz="24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1171907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dirty="0" smtClean="0"/>
              <a:t>با تشکر از شما </a:t>
            </a:r>
            <a:endParaRPr lang="en-US" sz="6600" dirty="0"/>
          </a:p>
        </p:txBody>
      </p:sp>
    </p:spTree>
    <p:extLst>
      <p:ext uri="{BB962C8B-B14F-4D97-AF65-F5344CB8AC3E}">
        <p14:creationId xmlns:p14="http://schemas.microsoft.com/office/powerpoint/2010/main" val="1004789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803" y="1061870"/>
            <a:ext cx="7766936" cy="1646302"/>
          </a:xfrm>
        </p:spPr>
        <p:txBody>
          <a:bodyPr/>
          <a:lstStyle/>
          <a:p>
            <a:r>
              <a:rPr lang="fa-IR" sz="8000" dirty="0" smtClean="0"/>
              <a:t>مهندسی ارزش </a:t>
            </a:r>
            <a:endParaRPr lang="en-US" sz="8000" dirty="0"/>
          </a:p>
        </p:txBody>
      </p:sp>
    </p:spTree>
    <p:extLst>
      <p:ext uri="{BB962C8B-B14F-4D97-AF65-F5344CB8AC3E}">
        <p14:creationId xmlns:p14="http://schemas.microsoft.com/office/powerpoint/2010/main" val="3146571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تعاریف مهندسی ارزش</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fontScale="92500" lnSpcReduction="20000"/>
          </a:bodyPr>
          <a:lstStyle/>
          <a:p>
            <a:pPr algn="r" rtl="1">
              <a:lnSpc>
                <a:spcPct val="170000"/>
              </a:lnSpc>
            </a:pPr>
            <a:r>
              <a:rPr lang="fa-IR" sz="2800" dirty="0"/>
              <a:t>لارنس مایلز : مهندسی ارزش دیدگاهی است خلاق و سازمان یافته که شناسایی کارآمد هزینه های غیر ضروری را انجام می دهد. (در این تعریف  منظور از هزینه های غیر ضروری هزینه هایی است که به کیفیت، عمر مفید، شکل ظاهر، مشخصات فنی درخواستی کارفرما مربوط نمی شود</a:t>
            </a:r>
            <a:r>
              <a:rPr lang="fa-IR" sz="2800" dirty="0" smtClean="0"/>
              <a:t>.)</a:t>
            </a:r>
          </a:p>
          <a:p>
            <a:pPr algn="r" rtl="1">
              <a:lnSpc>
                <a:spcPct val="170000"/>
              </a:lnSpc>
            </a:pPr>
            <a:r>
              <a:rPr lang="fa-IR" sz="2800" dirty="0"/>
              <a:t>انجمن مهندسان ارزش آمریکا : مهندسی ارزش کاربرد نظام یافته روش های فنی شناخته شده برای شناسایی کارکرد ها در قبال کمترین هزینه کلی می باشد</a:t>
            </a:r>
            <a:r>
              <a:rPr lang="fa-IR" sz="2800" dirty="0" smtClean="0"/>
              <a:t>.</a:t>
            </a:r>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2531953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اصول بنیادی مهندسی ارزش</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a:bodyPr>
          <a:lstStyle/>
          <a:p>
            <a:pPr algn="r" rtl="1">
              <a:lnSpc>
                <a:spcPct val="170000"/>
              </a:lnSpc>
            </a:pPr>
            <a:r>
              <a:rPr lang="fa-IR" sz="2800" dirty="0"/>
              <a:t>بهره گیری </a:t>
            </a:r>
            <a:r>
              <a:rPr lang="fa-IR" sz="2800"/>
              <a:t>از </a:t>
            </a:r>
            <a:r>
              <a:rPr lang="fa-IR" sz="2800" smtClean="0"/>
              <a:t>کارشناسان </a:t>
            </a:r>
            <a:r>
              <a:rPr lang="fa-IR" sz="2800" dirty="0"/>
              <a:t>چند تخصصی برای اعمال تغییرات</a:t>
            </a:r>
            <a:r>
              <a:rPr lang="fa-IR" sz="2800" dirty="0" smtClean="0"/>
              <a:t>.</a:t>
            </a:r>
          </a:p>
          <a:p>
            <a:pPr algn="r" rtl="1">
              <a:lnSpc>
                <a:spcPct val="170000"/>
              </a:lnSpc>
            </a:pPr>
            <a:r>
              <a:rPr lang="fa-IR" sz="2800" dirty="0"/>
              <a:t>تکمیل تدریجی تغییرات از طریق مطالعه و بررسی عینی کار</a:t>
            </a:r>
            <a:r>
              <a:rPr lang="fa-IR" sz="2800" dirty="0" smtClean="0"/>
              <a:t>.</a:t>
            </a:r>
          </a:p>
          <a:p>
            <a:pPr algn="r" rtl="1">
              <a:lnSpc>
                <a:spcPct val="170000"/>
              </a:lnSpc>
            </a:pPr>
            <a:r>
              <a:rPr lang="fa-IR" sz="2800" dirty="0"/>
              <a:t>بهره گیری از یک منطق اساسی برای طرح پرسش ها</a:t>
            </a:r>
            <a:r>
              <a:rPr lang="fa-IR" sz="2800" dirty="0" smtClean="0"/>
              <a:t>.</a:t>
            </a:r>
          </a:p>
          <a:p>
            <a:pPr algn="r" rtl="1">
              <a:lnSpc>
                <a:spcPct val="170000"/>
              </a:lnSpc>
            </a:pPr>
            <a:r>
              <a:rPr lang="fa-IR" sz="2800" dirty="0"/>
              <a:t>برنامه ریزی انجام کار.</a:t>
            </a:r>
            <a:endParaRPr lang="en-US" sz="2800" dirty="0" smtClean="0"/>
          </a:p>
          <a:p>
            <a:pPr algn="r" rtl="1">
              <a:lnSpc>
                <a:spcPct val="170000"/>
              </a:lnSpc>
            </a:pPr>
            <a:endParaRPr lang="fa-IR" sz="32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2857606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313"/>
            <a:ext cx="8596668" cy="866274"/>
          </a:xfrm>
        </p:spPr>
        <p:txBody>
          <a:bodyPr>
            <a:normAutofit/>
          </a:bodyPr>
          <a:lstStyle/>
          <a:p>
            <a:pPr algn="r" rtl="1"/>
            <a:r>
              <a:rPr lang="fa-IR" sz="4400" dirty="0" smtClean="0">
                <a:solidFill>
                  <a:srgbClr val="0070C0"/>
                </a:solidFill>
              </a:rPr>
              <a:t>فاز مبدا </a:t>
            </a:r>
            <a:r>
              <a:rPr lang="fa-IR" sz="2400" dirty="0" smtClean="0">
                <a:solidFill>
                  <a:srgbClr val="0070C0"/>
                </a:solidFill>
              </a:rPr>
              <a:t>( که شامل بخش های زیر است )</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fontScale="40000" lnSpcReduction="20000"/>
          </a:bodyPr>
          <a:lstStyle/>
          <a:p>
            <a:pPr algn="just" rtl="1">
              <a:lnSpc>
                <a:spcPct val="170000"/>
              </a:lnSpc>
            </a:pPr>
            <a:r>
              <a:rPr lang="fa-IR" sz="3500" b="1" dirty="0" smtClean="0"/>
              <a:t>سازماندهی : </a:t>
            </a:r>
            <a:r>
              <a:rPr lang="fa-IR" sz="3000" dirty="0" smtClean="0"/>
              <a:t>سازماندهی نیروی کار ، مشخص کردن تصمیم گیرنده نهایی در تیم ، انتخاب محدوده کار ، تخصیص عملکرد به هر یک از اجرا و  جهت دهی مطالعات از جمله کارهایی هستند که برای سازماندهی در گروه انجام می دهیم.</a:t>
            </a:r>
          </a:p>
          <a:p>
            <a:pPr algn="just" rtl="1">
              <a:lnSpc>
                <a:spcPct val="170000"/>
              </a:lnSpc>
            </a:pPr>
            <a:r>
              <a:rPr lang="fa-IR" sz="3500" b="1" dirty="0" smtClean="0"/>
              <a:t>انتخاب پروژه: </a:t>
            </a:r>
            <a:r>
              <a:rPr lang="fa-IR" sz="3500" dirty="0" smtClean="0"/>
              <a:t>معیار هایی برای انتخاب پروژه شامل : 1- مسئله ای را حل کند 2- احتمال موفقیت و اجرای آن زیاد باشد. 3-اهداف پروژه معتبر باشد. 4- برای افراد سیستم مورد مطالعه اهمیت داشته باشد. 5- قابلیت پاسخگویی داشته باشد یعنی تصمیم گیرنده یا پشتیبانی کننده پاسخگوی تغییرات باشد.</a:t>
            </a:r>
          </a:p>
          <a:p>
            <a:pPr algn="just" rtl="1">
              <a:lnSpc>
                <a:spcPct val="170000"/>
              </a:lnSpc>
            </a:pPr>
            <a:r>
              <a:rPr lang="fa-IR" sz="3500" b="1" dirty="0" smtClean="0"/>
              <a:t>تعیین تیم مهندسی ارزش : </a:t>
            </a:r>
            <a:r>
              <a:rPr lang="fa-IR" sz="3500" dirty="0" smtClean="0"/>
              <a:t>یک تیم خوب مشخصات زیر را دارد : 1- بین 3 تا 7 نفر می باشد. (تعداد بیشتر باعث ایجاد روابط پیچیده و بروز مشکل در گروه میشود.) 2- باید چندرشته ای باشد . تا از جنبه ها و تخصص های مختلف موضوع مورد بررسی و تصمیم گیری قرار گیرد. 3- اعضای تیم از لحاظ سلسله مراتب سازمانی در یک سطح باشند تا امکان فشار همکاران یا سیاستمدارن به حداقل برسد. 4- یک تصمیم گیرنده واحد با رای اعضا وجود داشته باشد. 5- آشنا بودن یک یا دو عضو با فرآیند مهندسی ارزش 6- متخصص بودن حداقل یک عضو در زمینه محصول یا خدمت مورد مطالعه . 7-وجود وقت کافی برای کارکردن اعضای تیم. 8- اعضا قادر و علاقمند به انجام تغییر باشند.8- اعضاء نسبت به پروژه تعهد و انگیزه داشته باشند. </a:t>
            </a:r>
          </a:p>
          <a:p>
            <a:pPr algn="just" rtl="1">
              <a:lnSpc>
                <a:spcPct val="170000"/>
              </a:lnSpc>
            </a:pPr>
            <a:r>
              <a:rPr lang="fa-IR" sz="3500" b="1" dirty="0" smtClean="0"/>
              <a:t>تعیین ماموریت تیم و مستند سازی محصول : </a:t>
            </a:r>
            <a:r>
              <a:rPr lang="fa-IR" sz="3500" dirty="0" smtClean="0"/>
              <a:t>بیان یک تعریف خلاصه و مفید از آنچه که تیم عهده دار آن است ( تعریف محصول به همان صورت که طراحی ، تولید و مصرف می شود ) تا در افراد ایجاد انگیزه و در فرآیند کار ثبات ایجاد کند . </a:t>
            </a:r>
          </a:p>
          <a:p>
            <a:pPr marL="0" indent="0" algn="r" rtl="1">
              <a:lnSpc>
                <a:spcPct val="170000"/>
              </a:lnSpc>
              <a:buNone/>
            </a:pPr>
            <a:endParaRPr lang="fa-IR" sz="2800" dirty="0"/>
          </a:p>
          <a:p>
            <a:pPr marL="0" indent="0" algn="r" rtl="1">
              <a:buNone/>
            </a:pPr>
            <a:endParaRPr lang="fa-IR" sz="28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404627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فاز اطلاعات </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fontScale="62500" lnSpcReduction="20000"/>
          </a:bodyPr>
          <a:lstStyle/>
          <a:p>
            <a:pPr algn="r" rtl="1">
              <a:lnSpc>
                <a:spcPct val="170000"/>
              </a:lnSpc>
            </a:pPr>
            <a:r>
              <a:rPr lang="fa-IR" sz="2800" b="1" dirty="0" smtClean="0"/>
              <a:t>تحلیل کارکرد (  تحلیل کیفی ارزش ها ) :</a:t>
            </a:r>
            <a:r>
              <a:rPr lang="fa-IR" sz="2800" dirty="0" smtClean="0"/>
              <a:t>در این فاز وظیفه هر یک از اجزای محصول را مشخص میکنیم و با سوال های زیر شروع می شود .   چه چیزی  ؟  چه می کند ؟ </a:t>
            </a:r>
          </a:p>
          <a:p>
            <a:pPr algn="r" rtl="1">
              <a:lnSpc>
                <a:spcPct val="170000"/>
              </a:lnSpc>
            </a:pPr>
            <a:r>
              <a:rPr lang="fa-IR" sz="3200" b="1" dirty="0"/>
              <a:t>تحلیل سیستم بر مبنای وظیفه : </a:t>
            </a:r>
          </a:p>
          <a:p>
            <a:pPr marL="0" indent="0" algn="r" rtl="1">
              <a:lnSpc>
                <a:spcPct val="170000"/>
              </a:lnSpc>
              <a:buNone/>
            </a:pPr>
            <a:r>
              <a:rPr lang="fa-IR" sz="2800" dirty="0"/>
              <a:t>عمل هر یک از اجزای محصول را مشخص می کند .... این قطعه چه کاری می کند؟    چه دلیلی وجود دارد که از یک ماده یا روش خاص برای محصول استفاده کنیم ... </a:t>
            </a:r>
            <a:r>
              <a:rPr lang="fa-IR" sz="2800" dirty="0" smtClean="0"/>
              <a:t>؟</a:t>
            </a:r>
          </a:p>
          <a:p>
            <a:pPr algn="r" rtl="1">
              <a:lnSpc>
                <a:spcPct val="170000"/>
              </a:lnSpc>
            </a:pPr>
            <a:r>
              <a:rPr lang="fa-IR" sz="3300" dirty="0" smtClean="0"/>
              <a:t>تحلیل کمی ارزش : </a:t>
            </a:r>
          </a:p>
          <a:p>
            <a:pPr marL="0" indent="0" algn="r" rtl="1">
              <a:lnSpc>
                <a:spcPct val="170000"/>
              </a:lnSpc>
              <a:buNone/>
            </a:pPr>
            <a:r>
              <a:rPr lang="fa-IR" sz="2400" dirty="0" smtClean="0"/>
              <a:t>الف ) هزینه کارکرد : که شامل هزینه های سخت و نرم می شود .</a:t>
            </a:r>
          </a:p>
          <a:p>
            <a:pPr marL="0" indent="0" algn="r" rtl="1">
              <a:lnSpc>
                <a:spcPct val="170000"/>
              </a:lnSpc>
              <a:buNone/>
            </a:pPr>
            <a:r>
              <a:rPr lang="fa-IR" sz="2400" dirty="0" smtClean="0"/>
              <a:t>ب ) استخراج اهمیت یا بها</a:t>
            </a:r>
          </a:p>
          <a:p>
            <a:pPr marL="0" indent="0" algn="r" rtl="1">
              <a:lnSpc>
                <a:spcPct val="170000"/>
              </a:lnSpc>
              <a:buNone/>
            </a:pPr>
            <a:r>
              <a:rPr lang="fa-IR" sz="2400" dirty="0" smtClean="0"/>
              <a:t>ج) تعیین شاخص ارزش  </a:t>
            </a:r>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1363527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فاز تغییر ، خلاقیت ، ارتقای ارزش</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fontScale="85000" lnSpcReduction="20000"/>
          </a:bodyPr>
          <a:lstStyle/>
          <a:p>
            <a:pPr algn="r" rtl="1">
              <a:lnSpc>
                <a:spcPct val="170000"/>
              </a:lnSpc>
            </a:pPr>
            <a:r>
              <a:rPr lang="fa-IR" sz="2800" dirty="0" smtClean="0"/>
              <a:t>چه چیز دیگری این کار را انجام می دهد؟   چگونه می توان کارکردهای ثانویه را حذف کرد اما همچنان کارکردهای اصلی حفظ گردند ؟</a:t>
            </a:r>
          </a:p>
          <a:p>
            <a:pPr algn="r" rtl="1">
              <a:lnSpc>
                <a:spcPct val="170000"/>
              </a:lnSpc>
            </a:pPr>
            <a:r>
              <a:rPr lang="fa-IR" sz="2800" dirty="0" smtClean="0"/>
              <a:t>روش هایی برای خلاقیت و نوآوری : </a:t>
            </a:r>
          </a:p>
          <a:p>
            <a:pPr algn="r" rtl="1">
              <a:lnSpc>
                <a:spcPct val="170000"/>
              </a:lnSpc>
            </a:pPr>
            <a:r>
              <a:rPr lang="fa-IR" sz="2800" dirty="0" smtClean="0"/>
              <a:t>طوفان فکری</a:t>
            </a:r>
          </a:p>
          <a:p>
            <a:pPr algn="r" rtl="1">
              <a:lnSpc>
                <a:spcPct val="170000"/>
              </a:lnSpc>
            </a:pPr>
            <a:r>
              <a:rPr lang="fa-IR" sz="2800" dirty="0" smtClean="0"/>
              <a:t>تکنیک های گره اسمی </a:t>
            </a:r>
          </a:p>
          <a:p>
            <a:pPr algn="r" rtl="1">
              <a:lnSpc>
                <a:spcPct val="170000"/>
              </a:lnSpc>
            </a:pPr>
            <a:r>
              <a:rPr lang="fa-IR" sz="2800" dirty="0" smtClean="0"/>
              <a:t>استفاده از چک لیست</a:t>
            </a:r>
          </a:p>
          <a:p>
            <a:pPr algn="r" rtl="1">
              <a:lnSpc>
                <a:spcPct val="170000"/>
              </a:lnSpc>
            </a:pPr>
            <a:r>
              <a:rPr lang="fa-IR" sz="2800" dirty="0" smtClean="0"/>
              <a:t>روش به کارگیری کاتالوگ</a:t>
            </a:r>
          </a:p>
          <a:p>
            <a:pPr algn="r" rtl="1">
              <a:lnSpc>
                <a:spcPct val="170000"/>
              </a:lnSpc>
            </a:pPr>
            <a:r>
              <a:rPr lang="fa-IR" sz="2800" dirty="0" smtClean="0"/>
              <a:t>روش تعیین خصوصیات </a:t>
            </a:r>
          </a:p>
          <a:p>
            <a:pPr algn="r" rtl="1">
              <a:lnSpc>
                <a:spcPct val="170000"/>
              </a:lnSpc>
            </a:pPr>
            <a:endParaRPr lang="fa-IR" sz="2800" dirty="0" smtClean="0"/>
          </a:p>
          <a:p>
            <a:pPr algn="r" rtl="1">
              <a:lnSpc>
                <a:spcPct val="170000"/>
              </a:lnSpc>
            </a:pPr>
            <a:endParaRPr lang="fa-IR" sz="24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2634385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smtClean="0">
                <a:solidFill>
                  <a:srgbClr val="0070C0"/>
                </a:solidFill>
              </a:rPr>
              <a:t>فاز ارزیابی</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a:bodyPr>
          <a:lstStyle/>
          <a:p>
            <a:pPr algn="r" rtl="1">
              <a:lnSpc>
                <a:spcPct val="170000"/>
              </a:lnSpc>
            </a:pPr>
            <a:r>
              <a:rPr lang="fa-IR" sz="2800" dirty="0" smtClean="0"/>
              <a:t>تحلیل کیفی ارزش گزینه های جایگزین</a:t>
            </a:r>
          </a:p>
          <a:p>
            <a:pPr algn="r" rtl="1">
              <a:lnSpc>
                <a:spcPct val="170000"/>
              </a:lnSpc>
            </a:pPr>
            <a:r>
              <a:rPr lang="fa-IR" sz="2800" dirty="0" smtClean="0"/>
              <a:t>تحلیل کمی ارزش گزینه های جایگزین</a:t>
            </a:r>
          </a:p>
          <a:p>
            <a:pPr marL="0" indent="0" algn="r" rtl="1">
              <a:lnSpc>
                <a:spcPct val="170000"/>
              </a:lnSpc>
              <a:buNone/>
            </a:pPr>
            <a:endParaRPr lang="fa-IR" sz="2800" dirty="0" smtClean="0"/>
          </a:p>
          <a:p>
            <a:pPr algn="r" rtl="1">
              <a:lnSpc>
                <a:spcPct val="170000"/>
              </a:lnSpc>
            </a:pPr>
            <a:endParaRPr lang="fa-IR" sz="24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3967016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274"/>
          </a:xfrm>
        </p:spPr>
        <p:txBody>
          <a:bodyPr>
            <a:normAutofit/>
          </a:bodyPr>
          <a:lstStyle/>
          <a:p>
            <a:pPr algn="r" rtl="1"/>
            <a:r>
              <a:rPr lang="fa-IR" sz="4400" dirty="0">
                <a:solidFill>
                  <a:srgbClr val="0070C0"/>
                </a:solidFill>
              </a:rPr>
              <a:t>فاز بررسی و توسعه </a:t>
            </a:r>
            <a:endParaRPr lang="en-US" sz="4400" dirty="0">
              <a:solidFill>
                <a:srgbClr val="0070C0"/>
              </a:solidFill>
            </a:endParaRPr>
          </a:p>
        </p:txBody>
      </p:sp>
      <p:sp>
        <p:nvSpPr>
          <p:cNvPr id="3" name="Content Placeholder 2"/>
          <p:cNvSpPr>
            <a:spLocks noGrp="1"/>
          </p:cNvSpPr>
          <p:nvPr>
            <p:ph idx="1"/>
          </p:nvPr>
        </p:nvSpPr>
        <p:spPr>
          <a:xfrm>
            <a:off x="338667" y="1475874"/>
            <a:ext cx="9274002" cy="5261810"/>
          </a:xfrm>
        </p:spPr>
        <p:txBody>
          <a:bodyPr>
            <a:normAutofit fontScale="77500" lnSpcReduction="20000"/>
          </a:bodyPr>
          <a:lstStyle/>
          <a:p>
            <a:pPr algn="r" rtl="1">
              <a:lnSpc>
                <a:spcPct val="170000"/>
              </a:lnSpc>
            </a:pPr>
            <a:r>
              <a:rPr lang="fa-IR" sz="2800" dirty="0" smtClean="0"/>
              <a:t>از راه حلی که بیشترین ارزش را دارد شروع می نماییم.</a:t>
            </a:r>
          </a:p>
          <a:p>
            <a:pPr algn="r" rtl="1">
              <a:lnSpc>
                <a:spcPct val="170000"/>
              </a:lnSpc>
            </a:pPr>
            <a:r>
              <a:rPr lang="fa-IR" sz="2800" dirty="0" smtClean="0"/>
              <a:t>تجزیه و تحلیل سود اجزا باید در نظر گرفته شود.</a:t>
            </a:r>
          </a:p>
          <a:p>
            <a:pPr algn="r" rtl="1">
              <a:lnSpc>
                <a:spcPct val="170000"/>
              </a:lnSpc>
            </a:pPr>
            <a:r>
              <a:rPr lang="fa-IR" sz="2800" dirty="0" smtClean="0"/>
              <a:t>برای هر یک از راه های پیشنهادی اطلاعات فنی زیر گردآوری شود : </a:t>
            </a:r>
          </a:p>
          <a:p>
            <a:pPr algn="r" rtl="1">
              <a:lnSpc>
                <a:spcPct val="170000"/>
              </a:lnSpc>
              <a:buFontTx/>
              <a:buChar char="-"/>
            </a:pPr>
            <a:r>
              <a:rPr lang="fa-IR" sz="2300" dirty="0" smtClean="0"/>
              <a:t>شرح طرح اولیه</a:t>
            </a:r>
          </a:p>
          <a:p>
            <a:pPr algn="r" rtl="1">
              <a:lnSpc>
                <a:spcPct val="170000"/>
              </a:lnSpc>
              <a:buFontTx/>
              <a:buChar char="-"/>
            </a:pPr>
            <a:r>
              <a:rPr lang="fa-IR" sz="2300" dirty="0" smtClean="0"/>
              <a:t>رسم طرح اولیه و راه حل های ثانوی</a:t>
            </a:r>
          </a:p>
          <a:p>
            <a:pPr algn="r" rtl="1">
              <a:lnSpc>
                <a:spcPct val="170000"/>
              </a:lnSpc>
              <a:buFontTx/>
              <a:buChar char="-"/>
            </a:pPr>
            <a:r>
              <a:rPr lang="fa-IR" sz="2300" dirty="0" smtClean="0"/>
              <a:t>تهیه اطلاعات و داده های مربوط به هزینه کارایی که تفاوت بین طرح اولیه و راه حل های ثانویه را مشخص کند. </a:t>
            </a:r>
          </a:p>
          <a:p>
            <a:pPr algn="r" rtl="1">
              <a:lnSpc>
                <a:spcPct val="170000"/>
              </a:lnSpc>
            </a:pPr>
            <a:r>
              <a:rPr lang="fa-IR" sz="2800" dirty="0" smtClean="0"/>
              <a:t>تهیه طرح اجرایی شامل برنامه زمانبندی مفروضات گروه و نیازهای مدیریت . </a:t>
            </a:r>
          </a:p>
          <a:p>
            <a:pPr marL="0" indent="0" algn="r" rtl="1">
              <a:lnSpc>
                <a:spcPct val="170000"/>
              </a:lnSpc>
              <a:buNone/>
            </a:pPr>
            <a:endParaRPr lang="fa-IR" sz="2800" dirty="0" smtClean="0"/>
          </a:p>
          <a:p>
            <a:pPr algn="r" rtl="1">
              <a:lnSpc>
                <a:spcPct val="170000"/>
              </a:lnSpc>
            </a:pPr>
            <a:endParaRPr lang="fa-IR" sz="2400" dirty="0" smtClean="0"/>
          </a:p>
          <a:p>
            <a:pPr marL="0" indent="0" algn="r" rtl="1">
              <a:lnSpc>
                <a:spcPct val="170000"/>
              </a:lnSpc>
              <a:buNone/>
            </a:pPr>
            <a:endParaRPr lang="fa-IR" sz="2400" dirty="0"/>
          </a:p>
          <a:p>
            <a:pPr marL="0" indent="0" algn="r" rtl="1">
              <a:buNone/>
            </a:pPr>
            <a:endParaRPr lang="fa-IR" sz="2400" dirty="0" smtClean="0"/>
          </a:p>
          <a:p>
            <a:pPr algn="r" rtl="1"/>
            <a:endParaRPr lang="fa-IR" sz="2400" dirty="0" smtClean="0"/>
          </a:p>
          <a:p>
            <a:pPr algn="r" rtl="1"/>
            <a:endParaRPr lang="fa-IR" sz="2800" dirty="0" smtClean="0"/>
          </a:p>
          <a:p>
            <a:pPr algn="r" rtl="1"/>
            <a:endParaRPr lang="en-US" sz="2800" dirty="0"/>
          </a:p>
        </p:txBody>
      </p:sp>
    </p:spTree>
    <p:extLst>
      <p:ext uri="{BB962C8B-B14F-4D97-AF65-F5344CB8AC3E}">
        <p14:creationId xmlns:p14="http://schemas.microsoft.com/office/powerpoint/2010/main" val="197362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232</TotalTime>
  <Words>855</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Tahoma</vt:lpstr>
      <vt:lpstr>Trebuchet MS</vt:lpstr>
      <vt:lpstr>Wingdings 3</vt:lpstr>
      <vt:lpstr>Facet</vt:lpstr>
      <vt:lpstr>به نام خدا </vt:lpstr>
      <vt:lpstr>مهندسی ارزش </vt:lpstr>
      <vt:lpstr>تعاریف مهندسی ارزش</vt:lpstr>
      <vt:lpstr>اصول بنیادی مهندسی ارزش</vt:lpstr>
      <vt:lpstr>فاز مبدا ( که شامل بخش های زیر است )</vt:lpstr>
      <vt:lpstr>فاز اطلاعات </vt:lpstr>
      <vt:lpstr>فاز تغییر ، خلاقیت ، ارتقای ارزش</vt:lpstr>
      <vt:lpstr>فاز ارزیابی</vt:lpstr>
      <vt:lpstr>فاز بررسی و توسعه </vt:lpstr>
      <vt:lpstr>فاز اجرا</vt:lpstr>
      <vt:lpstr>فاز ممیزی</vt:lpstr>
      <vt:lpstr>نتایج حاصل از مهندسی ارزش</vt:lpstr>
      <vt:lpstr>با تشکر از شما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T100</dc:creator>
  <cp:lastModifiedBy>T100</cp:lastModifiedBy>
  <cp:revision>14</cp:revision>
  <dcterms:created xsi:type="dcterms:W3CDTF">2015-12-25T02:04:40Z</dcterms:created>
  <dcterms:modified xsi:type="dcterms:W3CDTF">2016-01-01T20:49:43Z</dcterms:modified>
</cp:coreProperties>
</file>